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Lst>
  <p:notesMasterIdLst>
    <p:notesMasterId r:id="rId49"/>
  </p:notesMasterIdLst>
  <p:sldIdLst>
    <p:sldId id="258" r:id="rId5"/>
    <p:sldId id="507" r:id="rId6"/>
    <p:sldId id="508" r:id="rId7"/>
    <p:sldId id="513" r:id="rId8"/>
    <p:sldId id="514" r:id="rId9"/>
    <p:sldId id="509" r:id="rId10"/>
    <p:sldId id="510" r:id="rId11"/>
    <p:sldId id="505" r:id="rId12"/>
    <p:sldId id="506" r:id="rId13"/>
    <p:sldId id="313" r:id="rId14"/>
    <p:sldId id="538" r:id="rId15"/>
    <p:sldId id="316" r:id="rId16"/>
    <p:sldId id="528" r:id="rId17"/>
    <p:sldId id="330" r:id="rId18"/>
    <p:sldId id="331" r:id="rId19"/>
    <p:sldId id="545" r:id="rId20"/>
    <p:sldId id="546" r:id="rId21"/>
    <p:sldId id="525" r:id="rId22"/>
    <p:sldId id="549" r:id="rId23"/>
    <p:sldId id="547" r:id="rId24"/>
    <p:sldId id="548" r:id="rId25"/>
    <p:sldId id="550" r:id="rId26"/>
    <p:sldId id="503" r:id="rId27"/>
    <p:sldId id="521" r:id="rId28"/>
    <p:sldId id="522" r:id="rId29"/>
    <p:sldId id="519" r:id="rId30"/>
    <p:sldId id="520" r:id="rId31"/>
    <p:sldId id="515" r:id="rId32"/>
    <p:sldId id="516" r:id="rId33"/>
    <p:sldId id="517" r:id="rId34"/>
    <p:sldId id="518" r:id="rId35"/>
    <p:sldId id="552" r:id="rId36"/>
    <p:sldId id="319" r:id="rId37"/>
    <p:sldId id="542" r:id="rId38"/>
    <p:sldId id="544" r:id="rId39"/>
    <p:sldId id="529" r:id="rId40"/>
    <p:sldId id="539" r:id="rId41"/>
    <p:sldId id="540" r:id="rId42"/>
    <p:sldId id="533" r:id="rId43"/>
    <p:sldId id="535" r:id="rId44"/>
    <p:sldId id="551" r:id="rId45"/>
    <p:sldId id="536" r:id="rId46"/>
    <p:sldId id="537" r:id="rId47"/>
    <p:sldId id="353" r:id="rId48"/>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S-1-5-21-1390067357-1993962763-725345543-797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115076"/>
    <a:srgbClr val="FBF0D5"/>
    <a:srgbClr val="E3EAFD"/>
    <a:srgbClr val="5B9BD5"/>
    <a:srgbClr val="5EBAB8"/>
    <a:srgbClr val="EE60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744" autoAdjust="0"/>
  </p:normalViewPr>
  <p:slideViewPr>
    <p:cSldViewPr snapToGrid="0">
      <p:cViewPr varScale="1">
        <p:scale>
          <a:sx n="74" d="100"/>
          <a:sy n="74" d="100"/>
        </p:scale>
        <p:origin x="1061"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notesViewPr>
    <p:cSldViewPr snapToGrid="0" showGuides="1">
      <p:cViewPr varScale="1">
        <p:scale>
          <a:sx n="86" d="100"/>
          <a:sy n="86" d="100"/>
        </p:scale>
        <p:origin x="3786" y="78"/>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79BAE9C-ACF2-4362-814B-1AB50972AD2E}" type="datetimeFigureOut">
              <a:rPr lang="en-GB" smtClean="0"/>
              <a:t>30/05/2022</a:t>
            </a:fld>
            <a:endParaRPr lang="en-GB"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eguardian.com/world/2009/feb/17/france-admits-deporting-jew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theguardian.com/world/2017/jul/17/france-macron-denounces-state-role-holocaust-atrocity-paris-1942"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a:t>
            </a:r>
            <a:r>
              <a:rPr lang="fr-FR" sz="1300" noProof="0" dirty="0"/>
              <a:t>Chloé</a:t>
            </a:r>
            <a:r>
              <a:rPr lang="en-CA" sz="1300" dirty="0"/>
              <a:t> </a:t>
            </a:r>
            <a:r>
              <a:rPr lang="fr-FR" sz="1300" noProof="0" dirty="0"/>
              <a:t>Motard</a:t>
            </a:r>
            <a:r>
              <a:rPr lang="en-CA" sz="1300" dirty="0"/>
              <a:t>.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p>
          <a:p>
            <a:pPr defTabSz="966064" fontAlgn="base">
              <a:defRPr/>
            </a:pPr>
            <a:r>
              <a:rPr lang="en-GB" b="0" dirty="0"/>
              <a:t>With</a:t>
            </a:r>
            <a:r>
              <a:rPr lang="en-GB" b="0" baseline="0" dirty="0"/>
              <a:t> thanks to Rachel Hawkes for her input on the lesson material.</a:t>
            </a:r>
            <a:endParaRPr lang="en-CA" sz="1300" dirty="0"/>
          </a:p>
          <a:p>
            <a:pPr defTabSz="966064" fontAlgn="base">
              <a:defRPr/>
            </a:pPr>
            <a:endParaRPr lang="en-GB" b="1" dirty="0"/>
          </a:p>
          <a:p>
            <a:pPr defTabSz="966064" fontAlgn="base">
              <a:defRPr/>
            </a:pPr>
            <a:r>
              <a:rPr lang="en-GB" b="1" dirty="0"/>
              <a:t>Learning outcomes (lesson 1):</a:t>
            </a:r>
            <a:endParaRPr lang="en-GB" b="0" dirty="0"/>
          </a:p>
          <a:p>
            <a:pPr defTabSz="966064" fontAlgn="base">
              <a:defRPr/>
            </a:pPr>
            <a:r>
              <a:rPr lang="en-GB" b="0" dirty="0"/>
              <a:t>Introduction to occupied France</a:t>
            </a:r>
            <a:r>
              <a:rPr lang="en-GB" b="0" baseline="0" dirty="0"/>
              <a:t> and the Vichy regime (1940-1945). This lesson provides a very broad overview of events including the Battle of France, compulsory work service and </a:t>
            </a:r>
            <a:r>
              <a:rPr lang="fr-FR" sz="1200" b="0" i="1" u="none" baseline="0" dirty="0">
                <a:solidFill>
                  <a:schemeClr val="bg1"/>
                </a:solidFill>
              </a:rPr>
              <a:t>l</a:t>
            </a:r>
            <a:r>
              <a:rPr lang="fr-FR" sz="1200" b="0" i="1" u="none" dirty="0">
                <a:solidFill>
                  <a:schemeClr val="bg1"/>
                </a:solidFill>
              </a:rPr>
              <a:t>a Révolution nationale.</a:t>
            </a:r>
            <a:r>
              <a:rPr lang="fr-FR" sz="1200" b="0" i="1" u="none" baseline="0" dirty="0">
                <a:solidFill>
                  <a:schemeClr val="bg1"/>
                </a:solidFill>
              </a:rPr>
              <a:t> </a:t>
            </a:r>
            <a:r>
              <a:rPr lang="en-GB" sz="1200" b="0" i="0" u="none" baseline="0" noProof="0" dirty="0">
                <a:solidFill>
                  <a:schemeClr val="bg1"/>
                </a:solidFill>
              </a:rPr>
              <a:t>The language used to describe the events is deliberately simple so that it is accessible to young students who (i) have end of KS3-level knowledge of the French language, and (ii) may have a very limited knowledge of WW2 history. The lesson intends to provide students with basic knowledge of the period that can be built upon in KS4 by exploring these and related events in more detail. It is acknowledged that there is more material included here than can be fully explored in a 2-hour week. Teachers are invited to select the tasks they would like to focus on in class, and perhaps set others for homework. The follow-up lesson in KS4 will be deliberately shorter to allow for an even spread of tasks.</a:t>
            </a:r>
            <a:br>
              <a:rPr lang="en-GB" b="0" noProof="0" dirty="0"/>
            </a:br>
            <a:r>
              <a:rPr lang="en-GB" b="0" noProof="0" dirty="0"/>
              <a:t>Revision of SSCs [ain/in] and [aim/im], including non-nasal pronunciation before</a:t>
            </a:r>
            <a:r>
              <a:rPr lang="en-GB" b="0" baseline="0" noProof="0" dirty="0"/>
              <a:t> a vowel</a:t>
            </a:r>
          </a:p>
          <a:p>
            <a:pPr defTabSz="966064" fontAlgn="base">
              <a:defRPr/>
            </a:pPr>
            <a:r>
              <a:rPr lang="en-GB" b="0" baseline="0" noProof="0" dirty="0"/>
              <a:t>Revision of perfect tense forms and uses</a:t>
            </a:r>
            <a:endParaRPr lang="en-GB" b="0" noProof="0" dirty="0"/>
          </a:p>
          <a:p>
            <a:pPr defTabSz="966064">
              <a:defRPr/>
            </a:pPr>
            <a:r>
              <a:rPr lang="en-GB" b="0" dirty="0"/>
              <a:t>Introduction</a:t>
            </a:r>
            <a:r>
              <a:rPr lang="en-GB" b="0" baseline="0" dirty="0"/>
              <a:t> of</a:t>
            </a:r>
            <a:r>
              <a:rPr lang="en-GB" dirty="0"/>
              <a:t> </a:t>
            </a:r>
            <a:r>
              <a:rPr lang="en-GB" b="1" dirty="0"/>
              <a:t>past participle</a:t>
            </a:r>
            <a:r>
              <a:rPr lang="en-GB" b="1" baseline="0" dirty="0"/>
              <a:t> forms </a:t>
            </a:r>
            <a:r>
              <a:rPr lang="en-GB" b="0" baseline="0" dirty="0"/>
              <a:t>of verbs like </a:t>
            </a:r>
            <a:r>
              <a:rPr lang="fr-FR" b="0" i="1" baseline="0" noProof="0" dirty="0"/>
              <a:t>sortir</a:t>
            </a:r>
            <a:r>
              <a:rPr lang="en-GB" b="0" i="1" baseline="0" dirty="0"/>
              <a:t> </a:t>
            </a:r>
            <a:r>
              <a:rPr lang="en-GB" b="0" i="0" baseline="0" dirty="0"/>
              <a:t>and </a:t>
            </a:r>
            <a:r>
              <a:rPr lang="fr-FR" b="0" i="1" baseline="0" noProof="0" dirty="0"/>
              <a:t>choisir</a:t>
            </a:r>
            <a:endParaRPr lang="fr-FR" sz="1300" b="1" noProof="0" dirty="0">
              <a:solidFill>
                <a:prstClr val="white"/>
              </a:solidFill>
              <a:latin typeface="Calibri" panose="020F0502020204030204" pitchFamily="34" charset="0"/>
              <a:cs typeface="Calibri" panose="020F0502020204030204" pitchFamily="34" charset="0"/>
            </a:endParaRPr>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en-GB" sz="1300" b="1" dirty="0">
                <a:ea typeface="Calibri"/>
                <a:cs typeface="Calibri"/>
                <a:sym typeface="Calibri"/>
              </a:rPr>
              <a:t>9.3.2.1 (introduce) </a:t>
            </a:r>
            <a:r>
              <a:rPr lang="fr-FR" dirty="0">
                <a:solidFill>
                  <a:srgbClr val="000000"/>
                </a:solidFill>
                <a:latin typeface="Century Gothic" panose="020B0502020202020204" pitchFamily="34" charset="0"/>
              </a:rPr>
              <a:t>établir [529], fournir [731], grandir [1936], réussir</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(à) [279], ressentir [1593], servir [177], armée [1011], début [364], état [333], fin [111], gouvernement [160], est [4603], nord [1090], ouest [1690], soldat [1098], sud [1242]</a:t>
            </a:r>
            <a:br>
              <a:rPr lang="fr-FR" dirty="0">
                <a:solidFill>
                  <a:srgbClr val="000000"/>
                </a:solidFill>
                <a:latin typeface="Century Gothic" panose="020B0502020202020204" pitchFamily="34" charset="0"/>
              </a:rPr>
            </a:br>
            <a:r>
              <a:rPr lang="en-GB" sz="1300" b="1" dirty="0">
                <a:ea typeface="Calibri"/>
                <a:cs typeface="Calibri"/>
                <a:sym typeface="Calibri"/>
              </a:rPr>
              <a:t>9.2.1.6 (revisit) </a:t>
            </a:r>
            <a:r>
              <a:rPr lang="fr-FR" sz="1300" dirty="0">
                <a:ea typeface="Calibri"/>
                <a:cs typeface="Calibri"/>
                <a:sym typeface="Calibri"/>
              </a:rPr>
              <a:t>approcher [1576], avoir besoin de [n/a] téléphoner (à) [2448], voler (à) [1610], moi [131], toi [510], crime [819], fréquence [2178], responsabilité [694], sécurité [478], vol [1531], criminel [1411], proche [838], après [82], avant [40], selon [240]</a:t>
            </a:r>
          </a:p>
          <a:p>
            <a:pPr defTabSz="966064">
              <a:defRPr/>
            </a:pPr>
            <a:r>
              <a:rPr lang="en-GB" sz="1300" b="1" dirty="0">
                <a:ea typeface="Calibri"/>
                <a:cs typeface="Calibri"/>
                <a:sym typeface="Calibri"/>
              </a:rPr>
              <a:t>9.2.1.4 (revisit)</a:t>
            </a:r>
            <a:r>
              <a:rPr lang="en-GB" sz="1300" dirty="0">
                <a:ea typeface="Calibri"/>
                <a:cs typeface="Calibri"/>
                <a:sym typeface="Calibri"/>
              </a:rPr>
              <a:t> </a:t>
            </a:r>
            <a:r>
              <a:rPr lang="fr-FR" sz="1300" dirty="0">
                <a:ea typeface="Calibri"/>
                <a:cs typeface="Calibri"/>
                <a:sym typeface="Calibri"/>
              </a:rPr>
              <a:t>blesser [2024], jeter [1202], laisser [196], amour [967], envie [1237], mer [921], prix [310], sens [243], tellement [869]</a:t>
            </a:r>
          </a:p>
          <a:p>
            <a:pPr defTabSz="966064">
              <a:defRPr/>
            </a:pPr>
            <a:r>
              <a:rPr lang="en-GB" sz="1300" dirty="0">
                <a:ea typeface="Calibri"/>
                <a:cs typeface="Calibri"/>
                <a:sym typeface="Calibri"/>
              </a:rPr>
              <a:t>Source: Londsale,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a:p>
            <a:pPr defTabSz="966064">
              <a:defRPr/>
            </a:pPr>
            <a:endParaRPr lang="en-GB" sz="1300" dirty="0">
              <a:ea typeface="Calibri"/>
              <a:cs typeface="Calibri"/>
              <a:sym typeface="Calibri"/>
            </a:endParaRPr>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p>
          <a:p>
            <a:pPr defTabSz="966064">
              <a:defRPr/>
            </a:pPr>
            <a:endParaRPr lang="en-GB" sz="1300"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a:t>
            </a:r>
            <a:r>
              <a:rPr lang="en-US" b="0" baseline="0" dirty="0"/>
              <a:t> recognition and production of nasal SSCs [aim/im] and [ain/in] and non-nasal SSCs [ai] and [i]; setting the scene for the topic of the lesson.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2-9 to revise the sounds. Remind</a:t>
            </a:r>
            <a:r>
              <a:rPr lang="en-US" sz="1300" b="0" baseline="0" dirty="0">
                <a:solidFill>
                  <a:schemeClr val="accent5">
                    <a:lumMod val="50000"/>
                  </a:schemeClr>
                </a:solidFill>
              </a:rPr>
              <a:t> students that SSCs [aim/im] and [ain/in] sound identical, and that the spelling change m</a:t>
            </a:r>
            <a:r>
              <a:rPr lang="en-GB" sz="1200" kern="1200" dirty="0">
                <a:solidFill>
                  <a:schemeClr val="tx1"/>
                </a:solidFill>
                <a:effectLst/>
                <a:latin typeface="+mn-lt"/>
                <a:ea typeface="+mn-ea"/>
                <a:cs typeface="+mn-cs"/>
                <a:sym typeface="Wingdings" panose="05000000000000000000" pitchFamily="2" charset="2"/>
              </a:rPr>
              <a:t>n</a:t>
            </a:r>
            <a:r>
              <a:rPr lang="en-GB" sz="1200" kern="1200" baseline="0" dirty="0">
                <a:solidFill>
                  <a:schemeClr val="tx1"/>
                </a:solidFill>
                <a:effectLst/>
                <a:latin typeface="+mn-lt"/>
                <a:ea typeface="+mn-ea"/>
                <a:cs typeface="+mn-cs"/>
                <a:sym typeface="Wingdings" panose="05000000000000000000" pitchFamily="2" charset="2"/>
              </a:rPr>
              <a:t> occurs when the sound appears before the letters ‘b’ and ‘p’.</a:t>
            </a:r>
            <a:endParaRPr lang="en-US" sz="1300" b="0" dirty="0">
              <a:solidFill>
                <a:schemeClr val="accent5">
                  <a:lumMod val="50000"/>
                </a:schemeClr>
              </a:solidFill>
            </a:endParaRPr>
          </a:p>
          <a:p>
            <a:r>
              <a:rPr lang="en-US" sz="1300" dirty="0">
                <a:solidFill>
                  <a:schemeClr val="accent5">
                    <a:lumMod val="50000"/>
                  </a:schemeClr>
                </a:solidFill>
              </a:rPr>
              <a:t>2. Remind students that when [aim/im]</a:t>
            </a:r>
            <a:r>
              <a:rPr lang="en-US" sz="1300" baseline="0" dirty="0">
                <a:solidFill>
                  <a:schemeClr val="accent5">
                    <a:lumMod val="50000"/>
                  </a:schemeClr>
                </a:solidFill>
              </a:rPr>
              <a:t> and [ain/in] appear before a vowel, they are pronounced as non-nasal vowels + m/n. </a:t>
            </a:r>
            <a:r>
              <a:rPr lang="en-US" sz="1300" i="1" baseline="0" dirty="0">
                <a:solidFill>
                  <a:schemeClr val="accent5">
                    <a:lumMod val="50000"/>
                  </a:schemeClr>
                </a:solidFill>
              </a:rPr>
              <a:t>Victime </a:t>
            </a:r>
            <a:r>
              <a:rPr lang="en-US" sz="1300" i="0" baseline="0" dirty="0">
                <a:solidFill>
                  <a:schemeClr val="accent5">
                    <a:lumMod val="50000"/>
                  </a:schemeClr>
                </a:solidFill>
              </a:rPr>
              <a:t>could be used as an example to illustrate this.</a:t>
            </a:r>
            <a:endParaRPr lang="en-US" sz="130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pPr defTabSz="966064">
              <a:defRPr/>
            </a:pPr>
            <a:r>
              <a:rPr lang="en-US" b="0" dirty="0"/>
              <a:t>5.</a:t>
            </a:r>
            <a:r>
              <a:rPr lang="en-US" sz="1300" dirty="0">
                <a:solidFill>
                  <a:schemeClr val="accent5">
                    <a:lumMod val="50000"/>
                  </a:schemeClr>
                </a:solidFill>
              </a:rPr>
              <a:t> Click to reveal a bubble drawing attention to the two words ending in -i which are past participles. This primes students for the new grammar point introduced later in the lesson.</a:t>
            </a:r>
            <a:endParaRPr lang="en-US" b="0" dirty="0"/>
          </a:p>
          <a:p>
            <a:endParaRPr lang="en-US" b="0" dirty="0"/>
          </a:p>
          <a:p>
            <a:r>
              <a:rPr lang="en-US" b="1" dirty="0"/>
              <a:t>Transcript:</a:t>
            </a:r>
          </a:p>
          <a:p>
            <a:pPr rtl="0"/>
            <a:r>
              <a:rPr lang="fr-FR" sz="1200" b="0" i="0" u="none" strike="noStrike" kern="1200" dirty="0">
                <a:solidFill>
                  <a:schemeClr val="tx1"/>
                </a:solidFill>
                <a:effectLst/>
                <a:latin typeface="+mn-lt"/>
                <a:ea typeface="+mn-ea"/>
                <a:cs typeface="+mn-cs"/>
              </a:rPr>
              <a:t>vainqueur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victime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terrain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intervention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envahi</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imposer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ministre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aimant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capitaine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invasion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essaimer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faim</a:t>
            </a:r>
            <a:br>
              <a:rPr lang="en-US" b="1" dirty="0"/>
            </a:br>
            <a:r>
              <a:rPr lang="fr-FR" sz="1200" b="0" i="0" u="none" strike="noStrike" kern="1200" dirty="0">
                <a:solidFill>
                  <a:schemeClr val="tx1"/>
                </a:solidFill>
                <a:effectLst/>
                <a:latin typeface="+mn-lt"/>
                <a:ea typeface="+mn-ea"/>
                <a:cs typeface="+mn-cs"/>
              </a:rPr>
              <a:t>fui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a:r>
              <a:rPr lang="en-GB" b="1" baseline="0" dirty="0"/>
              <a:t>Word frequency (1 is the most frequent word in French): </a:t>
            </a:r>
            <a:br>
              <a:rPr lang="en-GB" baseline="0" dirty="0"/>
            </a:br>
            <a:r>
              <a:rPr lang="fr-FR" sz="1200" b="0" i="0" u="none" strike="noStrike" kern="1200" dirty="0">
                <a:solidFill>
                  <a:schemeClr val="tx1"/>
                </a:solidFill>
                <a:effectLst/>
                <a:latin typeface="+mn-lt"/>
                <a:ea typeface="+mn-ea"/>
                <a:cs typeface="+mn-cs"/>
              </a:rPr>
              <a:t>vainqueur</a:t>
            </a:r>
            <a:r>
              <a:rPr lang="fr-FR" sz="1200" b="0" i="0" u="none" strike="noStrike" kern="1200" baseline="0" dirty="0">
                <a:solidFill>
                  <a:schemeClr val="tx1"/>
                </a:solidFill>
                <a:effectLst/>
                <a:latin typeface="+mn-lt"/>
                <a:ea typeface="+mn-ea"/>
                <a:cs typeface="+mn-cs"/>
              </a:rPr>
              <a:t> [3307], </a:t>
            </a:r>
            <a:r>
              <a:rPr lang="fr-FR" sz="1200" b="0" i="0" u="none" strike="noStrike" kern="1200" dirty="0">
                <a:solidFill>
                  <a:schemeClr val="tx1"/>
                </a:solidFill>
                <a:effectLst/>
                <a:latin typeface="+mn-lt"/>
                <a:ea typeface="+mn-ea"/>
                <a:cs typeface="+mn-cs"/>
              </a:rPr>
              <a:t>victime</a:t>
            </a:r>
            <a:r>
              <a:rPr lang="fr-FR" sz="1200" b="0" i="0" u="none" strike="noStrike" kern="1200" baseline="0" dirty="0">
                <a:solidFill>
                  <a:schemeClr val="tx1"/>
                </a:solidFill>
                <a:effectLst/>
                <a:latin typeface="+mn-lt"/>
                <a:ea typeface="+mn-ea"/>
                <a:cs typeface="+mn-cs"/>
              </a:rPr>
              <a:t> [697], </a:t>
            </a:r>
            <a:r>
              <a:rPr lang="fr-FR" sz="1200" b="0" i="0" u="none" strike="noStrike" kern="1200" dirty="0">
                <a:solidFill>
                  <a:schemeClr val="tx1"/>
                </a:solidFill>
                <a:effectLst/>
                <a:latin typeface="+mn-lt"/>
                <a:ea typeface="+mn-ea"/>
                <a:cs typeface="+mn-cs"/>
              </a:rPr>
              <a:t>terrain</a:t>
            </a:r>
            <a:r>
              <a:rPr lang="fr-FR" sz="1200" b="0" i="0" u="none" strike="noStrike" kern="1200" baseline="0" dirty="0">
                <a:solidFill>
                  <a:schemeClr val="tx1"/>
                </a:solidFill>
                <a:effectLst/>
                <a:latin typeface="+mn-lt"/>
                <a:ea typeface="+mn-ea"/>
                <a:cs typeface="+mn-cs"/>
              </a:rPr>
              <a:t> [867], </a:t>
            </a:r>
            <a:r>
              <a:rPr lang="fr-FR" sz="1200" b="0" i="0" u="none" strike="noStrike" kern="1200" dirty="0">
                <a:solidFill>
                  <a:schemeClr val="tx1"/>
                </a:solidFill>
                <a:effectLst/>
                <a:latin typeface="+mn-lt"/>
                <a:ea typeface="+mn-ea"/>
                <a:cs typeface="+mn-cs"/>
              </a:rPr>
              <a:t>intervention</a:t>
            </a:r>
            <a:r>
              <a:rPr lang="fr-FR" sz="1200" b="0" i="0" u="none" strike="noStrike" kern="1200" baseline="0" dirty="0">
                <a:solidFill>
                  <a:schemeClr val="tx1"/>
                </a:solidFill>
                <a:effectLst/>
                <a:latin typeface="+mn-lt"/>
                <a:ea typeface="+mn-ea"/>
                <a:cs typeface="+mn-cs"/>
              </a:rPr>
              <a:t> [intervention], </a:t>
            </a:r>
            <a:r>
              <a:rPr lang="fr-FR" sz="1200" b="0" i="0" u="none" strike="noStrike" kern="1200" dirty="0">
                <a:solidFill>
                  <a:schemeClr val="tx1"/>
                </a:solidFill>
                <a:effectLst/>
                <a:latin typeface="+mn-lt"/>
                <a:ea typeface="+mn-ea"/>
                <a:cs typeface="+mn-cs"/>
              </a:rPr>
              <a:t>envahi [envahir 2566], imposer [469], ministre [204], aimant [&gt;5000], capitaine</a:t>
            </a:r>
            <a:r>
              <a:rPr lang="fr-FR" sz="1200" b="0" i="0" u="none" strike="noStrike" kern="1200" baseline="0" dirty="0">
                <a:solidFill>
                  <a:schemeClr val="tx1"/>
                </a:solidFill>
                <a:effectLst/>
                <a:latin typeface="+mn-lt"/>
                <a:ea typeface="+mn-ea"/>
                <a:cs typeface="+mn-cs"/>
              </a:rPr>
              <a:t> [2518], </a:t>
            </a:r>
            <a:r>
              <a:rPr lang="fr-FR" sz="1200" b="0" i="0" u="none" strike="noStrike" kern="1200" dirty="0">
                <a:solidFill>
                  <a:schemeClr val="tx1"/>
                </a:solidFill>
                <a:effectLst/>
                <a:latin typeface="+mn-lt"/>
                <a:ea typeface="+mn-ea"/>
                <a:cs typeface="+mn-cs"/>
              </a:rPr>
              <a:t>invasion</a:t>
            </a:r>
            <a:r>
              <a:rPr lang="fr-FR" sz="1200" b="0" i="0" u="none" strike="noStrike" kern="1200" baseline="0" dirty="0">
                <a:solidFill>
                  <a:schemeClr val="tx1"/>
                </a:solidFill>
                <a:effectLst/>
                <a:latin typeface="+mn-lt"/>
                <a:ea typeface="+mn-ea"/>
                <a:cs typeface="+mn-cs"/>
              </a:rPr>
              <a:t> [3911], </a:t>
            </a:r>
            <a:r>
              <a:rPr lang="fr-FR" sz="1200" b="0" i="0" u="none" strike="noStrike" kern="1200" dirty="0">
                <a:solidFill>
                  <a:schemeClr val="tx1"/>
                </a:solidFill>
                <a:effectLst/>
                <a:latin typeface="+mn-lt"/>
                <a:ea typeface="+mn-ea"/>
                <a:cs typeface="+mn-cs"/>
              </a:rPr>
              <a:t>essaimer</a:t>
            </a:r>
            <a:r>
              <a:rPr lang="fr-FR" sz="1200" b="0" i="0" u="none" strike="noStrike" kern="1200" baseline="0" dirty="0">
                <a:solidFill>
                  <a:schemeClr val="tx1"/>
                </a:solidFill>
                <a:effectLst/>
                <a:latin typeface="+mn-lt"/>
                <a:ea typeface="+mn-ea"/>
                <a:cs typeface="+mn-cs"/>
              </a:rPr>
              <a:t> [&gt;5000], </a:t>
            </a:r>
            <a:r>
              <a:rPr lang="fr-FR" sz="1200" b="0" i="0" u="none" strike="noStrike" kern="1200" dirty="0">
                <a:solidFill>
                  <a:schemeClr val="tx1"/>
                </a:solidFill>
                <a:effectLst/>
                <a:latin typeface="+mn-lt"/>
                <a:ea typeface="+mn-ea"/>
                <a:cs typeface="+mn-cs"/>
              </a:rPr>
              <a:t>faim</a:t>
            </a:r>
            <a:r>
              <a:rPr lang="en-US" sz="1200" b="0" i="0" u="none" strike="noStrike" kern="1200" baseline="0" dirty="0">
                <a:solidFill>
                  <a:schemeClr val="tx1"/>
                </a:solidFill>
                <a:effectLst/>
                <a:latin typeface="+mn-lt"/>
                <a:ea typeface="+mn-ea"/>
                <a:cs typeface="+mn-cs"/>
              </a:rPr>
              <a:t> [1986], </a:t>
            </a:r>
            <a:r>
              <a:rPr lang="fr-FR" sz="1200" b="0" i="0" u="none" strike="noStrike" kern="1200" dirty="0">
                <a:solidFill>
                  <a:schemeClr val="tx1"/>
                </a:solidFill>
                <a:effectLst/>
                <a:latin typeface="+mn-lt"/>
                <a:ea typeface="+mn-ea"/>
                <a:cs typeface="+mn-cs"/>
              </a:rPr>
              <a:t>fui</a:t>
            </a:r>
            <a:r>
              <a:rPr lang="fr-FR" sz="1200" b="0" i="0" u="none" strike="noStrike" kern="1200" baseline="0" dirty="0">
                <a:solidFill>
                  <a:schemeClr val="tx1"/>
                </a:solidFill>
                <a:effectLst/>
                <a:latin typeface="+mn-lt"/>
                <a:ea typeface="+mn-ea"/>
                <a:cs typeface="+mn-cs"/>
              </a:rPr>
              <a:t> [fuir 1960]</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10</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Oral recognition of new words in this</a:t>
            </a:r>
            <a:r>
              <a:rPr lang="en-US" b="0" baseline="0" dirty="0"/>
              <a:t> week’s vocabulary set; forming connections between semantically-related words.</a:t>
            </a:r>
            <a:endParaRPr lang="en-US" b="1" dirty="0"/>
          </a:p>
          <a:p>
            <a:endParaRPr lang="en-US" b="1" dirty="0"/>
          </a:p>
          <a:p>
            <a:r>
              <a:rPr lang="en-US" b="1" dirty="0"/>
              <a:t>Procedure:</a:t>
            </a:r>
          </a:p>
          <a:p>
            <a:r>
              <a:rPr lang="en-US" b="0" dirty="0"/>
              <a:t>1. Students sketch six circles as shown here.</a:t>
            </a:r>
          </a:p>
          <a:p>
            <a:r>
              <a:rPr lang="en-US" b="0" dirty="0"/>
              <a:t>2. Click on a number to</a:t>
            </a:r>
            <a:r>
              <a:rPr lang="en-US" b="0" baseline="0" dirty="0"/>
              <a:t> hear the words in this week’s set read aloud.</a:t>
            </a:r>
            <a:endParaRPr lang="en-US" b="0" dirty="0"/>
          </a:p>
          <a:p>
            <a:r>
              <a:rPr lang="en-US" b="0" dirty="0"/>
              <a:t>3. Students write the number</a:t>
            </a:r>
            <a:r>
              <a:rPr lang="en-US" b="0" baseline="0" dirty="0"/>
              <a:t> </a:t>
            </a:r>
            <a:r>
              <a:rPr lang="en-US" b="0" dirty="0"/>
              <a:t>in the box they think is the</a:t>
            </a:r>
            <a:r>
              <a:rPr lang="en-US" b="0" baseline="0" dirty="0"/>
              <a:t> best fit. </a:t>
            </a:r>
            <a:endParaRPr lang="en-US" b="0" dirty="0"/>
          </a:p>
          <a:p>
            <a:r>
              <a:rPr lang="en-US" b="0" dirty="0"/>
              <a:t>4. On a click, the number boxes move to the categories to give a suggested answer.</a:t>
            </a:r>
            <a:r>
              <a:rPr lang="en-US" b="0" baseline="0" dirty="0"/>
              <a:t> Some words may fit more than one category. Teachers should use their discretion to decide whether a students’ suggested response is a good fit.</a:t>
            </a:r>
            <a:endParaRPr lang="en-US" b="0" dirty="0"/>
          </a:p>
          <a:p>
            <a:r>
              <a:rPr lang="en-US" b="0" dirty="0"/>
              <a:t>5. Click to reveal bubble drawing attention to the </a:t>
            </a:r>
            <a:r>
              <a:rPr lang="en-US" b="0" baseline="0" dirty="0"/>
              <a:t>meaning of </a:t>
            </a:r>
            <a:r>
              <a:rPr lang="fr-FR" b="0" i="1" baseline="0" noProof="0" dirty="0"/>
              <a:t>ressentir</a:t>
            </a:r>
            <a:r>
              <a:rPr lang="en-US" b="0" i="1" baseline="0" dirty="0"/>
              <a:t> </a:t>
            </a:r>
            <a:r>
              <a:rPr lang="en-US" b="0" i="0" baseline="0" dirty="0"/>
              <a:t>+ noun to talk about </a:t>
            </a:r>
            <a:r>
              <a:rPr lang="en-US" b="1" i="0" baseline="0" dirty="0"/>
              <a:t>what </a:t>
            </a:r>
            <a:r>
              <a:rPr lang="en-US" b="0" i="0" baseline="0" dirty="0"/>
              <a:t>you feel. Draw a link to the English word ‘sense’. The reflexive use of </a:t>
            </a:r>
            <a:r>
              <a:rPr lang="en-US" b="0" i="1" baseline="0" dirty="0"/>
              <a:t>se </a:t>
            </a:r>
            <a:r>
              <a:rPr lang="fr-FR" b="0" i="1" baseline="0" noProof="0" dirty="0"/>
              <a:t>sentir</a:t>
            </a:r>
            <a:r>
              <a:rPr lang="en-US" b="0" i="1" baseline="0" dirty="0"/>
              <a:t> </a:t>
            </a:r>
            <a:r>
              <a:rPr lang="en-US" b="0" i="0" baseline="0" dirty="0"/>
              <a:t>+ adjective to talk about </a:t>
            </a:r>
            <a:r>
              <a:rPr lang="en-US" b="1" i="0" baseline="0" dirty="0"/>
              <a:t>how </a:t>
            </a:r>
            <a:r>
              <a:rPr lang="en-US" b="0" i="0" baseline="0" dirty="0"/>
              <a:t>you feel will be introduced later in this term.</a:t>
            </a:r>
          </a:p>
          <a:p>
            <a:r>
              <a:rPr lang="en-US" b="0" i="0" baseline="0" dirty="0"/>
              <a:t>6. Click to bring up the bubbles with usage notes on </a:t>
            </a:r>
            <a:r>
              <a:rPr lang="fr-FR" b="0" i="1" baseline="0" noProof="0" dirty="0"/>
              <a:t>réussir</a:t>
            </a:r>
            <a:r>
              <a:rPr lang="en-US" b="0" i="1" baseline="0" dirty="0"/>
              <a:t> </a:t>
            </a:r>
            <a:r>
              <a:rPr lang="en-US" b="0" i="0" baseline="0" dirty="0"/>
              <a:t>and directions.</a:t>
            </a:r>
            <a:endParaRPr lang="en-US" b="0" i="1" dirty="0"/>
          </a:p>
          <a:p>
            <a:endParaRPr lang="en-US" b="0" dirty="0"/>
          </a:p>
          <a:p>
            <a:r>
              <a:rPr lang="en-US" b="1" dirty="0"/>
              <a:t>Transcript:</a:t>
            </a:r>
          </a:p>
          <a:p>
            <a:pPr rtl="0"/>
            <a:r>
              <a:rPr lang="fr-FR" sz="1200" b="0" i="0" u="none" strike="noStrike" kern="1200" dirty="0">
                <a:solidFill>
                  <a:schemeClr val="tx1"/>
                </a:solidFill>
                <a:effectLst/>
                <a:latin typeface="+mn-lt"/>
                <a:ea typeface="+mn-ea"/>
                <a:cs typeface="+mn-cs"/>
              </a:rPr>
              <a:t>1. l’armée</a:t>
            </a:r>
          </a:p>
          <a:p>
            <a:pPr rtl="0"/>
            <a:r>
              <a:rPr lang="fr-FR" sz="1200" b="0" i="0" u="none" strike="noStrike" kern="1200" dirty="0">
                <a:solidFill>
                  <a:schemeClr val="tx1"/>
                </a:solidFill>
                <a:effectLst/>
                <a:latin typeface="+mn-lt"/>
                <a:ea typeface="+mn-ea"/>
                <a:cs typeface="+mn-cs"/>
              </a:rPr>
              <a:t>2. établir</a:t>
            </a:r>
          </a:p>
          <a:p>
            <a:pPr rtl="0"/>
            <a:r>
              <a:rPr lang="fr-FR" sz="1200" b="0" i="0" u="none" strike="noStrike" kern="1200" dirty="0">
                <a:solidFill>
                  <a:schemeClr val="tx1"/>
                </a:solidFill>
                <a:effectLst/>
                <a:latin typeface="+mn-lt"/>
                <a:ea typeface="+mn-ea"/>
                <a:cs typeface="+mn-cs"/>
              </a:rPr>
              <a:t>3. le début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4. le gouvernement</a:t>
            </a:r>
          </a:p>
          <a:p>
            <a:pPr rtl="0"/>
            <a:r>
              <a:rPr lang="fr-FR" sz="1200" b="0" i="0" u="none" strike="noStrike" kern="1200" dirty="0">
                <a:solidFill>
                  <a:schemeClr val="tx1"/>
                </a:solidFill>
                <a:effectLst/>
                <a:latin typeface="+mn-lt"/>
                <a:ea typeface="+mn-ea"/>
                <a:cs typeface="+mn-cs"/>
              </a:rPr>
              <a:t>5. l’ouest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6. fournir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7. la fin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8. l’est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9. grandir</a:t>
            </a:r>
          </a:p>
          <a:p>
            <a:pPr rtl="0"/>
            <a:r>
              <a:rPr lang="fr-FR" sz="1200" b="0" i="0" u="none" strike="noStrike" kern="1200" dirty="0">
                <a:solidFill>
                  <a:schemeClr val="tx1"/>
                </a:solidFill>
                <a:effectLst/>
                <a:latin typeface="+mn-lt"/>
                <a:ea typeface="+mn-ea"/>
                <a:cs typeface="+mn-cs"/>
              </a:rPr>
              <a:t>10. le soldat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11. l’état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12. réussir,</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réussir à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13. ressentir</a:t>
            </a:r>
          </a:p>
          <a:p>
            <a:pPr rtl="0"/>
            <a:r>
              <a:rPr lang="fr-FR" b="0" dirty="0">
                <a:effectLst/>
              </a:rPr>
              <a:t>14. le </a:t>
            </a:r>
            <a:r>
              <a:rPr lang="fr-FR" sz="1200" b="0" i="0" u="none" strike="noStrike" kern="1200" dirty="0">
                <a:solidFill>
                  <a:schemeClr val="tx1"/>
                </a:solidFill>
                <a:effectLst/>
                <a:latin typeface="+mn-lt"/>
                <a:ea typeface="+mn-ea"/>
                <a:cs typeface="+mn-cs"/>
              </a:rPr>
              <a:t>nord</a:t>
            </a:r>
            <a:endParaRPr lang="fr-FR" b="0" dirty="0">
              <a:effectLst/>
            </a:endParaRPr>
          </a:p>
          <a:p>
            <a:r>
              <a:rPr lang="fr-FR" sz="1200" b="0" i="0" u="none" strike="noStrike" kern="1200" dirty="0">
                <a:solidFill>
                  <a:schemeClr val="tx1"/>
                </a:solidFill>
                <a:effectLst/>
                <a:latin typeface="+mn-lt"/>
                <a:ea typeface="+mn-ea"/>
                <a:cs typeface="+mn-cs"/>
              </a:rPr>
              <a:t>15. servir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16.</a:t>
            </a:r>
            <a:r>
              <a:rPr lang="fr-FR" sz="1200" b="0" i="0" u="none" strike="noStrike" kern="1200" baseline="0" dirty="0">
                <a:solidFill>
                  <a:schemeClr val="tx1"/>
                </a:solidFill>
                <a:effectLst/>
                <a:latin typeface="+mn-lt"/>
                <a:ea typeface="+mn-ea"/>
                <a:cs typeface="+mn-cs"/>
              </a:rPr>
              <a:t> le </a:t>
            </a:r>
            <a:r>
              <a:rPr lang="fr-FR" sz="1200" b="0" i="0" u="none" strike="noStrike" kern="1200" dirty="0">
                <a:solidFill>
                  <a:schemeClr val="tx1"/>
                </a:solidFill>
                <a:effectLst/>
                <a:latin typeface="+mn-lt"/>
                <a:ea typeface="+mn-ea"/>
                <a:cs typeface="+mn-cs"/>
              </a:rPr>
              <a:t>sud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a:t>
            </a:r>
            <a:r>
              <a:rPr lang="en-US" b="0" baseline="0" dirty="0"/>
              <a:t> recognition of this week’s new vocabulary; r</a:t>
            </a:r>
            <a:r>
              <a:rPr lang="en-US" b="0" dirty="0"/>
              <a:t>eading comprehension; cultural awareness: the</a:t>
            </a:r>
            <a:r>
              <a:rPr lang="en-US" b="0" baseline="0" dirty="0"/>
              <a:t> Battle of France and subsequent occupation of France</a:t>
            </a:r>
            <a:endParaRPr lang="en-US" b="1" dirty="0"/>
          </a:p>
          <a:p>
            <a:endParaRPr lang="en-US" b="1" dirty="0"/>
          </a:p>
          <a:p>
            <a:r>
              <a:rPr lang="en-US" b="1" dirty="0"/>
              <a:t>Procedure:</a:t>
            </a:r>
          </a:p>
          <a:p>
            <a:r>
              <a:rPr lang="en-US" b="0" dirty="0"/>
              <a:t>1. Explain</a:t>
            </a:r>
            <a:r>
              <a:rPr lang="en-US" b="0" baseline="0" dirty="0"/>
              <a:t> to students that they are going to learn about France during the Second World War in this resource. Little prior knowledge of Second World War history is assumed (here and elsewhere in this sequence of lessons), though teachers may wish to clarify the meaning of cognates </a:t>
            </a:r>
            <a:r>
              <a:rPr lang="fr-FR" b="0" i="1" baseline="0" noProof="0" dirty="0"/>
              <a:t>nazi</a:t>
            </a:r>
            <a:r>
              <a:rPr lang="en-US" b="0" i="1" baseline="0" dirty="0"/>
              <a:t>(e), </a:t>
            </a:r>
            <a:r>
              <a:rPr lang="fr-FR" b="0" i="1" baseline="0" noProof="0" dirty="0"/>
              <a:t>capitulé</a:t>
            </a:r>
            <a:r>
              <a:rPr lang="en-US" b="0" i="1" baseline="0" dirty="0"/>
              <a:t> </a:t>
            </a:r>
            <a:r>
              <a:rPr lang="en-US" b="0" i="0" baseline="0" dirty="0"/>
              <a:t>and </a:t>
            </a:r>
            <a:r>
              <a:rPr lang="fr-FR" b="0" i="1" baseline="0" noProof="0" dirty="0"/>
              <a:t>autoritaire</a:t>
            </a:r>
            <a:r>
              <a:rPr lang="en-US" b="0" i="0" baseline="0" dirty="0"/>
              <a:t> and check students are aware that Hitler was the dictator of Germany at the time.</a:t>
            </a:r>
          </a:p>
          <a:p>
            <a:r>
              <a:rPr lang="en-US" b="0" dirty="0"/>
              <a:t>2. As students have not yet formally encountered the formation rule for past participles</a:t>
            </a:r>
            <a:r>
              <a:rPr lang="en-US" b="0" baseline="0" dirty="0"/>
              <a:t> of verbs like </a:t>
            </a:r>
            <a:r>
              <a:rPr lang="fr-FR" b="0" i="1" baseline="0" noProof="0" dirty="0"/>
              <a:t>sortir</a:t>
            </a:r>
            <a:r>
              <a:rPr lang="en-US" b="0" i="1" baseline="0" dirty="0"/>
              <a:t> </a:t>
            </a:r>
            <a:r>
              <a:rPr lang="en-US" b="0" i="0" baseline="0" dirty="0"/>
              <a:t>and </a:t>
            </a:r>
            <a:r>
              <a:rPr lang="fr-FR" b="0" i="1" baseline="0" noProof="0" dirty="0"/>
              <a:t>choisir</a:t>
            </a:r>
            <a:r>
              <a:rPr lang="en-US" b="0" i="0" baseline="0" dirty="0"/>
              <a:t>, explain to students that the verb forms ending in an orange –i are the past participle forms of known verbs.</a:t>
            </a:r>
            <a:endParaRPr lang="en-US" b="0" dirty="0"/>
          </a:p>
          <a:p>
            <a:r>
              <a:rPr lang="en-US" b="0" dirty="0"/>
              <a:t>3. Click to reveal</a:t>
            </a:r>
            <a:r>
              <a:rPr lang="en-US" b="0" baseline="0" dirty="0"/>
              <a:t> questions one by one. Tell students the answers to the questions appear in order, so they can stop reading once they have located the answer to the question in the text. Allow one minute per question, and two minutes for the sketch. Students can use the first map to sketch the outline of France, and then add divisions according to the text.</a:t>
            </a:r>
          </a:p>
          <a:p>
            <a:r>
              <a:rPr lang="en-US" b="0" dirty="0"/>
              <a:t>4. Click to reveal answers.</a:t>
            </a:r>
          </a:p>
          <a:p>
            <a:r>
              <a:rPr lang="en-US" b="0" dirty="0"/>
              <a:t>5. Click to reveal another question.</a:t>
            </a:r>
          </a:p>
          <a:p>
            <a:r>
              <a:rPr lang="en-US" b="0" dirty="0"/>
              <a:t>6. Repeat steps 2-4 for a total of five questions.</a:t>
            </a:r>
          </a:p>
          <a:p>
            <a:endParaRPr lang="en-US" b="0" dirty="0"/>
          </a:p>
          <a:p>
            <a:r>
              <a:rPr lang="en-US" b="1" dirty="0"/>
              <a:t>Image Attribution</a:t>
            </a:r>
            <a:br>
              <a:rPr lang="en-US" b="1" dirty="0"/>
            </a:br>
            <a:r>
              <a:rPr lang="en-US" b="0" dirty="0"/>
              <a:t>Rostislav Botev, CC BY-SA 3.0 &lt;https://creativecommons.org/licenses/by-sa/3.0&gt;, via Wikimedia Commons</a:t>
            </a:r>
          </a:p>
          <a:p>
            <a:r>
              <a:rPr lang="en-GB" b="0" dirty="0"/>
              <a:t>Unknown authorUnknown author, Public domain, via Wikimedia Commons; https://upload.wikimedia.org/wikipedia/commons/4/4d/Philippe_P%C3%A9tain.jpg</a:t>
            </a:r>
            <a:endParaRPr lang="en-US" b="0" dirty="0"/>
          </a:p>
          <a:p>
            <a:endParaRPr lang="en-US" b="1" dirty="0"/>
          </a:p>
          <a:p>
            <a:pPr defTabSz="966064">
              <a:defRPr/>
            </a:pPr>
            <a:r>
              <a:rPr lang="en-GB" b="1" baseline="0" dirty="0"/>
              <a:t>Word frequency of unknown words (1 is the most frequent word in French): </a:t>
            </a:r>
            <a:br>
              <a:rPr lang="en-GB" baseline="0" dirty="0"/>
            </a:br>
            <a:r>
              <a:rPr lang="en-GB" baseline="0" dirty="0"/>
              <a:t>Pays-Bas [n/a], </a:t>
            </a:r>
            <a:r>
              <a:rPr lang="fr-FR" baseline="0" noProof="0" dirty="0"/>
              <a:t>devenu</a:t>
            </a:r>
            <a:r>
              <a:rPr lang="en-GB" baseline="0" dirty="0"/>
              <a:t> [</a:t>
            </a:r>
            <a:r>
              <a:rPr lang="fr-FR" baseline="0" noProof="0" dirty="0"/>
              <a:t>devenir</a:t>
            </a:r>
            <a:r>
              <a:rPr lang="en-GB" baseline="0" dirty="0"/>
              <a:t> 162], </a:t>
            </a:r>
            <a:r>
              <a:rPr lang="fr-FR" baseline="0" noProof="0" dirty="0"/>
              <a:t>jusqu’à</a:t>
            </a:r>
            <a:r>
              <a:rPr lang="en-GB" baseline="0" dirty="0"/>
              <a:t> [n/a]</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400" b="1" baseline="0" dirty="0"/>
              <a:t>Word frequency of cognates (1 is the most frequent word in French): </a:t>
            </a:r>
            <a:br>
              <a:rPr lang="en-GB" sz="1400" baseline="0" dirty="0"/>
            </a:br>
            <a:r>
              <a:rPr lang="fr-FR" sz="1400" baseline="0" noProof="0" dirty="0"/>
              <a:t>bataille</a:t>
            </a:r>
            <a:r>
              <a:rPr lang="en-GB" sz="1400" baseline="0" dirty="0"/>
              <a:t> [1303], second [379], </a:t>
            </a:r>
            <a:r>
              <a:rPr lang="fr-FR" sz="1400" baseline="0" noProof="0" dirty="0"/>
              <a:t>attaquer</a:t>
            </a:r>
            <a:r>
              <a:rPr lang="en-GB" sz="1400" baseline="0" dirty="0"/>
              <a:t> [1018], </a:t>
            </a:r>
            <a:r>
              <a:rPr lang="fr-FR" sz="1400" baseline="0" noProof="0" dirty="0"/>
              <a:t>Luxembourg</a:t>
            </a:r>
            <a:r>
              <a:rPr lang="en-GB" sz="1400" baseline="0" dirty="0"/>
              <a:t> [n/a], </a:t>
            </a:r>
            <a:r>
              <a:rPr lang="fr-FR" sz="1400" baseline="0" noProof="0" dirty="0"/>
              <a:t>attaque</a:t>
            </a:r>
            <a:r>
              <a:rPr lang="en-GB" sz="1400" baseline="0" dirty="0"/>
              <a:t> [1655], </a:t>
            </a:r>
            <a:r>
              <a:rPr lang="fr-FR" sz="1400" baseline="0" noProof="0" dirty="0"/>
              <a:t>surprise</a:t>
            </a:r>
            <a:r>
              <a:rPr lang="en-GB" sz="1400" baseline="0" dirty="0"/>
              <a:t> [1815], </a:t>
            </a:r>
            <a:r>
              <a:rPr lang="fr-FR" sz="1400" baseline="0" noProof="0" dirty="0"/>
              <a:t>nazi</a:t>
            </a:r>
            <a:r>
              <a:rPr lang="en-GB" sz="1400" baseline="0" dirty="0"/>
              <a:t> [3053], </a:t>
            </a:r>
            <a:r>
              <a:rPr lang="fr-FR" sz="1400" baseline="0" noProof="0" dirty="0"/>
              <a:t>capituler</a:t>
            </a:r>
            <a:r>
              <a:rPr lang="en-GB" sz="1400" baseline="0" dirty="0"/>
              <a:t> [&gt;5000], </a:t>
            </a:r>
            <a:r>
              <a:rPr lang="fr-FR" sz="1400" baseline="0" noProof="0" dirty="0"/>
              <a:t>divisé</a:t>
            </a:r>
            <a:r>
              <a:rPr lang="en-GB" sz="1400" baseline="0" dirty="0"/>
              <a:t> [</a:t>
            </a:r>
            <a:r>
              <a:rPr lang="fr-FR" sz="1400" baseline="0" noProof="0" dirty="0"/>
              <a:t>diviser</a:t>
            </a:r>
            <a:r>
              <a:rPr lang="en-GB" sz="1400" baseline="0" dirty="0"/>
              <a:t> 1567], zone [860], occupier [159], </a:t>
            </a:r>
            <a:r>
              <a:rPr lang="fr-FR" sz="1400" baseline="0" noProof="0" dirty="0"/>
              <a:t>reste</a:t>
            </a:r>
            <a:r>
              <a:rPr lang="en-GB" sz="1400" baseline="0" dirty="0"/>
              <a:t> [363], leader [1499], </a:t>
            </a:r>
            <a:r>
              <a:rPr lang="fr-FR" sz="1400" baseline="0" noProof="0" dirty="0"/>
              <a:t>autoritaire</a:t>
            </a:r>
            <a:r>
              <a:rPr lang="en-GB" sz="1400" baseline="0" dirty="0"/>
              <a:t> [4661], collaboration [2037], </a:t>
            </a:r>
            <a:r>
              <a:rPr lang="fr-FR" sz="1400" baseline="0" noProof="0" dirty="0"/>
              <a:t>ressource</a:t>
            </a:r>
            <a:r>
              <a:rPr lang="en-GB" sz="1400" baseline="0" dirty="0"/>
              <a:t> [852]</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forms and uses of the perfect tense; to introduce</a:t>
            </a:r>
            <a:r>
              <a:rPr lang="en-US" b="0" baseline="0" dirty="0"/>
              <a:t> the past participle forms of verbs like </a:t>
            </a:r>
            <a:r>
              <a:rPr lang="fr-FR" b="0" i="1" baseline="0" noProof="0" dirty="0"/>
              <a:t>sortir</a:t>
            </a:r>
            <a:r>
              <a:rPr lang="en-US" b="0" i="1" baseline="0" dirty="0"/>
              <a:t> </a:t>
            </a:r>
            <a:r>
              <a:rPr lang="en-US" b="0" i="0" baseline="0" dirty="0"/>
              <a:t>and </a:t>
            </a:r>
            <a:r>
              <a:rPr lang="fr-FR" b="0" i="1" baseline="0" noProof="0" dirty="0"/>
              <a:t>choisir</a:t>
            </a:r>
            <a:r>
              <a:rPr lang="en-US" b="0" i="1" baseline="0" dirty="0"/>
              <a:t>.</a:t>
            </a:r>
            <a:endParaRPr lang="en-US" b="1" dirty="0"/>
          </a:p>
          <a:p>
            <a:endParaRPr lang="en-US" b="1" dirty="0"/>
          </a:p>
          <a:p>
            <a:r>
              <a:rPr lang="en-US" b="1" dirty="0"/>
              <a:t>Procedure:</a:t>
            </a:r>
          </a:p>
          <a:p>
            <a:r>
              <a:rPr lang="en-US" b="0" dirty="0"/>
              <a:t>1. Click to bring up information</a:t>
            </a:r>
            <a:r>
              <a:rPr lang="en-US" b="0" baseline="0" dirty="0"/>
              <a:t> sentence by sentence.</a:t>
            </a:r>
            <a:endParaRPr lang="en-US" b="0" dirty="0"/>
          </a:p>
          <a:p>
            <a:r>
              <a:rPr lang="en-US" b="0" dirty="0"/>
              <a:t>2. Highlight that the past participle form of verbs</a:t>
            </a:r>
            <a:r>
              <a:rPr lang="en-US" b="0" baseline="0" dirty="0"/>
              <a:t> in these two groups is formed in the same way.</a:t>
            </a: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8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recognition</a:t>
            </a:r>
            <a:r>
              <a:rPr lang="en-US" b="0" baseline="0" dirty="0"/>
              <a:t> of verbs like </a:t>
            </a:r>
            <a:r>
              <a:rPr lang="fr-FR" b="0" i="1" baseline="0" noProof="0" dirty="0"/>
              <a:t>sortir</a:t>
            </a:r>
            <a:r>
              <a:rPr lang="en-US" b="0" i="1" baseline="0" dirty="0"/>
              <a:t> </a:t>
            </a:r>
            <a:r>
              <a:rPr lang="en-US" b="0" i="0" baseline="0" dirty="0"/>
              <a:t>and </a:t>
            </a:r>
            <a:r>
              <a:rPr lang="fr-FR" b="0" i="1" baseline="0" noProof="0" dirty="0"/>
              <a:t>choisir</a:t>
            </a:r>
            <a:r>
              <a:rPr lang="en-US" b="0" i="1" baseline="0" dirty="0"/>
              <a:t> </a:t>
            </a:r>
            <a:r>
              <a:rPr lang="en-US" b="0" i="0" baseline="0" dirty="0"/>
              <a:t>in the </a:t>
            </a:r>
            <a:r>
              <a:rPr lang="en-US" b="0" dirty="0"/>
              <a:t>perfect tense</a:t>
            </a:r>
            <a:r>
              <a:rPr lang="en-US" b="0" baseline="0" dirty="0"/>
              <a:t>; listening</a:t>
            </a:r>
            <a:r>
              <a:rPr lang="en-US" b="0" dirty="0"/>
              <a:t> comprehension; cultural awareness: everyday life</a:t>
            </a:r>
            <a:r>
              <a:rPr lang="en-US" b="0" baseline="0" dirty="0"/>
              <a:t> in occupied France</a:t>
            </a:r>
            <a:endParaRPr lang="en-US" b="1" dirty="0"/>
          </a:p>
          <a:p>
            <a:endParaRPr lang="en-US" b="1" dirty="0"/>
          </a:p>
          <a:p>
            <a:r>
              <a:rPr lang="en-US" b="1" dirty="0"/>
              <a:t>Procedure:</a:t>
            </a:r>
          </a:p>
          <a:p>
            <a:r>
              <a:rPr lang="en-US" b="0" dirty="0"/>
              <a:t>1. Click on a button to hear </a:t>
            </a:r>
            <a:r>
              <a:rPr lang="fr-FR" b="0" noProof="0" dirty="0"/>
              <a:t>Bastien</a:t>
            </a:r>
            <a:r>
              <a:rPr lang="en-US" b="0" baseline="0" dirty="0"/>
              <a:t> say something that happened on this day with the subject obscured. Students will need to recognise the form of the auxiliary verb to decide who the statement applies to.</a:t>
            </a:r>
            <a:endParaRPr lang="en-US" b="0" dirty="0"/>
          </a:p>
          <a:p>
            <a:r>
              <a:rPr lang="en-US" b="0" dirty="0"/>
              <a:t>2. Students locate the English translation that matches what they hear, and write it next to the correct bullet point</a:t>
            </a:r>
            <a:r>
              <a:rPr lang="en-US" b="0" baseline="0" dirty="0"/>
              <a:t> depending on </a:t>
            </a:r>
            <a:r>
              <a:rPr lang="en-US" b="0" dirty="0"/>
              <a:t>whether it applies to </a:t>
            </a:r>
            <a:r>
              <a:rPr lang="fr-FR" b="0" noProof="0" dirty="0"/>
              <a:t>Bastien’s</a:t>
            </a:r>
            <a:r>
              <a:rPr lang="en-US" b="0" dirty="0"/>
              <a:t> mother (</a:t>
            </a:r>
            <a:r>
              <a:rPr lang="fr-FR" b="0" i="1" noProof="0" dirty="0"/>
              <a:t>elle</a:t>
            </a:r>
            <a:r>
              <a:rPr lang="en-US" b="0" i="0" dirty="0"/>
              <a:t>),</a:t>
            </a:r>
            <a:r>
              <a:rPr lang="en-US" b="0" i="0" baseline="0" dirty="0"/>
              <a:t> brothers (</a:t>
            </a:r>
            <a:r>
              <a:rPr lang="fr-FR" b="0" i="1" baseline="0" noProof="0" dirty="0"/>
              <a:t>ils</a:t>
            </a:r>
            <a:r>
              <a:rPr lang="en-US" b="0" i="0" baseline="0" dirty="0"/>
              <a:t>) or Bastien and his brothers (</a:t>
            </a:r>
            <a:r>
              <a:rPr lang="en-US" b="0" i="1" baseline="0" dirty="0"/>
              <a:t>nous</a:t>
            </a:r>
            <a:r>
              <a:rPr lang="en-US" b="0" i="0" u="none" baseline="0" dirty="0"/>
              <a:t>).</a:t>
            </a:r>
            <a:endParaRPr lang="en-US" b="0" u="none" dirty="0"/>
          </a:p>
          <a:p>
            <a:r>
              <a:rPr lang="en-US" b="0" dirty="0"/>
              <a:t>3. On clicks, the English sentences disappear</a:t>
            </a:r>
            <a:r>
              <a:rPr lang="en-US" b="0" baseline="0" dirty="0"/>
              <a:t> and reappear next to the correct bullets.</a:t>
            </a:r>
            <a:endParaRPr lang="en-US" b="0" dirty="0"/>
          </a:p>
          <a:p>
            <a:r>
              <a:rPr lang="en-US" b="0" dirty="0"/>
              <a:t>4.</a:t>
            </a:r>
            <a:r>
              <a:rPr lang="en-US" b="0" baseline="0" dirty="0"/>
              <a:t> Click on the English textbox to hear the sentence said aloud.</a:t>
            </a:r>
          </a:p>
          <a:p>
            <a:r>
              <a:rPr lang="en-US" b="0" baseline="0" dirty="0"/>
              <a:t>5. Click to bring up the info bubble about rationing cards, which introduced the topic on the next slide.</a:t>
            </a:r>
          </a:p>
          <a:p>
            <a:endParaRPr lang="en-US" b="0" dirty="0"/>
          </a:p>
          <a:p>
            <a:r>
              <a:rPr lang="en-US" b="1" dirty="0"/>
              <a:t>Transcript:</a:t>
            </a:r>
          </a:p>
          <a:p>
            <a:pPr rtl="0"/>
            <a:r>
              <a:rPr lang="fr-FR" sz="1300" dirty="0"/>
              <a:t>1. [Nous] avons grandi vite pendant la Seconde Guerre mondiale.</a:t>
            </a:r>
            <a:endParaRPr lang="fr-FR" b="0" dirty="0">
              <a:effectLst/>
            </a:endParaRPr>
          </a:p>
          <a:p>
            <a:pPr rtl="0"/>
            <a:r>
              <a:rPr lang="fr-FR" sz="1300" dirty="0"/>
              <a:t>2. En ce jour, [ma mère] est sortie très tôt pour travailler dans une ferme.</a:t>
            </a:r>
            <a:endParaRPr lang="fr-FR" b="0" dirty="0">
              <a:effectLst/>
            </a:endParaRPr>
          </a:p>
          <a:p>
            <a:pPr rtl="0"/>
            <a:r>
              <a:rPr lang="fr-FR" sz="1300" dirty="0"/>
              <a:t>3. [Elle] a fini son travail dans l'après-midi.</a:t>
            </a:r>
            <a:endParaRPr lang="fr-FR" b="0" dirty="0">
              <a:effectLst/>
            </a:endParaRPr>
          </a:p>
          <a:p>
            <a:pPr rtl="0"/>
            <a:r>
              <a:rPr lang="fr-FR" sz="1300" dirty="0"/>
              <a:t>4. Mes frères et moi, [nous] avons nourri la famille avec des cartes de rationnement.</a:t>
            </a:r>
            <a:endParaRPr lang="fr-FR" b="0" dirty="0">
              <a:effectLst/>
            </a:endParaRPr>
          </a:p>
          <a:p>
            <a:pPr rtl="0"/>
            <a:r>
              <a:rPr lang="fr-FR" sz="1300" dirty="0"/>
              <a:t>5. [Nous] avons réussi à faire un petit repas mais j’ai encore eu faim après.</a:t>
            </a:r>
            <a:endParaRPr lang="fr-FR" b="0" dirty="0">
              <a:effectLst/>
            </a:endParaRPr>
          </a:p>
          <a:p>
            <a:pPr rtl="0"/>
            <a:r>
              <a:rPr lang="fr-FR" sz="1300" dirty="0"/>
              <a:t>6. [Mes frères] n’ont pas servi dans l'armée. </a:t>
            </a:r>
            <a:endParaRPr lang="fr-FR" b="0" dirty="0">
              <a:effectLst/>
            </a:endParaRPr>
          </a:p>
          <a:p>
            <a:pPr rtl="0"/>
            <a:r>
              <a:rPr lang="fr-FR" sz="1300" dirty="0"/>
              <a:t>7. Mais ce soir-là, après le repas, [ils] sont partis pour travailler en Allemagne.</a:t>
            </a:r>
            <a:endParaRPr lang="fr-FR" b="0" dirty="0">
              <a:effectLst/>
            </a:endParaRPr>
          </a:p>
          <a:p>
            <a:r>
              <a:rPr lang="fr-FR" sz="1300" dirty="0"/>
              <a:t>8. [Ma mère] a ressenti une grande solitude après. </a:t>
            </a:r>
            <a:r>
              <a:rPr lang="fr-FR" sz="1300" b="1" dirty="0"/>
              <a:t>[re-recording in progress]</a:t>
            </a:r>
          </a:p>
          <a:p>
            <a:endParaRPr lang="fr-FR" sz="1300" b="1" dirty="0"/>
          </a:p>
          <a:p>
            <a:pPr defTabSz="966064">
              <a:defRPr/>
            </a:pPr>
            <a:r>
              <a:rPr lang="en-GB" sz="1400" b="1" baseline="0" dirty="0"/>
              <a:t>Word frequency of unknown words (1 is the most frequent word in French): </a:t>
            </a:r>
            <a:br>
              <a:rPr lang="en-GB" sz="1400" baseline="0" dirty="0"/>
            </a:br>
            <a:r>
              <a:rPr lang="en-GB" sz="1400" baseline="0" dirty="0"/>
              <a:t>Pays-Bas [n/a], </a:t>
            </a:r>
            <a:r>
              <a:rPr lang="fr-FR" sz="1400" baseline="0" noProof="0" dirty="0"/>
              <a:t>devenu</a:t>
            </a:r>
            <a:r>
              <a:rPr lang="en-GB" sz="1400" baseline="0" dirty="0"/>
              <a:t> [</a:t>
            </a:r>
            <a:r>
              <a:rPr lang="fr-FR" sz="1400" baseline="0" noProof="0" dirty="0"/>
              <a:t>devenir</a:t>
            </a:r>
            <a:r>
              <a:rPr lang="en-GB" sz="1400" baseline="0" dirty="0"/>
              <a:t> 162], </a:t>
            </a:r>
            <a:r>
              <a:rPr lang="fr-FR" sz="1400" baseline="0" noProof="0" dirty="0"/>
              <a:t>jusqu’à</a:t>
            </a:r>
            <a:r>
              <a:rPr lang="en-GB" sz="1400" baseline="0" dirty="0"/>
              <a:t> [n/a]</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br>
              <a:rPr lang="fr-FR" sz="1300" dirty="0"/>
            </a:br>
            <a:endParaRPr lang="en-US" b="1" dirty="0"/>
          </a:p>
          <a:p>
            <a:pPr defTabSz="966064">
              <a:defRPr/>
            </a:pPr>
            <a:r>
              <a:rPr lang="en-GB" b="1" baseline="0" dirty="0"/>
              <a:t>Word frequency of cognates (1 is the most frequent word in French): </a:t>
            </a:r>
            <a:br>
              <a:rPr lang="en-GB" baseline="0" dirty="0"/>
            </a:br>
            <a:r>
              <a:rPr lang="fr-FR" baseline="0" noProof="0" dirty="0"/>
              <a:t>mémorable</a:t>
            </a:r>
            <a:r>
              <a:rPr lang="en-GB" baseline="0" dirty="0"/>
              <a:t> [&gt;5000], </a:t>
            </a:r>
            <a:r>
              <a:rPr lang="fr-FR" baseline="0" noProof="0" dirty="0"/>
              <a:t>distribuer</a:t>
            </a:r>
            <a:r>
              <a:rPr lang="en-GB" baseline="0" dirty="0"/>
              <a:t> [1152], </a:t>
            </a:r>
            <a:r>
              <a:rPr lang="fr-FR" baseline="0" noProof="0" dirty="0"/>
              <a:t>rationnement</a:t>
            </a:r>
            <a:r>
              <a:rPr lang="en-GB" baseline="0" dirty="0"/>
              <a:t> [&gt;5000], rare [1233]</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300" b="1" dirty="0">
                <a:latin typeface="Century Gothic" panose="020B0502020202020204" pitchFamily="34" charset="0"/>
              </a:rPr>
              <a:t>Image attribution</a:t>
            </a:r>
            <a:br>
              <a:rPr lang="en-GB" sz="1300" b="1" dirty="0">
                <a:latin typeface="Century Gothic" panose="020B0502020202020204" pitchFamily="34" charset="0"/>
              </a:rPr>
            </a:br>
            <a:r>
              <a:rPr lang="en-GB" sz="1300" b="0" dirty="0">
                <a:latin typeface="Century Gothic" panose="020B0502020202020204" pitchFamily="34" charset="0"/>
              </a:rPr>
              <a:t>Daniel*D, CC BY-SA 3.0 &lt;https://creativecommons.org/licenses/by-sa/3.0&gt;, via Wikimedia Commons</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96357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14 minutes [1/3]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a:t>
            </a:r>
            <a:r>
              <a:rPr lang="en-US" b="0" baseline="0" dirty="0"/>
              <a:t> of verbs like </a:t>
            </a:r>
            <a:r>
              <a:rPr lang="fr-FR" b="0" i="1" baseline="0" noProof="0" dirty="0"/>
              <a:t>sortir</a:t>
            </a:r>
            <a:r>
              <a:rPr lang="en-US" b="0" i="1" baseline="0" dirty="0"/>
              <a:t> </a:t>
            </a:r>
            <a:r>
              <a:rPr lang="en-US" b="0" i="0" baseline="0" dirty="0"/>
              <a:t>and </a:t>
            </a:r>
            <a:r>
              <a:rPr lang="fr-FR" b="0" i="1" baseline="0" noProof="0" dirty="0"/>
              <a:t>choisir</a:t>
            </a:r>
            <a:r>
              <a:rPr lang="en-US" b="0" i="1" baseline="0" dirty="0"/>
              <a:t> </a:t>
            </a:r>
            <a:r>
              <a:rPr lang="en-US" b="0" i="0" baseline="0" dirty="0"/>
              <a:t>in the </a:t>
            </a:r>
            <a:r>
              <a:rPr lang="en-US" b="0" dirty="0"/>
              <a:t>perfect tense</a:t>
            </a:r>
            <a:r>
              <a:rPr lang="en-US" b="0" baseline="0" dirty="0"/>
              <a:t>; reading</a:t>
            </a:r>
            <a:r>
              <a:rPr lang="en-US" b="0" dirty="0"/>
              <a:t> comprehension; cultural awareness: compulsory work service during German occupation.</a:t>
            </a:r>
            <a:endParaRPr lang="en-US" b="1" dirty="0"/>
          </a:p>
          <a:p>
            <a:endParaRPr lang="en-US" b="1" dirty="0"/>
          </a:p>
          <a:p>
            <a:r>
              <a:rPr lang="en-US" b="1" dirty="0"/>
              <a:t>Procedure:</a:t>
            </a:r>
          </a:p>
          <a:p>
            <a:r>
              <a:rPr lang="en-US" b="0" dirty="0"/>
              <a:t>1. Students read the text and</a:t>
            </a:r>
            <a:r>
              <a:rPr lang="en-US" b="0" baseline="0" dirty="0"/>
              <a:t> circle the correct subject, based on the verb form they see (4 minutes).</a:t>
            </a:r>
            <a:endParaRPr lang="en-US" b="0" dirty="0"/>
          </a:p>
          <a:p>
            <a:r>
              <a:rPr lang="en-US" b="0" dirty="0"/>
              <a:t>2. Click to reveal answers</a:t>
            </a:r>
            <a:r>
              <a:rPr lang="en-US" b="0" baseline="0" dirty="0"/>
              <a:t> one by one.</a:t>
            </a:r>
            <a:endParaRPr lang="en-US" b="0" dirty="0"/>
          </a:p>
          <a:p>
            <a:r>
              <a:rPr lang="en-US" b="0" dirty="0"/>
              <a:t>3. Click to reveal the follow-up comprehension task. Students make notes in English (3 minutes).</a:t>
            </a:r>
          </a:p>
          <a:p>
            <a:r>
              <a:rPr lang="en-US" b="0" dirty="0"/>
              <a:t>4.</a:t>
            </a:r>
            <a:r>
              <a:rPr lang="en-US" b="0" baseline="0" dirty="0"/>
              <a:t> Move to the next slide for suggested answers in English.</a:t>
            </a:r>
            <a:endParaRPr lang="en-US" b="0" dirty="0"/>
          </a:p>
          <a:p>
            <a:endParaRPr lang="en-US" b="1" dirty="0"/>
          </a:p>
          <a:p>
            <a:pPr defTabSz="966064">
              <a:defRPr/>
            </a:pPr>
            <a:r>
              <a:rPr lang="en-GB" b="1" baseline="0" dirty="0"/>
              <a:t>Word frequency of unknown words (1 is the most frequent word in French): </a:t>
            </a:r>
            <a:br>
              <a:rPr lang="en-GB" baseline="0" dirty="0"/>
            </a:br>
            <a:r>
              <a:rPr lang="fr-FR" baseline="0" noProof="0" dirty="0"/>
              <a:t>loi [267], était [être 5], mentir [2683]</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400" b="1" baseline="0" dirty="0"/>
              <a:t>Word frequency of cognates (1 is the most frequent word in French): </a:t>
            </a:r>
            <a:br>
              <a:rPr lang="en-GB" sz="1400" baseline="0" dirty="0"/>
            </a:br>
            <a:r>
              <a:rPr lang="fr-FR" sz="1400" baseline="0" noProof="0" dirty="0"/>
              <a:t>obligatoire [2524], suffisamment [1727], ferme [1024], </a:t>
            </a:r>
            <a:r>
              <a:rPr lang="fr-FR" sz="1400" noProof="0" dirty="0">
                <a:solidFill>
                  <a:schemeClr val="accent5">
                    <a:lumMod val="50000"/>
                  </a:schemeClr>
                </a:solidFill>
              </a:rPr>
              <a:t>rôle [371], résultat [428],</a:t>
            </a:r>
            <a:r>
              <a:rPr lang="fr-FR" sz="1400" baseline="0" noProof="0" dirty="0">
                <a:solidFill>
                  <a:schemeClr val="accent5">
                    <a:lumMod val="50000"/>
                  </a:schemeClr>
                </a:solidFill>
              </a:rPr>
              <a:t> </a:t>
            </a:r>
            <a:r>
              <a:rPr lang="fr-FR" sz="1400" noProof="0" dirty="0">
                <a:solidFill>
                  <a:schemeClr val="accent5">
                    <a:lumMod val="50000"/>
                  </a:schemeClr>
                </a:solidFill>
              </a:rPr>
              <a:t>rationnement [&gt;5000], traditionnellement [4815], masculin [3741], zone [860], clair [335], collaborateur [2459], nazi [3053]</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692107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dirty="0"/>
              <a:t>Written production of </a:t>
            </a:r>
            <a:r>
              <a:rPr lang="en-US" b="0" baseline="0" dirty="0"/>
              <a:t>verbs like </a:t>
            </a:r>
            <a:r>
              <a:rPr lang="fr-FR" b="0" i="1" baseline="0" noProof="0" dirty="0"/>
              <a:t>sortir</a:t>
            </a:r>
            <a:r>
              <a:rPr lang="en-US" b="0" i="1" baseline="0" dirty="0"/>
              <a:t> </a:t>
            </a:r>
            <a:r>
              <a:rPr lang="en-US" b="0" i="0" baseline="0" dirty="0"/>
              <a:t>and </a:t>
            </a:r>
            <a:r>
              <a:rPr lang="fr-FR" b="0" i="1" baseline="0" noProof="0" dirty="0"/>
              <a:t>choisir</a:t>
            </a:r>
            <a:r>
              <a:rPr lang="en-US" b="0" i="1" baseline="0" dirty="0"/>
              <a:t> </a:t>
            </a:r>
            <a:r>
              <a:rPr lang="en-US" b="0" i="0" baseline="0" dirty="0"/>
              <a:t>in the </a:t>
            </a:r>
            <a:r>
              <a:rPr lang="en-US" b="0" dirty="0"/>
              <a:t>perfect tense</a:t>
            </a:r>
            <a:r>
              <a:rPr lang="en-US" b="0" baseline="0" dirty="0"/>
              <a:t>; reconstruction of a familiar text in French.</a:t>
            </a:r>
            <a:endParaRPr lang="en-US" b="1" dirty="0"/>
          </a:p>
          <a:p>
            <a:endParaRPr lang="en-US" b="1" dirty="0"/>
          </a:p>
          <a:p>
            <a:r>
              <a:rPr lang="en-US" b="1" dirty="0"/>
              <a:t>Procedure:</a:t>
            </a:r>
          </a:p>
          <a:p>
            <a:r>
              <a:rPr lang="en-US" b="0" dirty="0"/>
              <a:t>1. On clicks, suggested English answer</a:t>
            </a:r>
            <a:r>
              <a:rPr lang="en-US" b="0" baseline="0" dirty="0"/>
              <a:t>s to the comprehension questions on the previous slide are revealed.</a:t>
            </a:r>
            <a:endParaRPr lang="en-US" b="0" dirty="0"/>
          </a:p>
          <a:p>
            <a:r>
              <a:rPr lang="en-US" b="0" dirty="0"/>
              <a:t>2. Ask students what they think is happening in the picture. Explain that it is an image</a:t>
            </a:r>
            <a:r>
              <a:rPr lang="en-US" b="0" baseline="0" dirty="0"/>
              <a:t> of French workers leaving for Germany from Paris (1943).</a:t>
            </a:r>
            <a:endParaRPr lang="en-US" b="0" dirty="0"/>
          </a:p>
          <a:p>
            <a:r>
              <a:rPr lang="en-US" b="0" dirty="0"/>
              <a:t>3. Click again to bring up the bubble with instructions for the text recreation task. Students try to recreate the key points in the text using their own notes and/or the English</a:t>
            </a:r>
            <a:r>
              <a:rPr lang="en-US" b="0" baseline="0" dirty="0"/>
              <a:t> prompts on this slide. These prompts have been written so that students can recreate them using only known vocabulary, known grammar and the three glossed words. Note they will need the help of a dictionary to translate the parts in parenthesis. (6 minutes).</a:t>
            </a:r>
            <a:endParaRPr lang="en-US" b="0" dirty="0"/>
          </a:p>
          <a:p>
            <a:r>
              <a:rPr lang="en-US" b="0" dirty="0"/>
              <a:t>4. Suggested solutions appear on the next slide.</a:t>
            </a:r>
          </a:p>
          <a:p>
            <a:endParaRPr lang="en-US" b="1" dirty="0"/>
          </a:p>
          <a:p>
            <a:pPr defTabSz="966064">
              <a:defRPr/>
            </a:pPr>
            <a:r>
              <a:rPr lang="en-GB" b="1" baseline="0" dirty="0"/>
              <a:t>Word frequency of unknown words (1 is the most frequent word in French): </a:t>
            </a:r>
            <a:br>
              <a:rPr lang="en-GB" baseline="0" dirty="0"/>
            </a:br>
            <a:r>
              <a:rPr lang="fr-FR" baseline="0" noProof="0" dirty="0"/>
              <a:t>loi [267], était [être 5]</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Londsale,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sz="1200" dirty="0">
              <a:latin typeface="Century Gothic" panose="020B0502020202020204" pitchFamily="34" charset="0"/>
            </a:endParaRPr>
          </a:p>
          <a:p>
            <a:pPr defTabSz="966064">
              <a:defRPr/>
            </a:pPr>
            <a:r>
              <a:rPr lang="en-GB" sz="1200" b="1" baseline="0" dirty="0"/>
              <a:t>Word frequency of cognates (1 is the most frequent word in French): </a:t>
            </a:r>
            <a:br>
              <a:rPr lang="en-GB" sz="1200" baseline="0" dirty="0"/>
            </a:br>
            <a:r>
              <a:rPr lang="fr-FR" sz="1200" baseline="0" noProof="0" dirty="0"/>
              <a:t>obligatoire [2524], </a:t>
            </a:r>
            <a:r>
              <a:rPr lang="fr-FR" sz="1200" noProof="0" dirty="0">
                <a:solidFill>
                  <a:schemeClr val="accent5">
                    <a:lumMod val="50000"/>
                  </a:schemeClr>
                </a:solidFill>
              </a:rPr>
              <a:t>rôle [371]</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Londsale,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300" b="1" dirty="0">
                <a:latin typeface="Century Gothic" panose="020B0502020202020204" pitchFamily="34" charset="0"/>
              </a:rPr>
              <a:t>Image attribution</a:t>
            </a:r>
            <a:br>
              <a:rPr lang="en-GB" sz="1300" b="1" dirty="0">
                <a:latin typeface="Century Gothic" panose="020B0502020202020204" pitchFamily="34" charset="0"/>
              </a:rPr>
            </a:br>
            <a:r>
              <a:rPr lang="en-GB" sz="1300" b="0" dirty="0">
                <a:latin typeface="Century Gothic" panose="020B0502020202020204" pitchFamily="34" charset="0"/>
              </a:rPr>
              <a:t>Bundesarchiv, Bild 183-J14405 / CC-BY-SA 3.0, CC BY-SA 3.0 DE &lt;https://creativecommons.org/licenses/by-sa/3.0/de/deed.en&gt;, via Wikimedia Commons</a:t>
            </a:r>
          </a:p>
          <a:p>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173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a:t>
            </a:r>
            <a:br>
              <a:rPr lang="en-US" b="1" dirty="0"/>
            </a:br>
            <a:r>
              <a:rPr lang="en-US" b="1" baseline="0" dirty="0"/>
              <a:t>Answers to the activity on the previous slide.</a:t>
            </a:r>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251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[1/5]</a:t>
            </a:r>
          </a:p>
          <a:p>
            <a:endParaRPr lang="en-US" b="1" dirty="0"/>
          </a:p>
          <a:p>
            <a:r>
              <a:rPr lang="en-US" b="1" dirty="0"/>
              <a:t>Aim: </a:t>
            </a:r>
            <a:r>
              <a:rPr lang="en-US" b="0" dirty="0"/>
              <a:t>Oral production of –ER verbs and </a:t>
            </a:r>
            <a:r>
              <a:rPr lang="en-US" b="0" baseline="0" dirty="0"/>
              <a:t>verbs like </a:t>
            </a:r>
            <a:r>
              <a:rPr lang="fr-FR" b="0" i="1" baseline="0" noProof="0" dirty="0"/>
              <a:t>sortir</a:t>
            </a:r>
            <a:r>
              <a:rPr lang="en-US" b="0" i="1" baseline="0" dirty="0"/>
              <a:t> </a:t>
            </a:r>
            <a:r>
              <a:rPr lang="en-US" b="0" i="0" baseline="0" dirty="0"/>
              <a:t>and </a:t>
            </a:r>
            <a:r>
              <a:rPr lang="fr-FR" b="0" i="1" baseline="0" noProof="0" dirty="0"/>
              <a:t>choisir</a:t>
            </a:r>
            <a:r>
              <a:rPr lang="en-US" b="0" i="1" baseline="0" dirty="0"/>
              <a:t> </a:t>
            </a:r>
            <a:r>
              <a:rPr lang="en-US" b="0" i="0" baseline="0" dirty="0"/>
              <a:t>in the </a:t>
            </a:r>
            <a:r>
              <a:rPr lang="en-US" b="0" dirty="0"/>
              <a:t>perfect tense</a:t>
            </a:r>
            <a:r>
              <a:rPr lang="en-US" b="0" baseline="0" dirty="0"/>
              <a:t>; cultural awareness: </a:t>
            </a:r>
            <a:r>
              <a:rPr lang="en-GB" sz="1200" b="0" i="1" kern="1200" dirty="0">
                <a:solidFill>
                  <a:schemeClr val="tx1"/>
                </a:solidFill>
                <a:effectLst/>
                <a:latin typeface="+mn-lt"/>
                <a:ea typeface="+mn-ea"/>
                <a:cs typeface="+mn-cs"/>
              </a:rPr>
              <a:t>La </a:t>
            </a:r>
            <a:r>
              <a:rPr lang="fr-FR" sz="1200" b="0" i="1" kern="1200" noProof="0" dirty="0">
                <a:solidFill>
                  <a:schemeClr val="tx1"/>
                </a:solidFill>
                <a:effectLst/>
                <a:latin typeface="+mn-lt"/>
                <a:ea typeface="+mn-ea"/>
                <a:cs typeface="+mn-cs"/>
              </a:rPr>
              <a:t>Révolution</a:t>
            </a:r>
            <a:r>
              <a:rPr lang="en-GB" sz="1200" b="0" i="1" kern="1200" dirty="0">
                <a:solidFill>
                  <a:schemeClr val="tx1"/>
                </a:solidFill>
                <a:effectLst/>
                <a:latin typeface="+mn-lt"/>
                <a:ea typeface="+mn-ea"/>
                <a:cs typeface="+mn-cs"/>
              </a:rPr>
              <a:t> </a:t>
            </a:r>
            <a:r>
              <a:rPr lang="fr-FR" sz="1200" b="0" i="1" kern="1200" noProof="0" dirty="0">
                <a:solidFill>
                  <a:schemeClr val="tx1"/>
                </a:solidFill>
                <a:effectLst/>
                <a:latin typeface="+mn-lt"/>
                <a:ea typeface="+mn-ea"/>
                <a:cs typeface="+mn-cs"/>
              </a:rPr>
              <a:t>nationale</a:t>
            </a:r>
            <a:r>
              <a:rPr lang="en-GB" sz="1200" b="0" i="1" kern="1200" dirty="0">
                <a:solidFill>
                  <a:schemeClr val="tx1"/>
                </a:solidFill>
                <a:effectLst/>
                <a:latin typeface="+mn-lt"/>
                <a:ea typeface="+mn-ea"/>
                <a:cs typeface="+mn-cs"/>
              </a:rPr>
              <a:t>.</a:t>
            </a:r>
          </a:p>
          <a:p>
            <a:endParaRPr lang="en-US" b="1" dirty="0"/>
          </a:p>
          <a:p>
            <a:r>
              <a:rPr lang="en-US" b="1" dirty="0"/>
              <a:t>Procedure:</a:t>
            </a:r>
          </a:p>
          <a:p>
            <a:r>
              <a:rPr lang="en-US" b="0" dirty="0"/>
              <a:t>1. Use this slide to introduce the concept</a:t>
            </a:r>
            <a:r>
              <a:rPr lang="en-US" b="0" baseline="0" dirty="0"/>
              <a:t> of </a:t>
            </a:r>
            <a:r>
              <a:rPr lang="en-US" b="0" i="1" baseline="0" dirty="0"/>
              <a:t>La </a:t>
            </a:r>
            <a:r>
              <a:rPr lang="fr-FR" b="0" i="1" baseline="0" noProof="0" dirty="0"/>
              <a:t>Révolution</a:t>
            </a:r>
            <a:r>
              <a:rPr lang="en-US" b="0" i="1" baseline="0" dirty="0"/>
              <a:t> </a:t>
            </a:r>
            <a:r>
              <a:rPr lang="fr-FR" b="0" i="1" baseline="0" noProof="0" dirty="0"/>
              <a:t>nationale</a:t>
            </a:r>
            <a:r>
              <a:rPr lang="en-US" b="0" i="0" baseline="0" dirty="0"/>
              <a:t>. Students look at the propaganda poster and consider the two mottos before suggesting some things </a:t>
            </a:r>
            <a:r>
              <a:rPr lang="fr-FR" b="0" i="0" baseline="0" noProof="0" dirty="0"/>
              <a:t>Pétain</a:t>
            </a:r>
            <a:r>
              <a:rPr lang="en-US" b="0" i="0" baseline="0" dirty="0"/>
              <a:t> likely did and didn’t value in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2. Click to reveal aspects of </a:t>
            </a:r>
            <a:r>
              <a:rPr lang="en-US" b="0" i="1" baseline="0" dirty="0"/>
              <a:t>La </a:t>
            </a:r>
            <a:r>
              <a:rPr lang="fr-FR" b="0" i="1" baseline="0" noProof="0" dirty="0"/>
              <a:t>Révolution</a:t>
            </a:r>
            <a:r>
              <a:rPr lang="en-US" b="0" i="1" baseline="0" dirty="0"/>
              <a:t> </a:t>
            </a:r>
            <a:r>
              <a:rPr lang="fr-FR" b="0" i="1" baseline="0" noProof="0" dirty="0"/>
              <a:t>nationale</a:t>
            </a:r>
            <a:r>
              <a:rPr lang="en-US" b="0" i="1" baseline="0" dirty="0"/>
              <a:t> </a:t>
            </a:r>
            <a:r>
              <a:rPr lang="en-US" b="0" i="0" baseline="0" dirty="0"/>
              <a:t>one by one. Ensure students understand the meaning of cognates </a:t>
            </a:r>
            <a:r>
              <a:rPr lang="en-US" b="0" i="1" baseline="0" dirty="0"/>
              <a:t>suffrage </a:t>
            </a:r>
            <a:r>
              <a:rPr lang="fr-FR" b="0" i="1" baseline="0" noProof="0" dirty="0"/>
              <a:t>universel</a:t>
            </a:r>
            <a:r>
              <a:rPr lang="en-US" b="0" i="1" baseline="0" dirty="0"/>
              <a:t> </a:t>
            </a:r>
            <a:r>
              <a:rPr lang="en-US" b="0" i="0" baseline="0" dirty="0"/>
              <a:t>and </a:t>
            </a:r>
            <a:r>
              <a:rPr lang="fr-FR" b="0" i="1" baseline="0" noProof="0" dirty="0"/>
              <a:t>antisémite</a:t>
            </a:r>
            <a:r>
              <a:rPr lang="en-US" b="0" i="0" baseline="0" dirty="0"/>
              <a:t>.</a:t>
            </a:r>
          </a:p>
          <a:p>
            <a:r>
              <a:rPr lang="en-US" b="0" i="0" baseline="0" dirty="0"/>
              <a:t>3. Explain that in this activity students are going to describe certain aspects of life during </a:t>
            </a:r>
            <a:r>
              <a:rPr lang="fr-FR" sz="1200" i="1" dirty="0">
                <a:solidFill>
                  <a:schemeClr val="accent5">
                    <a:lumMod val="50000"/>
                  </a:schemeClr>
                </a:solidFill>
              </a:rPr>
              <a:t>la Révolution nationale</a:t>
            </a:r>
            <a:r>
              <a:rPr lang="fr-FR" sz="1200" i="1" baseline="0" dirty="0">
                <a:solidFill>
                  <a:schemeClr val="accent5">
                    <a:lumMod val="50000"/>
                  </a:schemeClr>
                </a:solidFill>
              </a:rPr>
              <a:t> </a:t>
            </a:r>
            <a:r>
              <a:rPr lang="fr-FR" sz="1200" i="0" baseline="0" dirty="0">
                <a:solidFill>
                  <a:schemeClr val="accent5">
                    <a:lumMod val="50000"/>
                  </a:schemeClr>
                </a:solidFill>
              </a:rPr>
              <a:t>to one </a:t>
            </a:r>
            <a:r>
              <a:rPr lang="en-GB" sz="1200" i="0" baseline="0" noProof="0" dirty="0">
                <a:solidFill>
                  <a:schemeClr val="accent5">
                    <a:lumMod val="50000"/>
                  </a:schemeClr>
                </a:solidFill>
              </a:rPr>
              <a:t>another</a:t>
            </a:r>
            <a:r>
              <a:rPr lang="en-GB" sz="1200" i="0" baseline="0" dirty="0">
                <a:solidFill>
                  <a:schemeClr val="accent5">
                    <a:lumMod val="50000"/>
                  </a:schemeClr>
                </a:solidFill>
              </a:rPr>
              <a:t> </a:t>
            </a:r>
            <a:r>
              <a:rPr lang="en-GB" sz="1200" i="0" baseline="0" noProof="0" dirty="0">
                <a:solidFill>
                  <a:schemeClr val="accent5">
                    <a:lumMod val="50000"/>
                  </a:schemeClr>
                </a:solidFill>
              </a:rPr>
              <a:t>using</a:t>
            </a:r>
            <a:r>
              <a:rPr lang="en-GB" sz="1200" i="0" baseline="0" dirty="0">
                <a:solidFill>
                  <a:schemeClr val="accent5">
                    <a:lumMod val="50000"/>
                  </a:schemeClr>
                </a:solidFill>
              </a:rPr>
              <a:t> a mix of verb types in the perfect tense.</a:t>
            </a:r>
            <a:endParaRPr lang="en-GB" b="0" i="1" dirty="0"/>
          </a:p>
          <a:p>
            <a:r>
              <a:rPr lang="en-GB" b="0" dirty="0"/>
              <a:t>4. Print and distribute the role cards on slide 19.</a:t>
            </a:r>
          </a:p>
          <a:p>
            <a:r>
              <a:rPr lang="en-US" b="0" dirty="0"/>
              <a:t>5.</a:t>
            </a:r>
            <a:r>
              <a:rPr lang="en-US" b="0" baseline="0" dirty="0"/>
              <a:t> Display slide 20. Partner B sketches 5 boxes in the positions shown on the slide. </a:t>
            </a:r>
            <a:r>
              <a:rPr lang="en-US" b="0" dirty="0"/>
              <a:t>Partner A</a:t>
            </a:r>
            <a:r>
              <a:rPr lang="en-US" b="0" baseline="0" dirty="0"/>
              <a:t> translates the first sentence on their role card into French. Partner B listens, and writes a number ‘1’ in the box that is next to the picture they think the sentence represents. </a:t>
            </a:r>
            <a:r>
              <a:rPr lang="en-US" b="1" baseline="0" dirty="0"/>
              <a:t>NB: </a:t>
            </a:r>
            <a:r>
              <a:rPr lang="en-US" b="0" baseline="0" dirty="0"/>
              <a:t>this activity can be made more or less challenging by varying the amount of English/French on the role cards, or, at higher levels, encouraging students to come up with their own novel descriptions.</a:t>
            </a:r>
          </a:p>
          <a:p>
            <a:r>
              <a:rPr lang="en-US" b="0" baseline="0" dirty="0"/>
              <a:t>6. Repeat step 5 for four further sentences.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Click to reveal answers. Highlight that one of the school</a:t>
            </a:r>
            <a:r>
              <a:rPr lang="en-US" b="0" baseline="0" dirty="0"/>
              <a:t> subjects taught during the regime was religion. This might come as a surprise as students have learned about </a:t>
            </a:r>
            <a:r>
              <a:rPr lang="fr-FR" b="0" i="1" baseline="0" noProof="0" dirty="0"/>
              <a:t>laïcité</a:t>
            </a:r>
            <a:r>
              <a:rPr lang="en-US" b="0" i="1" baseline="0" dirty="0"/>
              <a:t> </a:t>
            </a:r>
            <a:r>
              <a:rPr lang="en-US" b="0" i="0" baseline="0" dirty="0"/>
              <a:t>in a previous lesson. Draw attention to the importance of education and media in spreading propaganda.</a:t>
            </a:r>
          </a:p>
          <a:p>
            <a:r>
              <a:rPr lang="en-US" b="0" i="0" baseline="0" dirty="0"/>
              <a:t>8. Display slide 21. Ensure students understand the significance of the </a:t>
            </a:r>
            <a:r>
              <a:rPr lang="fr-FR" b="0" i="1" baseline="0" noProof="0" dirty="0"/>
              <a:t>étoile</a:t>
            </a:r>
            <a:r>
              <a:rPr lang="en-US" b="0" i="1" baseline="0" dirty="0"/>
              <a:t> </a:t>
            </a:r>
            <a:r>
              <a:rPr lang="fr-FR" b="0" i="1" baseline="0" noProof="0" dirty="0"/>
              <a:t>jaune</a:t>
            </a:r>
            <a:r>
              <a:rPr lang="en-US" b="0" i="0" baseline="0" dirty="0"/>
              <a:t>.</a:t>
            </a:r>
          </a:p>
          <a:p>
            <a:r>
              <a:rPr lang="en-US" b="0" i="0" baseline="0" dirty="0"/>
              <a:t>9. Students swap roles. Repeat steps 5-7. Draw attention to the importance of music in spreading propaganda.</a:t>
            </a:r>
          </a:p>
          <a:p>
            <a:r>
              <a:rPr lang="en-US" b="0" i="0" baseline="0" dirty="0"/>
              <a:t>10. Proceed to the last slide in this sequence for suggested French sentences.</a:t>
            </a:r>
            <a:endParaRPr lang="en-US" b="0" dirty="0"/>
          </a:p>
          <a:p>
            <a:endParaRPr lang="en-US" b="1" dirty="0"/>
          </a:p>
          <a:p>
            <a:pPr defTabSz="966064">
              <a:defRPr/>
            </a:pPr>
            <a:r>
              <a:rPr lang="en-GB" b="1" baseline="0" dirty="0"/>
              <a:t>Word frequency of unknown words (1 is the most frequent word in French): </a:t>
            </a:r>
            <a:br>
              <a:rPr lang="en-GB" baseline="0" dirty="0"/>
            </a:br>
            <a:r>
              <a:rPr lang="en-GB" baseline="0" dirty="0"/>
              <a:t>droit [143], </a:t>
            </a:r>
            <a:r>
              <a:rPr lang="fr-FR" baseline="0" noProof="0" dirty="0"/>
              <a:t>grève</a:t>
            </a:r>
            <a:r>
              <a:rPr lang="en-GB" baseline="0" dirty="0"/>
              <a:t> [1803], devise [3429], </a:t>
            </a:r>
            <a:r>
              <a:rPr lang="fr-FR" baseline="0" noProof="0" dirty="0"/>
              <a:t>loi</a:t>
            </a:r>
            <a:r>
              <a:rPr lang="en-GB" baseline="0" dirty="0"/>
              <a:t> [267], </a:t>
            </a:r>
            <a:r>
              <a:rPr lang="fr-FR" baseline="0" noProof="0" dirty="0"/>
              <a:t>patrie</a:t>
            </a:r>
            <a:r>
              <a:rPr lang="en-GB" baseline="0" dirty="0"/>
              <a:t> [3661]</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marL="0" marR="0" lvl="0" indent="0" algn="l" defTabSz="966064" rtl="0" eaLnBrk="1" fontAlgn="auto" latinLnBrk="0" hangingPunct="1">
              <a:lnSpc>
                <a:spcPct val="100000"/>
              </a:lnSpc>
              <a:spcBef>
                <a:spcPts val="0"/>
              </a:spcBef>
              <a:spcAft>
                <a:spcPts val="0"/>
              </a:spcAft>
              <a:buClrTx/>
              <a:buSzTx/>
              <a:buFontTx/>
              <a:buNone/>
              <a:tabLst/>
              <a:defRPr/>
            </a:pPr>
            <a:r>
              <a:rPr lang="en-GB" sz="1400" b="1" baseline="0" dirty="0"/>
              <a:t>Word frequency of cognates (1 is the most frequent word in French): </a:t>
            </a:r>
            <a:br>
              <a:rPr lang="en-GB" sz="1400" baseline="0" dirty="0"/>
            </a:br>
            <a:r>
              <a:rPr lang="fr-FR" sz="1400" baseline="0" noProof="0" dirty="0"/>
              <a:t>rejeter [981], égalité [1891], fraternité [&gt;5000], </a:t>
            </a:r>
            <a:r>
              <a:rPr lang="fr-FR" sz="1400" noProof="0" dirty="0">
                <a:solidFill>
                  <a:schemeClr val="accent5">
                    <a:lumMod val="50000"/>
                  </a:schemeClr>
                </a:solidFill>
              </a:rPr>
              <a:t>démocratie [1279], révolution [1617], presse [986], divorce</a:t>
            </a:r>
            <a:r>
              <a:rPr lang="fr-FR" sz="1400" baseline="0" noProof="0" dirty="0">
                <a:solidFill>
                  <a:schemeClr val="accent5">
                    <a:lumMod val="50000"/>
                  </a:schemeClr>
                </a:solidFill>
              </a:rPr>
              <a:t> [2561], parti [400], suffrage [3985], </a:t>
            </a:r>
            <a:r>
              <a:rPr lang="fr-FR" sz="1400" noProof="0" dirty="0">
                <a:solidFill>
                  <a:schemeClr val="accent5">
                    <a:lumMod val="50000"/>
                  </a:schemeClr>
                </a:solidFill>
              </a:rPr>
              <a:t>universel</a:t>
            </a:r>
            <a:r>
              <a:rPr lang="fr-FR" sz="1400" baseline="0" noProof="0" dirty="0">
                <a:solidFill>
                  <a:schemeClr val="accent5">
                    <a:lumMod val="50000"/>
                  </a:schemeClr>
                </a:solidFill>
              </a:rPr>
              <a:t> [1608], </a:t>
            </a:r>
            <a:r>
              <a:rPr lang="fr-FR" sz="1400" noProof="0" dirty="0">
                <a:solidFill>
                  <a:schemeClr val="accent5">
                    <a:lumMod val="50000"/>
                  </a:schemeClr>
                </a:solidFill>
              </a:rPr>
              <a:t>encourager [1434]</a:t>
            </a:r>
            <a:r>
              <a:rPr lang="fr-FR" sz="1400" baseline="0" noProof="0" dirty="0">
                <a:solidFill>
                  <a:schemeClr val="tx1"/>
                </a:solidFill>
              </a:rPr>
              <a:t>, </a:t>
            </a:r>
            <a:r>
              <a:rPr lang="fr-FR" sz="1400" noProof="0" dirty="0">
                <a:solidFill>
                  <a:schemeClr val="accent5">
                    <a:lumMod val="50000"/>
                  </a:schemeClr>
                </a:solidFill>
              </a:rPr>
              <a:t>antisémite [&gt;5000], traditionnel [1574], patriotique</a:t>
            </a:r>
            <a:r>
              <a:rPr lang="fr-FR" sz="1400" baseline="0" noProof="0" dirty="0">
                <a:solidFill>
                  <a:schemeClr val="accent5">
                    <a:lumMod val="50000"/>
                  </a:schemeClr>
                </a:solidFill>
              </a:rPr>
              <a:t> [&gt;5000], </a:t>
            </a:r>
            <a:r>
              <a:rPr lang="fr-FR" sz="1400" noProof="0" dirty="0">
                <a:solidFill>
                  <a:schemeClr val="accent5">
                    <a:lumMod val="50000"/>
                  </a:schemeClr>
                </a:solidFill>
              </a:rPr>
              <a:t>collaboration [2037], nazi [3053]</a:t>
            </a:r>
          </a:p>
          <a:p>
            <a:pPr marL="0" marR="0" lvl="0" indent="0" algn="l" defTabSz="966064" rtl="0" eaLnBrk="1" fontAlgn="auto" latinLnBrk="0" hangingPunct="1">
              <a:lnSpc>
                <a:spcPct val="100000"/>
              </a:lnSpc>
              <a:spcBef>
                <a:spcPts val="0"/>
              </a:spcBef>
              <a:spcAft>
                <a:spcPts val="0"/>
              </a:spcAft>
              <a:buClrTx/>
              <a:buSzTx/>
              <a:buFontTx/>
              <a:buNone/>
              <a:tabLst/>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300" b="1" dirty="0">
                <a:latin typeface="Century Gothic" panose="020B0502020202020204" pitchFamily="34" charset="0"/>
              </a:rPr>
              <a:t>Image attribution</a:t>
            </a:r>
            <a:br>
              <a:rPr lang="en-GB" sz="1300" b="1" dirty="0">
                <a:latin typeface="Century Gothic" panose="020B0502020202020204" pitchFamily="34" charset="0"/>
              </a:rPr>
            </a:br>
            <a:r>
              <a:rPr lang="en-GB" sz="1300" b="0" dirty="0">
                <a:latin typeface="Century Gothic" panose="020B0502020202020204" pitchFamily="34" charset="0"/>
              </a:rPr>
              <a:t>R. </a:t>
            </a:r>
            <a:r>
              <a:rPr lang="fr-FR" sz="1300" b="0" noProof="0" dirty="0">
                <a:latin typeface="Century Gothic" panose="020B0502020202020204" pitchFamily="34" charset="0"/>
              </a:rPr>
              <a:t>Vachet</a:t>
            </a:r>
            <a:r>
              <a:rPr lang="en-GB" sz="1300" b="0" dirty="0">
                <a:latin typeface="Century Gothic" panose="020B0502020202020204" pitchFamily="34" charset="0"/>
              </a:rPr>
              <a:t>, Public domain, via Wikimedia Commons</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784436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[2/5]</a:t>
            </a:r>
          </a:p>
          <a:p>
            <a:r>
              <a:rPr lang="en-US" b="1" dirty="0"/>
              <a:t>Role cards</a:t>
            </a:r>
            <a:r>
              <a:rPr lang="en-US" b="1" baseline="0" dirty="0"/>
              <a:t> for printing</a:t>
            </a:r>
          </a:p>
          <a:p>
            <a:pPr defTabSz="966064">
              <a:defRPr/>
            </a:pPr>
            <a:endParaRPr lang="en-GB" sz="1300" dirty="0">
              <a:latin typeface="Century Gothic" panose="020B0502020202020204" pitchFamily="34" charset="0"/>
            </a:endParaRPr>
          </a:p>
          <a:p>
            <a:pPr marL="0" marR="0" lvl="0" indent="0" algn="l" defTabSz="966064" rtl="0" eaLnBrk="1" fontAlgn="auto" latinLnBrk="0" hangingPunct="1">
              <a:lnSpc>
                <a:spcPct val="100000"/>
              </a:lnSpc>
              <a:spcBef>
                <a:spcPts val="0"/>
              </a:spcBef>
              <a:spcAft>
                <a:spcPts val="0"/>
              </a:spcAft>
              <a:buClrTx/>
              <a:buSzTx/>
              <a:buFontTx/>
              <a:buNone/>
              <a:tabLst/>
              <a:defRPr/>
            </a:pPr>
            <a:r>
              <a:rPr lang="en-GB" sz="1400" b="1" baseline="0" dirty="0"/>
              <a:t>Word frequency of cognates (1 is the most frequent word in French): </a:t>
            </a:r>
            <a:br>
              <a:rPr lang="en-GB" sz="1400" baseline="0" dirty="0"/>
            </a:br>
            <a:r>
              <a:rPr lang="fr-FR" sz="1400" dirty="0">
                <a:solidFill>
                  <a:schemeClr val="accent5">
                    <a:lumMod val="50000"/>
                  </a:schemeClr>
                </a:solidFill>
              </a:rPr>
              <a:t>traditionnel [1574], contrôler [1069], </a:t>
            </a:r>
            <a:r>
              <a:rPr lang="fr-FR" sz="1400" baseline="0" dirty="0">
                <a:solidFill>
                  <a:schemeClr val="accent5">
                    <a:lumMod val="50000"/>
                  </a:schemeClr>
                </a:solidFill>
              </a:rPr>
              <a:t>parti [400], </a:t>
            </a:r>
            <a:r>
              <a:rPr lang="fr-FR" sz="1400" dirty="0">
                <a:solidFill>
                  <a:schemeClr val="accent5">
                    <a:lumMod val="50000"/>
                  </a:schemeClr>
                </a:solidFill>
              </a:rPr>
              <a:t>étoile [2776]</a:t>
            </a:r>
          </a:p>
          <a:p>
            <a:pPr marL="0" marR="0" lvl="0" indent="0" algn="l" defTabSz="966064" rtl="0" eaLnBrk="1" fontAlgn="auto" latinLnBrk="0" hangingPunct="1">
              <a:lnSpc>
                <a:spcPct val="100000"/>
              </a:lnSpc>
              <a:spcBef>
                <a:spcPts val="0"/>
              </a:spcBef>
              <a:spcAft>
                <a:spcPts val="0"/>
              </a:spcAft>
              <a:buClrTx/>
              <a:buSzTx/>
              <a:buFontTx/>
              <a:buNone/>
              <a:tabLst/>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6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Timing: 2 minutes [1/8]</a:t>
            </a:r>
            <a:br>
              <a:rPr lang="en-GB" b="1" baseline="0" dirty="0"/>
            </a:br>
            <a:r>
              <a:rPr lang="en-GB" b="0" baseline="0" dirty="0"/>
              <a:t>Note: Students have revisited the focus SSCs in this lesson several times. Teacher discretion should be used to determine the time spent on this sequence of eight slides at the beginning of the lesson.</a:t>
            </a:r>
            <a:endParaRPr lang="en-GB" b="1" baseline="0" dirty="0"/>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fr-FR" b="1" baseline="0" noProof="0" dirty="0"/>
              <a:t>ain</a:t>
            </a:r>
            <a:r>
              <a:rPr lang="en-GB" b="1" baseline="0" dirty="0"/>
              <a:t>/in]</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fr-FR" b="1" noProof="0" dirty="0"/>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train</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defTabSz="966064">
              <a:defRPr/>
            </a:pPr>
            <a:r>
              <a:rPr lang="en-GB" baseline="0" dirty="0"/>
              <a:t>4. Roll back the animations and work through 1-3 again, but this time, dropping your voice completely to listen carefully to the students saying the </a:t>
            </a:r>
            <a:r>
              <a:rPr lang="en-GB" b="1" dirty="0"/>
              <a:t>[ain/in] </a:t>
            </a:r>
            <a:r>
              <a:rPr lang="en-GB" baseline="0" dirty="0"/>
              <a:t>sound, pronouncing </a:t>
            </a:r>
            <a:r>
              <a:rPr lang="en-GB" b="0" baseline="0" dirty="0"/>
              <a:t>”</a:t>
            </a:r>
            <a:r>
              <a:rPr lang="en-GB" b="1" baseline="0" dirty="0"/>
              <a:t>train</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train </a:t>
            </a:r>
            <a:r>
              <a:rPr lang="en-GB" baseline="0" dirty="0"/>
              <a:t>[232]</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2</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27372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[3/5]</a:t>
            </a:r>
            <a:br>
              <a:rPr lang="en-US" b="1" dirty="0"/>
            </a:br>
            <a:r>
              <a:rPr lang="en-US" b="1" dirty="0"/>
              <a:t>Display</a:t>
            </a:r>
            <a:r>
              <a:rPr lang="en-US" b="1" baseline="0" dirty="0"/>
              <a:t> for partner B while partner A speaks.</a:t>
            </a:r>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245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a:t>
            </a:r>
            <a:br>
              <a:rPr lang="en-US" b="1" dirty="0"/>
            </a:br>
            <a:r>
              <a:rPr lang="en-US" b="1" dirty="0"/>
              <a:t>Display</a:t>
            </a:r>
            <a:r>
              <a:rPr lang="en-US" b="1" baseline="0" dirty="0"/>
              <a:t> for partner A while partner B speaks.</a:t>
            </a:r>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999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[5/5]</a:t>
            </a:r>
          </a:p>
          <a:p>
            <a:r>
              <a:rPr lang="en-US" b="1" dirty="0"/>
              <a:t>Suggested</a:t>
            </a:r>
            <a:r>
              <a:rPr lang="en-US" b="1" baseline="0" dirty="0"/>
              <a:t> answers to previous.</a:t>
            </a:r>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931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p>
          <a:p>
            <a:pPr defTabSz="966064" fontAlgn="base">
              <a:defRPr/>
            </a:pPr>
            <a:r>
              <a:rPr lang="en-GB" b="0" dirty="0"/>
              <a:t>With</a:t>
            </a:r>
            <a:r>
              <a:rPr lang="en-GB" b="0" baseline="0" dirty="0"/>
              <a:t> thanks to Rachel Hawkes for her input on the lesson material.</a:t>
            </a:r>
            <a:endParaRPr lang="en-CA" sz="1300" dirty="0"/>
          </a:p>
          <a:p>
            <a:pPr defTabSz="966064" fontAlgn="base">
              <a:defRPr/>
            </a:pPr>
            <a:endParaRPr lang="en-GB" b="1" dirty="0"/>
          </a:p>
          <a:p>
            <a:pPr defTabSz="966064" fontAlgn="base">
              <a:defRPr/>
            </a:pPr>
            <a:r>
              <a:rPr lang="en-GB" b="1" dirty="0"/>
              <a:t>Learning outcomes (lesson 2):</a:t>
            </a:r>
          </a:p>
          <a:p>
            <a:pPr defTabSz="966064" fontAlgn="base">
              <a:defRPr/>
            </a:pPr>
            <a:r>
              <a:rPr lang="en-GB" b="0" noProof="0" dirty="0"/>
              <a:t>Developing knowledge of occupied</a:t>
            </a:r>
            <a:r>
              <a:rPr lang="en-GB" b="0" baseline="0" noProof="0" dirty="0"/>
              <a:t> </a:t>
            </a:r>
            <a:r>
              <a:rPr lang="en-GB" b="0" noProof="0" dirty="0"/>
              <a:t>France</a:t>
            </a:r>
            <a:r>
              <a:rPr lang="en-GB" b="0" baseline="0" noProof="0" dirty="0"/>
              <a:t> and the Vichy regime (1940-1945). This lesson provides a very broad overview of events including </a:t>
            </a:r>
            <a:r>
              <a:rPr lang="en-GB" b="0" i="0" baseline="0" noProof="0" dirty="0"/>
              <a:t>French resistance in WW2</a:t>
            </a:r>
            <a:r>
              <a:rPr lang="en-GB" sz="1200" b="0" i="1" u="none" baseline="0" noProof="0" dirty="0">
                <a:solidFill>
                  <a:schemeClr val="bg1"/>
                </a:solidFill>
              </a:rPr>
              <a:t> </a:t>
            </a:r>
            <a:r>
              <a:rPr lang="en-GB" sz="1200" b="0" i="0" u="none" baseline="0" noProof="0" dirty="0">
                <a:solidFill>
                  <a:schemeClr val="bg1"/>
                </a:solidFill>
              </a:rPr>
              <a:t>and French involvement in the Holocaust/</a:t>
            </a:r>
            <a:r>
              <a:rPr lang="en-GB" sz="1200" b="0" i="1" u="none" baseline="0" noProof="0" dirty="0">
                <a:solidFill>
                  <a:schemeClr val="bg1"/>
                </a:solidFill>
              </a:rPr>
              <a:t>Vel’ d’Hiv’. </a:t>
            </a:r>
            <a:r>
              <a:rPr lang="en-GB" sz="1200" b="0" i="0" u="none" baseline="0" noProof="0" dirty="0">
                <a:solidFill>
                  <a:schemeClr val="bg1"/>
                </a:solidFill>
              </a:rPr>
              <a:t>The language used to describe the events is deliberately simple so that it is accessible to young students who (i) have end of KS3-level knowledge of the French language, and (ii) may have a very limited knowledge of WW2 history. The lesson intends to provide students with basic knowledge of the period that can be built upon in KS4 by exploring these and related events in more detail.</a:t>
            </a:r>
            <a:endParaRPr lang="en-GB" b="0" noProof="0" dirty="0"/>
          </a:p>
          <a:p>
            <a:pPr defTabSz="966064" fontAlgn="base">
              <a:defRPr/>
            </a:pPr>
            <a:r>
              <a:rPr lang="en-GB" b="0" noProof="0" dirty="0"/>
              <a:t>Revision of SSCs [en/an] and [em/am], including non-nasal pronunciation before</a:t>
            </a:r>
            <a:r>
              <a:rPr lang="en-GB" b="0" baseline="0" noProof="0" dirty="0"/>
              <a:t> a vowel</a:t>
            </a:r>
          </a:p>
          <a:p>
            <a:pPr marL="0" marR="0" lvl="0" indent="0" algn="l" defTabSz="966064" rtl="0" eaLnBrk="1" fontAlgn="base" latinLnBrk="0" hangingPunct="1">
              <a:lnSpc>
                <a:spcPct val="100000"/>
              </a:lnSpc>
              <a:spcBef>
                <a:spcPts val="0"/>
              </a:spcBef>
              <a:spcAft>
                <a:spcPts val="0"/>
              </a:spcAft>
              <a:buClrTx/>
              <a:buSzTx/>
              <a:buFontTx/>
              <a:buNone/>
              <a:tabLst/>
              <a:defRPr/>
            </a:pPr>
            <a:r>
              <a:rPr lang="en-GB" b="0" baseline="0" dirty="0"/>
              <a:t>Revision of present and perfect tense forms and uses of verbs like </a:t>
            </a:r>
            <a:r>
              <a:rPr lang="en-GB" b="0" i="1" baseline="0" dirty="0"/>
              <a:t>sortir </a:t>
            </a:r>
            <a:r>
              <a:rPr lang="en-GB" b="0" i="0" baseline="0" dirty="0"/>
              <a:t>and </a:t>
            </a:r>
            <a:r>
              <a:rPr lang="en-GB" b="0" i="1" baseline="0" dirty="0"/>
              <a:t>choisir</a:t>
            </a:r>
            <a:endParaRPr lang="en-GB" b="0" dirty="0"/>
          </a:p>
          <a:p>
            <a:pPr marL="0" marR="0" lvl="0" indent="0" algn="l" defTabSz="966064" rtl="0" eaLnBrk="1" fontAlgn="auto" latinLnBrk="0" hangingPunct="1">
              <a:lnSpc>
                <a:spcPct val="100000"/>
              </a:lnSpc>
              <a:spcBef>
                <a:spcPts val="0"/>
              </a:spcBef>
              <a:spcAft>
                <a:spcPts val="0"/>
              </a:spcAft>
              <a:buClrTx/>
              <a:buSzTx/>
              <a:buFontTx/>
              <a:buNone/>
              <a:tabLst/>
              <a:defRPr/>
            </a:pPr>
            <a:r>
              <a:rPr lang="en-GB" b="1" dirty="0"/>
              <a:t>Contrasting</a:t>
            </a:r>
            <a:r>
              <a:rPr lang="en-GB" b="1" baseline="0" dirty="0"/>
              <a:t> </a:t>
            </a:r>
            <a:r>
              <a:rPr lang="en-GB" sz="1400" b="0" baseline="0" dirty="0"/>
              <a:t>present and perfect tense forms and uses of verbs like </a:t>
            </a:r>
            <a:r>
              <a:rPr lang="en-GB" sz="1400" b="0" i="1" baseline="0" dirty="0"/>
              <a:t>sortir </a:t>
            </a:r>
            <a:r>
              <a:rPr lang="en-GB" sz="1400" b="0" i="0" baseline="0" dirty="0"/>
              <a:t>and </a:t>
            </a:r>
            <a:r>
              <a:rPr lang="en-GB" sz="1400" b="0" i="1" baseline="0" dirty="0"/>
              <a:t>choisir</a:t>
            </a:r>
            <a:endParaRPr lang="en-GB" sz="1300" b="1" dirty="0">
              <a:solidFill>
                <a:prstClr val="white"/>
              </a:solidFill>
              <a:latin typeface="Calibri" panose="020F0502020204030204" pitchFamily="34" charset="0"/>
              <a:cs typeface="Calibri" panose="020F0502020204030204" pitchFamily="34" charset="0"/>
            </a:endParaRPr>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en-GB" sz="1300" b="1" dirty="0">
                <a:ea typeface="Calibri"/>
                <a:cs typeface="Calibri"/>
                <a:sym typeface="Calibri"/>
              </a:rPr>
              <a:t>9.3.2.1 (introduce) </a:t>
            </a:r>
            <a:r>
              <a:rPr lang="fr-FR" dirty="0">
                <a:solidFill>
                  <a:srgbClr val="000000"/>
                </a:solidFill>
                <a:latin typeface="Century Gothic" panose="020B0502020202020204" pitchFamily="34" charset="0"/>
              </a:rPr>
              <a:t>établir [529], fournir [731], grandir [1936], réussir</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(à) [279], ressentir [1593], servir [177], armée [1011], début [364], état [333], fin [111], gouvernement [160], est [4603], nord [1090], ouest [1690], soldat [1098], sud [1242]</a:t>
            </a:r>
          </a:p>
          <a:p>
            <a:pPr defTabSz="966064">
              <a:defRPr/>
            </a:pPr>
            <a:r>
              <a:rPr lang="en-GB" sz="1300" b="1" dirty="0">
                <a:ea typeface="Calibri"/>
                <a:cs typeface="Calibri"/>
                <a:sym typeface="Calibri"/>
              </a:rPr>
              <a:t>9.2.1.6 (revisit) </a:t>
            </a:r>
            <a:r>
              <a:rPr lang="fr-FR" sz="1300" dirty="0">
                <a:ea typeface="Calibri"/>
                <a:cs typeface="Calibri"/>
                <a:sym typeface="Calibri"/>
              </a:rPr>
              <a:t>approcher [1576], avoir besoin de [n/a] téléphoner (à) [2448], voler (à) [1610], moi [131], toi [510], crime [819], fréquence [2178], responsabilité [694], sécurité [478], vol [1531], criminel [1411], proche [838], après [82], avant [40], selon [240]</a:t>
            </a:r>
          </a:p>
          <a:p>
            <a:pPr defTabSz="966064">
              <a:defRPr/>
            </a:pPr>
            <a:r>
              <a:rPr lang="en-GB" sz="1300" b="1" dirty="0">
                <a:ea typeface="Calibri"/>
                <a:cs typeface="Calibri"/>
                <a:sym typeface="Calibri"/>
              </a:rPr>
              <a:t>9.2.1.4 (revisit)</a:t>
            </a:r>
            <a:r>
              <a:rPr lang="en-GB" sz="1300" dirty="0">
                <a:ea typeface="Calibri"/>
                <a:cs typeface="Calibri"/>
                <a:sym typeface="Calibri"/>
              </a:rPr>
              <a:t> </a:t>
            </a:r>
            <a:r>
              <a:rPr lang="fr-FR" sz="1300" dirty="0">
                <a:ea typeface="Calibri"/>
                <a:cs typeface="Calibri"/>
                <a:sym typeface="Calibri"/>
              </a:rPr>
              <a:t>blesser [2024], jeter [1202], laisser [196], amour [967], envie [1237], mer [921], prix [310], sens [243], tellement [869]</a:t>
            </a:r>
          </a:p>
          <a:p>
            <a:pPr defTabSz="966064">
              <a:defRPr/>
            </a:pPr>
            <a:r>
              <a:rPr lang="en-GB" sz="1300" dirty="0">
                <a:ea typeface="Calibri"/>
                <a:cs typeface="Calibri"/>
                <a:sym typeface="Calibri"/>
              </a:rPr>
              <a:t>Source: Londsale,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alibri" panose="020F0502020204030204"/>
              </a:rPr>
              <a:pPr defTabSz="966064">
                <a:defRPr/>
              </a:pPr>
              <a:t>23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652345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Timing: 2 minutes [1/8]</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0" baseline="0" dirty="0"/>
              <a:t>Note: Students have revisited the focus SSCs in this lesson several times. Teacher discretion should be used to determine the time spent on this sequence of eight slides at the beginning of the lesson.</a:t>
            </a:r>
            <a:endParaRPr lang="en-GB" b="1" baseline="0" dirty="0"/>
          </a:p>
          <a:p>
            <a:pPr defTabSz="966064">
              <a:defRPr/>
            </a:pPr>
            <a:endParaRPr lang="en-GB" b="1" baseline="0" dirty="0"/>
          </a:p>
          <a:p>
            <a:pPr defTabSz="966064">
              <a:defRPr/>
            </a:pPr>
            <a:r>
              <a:rPr lang="en-GB" b="1" baseline="0" dirty="0"/>
              <a:t>Aim: </a:t>
            </a:r>
            <a:r>
              <a:rPr lang="en-GB" b="0" baseline="0" dirty="0"/>
              <a:t>To consolidate SSC </a:t>
            </a:r>
            <a:r>
              <a:rPr lang="en-GB" b="1" baseline="0" dirty="0"/>
              <a:t>[en/an]</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[en/an]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enfant</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[en/an] </a:t>
            </a:r>
            <a:r>
              <a:rPr lang="en-GB" baseline="0" dirty="0"/>
              <a:t>sound, pronouncing </a:t>
            </a:r>
            <a:r>
              <a:rPr lang="en-GB" b="0" baseline="0" dirty="0"/>
              <a:t>”</a:t>
            </a:r>
            <a:r>
              <a:rPr lang="en-GB" b="1" baseline="0" dirty="0"/>
              <a:t>enfant</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enfant </a:t>
            </a:r>
            <a:r>
              <a:rPr lang="en-GB" baseline="0" dirty="0"/>
              <a:t>[126].</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24</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31909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[2/8]</a:t>
            </a:r>
          </a:p>
          <a:p>
            <a:pPr defTabSz="966064">
              <a:defRPr/>
            </a:pPr>
            <a:endParaRPr lang="en-GB" b="1" baseline="0" dirty="0"/>
          </a:p>
          <a:p>
            <a:pPr defTabSz="966064">
              <a:defRPr/>
            </a:pPr>
            <a:r>
              <a:rPr lang="en-GB" b="1" baseline="0" dirty="0"/>
              <a:t>Aim: </a:t>
            </a:r>
            <a:r>
              <a:rPr lang="en-GB" b="0" baseline="0" dirty="0"/>
              <a:t>To consolidate SSC </a:t>
            </a:r>
            <a:r>
              <a:rPr lang="en-GB" b="1" baseline="0" dirty="0"/>
              <a:t>[en/an]</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[en/an]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a:t>quand </a:t>
            </a:r>
            <a:r>
              <a:rPr lang="en-GB" b="0" baseline="0" dirty="0"/>
              <a:t>[119]</a:t>
            </a:r>
            <a:r>
              <a:rPr lang="en-GB" baseline="0" dirty="0"/>
              <a:t> </a:t>
            </a:r>
            <a:r>
              <a:rPr lang="en-GB" b="1" baseline="0" dirty="0"/>
              <a:t>penser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25</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93138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[3/8]</a:t>
            </a:r>
          </a:p>
          <a:p>
            <a:pPr defTabSz="966064">
              <a:defRPr/>
            </a:pPr>
            <a:endParaRPr lang="en-GB" b="1" baseline="0" dirty="0"/>
          </a:p>
          <a:p>
            <a:pPr defTabSz="966064">
              <a:defRPr/>
            </a:pPr>
            <a:r>
              <a:rPr lang="en-GB" b="1" baseline="0" dirty="0"/>
              <a:t>Aim: </a:t>
            </a:r>
            <a:r>
              <a:rPr lang="en-GB" b="0" baseline="0" dirty="0"/>
              <a:t>To consolidate SSC </a:t>
            </a:r>
            <a:r>
              <a:rPr lang="en-GB" b="1" baseline="0" dirty="0"/>
              <a:t>[em/am]</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[em/am] </a:t>
            </a:r>
            <a:r>
              <a:rPr lang="en-GB" b="0" dirty="0"/>
              <a:t>sound first, on its own. Students repeat it with you.</a:t>
            </a:r>
            <a:br>
              <a:rPr lang="en-GB" b="0" dirty="0"/>
            </a:br>
            <a:r>
              <a:rPr lang="en-GB" b="0" dirty="0"/>
              <a:t>2. Bring up the word </a:t>
            </a:r>
            <a:r>
              <a:rPr lang="en-GB" b="0" baseline="0" dirty="0"/>
              <a:t>”</a:t>
            </a:r>
            <a:r>
              <a:rPr lang="en-GB" b="1" baseline="0" dirty="0"/>
              <a:t>temps</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look at your wrist as though checking your watch.</a:t>
            </a:r>
            <a:br>
              <a:rPr lang="en-GB" baseline="0" dirty="0"/>
            </a:br>
            <a:r>
              <a:rPr lang="en-GB" baseline="0" dirty="0"/>
              <a:t>4. Roll back the animations and work through 1-3 again, but this time, dropping your voice completely to listen carefully to the students saying the </a:t>
            </a:r>
            <a:r>
              <a:rPr lang="en-GB" b="1" dirty="0"/>
              <a:t>[em/am] </a:t>
            </a:r>
            <a:r>
              <a:rPr lang="en-GB" baseline="0" dirty="0"/>
              <a:t>sound, pronouncing </a:t>
            </a:r>
            <a:r>
              <a:rPr lang="en-GB" b="0" baseline="0" dirty="0"/>
              <a:t>”</a:t>
            </a:r>
            <a:r>
              <a:rPr lang="en-GB" b="1" baseline="0" dirty="0"/>
              <a:t>temps</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temps</a:t>
            </a:r>
            <a:r>
              <a:rPr lang="en-GB" baseline="0" dirty="0"/>
              <a:t> [65]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26</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4251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[4/8]</a:t>
            </a:r>
          </a:p>
          <a:p>
            <a:pPr defTabSz="966064">
              <a:defRPr/>
            </a:pPr>
            <a:endParaRPr lang="en-GB" b="1" baseline="0" dirty="0"/>
          </a:p>
          <a:p>
            <a:pPr defTabSz="966064">
              <a:defRPr/>
            </a:pPr>
            <a:r>
              <a:rPr lang="en-GB" b="1" baseline="0" dirty="0"/>
              <a:t>Aim: </a:t>
            </a:r>
            <a:r>
              <a:rPr lang="en-GB" b="0" baseline="0" dirty="0"/>
              <a:t>To consolidate SSC </a:t>
            </a:r>
            <a:r>
              <a:rPr lang="en-GB" b="1" baseline="0" dirty="0"/>
              <a:t>[em/am]</a:t>
            </a:r>
          </a:p>
          <a:p>
            <a:pPr defTabSz="966064">
              <a:defRPr/>
            </a:pPr>
            <a:endParaRPr lang="en-GB" b="1" baseline="0" dirty="0"/>
          </a:p>
          <a:p>
            <a:pPr defTabSz="966064">
              <a:defRPr/>
            </a:pPr>
            <a:r>
              <a:rPr lang="en-GB" b="1" baseline="0" dirty="0"/>
              <a:t>Procedure:</a:t>
            </a:r>
          </a:p>
          <a:p>
            <a:pPr defTabSz="966064">
              <a:defRPr/>
            </a:pPr>
            <a:r>
              <a:rPr lang="en-GB" dirty="0"/>
              <a:t>Introduce</a:t>
            </a:r>
            <a:r>
              <a:rPr lang="en-GB" baseline="0" dirty="0"/>
              <a:t> and elicit the pronunciation of the </a:t>
            </a:r>
            <a:r>
              <a:rPr lang="en-GB" b="1" baseline="0" dirty="0"/>
              <a:t>individual SSC [em/am] </a:t>
            </a:r>
            <a:r>
              <a:rPr lang="en-GB" baseline="0" dirty="0"/>
              <a:t>and then the </a:t>
            </a:r>
            <a:r>
              <a:rPr lang="en-GB" b="1" baseline="0" dirty="0"/>
              <a:t>source</a:t>
            </a:r>
            <a:r>
              <a:rPr lang="en-GB" baseline="0" dirty="0"/>
              <a:t> word again ‘</a:t>
            </a:r>
            <a:r>
              <a:rPr lang="en-GB" b="1" baseline="0" dirty="0"/>
              <a:t>temps</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camps</a:t>
            </a:r>
            <a:r>
              <a:rPr lang="fr-FR" baseline="0" noProof="0" dirty="0"/>
              <a:t> [1084]; </a:t>
            </a:r>
            <a:r>
              <a:rPr lang="fr-FR" b="1" baseline="0" noProof="0" dirty="0"/>
              <a:t>chambre </a:t>
            </a:r>
            <a:r>
              <a:rPr lang="fr-FR" b="0" baseline="0" noProof="0" dirty="0"/>
              <a:t>[633]</a:t>
            </a:r>
            <a:r>
              <a:rPr lang="fr-FR" baseline="0" noProof="0" dirty="0"/>
              <a:t> </a:t>
            </a:r>
            <a:r>
              <a:rPr lang="fr-FR" b="1" baseline="0" noProof="0" dirty="0"/>
              <a:t>ensemble</a:t>
            </a:r>
            <a:r>
              <a:rPr lang="fr-FR" baseline="0" noProof="0" dirty="0"/>
              <a:t> [124]; </a:t>
            </a:r>
            <a:r>
              <a:rPr lang="fr-FR" b="1" baseline="0" noProof="0" dirty="0"/>
              <a:t>printemps</a:t>
            </a:r>
            <a:r>
              <a:rPr lang="fr-FR" baseline="0" noProof="0" dirty="0"/>
              <a:t> [1288]; </a:t>
            </a:r>
            <a:r>
              <a:rPr lang="fr-FR" b="1" baseline="0" noProof="0" dirty="0"/>
              <a:t>temps</a:t>
            </a:r>
            <a:r>
              <a:rPr lang="fr-FR" baseline="0" noProof="0" dirty="0"/>
              <a:t> [65]; </a:t>
            </a:r>
            <a:r>
              <a:rPr lang="fr-FR" b="1" baseline="0" noProof="0" dirty="0"/>
              <a:t>ressembler </a:t>
            </a:r>
            <a:r>
              <a:rPr lang="fr-FR" baseline="0" noProof="0" dirty="0"/>
              <a:t>[1398].</a:t>
            </a:r>
            <a:br>
              <a:rPr lang="fr-FR" baseline="0" noProof="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27</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01658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[5/8]</a:t>
            </a:r>
          </a:p>
          <a:p>
            <a:pPr defTabSz="966064">
              <a:defRPr/>
            </a:pPr>
            <a:endParaRPr lang="en-GB" b="1" baseline="0" dirty="0"/>
          </a:p>
          <a:p>
            <a:pPr defTabSz="966064">
              <a:defRPr/>
            </a:pPr>
            <a:r>
              <a:rPr lang="en-GB" b="1" baseline="0" dirty="0"/>
              <a:t>Aim: </a:t>
            </a:r>
            <a:r>
              <a:rPr lang="en-GB" b="0" baseline="0" dirty="0"/>
              <a:t>To consolidate SSC </a:t>
            </a:r>
            <a:r>
              <a:rPr lang="en-GB" b="1" baseline="0" dirty="0"/>
              <a:t>[a]</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animal</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animal </a:t>
            </a:r>
            <a:r>
              <a:rPr lang="en-GB" baseline="0" dirty="0"/>
              <a:t>[1002]</a:t>
            </a:r>
            <a:endParaRPr lang="en-GB" b="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pPr defTabSz="966064">
              <a:defRPr/>
            </a:pPr>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28</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21335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[6/8]</a:t>
            </a:r>
          </a:p>
          <a:p>
            <a:pPr defTabSz="966064">
              <a:defRPr/>
            </a:pPr>
            <a:endParaRPr lang="en-GB" b="1" baseline="0" dirty="0"/>
          </a:p>
          <a:p>
            <a:pPr defTabSz="966064">
              <a:defRPr/>
            </a:pPr>
            <a:r>
              <a:rPr lang="en-GB" b="1" baseline="0" dirty="0"/>
              <a:t>Aim: </a:t>
            </a:r>
            <a:r>
              <a:rPr lang="en-GB" b="0" baseline="0" dirty="0"/>
              <a:t>To consolidate SSC </a:t>
            </a:r>
            <a:r>
              <a:rPr lang="en-GB" b="1" baseline="0" dirty="0"/>
              <a:t>[a]</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animal </a:t>
            </a:r>
            <a:r>
              <a:rPr lang="fr-FR" baseline="0" noProof="0" dirty="0"/>
              <a:t>[1002]; </a:t>
            </a:r>
            <a:r>
              <a:rPr lang="fr-FR" b="1" baseline="0" noProof="0" dirty="0"/>
              <a:t>ça va? </a:t>
            </a:r>
            <a:r>
              <a:rPr lang="fr-FR" baseline="0" noProof="0" dirty="0"/>
              <a:t>[54 (cela), 53 (aller)]; </a:t>
            </a:r>
            <a:r>
              <a:rPr lang="fr-FR" b="1" baseline="0" noProof="0" dirty="0"/>
              <a:t>malade </a:t>
            </a:r>
            <a:r>
              <a:rPr lang="fr-FR" b="0" baseline="0" noProof="0" dirty="0"/>
              <a:t>[1066]</a:t>
            </a:r>
            <a:r>
              <a:rPr lang="fr-FR" baseline="0" noProof="0" dirty="0"/>
              <a:t> </a:t>
            </a:r>
            <a:r>
              <a:rPr lang="fr-FR" b="1" baseline="0" noProof="0" dirty="0"/>
              <a:t>mal</a:t>
            </a:r>
            <a:r>
              <a:rPr lang="fr-FR" baseline="0" noProof="0" dirty="0"/>
              <a:t> [277]; </a:t>
            </a:r>
            <a:r>
              <a:rPr lang="fr-FR" b="1" baseline="0" noProof="0" dirty="0"/>
              <a:t>table</a:t>
            </a:r>
            <a:r>
              <a:rPr lang="fr-FR" baseline="0" noProof="0" dirty="0"/>
              <a:t> [1019]; </a:t>
            </a:r>
            <a:r>
              <a:rPr lang="fr-FR" b="1" baseline="0" noProof="0" dirty="0"/>
              <a:t>sac </a:t>
            </a:r>
            <a:r>
              <a:rPr lang="fr-FR" baseline="0" noProof="0" dirty="0"/>
              <a:t>[2343]</a:t>
            </a:r>
            <a:br>
              <a:rPr lang="fr-FR" baseline="0" noProof="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29</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5937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[2/8]</a:t>
            </a:r>
          </a:p>
          <a:p>
            <a:pPr defTabSz="966064">
              <a:defRPr/>
            </a:pPr>
            <a:endParaRPr lang="en-GB" b="1" baseline="0" dirty="0"/>
          </a:p>
          <a:p>
            <a:pPr defTabSz="966064">
              <a:defRPr/>
            </a:pPr>
            <a:r>
              <a:rPr lang="en-GB" b="1" baseline="0" dirty="0"/>
              <a:t>Aim: </a:t>
            </a:r>
            <a:r>
              <a:rPr lang="en-GB" b="0" baseline="0" dirty="0"/>
              <a:t>To consolidate SSC </a:t>
            </a:r>
            <a:r>
              <a:rPr lang="en-GB" b="1" baseline="0" dirty="0"/>
              <a:t>[ain/in]</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[ain/in]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matin </a:t>
            </a:r>
            <a:r>
              <a:rPr lang="en-GB" b="0" baseline="0" dirty="0"/>
              <a:t>[442]</a:t>
            </a:r>
            <a:r>
              <a:rPr lang="en-GB" baseline="0" dirty="0"/>
              <a:t> </a:t>
            </a:r>
            <a:r>
              <a:rPr lang="fr-FR" b="1" baseline="0" noProof="0" dirty="0"/>
              <a:t>vingt</a:t>
            </a:r>
            <a:r>
              <a:rPr lang="en-GB" baseline="0" dirty="0"/>
              <a:t>[1273]; </a:t>
            </a:r>
            <a:r>
              <a:rPr lang="fr-FR" b="1" baseline="0" noProof="0" dirty="0"/>
              <a:t>maintenant</a:t>
            </a:r>
            <a:r>
              <a:rPr lang="en-GB" baseline="0" dirty="0"/>
              <a:t> [192]; </a:t>
            </a:r>
            <a:r>
              <a:rPr lang="fr-FR" b="1" baseline="0" noProof="0" dirty="0"/>
              <a:t>main</a:t>
            </a:r>
            <a:r>
              <a:rPr lang="en-GB" baseline="0" dirty="0"/>
              <a:t> [418]; </a:t>
            </a:r>
            <a:r>
              <a:rPr lang="fr-FR" b="1" baseline="0" noProof="0" dirty="0"/>
              <a:t>train</a:t>
            </a:r>
            <a:r>
              <a:rPr lang="en-GB" b="1" baseline="0" dirty="0"/>
              <a:t> </a:t>
            </a:r>
            <a:r>
              <a:rPr lang="en-GB" baseline="0" dirty="0"/>
              <a:t>[232].</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3</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5886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[7/8]</a:t>
            </a:r>
          </a:p>
          <a:p>
            <a:pPr defTabSz="966064">
              <a:defRPr/>
            </a:pPr>
            <a:endParaRPr lang="en-GB" b="1" baseline="0" dirty="0"/>
          </a:p>
          <a:p>
            <a:pPr defTabSz="966064">
              <a:defRPr/>
            </a:pPr>
            <a:r>
              <a:rPr lang="en-GB" b="1" baseline="0" dirty="0"/>
              <a:t>Aim: </a:t>
            </a:r>
            <a:r>
              <a:rPr lang="en-GB" b="0" baseline="0" dirty="0"/>
              <a:t>To consolidate SSC </a:t>
            </a:r>
            <a:r>
              <a:rPr lang="en-GB" b="1" baseline="0" dirty="0"/>
              <a:t>[e]</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je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je </a:t>
            </a:r>
            <a:r>
              <a:rPr lang="en-GB" baseline="0" dirty="0"/>
              <a:t>[22].</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30</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10791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[8/8]</a:t>
            </a:r>
          </a:p>
          <a:p>
            <a:pPr defTabSz="966064">
              <a:defRPr/>
            </a:pPr>
            <a:endParaRPr lang="en-GB" b="1" baseline="0" dirty="0"/>
          </a:p>
          <a:p>
            <a:pPr defTabSz="966064">
              <a:defRPr/>
            </a:pPr>
            <a:r>
              <a:rPr lang="en-GB" b="1" baseline="0" dirty="0"/>
              <a:t>Aim: </a:t>
            </a:r>
            <a:r>
              <a:rPr lang="en-GB" b="0" baseline="0" dirty="0"/>
              <a:t>To consolidate SSC </a:t>
            </a:r>
            <a:r>
              <a:rPr lang="en-GB" b="1" baseline="0" dirty="0"/>
              <a:t>[e]</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fenêtre</a:t>
            </a:r>
            <a:r>
              <a:rPr lang="fr-FR" baseline="0" noProof="0" dirty="0"/>
              <a:t> [1604]; </a:t>
            </a:r>
            <a:r>
              <a:rPr lang="fr-FR" b="1" baseline="0" noProof="0" dirty="0"/>
              <a:t>cela </a:t>
            </a:r>
            <a:r>
              <a:rPr lang="fr-FR" b="0" baseline="0" noProof="0" dirty="0"/>
              <a:t>[54]</a:t>
            </a:r>
            <a:r>
              <a:rPr lang="fr-FR" baseline="0" noProof="0" dirty="0"/>
              <a:t> </a:t>
            </a:r>
            <a:r>
              <a:rPr lang="fr-FR" b="1" baseline="0" noProof="0" dirty="0"/>
              <a:t>second</a:t>
            </a:r>
            <a:r>
              <a:rPr lang="fr-FR" baseline="0" noProof="0" dirty="0"/>
              <a:t> [379]; </a:t>
            </a:r>
            <a:r>
              <a:rPr lang="fr-FR" b="1" baseline="0" noProof="0" dirty="0"/>
              <a:t>devoir</a:t>
            </a:r>
            <a:r>
              <a:rPr lang="fr-FR" baseline="0" noProof="0" dirty="0"/>
              <a:t> [39]; </a:t>
            </a:r>
            <a:r>
              <a:rPr lang="fr-FR" b="1" baseline="0" noProof="0" dirty="0"/>
              <a:t>cheval </a:t>
            </a:r>
            <a:r>
              <a:rPr lang="fr-FR" baseline="0" noProof="0" dirty="0"/>
              <a:t>[2220]; </a:t>
            </a:r>
            <a:r>
              <a:rPr lang="fr-FR" b="1" baseline="0" noProof="0" dirty="0"/>
              <a:t>je </a:t>
            </a:r>
            <a:r>
              <a:rPr lang="fr-FR" baseline="0" noProof="0" dirty="0"/>
              <a:t>[22].</a:t>
            </a:r>
            <a:br>
              <a:rPr lang="fr-FR" baseline="0" noProof="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31</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27105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r>
              <a:rPr lang="en-US" b="1" dirty="0"/>
              <a:t> </a:t>
            </a:r>
          </a:p>
          <a:p>
            <a:r>
              <a:rPr lang="en-US" b="1" dirty="0"/>
              <a:t>Aim: </a:t>
            </a:r>
            <a:r>
              <a:rPr lang="en-US" b="0" dirty="0"/>
              <a:t>Written</a:t>
            </a:r>
            <a:r>
              <a:rPr lang="en-US" b="0" baseline="0" dirty="0"/>
              <a:t> recognition and production of nasal SSCs [em/am] and [en/an] and non-nasal SSCs [a]/[e] + m/n.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24-31 to revise the sounds. Remind</a:t>
            </a:r>
            <a:r>
              <a:rPr lang="en-US" sz="1300" b="0" baseline="0" dirty="0">
                <a:solidFill>
                  <a:schemeClr val="accent5">
                    <a:lumMod val="50000"/>
                  </a:schemeClr>
                </a:solidFill>
              </a:rPr>
              <a:t> students that SSCs [em/am] and [en/an] sound identical.</a:t>
            </a:r>
            <a:endParaRPr lang="en-US" sz="1300" b="0" dirty="0">
              <a:solidFill>
                <a:schemeClr val="accent5">
                  <a:lumMod val="50000"/>
                </a:schemeClr>
              </a:solidFill>
            </a:endParaRPr>
          </a:p>
          <a:p>
            <a:r>
              <a:rPr lang="en-US" sz="1300" dirty="0">
                <a:solidFill>
                  <a:schemeClr val="accent5">
                    <a:lumMod val="50000"/>
                  </a:schemeClr>
                </a:solidFill>
              </a:rPr>
              <a:t>2. Remind students that when [em/am]</a:t>
            </a:r>
            <a:r>
              <a:rPr lang="en-US" sz="1300" baseline="0" dirty="0">
                <a:solidFill>
                  <a:schemeClr val="accent5">
                    <a:lumMod val="50000"/>
                  </a:schemeClr>
                </a:solidFill>
              </a:rPr>
              <a:t> and [en/an] appear before a vowel, they are pronounced as non-nasal vowels + m/n. </a:t>
            </a:r>
            <a:r>
              <a:rPr lang="en-US" sz="1300" b="0" i="1" baseline="0" dirty="0">
                <a:solidFill>
                  <a:schemeClr val="accent5">
                    <a:lumMod val="50000"/>
                  </a:schemeClr>
                </a:solidFill>
              </a:rPr>
              <a:t>Grenade </a:t>
            </a:r>
            <a:r>
              <a:rPr lang="en-US" sz="1300" b="0" i="0" baseline="0" dirty="0">
                <a:solidFill>
                  <a:schemeClr val="accent5">
                    <a:lumMod val="50000"/>
                  </a:schemeClr>
                </a:solidFill>
              </a:rPr>
              <a:t>could be used as an example to illustrate this.</a:t>
            </a:r>
            <a:endParaRPr lang="en-US" sz="1300" b="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endParaRPr lang="en-US" b="0" dirty="0"/>
          </a:p>
          <a:p>
            <a:r>
              <a:rPr lang="en-US" b="1" dirty="0"/>
              <a:t>Transcript:</a:t>
            </a:r>
          </a:p>
          <a:p>
            <a:r>
              <a:rPr lang="fr-FR" sz="1200" noProof="0" dirty="0"/>
              <a:t>bombardement</a:t>
            </a:r>
            <a:br>
              <a:rPr lang="fr-FR" sz="1200" noProof="0" dirty="0"/>
            </a:br>
            <a:r>
              <a:rPr lang="fr-FR" sz="1200" noProof="0" dirty="0"/>
              <a:t>ennemi</a:t>
            </a:r>
            <a:br>
              <a:rPr lang="fr-FR" sz="1200" noProof="0" dirty="0"/>
            </a:br>
            <a:r>
              <a:rPr lang="fr-FR" sz="1200" noProof="0" dirty="0"/>
              <a:t>empire</a:t>
            </a:r>
          </a:p>
          <a:p>
            <a:r>
              <a:rPr lang="fr-FR" sz="1200" noProof="0" dirty="0"/>
              <a:t>amputé</a:t>
            </a:r>
          </a:p>
          <a:p>
            <a:r>
              <a:rPr lang="fr-FR" b="0" noProof="0" dirty="0"/>
              <a:t>camion</a:t>
            </a:r>
            <a:br>
              <a:rPr lang="fr-FR" b="0" noProof="0" dirty="0"/>
            </a:br>
            <a:r>
              <a:rPr lang="fr-FR" sz="1200" noProof="0" dirty="0"/>
              <a:t>tranchée</a:t>
            </a:r>
            <a:br>
              <a:rPr lang="fr-FR" sz="1200" noProof="0" dirty="0"/>
            </a:br>
            <a:r>
              <a:rPr lang="fr-FR" sz="1200" noProof="0" dirty="0"/>
              <a:t>combattant</a:t>
            </a:r>
            <a:br>
              <a:rPr lang="fr-FR" sz="1200" noProof="0" dirty="0"/>
            </a:br>
            <a:r>
              <a:rPr lang="fr-FR" sz="1200" noProof="0" dirty="0"/>
              <a:t>super puissance</a:t>
            </a:r>
            <a:br>
              <a:rPr lang="fr-FR" sz="1200" noProof="0" dirty="0"/>
            </a:br>
            <a:r>
              <a:rPr lang="fr-FR" sz="1200" noProof="0" dirty="0"/>
              <a:t>grenade</a:t>
            </a:r>
            <a:br>
              <a:rPr lang="fr-FR" sz="1200" noProof="0" dirty="0"/>
            </a:br>
            <a:r>
              <a:rPr lang="fr-FR" sz="1200" noProof="0" dirty="0"/>
              <a:t>vétérane</a:t>
            </a:r>
            <a:br>
              <a:rPr lang="fr-FR" sz="1200" noProof="0" dirty="0"/>
            </a:br>
            <a:r>
              <a:rPr lang="fr-FR" sz="1200" noProof="0" dirty="0"/>
              <a:t>vétéran</a:t>
            </a: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Word frequency of unknown words (1 is the most frequent word in French): </a:t>
            </a:r>
            <a:br>
              <a:rPr lang="en-GB" baseline="0" dirty="0"/>
            </a:br>
            <a:r>
              <a:rPr lang="fr-FR" sz="1200" noProof="0" dirty="0"/>
              <a:t>c</a:t>
            </a:r>
            <a:r>
              <a:rPr lang="fr-FR" b="0" noProof="0" dirty="0"/>
              <a:t>amion [2542], </a:t>
            </a:r>
            <a:r>
              <a:rPr lang="fr-FR" sz="1200" noProof="0" dirty="0"/>
              <a:t>super puissance [n/a], tranchée [2145]</a:t>
            </a:r>
            <a:endParaRPr lang="fr-FR" baseline="0" noProof="0" dirty="0"/>
          </a:p>
          <a:p>
            <a:pPr rtl="0"/>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rtl="0"/>
            <a:endParaRPr lang="en-GB" sz="13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of cognates used (1 is the most frequent word in French): </a:t>
            </a:r>
            <a:br>
              <a:rPr lang="en-GB" sz="1400" baseline="0" dirty="0"/>
            </a:br>
            <a:r>
              <a:rPr lang="fr-FR" sz="1400" noProof="0" dirty="0"/>
              <a:t>bombardement ][3565], ennemi [1725], empire [3367], amputé [&gt;5000], grenade [&gt;5000], combattant [2374], vétérane [&gt;5000], vétéran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effectLst/>
                <a:latin typeface="Century Gothic" panose="020B0502020202020204" pitchFamily="34" charset="0"/>
                <a:ea typeface="+mn-ea"/>
                <a:cs typeface="+mn-cs"/>
              </a:rPr>
              <a:t>Source: </a:t>
            </a:r>
            <a:r>
              <a:rPr lang="en-GB" sz="1400" kern="1200" dirty="0">
                <a:solidFill>
                  <a:schemeClr val="tx1"/>
                </a:solidFill>
                <a:effectLst/>
                <a:latin typeface="Century Gothic" panose="020B0502020202020204" pitchFamily="34" charset="0"/>
                <a:ea typeface="+mn-ea"/>
                <a:cs typeface="+mn-cs"/>
              </a:rPr>
              <a:t>Londsale, D., &amp; Le Bras, Y.  (2009). </a:t>
            </a:r>
            <a:r>
              <a:rPr lang="en-GB" sz="1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400" kern="1200" dirty="0">
                <a:solidFill>
                  <a:schemeClr val="tx1"/>
                </a:solidFill>
                <a:effectLst/>
                <a:latin typeface="Century Gothic" panose="020B0502020202020204" pitchFamily="34" charset="0"/>
                <a:ea typeface="+mn-ea"/>
                <a:cs typeface="+mn-cs"/>
              </a:rPr>
              <a:t>London: Routledge.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sz="13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210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a:t>
            </a:r>
            <a:r>
              <a:rPr lang="en-US" b="0" baseline="0" dirty="0"/>
              <a:t> speed</a:t>
            </a:r>
            <a:r>
              <a:rPr lang="en-US" b="0" dirty="0"/>
              <a:t> recall of this week’s new vocabulary.</a:t>
            </a:r>
          </a:p>
          <a:p>
            <a:endParaRPr lang="en-US" b="1" dirty="0"/>
          </a:p>
          <a:p>
            <a:r>
              <a:rPr lang="en-US" b="1" dirty="0"/>
              <a:t>Procedure:</a:t>
            </a:r>
          </a:p>
          <a:p>
            <a:r>
              <a:rPr lang="en-US" b="0" dirty="0"/>
              <a:t>1. Students compete</a:t>
            </a:r>
            <a:r>
              <a:rPr lang="en-US" b="0" baseline="0" dirty="0"/>
              <a:t> against a partner to be the quickest to recall the words in this week’s vocabulary set.</a:t>
            </a:r>
            <a:endParaRPr lang="en-US" b="0" dirty="0"/>
          </a:p>
          <a:p>
            <a:r>
              <a:rPr lang="en-US" b="0" dirty="0"/>
              <a:t>2. Students time each other </a:t>
            </a:r>
            <a:r>
              <a:rPr lang="en-US" b="0" baseline="0" dirty="0"/>
              <a:t>and check their partner’s translations. If they spot a mistake, the partner must repeat the correct translation three times, thereby incurring a time penalty!</a:t>
            </a:r>
          </a:p>
          <a:p>
            <a:r>
              <a:rPr lang="en-US" b="0" baseline="0" dirty="0"/>
              <a:t>3. The student who completes the track in the fastest time (or gets furthest along the track in the available time) is the winner.</a:t>
            </a: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300997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provide key background information on the aims</a:t>
            </a:r>
            <a:r>
              <a:rPr lang="en-US" b="0" baseline="0" dirty="0"/>
              <a:t> and activities of </a:t>
            </a:r>
            <a:r>
              <a:rPr lang="en-US" b="0" dirty="0"/>
              <a:t>the French WW2 Resistance, which is the</a:t>
            </a:r>
            <a:r>
              <a:rPr lang="en-US" b="0" baseline="0" dirty="0"/>
              <a:t> main </a:t>
            </a:r>
            <a:r>
              <a:rPr lang="en-US" b="0" dirty="0"/>
              <a:t>topic of this</a:t>
            </a:r>
            <a:r>
              <a:rPr lang="en-US" b="0" baseline="0" dirty="0"/>
              <a:t> lesson. Note that the text is unlikely to be parsed in a minute at most levels. It is intended to serve as background to the context of this lesson. It could be set as homework for pre-reading, and summarised in English at the beginning of the class.</a:t>
            </a:r>
            <a:endParaRPr lang="en-US" b="0" dirty="0"/>
          </a:p>
          <a:p>
            <a:endParaRPr lang="en-US" b="1" dirty="0"/>
          </a:p>
          <a:p>
            <a:r>
              <a:rPr lang="en-US" b="1" dirty="0"/>
              <a:t>Procedure:</a:t>
            </a:r>
          </a:p>
          <a:p>
            <a:r>
              <a:rPr lang="en-US" b="0" dirty="0"/>
              <a:t>1. Talk through the text with the students, pointing out the many verb cognates. Ensure students understand the meaning of </a:t>
            </a:r>
            <a:r>
              <a:rPr lang="en-US" b="0" i="1" dirty="0"/>
              <a:t>déporter </a:t>
            </a:r>
            <a:r>
              <a:rPr lang="en-US" b="0" i="0" dirty="0"/>
              <a:t>in this context.</a:t>
            </a:r>
            <a:endParaRPr lang="en-US" b="0" dirty="0"/>
          </a:p>
          <a:p>
            <a:endParaRPr lang="en-US" b="1" dirty="0"/>
          </a:p>
          <a:p>
            <a:pPr defTabSz="966064">
              <a:defRPr/>
            </a:pPr>
            <a:r>
              <a:rPr lang="en-GB" b="1" baseline="0" dirty="0"/>
              <a:t>Word frequency (1 is the most frequent word in French): </a:t>
            </a:r>
            <a:endParaRPr lang="en-GB" baseline="0" dirty="0"/>
          </a:p>
          <a:p>
            <a:pPr defTabSz="966064">
              <a:defRPr/>
            </a:pPr>
            <a:r>
              <a:rPr lang="fr-FR" sz="1300" noProof="0" dirty="0">
                <a:latin typeface="Century Gothic" panose="020B0502020202020204" pitchFamily="34" charset="0"/>
              </a:rPr>
              <a:t>envahir [2566], cacher [914]</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fr-FR" sz="1200" baseline="0" noProof="0" dirty="0"/>
              <a:t>résister [&gt;5000], attaquer [1018], arrêter [420], déporter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662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this</a:t>
            </a:r>
            <a:r>
              <a:rPr lang="en-US" b="0" baseline="0" dirty="0"/>
              <a:t> week’s </a:t>
            </a:r>
            <a:r>
              <a:rPr lang="en-US" b="0" dirty="0"/>
              <a:t>new vocabulary in longer contexts.</a:t>
            </a:r>
          </a:p>
          <a:p>
            <a:endParaRPr lang="en-US" b="1" dirty="0"/>
          </a:p>
          <a:p>
            <a:r>
              <a:rPr lang="en-US" b="1" dirty="0"/>
              <a:t>Procedure:</a:t>
            </a:r>
          </a:p>
          <a:p>
            <a:pPr marL="228600" indent="-228600">
              <a:buAutoNum type="arabicPeriod"/>
            </a:pPr>
            <a:r>
              <a:rPr lang="en-US" b="0" dirty="0"/>
              <a:t>Students translate the sentences into French.</a:t>
            </a:r>
            <a:r>
              <a:rPr lang="en-US" b="0" baseline="0" dirty="0"/>
              <a:t> </a:t>
            </a:r>
            <a:r>
              <a:rPr lang="en-US" b="0" dirty="0"/>
              <a:t>This can be done on paper or on mini whiteboards. At</a:t>
            </a:r>
            <a:r>
              <a:rPr lang="en-US" b="0" baseline="0" dirty="0"/>
              <a:t> higher levels, the teacher might wish to remove the box of glossed words and encourage students to research the unknown terms in a dictionary.</a:t>
            </a:r>
            <a:endParaRPr lang="en-US" b="0" dirty="0"/>
          </a:p>
          <a:p>
            <a:pPr marL="228600" indent="-228600">
              <a:buAutoNum type="arabicPeriod"/>
            </a:pPr>
            <a:r>
              <a:rPr lang="en-US" b="0" dirty="0"/>
              <a:t>Draw attention to the words in bold, as this is the key vocabulary in the lesson.</a:t>
            </a:r>
          </a:p>
          <a:p>
            <a:pPr marL="228600" indent="-228600">
              <a:buAutoNum type="arabicPeriod"/>
            </a:pPr>
            <a:r>
              <a:rPr lang="en-US" b="0" dirty="0"/>
              <a:t>Click to reveal answers.</a:t>
            </a:r>
          </a:p>
          <a:p>
            <a:endParaRPr lang="en-US" b="0" dirty="0"/>
          </a:p>
          <a:p>
            <a:pPr defTabSz="966064">
              <a:defRPr/>
            </a:pPr>
            <a:r>
              <a:rPr lang="en-GB" b="1" baseline="0" dirty="0"/>
              <a:t>Word frequency (1 is the most frequent word in French): </a:t>
            </a:r>
            <a:br>
              <a:rPr lang="en-GB" baseline="0" dirty="0"/>
            </a:br>
            <a:r>
              <a:rPr lang="fr-FR" baseline="0" noProof="0" dirty="0"/>
              <a:t>nourriture [2285], </a:t>
            </a:r>
            <a:r>
              <a:rPr lang="fr-FR" sz="1200" noProof="0" dirty="0">
                <a:latin typeface="Century Gothic" panose="020B0502020202020204" pitchFamily="34" charset="0"/>
              </a:rPr>
              <a:t>envahir [2566], </a:t>
            </a:r>
            <a:endParaRPr lang="fr-FR" baseline="0" noProof="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of cognates used (1 is the most frequent word in French): </a:t>
            </a:r>
            <a:br>
              <a:rPr lang="en-GB" sz="1400" baseline="0" dirty="0"/>
            </a:br>
            <a:r>
              <a:rPr lang="fr-FR" sz="1400" baseline="0" noProof="0" dirty="0"/>
              <a:t>ennemi [1715], marquer [454]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effectLst/>
                <a:latin typeface="Century Gothic" panose="020B0502020202020204" pitchFamily="34" charset="0"/>
                <a:ea typeface="+mn-ea"/>
                <a:cs typeface="+mn-cs"/>
              </a:rPr>
              <a:t>Source: </a:t>
            </a:r>
            <a:r>
              <a:rPr lang="en-GB" sz="1400" kern="1200" dirty="0">
                <a:solidFill>
                  <a:schemeClr val="tx1"/>
                </a:solidFill>
                <a:effectLst/>
                <a:latin typeface="Century Gothic" panose="020B0502020202020204" pitchFamily="34" charset="0"/>
                <a:ea typeface="+mn-ea"/>
                <a:cs typeface="+mn-cs"/>
              </a:rPr>
              <a:t>Londsale, D., &amp; Le Bras, Y.  (2009). </a:t>
            </a:r>
            <a:r>
              <a:rPr lang="en-GB" sz="1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400" kern="1200" dirty="0">
                <a:solidFill>
                  <a:schemeClr val="tx1"/>
                </a:solidFill>
                <a:effectLst/>
                <a:latin typeface="Century Gothic" panose="020B0502020202020204" pitchFamily="34" charset="0"/>
                <a:ea typeface="+mn-ea"/>
                <a:cs typeface="+mn-cs"/>
              </a:rPr>
              <a:t>London: Routledge.</a:t>
            </a:r>
            <a:endParaRPr lang="en-GB" sz="13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34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revisit and contrast present and perfect tense forms of verbs like </a:t>
            </a:r>
            <a:r>
              <a:rPr lang="fr-FR" b="0" i="1" noProof="0" dirty="0"/>
              <a:t>sortir</a:t>
            </a:r>
            <a:r>
              <a:rPr lang="en-US" b="0" i="1" dirty="0"/>
              <a:t> </a:t>
            </a:r>
            <a:r>
              <a:rPr lang="en-US" b="0" i="0" dirty="0"/>
              <a:t>and </a:t>
            </a:r>
            <a:r>
              <a:rPr lang="fr-FR" b="0" i="1" noProof="0" dirty="0"/>
              <a:t>choisir</a:t>
            </a:r>
            <a:r>
              <a:rPr lang="en-US" b="0" i="1" dirty="0"/>
              <a:t>.</a:t>
            </a:r>
            <a:endParaRPr lang="en-US" b="1" dirty="0"/>
          </a:p>
          <a:p>
            <a:endParaRPr lang="en-US" b="1" dirty="0"/>
          </a:p>
          <a:p>
            <a:r>
              <a:rPr lang="en-US" b="1" dirty="0"/>
              <a:t>Procedure:</a:t>
            </a:r>
          </a:p>
          <a:p>
            <a:r>
              <a:rPr lang="en-US" b="0" dirty="0"/>
              <a:t>1. Click to bring up the </a:t>
            </a:r>
            <a:r>
              <a:rPr lang="fr-FR" b="0" i="1" noProof="0" dirty="0"/>
              <a:t>sortir</a:t>
            </a:r>
            <a:r>
              <a:rPr lang="en-US" b="0" i="1" baseline="0" dirty="0"/>
              <a:t> </a:t>
            </a:r>
            <a:r>
              <a:rPr lang="en-US" b="0" i="0" baseline="0" dirty="0"/>
              <a:t>paradigm. Draw attention to the very different look and sound of the verbs in this tense. Remind students that </a:t>
            </a:r>
            <a:r>
              <a:rPr lang="en-US" b="0" i="1" baseline="0" dirty="0"/>
              <a:t>sortir </a:t>
            </a:r>
            <a:r>
              <a:rPr lang="en-US" b="0" i="0" baseline="0" dirty="0"/>
              <a:t>takes </a:t>
            </a:r>
            <a:r>
              <a:rPr lang="fr-FR" sz="1300" i="1" noProof="0" dirty="0"/>
              <a:t>être</a:t>
            </a:r>
            <a:r>
              <a:rPr lang="en-GB" sz="1300" i="1" dirty="0"/>
              <a:t> </a:t>
            </a:r>
            <a:r>
              <a:rPr lang="en-GB" sz="1300" dirty="0"/>
              <a:t>as its auxiliary and draw attention to the participle agreement.</a:t>
            </a:r>
            <a:endParaRPr lang="en-US" b="0" i="1" dirty="0"/>
          </a:p>
          <a:p>
            <a:r>
              <a:rPr lang="en-US" b="0" dirty="0"/>
              <a:t>2. Click to bring up the </a:t>
            </a:r>
            <a:r>
              <a:rPr lang="fr-FR" b="0" i="1" noProof="0" dirty="0"/>
              <a:t>choisir</a:t>
            </a:r>
            <a:r>
              <a:rPr lang="en-US" b="0" i="1" baseline="0" dirty="0"/>
              <a:t> </a:t>
            </a:r>
            <a:r>
              <a:rPr lang="en-US" b="0" i="0" baseline="0" dirty="0"/>
              <a:t>paradigm. Draw attention to the very different look and sound of the plural forms of verbs in this tense. </a:t>
            </a:r>
            <a:endParaRPr lang="en-US" b="0" dirty="0"/>
          </a:p>
          <a:p>
            <a:r>
              <a:rPr lang="en-US" b="0" dirty="0"/>
              <a:t>3. Focusing on the singular forms only, elicit</a:t>
            </a:r>
            <a:r>
              <a:rPr lang="en-US" b="0" baseline="0" dirty="0"/>
              <a:t> pronunciation of the present tense. Draw attention to the SFC, and point out that although these forms look different from the past participle in reading, they sound identical in listening.</a:t>
            </a:r>
            <a:endParaRPr lang="en-US" b="0" dirty="0"/>
          </a:p>
          <a:p>
            <a:r>
              <a:rPr lang="en-US" b="0" dirty="0"/>
              <a:t>4.</a:t>
            </a:r>
            <a:r>
              <a:rPr lang="en-US" b="0" baseline="0" dirty="0"/>
              <a:t> Click to bring up the bubble with spoken examples of </a:t>
            </a:r>
            <a:r>
              <a:rPr lang="en-US" b="0" i="1" baseline="0" dirty="0"/>
              <a:t>je </a:t>
            </a:r>
            <a:r>
              <a:rPr lang="fr-FR" b="0" i="1" baseline="0" noProof="0" dirty="0"/>
              <a:t>choisis</a:t>
            </a:r>
            <a:r>
              <a:rPr lang="en-US" b="0" i="1" baseline="0" dirty="0"/>
              <a:t> </a:t>
            </a:r>
            <a:r>
              <a:rPr lang="en-US" b="0" i="0" baseline="0" dirty="0"/>
              <a:t>and </a:t>
            </a:r>
            <a:r>
              <a:rPr lang="fr-FR" b="0" i="1" baseline="0" noProof="0" dirty="0"/>
              <a:t>j’ai</a:t>
            </a:r>
            <a:r>
              <a:rPr lang="en-US" b="0" i="1" baseline="0" dirty="0"/>
              <a:t> choisi</a:t>
            </a:r>
            <a:r>
              <a:rPr lang="en-US" b="0" i="0" baseline="0" dirty="0"/>
              <a:t>. Students listen and repeat. This primes for the listening exercise on the next slide.</a:t>
            </a: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36</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509698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practise distinguishing orally</a:t>
            </a:r>
            <a:r>
              <a:rPr lang="en-US" b="0" baseline="0" dirty="0"/>
              <a:t> between</a:t>
            </a:r>
            <a:r>
              <a:rPr lang="en-US" b="0" dirty="0"/>
              <a:t> verbs like </a:t>
            </a:r>
            <a:r>
              <a:rPr lang="fr-FR" b="0" i="1" noProof="0" dirty="0"/>
              <a:t>choisir</a:t>
            </a:r>
            <a:r>
              <a:rPr lang="en-US" b="0" i="1" dirty="0"/>
              <a:t> </a:t>
            </a:r>
            <a:r>
              <a:rPr lang="en-US" b="0" dirty="0"/>
              <a:t>in the past and present.</a:t>
            </a:r>
            <a:r>
              <a:rPr lang="en-US" b="0" baseline="0" dirty="0"/>
              <a:t> This simple exercise illustrates that singular forms of verbs like </a:t>
            </a:r>
            <a:r>
              <a:rPr lang="en-US" b="0" i="1" baseline="0" dirty="0"/>
              <a:t>choisir </a:t>
            </a:r>
            <a:r>
              <a:rPr lang="en-US" b="0" i="0" baseline="0" dirty="0"/>
              <a:t>sound identical to the past participle.</a:t>
            </a:r>
            <a:endParaRPr lang="en-US" b="0" dirty="0"/>
          </a:p>
          <a:p>
            <a:endParaRPr lang="en-US" b="1" dirty="0"/>
          </a:p>
          <a:p>
            <a:r>
              <a:rPr lang="en-US" b="1" dirty="0"/>
              <a:t>Procedure:</a:t>
            </a:r>
          </a:p>
          <a:p>
            <a:r>
              <a:rPr lang="en-US" b="0" dirty="0"/>
              <a:t>1. Click on the numbers to hear a man a woman saying the same sentence in different tenses.</a:t>
            </a:r>
          </a:p>
          <a:p>
            <a:r>
              <a:rPr lang="en-US" b="0" dirty="0"/>
              <a:t>2. Students must identify which tense each person is using.</a:t>
            </a:r>
          </a:p>
          <a:p>
            <a:r>
              <a:rPr lang="en-US" b="0" dirty="0"/>
              <a:t>3. Click to reveal the answers.</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entury Gothic" panose="020F0302020204030204"/>
                <a:ea typeface="+mn-ea"/>
                <a:cs typeface="+mn-cs"/>
              </a:rPr>
              <a:t>J’ai réfléchi à l’idée. Je réfléchis à l’idée.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entury Gothic" panose="020F0302020204030204"/>
                <a:ea typeface="+mn-ea"/>
                <a:cs typeface="+mn-cs"/>
              </a:rPr>
              <a:t>Tu réagis vite. Tu as réagi vite.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entury Gothic" panose="020F0302020204030204"/>
                <a:ea typeface="+mn-ea"/>
                <a:cs typeface="+mn-cs"/>
              </a:rPr>
              <a:t>On établit une entreprise. On a établi une entreprise.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entury Gothic" panose="020F0302020204030204"/>
                <a:ea typeface="+mn-ea"/>
                <a:cs typeface="+mn-cs"/>
              </a:rPr>
              <a:t>Il a réussi ses examens. Il réussit ses examens.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entury Gothic" panose="020F0302020204030204"/>
                <a:ea typeface="+mn-ea"/>
                <a:cs typeface="+mn-cs"/>
              </a:rPr>
              <a:t>Elle grandit ici. Elle a grandi ici.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75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a:t>
            </a:r>
            <a:r>
              <a:rPr lang="en-US" b="1" baseline="0" dirty="0"/>
              <a:t> minutes</a:t>
            </a:r>
            <a:endParaRPr lang="en-US" b="1" dirty="0"/>
          </a:p>
          <a:p>
            <a:endParaRPr lang="en-US" b="1" dirty="0"/>
          </a:p>
          <a:p>
            <a:r>
              <a:rPr lang="en-US" b="1" dirty="0"/>
              <a:t>Aim: </a:t>
            </a:r>
            <a:r>
              <a:rPr lang="en-US" b="0" dirty="0"/>
              <a:t>Oral</a:t>
            </a:r>
            <a:r>
              <a:rPr lang="en-US" b="0" baseline="0" dirty="0"/>
              <a:t> recognition of verbs like </a:t>
            </a:r>
            <a:r>
              <a:rPr lang="fr-FR" b="0" i="1" baseline="0" noProof="0" dirty="0"/>
              <a:t>sortir</a:t>
            </a:r>
            <a:r>
              <a:rPr lang="en-US" b="0" i="1" baseline="0" dirty="0"/>
              <a:t> </a:t>
            </a:r>
            <a:r>
              <a:rPr lang="en-US" b="0" i="0" baseline="0" dirty="0"/>
              <a:t>and </a:t>
            </a:r>
            <a:r>
              <a:rPr lang="fr-FR" b="0" i="1" baseline="0" noProof="0" dirty="0"/>
              <a:t>choisir</a:t>
            </a:r>
            <a:r>
              <a:rPr lang="en-US" b="0" i="1" baseline="0" dirty="0"/>
              <a:t> </a:t>
            </a:r>
            <a:r>
              <a:rPr lang="en-US" b="0" i="0" baseline="0" dirty="0"/>
              <a:t>in the past and present tenses; listening comprehension.</a:t>
            </a:r>
            <a:endParaRPr lang="en-US" b="1" dirty="0"/>
          </a:p>
          <a:p>
            <a:endParaRPr lang="en-US" b="1" dirty="0"/>
          </a:p>
          <a:p>
            <a:r>
              <a:rPr lang="en-US" b="1" dirty="0"/>
              <a:t>Procedure:</a:t>
            </a:r>
          </a:p>
          <a:p>
            <a:pPr marL="0" indent="0">
              <a:buNone/>
            </a:pPr>
            <a:r>
              <a:rPr lang="en-GB" b="0" noProof="0" dirty="0"/>
              <a:t>1. Explain to students that they are going to hear </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Aurélie</a:t>
            </a: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 et </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Élodie</a:t>
            </a: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 talk about part time jobs that members in their family have or used to have. They will say some things that members of their family do or used to do at work. Students must use both grammatical and lexical clues to assign the four places of work to the characters.</a:t>
            </a:r>
          </a:p>
          <a:p>
            <a:pPr marL="0" indent="0">
              <a:buNone/>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2. Clarify that the conversation is between the two female characters. The same voice is used for both </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Élodie</a:t>
            </a: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 and </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Aurélie</a:t>
            </a: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 so students will have to listen attentively to work out who is talking.</a:t>
            </a:r>
            <a:endParaRPr lang="en-GB" b="0" noProof="0" dirty="0"/>
          </a:p>
          <a:p>
            <a:r>
              <a:rPr lang="en-GB" b="0" noProof="0" dirty="0"/>
              <a:t>3. Clarify that information will be given about</a:t>
            </a:r>
            <a:r>
              <a:rPr lang="en-GB" b="0" baseline="0" noProof="0" dirty="0"/>
              <a:t> </a:t>
            </a:r>
            <a:r>
              <a:rPr lang="fr-FR" b="0" baseline="0" noProof="0" dirty="0"/>
              <a:t>Aurélie</a:t>
            </a:r>
            <a:r>
              <a:rPr lang="en-GB" b="0" baseline="0" noProof="0" dirty="0"/>
              <a:t> and Abdel in the past tense, and about </a:t>
            </a:r>
            <a:r>
              <a:rPr lang="fr-FR" b="0" baseline="0" noProof="0" dirty="0"/>
              <a:t>Élodie</a:t>
            </a:r>
            <a:r>
              <a:rPr lang="en-GB" b="0" baseline="0" noProof="0" dirty="0"/>
              <a:t> and Amir in the present.</a:t>
            </a:r>
            <a:endParaRPr lang="en-GB" b="0" noProof="0" dirty="0"/>
          </a:p>
          <a:p>
            <a:r>
              <a:rPr lang="en-GB" b="0" noProof="0" dirty="0"/>
              <a:t>4. Clarify</a:t>
            </a:r>
            <a:r>
              <a:rPr lang="en-GB" b="0" baseline="0" noProof="0" dirty="0"/>
              <a:t> the pronunciation of </a:t>
            </a:r>
            <a:r>
              <a:rPr lang="en-GB" b="0" i="1" baseline="0" noProof="0" dirty="0"/>
              <a:t>le rayon </a:t>
            </a:r>
            <a:r>
              <a:rPr lang="en-GB" b="0" i="0" baseline="0" noProof="0" dirty="0"/>
              <a:t>which is an unknown word that appears in the text.</a:t>
            </a:r>
            <a:endParaRPr lang="en-GB" b="0" noProof="0" dirty="0"/>
          </a:p>
          <a:p>
            <a:r>
              <a:rPr lang="en-GB" b="0" noProof="0" dirty="0"/>
              <a:t>5. Click on a</a:t>
            </a:r>
            <a:r>
              <a:rPr lang="en-GB" b="0" baseline="0" noProof="0" dirty="0"/>
              <a:t> number to hear a sentence read aloud. Students use the verb tense and pronoun to work out who is speaking or being spoken about. They take notes in English next to that person. For example, </a:t>
            </a:r>
            <a:r>
              <a:rPr lang="en-GB" b="0" i="0" baseline="0" noProof="0" dirty="0"/>
              <a:t>in the first sentence, </a:t>
            </a:r>
            <a:r>
              <a:rPr lang="en-GB" b="0" i="1" baseline="0" noProof="0" dirty="0"/>
              <a:t>je </a:t>
            </a:r>
            <a:r>
              <a:rPr lang="fr-FR" b="0" i="1" baseline="0" noProof="0" dirty="0"/>
              <a:t>sers</a:t>
            </a:r>
            <a:r>
              <a:rPr lang="en-GB" b="0" i="1" baseline="0" noProof="0" dirty="0"/>
              <a:t> </a:t>
            </a:r>
            <a:r>
              <a:rPr lang="en-GB" b="0" i="0" baseline="0" noProof="0" dirty="0"/>
              <a:t>tells students </a:t>
            </a:r>
            <a:r>
              <a:rPr lang="fr-FR" b="0" i="0" baseline="0" noProof="0" dirty="0"/>
              <a:t>Élodie</a:t>
            </a:r>
            <a:r>
              <a:rPr lang="en-GB" b="0" i="0" baseline="0" noProof="0" dirty="0"/>
              <a:t> is speaking (about herself in the present tense), so they write ‘serves meals to clients’ in one of the spaces next to her name.</a:t>
            </a:r>
            <a:endParaRPr lang="en-GB" b="0" noProof="0" dirty="0"/>
          </a:p>
          <a:p>
            <a:r>
              <a:rPr lang="en-US" b="0" dirty="0"/>
              <a:t>6. Repeat</a:t>
            </a:r>
            <a:r>
              <a:rPr lang="en-US" b="0" baseline="0" dirty="0"/>
              <a:t> step 4 for eight sentences.</a:t>
            </a:r>
          </a:p>
          <a:p>
            <a:r>
              <a:rPr lang="en-US" b="0" baseline="0" dirty="0"/>
              <a:t>7. Students read their English notes and assign a place of work to each character.</a:t>
            </a:r>
          </a:p>
          <a:p>
            <a:r>
              <a:rPr lang="en-US" b="0" baseline="0" dirty="0"/>
              <a:t>8. Pieces of evidence appear on clicks, followed by the solutions.</a:t>
            </a:r>
            <a:endParaRPr lang="en-US" b="0" dirty="0"/>
          </a:p>
          <a:p>
            <a:endParaRPr lang="en-US" b="0" dirty="0"/>
          </a:p>
          <a:p>
            <a:r>
              <a:rPr lang="en-US" b="1" dirty="0"/>
              <a:t>Transcript:</a:t>
            </a:r>
          </a:p>
          <a:p>
            <a:pPr marL="228600" indent="-228600" rtl="0">
              <a:buFont typeface="+mj-lt"/>
              <a:buAutoNum type="arabicPeriod"/>
            </a:pPr>
            <a:r>
              <a:rPr lang="fr-FR" sz="1200" b="0" i="0" u="none" strike="noStrike" kern="1200" dirty="0">
                <a:solidFill>
                  <a:schemeClr val="tx1"/>
                </a:solidFill>
                <a:effectLst/>
                <a:latin typeface="+mn-lt"/>
                <a:ea typeface="+mn-ea"/>
                <a:cs typeface="+mn-cs"/>
              </a:rPr>
              <a:t>Je sers des repas aux clients.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u="none" strike="noStrike" kern="1200" dirty="0">
                <a:solidFill>
                  <a:schemeClr val="tx1"/>
                </a:solidFill>
                <a:effectLst/>
                <a:latin typeface="+mn-lt"/>
                <a:ea typeface="+mn-ea"/>
                <a:cs typeface="+mn-cs"/>
              </a:rPr>
              <a:t>Il a choisi d’étudier les langues.</a:t>
            </a:r>
            <a:r>
              <a:rPr lang="fr-FR" sz="1200" b="0" i="0" u="none" strike="noStrike"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u="none" strike="noStrike" kern="1200" dirty="0">
                <a:solidFill>
                  <a:schemeClr val="tx1"/>
                </a:solidFill>
                <a:effectLst/>
                <a:latin typeface="+mn-lt"/>
                <a:ea typeface="+mn-ea"/>
                <a:cs typeface="+mn-cs"/>
              </a:rPr>
              <a:t>J’ai fourni des produits </a:t>
            </a:r>
            <a:r>
              <a:rPr lang="fr-FR" sz="1200" b="0" kern="1200" dirty="0">
                <a:solidFill>
                  <a:schemeClr val="tx1"/>
                </a:solidFill>
                <a:effectLst/>
                <a:latin typeface="+mn-lt"/>
                <a:ea typeface="+mn-ea"/>
                <a:cs typeface="+mn-cs"/>
              </a:rPr>
              <a:t>à</a:t>
            </a:r>
            <a:r>
              <a:rPr lang="fr-FR" sz="1200" b="0" i="0" u="none" strike="noStrike" kern="1200" dirty="0">
                <a:solidFill>
                  <a:schemeClr val="tx1"/>
                </a:solidFill>
                <a:effectLst/>
                <a:latin typeface="+mn-lt"/>
                <a:ea typeface="+mn-ea"/>
                <a:cs typeface="+mn-cs"/>
              </a:rPr>
              <a:t> plusieurs entreprises.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u="none" strike="noStrike" kern="1200" dirty="0">
                <a:solidFill>
                  <a:schemeClr val="tx1"/>
                </a:solidFill>
                <a:effectLst/>
                <a:latin typeface="+mn-lt"/>
                <a:ea typeface="+mn-ea"/>
                <a:cs typeface="+mn-cs"/>
              </a:rPr>
              <a:t>J’ai établi une entreprise de pain. </a:t>
            </a:r>
            <a:endParaRPr lang="fr-FR" sz="1200" b="1"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u="none" strike="noStrike" kern="1200" dirty="0">
                <a:solidFill>
                  <a:schemeClr val="tx1"/>
                </a:solidFill>
                <a:effectLst/>
                <a:latin typeface="+mn-lt"/>
                <a:ea typeface="+mn-ea"/>
                <a:cs typeface="+mn-cs"/>
              </a:rPr>
              <a:t>Il nourrit des chats.</a:t>
            </a:r>
            <a:endParaRPr lang="fr-FR"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u="none" strike="noStrike" kern="1200" dirty="0">
                <a:solidFill>
                  <a:schemeClr val="tx1"/>
                </a:solidFill>
                <a:effectLst/>
                <a:latin typeface="+mn-lt"/>
                <a:ea typeface="+mn-ea"/>
                <a:cs typeface="+mn-cs"/>
              </a:rPr>
              <a:t>Je remplis des verres.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u="none" strike="noStrike" kern="1200" dirty="0">
                <a:solidFill>
                  <a:schemeClr val="tx1"/>
                </a:solidFill>
                <a:effectLst/>
                <a:latin typeface="+mn-lt"/>
                <a:ea typeface="+mn-ea"/>
                <a:cs typeface="+mn-cs"/>
              </a:rPr>
              <a:t>Il a rempli des rayons de bibliothèque.</a:t>
            </a:r>
            <a:endParaRPr lang="fr-FR" b="0" dirty="0">
              <a:effectLst/>
            </a:endParaRPr>
          </a:p>
          <a:p>
            <a:pPr marL="228600" indent="-228600" rtl="0">
              <a:buFont typeface="+mj-lt"/>
              <a:buAutoNum type="arabicPeriod"/>
            </a:pPr>
            <a:r>
              <a:rPr lang="fr-FR" sz="1200" b="0" i="0" u="none" strike="noStrike" kern="1200" dirty="0">
                <a:solidFill>
                  <a:schemeClr val="tx1"/>
                </a:solidFill>
                <a:effectLst/>
                <a:latin typeface="+mn-lt"/>
                <a:ea typeface="+mn-ea"/>
                <a:cs typeface="+mn-cs"/>
              </a:rPr>
              <a:t>Il sort des chiens dans le parc.</a:t>
            </a:r>
            <a:r>
              <a:rPr lang="fr-FR" sz="1200" b="0" i="0" u="none" strike="noStrike" kern="1200" baseline="0" dirty="0">
                <a:solidFill>
                  <a:schemeClr val="tx1"/>
                </a:solidFill>
                <a:effectLst/>
                <a:latin typeface="+mn-lt"/>
                <a:ea typeface="+mn-ea"/>
                <a:cs typeface="+mn-cs"/>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fr-FR" baseline="0" noProof="0" dirty="0"/>
              <a:t>indice</a:t>
            </a:r>
            <a:r>
              <a:rPr lang="en-GB" baseline="0" dirty="0"/>
              <a:t> [2138], rayon [2926]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259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provide key background information on the deportation of members of the French Resistance and introduce Jean Bascle, who is the subject of the activities that follow.</a:t>
            </a:r>
          </a:p>
          <a:p>
            <a:endParaRPr lang="en-US" b="1" dirty="0"/>
          </a:p>
          <a:p>
            <a:r>
              <a:rPr lang="en-US" b="1" dirty="0"/>
              <a:t>Procedure:</a:t>
            </a:r>
          </a:p>
          <a:p>
            <a:pPr marL="228600" indent="-228600">
              <a:buAutoNum type="arabicPeriod"/>
            </a:pPr>
            <a:r>
              <a:rPr lang="en-US" b="0" dirty="0"/>
              <a:t>Click to go through information, clarifying the terms related to</a:t>
            </a:r>
            <a:r>
              <a:rPr lang="en-US" b="0" baseline="0" dirty="0"/>
              <a:t> the </a:t>
            </a:r>
            <a:r>
              <a:rPr lang="en-US" b="0" dirty="0"/>
              <a:t>Holocaust where necessary.</a:t>
            </a:r>
          </a:p>
          <a:p>
            <a:pPr marL="228600" indent="-228600">
              <a:buAutoNum type="arabicPeriod"/>
            </a:pPr>
            <a:endParaRPr lang="en-US" b="0" dirty="0"/>
          </a:p>
          <a:p>
            <a:pPr marL="0" indent="0">
              <a:buNone/>
            </a:pPr>
            <a:r>
              <a:rPr lang="en-US" b="1" dirty="0"/>
              <a:t>Attributions</a:t>
            </a:r>
          </a:p>
          <a:p>
            <a:r>
              <a:rPr lang="en-GB" dirty="0"/>
              <a:t>Louise Bibbey (NCELP assistant</a:t>
            </a:r>
            <a:r>
              <a:rPr lang="en-GB" baseline="0" dirty="0"/>
              <a:t> resource developer) assisted director </a:t>
            </a:r>
            <a:r>
              <a:rPr lang="en-GB" dirty="0"/>
              <a:t>Martyn Cox on a project interviewing and filming</a:t>
            </a:r>
            <a:r>
              <a:rPr lang="en-GB" baseline="0" dirty="0"/>
              <a:t> members of the French Resistance as part of a wider project on </a:t>
            </a:r>
            <a:r>
              <a:rPr lang="en-GB" dirty="0"/>
              <a:t>veterans in the UK and France.</a:t>
            </a:r>
            <a:r>
              <a:rPr lang="en-GB" baseline="0" dirty="0"/>
              <a:t> </a:t>
            </a:r>
            <a:r>
              <a:rPr lang="en-GB" dirty="0"/>
              <a:t>Together they filmed around 25 interviews with male and female veterans, many</a:t>
            </a:r>
            <a:r>
              <a:rPr lang="en-GB" baseline="0" dirty="0"/>
              <a:t> of</a:t>
            </a:r>
            <a:r>
              <a:rPr lang="en-GB" dirty="0"/>
              <a:t> whom had been awarded the legion of honour or </a:t>
            </a:r>
            <a:r>
              <a:rPr lang="en-GB" i="1" dirty="0"/>
              <a:t>juste parmi les nations</a:t>
            </a:r>
            <a:r>
              <a:rPr lang="en-GB" dirty="0"/>
              <a:t>, including two concentration camp survivors.</a:t>
            </a:r>
            <a:r>
              <a:rPr lang="en-GB" baseline="0" dirty="0"/>
              <a:t> </a:t>
            </a:r>
            <a:r>
              <a:rPr lang="en-GB" dirty="0"/>
              <a:t>They twice hosted the BBC in France, helping with the production of two globally televised documentaries for BBC World.</a:t>
            </a:r>
          </a:p>
          <a:p>
            <a:endParaRPr lang="en-GB" dirty="0"/>
          </a:p>
          <a:p>
            <a:r>
              <a:rPr lang="en-GB" baseline="0" dirty="0"/>
              <a:t>They</a:t>
            </a:r>
            <a:r>
              <a:rPr lang="en-GB" dirty="0"/>
              <a:t> have a large archive of photos and documents,</a:t>
            </a:r>
            <a:r>
              <a:rPr lang="en-GB" baseline="0" dirty="0"/>
              <a:t> much of which is</a:t>
            </a:r>
            <a:r>
              <a:rPr lang="en-GB" dirty="0"/>
              <a:t> stored in the Archive of Resistance Testimony at the University of Sussex, under the leadership of Professor Rod Kedward, a leading academic in the field of French Resistance.</a:t>
            </a:r>
            <a:r>
              <a:rPr lang="en-GB" baseline="0" dirty="0"/>
              <a:t> They have kindly given</a:t>
            </a:r>
            <a:r>
              <a:rPr lang="en-GB" dirty="0"/>
              <a:t> NCELP to have full access to these and permission to use them in their</a:t>
            </a:r>
            <a:r>
              <a:rPr lang="en-GB" baseline="0" dirty="0"/>
              <a:t> resources.</a:t>
            </a:r>
            <a:endParaRPr lang="en-GB" dirty="0"/>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Photograph: Louise Bibbey (with full publishing rights accorded by Jean Bascle in 2009).</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defTabSz="966064">
              <a:defRPr/>
            </a:pPr>
            <a:r>
              <a:rPr lang="en-GB" sz="1800" b="1" baseline="0" dirty="0"/>
              <a:t>Word frequency (1 is the most frequent word in French): </a:t>
            </a:r>
            <a:br>
              <a:rPr lang="en-GB" sz="1800" baseline="0" dirty="0"/>
            </a:br>
            <a:r>
              <a:rPr lang="fr-FR" sz="1800" baseline="0" noProof="0" dirty="0"/>
              <a:t>témoin [1055], disparition [2077]</a:t>
            </a:r>
          </a:p>
          <a:p>
            <a:pPr defTabSz="966064">
              <a:defRPr/>
            </a:pPr>
            <a:r>
              <a:rPr lang="de-DE" sz="1800" dirty="0">
                <a:latin typeface="Century Gothic" panose="020B0502020202020204" pitchFamily="34" charset="0"/>
              </a:rPr>
              <a:t>Source: </a:t>
            </a:r>
            <a:r>
              <a:rPr lang="en-GB" sz="1800" dirty="0">
                <a:latin typeface="Century Gothic" panose="020B0502020202020204" pitchFamily="34" charset="0"/>
              </a:rPr>
              <a:t>Londsale, D., &amp; Le Bras, Y.  (2009). </a:t>
            </a:r>
            <a:r>
              <a:rPr lang="en-GB" sz="1800" i="1" dirty="0">
                <a:latin typeface="Century Gothic" panose="020B0502020202020204" pitchFamily="34" charset="0"/>
              </a:rPr>
              <a:t>A Frequency Dictionary of French: Core vocabulary for learners </a:t>
            </a:r>
            <a:r>
              <a:rPr lang="en-GB" sz="18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39</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0019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[3/8]</a:t>
            </a:r>
          </a:p>
          <a:p>
            <a:pPr defTabSz="966064">
              <a:defRPr/>
            </a:pPr>
            <a:endParaRPr lang="en-GB" b="1" baseline="0" dirty="0"/>
          </a:p>
          <a:p>
            <a:pPr defTabSz="966064">
              <a:defRPr/>
            </a:pPr>
            <a:r>
              <a:rPr lang="en-GB" b="1" baseline="0" dirty="0"/>
              <a:t>Aim: </a:t>
            </a:r>
            <a:r>
              <a:rPr lang="en-GB" b="0" baseline="0" dirty="0"/>
              <a:t>To consolidate SSC </a:t>
            </a:r>
            <a:r>
              <a:rPr lang="en-GB" b="1" baseline="0" dirty="0"/>
              <a:t>[aim/im] </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baseline="0" dirty="0"/>
              <a:t>aim/</a:t>
            </a:r>
            <a:r>
              <a:rPr lang="fr-FR" b="1" baseline="0" noProof="0" dirty="0"/>
              <a:t>im</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fr-FR" sz="1300" b="1" noProof="0" dirty="0">
                <a:solidFill>
                  <a:srgbClr val="002060"/>
                </a:solidFill>
                <a:latin typeface="Century Gothic" panose="020B0502020202020204" pitchFamily="34" charset="0"/>
              </a:rPr>
              <a:t>faim</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a:t>
            </a:r>
            <a:r>
              <a:rPr lang="en-GB" b="1" dirty="0"/>
              <a:t>rub your tummy as if hungry.</a:t>
            </a:r>
            <a:br>
              <a:rPr lang="en-GB" baseline="0" dirty="0"/>
            </a:br>
            <a:r>
              <a:rPr lang="en-GB" baseline="0" dirty="0"/>
              <a:t>4. Roll back the animations and work through 1-3 again, but this time, dropping your voice completely to listen carefully to the students saying the </a:t>
            </a:r>
            <a:r>
              <a:rPr lang="en-GB" b="1" baseline="0" dirty="0"/>
              <a:t>[-(a)im</a:t>
            </a:r>
            <a:r>
              <a:rPr lang="en-GB" b="1" dirty="0"/>
              <a:t>] </a:t>
            </a:r>
            <a:r>
              <a:rPr lang="en-GB" baseline="0" dirty="0"/>
              <a:t>sound, pronouncing </a:t>
            </a:r>
            <a:r>
              <a:rPr lang="en-GB" b="0" baseline="0" dirty="0"/>
              <a:t>”</a:t>
            </a:r>
            <a:r>
              <a:rPr lang="en-GB" b="1" baseline="0" dirty="0"/>
              <a:t>faim</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fr-FR" b="1" noProof="0" dirty="0"/>
              <a:t>faim</a:t>
            </a:r>
            <a:r>
              <a:rPr lang="en-GB" b="1" dirty="0"/>
              <a:t> </a:t>
            </a:r>
            <a:r>
              <a:rPr lang="en-GB" b="0" dirty="0"/>
              <a:t>[1986]</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4</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799772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a:t>
            </a:r>
            <a:r>
              <a:rPr lang="en-US" b="1" baseline="0" dirty="0"/>
              <a:t> </a:t>
            </a:r>
            <a:r>
              <a:rPr lang="en-US" b="1" dirty="0"/>
              <a:t>minutes</a:t>
            </a:r>
          </a:p>
          <a:p>
            <a:endParaRPr lang="en-US" b="1" dirty="0"/>
          </a:p>
          <a:p>
            <a:r>
              <a:rPr lang="en-US" b="1" dirty="0"/>
              <a:t>Aim: </a:t>
            </a:r>
            <a:r>
              <a:rPr lang="en-US" b="0" dirty="0"/>
              <a:t>Written</a:t>
            </a:r>
            <a:r>
              <a:rPr lang="en-US" b="0" baseline="0" dirty="0"/>
              <a:t> recognition of </a:t>
            </a:r>
            <a:r>
              <a:rPr lang="en-US" b="0" dirty="0"/>
              <a:t>present and perfect tense forms of verbs like </a:t>
            </a:r>
            <a:r>
              <a:rPr lang="fr-FR" b="0" i="1" noProof="0" dirty="0"/>
              <a:t>choisir</a:t>
            </a:r>
            <a:r>
              <a:rPr lang="en-US" b="0" dirty="0"/>
              <a:t> and </a:t>
            </a:r>
            <a:r>
              <a:rPr lang="fr-FR" b="0" i="1" noProof="0" dirty="0"/>
              <a:t>sortir</a:t>
            </a:r>
            <a:r>
              <a:rPr lang="en-US" b="0" i="1" dirty="0"/>
              <a:t> </a:t>
            </a:r>
            <a:r>
              <a:rPr lang="en-US" b="0" dirty="0"/>
              <a:t>in a longer text.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draw a table with two columns, one for the past tense, one for the present.</a:t>
            </a:r>
          </a:p>
          <a:p>
            <a:pPr marL="228600" indent="-228600">
              <a:buAutoNum type="arabicPeriod"/>
            </a:pPr>
            <a:r>
              <a:rPr lang="en-US" b="0" dirty="0"/>
              <a:t>The students read the text and locate the verbs. In English, they note down the subject/verb combinations in the correct tense in English (at higher levels, the teacher might want to increase the degree of information given).</a:t>
            </a:r>
          </a:p>
          <a:p>
            <a:pPr marL="228600" indent="-228600">
              <a:buAutoNum type="arabicPeriod"/>
            </a:pPr>
            <a:r>
              <a:rPr lang="en-US" b="0" dirty="0"/>
              <a:t>The teacher elicits answers from the students and clicks to confirm the answers.</a:t>
            </a:r>
          </a:p>
          <a:p>
            <a:pPr marL="228600" indent="-228600">
              <a:buAutoNum type="arabicPeriod"/>
            </a:pPr>
            <a:r>
              <a:rPr lang="en-US" b="0" dirty="0"/>
              <a:t>Students could also be asked to translate the passage into English as an extension activity. Alternatively,</a:t>
            </a:r>
            <a:r>
              <a:rPr lang="en-US" b="0" baseline="0" dirty="0"/>
              <a:t> where the same verb appears in two tenses, students could be asked to compared what Jean did then, and does now (e.g., served his country in the resistance; serves his country now when he talks about the war to children.</a:t>
            </a:r>
            <a:endParaRPr lang="en-US" b="0" dirty="0"/>
          </a:p>
          <a:p>
            <a:pPr marL="228600" indent="-228600">
              <a:buAutoNum type="arabicPeriod"/>
            </a:pPr>
            <a:r>
              <a:rPr lang="en-US" b="0" dirty="0"/>
              <a:t>More explanation of what a concentration camp was may be required. </a:t>
            </a:r>
          </a:p>
          <a:p>
            <a:pPr marL="228600" indent="-228600">
              <a:buAutoNum type="arabicPeriod"/>
            </a:pPr>
            <a:r>
              <a:rPr lang="en-US" b="0" dirty="0"/>
              <a:t>The teacher may also wish to expand the concept of governments that lie to the people as a point of discussion.</a:t>
            </a:r>
          </a:p>
          <a:p>
            <a:endParaRPr lang="en-US" b="1" dirty="0"/>
          </a:p>
          <a:p>
            <a:pPr defTabSz="966064">
              <a:defRPr/>
            </a:pPr>
            <a:r>
              <a:rPr lang="en-GB" b="1" baseline="0" dirty="0"/>
              <a:t>Word frequency (1 is the most frequent word in French): </a:t>
            </a:r>
            <a:br>
              <a:rPr lang="en-GB" baseline="0" dirty="0"/>
            </a:br>
            <a:r>
              <a:rPr lang="fr-FR" baseline="0" noProof="0" dirty="0"/>
              <a:t>colère [1568], envahir [2566], tristesse [3989], arrêter [420], cauchemar [3689], mentir [2683]</a:t>
            </a:r>
          </a:p>
          <a:p>
            <a:pPr defTabSz="966064">
              <a:defRPr/>
            </a:pPr>
            <a:r>
              <a:rPr lang="fr-FR" sz="1200" noProof="0" dirty="0">
                <a:latin typeface="Century Gothic" panose="020B0502020202020204" pitchFamily="34" charset="0"/>
              </a:rPr>
              <a:t>Source: Londsale, D., &amp; Le Bras, Y.  (2009). </a:t>
            </a:r>
            <a:r>
              <a:rPr lang="fr-FR" sz="1200" i="1" noProof="0" dirty="0">
                <a:latin typeface="Century Gothic" panose="020B0502020202020204" pitchFamily="34" charset="0"/>
              </a:rPr>
              <a:t>A Frequency Dictionary of French: Core vocabulary for learners </a:t>
            </a:r>
            <a:r>
              <a:rPr lang="fr-FR" sz="1200" noProof="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fr-FR" sz="1200" baseline="0" noProof="0" dirty="0"/>
              <a:t>résistance [&gt;5000], camp [&gt;5000], concentration [2355], terrible [1310]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552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provide key background information on French involvement in the Holocaust</a:t>
            </a:r>
            <a:r>
              <a:rPr lang="en-US" b="0" baseline="0" dirty="0"/>
              <a:t> </a:t>
            </a:r>
            <a:r>
              <a:rPr lang="en-US" b="0" dirty="0"/>
              <a:t>and the liberation of occupied Europe, which are</a:t>
            </a:r>
            <a:r>
              <a:rPr lang="en-US" b="0" baseline="0" dirty="0"/>
              <a:t> the topic of the activities that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defTabSz="966064">
              <a:defRPr/>
            </a:pPr>
            <a:r>
              <a:rPr lang="en-GB" sz="1200" b="1" baseline="0" dirty="0"/>
              <a:t>Word frequency (1 is the most frequent word in French): </a:t>
            </a:r>
            <a:br>
              <a:rPr lang="en-GB" sz="1200" baseline="0" dirty="0"/>
            </a:br>
            <a:r>
              <a:rPr lang="fr-FR" sz="1200" baseline="0" noProof="0" dirty="0"/>
              <a:t>mort [276], alliés [&gt;5000], </a:t>
            </a:r>
            <a:r>
              <a:rPr lang="fr-FR" sz="1200" b="0" dirty="0">
                <a:solidFill>
                  <a:schemeClr val="bg1"/>
                </a:solidFill>
              </a:rPr>
              <a:t>libérer [&gt;5000]</a:t>
            </a:r>
            <a:endParaRPr lang="fr-FR" sz="1200" b="0" baseline="0" noProof="0" dirty="0"/>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Londsale,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926252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[1/2]</a:t>
            </a:r>
          </a:p>
          <a:p>
            <a:endParaRPr lang="en-US" b="1" dirty="0"/>
          </a:p>
          <a:p>
            <a:r>
              <a:rPr lang="en-US" b="1" dirty="0"/>
              <a:t>Aim: </a:t>
            </a:r>
            <a:r>
              <a:rPr lang="en-US" b="0" dirty="0"/>
              <a:t>Written production of verbs like </a:t>
            </a:r>
            <a:r>
              <a:rPr lang="fr-FR" b="0" i="1" noProof="0" dirty="0"/>
              <a:t>choisir</a:t>
            </a:r>
            <a:r>
              <a:rPr lang="en-US" b="0" dirty="0"/>
              <a:t> and </a:t>
            </a:r>
            <a:r>
              <a:rPr lang="fr-FR" b="0" i="1" noProof="0" dirty="0"/>
              <a:t>sortir</a:t>
            </a:r>
            <a:r>
              <a:rPr lang="en-US" b="0" dirty="0"/>
              <a:t> in the past and present tenses.</a:t>
            </a:r>
          </a:p>
          <a:p>
            <a:endParaRPr lang="en-US" b="1" dirty="0"/>
          </a:p>
          <a:p>
            <a:r>
              <a:rPr lang="en-US" b="1" dirty="0"/>
              <a:t>Procedure:</a:t>
            </a:r>
          </a:p>
          <a:p>
            <a:r>
              <a:rPr lang="en-US" b="0" dirty="0"/>
              <a:t>1. This activity comes with a printable gap-fill sheet (see</a:t>
            </a:r>
            <a:r>
              <a:rPr lang="en-US" b="0" baseline="0" dirty="0"/>
              <a:t> next slide)</a:t>
            </a:r>
            <a:r>
              <a:rPr lang="en-US" b="0" dirty="0"/>
              <a:t> but can be also be done using mini whiteboards.</a:t>
            </a:r>
          </a:p>
          <a:p>
            <a:r>
              <a:rPr lang="en-US" b="0" dirty="0"/>
              <a:t>2. Explain to students that they need to used contextual</a:t>
            </a:r>
            <a:r>
              <a:rPr lang="en-US" b="0" baseline="0" dirty="0"/>
              <a:t> clues in the text to</a:t>
            </a:r>
            <a:r>
              <a:rPr lang="en-US" b="0" dirty="0"/>
              <a:t> decide (i) what tense the verbs need to be in, and (ii) with which subjects they must agree.</a:t>
            </a:r>
          </a:p>
          <a:p>
            <a:r>
              <a:rPr lang="en-US" b="0" dirty="0"/>
              <a:t>3. Click to reveal the correct answers.</a:t>
            </a:r>
          </a:p>
          <a:p>
            <a:r>
              <a:rPr lang="en-US" b="0" dirty="0"/>
              <a:t>4. Click again</a:t>
            </a:r>
            <a:r>
              <a:rPr lang="en-US" b="0" baseline="0" dirty="0"/>
              <a:t> to reveal the note on accountability. See below for further reading.</a:t>
            </a:r>
            <a:endParaRPr lang="en-US" b="0" dirty="0"/>
          </a:p>
          <a:p>
            <a:endParaRPr lang="en-US" b="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b="1" dirty="0"/>
              <a:t>Useful articles on accountability:</a:t>
            </a:r>
          </a:p>
          <a:p>
            <a:pPr>
              <a:lnSpc>
                <a:spcPct val="107000"/>
              </a:lnSpc>
              <a:spcAft>
                <a:spcPts val="800"/>
              </a:spcAft>
            </a:pPr>
            <a:r>
              <a:rPr lang="en-US" sz="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https://www.jta.org/archive/chirac-hailed-for-recognizing-french-states-role-in-holocaust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Chirac Hailed for Recognizing French State’s Role in Holocaust, Jewish Telegraphic Agency (17</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dirty="0">
                <a:effectLst/>
                <a:latin typeface="Calibri" panose="020F0502020204030204" pitchFamily="34" charset="0"/>
                <a:ea typeface="Calibri" panose="020F0502020204030204" pitchFamily="34" charset="0"/>
                <a:cs typeface="Times New Roman" panose="02020603050405020304" pitchFamily="18" charset="0"/>
              </a:rPr>
              <a:t> July 1995)</a:t>
            </a:r>
          </a:p>
          <a:p>
            <a:pPr>
              <a:lnSpc>
                <a:spcPct val="107000"/>
              </a:lnSpc>
              <a:spcAft>
                <a:spcPts val="800"/>
              </a:spcAft>
            </a:pPr>
            <a:r>
              <a:rPr lang="en-GB" sz="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https://www.theguardian.com/world/2009/feb/17/france-admits-deporting-jews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France responsible for sending Jews to concentration camps, says court, The Guardian (17</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dirty="0">
                <a:effectLst/>
                <a:latin typeface="Calibri" panose="020F0502020204030204" pitchFamily="34" charset="0"/>
                <a:ea typeface="Calibri" panose="020F0502020204030204" pitchFamily="34" charset="0"/>
                <a:cs typeface="Times New Roman" panose="02020603050405020304" pitchFamily="18" charset="0"/>
              </a:rPr>
              <a:t> February 2009)</a:t>
            </a:r>
          </a:p>
          <a:p>
            <a:pPr>
              <a:lnSpc>
                <a:spcPct val="107000"/>
              </a:lnSpc>
              <a:spcAft>
                <a:spcPts val="800"/>
              </a:spcAft>
            </a:pPr>
            <a:r>
              <a:rPr lang="en-GB" sz="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https://www.theguardian.com/world/2017/jul/17/france-macron-denounces-state-role-holocaust-atrocity-paris-1942</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noProof="0" dirty="0">
                <a:effectLst/>
                <a:latin typeface="Calibri" panose="020F0502020204030204" pitchFamily="34" charset="0"/>
                <a:ea typeface="Calibri" panose="020F0502020204030204" pitchFamily="34" charset="0"/>
                <a:cs typeface="Times New Roman" panose="02020603050405020304" pitchFamily="18" charset="0"/>
              </a:rPr>
              <a:t>'France organised this': Macron denounces state role in Holocaust atrocity, The Guardian (17</a:t>
            </a:r>
            <a:r>
              <a:rPr lang="en-GB" sz="1200" baseline="30000" noProof="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noProof="0" dirty="0">
                <a:effectLst/>
                <a:latin typeface="Calibri" panose="020F0502020204030204" pitchFamily="34" charset="0"/>
                <a:ea typeface="Calibri" panose="020F0502020204030204" pitchFamily="34" charset="0"/>
                <a:cs typeface="Times New Roman" panose="02020603050405020304" pitchFamily="18" charset="0"/>
              </a:rPr>
              <a:t> July 2017) </a:t>
            </a:r>
          </a:p>
          <a:p>
            <a:endParaRPr lang="en-US" b="0" dirty="0"/>
          </a:p>
          <a:p>
            <a:endParaRPr lang="en-US" b="0" dirty="0"/>
          </a:p>
          <a:p>
            <a:pPr defTabSz="966064">
              <a:defRPr/>
            </a:pPr>
            <a:r>
              <a:rPr lang="en-GB" b="1" baseline="0" dirty="0"/>
              <a:t>Word frequency (1 is the most frequent word in French): </a:t>
            </a:r>
            <a:br>
              <a:rPr lang="en-GB" baseline="0" dirty="0"/>
            </a:br>
            <a:r>
              <a:rPr lang="fr-FR" baseline="0" noProof="0" dirty="0"/>
              <a:t>parcours [2717], bestial [&gt;5000]</a:t>
            </a:r>
          </a:p>
          <a:p>
            <a:pPr defTabSz="966064">
              <a:defRPr/>
            </a:pPr>
            <a:r>
              <a:rPr lang="fr-FR" sz="1300" noProof="0" dirty="0">
                <a:latin typeface="Century Gothic" panose="020B0502020202020204" pitchFamily="34" charset="0"/>
              </a:rPr>
              <a:t>Source: Londsale, D., &amp; Le Bras, Y.  (2009). </a:t>
            </a:r>
            <a:r>
              <a:rPr lang="fr-FR" sz="1300" i="1" noProof="0" dirty="0">
                <a:latin typeface="Century Gothic" panose="020B0502020202020204" pitchFamily="34" charset="0"/>
              </a:rPr>
              <a:t>A Frequency Dictionary of French: Core vocabulary for learners </a:t>
            </a:r>
            <a:r>
              <a:rPr lang="fr-FR" sz="1300" noProof="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of cognates used (1 is the most frequent word in French): </a:t>
            </a:r>
            <a:br>
              <a:rPr lang="en-GB" sz="1400" baseline="0" dirty="0"/>
            </a:br>
            <a:r>
              <a:rPr lang="fr-FR" sz="1400" baseline="0" noProof="0" dirty="0"/>
              <a:t>zone [&gt;5000], résistance [&gt;5000], résistant [&gt;5000], camp [&gt;5000], concentration [2355], terrible [1310], américain [374], libérer [1190]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effectLst/>
                <a:latin typeface="Century Gothic" panose="020B0502020202020204" pitchFamily="34" charset="0"/>
                <a:ea typeface="+mn-ea"/>
                <a:cs typeface="+mn-cs"/>
              </a:rPr>
              <a:t>Source: </a:t>
            </a:r>
            <a:r>
              <a:rPr lang="en-GB" sz="1400" kern="1200" dirty="0">
                <a:solidFill>
                  <a:schemeClr val="tx1"/>
                </a:solidFill>
                <a:effectLst/>
                <a:latin typeface="Century Gothic" panose="020B0502020202020204" pitchFamily="34" charset="0"/>
                <a:ea typeface="+mn-ea"/>
                <a:cs typeface="+mn-cs"/>
              </a:rPr>
              <a:t>Londsale, D., &amp; Le Bras, Y.  (2009). </a:t>
            </a:r>
            <a:r>
              <a:rPr lang="en-GB" sz="1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4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Photographs: Louise Bibbey (with full publishing rights accorded by Jean Bascle in 2009).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effectLst/>
              <a:latin typeface="Century Gothic" panose="020B0502020202020204" pitchFamily="34" charset="0"/>
              <a:ea typeface="+mn-ea"/>
              <a:cs typeface="+mn-cs"/>
            </a:endParaRPr>
          </a:p>
          <a:p>
            <a:pPr defTabSz="966064">
              <a:defRPr/>
            </a:pPr>
            <a:endParaRPr lang="en-GB" sz="13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99197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produce sentences using past and present tense forms of verbs like choisir and sortir.</a:t>
            </a:r>
          </a:p>
          <a:p>
            <a:endParaRPr lang="en-US" b="1" dirty="0"/>
          </a:p>
          <a:p>
            <a:r>
              <a:rPr lang="en-US" b="1" dirty="0"/>
              <a:t>Procedure:</a:t>
            </a:r>
          </a:p>
          <a:p>
            <a:pPr marL="228600" indent="-228600">
              <a:buAutoNum type="arabicPeriod"/>
            </a:pPr>
            <a:r>
              <a:rPr lang="en-US" b="0" dirty="0"/>
              <a:t>Give students 1 minute to write down some ideas for sentences using the verbs provided</a:t>
            </a:r>
          </a:p>
          <a:p>
            <a:pPr marL="228600" indent="-228600">
              <a:buAutoNum type="arabicPeriod"/>
            </a:pPr>
            <a:r>
              <a:rPr lang="en-US" b="0" dirty="0"/>
              <a:t>Students can be given additional time to look up words in their dictionary (such as adjectives for describing feelings). </a:t>
            </a:r>
          </a:p>
          <a:p>
            <a:pPr marL="228600" indent="-228600">
              <a:buAutoNum type="arabicPeriod"/>
            </a:pPr>
            <a:r>
              <a:rPr lang="en-US" b="0" dirty="0"/>
              <a:t>Split students into</a:t>
            </a:r>
            <a:r>
              <a:rPr lang="en-GB" b="0" dirty="0"/>
              <a:t> small groups (3-6 students). Model the task using this slide.</a:t>
            </a:r>
            <a:endParaRPr lang="en-US" b="1" dirty="0"/>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defTabSz="966064">
              <a:defRPr/>
            </a:pPr>
            <a:r>
              <a:rPr lang="en-GB" sz="1800" b="1" baseline="0" dirty="0"/>
              <a:t>Word frequency (1 is the most frequent word in French): </a:t>
            </a:r>
            <a:br>
              <a:rPr lang="en-GB" sz="1800" baseline="0" dirty="0"/>
            </a:br>
            <a:r>
              <a:rPr lang="fr-FR" sz="1800" baseline="0" noProof="0" dirty="0"/>
              <a:t>pensée [1269]</a:t>
            </a:r>
          </a:p>
          <a:p>
            <a:pPr defTabSz="966064">
              <a:defRPr/>
            </a:pPr>
            <a:r>
              <a:rPr lang="fr-FR" sz="1800" noProof="0" dirty="0">
                <a:latin typeface="Century Gothic" panose="020B0502020202020204" pitchFamily="34" charset="0"/>
              </a:rPr>
              <a:t>Source: Londsale, D., &amp; Le Bras, Y.  (2009). </a:t>
            </a:r>
            <a:r>
              <a:rPr lang="fr-FR" sz="1800" i="1" noProof="0" dirty="0">
                <a:latin typeface="Century Gothic" panose="020B0502020202020204" pitchFamily="34" charset="0"/>
              </a:rPr>
              <a:t>A Frequency Dictionary of French: Core vocabulary for learners </a:t>
            </a:r>
            <a:r>
              <a:rPr lang="fr-FR" sz="1800" noProof="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baseline="0" dirty="0"/>
              <a:t>Word frequency of cognates used (1 is the most frequent word in French): </a:t>
            </a:r>
            <a:br>
              <a:rPr lang="en-GB" sz="1800" baseline="0" dirty="0"/>
            </a:br>
            <a:r>
              <a:rPr lang="de-DE" sz="1800" b="0" i="0" kern="1200" dirty="0">
                <a:solidFill>
                  <a:schemeClr val="tx1"/>
                </a:solidFill>
                <a:effectLst/>
                <a:latin typeface="Century Gothic" panose="020B0502020202020204" pitchFamily="34" charset="0"/>
                <a:ea typeface="+mn-ea"/>
                <a:cs typeface="+mn-cs"/>
              </a:rPr>
              <a:t>Source: </a:t>
            </a:r>
            <a:r>
              <a:rPr lang="en-GB" sz="1800" kern="1200" dirty="0">
                <a:solidFill>
                  <a:schemeClr val="tx1"/>
                </a:solidFill>
                <a:effectLst/>
                <a:latin typeface="Century Gothic" panose="020B0502020202020204" pitchFamily="34" charset="0"/>
                <a:ea typeface="+mn-ea"/>
                <a:cs typeface="+mn-cs"/>
              </a:rPr>
              <a:t>Londsale,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Photographs: Louise Bibbey (with full publishing rights accorded by Jean Bascle in 2009).</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567316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[4/8]</a:t>
            </a:r>
          </a:p>
          <a:p>
            <a:pPr defTabSz="966064">
              <a:defRPr/>
            </a:pPr>
            <a:endParaRPr lang="en-GB" b="1" baseline="0" dirty="0"/>
          </a:p>
          <a:p>
            <a:pPr defTabSz="966064">
              <a:defRPr/>
            </a:pPr>
            <a:r>
              <a:rPr lang="en-GB" b="1" baseline="0" dirty="0"/>
              <a:t>Aim: </a:t>
            </a:r>
            <a:r>
              <a:rPr lang="en-GB" b="0" baseline="0" dirty="0"/>
              <a:t>To consolidate SSC </a:t>
            </a:r>
            <a:r>
              <a:rPr lang="en-GB" b="1" baseline="0" dirty="0"/>
              <a:t>[aim/im] </a:t>
            </a:r>
          </a:p>
          <a:p>
            <a:pPr defTabSz="966064">
              <a:defRPr/>
            </a:pPr>
            <a:endParaRPr lang="en-GB" b="1" baseline="0" dirty="0"/>
          </a:p>
          <a:p>
            <a:pPr defTabSz="966064">
              <a:defRPr/>
            </a:pPr>
            <a:r>
              <a:rPr lang="en-GB" b="1" baseline="0" dirty="0"/>
              <a:t>Procedure:</a:t>
            </a:r>
          </a:p>
          <a:p>
            <a:pPr defTabSz="966064">
              <a:defRPr/>
            </a:pPr>
            <a:r>
              <a:rPr lang="en-GB" dirty="0"/>
              <a:t>Introduce</a:t>
            </a:r>
            <a:r>
              <a:rPr lang="en-GB" baseline="0" dirty="0"/>
              <a:t> and elicit the pronunciation of the </a:t>
            </a:r>
            <a:r>
              <a:rPr lang="en-GB" b="1" baseline="0" dirty="0"/>
              <a:t>individual SSC [aim/im] </a:t>
            </a:r>
            <a:r>
              <a:rPr lang="en-GB" baseline="0" dirty="0"/>
              <a:t>and then the </a:t>
            </a:r>
            <a:r>
              <a:rPr lang="en-GB" b="1" baseline="0" dirty="0"/>
              <a:t>source</a:t>
            </a:r>
            <a:r>
              <a:rPr lang="en-GB" baseline="0" dirty="0"/>
              <a:t> word again ‘</a:t>
            </a:r>
            <a:r>
              <a:rPr lang="en-GB" b="1" baseline="0" dirty="0"/>
              <a:t>faim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faim</a:t>
            </a:r>
            <a:r>
              <a:rPr lang="en-GB" baseline="0" dirty="0"/>
              <a:t> [1986]; </a:t>
            </a:r>
            <a:r>
              <a:rPr lang="fr-FR" b="1" baseline="0" noProof="0" dirty="0"/>
              <a:t>simple</a:t>
            </a:r>
            <a:r>
              <a:rPr lang="en-GB" b="1" baseline="0" dirty="0"/>
              <a:t> </a:t>
            </a:r>
            <a:r>
              <a:rPr lang="en-GB" b="0" baseline="0" dirty="0"/>
              <a:t>[212];</a:t>
            </a:r>
            <a:r>
              <a:rPr lang="en-GB" baseline="0" dirty="0"/>
              <a:t> </a:t>
            </a:r>
            <a:r>
              <a:rPr lang="fr-FR" b="1" baseline="0" noProof="0" dirty="0"/>
              <a:t>important</a:t>
            </a:r>
            <a:r>
              <a:rPr lang="en-GB" baseline="0" dirty="0"/>
              <a:t> [215]; </a:t>
            </a:r>
            <a:r>
              <a:rPr lang="fr-FR" b="1" baseline="0" noProof="0" dirty="0"/>
              <a:t>grimper</a:t>
            </a:r>
            <a:r>
              <a:rPr lang="en-GB" baseline="0" dirty="0"/>
              <a:t> [2646]; </a:t>
            </a:r>
            <a:r>
              <a:rPr lang="fr-FR" b="1" baseline="0" noProof="0" dirty="0"/>
              <a:t>imprimer</a:t>
            </a:r>
            <a:r>
              <a:rPr lang="en-GB" baseline="0" dirty="0"/>
              <a:t> [3092]; </a:t>
            </a:r>
            <a:r>
              <a:rPr lang="fr-FR" b="1" baseline="0" noProof="0" dirty="0"/>
              <a:t>impossible</a:t>
            </a:r>
            <a:r>
              <a:rPr lang="en-GB" b="1" baseline="0" dirty="0"/>
              <a:t> </a:t>
            </a:r>
            <a:r>
              <a:rPr lang="en-GB" baseline="0" dirty="0"/>
              <a:t>[3092].</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5</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318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[5/8]</a:t>
            </a:r>
          </a:p>
          <a:p>
            <a:pPr defTabSz="966064">
              <a:defRPr/>
            </a:pPr>
            <a:endParaRPr lang="en-GB" b="1" baseline="0" dirty="0"/>
          </a:p>
          <a:p>
            <a:pPr defTabSz="966064">
              <a:defRPr/>
            </a:pPr>
            <a:r>
              <a:rPr lang="en-GB" b="1" baseline="0" dirty="0"/>
              <a:t>Aim: </a:t>
            </a:r>
            <a:r>
              <a:rPr lang="en-GB" b="0" baseline="0" dirty="0"/>
              <a:t>To consolidate SSC </a:t>
            </a:r>
            <a:r>
              <a:rPr lang="en-GB" b="1" baseline="0" dirty="0"/>
              <a:t>[ai]</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fr-FR" sz="1300" b="1" noProof="0" dirty="0">
                <a:solidFill>
                  <a:srgbClr val="002060"/>
                </a:solidFill>
                <a:latin typeface="Century Gothic" panose="020B0502020202020204" pitchFamily="34" charset="0"/>
              </a:rPr>
              <a:t>vrai</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a:t>
            </a:r>
            <a:r>
              <a:rPr lang="en-GB" baseline="0" dirty="0"/>
              <a:t> a ‘tick’.</a:t>
            </a:r>
          </a:p>
          <a:p>
            <a:pPr defTabSz="966064">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a:t>vrai</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fr-FR" b="1" baseline="0" noProof="0" dirty="0"/>
              <a:t>vrai</a:t>
            </a:r>
            <a:r>
              <a:rPr lang="en-GB" b="1" baseline="0" dirty="0"/>
              <a:t> </a:t>
            </a:r>
            <a:r>
              <a:rPr lang="en-GB" baseline="0" dirty="0"/>
              <a:t>[292].</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6</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5885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[6/8]</a:t>
            </a:r>
          </a:p>
          <a:p>
            <a:pPr defTabSz="966064">
              <a:defRPr/>
            </a:pPr>
            <a:endParaRPr lang="en-GB" b="1" baseline="0" dirty="0"/>
          </a:p>
          <a:p>
            <a:pPr defTabSz="966064">
              <a:defRPr/>
            </a:pPr>
            <a:r>
              <a:rPr lang="en-GB" b="1" baseline="0" dirty="0"/>
              <a:t>Aim: </a:t>
            </a:r>
            <a:r>
              <a:rPr lang="en-GB" b="0" baseline="0" dirty="0"/>
              <a:t>To consolidate SSC </a:t>
            </a:r>
            <a:r>
              <a:rPr lang="en-GB" b="1" baseline="0" dirty="0"/>
              <a:t>[ai]</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fr-FR" b="1" baseline="0" noProof="0" dirty="0"/>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a:t>maison</a:t>
            </a:r>
            <a:r>
              <a:rPr lang="en-GB" baseline="0" dirty="0"/>
              <a:t> [325]; </a:t>
            </a:r>
            <a:r>
              <a:rPr lang="en-GB" b="1" baseline="0" dirty="0"/>
              <a:t>raison </a:t>
            </a:r>
            <a:r>
              <a:rPr lang="en-GB" b="0" baseline="0" dirty="0"/>
              <a:t>[72]</a:t>
            </a:r>
            <a:r>
              <a:rPr lang="en-GB" baseline="0" dirty="0"/>
              <a:t> </a:t>
            </a:r>
            <a:r>
              <a:rPr lang="en-GB" b="1" baseline="0" dirty="0"/>
              <a:t>mauvais</a:t>
            </a:r>
            <a:r>
              <a:rPr lang="en-GB" baseline="0" dirty="0"/>
              <a:t> [274]; </a:t>
            </a:r>
            <a:r>
              <a:rPr lang="en-GB" b="1" baseline="0" dirty="0"/>
              <a:t>faire </a:t>
            </a:r>
            <a:r>
              <a:rPr lang="en-GB" baseline="0" dirty="0"/>
              <a:t>[25]; </a:t>
            </a:r>
            <a:r>
              <a:rPr lang="en-GB" b="1" baseline="0" dirty="0"/>
              <a:t>semaine </a:t>
            </a:r>
            <a:r>
              <a:rPr lang="en-GB" baseline="0" dirty="0"/>
              <a:t>[245]; </a:t>
            </a:r>
            <a:r>
              <a:rPr lang="en-GB" b="1" baseline="0" dirty="0"/>
              <a:t>vrai </a:t>
            </a:r>
            <a:r>
              <a:rPr lang="en-GB" baseline="0" dirty="0"/>
              <a:t>[292].</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7</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0744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[7/8]</a:t>
            </a:r>
          </a:p>
          <a:p>
            <a:pPr defTabSz="966064">
              <a:defRPr/>
            </a:pPr>
            <a:endParaRPr lang="en-GB" b="1" baseline="0" dirty="0"/>
          </a:p>
          <a:p>
            <a:pPr defTabSz="966064">
              <a:defRPr/>
            </a:pPr>
            <a:r>
              <a:rPr lang="en-GB" b="1" baseline="0" dirty="0"/>
              <a:t>Aim: </a:t>
            </a:r>
            <a:r>
              <a:rPr lang="en-GB" b="0" baseline="0" dirty="0"/>
              <a:t>To consolidate SSC </a:t>
            </a:r>
            <a:r>
              <a:rPr lang="en-GB" b="1" baseline="0" dirty="0"/>
              <a:t>[i]</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[i]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midi</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[i] </a:t>
            </a:r>
            <a:r>
              <a:rPr lang="en-GB" baseline="0" dirty="0"/>
              <a:t>sound, pronouncing </a:t>
            </a:r>
            <a:r>
              <a:rPr lang="en-GB" b="0" baseline="0" dirty="0"/>
              <a:t>”</a:t>
            </a:r>
            <a:r>
              <a:rPr lang="en-GB" b="1" baseline="0" dirty="0"/>
              <a:t>midi</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midi </a:t>
            </a:r>
            <a:r>
              <a:rPr lang="en-GB" baseline="0" dirty="0"/>
              <a:t>[2483].</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pPr defTabSz="966064">
              <a:defRPr/>
            </a:pPr>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8</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4394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[8/8]</a:t>
            </a:r>
          </a:p>
          <a:p>
            <a:pPr defTabSz="966064">
              <a:defRPr/>
            </a:pPr>
            <a:endParaRPr lang="en-GB" b="1" baseline="0" dirty="0"/>
          </a:p>
          <a:p>
            <a:pPr defTabSz="966064">
              <a:defRPr/>
            </a:pPr>
            <a:r>
              <a:rPr lang="en-GB" b="1" baseline="0" dirty="0"/>
              <a:t>Aim: </a:t>
            </a:r>
            <a:r>
              <a:rPr lang="en-GB" b="0" baseline="0" dirty="0"/>
              <a:t>To consolidate SSC </a:t>
            </a:r>
            <a:r>
              <a:rPr lang="en-GB" b="1" baseline="0" dirty="0"/>
              <a:t>[i]</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[i]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fr-FR" b="1" baseline="0" noProof="0" dirty="0"/>
              <a:t>ici</a:t>
            </a:r>
            <a:r>
              <a:rPr lang="en-GB" baseline="0" dirty="0"/>
              <a:t> [167]; </a:t>
            </a:r>
            <a:r>
              <a:rPr lang="fr-FR" b="1" baseline="0" noProof="0" dirty="0"/>
              <a:t>il</a:t>
            </a:r>
            <a:r>
              <a:rPr lang="en-GB" baseline="0" dirty="0"/>
              <a:t>[13]; </a:t>
            </a:r>
            <a:r>
              <a:rPr lang="en-GB" b="1" baseline="0" dirty="0"/>
              <a:t>qui</a:t>
            </a:r>
            <a:r>
              <a:rPr lang="en-GB" baseline="0" dirty="0"/>
              <a:t> [14].</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9</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0512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45078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951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22250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0171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6150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9700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6506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2264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4996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23898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442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5577578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35.wav"/><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audio" Target="../media/audio30.wav"/><Relationship Id="rId21" Type="http://schemas.openxmlformats.org/officeDocument/2006/relationships/audio" Target="../media/audio39.wav"/><Relationship Id="rId7" Type="http://schemas.openxmlformats.org/officeDocument/2006/relationships/audio" Target="../media/audio32.wav"/><Relationship Id="rId12" Type="http://schemas.openxmlformats.org/officeDocument/2006/relationships/image" Target="../media/image28.png"/><Relationship Id="rId17" Type="http://schemas.openxmlformats.org/officeDocument/2006/relationships/audio" Target="../media/audio37.wav"/><Relationship Id="rId25" Type="http://schemas.openxmlformats.org/officeDocument/2006/relationships/audio" Target="../media/audio41.wav"/><Relationship Id="rId2" Type="http://schemas.openxmlformats.org/officeDocument/2006/relationships/notesSlide" Target="../notesSlides/notesSlide10.xml"/><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34.wav"/><Relationship Id="rId24" Type="http://schemas.openxmlformats.org/officeDocument/2006/relationships/image" Target="../media/image34.png"/><Relationship Id="rId32" Type="http://schemas.openxmlformats.org/officeDocument/2006/relationships/image" Target="../media/image40.png"/><Relationship Id="rId5" Type="http://schemas.openxmlformats.org/officeDocument/2006/relationships/audio" Target="../media/audio31.wav"/><Relationship Id="rId15" Type="http://schemas.openxmlformats.org/officeDocument/2006/relationships/audio" Target="../media/audio36.wav"/><Relationship Id="rId23" Type="http://schemas.openxmlformats.org/officeDocument/2006/relationships/audio" Target="../media/audio40.wav"/><Relationship Id="rId28" Type="http://schemas.openxmlformats.org/officeDocument/2006/relationships/image" Target="../media/image36.png"/><Relationship Id="rId10" Type="http://schemas.openxmlformats.org/officeDocument/2006/relationships/image" Target="../media/image27.png"/><Relationship Id="rId19" Type="http://schemas.openxmlformats.org/officeDocument/2006/relationships/audio" Target="../media/audio38.wav"/><Relationship Id="rId31"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audio" Target="../media/audio33.wav"/><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audio" Target="../media/audio42.wav"/><Relationship Id="rId30" Type="http://schemas.openxmlformats.org/officeDocument/2006/relationships/image" Target="../media/image38.png"/></Relationships>
</file>

<file path=ppt/slides/_rels/slide11.xml.rels><?xml version="1.0" encoding="UTF-8" standalone="yes"?>
<Relationships xmlns="http://schemas.openxmlformats.org/package/2006/relationships"><Relationship Id="rId13" Type="http://schemas.openxmlformats.org/officeDocument/2006/relationships/audio" Target="../media/audio48.wav"/><Relationship Id="rId18" Type="http://schemas.openxmlformats.org/officeDocument/2006/relationships/audio" Target="../media/audio53.wav"/><Relationship Id="rId26" Type="http://schemas.openxmlformats.org/officeDocument/2006/relationships/audio" Target="../media/audio58.wav"/><Relationship Id="rId21" Type="http://schemas.openxmlformats.org/officeDocument/2006/relationships/audio" Target="../media/audio56.wav"/><Relationship Id="rId34" Type="http://schemas.openxmlformats.org/officeDocument/2006/relationships/audio" Target="../media/audio66.wav"/><Relationship Id="rId7" Type="http://schemas.openxmlformats.org/officeDocument/2006/relationships/image" Target="../media/image43.png"/><Relationship Id="rId12" Type="http://schemas.openxmlformats.org/officeDocument/2006/relationships/audio" Target="../media/audio47.wav"/><Relationship Id="rId17" Type="http://schemas.openxmlformats.org/officeDocument/2006/relationships/audio" Target="../media/audio52.wav"/><Relationship Id="rId25" Type="http://schemas.openxmlformats.org/officeDocument/2006/relationships/image" Target="../media/image46.png"/><Relationship Id="rId33" Type="http://schemas.openxmlformats.org/officeDocument/2006/relationships/audio" Target="../media/audio65.wav"/><Relationship Id="rId38" Type="http://schemas.openxmlformats.org/officeDocument/2006/relationships/audio" Target="../media/audio70.wav"/><Relationship Id="rId2" Type="http://schemas.openxmlformats.org/officeDocument/2006/relationships/notesSlide" Target="../notesSlides/notesSlide11.xml"/><Relationship Id="rId16" Type="http://schemas.openxmlformats.org/officeDocument/2006/relationships/audio" Target="../media/audio51.wav"/><Relationship Id="rId20" Type="http://schemas.openxmlformats.org/officeDocument/2006/relationships/audio" Target="../media/audio55.wav"/><Relationship Id="rId29" Type="http://schemas.openxmlformats.org/officeDocument/2006/relationships/audio" Target="../media/audio6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46.wav"/><Relationship Id="rId24" Type="http://schemas.openxmlformats.org/officeDocument/2006/relationships/image" Target="../media/image45.png"/><Relationship Id="rId32" Type="http://schemas.openxmlformats.org/officeDocument/2006/relationships/audio" Target="../media/audio64.wav"/><Relationship Id="rId37" Type="http://schemas.openxmlformats.org/officeDocument/2006/relationships/audio" Target="../media/audio69.wav"/><Relationship Id="rId5" Type="http://schemas.openxmlformats.org/officeDocument/2006/relationships/image" Target="../media/image42.png"/><Relationship Id="rId15" Type="http://schemas.openxmlformats.org/officeDocument/2006/relationships/audio" Target="../media/audio50.wav"/><Relationship Id="rId23" Type="http://schemas.openxmlformats.org/officeDocument/2006/relationships/image" Target="../media/image44.png"/><Relationship Id="rId28" Type="http://schemas.openxmlformats.org/officeDocument/2006/relationships/audio" Target="../media/audio60.wav"/><Relationship Id="rId36" Type="http://schemas.openxmlformats.org/officeDocument/2006/relationships/audio" Target="../media/audio68.wav"/><Relationship Id="rId10" Type="http://schemas.openxmlformats.org/officeDocument/2006/relationships/audio" Target="../media/audio45.wav"/><Relationship Id="rId19" Type="http://schemas.openxmlformats.org/officeDocument/2006/relationships/audio" Target="../media/audio54.wav"/><Relationship Id="rId31" Type="http://schemas.openxmlformats.org/officeDocument/2006/relationships/audio" Target="../media/audio63.wav"/><Relationship Id="rId4" Type="http://schemas.openxmlformats.org/officeDocument/2006/relationships/image" Target="../media/image41.png"/><Relationship Id="rId9" Type="http://schemas.openxmlformats.org/officeDocument/2006/relationships/audio" Target="../media/audio44.wav"/><Relationship Id="rId14" Type="http://schemas.openxmlformats.org/officeDocument/2006/relationships/audio" Target="../media/audio49.wav"/><Relationship Id="rId22" Type="http://schemas.openxmlformats.org/officeDocument/2006/relationships/audio" Target="../media/audio57.wav"/><Relationship Id="rId27" Type="http://schemas.openxmlformats.org/officeDocument/2006/relationships/audio" Target="../media/audio59.wav"/><Relationship Id="rId30" Type="http://schemas.openxmlformats.org/officeDocument/2006/relationships/audio" Target="../media/audio62.wav"/><Relationship Id="rId35" Type="http://schemas.openxmlformats.org/officeDocument/2006/relationships/audio" Target="../media/audio67.wav"/><Relationship Id="rId8" Type="http://schemas.openxmlformats.org/officeDocument/2006/relationships/audio" Target="../media/audio43.wav"/><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79.wav"/><Relationship Id="rId18" Type="http://schemas.openxmlformats.org/officeDocument/2006/relationships/audio" Target="../media/audio84.wav"/><Relationship Id="rId3" Type="http://schemas.openxmlformats.org/officeDocument/2006/relationships/audio" Target="../media/audio71.wav"/><Relationship Id="rId21" Type="http://schemas.openxmlformats.org/officeDocument/2006/relationships/image" Target="../media/image51.png"/><Relationship Id="rId7" Type="http://schemas.openxmlformats.org/officeDocument/2006/relationships/audio" Target="../media/audio75.wav"/><Relationship Id="rId12" Type="http://schemas.openxmlformats.org/officeDocument/2006/relationships/image" Target="../media/image50.png"/><Relationship Id="rId17" Type="http://schemas.openxmlformats.org/officeDocument/2006/relationships/audio" Target="../media/audio83.wav"/><Relationship Id="rId2" Type="http://schemas.openxmlformats.org/officeDocument/2006/relationships/notesSlide" Target="../notesSlides/notesSlide14.xml"/><Relationship Id="rId16" Type="http://schemas.openxmlformats.org/officeDocument/2006/relationships/audio" Target="../media/audio82.wav"/><Relationship Id="rId20" Type="http://schemas.openxmlformats.org/officeDocument/2006/relationships/audio" Target="../media/audio86.wav"/><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image" Target="../media/image40.png"/><Relationship Id="rId5" Type="http://schemas.openxmlformats.org/officeDocument/2006/relationships/audio" Target="../media/audio73.wav"/><Relationship Id="rId15" Type="http://schemas.openxmlformats.org/officeDocument/2006/relationships/audio" Target="../media/audio81.wav"/><Relationship Id="rId10" Type="http://schemas.openxmlformats.org/officeDocument/2006/relationships/audio" Target="../media/audio78.wav"/><Relationship Id="rId19" Type="http://schemas.openxmlformats.org/officeDocument/2006/relationships/audio" Target="../media/audio85.wav"/><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audio" Target="../media/audio80.wav"/><Relationship Id="rId22"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0.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60.jpe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67.png"/><Relationship Id="rId3" Type="http://schemas.openxmlformats.org/officeDocument/2006/relationships/image" Target="../media/image40.png"/><Relationship Id="rId7" Type="http://schemas.openxmlformats.org/officeDocument/2006/relationships/image" Target="../media/image56.png"/><Relationship Id="rId12"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63.png"/><Relationship Id="rId10" Type="http://schemas.openxmlformats.org/officeDocument/2006/relationships/image" Target="../media/image65.png"/><Relationship Id="rId4" Type="http://schemas.openxmlformats.org/officeDocument/2006/relationships/image" Target="../media/image62.jpeg"/><Relationship Id="rId9" Type="http://schemas.openxmlformats.org/officeDocument/2006/relationships/image" Target="../media/image64.png"/><Relationship Id="rId1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audio" Target="../media/audio88.wav"/></Relationships>
</file>

<file path=ppt/slides/_rels/slide25.xml.rels><?xml version="1.0" encoding="UTF-8" standalone="yes"?>
<Relationships xmlns="http://schemas.openxmlformats.org/package/2006/relationships"><Relationship Id="rId8" Type="http://schemas.openxmlformats.org/officeDocument/2006/relationships/audio" Target="../media/audio92.wav"/><Relationship Id="rId13" Type="http://schemas.openxmlformats.org/officeDocument/2006/relationships/image" Target="../media/image19.png"/><Relationship Id="rId3" Type="http://schemas.openxmlformats.org/officeDocument/2006/relationships/audio" Target="../media/audio87.wav"/><Relationship Id="rId7" Type="http://schemas.openxmlformats.org/officeDocument/2006/relationships/audio" Target="../media/audio91.wav"/><Relationship Id="rId12" Type="http://schemas.openxmlformats.org/officeDocument/2006/relationships/image" Target="../media/image18.png"/><Relationship Id="rId2" Type="http://schemas.openxmlformats.org/officeDocument/2006/relationships/notesSlide" Target="../notesSlides/notesSlide25.xml"/><Relationship Id="rId16" Type="http://schemas.openxmlformats.org/officeDocument/2006/relationships/image" Target="../media/image73.png"/><Relationship Id="rId1" Type="http://schemas.openxmlformats.org/officeDocument/2006/relationships/slideLayout" Target="../slideLayouts/slideLayout39.xml"/><Relationship Id="rId6" Type="http://schemas.openxmlformats.org/officeDocument/2006/relationships/audio" Target="../media/audio90.wav"/><Relationship Id="rId11" Type="http://schemas.openxmlformats.org/officeDocument/2006/relationships/image" Target="../media/image70.png"/><Relationship Id="rId5" Type="http://schemas.openxmlformats.org/officeDocument/2006/relationships/audio" Target="../media/audio88.wav"/><Relationship Id="rId15" Type="http://schemas.openxmlformats.org/officeDocument/2006/relationships/image" Target="../media/image72.png"/><Relationship Id="rId10" Type="http://schemas.openxmlformats.org/officeDocument/2006/relationships/audio" Target="../media/audio94.wav"/><Relationship Id="rId4" Type="http://schemas.openxmlformats.org/officeDocument/2006/relationships/audio" Target="../media/audio89.wav"/><Relationship Id="rId9" Type="http://schemas.openxmlformats.org/officeDocument/2006/relationships/audio" Target="../media/audio93.wav"/><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74.png"/><Relationship Id="rId4" Type="http://schemas.openxmlformats.org/officeDocument/2006/relationships/audio" Target="../media/audio95.wav"/></Relationships>
</file>

<file path=ppt/slides/_rels/slide27.xml.rels><?xml version="1.0" encoding="UTF-8" standalone="yes"?>
<Relationships xmlns="http://schemas.openxmlformats.org/package/2006/relationships"><Relationship Id="rId8" Type="http://schemas.openxmlformats.org/officeDocument/2006/relationships/audio" Target="../media/audio99.wav"/><Relationship Id="rId3" Type="http://schemas.openxmlformats.org/officeDocument/2006/relationships/audio" Target="../media/audio87.wav"/><Relationship Id="rId7" Type="http://schemas.openxmlformats.org/officeDocument/2006/relationships/audio" Target="../media/audio98.wav"/><Relationship Id="rId12"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audio" Target="../media/audio97.wav"/><Relationship Id="rId11" Type="http://schemas.openxmlformats.org/officeDocument/2006/relationships/image" Target="../media/image76.png"/><Relationship Id="rId5" Type="http://schemas.openxmlformats.org/officeDocument/2006/relationships/audio" Target="../media/audio96.wav"/><Relationship Id="rId10" Type="http://schemas.openxmlformats.org/officeDocument/2006/relationships/image" Target="../media/image75.png"/><Relationship Id="rId4" Type="http://schemas.openxmlformats.org/officeDocument/2006/relationships/audio" Target="../media/audio95.wav"/><Relationship Id="rId9" Type="http://schemas.openxmlformats.org/officeDocument/2006/relationships/audio" Target="../media/audio100.wav"/></Relationships>
</file>

<file path=ppt/slides/_rels/slide28.xml.rels><?xml version="1.0" encoding="UTF-8" standalone="yes"?>
<Relationships xmlns="http://schemas.openxmlformats.org/package/2006/relationships"><Relationship Id="rId3" Type="http://schemas.openxmlformats.org/officeDocument/2006/relationships/audio" Target="../media/audio101.wav"/><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audio" Target="../media/audio102.wav"/></Relationships>
</file>

<file path=ppt/slides/_rels/slide29.xml.rels><?xml version="1.0" encoding="UTF-8" standalone="yes"?>
<Relationships xmlns="http://schemas.openxmlformats.org/package/2006/relationships"><Relationship Id="rId8" Type="http://schemas.openxmlformats.org/officeDocument/2006/relationships/audio" Target="../media/audio106.wav"/><Relationship Id="rId13" Type="http://schemas.openxmlformats.org/officeDocument/2006/relationships/image" Target="../media/image81.png"/><Relationship Id="rId3" Type="http://schemas.openxmlformats.org/officeDocument/2006/relationships/audio" Target="../media/audio101.wav"/><Relationship Id="rId7" Type="http://schemas.openxmlformats.org/officeDocument/2006/relationships/audio" Target="../media/audio105.wav"/><Relationship Id="rId12"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audio" Target="../media/audio104.wav"/><Relationship Id="rId11" Type="http://schemas.openxmlformats.org/officeDocument/2006/relationships/image" Target="../media/image79.png"/><Relationship Id="rId5" Type="http://schemas.openxmlformats.org/officeDocument/2006/relationships/audio" Target="../media/audio102.wav"/><Relationship Id="rId15" Type="http://schemas.openxmlformats.org/officeDocument/2006/relationships/image" Target="../media/image83.png"/><Relationship Id="rId10" Type="http://schemas.openxmlformats.org/officeDocument/2006/relationships/audio" Target="../media/audio108.wav"/><Relationship Id="rId4" Type="http://schemas.openxmlformats.org/officeDocument/2006/relationships/audio" Target="../media/audio103.wav"/><Relationship Id="rId9" Type="http://schemas.openxmlformats.org/officeDocument/2006/relationships/audio" Target="../media/audio107.wav"/><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audio" Target="../media/audio109.wav"/><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audio" Target="../media/audio110.wav"/></Relationships>
</file>

<file path=ppt/slides/_rels/slide31.xml.rels><?xml version="1.0" encoding="UTF-8" standalone="yes"?>
<Relationships xmlns="http://schemas.openxmlformats.org/package/2006/relationships"><Relationship Id="rId8" Type="http://schemas.openxmlformats.org/officeDocument/2006/relationships/audio" Target="../media/audio114.wav"/><Relationship Id="rId13" Type="http://schemas.openxmlformats.org/officeDocument/2006/relationships/image" Target="../media/image87.png"/><Relationship Id="rId3" Type="http://schemas.openxmlformats.org/officeDocument/2006/relationships/audio" Target="../media/audio109.wav"/><Relationship Id="rId7" Type="http://schemas.openxmlformats.org/officeDocument/2006/relationships/audio" Target="../media/audio113.wav"/><Relationship Id="rId12"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39.xml"/><Relationship Id="rId6" Type="http://schemas.openxmlformats.org/officeDocument/2006/relationships/audio" Target="../media/audio112.wav"/><Relationship Id="rId11" Type="http://schemas.openxmlformats.org/officeDocument/2006/relationships/image" Target="../media/image85.png"/><Relationship Id="rId5" Type="http://schemas.openxmlformats.org/officeDocument/2006/relationships/audio" Target="../media/audio110.wav"/><Relationship Id="rId10" Type="http://schemas.openxmlformats.org/officeDocument/2006/relationships/audio" Target="../media/audio116.wav"/><Relationship Id="rId4" Type="http://schemas.openxmlformats.org/officeDocument/2006/relationships/audio" Target="../media/audio111.wav"/><Relationship Id="rId9" Type="http://schemas.openxmlformats.org/officeDocument/2006/relationships/audio" Target="../media/audio115.wav"/><Relationship Id="rId14"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audio" Target="../media/audio122.wav"/><Relationship Id="rId18" Type="http://schemas.openxmlformats.org/officeDocument/2006/relationships/image" Target="../media/image96.png"/><Relationship Id="rId26" Type="http://schemas.openxmlformats.org/officeDocument/2006/relationships/image" Target="../media/image40.png"/><Relationship Id="rId3" Type="http://schemas.openxmlformats.org/officeDocument/2006/relationships/audio" Target="../media/audio117.wav"/><Relationship Id="rId21" Type="http://schemas.openxmlformats.org/officeDocument/2006/relationships/image" Target="../media/image37.png"/><Relationship Id="rId7" Type="http://schemas.openxmlformats.org/officeDocument/2006/relationships/audio" Target="../media/audio119.wav"/><Relationship Id="rId12" Type="http://schemas.openxmlformats.org/officeDocument/2006/relationships/image" Target="../media/image93.png"/><Relationship Id="rId17" Type="http://schemas.openxmlformats.org/officeDocument/2006/relationships/audio" Target="../media/audio124.wav"/><Relationship Id="rId25"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95.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audio" Target="../media/audio121.wav"/><Relationship Id="rId24" Type="http://schemas.openxmlformats.org/officeDocument/2006/relationships/audio" Target="../media/audio126.wav"/><Relationship Id="rId5" Type="http://schemas.openxmlformats.org/officeDocument/2006/relationships/audio" Target="../media/audio118.wav"/><Relationship Id="rId15" Type="http://schemas.openxmlformats.org/officeDocument/2006/relationships/audio" Target="../media/audio123.wav"/><Relationship Id="rId23" Type="http://schemas.openxmlformats.org/officeDocument/2006/relationships/image" Target="../media/image39.png"/><Relationship Id="rId28" Type="http://schemas.openxmlformats.org/officeDocument/2006/relationships/image" Target="../media/image99.png"/><Relationship Id="rId10" Type="http://schemas.openxmlformats.org/officeDocument/2006/relationships/image" Target="../media/image92.png"/><Relationship Id="rId19" Type="http://schemas.openxmlformats.org/officeDocument/2006/relationships/audio" Target="../media/audio125.wav"/><Relationship Id="rId4" Type="http://schemas.openxmlformats.org/officeDocument/2006/relationships/image" Target="../media/image89.png"/><Relationship Id="rId9" Type="http://schemas.openxmlformats.org/officeDocument/2006/relationships/audio" Target="../media/audio120.wav"/><Relationship Id="rId14" Type="http://schemas.openxmlformats.org/officeDocument/2006/relationships/image" Target="../media/image94.png"/><Relationship Id="rId22" Type="http://schemas.openxmlformats.org/officeDocument/2006/relationships/image" Target="../media/image38.png"/><Relationship Id="rId27" Type="http://schemas.openxmlformats.org/officeDocument/2006/relationships/audio" Target="../media/audio127.wav"/></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08.png"/><Relationship Id="rId18" Type="http://schemas.openxmlformats.org/officeDocument/2006/relationships/image" Target="../media/image109.png"/><Relationship Id="rId3" Type="http://schemas.openxmlformats.org/officeDocument/2006/relationships/image" Target="../media/image40.png"/><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93.png"/><Relationship Id="rId2" Type="http://schemas.openxmlformats.org/officeDocument/2006/relationships/notesSlide" Target="../notesSlides/notesSlide33.xml"/><Relationship Id="rId16" Type="http://schemas.openxmlformats.org/officeDocument/2006/relationships/audio" Target="../media/audio121.wav"/><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25.png"/><Relationship Id="rId10" Type="http://schemas.openxmlformats.org/officeDocument/2006/relationships/image" Target="../media/image105.png"/><Relationship Id="rId19" Type="http://schemas.openxmlformats.org/officeDocument/2006/relationships/image" Target="../media/image110.pn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audio" Target="../media/audio31.wav"/></Relationships>
</file>

<file path=ppt/slides/_rels/slide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audio" Target="../media/audio129.wav"/><Relationship Id="rId4" Type="http://schemas.openxmlformats.org/officeDocument/2006/relationships/audio" Target="../media/audio128.wav"/></Relationships>
</file>

<file path=ppt/slides/_rels/slide37.xml.rels><?xml version="1.0" encoding="UTF-8" standalone="yes"?>
<Relationships xmlns="http://schemas.openxmlformats.org/package/2006/relationships"><Relationship Id="rId8" Type="http://schemas.openxmlformats.org/officeDocument/2006/relationships/audio" Target="../media/audio134.wav"/><Relationship Id="rId3" Type="http://schemas.openxmlformats.org/officeDocument/2006/relationships/image" Target="../media/image40.png"/><Relationship Id="rId7" Type="http://schemas.openxmlformats.org/officeDocument/2006/relationships/audio" Target="../media/audio133.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132.wav"/><Relationship Id="rId5" Type="http://schemas.openxmlformats.org/officeDocument/2006/relationships/audio" Target="../media/audio131.wav"/><Relationship Id="rId4" Type="http://schemas.openxmlformats.org/officeDocument/2006/relationships/audio" Target="../media/audio130.wav"/><Relationship Id="rId9"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audio" Target="../media/audio137.wav"/><Relationship Id="rId13" Type="http://schemas.openxmlformats.org/officeDocument/2006/relationships/audio" Target="../media/audio142.wav"/><Relationship Id="rId3" Type="http://schemas.openxmlformats.org/officeDocument/2006/relationships/image" Target="../media/image40.png"/><Relationship Id="rId7" Type="http://schemas.openxmlformats.org/officeDocument/2006/relationships/audio" Target="../media/audio136.wav"/><Relationship Id="rId12" Type="http://schemas.openxmlformats.org/officeDocument/2006/relationships/audio" Target="../media/audio141.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135.wav"/><Relationship Id="rId11" Type="http://schemas.openxmlformats.org/officeDocument/2006/relationships/audio" Target="../media/audio140.wav"/><Relationship Id="rId5" Type="http://schemas.openxmlformats.org/officeDocument/2006/relationships/image" Target="../media/image114.png"/><Relationship Id="rId15" Type="http://schemas.openxmlformats.org/officeDocument/2006/relationships/image" Target="../media/image116.png"/><Relationship Id="rId10" Type="http://schemas.openxmlformats.org/officeDocument/2006/relationships/audio" Target="../media/audio139.wav"/><Relationship Id="rId4" Type="http://schemas.openxmlformats.org/officeDocument/2006/relationships/image" Target="../media/image113.png"/><Relationship Id="rId9" Type="http://schemas.openxmlformats.org/officeDocument/2006/relationships/audio" Target="../media/audio138.wav"/><Relationship Id="rId1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audio" Target="../media/audio9.wav"/></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21.png"/><Relationship Id="rId4" Type="http://schemas.openxmlformats.org/officeDocument/2006/relationships/image" Target="../media/image120.jpeg"/></Relationships>
</file>

<file path=ppt/slides/_rels/slide4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40.png"/><Relationship Id="rId7"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hyperlink" Target="https://quizlet.com/gb/691319203/year-9-french-term-32-week-2-flash-cards/" TargetMode="External"/><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1.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0" Type="http://schemas.openxmlformats.org/officeDocument/2006/relationships/image" Target="../media/image11.jpeg"/><Relationship Id="rId4" Type="http://schemas.openxmlformats.org/officeDocument/2006/relationships/audio" Target="../media/audio9.wav"/><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audio" Target="../media/audio16.wav"/></Relationships>
</file>

<file path=ppt/slides/_rels/slide7.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18.wav"/><Relationship Id="rId11" Type="http://schemas.openxmlformats.org/officeDocument/2006/relationships/image" Target="../media/image15.png"/><Relationship Id="rId5" Type="http://schemas.openxmlformats.org/officeDocument/2006/relationships/audio" Target="../media/audio17.wav"/><Relationship Id="rId10" Type="http://schemas.openxmlformats.org/officeDocument/2006/relationships/image" Target="../media/image14.png"/><Relationship Id="rId4" Type="http://schemas.openxmlformats.org/officeDocument/2006/relationships/audio" Target="../media/audio16.wav"/><Relationship Id="rId9" Type="http://schemas.openxmlformats.org/officeDocument/2006/relationships/audio" Target="../media/audio21.wav"/></Relationships>
</file>

<file path=ppt/slides/_rels/slide8.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audio" Target="../media/audio23.wav"/></Relationships>
</file>

<file path=ppt/slides/_rels/slide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9.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audio" Target="../media/audio25.wav"/><Relationship Id="rId11" Type="http://schemas.openxmlformats.org/officeDocument/2006/relationships/image" Target="../media/image17.png"/><Relationship Id="rId5" Type="http://schemas.openxmlformats.org/officeDocument/2006/relationships/audio" Target="../media/audio23.wav"/><Relationship Id="rId15" Type="http://schemas.openxmlformats.org/officeDocument/2006/relationships/image" Target="../media/image21.png"/><Relationship Id="rId10" Type="http://schemas.openxmlformats.org/officeDocument/2006/relationships/audio" Target="../media/audio29.wav"/><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541516" cy="1062010"/>
          </a:xfrm>
        </p:spPr>
        <p:txBody>
          <a:bodyPr>
            <a:noAutofit/>
          </a:bodyPr>
          <a:lstStyle/>
          <a:p>
            <a:pPr algn="l"/>
            <a:r>
              <a:rPr lang="fr-FR" sz="3400" b="1" dirty="0">
                <a:solidFill>
                  <a:prstClr val="white"/>
                </a:solidFill>
              </a:rPr>
              <a:t>Introduction à la France occupée et le Régime de Vichy</a:t>
            </a:r>
            <a:br>
              <a:rPr lang="en-GB" sz="3600" b="1" dirty="0">
                <a:solidFill>
                  <a:prstClr val="white"/>
                </a:solidFill>
              </a:rPr>
            </a:br>
            <a:endParaRPr lang="en-US" sz="36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268630" cy="886062"/>
          </a:xfrm>
        </p:spPr>
        <p:txBody>
          <a:bodyPr>
            <a:noAutofit/>
          </a:bodyPr>
          <a:lstStyle/>
          <a:p>
            <a:pPr algn="l"/>
            <a:r>
              <a:rPr lang="en-GB" sz="3000" dirty="0">
                <a:solidFill>
                  <a:prstClr val="white"/>
                </a:solidFill>
              </a:rPr>
              <a:t>Perfect tense: Verbs like </a:t>
            </a:r>
            <a:r>
              <a:rPr lang="en-GB" sz="3000" i="1" dirty="0">
                <a:solidFill>
                  <a:prstClr val="white"/>
                </a:solidFill>
              </a:rPr>
              <a:t>sortir</a:t>
            </a:r>
            <a:r>
              <a:rPr lang="en-GB" sz="3000" dirty="0">
                <a:solidFill>
                  <a:prstClr val="white"/>
                </a:solidFill>
              </a:rPr>
              <a:t> and </a:t>
            </a:r>
            <a:r>
              <a:rPr lang="en-GB" sz="3000" i="1" dirty="0">
                <a:solidFill>
                  <a:prstClr val="white"/>
                </a:solidFill>
              </a:rPr>
              <a:t>choisir</a:t>
            </a:r>
          </a:p>
          <a:p>
            <a:pPr algn="l"/>
            <a:r>
              <a:rPr lang="en-GB" sz="3000" dirty="0">
                <a:solidFill>
                  <a:prstClr val="white"/>
                </a:solidFill>
              </a:rPr>
              <a:t>SSCs [ain/in] and [aim/im] (nasal and </a:t>
            </a:r>
            <a:br>
              <a:rPr lang="en-GB" sz="3000" dirty="0">
                <a:solidFill>
                  <a:prstClr val="white"/>
                </a:solidFill>
              </a:rPr>
            </a:br>
            <a:r>
              <a:rPr lang="en-GB" sz="3000" dirty="0">
                <a:solidFill>
                  <a:prstClr val="white"/>
                </a:solidFill>
              </a:rPr>
              <a:t>non-nasal)</a:t>
            </a:r>
            <a:endParaRPr lang="en-GB"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59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Natalie Finlayson / Louise 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30/05/2022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lire/parl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er</a:t>
            </a:r>
          </a:p>
        </p:txBody>
      </p:sp>
      <p:sp>
        <p:nvSpPr>
          <p:cNvPr id="2" name="TextBox 1">
            <a:extLst>
              <a:ext uri="{FF2B5EF4-FFF2-40B4-BE49-F238E27FC236}">
                <a16:creationId xmlns:a16="http://schemas.microsoft.com/office/drawing/2014/main" id="{F5AEF9DF-2FD5-1442-9E84-D31130754D83}"/>
              </a:ext>
            </a:extLst>
          </p:cNvPr>
          <p:cNvSpPr txBox="1"/>
          <p:nvPr/>
        </p:nvSpPr>
        <p:spPr>
          <a:xfrm>
            <a:off x="2351474" y="2067140"/>
            <a:ext cx="1546185" cy="1908215"/>
          </a:xfrm>
          <a:prstGeom prst="rect">
            <a:avLst/>
          </a:prstGeom>
          <a:solidFill>
            <a:srgbClr val="E3EAFD"/>
          </a:solidFill>
          <a:ln>
            <a:solidFill>
              <a:srgbClr val="115076"/>
            </a:solidFill>
          </a:ln>
        </p:spPr>
        <p:txBody>
          <a:bodyPr wrap="square" rtlCol="0">
            <a:spAutoFit/>
          </a:bodyPr>
          <a:lstStyle/>
          <a:p>
            <a:pPr algn="ctr"/>
            <a:r>
              <a:rPr lang="fr-FR" sz="2800" dirty="0">
                <a:solidFill>
                  <a:srgbClr val="115076"/>
                </a:solidFill>
              </a:rPr>
              <a:t>vict</a:t>
            </a:r>
            <a:r>
              <a:rPr lang="fr-FR" sz="2800" b="1" dirty="0">
                <a:solidFill>
                  <a:srgbClr val="115076"/>
                </a:solidFill>
              </a:rPr>
              <a:t>im</a:t>
            </a:r>
            <a:r>
              <a:rPr lang="fr-FR" sz="2800" dirty="0">
                <a:solidFill>
                  <a:srgbClr val="115076"/>
                </a:solidFill>
              </a:rPr>
              <a:t>e</a:t>
            </a:r>
          </a:p>
          <a:p>
            <a:pPr algn="ctr"/>
            <a:r>
              <a:rPr lang="fr-FR" dirty="0">
                <a:solidFill>
                  <a:srgbClr val="115076"/>
                </a:solidFill>
              </a:rPr>
              <a:t>[</a:t>
            </a:r>
            <a:r>
              <a:rPr lang="en-GB" dirty="0">
                <a:solidFill>
                  <a:srgbClr val="115076"/>
                </a:solidFill>
              </a:rPr>
              <a:t>victim</a:t>
            </a:r>
            <a:r>
              <a:rPr lang="fr-FR" dirty="0">
                <a:solidFill>
                  <a:srgbClr val="115076"/>
                </a:solidFill>
              </a:rPr>
              <a:t>]</a:t>
            </a: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93494" y="1148766"/>
            <a:ext cx="12153850" cy="830997"/>
          </a:xfrm>
          <a:prstGeom prst="rect">
            <a:avLst/>
          </a:prstGeom>
          <a:noFill/>
        </p:spPr>
        <p:txBody>
          <a:bodyPr wrap="square" rtlCol="0">
            <a:spAutoFit/>
          </a:bodyPr>
          <a:lstStyle/>
          <a:p>
            <a:r>
              <a:rPr lang="en-GB" sz="2400" dirty="0">
                <a:solidFill>
                  <a:srgbClr val="115076"/>
                </a:solidFill>
              </a:rPr>
              <a:t>Remember that the </a:t>
            </a:r>
            <a:r>
              <a:rPr lang="en-GB" sz="2400" b="1" dirty="0">
                <a:solidFill>
                  <a:srgbClr val="115076"/>
                </a:solidFill>
              </a:rPr>
              <a:t>nasal</a:t>
            </a:r>
            <a:r>
              <a:rPr lang="en-GB" sz="2400" dirty="0">
                <a:solidFill>
                  <a:srgbClr val="115076"/>
                </a:solidFill>
              </a:rPr>
              <a:t> SSCs </a:t>
            </a:r>
            <a:r>
              <a:rPr lang="en-GB" sz="2400" b="1" dirty="0">
                <a:solidFill>
                  <a:srgbClr val="115076"/>
                </a:solidFill>
              </a:rPr>
              <a:t>[aim/</a:t>
            </a:r>
            <a:r>
              <a:rPr lang="fr-FR" sz="2400" b="1" dirty="0">
                <a:solidFill>
                  <a:srgbClr val="115076"/>
                </a:solidFill>
              </a:rPr>
              <a:t>im</a:t>
            </a:r>
            <a:r>
              <a:rPr lang="en-GB" sz="2400" b="1" dirty="0">
                <a:solidFill>
                  <a:srgbClr val="115076"/>
                </a:solidFill>
              </a:rPr>
              <a:t>] </a:t>
            </a:r>
            <a:r>
              <a:rPr lang="en-GB" sz="2400" dirty="0">
                <a:solidFill>
                  <a:srgbClr val="115076"/>
                </a:solidFill>
              </a:rPr>
              <a:t>and </a:t>
            </a:r>
            <a:r>
              <a:rPr lang="en-GB" sz="2400" b="1" dirty="0">
                <a:solidFill>
                  <a:srgbClr val="115076"/>
                </a:solidFill>
              </a:rPr>
              <a:t>[ain/in] </a:t>
            </a:r>
            <a:r>
              <a:rPr lang="en-GB" sz="2400" dirty="0">
                <a:solidFill>
                  <a:srgbClr val="115076"/>
                </a:solidFill>
              </a:rPr>
              <a:t>become </a:t>
            </a:r>
            <a:r>
              <a:rPr lang="en-GB" sz="2400" b="1" dirty="0">
                <a:solidFill>
                  <a:srgbClr val="115076"/>
                </a:solidFill>
              </a:rPr>
              <a:t>non-nasal </a:t>
            </a:r>
            <a:r>
              <a:rPr lang="en-GB" sz="2400" dirty="0">
                <a:solidFill>
                  <a:srgbClr val="115076"/>
                </a:solidFill>
              </a:rPr>
              <a:t>sounds ([ai] + n/m and [i] + n/m) when they come </a:t>
            </a:r>
            <a:r>
              <a:rPr lang="en-GB" sz="2400" b="1" dirty="0">
                <a:solidFill>
                  <a:srgbClr val="115076"/>
                </a:solidFill>
              </a:rPr>
              <a:t>before a vowel</a:t>
            </a:r>
            <a:r>
              <a:rPr lang="en-GB" sz="2400" dirty="0">
                <a:solidFill>
                  <a:srgbClr val="115076"/>
                </a:solidFill>
              </a:rPr>
              <a:t>.</a:t>
            </a:r>
          </a:p>
        </p:txBody>
      </p:sp>
      <p:sp>
        <p:nvSpPr>
          <p:cNvPr id="9" name="TextBox 8">
            <a:extLst>
              <a:ext uri="{FF2B5EF4-FFF2-40B4-BE49-F238E27FC236}">
                <a16:creationId xmlns:a16="http://schemas.microsoft.com/office/drawing/2014/main" id="{754593C9-F7B8-4DE7-A6B5-CB8F653206E4}"/>
              </a:ext>
            </a:extLst>
          </p:cNvPr>
          <p:cNvSpPr txBox="1"/>
          <p:nvPr/>
        </p:nvSpPr>
        <p:spPr>
          <a:xfrm>
            <a:off x="8517401" y="2067140"/>
            <a:ext cx="1811080" cy="1908215"/>
          </a:xfrm>
          <a:prstGeom prst="rect">
            <a:avLst/>
          </a:prstGeom>
          <a:solidFill>
            <a:srgbClr val="E3EAFD"/>
          </a:solidFill>
          <a:ln>
            <a:solidFill>
              <a:srgbClr val="115076"/>
            </a:solidFill>
          </a:ln>
        </p:spPr>
        <p:txBody>
          <a:bodyPr wrap="square" rtlCol="0">
            <a:spAutoFit/>
          </a:bodyPr>
          <a:lstStyle/>
          <a:p>
            <a:pPr algn="ctr"/>
            <a:r>
              <a:rPr lang="fr-FR" sz="2800" dirty="0">
                <a:solidFill>
                  <a:srgbClr val="115076"/>
                </a:solidFill>
              </a:rPr>
              <a:t>envah</a:t>
            </a:r>
            <a:r>
              <a:rPr lang="fr-FR" sz="2800" b="1" dirty="0">
                <a:solidFill>
                  <a:srgbClr val="115076"/>
                </a:solidFill>
              </a:rPr>
              <a:t>i</a:t>
            </a:r>
          </a:p>
          <a:p>
            <a:pPr algn="ctr"/>
            <a:r>
              <a:rPr lang="fr-FR" dirty="0">
                <a:solidFill>
                  <a:srgbClr val="115076"/>
                </a:solidFill>
              </a:rPr>
              <a:t>[</a:t>
            </a:r>
            <a:r>
              <a:rPr lang="en-GB" dirty="0">
                <a:solidFill>
                  <a:srgbClr val="115076"/>
                </a:solidFill>
              </a:rPr>
              <a:t>invaded]</a:t>
            </a:r>
          </a:p>
          <a:p>
            <a:pPr algn="ctr"/>
            <a:endParaRPr lang="en-GB" dirty="0">
              <a:solidFill>
                <a:srgbClr val="115076"/>
              </a:solidFill>
            </a:endParaRPr>
          </a:p>
          <a:p>
            <a:pPr algn="ctr"/>
            <a:endParaRPr lang="en-GB" dirty="0">
              <a:solidFill>
                <a:srgbClr val="115076"/>
              </a:solidFill>
            </a:endParaRPr>
          </a:p>
          <a:p>
            <a:pPr algn="ctr"/>
            <a:endParaRPr lang="en-GB" dirty="0">
              <a:solidFill>
                <a:srgbClr val="115076"/>
              </a:solidFill>
            </a:endParaRPr>
          </a:p>
          <a:p>
            <a:pPr algn="ctr"/>
            <a:endParaRPr lang="en-GB" dirty="0">
              <a:solidFill>
                <a:srgbClr val="115076"/>
              </a:solidFill>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7184737" y="4082311"/>
            <a:ext cx="1820412" cy="2185214"/>
          </a:xfrm>
          <a:prstGeom prst="rect">
            <a:avLst/>
          </a:prstGeom>
          <a:solidFill>
            <a:srgbClr val="115076"/>
          </a:solidFill>
          <a:ln>
            <a:solidFill>
              <a:srgbClr val="115076"/>
            </a:solidFill>
          </a:ln>
        </p:spPr>
        <p:txBody>
          <a:bodyPr wrap="square" rtlCol="0">
            <a:spAutoFit/>
          </a:bodyPr>
          <a:lstStyle/>
          <a:p>
            <a:pPr algn="ctr"/>
            <a:r>
              <a:rPr lang="fr-FR" sz="2800" dirty="0">
                <a:solidFill>
                  <a:schemeClr val="bg1"/>
                </a:solidFill>
              </a:rPr>
              <a:t>ess</a:t>
            </a:r>
            <a:r>
              <a:rPr lang="fr-FR" sz="2800" b="1" dirty="0">
                <a:solidFill>
                  <a:schemeClr val="bg1"/>
                </a:solidFill>
              </a:rPr>
              <a:t>aim</a:t>
            </a:r>
            <a:r>
              <a:rPr lang="fr-FR" sz="2800" dirty="0">
                <a:solidFill>
                  <a:schemeClr val="bg1"/>
                </a:solidFill>
              </a:rPr>
              <a:t>er</a:t>
            </a:r>
          </a:p>
          <a:p>
            <a:pPr algn="ctr"/>
            <a:r>
              <a:rPr lang="fr-FR" dirty="0">
                <a:solidFill>
                  <a:schemeClr val="bg1"/>
                </a:solidFill>
              </a:rPr>
              <a:t>[to </a:t>
            </a:r>
            <a:r>
              <a:rPr lang="en-GB" dirty="0">
                <a:solidFill>
                  <a:schemeClr val="bg1"/>
                </a:solidFill>
              </a:rPr>
              <a:t>swarm</a:t>
            </a:r>
            <a:r>
              <a:rPr lang="fr-FR" dirty="0">
                <a:solidFill>
                  <a:schemeClr val="bg1"/>
                </a:solidFill>
              </a:rPr>
              <a:t>]</a:t>
            </a: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p:txBody>
      </p:sp>
      <p:sp>
        <p:nvSpPr>
          <p:cNvPr id="11" name="TextBox 10">
            <a:extLst>
              <a:ext uri="{FF2B5EF4-FFF2-40B4-BE49-F238E27FC236}">
                <a16:creationId xmlns:a16="http://schemas.microsoft.com/office/drawing/2014/main" id="{A3C83F86-C9DE-440C-A4B9-EF14F6F2CE74}"/>
              </a:ext>
            </a:extLst>
          </p:cNvPr>
          <p:cNvSpPr txBox="1"/>
          <p:nvPr/>
        </p:nvSpPr>
        <p:spPr>
          <a:xfrm>
            <a:off x="9070439" y="4085415"/>
            <a:ext cx="1505779" cy="2185214"/>
          </a:xfrm>
          <a:prstGeom prst="rect">
            <a:avLst/>
          </a:prstGeom>
          <a:solidFill>
            <a:srgbClr val="E87D1E"/>
          </a:solidFill>
          <a:ln>
            <a:solidFill>
              <a:srgbClr val="115076"/>
            </a:solidFill>
          </a:ln>
        </p:spPr>
        <p:txBody>
          <a:bodyPr wrap="square" rtlCol="0">
            <a:spAutoFit/>
          </a:bodyPr>
          <a:lstStyle/>
          <a:p>
            <a:pPr algn="ctr"/>
            <a:r>
              <a:rPr lang="fr-FR" sz="2800" dirty="0">
                <a:solidFill>
                  <a:schemeClr val="bg1"/>
                </a:solidFill>
              </a:rPr>
              <a:t>f</a:t>
            </a:r>
            <a:r>
              <a:rPr lang="fr-FR" sz="2800" b="1" dirty="0">
                <a:solidFill>
                  <a:schemeClr val="bg1"/>
                </a:solidFill>
              </a:rPr>
              <a:t>aim</a:t>
            </a:r>
          </a:p>
          <a:p>
            <a:pPr algn="ctr"/>
            <a:r>
              <a:rPr lang="fr-FR" dirty="0">
                <a:solidFill>
                  <a:schemeClr val="bg1"/>
                </a:solidFill>
              </a:rPr>
              <a:t>[</a:t>
            </a:r>
            <a:r>
              <a:rPr lang="en-GB" dirty="0">
                <a:solidFill>
                  <a:schemeClr val="bg1"/>
                </a:solidFill>
              </a:rPr>
              <a:t>hunger</a:t>
            </a:r>
            <a:r>
              <a:rPr lang="fr-FR" dirty="0">
                <a:solidFill>
                  <a:schemeClr val="bg1"/>
                </a:solidFill>
              </a:rPr>
              <a:t>]</a:t>
            </a: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p:txBody>
      </p:sp>
      <p:sp>
        <p:nvSpPr>
          <p:cNvPr id="12" name="TextBox 11">
            <a:extLst>
              <a:ext uri="{FF2B5EF4-FFF2-40B4-BE49-F238E27FC236}">
                <a16:creationId xmlns:a16="http://schemas.microsoft.com/office/drawing/2014/main" id="{F6F7BA76-CF35-4090-86E0-7259204EBDA4}"/>
              </a:ext>
            </a:extLst>
          </p:cNvPr>
          <p:cNvSpPr txBox="1"/>
          <p:nvPr/>
        </p:nvSpPr>
        <p:spPr>
          <a:xfrm>
            <a:off x="10700206" y="4090863"/>
            <a:ext cx="1383763" cy="2185214"/>
          </a:xfrm>
          <a:prstGeom prst="rect">
            <a:avLst/>
          </a:prstGeom>
          <a:solidFill>
            <a:srgbClr val="E3EAFD"/>
          </a:solidFill>
          <a:ln>
            <a:solidFill>
              <a:srgbClr val="115076"/>
            </a:solidFill>
          </a:ln>
        </p:spPr>
        <p:txBody>
          <a:bodyPr wrap="square" rtlCol="0">
            <a:spAutoFit/>
          </a:bodyPr>
          <a:lstStyle/>
          <a:p>
            <a:pPr algn="ctr"/>
            <a:r>
              <a:rPr lang="fr-FR" sz="2800" dirty="0">
                <a:solidFill>
                  <a:srgbClr val="115076"/>
                </a:solidFill>
              </a:rPr>
              <a:t>fu</a:t>
            </a:r>
            <a:r>
              <a:rPr lang="fr-FR" sz="2800" b="1" dirty="0">
                <a:solidFill>
                  <a:srgbClr val="115076"/>
                </a:solidFill>
              </a:rPr>
              <a:t>i </a:t>
            </a:r>
          </a:p>
          <a:p>
            <a:pPr algn="ctr"/>
            <a:r>
              <a:rPr lang="fr-FR" dirty="0">
                <a:solidFill>
                  <a:srgbClr val="115076"/>
                </a:solidFill>
              </a:rPr>
              <a:t>[</a:t>
            </a:r>
            <a:r>
              <a:rPr lang="en-GB" dirty="0">
                <a:solidFill>
                  <a:srgbClr val="115076"/>
                </a:solidFill>
              </a:rPr>
              <a:t>fled</a:t>
            </a:r>
            <a:r>
              <a:rPr lang="fr-FR" dirty="0">
                <a:solidFill>
                  <a:srgbClr val="115076"/>
                </a:solidFill>
              </a:rPr>
              <a:t>]</a:t>
            </a: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5466566" y="4082311"/>
            <a:ext cx="1624617" cy="2185214"/>
          </a:xfrm>
          <a:prstGeom prst="rect">
            <a:avLst/>
          </a:prstGeom>
          <a:solidFill>
            <a:srgbClr val="FBF0D5"/>
          </a:solidFill>
          <a:ln>
            <a:solidFill>
              <a:srgbClr val="115076"/>
            </a:solidFill>
          </a:ln>
        </p:spPr>
        <p:txBody>
          <a:bodyPr wrap="square" rtlCol="0">
            <a:spAutoFit/>
          </a:bodyPr>
          <a:lstStyle/>
          <a:p>
            <a:pPr algn="ctr"/>
            <a:r>
              <a:rPr lang="fr-FR" sz="2800" b="1" dirty="0">
                <a:solidFill>
                  <a:srgbClr val="115076"/>
                </a:solidFill>
              </a:rPr>
              <a:t>in</a:t>
            </a:r>
            <a:r>
              <a:rPr lang="fr-FR" sz="2800" dirty="0">
                <a:solidFill>
                  <a:srgbClr val="115076"/>
                </a:solidFill>
              </a:rPr>
              <a:t>vasion</a:t>
            </a:r>
          </a:p>
          <a:p>
            <a:pPr algn="ctr"/>
            <a:r>
              <a:rPr lang="fr-FR" dirty="0">
                <a:solidFill>
                  <a:srgbClr val="115076"/>
                </a:solidFill>
              </a:rPr>
              <a:t>[</a:t>
            </a:r>
            <a:r>
              <a:rPr lang="en-GB" dirty="0">
                <a:solidFill>
                  <a:srgbClr val="115076"/>
                </a:solidFill>
              </a:rPr>
              <a:t>invasion</a:t>
            </a:r>
            <a:r>
              <a:rPr lang="fr-FR" dirty="0">
                <a:solidFill>
                  <a:srgbClr val="115076"/>
                </a:solidFill>
              </a:rPr>
              <a:t>]</a:t>
            </a: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10472012" y="2067140"/>
            <a:ext cx="1609740" cy="1908215"/>
          </a:xfrm>
          <a:prstGeom prst="rect">
            <a:avLst/>
          </a:prstGeom>
          <a:solidFill>
            <a:srgbClr val="E87D1E"/>
          </a:solidFill>
          <a:ln>
            <a:solidFill>
              <a:srgbClr val="115076"/>
            </a:solidFill>
          </a:ln>
        </p:spPr>
        <p:txBody>
          <a:bodyPr wrap="square" rtlCol="0">
            <a:spAutoFit/>
          </a:bodyPr>
          <a:lstStyle/>
          <a:p>
            <a:pPr algn="ctr"/>
            <a:r>
              <a:rPr lang="fr-FR" sz="2800" b="1" dirty="0">
                <a:solidFill>
                  <a:schemeClr val="bg1"/>
                </a:solidFill>
              </a:rPr>
              <a:t>im</a:t>
            </a:r>
            <a:r>
              <a:rPr lang="fr-FR" sz="2800" dirty="0">
                <a:solidFill>
                  <a:schemeClr val="bg1"/>
                </a:solidFill>
              </a:rPr>
              <a:t>poser </a:t>
            </a:r>
          </a:p>
          <a:p>
            <a:pPr algn="ctr"/>
            <a:r>
              <a:rPr lang="fr-FR" dirty="0">
                <a:solidFill>
                  <a:schemeClr val="bg1"/>
                </a:solidFill>
              </a:rPr>
              <a:t>[to </a:t>
            </a:r>
            <a:r>
              <a:rPr lang="en-GB" dirty="0">
                <a:solidFill>
                  <a:schemeClr val="bg1"/>
                </a:solidFill>
              </a:rPr>
              <a:t>impose</a:t>
            </a:r>
            <a:r>
              <a:rPr lang="fr-FR" dirty="0">
                <a:solidFill>
                  <a:schemeClr val="bg1"/>
                </a:solidFill>
              </a:rPr>
              <a:t>]</a:t>
            </a:r>
          </a:p>
          <a:p>
            <a:pPr algn="ctr"/>
            <a:endParaRPr lang="fr-FR" sz="2400" dirty="0">
              <a:solidFill>
                <a:schemeClr val="bg1"/>
              </a:solidFill>
            </a:endParaRPr>
          </a:p>
          <a:p>
            <a:pPr algn="ctr"/>
            <a:endParaRPr lang="fr-FR" sz="2400" dirty="0">
              <a:solidFill>
                <a:schemeClr val="bg1"/>
              </a:solidFill>
            </a:endParaRPr>
          </a:p>
          <a:p>
            <a:pPr algn="ctr"/>
            <a:endParaRPr lang="fr-FR" sz="2400" dirty="0">
              <a:solidFill>
                <a:schemeClr val="bg1"/>
              </a:solidFill>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32296" y="4069943"/>
            <a:ext cx="1550391" cy="2185214"/>
          </a:xfrm>
          <a:prstGeom prst="rect">
            <a:avLst/>
          </a:prstGeom>
          <a:solidFill>
            <a:srgbClr val="FBF0D5"/>
          </a:solidFill>
          <a:ln>
            <a:solidFill>
              <a:srgbClr val="115076"/>
            </a:solidFill>
          </a:ln>
        </p:spPr>
        <p:txBody>
          <a:bodyPr wrap="square" rtlCol="0">
            <a:spAutoFit/>
          </a:bodyPr>
          <a:lstStyle/>
          <a:p>
            <a:pPr algn="ctr"/>
            <a:r>
              <a:rPr lang="fr-FR" sz="2800" dirty="0">
                <a:solidFill>
                  <a:srgbClr val="115076"/>
                </a:solidFill>
              </a:rPr>
              <a:t>m</a:t>
            </a:r>
            <a:r>
              <a:rPr lang="fr-FR" sz="2800" b="1" dirty="0">
                <a:solidFill>
                  <a:srgbClr val="115076"/>
                </a:solidFill>
              </a:rPr>
              <a:t>in</a:t>
            </a:r>
            <a:r>
              <a:rPr lang="fr-FR" sz="2800" dirty="0">
                <a:solidFill>
                  <a:srgbClr val="115076"/>
                </a:solidFill>
              </a:rPr>
              <a:t>istre</a:t>
            </a:r>
          </a:p>
          <a:p>
            <a:pPr algn="ctr"/>
            <a:r>
              <a:rPr lang="en-GB" dirty="0">
                <a:solidFill>
                  <a:srgbClr val="115076"/>
                </a:solidFill>
              </a:rPr>
              <a:t>[minister</a:t>
            </a:r>
            <a:r>
              <a:rPr lang="fr-FR" dirty="0">
                <a:solidFill>
                  <a:srgbClr val="115076"/>
                </a:solidFill>
              </a:rPr>
              <a:t>]</a:t>
            </a: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5981247" y="2067140"/>
            <a:ext cx="2392624" cy="1908215"/>
          </a:xfrm>
          <a:prstGeom prst="rect">
            <a:avLst/>
          </a:prstGeom>
          <a:solidFill>
            <a:srgbClr val="FBF0D5"/>
          </a:solidFill>
          <a:ln>
            <a:solidFill>
              <a:srgbClr val="115076"/>
            </a:solidFill>
          </a:ln>
        </p:spPr>
        <p:txBody>
          <a:bodyPr wrap="square" rtlCol="0">
            <a:spAutoFit/>
          </a:bodyPr>
          <a:lstStyle/>
          <a:p>
            <a:pPr algn="ctr"/>
            <a:r>
              <a:rPr lang="fr-FR" sz="2800" b="1" dirty="0">
                <a:solidFill>
                  <a:srgbClr val="115076"/>
                </a:solidFill>
              </a:rPr>
              <a:t>in</a:t>
            </a:r>
            <a:r>
              <a:rPr lang="fr-FR" sz="2800" dirty="0">
                <a:solidFill>
                  <a:srgbClr val="115076"/>
                </a:solidFill>
              </a:rPr>
              <a:t>tervention</a:t>
            </a:r>
          </a:p>
          <a:p>
            <a:pPr algn="ctr"/>
            <a:r>
              <a:rPr lang="fr-FR" dirty="0">
                <a:solidFill>
                  <a:srgbClr val="115076"/>
                </a:solidFill>
              </a:rPr>
              <a:t>[</a:t>
            </a:r>
            <a:r>
              <a:rPr lang="en-GB" dirty="0">
                <a:solidFill>
                  <a:srgbClr val="115076"/>
                </a:solidFill>
              </a:rPr>
              <a:t>intervention</a:t>
            </a:r>
            <a:r>
              <a:rPr lang="fr-FR" dirty="0">
                <a:solidFill>
                  <a:srgbClr val="115076"/>
                </a:solidFill>
              </a:rPr>
              <a:t>]</a:t>
            </a: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18588" y="2067140"/>
            <a:ext cx="1989355" cy="1908215"/>
          </a:xfrm>
          <a:prstGeom prst="rect">
            <a:avLst/>
          </a:prstGeom>
          <a:solidFill>
            <a:srgbClr val="E87D1E"/>
          </a:solidFill>
          <a:ln>
            <a:solidFill>
              <a:srgbClr val="115076"/>
            </a:solidFill>
          </a:ln>
        </p:spPr>
        <p:txBody>
          <a:bodyPr wrap="square" rtlCol="0">
            <a:spAutoFit/>
          </a:bodyPr>
          <a:lstStyle/>
          <a:p>
            <a:pPr algn="ctr"/>
            <a:r>
              <a:rPr lang="fr-FR" sz="2800" dirty="0">
                <a:solidFill>
                  <a:schemeClr val="bg1"/>
                </a:solidFill>
              </a:rPr>
              <a:t>v</a:t>
            </a:r>
            <a:r>
              <a:rPr lang="fr-FR" sz="2800" b="1" dirty="0">
                <a:solidFill>
                  <a:schemeClr val="bg1"/>
                </a:solidFill>
              </a:rPr>
              <a:t>ain</a:t>
            </a:r>
            <a:r>
              <a:rPr lang="fr-FR" sz="2800" dirty="0">
                <a:solidFill>
                  <a:schemeClr val="bg1"/>
                </a:solidFill>
              </a:rPr>
              <a:t>queur </a:t>
            </a:r>
            <a:r>
              <a:rPr lang="fr-FR" dirty="0">
                <a:solidFill>
                  <a:schemeClr val="bg1"/>
                </a:solidFill>
              </a:rPr>
              <a:t>[</a:t>
            </a:r>
            <a:r>
              <a:rPr lang="en-GB" dirty="0">
                <a:solidFill>
                  <a:schemeClr val="bg1"/>
                </a:solidFill>
              </a:rPr>
              <a:t>winner</a:t>
            </a:r>
            <a:r>
              <a:rPr lang="fr-FR" dirty="0">
                <a:solidFill>
                  <a:schemeClr val="bg1"/>
                </a:solidFill>
              </a:rPr>
              <a:t>]</a:t>
            </a:r>
          </a:p>
          <a:p>
            <a:pPr algn="ctr"/>
            <a:endParaRPr lang="fr-FR" sz="2400" dirty="0">
              <a:solidFill>
                <a:schemeClr val="bg1"/>
              </a:solidFill>
            </a:endParaRPr>
          </a:p>
          <a:p>
            <a:pPr algn="ctr"/>
            <a:endParaRPr lang="fr-FR" sz="2400" dirty="0">
              <a:solidFill>
                <a:schemeClr val="bg1"/>
              </a:solidFill>
            </a:endParaRPr>
          </a:p>
          <a:p>
            <a:pPr algn="ctr"/>
            <a:endParaRPr lang="fr-FR" sz="2400" dirty="0">
              <a:solidFill>
                <a:schemeClr val="bg1"/>
              </a:solidFill>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905691" y="4069943"/>
            <a:ext cx="1446993" cy="2185214"/>
          </a:xfrm>
          <a:prstGeom prst="rect">
            <a:avLst/>
          </a:prstGeom>
          <a:solidFill>
            <a:srgbClr val="E3EAFD"/>
          </a:solidFill>
          <a:ln>
            <a:solidFill>
              <a:srgbClr val="115076"/>
            </a:solidFill>
          </a:ln>
        </p:spPr>
        <p:txBody>
          <a:bodyPr wrap="square" rtlCol="0">
            <a:spAutoFit/>
          </a:bodyPr>
          <a:lstStyle/>
          <a:p>
            <a:pPr algn="ctr"/>
            <a:r>
              <a:rPr lang="fr-FR" sz="2800" b="1" dirty="0">
                <a:solidFill>
                  <a:srgbClr val="115076"/>
                </a:solidFill>
              </a:rPr>
              <a:t>aim</a:t>
            </a:r>
            <a:r>
              <a:rPr lang="fr-FR" sz="2800" dirty="0">
                <a:solidFill>
                  <a:srgbClr val="115076"/>
                </a:solidFill>
              </a:rPr>
              <a:t>ant</a:t>
            </a:r>
          </a:p>
          <a:p>
            <a:pPr algn="ctr"/>
            <a:r>
              <a:rPr lang="fr-FR" dirty="0">
                <a:solidFill>
                  <a:srgbClr val="115076"/>
                </a:solidFill>
              </a:rPr>
              <a:t>[</a:t>
            </a:r>
            <a:r>
              <a:rPr lang="en-GB" dirty="0">
                <a:solidFill>
                  <a:srgbClr val="115076"/>
                </a:solidFill>
              </a:rPr>
              <a:t>magnet</a:t>
            </a:r>
            <a:r>
              <a:rPr lang="fr-FR" dirty="0">
                <a:solidFill>
                  <a:srgbClr val="115076"/>
                </a:solidFill>
              </a:rPr>
              <a:t>]</a:t>
            </a: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a:p>
            <a:pPr algn="ctr"/>
            <a:endParaRPr lang="fr-FR" dirty="0">
              <a:solidFill>
                <a:srgbClr val="115076"/>
              </a:solidFill>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3470653" y="4069943"/>
            <a:ext cx="1887762" cy="2185214"/>
          </a:xfrm>
          <a:prstGeom prst="rect">
            <a:avLst/>
          </a:prstGeom>
          <a:solidFill>
            <a:srgbClr val="E87D1E"/>
          </a:solidFill>
          <a:ln>
            <a:solidFill>
              <a:srgbClr val="115076"/>
            </a:solidFill>
          </a:ln>
        </p:spPr>
        <p:txBody>
          <a:bodyPr wrap="square" rtlCol="0">
            <a:spAutoFit/>
          </a:bodyPr>
          <a:lstStyle/>
          <a:p>
            <a:pPr algn="ctr"/>
            <a:r>
              <a:rPr lang="fr-FR" sz="2800" dirty="0">
                <a:solidFill>
                  <a:schemeClr val="bg1"/>
                </a:solidFill>
              </a:rPr>
              <a:t>capit</a:t>
            </a:r>
            <a:r>
              <a:rPr lang="fr-FR" sz="2800" b="1" dirty="0">
                <a:solidFill>
                  <a:schemeClr val="bg1"/>
                </a:solidFill>
              </a:rPr>
              <a:t>ain</a:t>
            </a:r>
            <a:r>
              <a:rPr lang="fr-FR" sz="2800" dirty="0">
                <a:solidFill>
                  <a:schemeClr val="bg1"/>
                </a:solidFill>
              </a:rPr>
              <a:t>e</a:t>
            </a:r>
          </a:p>
          <a:p>
            <a:pPr algn="ctr"/>
            <a:r>
              <a:rPr lang="fr-FR" dirty="0">
                <a:solidFill>
                  <a:schemeClr val="bg1"/>
                </a:solidFill>
              </a:rPr>
              <a:t>[</a:t>
            </a:r>
            <a:r>
              <a:rPr lang="en-GB" dirty="0">
                <a:solidFill>
                  <a:schemeClr val="bg1"/>
                </a:solidFill>
              </a:rPr>
              <a:t>captain</a:t>
            </a:r>
            <a:r>
              <a:rPr lang="fr-FR" dirty="0">
                <a:solidFill>
                  <a:schemeClr val="bg1"/>
                </a:solidFill>
              </a:rPr>
              <a:t>]</a:t>
            </a: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4016336" y="2067140"/>
            <a:ext cx="1846233" cy="1908215"/>
          </a:xfrm>
          <a:prstGeom prst="rect">
            <a:avLst/>
          </a:prstGeom>
          <a:solidFill>
            <a:srgbClr val="115076"/>
          </a:solidFill>
          <a:ln>
            <a:solidFill>
              <a:srgbClr val="115076"/>
            </a:solidFill>
          </a:ln>
        </p:spPr>
        <p:txBody>
          <a:bodyPr wrap="square" rtlCol="0">
            <a:spAutoFit/>
          </a:bodyPr>
          <a:lstStyle/>
          <a:p>
            <a:pPr algn="ctr"/>
            <a:r>
              <a:rPr lang="fr-FR" sz="2800" dirty="0">
                <a:solidFill>
                  <a:schemeClr val="bg1"/>
                </a:solidFill>
              </a:rPr>
              <a:t>terr</a:t>
            </a:r>
            <a:r>
              <a:rPr lang="fr-FR" sz="2800" b="1" dirty="0">
                <a:solidFill>
                  <a:schemeClr val="bg1"/>
                </a:solidFill>
              </a:rPr>
              <a:t>ain</a:t>
            </a:r>
          </a:p>
          <a:p>
            <a:pPr algn="ctr"/>
            <a:r>
              <a:rPr lang="fr-FR" dirty="0">
                <a:solidFill>
                  <a:schemeClr val="bg1"/>
                </a:solidFill>
              </a:rPr>
              <a:t>[</a:t>
            </a:r>
            <a:r>
              <a:rPr lang="en-GB" dirty="0">
                <a:solidFill>
                  <a:schemeClr val="bg1"/>
                </a:solidFill>
              </a:rPr>
              <a:t>land</a:t>
            </a:r>
            <a:r>
              <a:rPr lang="fr-FR" dirty="0">
                <a:solidFill>
                  <a:schemeClr val="bg1"/>
                </a:solidFill>
              </a:rPr>
              <a:t>]</a:t>
            </a:r>
          </a:p>
          <a:p>
            <a:pPr algn="ctr"/>
            <a:endParaRPr lang="fr-FR" b="1" dirty="0">
              <a:solidFill>
                <a:schemeClr val="bg1"/>
              </a:solidFill>
            </a:endParaRPr>
          </a:p>
          <a:p>
            <a:pPr algn="ctr"/>
            <a:endParaRPr lang="fr-FR" b="1" dirty="0">
              <a:solidFill>
                <a:schemeClr val="bg1"/>
              </a:solidFill>
            </a:endParaRPr>
          </a:p>
          <a:p>
            <a:pPr algn="ctr"/>
            <a:endParaRPr lang="fr-FR" b="1" dirty="0">
              <a:solidFill>
                <a:schemeClr val="bg1"/>
              </a:solidFill>
            </a:endParaRPr>
          </a:p>
          <a:p>
            <a:pPr algn="ctr"/>
            <a:endParaRPr lang="fr-FR" b="1" dirty="0">
              <a:solidFill>
                <a:schemeClr val="bg1"/>
              </a:solidFill>
            </a:endParaRPr>
          </a:p>
        </p:txBody>
      </p:sp>
      <p:pic>
        <p:nvPicPr>
          <p:cNvPr id="41" name="Picture 40" descr="Icon&#10;&#10;Description automatically generated">
            <a:hlinkClick r:id="" action="ppaction://noaction">
              <a:snd r:embed="rId3" name="intervention.wav"/>
            </a:hlinkClick>
            <a:extLst>
              <a:ext uri="{FF2B5EF4-FFF2-40B4-BE49-F238E27FC236}">
                <a16:creationId xmlns:a16="http://schemas.microsoft.com/office/drawing/2014/main" id="{A5EAE791-7526-44F0-9101-6836F720D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76" y="2862768"/>
            <a:ext cx="829123" cy="991848"/>
          </a:xfrm>
          <a:prstGeom prst="rect">
            <a:avLst/>
          </a:prstGeom>
        </p:spPr>
      </p:pic>
      <p:pic>
        <p:nvPicPr>
          <p:cNvPr id="43" name="Picture 42" descr="A military tank with a flag&#10;&#10;Description automatically generated with medium confidence">
            <a:hlinkClick r:id="" action="ppaction://noaction">
              <a:snd r:embed="rId5" name="invasion.wav"/>
            </a:hlinkClick>
            <a:extLst>
              <a:ext uri="{FF2B5EF4-FFF2-40B4-BE49-F238E27FC236}">
                <a16:creationId xmlns:a16="http://schemas.microsoft.com/office/drawing/2014/main" id="{F2080AEF-293C-43FB-BA91-52DDCA2D9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3019" y="4921648"/>
            <a:ext cx="1487778" cy="879881"/>
          </a:xfrm>
          <a:prstGeom prst="rect">
            <a:avLst/>
          </a:prstGeom>
        </p:spPr>
      </p:pic>
      <p:pic>
        <p:nvPicPr>
          <p:cNvPr id="45" name="Picture 44" descr="A picture containing chart&#10;&#10;Description automatically generated">
            <a:hlinkClick r:id="" action="ppaction://noaction">
              <a:snd r:embed="rId7" name="terrain.wav"/>
            </a:hlinkClick>
            <a:extLst>
              <a:ext uri="{FF2B5EF4-FFF2-40B4-BE49-F238E27FC236}">
                <a16:creationId xmlns:a16="http://schemas.microsoft.com/office/drawing/2014/main" id="{81507481-439B-489D-A3D8-41694A6ADD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8286" y="3042190"/>
            <a:ext cx="1661996" cy="830998"/>
          </a:xfrm>
          <a:prstGeom prst="rect">
            <a:avLst/>
          </a:prstGeom>
        </p:spPr>
      </p:pic>
      <p:pic>
        <p:nvPicPr>
          <p:cNvPr id="47" name="Picture 46">
            <a:hlinkClick r:id="" action="ppaction://noaction">
              <a:snd r:embed="rId9" name="victime.wav"/>
            </a:hlinkClick>
            <a:extLst>
              <a:ext uri="{FF2B5EF4-FFF2-40B4-BE49-F238E27FC236}">
                <a16:creationId xmlns:a16="http://schemas.microsoft.com/office/drawing/2014/main" id="{126DDB02-74A4-4F66-A9E5-EFE2F6D1B9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60" y="2806951"/>
            <a:ext cx="734599" cy="1187685"/>
          </a:xfrm>
          <a:prstGeom prst="rect">
            <a:avLst/>
          </a:prstGeom>
        </p:spPr>
      </p:pic>
      <p:pic>
        <p:nvPicPr>
          <p:cNvPr id="49" name="Picture 48" descr="Icon&#10;&#10;Description automatically generated">
            <a:hlinkClick r:id="" action="ppaction://noaction">
              <a:snd r:embed="rId11" name="vainqueur.wav"/>
            </a:hlinkClick>
            <a:extLst>
              <a:ext uri="{FF2B5EF4-FFF2-40B4-BE49-F238E27FC236}">
                <a16:creationId xmlns:a16="http://schemas.microsoft.com/office/drawing/2014/main" id="{D3B4F316-0DF9-47B2-87AC-DE56D1DF4C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4231" y="2849805"/>
            <a:ext cx="1018835" cy="1017773"/>
          </a:xfrm>
          <a:prstGeom prst="rect">
            <a:avLst/>
          </a:prstGeom>
        </p:spPr>
      </p:pic>
      <p:pic>
        <p:nvPicPr>
          <p:cNvPr id="51" name="Picture 50" descr="A picture containing sushi, vector graphics&#10;&#10;Description automatically generated">
            <a:hlinkClick r:id="" action="ppaction://noaction">
              <a:snd r:embed="rId13" name="faim.wav"/>
            </a:hlinkClick>
            <a:extLst>
              <a:ext uri="{FF2B5EF4-FFF2-40B4-BE49-F238E27FC236}">
                <a16:creationId xmlns:a16="http://schemas.microsoft.com/office/drawing/2014/main" id="{4C48B7AF-F5D3-4368-B69B-39E00A55EF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9225625" y="4877015"/>
            <a:ext cx="1241983" cy="1339869"/>
          </a:xfrm>
          <a:prstGeom prst="rect">
            <a:avLst/>
          </a:prstGeom>
        </p:spPr>
      </p:pic>
      <p:pic>
        <p:nvPicPr>
          <p:cNvPr id="55" name="Picture 54" descr="Icon&#10;&#10;Description automatically generated">
            <a:hlinkClick r:id="" action="ppaction://noaction">
              <a:snd r:embed="rId15" name="aimant.wav"/>
            </a:hlinkClick>
            <a:extLst>
              <a:ext uri="{FF2B5EF4-FFF2-40B4-BE49-F238E27FC236}">
                <a16:creationId xmlns:a16="http://schemas.microsoft.com/office/drawing/2014/main" id="{B5F60911-19D6-41AF-99F5-0F149DCC03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8340" y="4930199"/>
            <a:ext cx="1056680" cy="1008799"/>
          </a:xfrm>
          <a:prstGeom prst="rect">
            <a:avLst/>
          </a:prstGeom>
        </p:spPr>
      </p:pic>
      <p:pic>
        <p:nvPicPr>
          <p:cNvPr id="57" name="Picture 56" descr="Icon&#10;&#10;Description automatically generated">
            <a:hlinkClick r:id="" action="ppaction://noaction">
              <a:snd r:embed="rId17" name="ministre.wav"/>
            </a:hlinkClick>
            <a:extLst>
              <a:ext uri="{FF2B5EF4-FFF2-40B4-BE49-F238E27FC236}">
                <a16:creationId xmlns:a16="http://schemas.microsoft.com/office/drawing/2014/main" id="{58EFF7AF-C1A3-4B3B-9FA3-781CBE9C2B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2953" y="4814723"/>
            <a:ext cx="684613" cy="1369225"/>
          </a:xfrm>
          <a:prstGeom prst="rect">
            <a:avLst/>
          </a:prstGeom>
        </p:spPr>
      </p:pic>
      <p:pic>
        <p:nvPicPr>
          <p:cNvPr id="59" name="Picture 58" descr="A person wearing glasses&#10;&#10;Description automatically generated with low confidence">
            <a:hlinkClick r:id="" action="ppaction://noaction">
              <a:snd r:embed="rId19" name="capitaine.wav"/>
            </a:hlinkClick>
            <a:extLst>
              <a:ext uri="{FF2B5EF4-FFF2-40B4-BE49-F238E27FC236}">
                <a16:creationId xmlns:a16="http://schemas.microsoft.com/office/drawing/2014/main" id="{FED73AB2-704B-4D34-B027-638475774E3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86021" y="4902866"/>
            <a:ext cx="967054" cy="1156850"/>
          </a:xfrm>
          <a:prstGeom prst="rect">
            <a:avLst/>
          </a:prstGeom>
        </p:spPr>
      </p:pic>
      <p:pic>
        <p:nvPicPr>
          <p:cNvPr id="53" name="Picture 52" descr="Logo&#10;&#10;Description automatically generated">
            <a:hlinkClick r:id="" action="ppaction://noaction">
              <a:snd r:embed="rId21" name="essaimer.wav"/>
            </a:hlinkClick>
            <a:extLst>
              <a:ext uri="{FF2B5EF4-FFF2-40B4-BE49-F238E27FC236}">
                <a16:creationId xmlns:a16="http://schemas.microsoft.com/office/drawing/2014/main" id="{DD3AB502-0EEC-453A-ABFB-ED2190C9AAF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80135" y="4807360"/>
            <a:ext cx="508912" cy="484261"/>
          </a:xfrm>
          <a:prstGeom prst="rect">
            <a:avLst/>
          </a:prstGeom>
        </p:spPr>
      </p:pic>
      <p:pic>
        <p:nvPicPr>
          <p:cNvPr id="60" name="Picture 59" descr="Logo&#10;&#10;Description automatically generated">
            <a:extLst>
              <a:ext uri="{FF2B5EF4-FFF2-40B4-BE49-F238E27FC236}">
                <a16:creationId xmlns:a16="http://schemas.microsoft.com/office/drawing/2014/main" id="{5BF28B3D-4A9C-49F2-92C0-8424550B6DC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803654"/>
            <a:ext cx="508912" cy="484261"/>
          </a:xfrm>
          <a:prstGeom prst="rect">
            <a:avLst/>
          </a:prstGeom>
        </p:spPr>
      </p:pic>
      <p:pic>
        <p:nvPicPr>
          <p:cNvPr id="61" name="Picture 60" descr="Logo&#10;&#10;Description automatically generated">
            <a:hlinkClick r:id="" action="ppaction://noaction">
              <a:snd r:embed="rId21" name="essaimer.wav"/>
            </a:hlinkClick>
            <a:extLst>
              <a:ext uri="{FF2B5EF4-FFF2-40B4-BE49-F238E27FC236}">
                <a16:creationId xmlns:a16="http://schemas.microsoft.com/office/drawing/2014/main" id="{727AF5D6-057D-4671-BA7E-A22CDEB08AD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1952" y="4837833"/>
            <a:ext cx="508912" cy="484261"/>
          </a:xfrm>
          <a:prstGeom prst="rect">
            <a:avLst/>
          </a:prstGeom>
        </p:spPr>
      </p:pic>
      <p:pic>
        <p:nvPicPr>
          <p:cNvPr id="62" name="Picture 61" descr="Logo&#10;&#10;Description automatically generated">
            <a:hlinkClick r:id="" action="ppaction://noaction">
              <a:snd r:embed="rId21" name="essaimer.wav"/>
            </a:hlinkClick>
            <a:extLst>
              <a:ext uri="{FF2B5EF4-FFF2-40B4-BE49-F238E27FC236}">
                <a16:creationId xmlns:a16="http://schemas.microsoft.com/office/drawing/2014/main" id="{B9548677-BDEC-433E-BCF7-B41522AD425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386217"/>
            <a:ext cx="508912" cy="484261"/>
          </a:xfrm>
          <a:prstGeom prst="rect">
            <a:avLst/>
          </a:prstGeom>
        </p:spPr>
      </p:pic>
      <p:pic>
        <p:nvPicPr>
          <p:cNvPr id="63" name="Picture 62" descr="Logo&#10;&#10;Description automatically generated">
            <a:hlinkClick r:id="" action="ppaction://noaction">
              <a:snd r:embed="rId21" name="essaimer.wav"/>
            </a:hlinkClick>
            <a:extLst>
              <a:ext uri="{FF2B5EF4-FFF2-40B4-BE49-F238E27FC236}">
                <a16:creationId xmlns:a16="http://schemas.microsoft.com/office/drawing/2014/main" id="{558CCD88-24A1-4223-B4CC-87EA465A877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05713" y="5398044"/>
            <a:ext cx="508912" cy="484261"/>
          </a:xfrm>
          <a:prstGeom prst="rect">
            <a:avLst/>
          </a:prstGeom>
        </p:spPr>
      </p:pic>
      <p:pic>
        <p:nvPicPr>
          <p:cNvPr id="64" name="Picture 63" descr="Logo&#10;&#10;Description automatically generated">
            <a:hlinkClick r:id="" action="ppaction://noaction">
              <a:snd r:embed="rId21" name="essaimer.wav"/>
            </a:hlinkClick>
            <a:extLst>
              <a:ext uri="{FF2B5EF4-FFF2-40B4-BE49-F238E27FC236}">
                <a16:creationId xmlns:a16="http://schemas.microsoft.com/office/drawing/2014/main" id="{4396D7BB-B625-441C-A163-69C549E6A7B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04811" y="5100346"/>
            <a:ext cx="508912" cy="484261"/>
          </a:xfrm>
          <a:prstGeom prst="rect">
            <a:avLst/>
          </a:prstGeom>
        </p:spPr>
      </p:pic>
      <p:pic>
        <p:nvPicPr>
          <p:cNvPr id="65" name="Picture 64" descr="Logo&#10;&#10;Description automatically generated">
            <a:hlinkClick r:id="" action="ppaction://noaction">
              <a:snd r:embed="rId21" name="essaimer.wav"/>
            </a:hlinkClick>
            <a:extLst>
              <a:ext uri="{FF2B5EF4-FFF2-40B4-BE49-F238E27FC236}">
                <a16:creationId xmlns:a16="http://schemas.microsoft.com/office/drawing/2014/main" id="{F7A55486-2394-4223-9B1A-E563DABB80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54611">
            <a:off x="7925677" y="5649849"/>
            <a:ext cx="508912" cy="484261"/>
          </a:xfrm>
          <a:prstGeom prst="rect">
            <a:avLst/>
          </a:prstGeom>
        </p:spPr>
      </p:pic>
      <p:pic>
        <p:nvPicPr>
          <p:cNvPr id="37" name="Picture 36" descr="Diagram&#10;&#10;Description automatically generated">
            <a:hlinkClick r:id="" action="ppaction://noaction">
              <a:snd r:embed="rId23" name="envahi.wav"/>
            </a:hlinkClick>
            <a:extLst>
              <a:ext uri="{FF2B5EF4-FFF2-40B4-BE49-F238E27FC236}">
                <a16:creationId xmlns:a16="http://schemas.microsoft.com/office/drawing/2014/main" id="{8D74218C-7A5A-4F8F-B131-3BFB459E816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23329" y="3029484"/>
            <a:ext cx="392777" cy="742621"/>
          </a:xfrm>
          <a:prstGeom prst="rect">
            <a:avLst/>
          </a:prstGeom>
        </p:spPr>
      </p:pic>
      <p:pic>
        <p:nvPicPr>
          <p:cNvPr id="66" name="Picture 65" descr="Diagram&#10;&#10;Description automatically generated">
            <a:hlinkClick r:id="" action="ppaction://noaction">
              <a:snd r:embed="rId23" name="envahi.wav"/>
            </a:hlinkClick>
            <a:extLst>
              <a:ext uri="{FF2B5EF4-FFF2-40B4-BE49-F238E27FC236}">
                <a16:creationId xmlns:a16="http://schemas.microsoft.com/office/drawing/2014/main" id="{DF6FA27C-E37F-4798-A960-00CA00016D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97099" y="3029484"/>
            <a:ext cx="392777" cy="742621"/>
          </a:xfrm>
          <a:prstGeom prst="rect">
            <a:avLst/>
          </a:prstGeom>
        </p:spPr>
      </p:pic>
      <p:pic>
        <p:nvPicPr>
          <p:cNvPr id="67" name="Picture 66" descr="Diagram&#10;&#10;Description automatically generated">
            <a:hlinkClick r:id="" action="ppaction://noaction">
              <a:snd r:embed="rId23" name="envahi.wav"/>
            </a:hlinkClick>
            <a:extLst>
              <a:ext uri="{FF2B5EF4-FFF2-40B4-BE49-F238E27FC236}">
                <a16:creationId xmlns:a16="http://schemas.microsoft.com/office/drawing/2014/main" id="{5AC405AB-AD6D-4627-8AF9-2E7230A82B4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55168" y="3029484"/>
            <a:ext cx="392777" cy="742621"/>
          </a:xfrm>
          <a:prstGeom prst="rect">
            <a:avLst/>
          </a:prstGeom>
        </p:spPr>
      </p:pic>
      <p:pic>
        <p:nvPicPr>
          <p:cNvPr id="68" name="Picture 67" descr="Diagram&#10;&#10;Description automatically generated">
            <a:hlinkClick r:id="" action="ppaction://noaction">
              <a:snd r:embed="rId23" name="envahi.wav"/>
            </a:hlinkClick>
            <a:extLst>
              <a:ext uri="{FF2B5EF4-FFF2-40B4-BE49-F238E27FC236}">
                <a16:creationId xmlns:a16="http://schemas.microsoft.com/office/drawing/2014/main" id="{5661CDC9-0B06-4945-A8C2-7B19E9C876E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70161" y="3014094"/>
            <a:ext cx="392777" cy="742621"/>
          </a:xfrm>
          <a:prstGeom prst="rect">
            <a:avLst/>
          </a:prstGeom>
        </p:spPr>
      </p:pic>
      <p:pic>
        <p:nvPicPr>
          <p:cNvPr id="70" name="Picture 69" descr="Map&#10;&#10;Description automatically generated">
            <a:hlinkClick r:id="" action="ppaction://noaction">
              <a:snd r:embed="rId25" name="fui.wav"/>
            </a:hlinkClick>
            <a:extLst>
              <a:ext uri="{FF2B5EF4-FFF2-40B4-BE49-F238E27FC236}">
                <a16:creationId xmlns:a16="http://schemas.microsoft.com/office/drawing/2014/main" id="{94DC28EF-79BD-4EF1-8287-6FAA510A79D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10852932" y="4993470"/>
            <a:ext cx="1057682" cy="1182273"/>
          </a:xfrm>
          <a:prstGeom prst="rect">
            <a:avLst/>
          </a:prstGeom>
        </p:spPr>
      </p:pic>
      <p:pic>
        <p:nvPicPr>
          <p:cNvPr id="72" name="Picture 71" descr="A picture containing text, vector graphics&#10;&#10;Description automatically generated">
            <a:hlinkClick r:id="" action="ppaction://noaction">
              <a:snd r:embed="rId27" name="imposer.wav"/>
            </a:hlinkClick>
            <a:extLst>
              <a:ext uri="{FF2B5EF4-FFF2-40B4-BE49-F238E27FC236}">
                <a16:creationId xmlns:a16="http://schemas.microsoft.com/office/drawing/2014/main" id="{D82339AF-1CDB-44FC-88E1-19AA495F653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61272" y="2854711"/>
            <a:ext cx="589588" cy="1061385"/>
          </a:xfrm>
          <a:prstGeom prst="rect">
            <a:avLst/>
          </a:prstGeom>
        </p:spPr>
      </p:pic>
      <p:grpSp>
        <p:nvGrpSpPr>
          <p:cNvPr id="81" name="Group 80">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75" name="Picture 74"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77" name="Picture 76"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2" name="Group 81">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74" name="Picture 73"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9" name="Picture 78"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84" name="TextBox 83">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algn="ctr"/>
            <a:r>
              <a:rPr lang="en-GB" sz="2000" dirty="0">
                <a:solidFill>
                  <a:srgbClr val="115076"/>
                </a:solidFill>
              </a:rPr>
              <a:t>Are the </a:t>
            </a:r>
            <a:r>
              <a:rPr lang="en-GB" sz="2000" b="1" dirty="0">
                <a:solidFill>
                  <a:srgbClr val="115076"/>
                </a:solidFill>
              </a:rPr>
              <a:t>vowels in bold</a:t>
            </a:r>
            <a:r>
              <a:rPr lang="en-GB" sz="2000" dirty="0">
                <a:solidFill>
                  <a:srgbClr val="115076"/>
                </a:solidFill>
              </a:rPr>
              <a:t> nasal or non-nasal?</a:t>
            </a:r>
            <a:endParaRPr lang="en-GB" sz="2000" dirty="0"/>
          </a:p>
        </p:txBody>
      </p:sp>
      <p:grpSp>
        <p:nvGrpSpPr>
          <p:cNvPr id="86" name="Group 85">
            <a:extLst>
              <a:ext uri="{FF2B5EF4-FFF2-40B4-BE49-F238E27FC236}">
                <a16:creationId xmlns:a16="http://schemas.microsoft.com/office/drawing/2014/main" id="{3656E098-50B5-4DAA-BB76-347A4048526F}"/>
              </a:ext>
            </a:extLst>
          </p:cNvPr>
          <p:cNvGrpSpPr/>
          <p:nvPr/>
        </p:nvGrpSpPr>
        <p:grpSpPr>
          <a:xfrm>
            <a:off x="10491490" y="3296427"/>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89" name="Group 88">
            <a:extLst>
              <a:ext uri="{FF2B5EF4-FFF2-40B4-BE49-F238E27FC236}">
                <a16:creationId xmlns:a16="http://schemas.microsoft.com/office/drawing/2014/main" id="{4B704811-1906-4DE6-8E0B-4C18A1D9C63B}"/>
              </a:ext>
            </a:extLst>
          </p:cNvPr>
          <p:cNvGrpSpPr/>
          <p:nvPr/>
        </p:nvGrpSpPr>
        <p:grpSpPr>
          <a:xfrm>
            <a:off x="7216504" y="5585074"/>
            <a:ext cx="905658" cy="707849"/>
            <a:chOff x="8767591" y="272802"/>
            <a:chExt cx="905658" cy="707849"/>
          </a:xfrm>
        </p:grpSpPr>
        <p:pic>
          <p:nvPicPr>
            <p:cNvPr id="90" name="Picture 89" descr="Icon&#10;&#10;Description automatically generated">
              <a:extLst>
                <a:ext uri="{FF2B5EF4-FFF2-40B4-BE49-F238E27FC236}">
                  <a16:creationId xmlns:a16="http://schemas.microsoft.com/office/drawing/2014/main" id="{9122C9FD-7D23-4426-8298-3339B087A6A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1" name="Picture 90" descr="Shape&#10;&#10;Description automatically generated">
              <a:extLst>
                <a:ext uri="{FF2B5EF4-FFF2-40B4-BE49-F238E27FC236}">
                  <a16:creationId xmlns:a16="http://schemas.microsoft.com/office/drawing/2014/main" id="{53D7199E-2FD3-42C2-A076-AC9E5E638DF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5466566" y="5585074"/>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7" name="Group 96">
            <a:extLst>
              <a:ext uri="{FF2B5EF4-FFF2-40B4-BE49-F238E27FC236}">
                <a16:creationId xmlns:a16="http://schemas.microsoft.com/office/drawing/2014/main" id="{9550FD2D-A1AA-4585-97E3-AB040F0FF522}"/>
              </a:ext>
            </a:extLst>
          </p:cNvPr>
          <p:cNvGrpSpPr/>
          <p:nvPr/>
        </p:nvGrpSpPr>
        <p:grpSpPr>
          <a:xfrm>
            <a:off x="9054611" y="5585074"/>
            <a:ext cx="1007605" cy="707849"/>
            <a:chOff x="6369600" y="211352"/>
            <a:chExt cx="1007605" cy="707849"/>
          </a:xfrm>
        </p:grpSpPr>
        <p:pic>
          <p:nvPicPr>
            <p:cNvPr id="98" name="Picture 97" descr="Icon&#10;&#10;Description automatically generated">
              <a:extLst>
                <a:ext uri="{FF2B5EF4-FFF2-40B4-BE49-F238E27FC236}">
                  <a16:creationId xmlns:a16="http://schemas.microsoft.com/office/drawing/2014/main" id="{8D24E82E-347F-4C39-A69E-07F7304F3A4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9" name="Picture 98" descr="Shape&#10;&#10;Description automatically generated">
              <a:extLst>
                <a:ext uri="{FF2B5EF4-FFF2-40B4-BE49-F238E27FC236}">
                  <a16:creationId xmlns:a16="http://schemas.microsoft.com/office/drawing/2014/main" id="{CCF13FE6-5464-4CEA-A544-92A7F37D3D2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5987645" y="3296427"/>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4012130" y="3296427"/>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165016" y="3296427"/>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9" name="Group 108">
            <a:extLst>
              <a:ext uri="{FF2B5EF4-FFF2-40B4-BE49-F238E27FC236}">
                <a16:creationId xmlns:a16="http://schemas.microsoft.com/office/drawing/2014/main" id="{8805E7FE-D897-416B-B475-CCF4C94BAA2B}"/>
              </a:ext>
            </a:extLst>
          </p:cNvPr>
          <p:cNvGrpSpPr/>
          <p:nvPr/>
        </p:nvGrpSpPr>
        <p:grpSpPr>
          <a:xfrm>
            <a:off x="94246" y="5585074"/>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2" name="Group 111">
            <a:extLst>
              <a:ext uri="{FF2B5EF4-FFF2-40B4-BE49-F238E27FC236}">
                <a16:creationId xmlns:a16="http://schemas.microsoft.com/office/drawing/2014/main" id="{83C5A10A-26A3-4C28-851F-6A33671FBB61}"/>
              </a:ext>
            </a:extLst>
          </p:cNvPr>
          <p:cNvGrpSpPr/>
          <p:nvPr/>
        </p:nvGrpSpPr>
        <p:grpSpPr>
          <a:xfrm>
            <a:off x="3441217" y="5585074"/>
            <a:ext cx="905658" cy="707849"/>
            <a:chOff x="8767591" y="272802"/>
            <a:chExt cx="905658" cy="707849"/>
          </a:xfrm>
        </p:grpSpPr>
        <p:pic>
          <p:nvPicPr>
            <p:cNvPr id="113" name="Picture 112" descr="Icon&#10;&#10;Description automatically generated">
              <a:extLst>
                <a:ext uri="{FF2B5EF4-FFF2-40B4-BE49-F238E27FC236}">
                  <a16:creationId xmlns:a16="http://schemas.microsoft.com/office/drawing/2014/main" id="{A3572D8F-B2A4-4323-B911-6B9D7EED61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4" name="Picture 113" descr="Shape&#10;&#10;Description automatically generated">
              <a:extLst>
                <a:ext uri="{FF2B5EF4-FFF2-40B4-BE49-F238E27FC236}">
                  <a16:creationId xmlns:a16="http://schemas.microsoft.com/office/drawing/2014/main" id="{52626D92-364B-42BE-A1FA-DA14B25C07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879914" y="5585074"/>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8502360" y="3296427"/>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1" name="Group 120">
            <a:extLst>
              <a:ext uri="{FF2B5EF4-FFF2-40B4-BE49-F238E27FC236}">
                <a16:creationId xmlns:a16="http://schemas.microsoft.com/office/drawing/2014/main" id="{778A6E24-ECBB-4B4A-86AB-C6BF1086B130}"/>
              </a:ext>
            </a:extLst>
          </p:cNvPr>
          <p:cNvGrpSpPr/>
          <p:nvPr/>
        </p:nvGrpSpPr>
        <p:grpSpPr>
          <a:xfrm>
            <a:off x="10664797" y="5585074"/>
            <a:ext cx="905658" cy="707849"/>
            <a:chOff x="8767591" y="272802"/>
            <a:chExt cx="905658" cy="707849"/>
          </a:xfrm>
        </p:grpSpPr>
        <p:pic>
          <p:nvPicPr>
            <p:cNvPr id="122" name="Picture 121" descr="Icon&#10;&#10;Description automatically generated">
              <a:extLst>
                <a:ext uri="{FF2B5EF4-FFF2-40B4-BE49-F238E27FC236}">
                  <a16:creationId xmlns:a16="http://schemas.microsoft.com/office/drawing/2014/main" id="{EBE4115D-39BF-4E3E-95F6-BED02F005DA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3" name="Picture 122" descr="Shape&#10;&#10;Description automatically generated">
              <a:extLst>
                <a:ext uri="{FF2B5EF4-FFF2-40B4-BE49-F238E27FC236}">
                  <a16:creationId xmlns:a16="http://schemas.microsoft.com/office/drawing/2014/main" id="{6C12407C-A194-4CD4-9E63-838C966A7813}"/>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4" name="Group 123">
            <a:extLst>
              <a:ext uri="{FF2B5EF4-FFF2-40B4-BE49-F238E27FC236}">
                <a16:creationId xmlns:a16="http://schemas.microsoft.com/office/drawing/2014/main" id="{8294012E-61FC-4010-BF8B-CCF52EC2AFCA}"/>
              </a:ext>
            </a:extLst>
          </p:cNvPr>
          <p:cNvGrpSpPr/>
          <p:nvPr/>
        </p:nvGrpSpPr>
        <p:grpSpPr>
          <a:xfrm>
            <a:off x="2339452" y="329642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3" name="Group 2"/>
          <p:cNvGrpSpPr/>
          <p:nvPr/>
        </p:nvGrpSpPr>
        <p:grpSpPr>
          <a:xfrm>
            <a:off x="5581711" y="4030026"/>
            <a:ext cx="5065381" cy="2306888"/>
            <a:chOff x="5512710" y="3925293"/>
            <a:chExt cx="5065381" cy="2306888"/>
          </a:xfrm>
        </p:grpSpPr>
        <p:sp>
          <p:nvSpPr>
            <p:cNvPr id="127" name="Rounded Rectangular Callout 126"/>
            <p:cNvSpPr/>
            <p:nvPr/>
          </p:nvSpPr>
          <p:spPr>
            <a:xfrm>
              <a:off x="5556505" y="3925293"/>
              <a:ext cx="5021586" cy="2297593"/>
            </a:xfrm>
            <a:prstGeom prst="wedgeRoundRectCallout">
              <a:avLst>
                <a:gd name="adj1" fmla="val 21056"/>
                <a:gd name="adj2" fmla="val -693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0" name="Rounded Rectangular Callout 129"/>
            <p:cNvSpPr/>
            <p:nvPr/>
          </p:nvSpPr>
          <p:spPr>
            <a:xfrm>
              <a:off x="5512710" y="3934588"/>
              <a:ext cx="5021586" cy="2297593"/>
            </a:xfrm>
            <a:prstGeom prst="wedgeRoundRectCallout">
              <a:avLst>
                <a:gd name="adj1" fmla="val 58300"/>
                <a:gd name="adj2" fmla="val -21390"/>
                <a:gd name="adj3" fmla="val 16667"/>
              </a:avLst>
            </a:prstGeom>
            <a:solidFill>
              <a:srgbClr val="11507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solidFill>
                </a:rPr>
                <a:t>These are the </a:t>
              </a:r>
              <a:r>
                <a:rPr lang="en-GB" sz="2400" b="1" dirty="0">
                  <a:solidFill>
                    <a:prstClr val="white"/>
                  </a:solidFill>
                </a:rPr>
                <a:t>past participles </a:t>
              </a:r>
              <a:r>
                <a:rPr lang="en-GB" sz="2400" dirty="0">
                  <a:solidFill>
                    <a:prstClr val="white"/>
                  </a:solidFill>
                </a:rPr>
                <a:t>of the verbs </a:t>
              </a:r>
              <a:r>
                <a:rPr lang="fr-FR" sz="2400" i="1" dirty="0">
                  <a:solidFill>
                    <a:prstClr val="white"/>
                  </a:solidFill>
                </a:rPr>
                <a:t>envahir</a:t>
              </a:r>
              <a:r>
                <a:rPr lang="en-GB" sz="2400" i="1" dirty="0">
                  <a:solidFill>
                    <a:prstClr val="white"/>
                  </a:solidFill>
                </a:rPr>
                <a:t> </a:t>
              </a:r>
              <a:r>
                <a:rPr lang="en-GB" sz="2400" dirty="0">
                  <a:solidFill>
                    <a:prstClr val="white"/>
                  </a:solidFill>
                </a:rPr>
                <a:t>(to invade) and </a:t>
              </a:r>
              <a:r>
                <a:rPr lang="fr-FR" sz="2400" i="1" dirty="0">
                  <a:solidFill>
                    <a:prstClr val="white"/>
                  </a:solidFill>
                </a:rPr>
                <a:t>fuir</a:t>
              </a:r>
              <a:r>
                <a:rPr lang="en-GB" sz="2400" i="1" dirty="0">
                  <a:solidFill>
                    <a:prstClr val="white"/>
                  </a:solidFill>
                </a:rPr>
                <a:t> </a:t>
              </a:r>
              <a:r>
                <a:rPr lang="en-GB" sz="2400" dirty="0">
                  <a:solidFill>
                    <a:prstClr val="white"/>
                  </a:solidFill>
                </a:rPr>
                <a:t>(to flee). </a:t>
              </a:r>
              <a:r>
                <a:rPr lang="en-GB" sz="2400" b="1" dirty="0">
                  <a:solidFill>
                    <a:prstClr val="white"/>
                  </a:solidFill>
                </a:rPr>
                <a:t>Verbs like </a:t>
              </a:r>
              <a:r>
                <a:rPr lang="fr-FR" sz="2400" b="1" i="1" dirty="0">
                  <a:solidFill>
                    <a:prstClr val="white"/>
                  </a:solidFill>
                </a:rPr>
                <a:t>sortir</a:t>
              </a:r>
              <a:r>
                <a:rPr lang="en-GB" sz="2400" b="1" i="1" dirty="0">
                  <a:solidFill>
                    <a:prstClr val="white"/>
                  </a:solidFill>
                </a:rPr>
                <a:t> </a:t>
              </a:r>
              <a:r>
                <a:rPr lang="en-GB" sz="2400" b="1" dirty="0">
                  <a:solidFill>
                    <a:prstClr val="white"/>
                  </a:solidFill>
                </a:rPr>
                <a:t>and </a:t>
              </a:r>
              <a:r>
                <a:rPr lang="fr-FR" sz="2400" b="1" i="1" dirty="0">
                  <a:solidFill>
                    <a:prstClr val="white"/>
                  </a:solidFill>
                </a:rPr>
                <a:t>choisir</a:t>
              </a:r>
              <a:r>
                <a:rPr lang="en-GB" sz="2400" b="1" i="1" dirty="0">
                  <a:solidFill>
                    <a:prstClr val="white"/>
                  </a:solidFill>
                </a:rPr>
                <a:t> </a:t>
              </a:r>
              <a:r>
                <a:rPr lang="en-GB" sz="2400" dirty="0">
                  <a:solidFill>
                    <a:prstClr val="white"/>
                  </a:solidFill>
                </a:rPr>
                <a:t>form their past participles like this.</a:t>
              </a:r>
            </a:p>
          </p:txBody>
        </p:sp>
      </p:grpSp>
      <p:pic>
        <p:nvPicPr>
          <p:cNvPr id="92" name="Picture 91" descr="background rectangle">
            <a:extLst>
              <a:ext uri="{C183D7F6-B498-43B3-948B-1728B52AA6E4}">
                <adec:decorative xmlns:adec="http://schemas.microsoft.com/office/drawing/2017/decorative" val="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3"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 Des sens communs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3408" y="1324601"/>
            <a:ext cx="1303252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À quelle catégorie appartiennent les mots ? Écris les numéros dans les cercles corrects.</a:t>
            </a:r>
          </a:p>
        </p:txBody>
      </p:sp>
      <p:sp>
        <p:nvSpPr>
          <p:cNvPr id="2" name="Oval 1"/>
          <p:cNvSpPr/>
          <p:nvPr/>
        </p:nvSpPr>
        <p:spPr>
          <a:xfrm>
            <a:off x="301498" y="2040574"/>
            <a:ext cx="2750459" cy="1980000"/>
          </a:xfrm>
          <a:prstGeom prst="ellipse">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Oval 9"/>
          <p:cNvSpPr/>
          <p:nvPr/>
        </p:nvSpPr>
        <p:spPr>
          <a:xfrm>
            <a:off x="301499" y="4265691"/>
            <a:ext cx="2750458" cy="1980000"/>
          </a:xfrm>
          <a:prstGeom prst="ellipse">
            <a:avLst/>
          </a:prstGeom>
          <a:solidFill>
            <a:schemeClr val="accent5">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3398977" y="2040574"/>
            <a:ext cx="2750459" cy="1980000"/>
          </a:xfrm>
          <a:prstGeom prst="ellipse">
            <a:avLst/>
          </a:prstGeom>
          <a:solidFill>
            <a:schemeClr val="accent5">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3398980" y="4265691"/>
            <a:ext cx="2750458" cy="1980000"/>
          </a:xfrm>
          <a:prstGeom prst="ellipse">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6496460" y="2040574"/>
            <a:ext cx="2750459" cy="1980000"/>
          </a:xfrm>
          <a:prstGeom prst="ellipse">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496461" y="4265691"/>
            <a:ext cx="2750458" cy="1980000"/>
          </a:xfrm>
          <a:prstGeom prst="ellipse">
            <a:avLst/>
          </a:prstGeom>
          <a:solidFill>
            <a:schemeClr val="accent5">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p:cNvSpPr txBox="1"/>
          <p:nvPr/>
        </p:nvSpPr>
        <p:spPr>
          <a:xfrm>
            <a:off x="301496" y="2285726"/>
            <a:ext cx="27504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directions</a:t>
            </a:r>
          </a:p>
        </p:txBody>
      </p:sp>
      <p:sp>
        <p:nvSpPr>
          <p:cNvPr id="15" name="TextBox 14"/>
          <p:cNvSpPr txBox="1"/>
          <p:nvPr/>
        </p:nvSpPr>
        <p:spPr>
          <a:xfrm>
            <a:off x="3398977" y="2289383"/>
            <a:ext cx="27504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war</a:t>
            </a:r>
          </a:p>
        </p:txBody>
      </p:sp>
      <p:sp>
        <p:nvSpPr>
          <p:cNvPr id="16" name="TextBox 15"/>
          <p:cNvSpPr txBox="1"/>
          <p:nvPr/>
        </p:nvSpPr>
        <p:spPr>
          <a:xfrm>
            <a:off x="6496460" y="2280681"/>
            <a:ext cx="27504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body</a:t>
            </a:r>
          </a:p>
        </p:txBody>
      </p:sp>
      <p:sp>
        <p:nvSpPr>
          <p:cNvPr id="17" name="TextBox 16"/>
          <p:cNvSpPr txBox="1"/>
          <p:nvPr/>
        </p:nvSpPr>
        <p:spPr>
          <a:xfrm>
            <a:off x="301496" y="4575899"/>
            <a:ext cx="27504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 point in time </a:t>
            </a:r>
            <a:b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or distance</a:t>
            </a:r>
          </a:p>
        </p:txBody>
      </p:sp>
      <p:sp>
        <p:nvSpPr>
          <p:cNvPr id="18" name="TextBox 17"/>
          <p:cNvSpPr txBox="1"/>
          <p:nvPr/>
        </p:nvSpPr>
        <p:spPr>
          <a:xfrm>
            <a:off x="3398977" y="4575899"/>
            <a:ext cx="27504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politics</a:t>
            </a:r>
          </a:p>
        </p:txBody>
      </p:sp>
      <p:sp>
        <p:nvSpPr>
          <p:cNvPr id="19" name="TextBox 18"/>
          <p:cNvSpPr txBox="1"/>
          <p:nvPr/>
        </p:nvSpPr>
        <p:spPr>
          <a:xfrm>
            <a:off x="6553287" y="4661691"/>
            <a:ext cx="2750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setting up or creating something</a:t>
            </a:r>
          </a:p>
        </p:txBody>
      </p:sp>
      <p:pic>
        <p:nvPicPr>
          <p:cNvPr id="1036" name="Picture 12" descr="Armour, Artillery, Battle, Figh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1704" y="3503424"/>
            <a:ext cx="841052" cy="6382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5">
            <a:extLst>
              <a:ext uri="{BEBA8EAE-BF5A-486C-A8C5-ECC9F3942E4B}">
                <a14:imgProps xmlns:a14="http://schemas.microsoft.com/office/drawing/2010/main">
                  <a14:imgLayer r:embed="rId6">
                    <a14:imgEffect>
                      <a14:backgroundRemoval t="2778" b="100000" l="1919" r="94456"/>
                    </a14:imgEffect>
                  </a14:imgLayer>
                </a14:imgProps>
              </a:ext>
            </a:extLst>
          </a:blip>
          <a:stretch>
            <a:fillRect/>
          </a:stretch>
        </p:blipFill>
        <p:spPr>
          <a:xfrm>
            <a:off x="333645" y="5486346"/>
            <a:ext cx="989258" cy="759345"/>
          </a:xfrm>
          <a:prstGeom prst="rect">
            <a:avLst/>
          </a:prstGeom>
        </p:spPr>
      </p:pic>
      <p:pic>
        <p:nvPicPr>
          <p:cNvPr id="1048" name="Picture 24" descr="Public, Speaking, Icon, Audien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1704" y="5592889"/>
            <a:ext cx="781836" cy="667900"/>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16">
            <a:hlinkClick r:id="" action="ppaction://noaction" highlightClick="1">
              <a:snd r:embed="rId8" name="larmee.wav"/>
            </a:hlinkClick>
            <a:extLst>
              <a:ext uri="{FF2B5EF4-FFF2-40B4-BE49-F238E27FC236}">
                <a16:creationId xmlns:a16="http://schemas.microsoft.com/office/drawing/2014/main" id="{00B3E4C1-DFF4-46C3-8013-784275E7AA6B}"/>
              </a:ext>
            </a:extLst>
          </p:cNvPr>
          <p:cNvSpPr/>
          <p:nvPr/>
        </p:nvSpPr>
        <p:spPr>
          <a:xfrm>
            <a:off x="10277475" y="24216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9" name="etablir.wav"/>
            </a:hlinkClick>
            <a:extLst>
              <a:ext uri="{FF2B5EF4-FFF2-40B4-BE49-F238E27FC236}">
                <a16:creationId xmlns:a16="http://schemas.microsoft.com/office/drawing/2014/main" id="{00B3E4C1-DFF4-46C3-8013-784275E7AA6B}"/>
              </a:ext>
            </a:extLst>
          </p:cNvPr>
          <p:cNvSpPr/>
          <p:nvPr/>
        </p:nvSpPr>
        <p:spPr>
          <a:xfrm>
            <a:off x="10895697" y="24216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10" name="le debut.wav"/>
            </a:hlinkClick>
            <a:extLst>
              <a:ext uri="{FF2B5EF4-FFF2-40B4-BE49-F238E27FC236}">
                <a16:creationId xmlns:a16="http://schemas.microsoft.com/office/drawing/2014/main" id="{00B3E4C1-DFF4-46C3-8013-784275E7AA6B}"/>
              </a:ext>
            </a:extLst>
          </p:cNvPr>
          <p:cNvSpPr/>
          <p:nvPr/>
        </p:nvSpPr>
        <p:spPr>
          <a:xfrm>
            <a:off x="11513920" y="24216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11" name="le gouvernement.wav"/>
            </a:hlinkClick>
            <a:extLst>
              <a:ext uri="{FF2B5EF4-FFF2-40B4-BE49-F238E27FC236}">
                <a16:creationId xmlns:a16="http://schemas.microsoft.com/office/drawing/2014/main" id="{00B3E4C1-DFF4-46C3-8013-784275E7AA6B}"/>
              </a:ext>
            </a:extLst>
          </p:cNvPr>
          <p:cNvSpPr/>
          <p:nvPr/>
        </p:nvSpPr>
        <p:spPr>
          <a:xfrm>
            <a:off x="10277475" y="30241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12" name="louest.wav"/>
            </a:hlinkClick>
            <a:extLst>
              <a:ext uri="{FF2B5EF4-FFF2-40B4-BE49-F238E27FC236}">
                <a16:creationId xmlns:a16="http://schemas.microsoft.com/office/drawing/2014/main" id="{00B3E4C1-DFF4-46C3-8013-784275E7AA6B}"/>
              </a:ext>
            </a:extLst>
          </p:cNvPr>
          <p:cNvSpPr/>
          <p:nvPr/>
        </p:nvSpPr>
        <p:spPr>
          <a:xfrm>
            <a:off x="10895697" y="30231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3" name="la fin.wav"/>
            </a:hlinkClick>
            <a:extLst>
              <a:ext uri="{FF2B5EF4-FFF2-40B4-BE49-F238E27FC236}">
                <a16:creationId xmlns:a16="http://schemas.microsoft.com/office/drawing/2014/main" id="{00B3E4C1-DFF4-46C3-8013-784275E7AA6B}"/>
              </a:ext>
            </a:extLst>
          </p:cNvPr>
          <p:cNvSpPr/>
          <p:nvPr/>
        </p:nvSpPr>
        <p:spPr>
          <a:xfrm>
            <a:off x="10277475" y="36266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6" name="Action Button: Custom 16">
            <a:hlinkClick r:id="" action="ppaction://noaction" highlightClick="1">
              <a:snd r:embed="rId14" name="fournir.wav"/>
            </a:hlinkClick>
            <a:extLst>
              <a:ext uri="{FF2B5EF4-FFF2-40B4-BE49-F238E27FC236}">
                <a16:creationId xmlns:a16="http://schemas.microsoft.com/office/drawing/2014/main" id="{00B3E4C1-DFF4-46C3-8013-784275E7AA6B}"/>
              </a:ext>
            </a:extLst>
          </p:cNvPr>
          <p:cNvSpPr/>
          <p:nvPr/>
        </p:nvSpPr>
        <p:spPr>
          <a:xfrm>
            <a:off x="11513919" y="30241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5" name="lest.wav"/>
            </a:hlinkClick>
            <a:extLst>
              <a:ext uri="{FF2B5EF4-FFF2-40B4-BE49-F238E27FC236}">
                <a16:creationId xmlns:a16="http://schemas.microsoft.com/office/drawing/2014/main" id="{00B3E4C1-DFF4-46C3-8013-784275E7AA6B}"/>
              </a:ext>
            </a:extLst>
          </p:cNvPr>
          <p:cNvSpPr/>
          <p:nvPr/>
        </p:nvSpPr>
        <p:spPr>
          <a:xfrm>
            <a:off x="10894665" y="36245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8" name="Action Button: Custom 16">
            <a:hlinkClick r:id="" action="ppaction://noaction" highlightClick="1">
              <a:snd r:embed="rId16" name="grandir.wav"/>
            </a:hlinkClick>
            <a:extLst>
              <a:ext uri="{FF2B5EF4-FFF2-40B4-BE49-F238E27FC236}">
                <a16:creationId xmlns:a16="http://schemas.microsoft.com/office/drawing/2014/main" id="{00B3E4C1-DFF4-46C3-8013-784275E7AA6B}"/>
              </a:ext>
            </a:extLst>
          </p:cNvPr>
          <p:cNvSpPr/>
          <p:nvPr/>
        </p:nvSpPr>
        <p:spPr>
          <a:xfrm>
            <a:off x="11511855" y="36266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17" name="le soldat.wav"/>
            </a:hlinkClick>
            <a:extLst>
              <a:ext uri="{FF2B5EF4-FFF2-40B4-BE49-F238E27FC236}">
                <a16:creationId xmlns:a16="http://schemas.microsoft.com/office/drawing/2014/main" id="{00B3E4C1-DFF4-46C3-8013-784275E7AA6B}"/>
              </a:ext>
            </a:extLst>
          </p:cNvPr>
          <p:cNvSpPr/>
          <p:nvPr/>
        </p:nvSpPr>
        <p:spPr>
          <a:xfrm>
            <a:off x="10273960" y="42291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1" name="Action Button: Custom 16">
            <a:hlinkClick r:id="" action="ppaction://noaction" highlightClick="1">
              <a:snd r:embed="rId18" name="reussir reussir a.wav"/>
            </a:hlinkClick>
            <a:extLst>
              <a:ext uri="{FF2B5EF4-FFF2-40B4-BE49-F238E27FC236}">
                <a16:creationId xmlns:a16="http://schemas.microsoft.com/office/drawing/2014/main" id="{00B3E4C1-DFF4-46C3-8013-784275E7AA6B}"/>
              </a:ext>
            </a:extLst>
          </p:cNvPr>
          <p:cNvSpPr/>
          <p:nvPr/>
        </p:nvSpPr>
        <p:spPr>
          <a:xfrm>
            <a:off x="11499001" y="42291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32" name="Action Button: Custom 16">
            <a:hlinkClick r:id="" action="ppaction://noaction" highlightClick="1">
              <a:snd r:embed="rId19" name="ressentir.wav"/>
            </a:hlinkClick>
            <a:extLst>
              <a:ext uri="{FF2B5EF4-FFF2-40B4-BE49-F238E27FC236}">
                <a16:creationId xmlns:a16="http://schemas.microsoft.com/office/drawing/2014/main" id="{00B3E4C1-DFF4-46C3-8013-784275E7AA6B}"/>
              </a:ext>
            </a:extLst>
          </p:cNvPr>
          <p:cNvSpPr/>
          <p:nvPr/>
        </p:nvSpPr>
        <p:spPr>
          <a:xfrm>
            <a:off x="10273960" y="48316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33" name="Action Button: Custom 16">
            <a:hlinkClick r:id="" action="ppaction://noaction" highlightClick="1">
              <a:snd r:embed="rId20" name="le nord.wav"/>
            </a:hlinkClick>
            <a:extLst>
              <a:ext uri="{FF2B5EF4-FFF2-40B4-BE49-F238E27FC236}">
                <a16:creationId xmlns:a16="http://schemas.microsoft.com/office/drawing/2014/main" id="{00B3E4C1-DFF4-46C3-8013-784275E7AA6B}"/>
              </a:ext>
            </a:extLst>
          </p:cNvPr>
          <p:cNvSpPr/>
          <p:nvPr/>
        </p:nvSpPr>
        <p:spPr>
          <a:xfrm>
            <a:off x="10894665" y="48275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34" name="Action Button: Custom 16">
            <a:hlinkClick r:id="" action="ppaction://noaction" highlightClick="1">
              <a:snd r:embed="rId21" name="servir.wav"/>
            </a:hlinkClick>
            <a:extLst>
              <a:ext uri="{FF2B5EF4-FFF2-40B4-BE49-F238E27FC236}">
                <a16:creationId xmlns:a16="http://schemas.microsoft.com/office/drawing/2014/main" id="{00B3E4C1-DFF4-46C3-8013-784275E7AA6B}"/>
              </a:ext>
            </a:extLst>
          </p:cNvPr>
          <p:cNvSpPr/>
          <p:nvPr/>
        </p:nvSpPr>
        <p:spPr>
          <a:xfrm>
            <a:off x="11499001" y="48316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35" name="Action Button: Custom 16">
            <a:hlinkClick r:id="" action="ppaction://noaction" highlightClick="1">
              <a:snd r:embed="rId22" name="le sud.wav"/>
            </a:hlinkClick>
            <a:extLst>
              <a:ext uri="{FF2B5EF4-FFF2-40B4-BE49-F238E27FC236}">
                <a16:creationId xmlns:a16="http://schemas.microsoft.com/office/drawing/2014/main" id="{00B3E4C1-DFF4-46C3-8013-784275E7AA6B}"/>
              </a:ext>
            </a:extLst>
          </p:cNvPr>
          <p:cNvSpPr/>
          <p:nvPr/>
        </p:nvSpPr>
        <p:spPr>
          <a:xfrm>
            <a:off x="10894665" y="54289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pic>
        <p:nvPicPr>
          <p:cNvPr id="1050" name="Picture 26" descr="Compass, Direction, Navigation, Travel"/>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91705" y="3302716"/>
            <a:ext cx="767171" cy="83334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emale Silhouette Back Clip Art"/>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97363" y="2353367"/>
            <a:ext cx="358630" cy="139148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Growth, Progress, Graph, Diagram"/>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188887" y="5268201"/>
            <a:ext cx="1670373" cy="1113583"/>
          </a:xfrm>
          <a:prstGeom prst="rect">
            <a:avLst/>
          </a:prstGeom>
          <a:noFill/>
          <a:extLst>
            <a:ext uri="{909E8E84-426E-40DD-AFC4-6F175D3DCCD1}">
              <a14:hiddenFill xmlns:a14="http://schemas.microsoft.com/office/drawing/2010/main">
                <a:solidFill>
                  <a:srgbClr val="FFFFFF"/>
                </a:solidFill>
              </a14:hiddenFill>
            </a:ext>
          </a:extLst>
        </p:spPr>
      </p:pic>
      <p:sp>
        <p:nvSpPr>
          <p:cNvPr id="43" name="Action Button: Custom 16">
            <a:hlinkClick r:id="" action="ppaction://noaction" highlightClick="1">
              <a:snd r:embed="rId26" name="armee.wav"/>
            </a:hlinkClick>
            <a:extLst>
              <a:ext uri="{FF2B5EF4-FFF2-40B4-BE49-F238E27FC236}">
                <a16:creationId xmlns:a16="http://schemas.microsoft.com/office/drawing/2014/main" id="{7CD89353-AB2F-4345-A6E1-A0DF91E3FAAC}"/>
              </a:ext>
            </a:extLst>
          </p:cNvPr>
          <p:cNvSpPr/>
          <p:nvPr/>
        </p:nvSpPr>
        <p:spPr>
          <a:xfrm>
            <a:off x="3902140" y="28497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4" name="Action Button: Custom 16">
            <a:hlinkClick r:id="" action="ppaction://noaction" highlightClick="1">
              <a:snd r:embed="rId9" name="etablir.wav"/>
            </a:hlinkClick>
            <a:extLst>
              <a:ext uri="{FF2B5EF4-FFF2-40B4-BE49-F238E27FC236}">
                <a16:creationId xmlns:a16="http://schemas.microsoft.com/office/drawing/2014/main" id="{6648455C-33A6-460C-97BB-50C10CDE0B7E}"/>
              </a:ext>
            </a:extLst>
          </p:cNvPr>
          <p:cNvSpPr/>
          <p:nvPr/>
        </p:nvSpPr>
        <p:spPr>
          <a:xfrm>
            <a:off x="7099397" y="42057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5" name="Action Button: Custom 16">
            <a:hlinkClick r:id="" action="ppaction://noaction" highlightClick="1">
              <a:snd r:embed="rId27" name="debut.wav"/>
            </a:hlinkClick>
            <a:extLst>
              <a:ext uri="{FF2B5EF4-FFF2-40B4-BE49-F238E27FC236}">
                <a16:creationId xmlns:a16="http://schemas.microsoft.com/office/drawing/2014/main" id="{C83D3BA4-AAA9-489E-BEA6-E0FADC0A367B}"/>
              </a:ext>
            </a:extLst>
          </p:cNvPr>
          <p:cNvSpPr/>
          <p:nvPr/>
        </p:nvSpPr>
        <p:spPr>
          <a:xfrm>
            <a:off x="1141283" y="54409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6" name="Action Button: Custom 16">
            <a:hlinkClick r:id="" action="ppaction://noaction" highlightClick="1">
              <a:snd r:embed="rId28" name="gouvernement.wav"/>
            </a:hlinkClick>
            <a:extLst>
              <a:ext uri="{FF2B5EF4-FFF2-40B4-BE49-F238E27FC236}">
                <a16:creationId xmlns:a16="http://schemas.microsoft.com/office/drawing/2014/main" id="{83CEC2B7-F493-4150-8419-0349CAACE490}"/>
              </a:ext>
            </a:extLst>
          </p:cNvPr>
          <p:cNvSpPr/>
          <p:nvPr/>
        </p:nvSpPr>
        <p:spPr>
          <a:xfrm>
            <a:off x="4279215" y="50576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Action Button: Custom 16">
            <a:hlinkClick r:id="" action="ppaction://noaction" highlightClick="1">
              <a:snd r:embed="rId29" name="ouest.wav"/>
            </a:hlinkClick>
            <a:extLst>
              <a:ext uri="{FF2B5EF4-FFF2-40B4-BE49-F238E27FC236}">
                <a16:creationId xmlns:a16="http://schemas.microsoft.com/office/drawing/2014/main" id="{8484EC98-BA4E-4C86-856C-0D7A74759952}"/>
              </a:ext>
            </a:extLst>
          </p:cNvPr>
          <p:cNvSpPr/>
          <p:nvPr/>
        </p:nvSpPr>
        <p:spPr>
          <a:xfrm>
            <a:off x="699197" y="285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30" name="fin.wav"/>
            </a:hlinkClick>
            <a:extLst>
              <a:ext uri="{FF2B5EF4-FFF2-40B4-BE49-F238E27FC236}">
                <a16:creationId xmlns:a16="http://schemas.microsoft.com/office/drawing/2014/main" id="{6B324623-2427-4DA1-BEF3-E10AE313DECE}"/>
              </a:ext>
            </a:extLst>
          </p:cNvPr>
          <p:cNvSpPr/>
          <p:nvPr/>
        </p:nvSpPr>
        <p:spPr>
          <a:xfrm>
            <a:off x="1684240" y="54409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0" name="Action Button: Custom 16">
            <a:hlinkClick r:id="" action="ppaction://noaction" highlightClick="1">
              <a:snd r:embed="rId14" name="fournir.wav"/>
            </a:hlinkClick>
            <a:extLst>
              <a:ext uri="{FF2B5EF4-FFF2-40B4-BE49-F238E27FC236}">
                <a16:creationId xmlns:a16="http://schemas.microsoft.com/office/drawing/2014/main" id="{A588D3E2-D599-44AC-8BE4-542770399CC6}"/>
              </a:ext>
            </a:extLst>
          </p:cNvPr>
          <p:cNvSpPr/>
          <p:nvPr/>
        </p:nvSpPr>
        <p:spPr>
          <a:xfrm>
            <a:off x="7701371" y="42057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31" name="est.wav"/>
            </a:hlinkClick>
            <a:extLst>
              <a:ext uri="{FF2B5EF4-FFF2-40B4-BE49-F238E27FC236}">
                <a16:creationId xmlns:a16="http://schemas.microsoft.com/office/drawing/2014/main" id="{64D47243-4C9A-47A1-B29D-68BBD2107996}"/>
              </a:ext>
            </a:extLst>
          </p:cNvPr>
          <p:cNvSpPr/>
          <p:nvPr/>
        </p:nvSpPr>
        <p:spPr>
          <a:xfrm>
            <a:off x="1212662" y="285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snd r:embed="rId16" name="grandir.wav"/>
            </a:hlinkClick>
            <a:extLst>
              <a:ext uri="{FF2B5EF4-FFF2-40B4-BE49-F238E27FC236}">
                <a16:creationId xmlns:a16="http://schemas.microsoft.com/office/drawing/2014/main" id="{D8BC7CF3-4C12-458F-B3FF-33B510A883DD}"/>
              </a:ext>
            </a:extLst>
          </p:cNvPr>
          <p:cNvSpPr/>
          <p:nvPr/>
        </p:nvSpPr>
        <p:spPr>
          <a:xfrm>
            <a:off x="7434287" y="285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32" name="soldat.wav"/>
            </a:hlinkClick>
            <a:extLst>
              <a:ext uri="{FF2B5EF4-FFF2-40B4-BE49-F238E27FC236}">
                <a16:creationId xmlns:a16="http://schemas.microsoft.com/office/drawing/2014/main" id="{D20FCCB8-6807-4F0C-89CE-93470D15146C}"/>
              </a:ext>
            </a:extLst>
          </p:cNvPr>
          <p:cNvSpPr/>
          <p:nvPr/>
        </p:nvSpPr>
        <p:spPr>
          <a:xfrm>
            <a:off x="4619534" y="28533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snd r:embed="rId33" name="militaire.wav"/>
            </a:hlinkClick>
            <a:extLst>
              <a:ext uri="{FF2B5EF4-FFF2-40B4-BE49-F238E27FC236}">
                <a16:creationId xmlns:a16="http://schemas.microsoft.com/office/drawing/2014/main" id="{F4FD8A9A-7486-487C-A63C-7ED0D74205D6}"/>
              </a:ext>
            </a:extLst>
          </p:cNvPr>
          <p:cNvSpPr/>
          <p:nvPr/>
        </p:nvSpPr>
        <p:spPr>
          <a:xfrm>
            <a:off x="4877587" y="50606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5" name="Action Button: Custom 16">
            <a:hlinkClick r:id="" action="ppaction://noaction" highlightClick="1">
              <a:snd r:embed="rId34" name="reussir a.wav"/>
            </a:hlinkClick>
            <a:extLst>
              <a:ext uri="{FF2B5EF4-FFF2-40B4-BE49-F238E27FC236}">
                <a16:creationId xmlns:a16="http://schemas.microsoft.com/office/drawing/2014/main" id="{E5E2F3C8-A435-49D4-9CF3-58F9F97176DF}"/>
              </a:ext>
            </a:extLst>
          </p:cNvPr>
          <p:cNvSpPr/>
          <p:nvPr/>
        </p:nvSpPr>
        <p:spPr>
          <a:xfrm>
            <a:off x="8339357" y="42057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6" name="Action Button: Custom 16">
            <a:hlinkClick r:id="" action="ppaction://noaction" highlightClick="1">
              <a:snd r:embed="rId35" name="sentir.wav"/>
            </a:hlinkClick>
            <a:extLst>
              <a:ext uri="{FF2B5EF4-FFF2-40B4-BE49-F238E27FC236}">
                <a16:creationId xmlns:a16="http://schemas.microsoft.com/office/drawing/2014/main" id="{8BBCB12D-9A9B-42E4-BDFE-2F3AB4D8FFE1}"/>
              </a:ext>
            </a:extLst>
          </p:cNvPr>
          <p:cNvSpPr/>
          <p:nvPr/>
        </p:nvSpPr>
        <p:spPr>
          <a:xfrm>
            <a:off x="8016011" y="285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57" name="Action Button: Custom 16">
            <a:hlinkClick r:id="" action="ppaction://noaction" highlightClick="1">
              <a:snd r:embed="rId36" name="nord.wav"/>
            </a:hlinkClick>
            <a:extLst>
              <a:ext uri="{FF2B5EF4-FFF2-40B4-BE49-F238E27FC236}">
                <a16:creationId xmlns:a16="http://schemas.microsoft.com/office/drawing/2014/main" id="{1F3180EB-A426-4FC1-A822-EE3E4FBDCE09}"/>
              </a:ext>
            </a:extLst>
          </p:cNvPr>
          <p:cNvSpPr/>
          <p:nvPr/>
        </p:nvSpPr>
        <p:spPr>
          <a:xfrm>
            <a:off x="1726127" y="285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58" name="Action Button: Custom 16">
            <a:hlinkClick r:id="" action="ppaction://noaction" highlightClick="1">
              <a:snd r:embed="rId21" name="servir.wav"/>
            </a:hlinkClick>
            <a:extLst>
              <a:ext uri="{FF2B5EF4-FFF2-40B4-BE49-F238E27FC236}">
                <a16:creationId xmlns:a16="http://schemas.microsoft.com/office/drawing/2014/main" id="{0818BA40-F269-47CB-8D50-02B68385E547}"/>
              </a:ext>
            </a:extLst>
          </p:cNvPr>
          <p:cNvSpPr/>
          <p:nvPr/>
        </p:nvSpPr>
        <p:spPr>
          <a:xfrm>
            <a:off x="5336927" y="28490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59" name="Action Button: Custom 16">
            <a:hlinkClick r:id="" action="ppaction://noaction" highlightClick="1">
              <a:snd r:embed="rId37" name="sud.wav"/>
            </a:hlinkClick>
            <a:extLst>
              <a:ext uri="{FF2B5EF4-FFF2-40B4-BE49-F238E27FC236}">
                <a16:creationId xmlns:a16="http://schemas.microsoft.com/office/drawing/2014/main" id="{01E53AFE-9D35-4723-BA89-0D41D06B1487}"/>
              </a:ext>
            </a:extLst>
          </p:cNvPr>
          <p:cNvSpPr/>
          <p:nvPr/>
        </p:nvSpPr>
        <p:spPr>
          <a:xfrm>
            <a:off x="2235051" y="285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17</a:t>
            </a:r>
          </a:p>
        </p:txBody>
      </p:sp>
      <p:sp>
        <p:nvSpPr>
          <p:cNvPr id="64" name="Rounded Rectangular Callout 63"/>
          <p:cNvSpPr/>
          <p:nvPr/>
        </p:nvSpPr>
        <p:spPr>
          <a:xfrm>
            <a:off x="385613" y="461579"/>
            <a:ext cx="4026091" cy="2025171"/>
          </a:xfrm>
          <a:prstGeom prst="wedgeRoundRectCallout">
            <a:avLst>
              <a:gd name="adj1" fmla="val -21816"/>
              <a:gd name="adj2" fmla="val 6199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Sometimes, you will see directions with a </a:t>
            </a:r>
            <a:r>
              <a:rPr lang="en-GB" sz="2000" b="1" dirty="0">
                <a:solidFill>
                  <a:prstClr val="white"/>
                </a:solidFill>
              </a:rPr>
              <a:t>capital letter </a:t>
            </a:r>
            <a:r>
              <a:rPr lang="en-GB" sz="2000" dirty="0">
                <a:solidFill>
                  <a:prstClr val="white"/>
                </a:solidFill>
              </a:rPr>
              <a:t>to talk about the name of an area or region, e.g.:</a:t>
            </a:r>
            <a:br>
              <a:rPr lang="en-GB" sz="2000" dirty="0">
                <a:solidFill>
                  <a:prstClr val="white"/>
                </a:solidFill>
              </a:rPr>
            </a:br>
            <a:r>
              <a:rPr lang="fr-FR" sz="2000" i="1" dirty="0">
                <a:solidFill>
                  <a:prstClr val="white"/>
                </a:solidFill>
              </a:rPr>
              <a:t>Ils</a:t>
            </a:r>
            <a:r>
              <a:rPr lang="en-GB" sz="2000" i="1" dirty="0">
                <a:solidFill>
                  <a:prstClr val="white"/>
                </a:solidFill>
              </a:rPr>
              <a:t> </a:t>
            </a:r>
            <a:r>
              <a:rPr lang="fr-FR" sz="2000" i="1" dirty="0">
                <a:solidFill>
                  <a:prstClr val="white"/>
                </a:solidFill>
              </a:rPr>
              <a:t>viennent</a:t>
            </a:r>
            <a:r>
              <a:rPr lang="en-GB" sz="2000" i="1" dirty="0">
                <a:solidFill>
                  <a:prstClr val="white"/>
                </a:solidFill>
              </a:rPr>
              <a:t> du </a:t>
            </a:r>
            <a:r>
              <a:rPr lang="en-GB" sz="2000" b="1" i="1" dirty="0">
                <a:solidFill>
                  <a:prstClr val="white"/>
                </a:solidFill>
              </a:rPr>
              <a:t>N</a:t>
            </a:r>
            <a:r>
              <a:rPr lang="en-GB" sz="2000" i="1" dirty="0">
                <a:solidFill>
                  <a:prstClr val="white"/>
                </a:solidFill>
              </a:rPr>
              <a:t>ord.</a:t>
            </a:r>
            <a:endParaRPr lang="en-GB" sz="2000" dirty="0">
              <a:solidFill>
                <a:prstClr val="white"/>
              </a:solidFill>
            </a:endParaRPr>
          </a:p>
        </p:txBody>
      </p:sp>
      <p:sp>
        <p:nvSpPr>
          <p:cNvPr id="62" name="Action Button: Custom 16">
            <a:hlinkClick r:id="" action="ppaction://noaction" highlightClick="1">
              <a:snd r:embed="rId38" name="letat.wav"/>
            </a:hlinkClick>
            <a:extLst>
              <a:ext uri="{FF2B5EF4-FFF2-40B4-BE49-F238E27FC236}">
                <a16:creationId xmlns:a16="http://schemas.microsoft.com/office/drawing/2014/main" id="{00B3E4C1-DFF4-46C3-8013-784275E7AA6B}"/>
              </a:ext>
            </a:extLst>
          </p:cNvPr>
          <p:cNvSpPr/>
          <p:nvPr/>
        </p:nvSpPr>
        <p:spPr>
          <a:xfrm>
            <a:off x="10894665" y="42260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1" name="Rounded Rectangular Callout 60"/>
          <p:cNvSpPr/>
          <p:nvPr/>
        </p:nvSpPr>
        <p:spPr>
          <a:xfrm>
            <a:off x="5511865" y="683062"/>
            <a:ext cx="3744128" cy="1837153"/>
          </a:xfrm>
          <a:prstGeom prst="wedgeRoundRectCallout">
            <a:avLst>
              <a:gd name="adj1" fmla="val 22248"/>
              <a:gd name="adj2" fmla="val 61253"/>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i="1" dirty="0">
                <a:solidFill>
                  <a:prstClr val="white"/>
                </a:solidFill>
              </a:rPr>
              <a:t>Ressentir</a:t>
            </a:r>
            <a:r>
              <a:rPr lang="en-GB" sz="2000" i="1" dirty="0">
                <a:solidFill>
                  <a:prstClr val="white"/>
                </a:solidFill>
              </a:rPr>
              <a:t> </a:t>
            </a:r>
            <a:r>
              <a:rPr lang="en-GB" sz="2000" dirty="0">
                <a:solidFill>
                  <a:prstClr val="white"/>
                </a:solidFill>
              </a:rPr>
              <a:t>is used with a </a:t>
            </a:r>
            <a:r>
              <a:rPr lang="en-GB" sz="2000" b="1" dirty="0">
                <a:solidFill>
                  <a:prstClr val="white"/>
                </a:solidFill>
              </a:rPr>
              <a:t>noun </a:t>
            </a:r>
            <a:r>
              <a:rPr lang="en-GB" sz="2000" dirty="0">
                <a:solidFill>
                  <a:prstClr val="white"/>
                </a:solidFill>
              </a:rPr>
              <a:t>to talk about </a:t>
            </a:r>
            <a:r>
              <a:rPr lang="en-GB" sz="2000" b="1" dirty="0">
                <a:solidFill>
                  <a:prstClr val="white"/>
                </a:solidFill>
              </a:rPr>
              <a:t>what</a:t>
            </a:r>
            <a:r>
              <a:rPr lang="en-GB" sz="2000" dirty="0">
                <a:solidFill>
                  <a:prstClr val="white"/>
                </a:solidFill>
              </a:rPr>
              <a:t> you </a:t>
            </a:r>
            <a:r>
              <a:rPr lang="en-GB" sz="2000" b="1" dirty="0">
                <a:solidFill>
                  <a:prstClr val="white"/>
                </a:solidFill>
              </a:rPr>
              <a:t>feel</a:t>
            </a:r>
            <a:r>
              <a:rPr lang="en-GB" sz="2000" dirty="0">
                <a:solidFill>
                  <a:prstClr val="white"/>
                </a:solidFill>
              </a:rPr>
              <a:t>, e.g.:</a:t>
            </a:r>
            <a:br>
              <a:rPr lang="en-GB" sz="2000" dirty="0">
                <a:solidFill>
                  <a:prstClr val="white"/>
                </a:solidFill>
              </a:rPr>
            </a:br>
            <a:r>
              <a:rPr lang="fr-FR" sz="2000" i="1" dirty="0">
                <a:solidFill>
                  <a:prstClr val="white"/>
                </a:solidFill>
              </a:rPr>
              <a:t>Il ressent </a:t>
            </a:r>
            <a:r>
              <a:rPr lang="fr-FR" sz="2000" b="1" i="1" dirty="0">
                <a:solidFill>
                  <a:prstClr val="white"/>
                </a:solidFill>
              </a:rPr>
              <a:t>de l’amour </a:t>
            </a:r>
            <a:r>
              <a:rPr lang="fr-FR" sz="2000" i="1" dirty="0">
                <a:solidFill>
                  <a:prstClr val="white"/>
                </a:solidFill>
              </a:rPr>
              <a:t>pour sa famille</a:t>
            </a:r>
            <a:endParaRPr lang="en-GB" sz="2000" i="1" dirty="0">
              <a:solidFill>
                <a:prstClr val="white"/>
              </a:solidFill>
            </a:endParaRPr>
          </a:p>
        </p:txBody>
      </p:sp>
      <p:sp>
        <p:nvSpPr>
          <p:cNvPr id="63" name="Rounded Rectangular Callout 62"/>
          <p:cNvSpPr/>
          <p:nvPr/>
        </p:nvSpPr>
        <p:spPr>
          <a:xfrm>
            <a:off x="4866014" y="1322958"/>
            <a:ext cx="5217094" cy="2613045"/>
          </a:xfrm>
          <a:prstGeom prst="wedgeRoundRectCallout">
            <a:avLst>
              <a:gd name="adj1" fmla="val 19863"/>
              <a:gd name="adj2" fmla="val 6208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en-GB" sz="2000" dirty="0">
                <a:solidFill>
                  <a:prstClr val="white"/>
                </a:solidFill>
              </a:rPr>
              <a:t>Use </a:t>
            </a:r>
            <a:r>
              <a:rPr lang="fr-FR" sz="2000" b="1" dirty="0">
                <a:solidFill>
                  <a:prstClr val="white"/>
                </a:solidFill>
              </a:rPr>
              <a:t>réussir</a:t>
            </a:r>
            <a:r>
              <a:rPr lang="en-GB" sz="2000" b="1" dirty="0">
                <a:solidFill>
                  <a:prstClr val="white"/>
                </a:solidFill>
              </a:rPr>
              <a:t> + noun </a:t>
            </a:r>
            <a:r>
              <a:rPr lang="en-GB" sz="2000" dirty="0">
                <a:solidFill>
                  <a:prstClr val="white"/>
                </a:solidFill>
              </a:rPr>
              <a:t>to talk about </a:t>
            </a:r>
            <a:r>
              <a:rPr lang="en-GB" sz="2000" b="1" dirty="0">
                <a:solidFill>
                  <a:prstClr val="white"/>
                </a:solidFill>
              </a:rPr>
              <a:t>making a success of </a:t>
            </a:r>
            <a:r>
              <a:rPr lang="en-GB" sz="2000" dirty="0">
                <a:solidFill>
                  <a:prstClr val="white"/>
                </a:solidFill>
              </a:rPr>
              <a:t>something, e.g.:</a:t>
            </a:r>
            <a:br>
              <a:rPr lang="en-GB" sz="2000" dirty="0">
                <a:solidFill>
                  <a:prstClr val="white"/>
                </a:solidFill>
              </a:rPr>
            </a:br>
            <a:r>
              <a:rPr lang="en-GB" sz="2000" i="1" dirty="0">
                <a:solidFill>
                  <a:prstClr val="white"/>
                </a:solidFill>
              </a:rPr>
              <a:t>Elle </a:t>
            </a:r>
            <a:r>
              <a:rPr lang="fr-FR" sz="2000" i="1" dirty="0">
                <a:solidFill>
                  <a:prstClr val="white"/>
                </a:solidFill>
              </a:rPr>
              <a:t>réussit</a:t>
            </a:r>
            <a:r>
              <a:rPr lang="en-GB" sz="2000" i="1" dirty="0">
                <a:solidFill>
                  <a:prstClr val="white"/>
                </a:solidFill>
              </a:rPr>
              <a:t> </a:t>
            </a:r>
            <a:r>
              <a:rPr lang="en-GB" sz="2000" b="1" i="1" dirty="0">
                <a:solidFill>
                  <a:prstClr val="white"/>
                </a:solidFill>
              </a:rPr>
              <a:t>son</a:t>
            </a:r>
            <a:r>
              <a:rPr lang="en-GB" sz="2000" i="1" dirty="0">
                <a:solidFill>
                  <a:prstClr val="white"/>
                </a:solidFill>
              </a:rPr>
              <a:t> </a:t>
            </a:r>
            <a:r>
              <a:rPr lang="fr-FR" sz="2000" b="1" i="1" dirty="0">
                <a:solidFill>
                  <a:prstClr val="white"/>
                </a:solidFill>
              </a:rPr>
              <a:t>objectif</a:t>
            </a:r>
            <a:r>
              <a:rPr lang="en-GB" sz="2000" i="1" dirty="0">
                <a:solidFill>
                  <a:prstClr val="white"/>
                </a:solidFill>
              </a:rPr>
              <a:t>.</a:t>
            </a:r>
            <a:br>
              <a:rPr lang="en-GB" sz="2000" i="1" dirty="0">
                <a:solidFill>
                  <a:prstClr val="white"/>
                </a:solidFill>
              </a:rPr>
            </a:br>
            <a:endParaRPr lang="en-GB" sz="2000" i="1" dirty="0">
              <a:solidFill>
                <a:prstClr val="white"/>
              </a:solidFill>
            </a:endParaRPr>
          </a:p>
          <a:p>
            <a:pPr lvl="0" algn="ctr">
              <a:defRPr/>
            </a:pPr>
            <a:r>
              <a:rPr lang="en-GB" sz="2000" dirty="0">
                <a:solidFill>
                  <a:prstClr val="white"/>
                </a:solidFill>
              </a:rPr>
              <a:t>Use </a:t>
            </a:r>
            <a:r>
              <a:rPr lang="fr-FR" sz="2000" b="1" dirty="0">
                <a:solidFill>
                  <a:prstClr val="white"/>
                </a:solidFill>
              </a:rPr>
              <a:t>réussir</a:t>
            </a:r>
            <a:r>
              <a:rPr lang="en-GB" sz="2000" b="1" dirty="0">
                <a:solidFill>
                  <a:prstClr val="white"/>
                </a:solidFill>
              </a:rPr>
              <a:t> à + verb </a:t>
            </a:r>
            <a:r>
              <a:rPr lang="en-GB" sz="2000" dirty="0">
                <a:solidFill>
                  <a:prstClr val="white"/>
                </a:solidFill>
              </a:rPr>
              <a:t>to talk about </a:t>
            </a:r>
            <a:r>
              <a:rPr lang="en-GB" sz="2000" b="1" dirty="0">
                <a:solidFill>
                  <a:prstClr val="white"/>
                </a:solidFill>
              </a:rPr>
              <a:t>succeeding in doing </a:t>
            </a:r>
            <a:r>
              <a:rPr lang="en-GB" sz="2000" dirty="0">
                <a:solidFill>
                  <a:prstClr val="white"/>
                </a:solidFill>
              </a:rPr>
              <a:t>something, e.g.:</a:t>
            </a:r>
          </a:p>
          <a:p>
            <a:pPr lvl="0" algn="ctr">
              <a:defRPr/>
            </a:pPr>
            <a:r>
              <a:rPr lang="en-GB" sz="2000" i="1" dirty="0">
                <a:solidFill>
                  <a:prstClr val="white"/>
                </a:solidFill>
              </a:rPr>
              <a:t>Nous </a:t>
            </a:r>
            <a:r>
              <a:rPr lang="fr-FR" sz="2000" i="1" dirty="0">
                <a:solidFill>
                  <a:prstClr val="white"/>
                </a:solidFill>
              </a:rPr>
              <a:t>réussissons</a:t>
            </a:r>
            <a:r>
              <a:rPr lang="en-GB" sz="2000" i="1" dirty="0">
                <a:solidFill>
                  <a:prstClr val="white"/>
                </a:solidFill>
              </a:rPr>
              <a:t> à </a:t>
            </a:r>
            <a:r>
              <a:rPr lang="en-GB" sz="2000" b="1" i="1" dirty="0">
                <a:solidFill>
                  <a:prstClr val="white"/>
                </a:solidFill>
              </a:rPr>
              <a:t>faire </a:t>
            </a:r>
            <a:r>
              <a:rPr lang="en-GB" sz="2000" i="1" dirty="0">
                <a:solidFill>
                  <a:prstClr val="white"/>
                </a:solidFill>
              </a:rPr>
              <a:t>des </a:t>
            </a:r>
            <a:r>
              <a:rPr lang="fr-FR" sz="2000" i="1" dirty="0">
                <a:solidFill>
                  <a:prstClr val="white"/>
                </a:solidFill>
              </a:rPr>
              <a:t>recherches</a:t>
            </a:r>
            <a:r>
              <a:rPr lang="en-GB" sz="2000" i="1" dirty="0">
                <a:solidFill>
                  <a:prstClr val="white"/>
                </a:solidFill>
              </a:rPr>
              <a:t>.</a:t>
            </a:r>
          </a:p>
        </p:txBody>
      </p:sp>
    </p:spTree>
    <p:extLst>
      <p:ext uri="{BB962C8B-B14F-4D97-AF65-F5344CB8AC3E}">
        <p14:creationId xmlns:p14="http://schemas.microsoft.com/office/powerpoint/2010/main" val="2978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43" grpId="0"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4" grpId="0" animBg="1"/>
      <p:bldP spid="64" grpId="1" animBg="1"/>
      <p:bldP spid="62" grpId="0" animBg="1"/>
      <p:bldP spid="61" grpId="0" animBg="1"/>
      <p:bldP spid="61" grpId="1" animBg="1"/>
      <p:bldP spid="63" grpId="0" animBg="1"/>
      <p:bldP spid="63"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82974" cy="867128"/>
          </a:xfrm>
          <a:prstGeom prst="rect">
            <a:avLst/>
          </a:prstGeom>
        </p:spPr>
      </p:pic>
      <p:sp>
        <p:nvSpPr>
          <p:cNvPr id="4" name="Title 3"/>
          <p:cNvSpPr>
            <a:spLocks noGrp="1"/>
          </p:cNvSpPr>
          <p:nvPr>
            <p:ph type="title"/>
          </p:nvPr>
        </p:nvSpPr>
        <p:spPr>
          <a:xfrm>
            <a:off x="-1" y="296864"/>
            <a:ext cx="6039293" cy="707849"/>
          </a:xfrm>
        </p:spPr>
        <p:txBody>
          <a:bodyPr>
            <a:normAutofit/>
          </a:bodyPr>
          <a:lstStyle/>
          <a:p>
            <a:r>
              <a:rPr lang="fr-FR" sz="3000" b="1" dirty="0">
                <a:solidFill>
                  <a:schemeClr val="bg1"/>
                </a:solidFill>
              </a:rPr>
              <a:t>La bataille de France (1940)</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95529" y="1300681"/>
            <a:ext cx="7321690" cy="5016758"/>
          </a:xfrm>
          <a:prstGeom prst="rect">
            <a:avLst/>
          </a:prstGeom>
          <a:solidFill>
            <a:schemeClr val="accent1">
              <a:lumMod val="20000"/>
              <a:lumOff val="80000"/>
            </a:schemeClr>
          </a:solidFill>
        </p:spPr>
        <p:txBody>
          <a:bodyPr wrap="square" rtlCol="0">
            <a:spAutoFit/>
          </a:bodyPr>
          <a:lstStyle/>
          <a:p>
            <a:r>
              <a:rPr lang="fr-FR" sz="2000" dirty="0">
                <a:solidFill>
                  <a:schemeClr val="accent5">
                    <a:lumMod val="50000"/>
                  </a:schemeClr>
                </a:solidFill>
              </a:rPr>
              <a:t>Dix mois après le début de la Seconde Guerre mondiale, l'armée allemande a attaqué les Pays-Bas*, la Belgique, le Luxembourg et la France. L’attaque a pris les soldats français par surprise, et un mois après l’Allemagne nazie a réuss</a:t>
            </a:r>
            <a:r>
              <a:rPr lang="fr-FR" sz="2000" b="1" dirty="0">
                <a:solidFill>
                  <a:srgbClr val="E87D1E"/>
                </a:solidFill>
              </a:rPr>
              <a:t>i</a:t>
            </a:r>
            <a:r>
              <a:rPr lang="fr-FR" sz="2000" dirty="0">
                <a:solidFill>
                  <a:schemeClr val="accent5">
                    <a:lumMod val="50000"/>
                  </a:schemeClr>
                </a:solidFill>
              </a:rPr>
              <a:t> à prendre Paris. Le gouvernement français a capitulé et </a:t>
            </a:r>
            <a:r>
              <a:rPr lang="fr-FR" sz="2000" dirty="0">
                <a:solidFill>
                  <a:srgbClr val="002060"/>
                </a:solidFill>
              </a:rPr>
              <a:t>le pays est devenu* divisé en plusieurs zones.</a:t>
            </a:r>
            <a:br>
              <a:rPr lang="fr-FR" sz="2000" dirty="0">
                <a:solidFill>
                  <a:schemeClr val="accent5">
                    <a:lumMod val="50000"/>
                  </a:schemeClr>
                </a:solidFill>
              </a:rPr>
            </a:br>
            <a:br>
              <a:rPr lang="fr-FR" sz="2000" dirty="0">
                <a:solidFill>
                  <a:schemeClr val="accent5">
                    <a:lumMod val="50000"/>
                  </a:schemeClr>
                </a:solidFill>
              </a:rPr>
            </a:br>
            <a:r>
              <a:rPr lang="fr-FR" sz="2000" dirty="0">
                <a:solidFill>
                  <a:schemeClr val="accent5">
                    <a:lumMod val="50000"/>
                  </a:schemeClr>
                </a:solidFill>
              </a:rPr>
              <a:t>L’Allemagne </a:t>
            </a:r>
            <a:r>
              <a:rPr lang="fr-FR" sz="2000" dirty="0">
                <a:solidFill>
                  <a:srgbClr val="002060"/>
                </a:solidFill>
              </a:rPr>
              <a:t>a occupé les régions du Nord et de l’Ouest à côté de la mer. </a:t>
            </a:r>
            <a:r>
              <a:rPr lang="fr-FR" sz="2000" dirty="0">
                <a:solidFill>
                  <a:schemeClr val="accent5">
                    <a:lumMod val="50000"/>
                  </a:schemeClr>
                </a:solidFill>
              </a:rPr>
              <a:t>L’Italie </a:t>
            </a:r>
            <a:r>
              <a:rPr lang="fr-FR" sz="2000" dirty="0">
                <a:solidFill>
                  <a:srgbClr val="002060"/>
                </a:solidFill>
              </a:rPr>
              <a:t>a occupé </a:t>
            </a:r>
            <a:r>
              <a:rPr lang="fr-FR" sz="2000" dirty="0">
                <a:solidFill>
                  <a:schemeClr val="accent5">
                    <a:lumMod val="50000"/>
                  </a:schemeClr>
                </a:solidFill>
              </a:rPr>
              <a:t>une petite zone dans le Sud-Est. Le reste de la France est resté une « zone libre». C’est l'État français. Le leader, Maréchal Philippe Pétain, a établ</a:t>
            </a:r>
            <a:r>
              <a:rPr lang="fr-FR" sz="2000" b="1" dirty="0">
                <a:solidFill>
                  <a:srgbClr val="E87D1E"/>
                </a:solidFill>
              </a:rPr>
              <a:t>i </a:t>
            </a:r>
            <a:r>
              <a:rPr lang="fr-FR" sz="2000" dirty="0">
                <a:solidFill>
                  <a:schemeClr val="accent5">
                    <a:lumMod val="50000"/>
                  </a:schemeClr>
                </a:solidFill>
              </a:rPr>
              <a:t>son gouvernement à Vichy, au centre du pays.</a:t>
            </a:r>
            <a:br>
              <a:rPr lang="fr-FR" sz="2000" dirty="0">
                <a:solidFill>
                  <a:schemeClr val="accent5">
                    <a:lumMod val="50000"/>
                  </a:schemeClr>
                </a:solidFill>
              </a:rPr>
            </a:br>
            <a:br>
              <a:rPr lang="fr-FR" sz="2000" dirty="0">
                <a:solidFill>
                  <a:schemeClr val="accent5">
                    <a:lumMod val="50000"/>
                  </a:schemeClr>
                </a:solidFill>
              </a:rPr>
            </a:br>
            <a:r>
              <a:rPr lang="fr-FR" sz="2000" dirty="0">
                <a:solidFill>
                  <a:schemeClr val="accent5">
                    <a:lumMod val="50000"/>
                  </a:schemeClr>
                </a:solidFill>
              </a:rPr>
              <a:t>Pétain a établ</a:t>
            </a:r>
            <a:r>
              <a:rPr lang="fr-FR" sz="2000" b="1" dirty="0">
                <a:solidFill>
                  <a:srgbClr val="E87D1E"/>
                </a:solidFill>
              </a:rPr>
              <a:t>i </a:t>
            </a:r>
            <a:r>
              <a:rPr lang="fr-FR" sz="2000" dirty="0">
                <a:solidFill>
                  <a:schemeClr val="accent5">
                    <a:lumMod val="50000"/>
                  </a:schemeClr>
                </a:solidFill>
              </a:rPr>
              <a:t>un régime autoritaire et une collaboration avec Hitler. Il a fourni à l’Allemagne des soldats et des ressources jusqu'à* la fin du Régime de Vichy en 1944.</a:t>
            </a:r>
          </a:p>
        </p:txBody>
      </p:sp>
      <p:sp>
        <p:nvSpPr>
          <p:cNvPr id="9" name="Rectangle: Rounded Corners 29">
            <a:extLst>
              <a:ext uri="{FF2B5EF4-FFF2-40B4-BE49-F238E27FC236}">
                <a16:creationId xmlns:a16="http://schemas.microsoft.com/office/drawing/2014/main" id="{98A35066-377F-4B41-904F-9B065A772B3E}"/>
              </a:ext>
            </a:extLst>
          </p:cNvPr>
          <p:cNvSpPr/>
          <p:nvPr/>
        </p:nvSpPr>
        <p:spPr>
          <a:xfrm>
            <a:off x="6082973" y="249870"/>
            <a:ext cx="4649682" cy="754843"/>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Pays-Bas </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the Netherlands</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*devenu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became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b="1" dirty="0">
                <a:solidFill>
                  <a:prstClr val="white"/>
                </a:solidFill>
              </a:rPr>
              <a:t>*</a:t>
            </a:r>
            <a:r>
              <a:rPr lang="fr-FR" sz="2000" b="1" dirty="0">
                <a:solidFill>
                  <a:prstClr val="white"/>
                </a:solidFill>
              </a:rPr>
              <a:t>jusqu'à</a:t>
            </a:r>
            <a:r>
              <a:rPr lang="en-GB" sz="2000" b="1" dirty="0">
                <a:solidFill>
                  <a:prstClr val="white"/>
                </a:solidFill>
              </a:rPr>
              <a:t> </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until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074" y="1300681"/>
            <a:ext cx="4243846" cy="3559729"/>
          </a:xfrm>
          <a:prstGeom prst="rect">
            <a:avLst/>
          </a:prstGeom>
        </p:spPr>
      </p:pic>
      <p:sp>
        <p:nvSpPr>
          <p:cNvPr id="10" name="TextBox 9"/>
          <p:cNvSpPr txBox="1"/>
          <p:nvPr/>
        </p:nvSpPr>
        <p:spPr>
          <a:xfrm>
            <a:off x="7666074" y="4934145"/>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rPr>
              <a:t>1. Which countries were attacked?</a:t>
            </a:r>
            <a:br>
              <a:rPr lang="en-GB" sz="2000" dirty="0">
                <a:solidFill>
                  <a:srgbClr val="115076"/>
                </a:solidFill>
              </a:rPr>
            </a:br>
            <a:r>
              <a:rPr lang="en-GB" sz="2000" i="1" dirty="0">
                <a:solidFill>
                  <a:srgbClr val="115076"/>
                </a:solidFill>
              </a:rPr>
              <a:t>The Netherlands, Luxembourg, Belgium and France</a:t>
            </a:r>
            <a:r>
              <a:rPr lang="en-GB" sz="2000" dirty="0">
                <a:solidFill>
                  <a:srgbClr val="115076"/>
                </a:solidFill>
              </a:rPr>
              <a:t> </a:t>
            </a:r>
          </a:p>
        </p:txBody>
      </p:sp>
      <p:sp>
        <p:nvSpPr>
          <p:cNvPr id="11" name="Rectangle 10"/>
          <p:cNvSpPr/>
          <p:nvPr/>
        </p:nvSpPr>
        <p:spPr>
          <a:xfrm>
            <a:off x="7724146" y="5586647"/>
            <a:ext cx="4141613" cy="62998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7703993" y="4929465"/>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rPr>
              <a:t>2. How do we know that France was vulnerable?</a:t>
            </a:r>
            <a:br>
              <a:rPr lang="en-GB" sz="2000" dirty="0">
                <a:solidFill>
                  <a:srgbClr val="115076"/>
                </a:solidFill>
              </a:rPr>
            </a:br>
            <a:r>
              <a:rPr lang="en-GB" sz="2000" i="1" dirty="0">
                <a:solidFill>
                  <a:srgbClr val="115076"/>
                </a:solidFill>
              </a:rPr>
              <a:t>The attack took French soldiers by surprise</a:t>
            </a:r>
            <a:endParaRPr lang="en-GB" sz="2000" dirty="0">
              <a:solidFill>
                <a:srgbClr val="115076"/>
              </a:solidFill>
            </a:endParaRPr>
          </a:p>
        </p:txBody>
      </p:sp>
      <p:sp>
        <p:nvSpPr>
          <p:cNvPr id="14" name="Rectangle 13"/>
          <p:cNvSpPr/>
          <p:nvPr/>
        </p:nvSpPr>
        <p:spPr>
          <a:xfrm>
            <a:off x="7743105" y="5647371"/>
            <a:ext cx="4141613" cy="5406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7690280" y="4924841"/>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rPr>
              <a:t>3. How long after the start of WW2 did Germany capture Paris?</a:t>
            </a:r>
            <a:br>
              <a:rPr lang="en-GB" sz="2000" dirty="0">
                <a:solidFill>
                  <a:srgbClr val="115076"/>
                </a:solidFill>
              </a:rPr>
            </a:br>
            <a:r>
              <a:rPr lang="en-GB" sz="2000" i="1" dirty="0">
                <a:solidFill>
                  <a:srgbClr val="115076"/>
                </a:solidFill>
              </a:rPr>
              <a:t>11 months</a:t>
            </a:r>
            <a:endParaRPr lang="en-GB" sz="2000" dirty="0">
              <a:solidFill>
                <a:srgbClr val="115076"/>
              </a:solidFill>
            </a:endParaRPr>
          </a:p>
        </p:txBody>
      </p:sp>
      <p:sp>
        <p:nvSpPr>
          <p:cNvPr id="16" name="Rectangle 15"/>
          <p:cNvSpPr/>
          <p:nvPr/>
        </p:nvSpPr>
        <p:spPr>
          <a:xfrm>
            <a:off x="7741396" y="5892786"/>
            <a:ext cx="4141613" cy="31010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7691988" y="4943449"/>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rPr>
              <a:t>4. Sketch a map of divided France following its defeat to Germany. Include Vichy.</a:t>
            </a:r>
            <a:endParaRPr lang="en-GB" sz="2000" i="1" dirty="0">
              <a:solidFill>
                <a:srgbClr val="115076"/>
              </a:solidFill>
            </a:endParaRPr>
          </a:p>
          <a:p>
            <a:pPr algn="l"/>
            <a:endParaRPr lang="en-GB" sz="2000" dirty="0">
              <a:solidFill>
                <a:srgbClr val="115076"/>
              </a:solidFill>
            </a:endParaRPr>
          </a:p>
        </p:txBody>
      </p:sp>
      <p:grpSp>
        <p:nvGrpSpPr>
          <p:cNvPr id="12" name="Group 11"/>
          <p:cNvGrpSpPr/>
          <p:nvPr/>
        </p:nvGrpSpPr>
        <p:grpSpPr>
          <a:xfrm>
            <a:off x="7666074" y="1300681"/>
            <a:ext cx="4243846" cy="3566816"/>
            <a:chOff x="7666074" y="1300681"/>
            <a:chExt cx="4243846" cy="3566816"/>
          </a:xfrm>
        </p:grpSpPr>
        <p:pic>
          <p:nvPicPr>
            <p:cNvPr id="2" name="Picture 1"/>
            <p:cNvPicPr>
              <a:picLocks noChangeAspect="1"/>
            </p:cNvPicPr>
            <p:nvPr/>
          </p:nvPicPr>
          <p:blipFill>
            <a:blip r:embed="rId5"/>
            <a:stretch>
              <a:fillRect/>
            </a:stretch>
          </p:blipFill>
          <p:spPr>
            <a:xfrm>
              <a:off x="8301043" y="1300681"/>
              <a:ext cx="3608877" cy="3566816"/>
            </a:xfrm>
            <a:prstGeom prst="rect">
              <a:avLst/>
            </a:prstGeom>
          </p:spPr>
        </p:pic>
        <p:pic>
          <p:nvPicPr>
            <p:cNvPr id="1030" name="Picture 6" descr="File:Philippe Péta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6074" y="3145910"/>
              <a:ext cx="1295400" cy="17145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7702285" y="4941232"/>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rPr>
              <a:t>5. Describe the Vichy regime.</a:t>
            </a:r>
          </a:p>
          <a:p>
            <a:pPr algn="l"/>
            <a:r>
              <a:rPr lang="en-GB" sz="2000" i="1" dirty="0">
                <a:solidFill>
                  <a:srgbClr val="115076"/>
                </a:solidFill>
              </a:rPr>
              <a:t>Authoritarian, collaboration with Hitler, supplied Germany with soldiers/resources, ended in 1944</a:t>
            </a:r>
          </a:p>
        </p:txBody>
      </p:sp>
      <p:sp>
        <p:nvSpPr>
          <p:cNvPr id="19" name="Rectangle 18"/>
          <p:cNvSpPr/>
          <p:nvPr/>
        </p:nvSpPr>
        <p:spPr>
          <a:xfrm>
            <a:off x="7688572" y="5331975"/>
            <a:ext cx="4141611" cy="85079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3" grpId="0" animBg="1"/>
      <p:bldP spid="14" grpId="0" animBg="1"/>
      <p:bldP spid="14" grpId="1" animBg="1"/>
      <p:bldP spid="15" grpId="0" animBg="1"/>
      <p:bldP spid="16" grpId="0" animBg="1"/>
      <p:bldP spid="16" grpId="1" animBg="1"/>
      <p:bldP spid="17" grpId="0" animBg="1"/>
      <p:bldP spid="22" grpId="0"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749143" cy="707849"/>
          </a:xfrm>
        </p:spPr>
        <p:txBody>
          <a:bodyPr>
            <a:noAutofit/>
          </a:bodyPr>
          <a:lstStyle/>
          <a:p>
            <a:r>
              <a:rPr lang="en-GB" sz="2900" b="1" dirty="0">
                <a:solidFill>
                  <a:schemeClr val="bg1"/>
                </a:solidFill>
              </a:rPr>
              <a:t>Perfect tense: </a:t>
            </a:r>
            <a:r>
              <a:rPr lang="fr-FR" sz="2900" b="1" i="1" dirty="0">
                <a:solidFill>
                  <a:schemeClr val="bg1"/>
                </a:solidFill>
              </a:rPr>
              <a:t>Sortir</a:t>
            </a:r>
            <a:r>
              <a:rPr lang="en-GB" sz="2900" b="1" i="1" dirty="0">
                <a:solidFill>
                  <a:schemeClr val="bg1"/>
                </a:solidFill>
              </a:rPr>
              <a:t> </a:t>
            </a:r>
            <a:r>
              <a:rPr lang="en-GB" sz="2900" b="1" dirty="0">
                <a:solidFill>
                  <a:schemeClr val="bg1"/>
                </a:solidFill>
              </a:rPr>
              <a:t>and </a:t>
            </a:r>
            <a:r>
              <a:rPr lang="fr-FR" sz="2900" b="1" i="1" dirty="0">
                <a:solidFill>
                  <a:schemeClr val="bg1"/>
                </a:solidFill>
              </a:rPr>
              <a:t>choisir</a:t>
            </a:r>
            <a:endParaRPr lang="fr-FR" sz="29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79999" y="1296000"/>
            <a:ext cx="1189225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As you know,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we use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perfect tense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to talk about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specific</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one-off events and actions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that happened in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past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perfect tense is made up of an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auxiliary verb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(present form of </a:t>
            </a:r>
            <a:r>
              <a:rPr kumimoji="0" lang="en-GB" sz="2400" b="1" i="1" u="none" strike="noStrike" kern="1200" cap="none" spc="0" normalizeH="0" baseline="0" noProof="0" dirty="0">
                <a:ln>
                  <a:noFill/>
                </a:ln>
                <a:solidFill>
                  <a:srgbClr val="104F75"/>
                </a:solidFill>
                <a:effectLst/>
                <a:uLnTx/>
                <a:uFillTx/>
                <a:latin typeface="Century Gothic" panose="020F0302020204030204"/>
                <a:ea typeface="+mn-ea"/>
                <a:cs typeface="+mn-cs"/>
              </a:rPr>
              <a:t>avoir</a:t>
            </a:r>
            <a:r>
              <a:rPr kumimoji="0" lang="en-GB" sz="2400" b="0" i="1"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or </a:t>
            </a:r>
            <a:r>
              <a:rPr kumimoji="0" lang="fr-FR" sz="2400" b="1" i="1" u="none" strike="noStrike" kern="1200" cap="none" spc="0" normalizeH="0" baseline="0" dirty="0">
                <a:ln>
                  <a:noFill/>
                </a:ln>
                <a:solidFill>
                  <a:srgbClr val="104F75"/>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and a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past participle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 form of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main verb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that is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the same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for all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past participles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of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verbs like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sortir</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choisir</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both end in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-i. </a:t>
            </a:r>
            <a:b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br>
            <a:b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J’</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ai</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grandi</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dans</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le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Nord</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400" b="0" i="1"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Nous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sommes</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parti</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(e)s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pour le Sud.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 grew up/have grown up in the north.	We left/have left for the south.		</a:t>
            </a: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To form them, simply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remove –r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from 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infinitive form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of the verb.</a:t>
            </a:r>
            <a:b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chois</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ir</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sym typeface="Wingdings" panose="05000000000000000000" pitchFamily="2" charset="2"/>
              </a:rPr>
              <a:t>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sym typeface="Wingdings" panose="05000000000000000000" pitchFamily="2" charset="2"/>
              </a:rPr>
              <a:t>j’ai</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sym typeface="Wingdings" panose="05000000000000000000" pitchFamily="2" charset="2"/>
              </a:rPr>
              <a:t> chois</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sym typeface="Wingdings" panose="05000000000000000000" pitchFamily="2" charset="2"/>
              </a:rPr>
              <a:t>i</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sym typeface="Wingdings" panose="05000000000000000000" pitchFamily="2" charset="2"/>
              </a:rPr>
              <a:t>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sym typeface="Wingdings" panose="05000000000000000000" pitchFamily="2" charset="2"/>
              </a:rPr>
              <a:t>sort</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sym typeface="Wingdings" panose="05000000000000000000" pitchFamily="2" charset="2"/>
              </a:rPr>
              <a:t>ir</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sym typeface="Wingdings" panose="05000000000000000000" pitchFamily="2" charset="2"/>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sym typeface="Wingdings" panose="05000000000000000000" pitchFamily="2" charset="2"/>
              </a:rPr>
              <a:t> je suis sort</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sym typeface="Wingdings" panose="05000000000000000000" pitchFamily="2" charset="2"/>
              </a:rPr>
              <a:t>i(e)</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 name="Rounded Rectangular Callout 4"/>
          <p:cNvSpPr/>
          <p:nvPr/>
        </p:nvSpPr>
        <p:spPr>
          <a:xfrm>
            <a:off x="6647646" y="2340430"/>
            <a:ext cx="4390468" cy="1739460"/>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Verbs with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être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as an auxiliary, such as </a:t>
            </a:r>
            <a:r>
              <a:rPr kumimoji="0" lang="fr-FR" sz="2000" b="0" i="1" u="none" strike="noStrike" kern="1200" cap="none" spc="0" normalizeH="0" baseline="0" dirty="0">
                <a:ln>
                  <a:noFill/>
                </a:ln>
                <a:solidFill>
                  <a:prstClr val="white"/>
                </a:solidFill>
                <a:effectLst/>
                <a:uLnTx/>
                <a:uFillTx/>
                <a:latin typeface="Century Gothic" panose="020F0302020204030204"/>
                <a:ea typeface="+mn-ea"/>
                <a:cs typeface="+mn-cs"/>
              </a:rPr>
              <a:t>partir</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fr-FR" sz="2000" b="0" i="1" u="none" strike="noStrike" kern="1200" cap="none" spc="0" normalizeH="0" baseline="0" dirty="0">
                <a:ln>
                  <a:noFill/>
                </a:ln>
                <a:solidFill>
                  <a:prstClr val="white"/>
                </a:solidFill>
                <a:effectLst/>
                <a:uLnTx/>
                <a:uFillTx/>
                <a:latin typeface="Century Gothic" panose="020F0302020204030204"/>
                <a:ea typeface="+mn-ea"/>
                <a:cs typeface="+mn-cs"/>
              </a:rPr>
              <a:t>sortir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normally express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movement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Their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past participles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ending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agree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with the subject.</a:t>
            </a:r>
          </a:p>
        </p:txBody>
      </p:sp>
      <p:sp>
        <p:nvSpPr>
          <p:cNvPr id="6" name="Rectangle 5"/>
          <p:cNvSpPr/>
          <p:nvPr/>
        </p:nvSpPr>
        <p:spPr>
          <a:xfrm>
            <a:off x="1828800" y="5769429"/>
            <a:ext cx="1665514" cy="42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0" name="Rectangle 9"/>
          <p:cNvSpPr/>
          <p:nvPr/>
        </p:nvSpPr>
        <p:spPr>
          <a:xfrm>
            <a:off x="8131629" y="5769429"/>
            <a:ext cx="1665514" cy="42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1" name="TextBox 10"/>
          <p:cNvSpPr txBox="1"/>
          <p:nvPr/>
        </p:nvSpPr>
        <p:spPr>
          <a:xfrm>
            <a:off x="8032186" y="296864"/>
            <a:ext cx="718457" cy="769441"/>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E6000"/>
                </a:solidFill>
                <a:effectLst/>
                <a:uLnTx/>
                <a:uFillTx/>
                <a:latin typeface="Century Gothic" panose="020F0302020204030204"/>
                <a:ea typeface="+mn-ea"/>
                <a:cs typeface="+mn-cs"/>
              </a:rPr>
              <a:t>-i</a:t>
            </a:r>
          </a:p>
        </p:txBody>
      </p:sp>
    </p:spTree>
    <p:extLst>
      <p:ext uri="{BB962C8B-B14F-4D97-AF65-F5344CB8AC3E}">
        <p14:creationId xmlns:p14="http://schemas.microsoft.com/office/powerpoint/2010/main" val="206262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42454" cy="707849"/>
          </a:xfrm>
        </p:spPr>
        <p:txBody>
          <a:bodyPr>
            <a:normAutofit/>
          </a:bodyPr>
          <a:lstStyle/>
          <a:p>
            <a:r>
              <a:rPr lang="en-GB" sz="3600" b="1" dirty="0">
                <a:solidFill>
                  <a:schemeClr val="bg1"/>
                </a:solidFill>
              </a:rPr>
              <a:t>Les souvenirs de </a:t>
            </a:r>
            <a:r>
              <a:rPr lang="fr-FR" sz="3600" b="1" dirty="0">
                <a:solidFill>
                  <a:schemeClr val="bg1"/>
                </a:solidFill>
              </a:rPr>
              <a:t>Bastien</a:t>
            </a:r>
          </a:p>
        </p:txBody>
      </p:sp>
      <p:sp>
        <p:nvSpPr>
          <p:cNvPr id="6" name="TextBox 5">
            <a:extLst>
              <a:ext uri="{FF2B5EF4-FFF2-40B4-BE49-F238E27FC236}">
                <a16:creationId xmlns:a16="http://schemas.microsoft.com/office/drawing/2014/main" id="{AD51C940-ACE5-FD48-A09A-D04E7D00194B}"/>
              </a:ext>
            </a:extLst>
          </p:cNvPr>
          <p:cNvSpPr txBox="1"/>
          <p:nvPr/>
        </p:nvSpPr>
        <p:spPr>
          <a:xfrm>
            <a:off x="115991" y="1270080"/>
            <a:ext cx="12220590" cy="830997"/>
          </a:xfrm>
          <a:prstGeom prst="rect">
            <a:avLst/>
          </a:prstGeom>
          <a:noFill/>
        </p:spPr>
        <p:txBody>
          <a:bodyPr wrap="square" rtlCol="0">
            <a:spAutoFit/>
          </a:bodyPr>
          <a:lstStyle/>
          <a:p>
            <a:pPr lvl="0">
              <a:defRPr/>
            </a:pPr>
            <a:r>
              <a:rPr lang="fr-FR" sz="2400" dirty="0">
                <a:solidFill>
                  <a:schemeClr val="accent5">
                    <a:lumMod val="50000"/>
                  </a:schemeClr>
                </a:solidFill>
              </a:rPr>
              <a:t>En 1940, au début du régime, Bastien a 7 ans. Il a encore des souvenirs de sa vie familiale du temps du régime. Il décrit un jour mémorable. Qui a fait quoi ?</a:t>
            </a:r>
            <a:endParaRPr kumimoji="0" lang="fr-FR" sz="2400" b="0" i="0" u="none" strike="noStrike" kern="1200" cap="none" spc="0" normalizeH="0" baseline="0" dirty="0">
              <a:ln>
                <a:noFill/>
              </a:ln>
              <a:solidFill>
                <a:schemeClr val="accent5">
                  <a:lumMod val="50000"/>
                </a:schemeClr>
              </a:solidFill>
              <a:effectLst/>
              <a:uLnTx/>
              <a:uFillTx/>
              <a:latin typeface="Century Gothic" panose="020F0302020204030204"/>
            </a:endParaRP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80811" y="4245317"/>
            <a:ext cx="2155770" cy="2155770"/>
          </a:xfrm>
          <a:prstGeom prst="rect">
            <a:avLst/>
          </a:prstGeom>
        </p:spPr>
      </p:pic>
      <p:sp>
        <p:nvSpPr>
          <p:cNvPr id="3" name="Cloud Callout 2"/>
          <p:cNvSpPr/>
          <p:nvPr/>
        </p:nvSpPr>
        <p:spPr>
          <a:xfrm>
            <a:off x="10773594" y="3345362"/>
            <a:ext cx="1136326" cy="999343"/>
          </a:xfrm>
          <a:prstGeom prst="cloudCallout">
            <a:avLst>
              <a:gd name="adj1" fmla="val 3333"/>
              <a:gd name="adj2" fmla="val 92519"/>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50" name="TextBox 49"/>
          <p:cNvSpPr txBox="1"/>
          <p:nvPr/>
        </p:nvSpPr>
        <p:spPr>
          <a:xfrm flipH="1">
            <a:off x="6643567" y="2459003"/>
            <a:ext cx="3988003" cy="400110"/>
          </a:xfrm>
          <a:prstGeom prst="rect">
            <a:avLst/>
          </a:prstGeom>
          <a:noFill/>
          <a:ln w="19050">
            <a:noFill/>
          </a:ln>
        </p:spPr>
        <p:txBody>
          <a:bodyPr wrap="square" rtlCol="0">
            <a:spAutoFit/>
          </a:bodyPr>
          <a:lstStyle/>
          <a:p>
            <a:pPr algn="l"/>
            <a:r>
              <a:rPr lang="en-GB" sz="2000" dirty="0">
                <a:solidFill>
                  <a:schemeClr val="accent5">
                    <a:lumMod val="50000"/>
                  </a:schemeClr>
                </a:solidFill>
              </a:rPr>
              <a:t>left early to work on a farm</a:t>
            </a:r>
          </a:p>
        </p:txBody>
      </p:sp>
      <p:sp>
        <p:nvSpPr>
          <p:cNvPr id="51" name="TextBox 50"/>
          <p:cNvSpPr txBox="1"/>
          <p:nvPr/>
        </p:nvSpPr>
        <p:spPr>
          <a:xfrm flipH="1">
            <a:off x="6643568" y="2921071"/>
            <a:ext cx="3987999" cy="400110"/>
          </a:xfrm>
          <a:prstGeom prst="rect">
            <a:avLst/>
          </a:prstGeom>
          <a:noFill/>
          <a:ln w="19050">
            <a:noFill/>
          </a:ln>
        </p:spPr>
        <p:txBody>
          <a:bodyPr wrap="square" rtlCol="0">
            <a:spAutoFit/>
          </a:bodyPr>
          <a:lstStyle/>
          <a:p>
            <a:pPr algn="l"/>
            <a:r>
              <a:rPr lang="en-GB" sz="2000" dirty="0">
                <a:solidFill>
                  <a:schemeClr val="accent5">
                    <a:lumMod val="50000"/>
                  </a:schemeClr>
                </a:solidFill>
              </a:rPr>
              <a:t>didn’t serve in the army</a:t>
            </a:r>
          </a:p>
        </p:txBody>
      </p:sp>
      <p:sp>
        <p:nvSpPr>
          <p:cNvPr id="52" name="TextBox 51"/>
          <p:cNvSpPr txBox="1"/>
          <p:nvPr/>
        </p:nvSpPr>
        <p:spPr>
          <a:xfrm flipH="1">
            <a:off x="6643569" y="3383139"/>
            <a:ext cx="3987996" cy="400110"/>
          </a:xfrm>
          <a:prstGeom prst="rect">
            <a:avLst/>
          </a:prstGeom>
          <a:noFill/>
          <a:ln w="19050">
            <a:noFill/>
          </a:ln>
        </p:spPr>
        <p:txBody>
          <a:bodyPr wrap="square" rtlCol="0">
            <a:spAutoFit/>
          </a:bodyPr>
          <a:lstStyle/>
          <a:p>
            <a:pPr algn="l"/>
            <a:r>
              <a:rPr lang="en-GB" sz="2000" dirty="0">
                <a:solidFill>
                  <a:schemeClr val="accent5">
                    <a:lumMod val="50000"/>
                  </a:schemeClr>
                </a:solidFill>
              </a:rPr>
              <a:t>successfully made a meal</a:t>
            </a:r>
          </a:p>
        </p:txBody>
      </p:sp>
      <p:sp>
        <p:nvSpPr>
          <p:cNvPr id="53" name="TextBox 52"/>
          <p:cNvSpPr txBox="1"/>
          <p:nvPr/>
        </p:nvSpPr>
        <p:spPr>
          <a:xfrm flipH="1">
            <a:off x="6643568" y="3845205"/>
            <a:ext cx="3987995" cy="400112"/>
          </a:xfrm>
          <a:prstGeom prst="rect">
            <a:avLst/>
          </a:prstGeom>
          <a:noFill/>
          <a:ln w="19050">
            <a:noFill/>
          </a:ln>
        </p:spPr>
        <p:txBody>
          <a:bodyPr wrap="square" rtlCol="0">
            <a:spAutoFit/>
          </a:bodyPr>
          <a:lstStyle/>
          <a:p>
            <a:r>
              <a:rPr lang="en-GB" sz="2000" dirty="0">
                <a:solidFill>
                  <a:schemeClr val="accent5">
                    <a:lumMod val="50000"/>
                  </a:schemeClr>
                </a:solidFill>
              </a:rPr>
              <a:t>finished work in the afternoon</a:t>
            </a:r>
          </a:p>
        </p:txBody>
      </p:sp>
      <p:sp>
        <p:nvSpPr>
          <p:cNvPr id="55" name="TextBox 54"/>
          <p:cNvSpPr txBox="1"/>
          <p:nvPr/>
        </p:nvSpPr>
        <p:spPr>
          <a:xfrm flipH="1">
            <a:off x="6643565" y="4769341"/>
            <a:ext cx="3987991" cy="400112"/>
          </a:xfrm>
          <a:prstGeom prst="rect">
            <a:avLst/>
          </a:prstGeom>
          <a:noFill/>
          <a:ln w="19050">
            <a:noFill/>
          </a:ln>
        </p:spPr>
        <p:txBody>
          <a:bodyPr wrap="square" rtlCol="0">
            <a:spAutoFit/>
          </a:bodyPr>
          <a:lstStyle/>
          <a:p>
            <a:pPr algn="l"/>
            <a:r>
              <a:rPr lang="en-GB" sz="2000" dirty="0">
                <a:solidFill>
                  <a:schemeClr val="accent5">
                    <a:lumMod val="50000"/>
                  </a:schemeClr>
                </a:solidFill>
              </a:rPr>
              <a:t>felt a lot of loneliness</a:t>
            </a:r>
          </a:p>
        </p:txBody>
      </p:sp>
      <p:sp>
        <p:nvSpPr>
          <p:cNvPr id="56" name="TextBox 55"/>
          <p:cNvSpPr txBox="1"/>
          <p:nvPr/>
        </p:nvSpPr>
        <p:spPr>
          <a:xfrm flipH="1">
            <a:off x="6643569" y="5231411"/>
            <a:ext cx="3987984" cy="400110"/>
          </a:xfrm>
          <a:prstGeom prst="rect">
            <a:avLst/>
          </a:prstGeom>
          <a:noFill/>
          <a:ln w="19050">
            <a:noFill/>
          </a:ln>
        </p:spPr>
        <p:txBody>
          <a:bodyPr wrap="square" rtlCol="0">
            <a:spAutoFit/>
          </a:bodyPr>
          <a:lstStyle/>
          <a:p>
            <a:pPr algn="l"/>
            <a:r>
              <a:rPr lang="en-GB" sz="2000" dirty="0">
                <a:solidFill>
                  <a:schemeClr val="accent5">
                    <a:lumMod val="50000"/>
                  </a:schemeClr>
                </a:solidFill>
              </a:rPr>
              <a:t>left to work in Germany</a:t>
            </a:r>
          </a:p>
        </p:txBody>
      </p:sp>
      <p:sp>
        <p:nvSpPr>
          <p:cNvPr id="57" name="TextBox 56"/>
          <p:cNvSpPr txBox="1"/>
          <p:nvPr/>
        </p:nvSpPr>
        <p:spPr>
          <a:xfrm flipH="1">
            <a:off x="6643568" y="5693477"/>
            <a:ext cx="3987981" cy="400110"/>
          </a:xfrm>
          <a:prstGeom prst="rect">
            <a:avLst/>
          </a:prstGeom>
          <a:noFill/>
          <a:ln w="19050">
            <a:noFill/>
          </a:ln>
        </p:spPr>
        <p:txBody>
          <a:bodyPr wrap="square" rtlCol="0">
            <a:spAutoFit/>
          </a:bodyPr>
          <a:lstStyle/>
          <a:p>
            <a:pPr algn="l"/>
            <a:r>
              <a:rPr lang="en-GB" sz="2000" dirty="0">
                <a:solidFill>
                  <a:schemeClr val="accent5">
                    <a:lumMod val="50000"/>
                  </a:schemeClr>
                </a:solidFill>
              </a:rPr>
              <a:t>grew up quickly</a:t>
            </a:r>
          </a:p>
        </p:txBody>
      </p:sp>
      <p:sp>
        <p:nvSpPr>
          <p:cNvPr id="58" name="TextBox 57"/>
          <p:cNvSpPr txBox="1"/>
          <p:nvPr/>
        </p:nvSpPr>
        <p:spPr>
          <a:xfrm flipH="1">
            <a:off x="6643568" y="4307273"/>
            <a:ext cx="3987995" cy="400112"/>
          </a:xfrm>
          <a:prstGeom prst="rect">
            <a:avLst/>
          </a:prstGeom>
          <a:noFill/>
          <a:ln w="19050">
            <a:noFill/>
          </a:ln>
        </p:spPr>
        <p:txBody>
          <a:bodyPr wrap="square" rtlCol="0">
            <a:spAutoFit/>
          </a:bodyPr>
          <a:lstStyle/>
          <a:p>
            <a:pPr algn="l"/>
            <a:r>
              <a:rPr lang="en-GB" sz="2000" dirty="0">
                <a:solidFill>
                  <a:schemeClr val="accent5">
                    <a:lumMod val="50000"/>
                  </a:schemeClr>
                </a:solidFill>
              </a:rPr>
              <a:t>fed the family with ration cards</a:t>
            </a:r>
          </a:p>
        </p:txBody>
      </p:sp>
      <p:sp>
        <p:nvSpPr>
          <p:cNvPr id="59" name="Oval 58"/>
          <p:cNvSpPr/>
          <p:nvPr/>
        </p:nvSpPr>
        <p:spPr>
          <a:xfrm>
            <a:off x="2282476" y="2575678"/>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0" name="Oval 59"/>
          <p:cNvSpPr/>
          <p:nvPr/>
        </p:nvSpPr>
        <p:spPr>
          <a:xfrm>
            <a:off x="2282476" y="3038267"/>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1" name="Oval 60"/>
          <p:cNvSpPr/>
          <p:nvPr/>
        </p:nvSpPr>
        <p:spPr>
          <a:xfrm>
            <a:off x="2282476" y="3500856"/>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2" name="Oval 61"/>
          <p:cNvSpPr/>
          <p:nvPr/>
        </p:nvSpPr>
        <p:spPr>
          <a:xfrm>
            <a:off x="2282476" y="3963445"/>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3" name="Oval 62"/>
          <p:cNvSpPr/>
          <p:nvPr/>
        </p:nvSpPr>
        <p:spPr>
          <a:xfrm>
            <a:off x="2282476" y="4426034"/>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4" name="Oval 63"/>
          <p:cNvSpPr/>
          <p:nvPr/>
        </p:nvSpPr>
        <p:spPr>
          <a:xfrm>
            <a:off x="2282476" y="4888623"/>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5" name="Oval 64"/>
          <p:cNvSpPr/>
          <p:nvPr/>
        </p:nvSpPr>
        <p:spPr>
          <a:xfrm>
            <a:off x="2282476" y="5351212"/>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6" name="Oval 65"/>
          <p:cNvSpPr/>
          <p:nvPr/>
        </p:nvSpPr>
        <p:spPr>
          <a:xfrm>
            <a:off x="2282476" y="5813803"/>
            <a:ext cx="157042" cy="15354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67" name="TextBox 66"/>
          <p:cNvSpPr txBox="1"/>
          <p:nvPr/>
        </p:nvSpPr>
        <p:spPr>
          <a:xfrm>
            <a:off x="340242" y="2466753"/>
            <a:ext cx="1892595" cy="400110"/>
          </a:xfrm>
          <a:prstGeom prst="rect">
            <a:avLst/>
          </a:prstGeom>
          <a:noFill/>
        </p:spPr>
        <p:txBody>
          <a:bodyPr wrap="square" rtlCol="0">
            <a:spAutoFit/>
          </a:bodyPr>
          <a:lstStyle/>
          <a:p>
            <a:r>
              <a:rPr lang="fr-FR" sz="2000" dirty="0">
                <a:solidFill>
                  <a:srgbClr val="104F75"/>
                </a:solidFill>
              </a:rPr>
              <a:t>sa</a:t>
            </a:r>
            <a:r>
              <a:rPr lang="en-GB" sz="2000" dirty="0">
                <a:solidFill>
                  <a:srgbClr val="104F75"/>
                </a:solidFill>
              </a:rPr>
              <a:t> </a:t>
            </a:r>
            <a:r>
              <a:rPr lang="fr-FR" sz="2000" dirty="0">
                <a:solidFill>
                  <a:srgbClr val="104F75"/>
                </a:solidFill>
              </a:rPr>
              <a:t>mère</a:t>
            </a:r>
            <a:r>
              <a:rPr lang="en-GB" sz="2000" dirty="0">
                <a:solidFill>
                  <a:srgbClr val="104F75"/>
                </a:solidFill>
              </a:rPr>
              <a:t> (</a:t>
            </a:r>
            <a:r>
              <a:rPr lang="fr-FR" sz="2000" dirty="0">
                <a:solidFill>
                  <a:srgbClr val="104F75"/>
                </a:solidFill>
              </a:rPr>
              <a:t>elle</a:t>
            </a:r>
            <a:r>
              <a:rPr lang="en-GB" sz="2000" dirty="0">
                <a:solidFill>
                  <a:srgbClr val="104F75"/>
                </a:solidFill>
              </a:rPr>
              <a:t>) </a:t>
            </a:r>
          </a:p>
        </p:txBody>
      </p:sp>
      <p:sp>
        <p:nvSpPr>
          <p:cNvPr id="68" name="TextBox 67"/>
          <p:cNvSpPr txBox="1"/>
          <p:nvPr/>
        </p:nvSpPr>
        <p:spPr>
          <a:xfrm>
            <a:off x="345579" y="3852955"/>
            <a:ext cx="1791565" cy="405054"/>
          </a:xfrm>
          <a:prstGeom prst="rect">
            <a:avLst/>
          </a:prstGeom>
          <a:noFill/>
        </p:spPr>
        <p:txBody>
          <a:bodyPr wrap="square" rtlCol="0">
            <a:spAutoFit/>
          </a:bodyPr>
          <a:lstStyle/>
          <a:p>
            <a:r>
              <a:rPr lang="fr-FR" sz="2000" dirty="0">
                <a:solidFill>
                  <a:srgbClr val="104F75"/>
                </a:solidFill>
              </a:rPr>
              <a:t>ses</a:t>
            </a:r>
            <a:r>
              <a:rPr lang="en-GB" sz="2000" dirty="0">
                <a:solidFill>
                  <a:srgbClr val="104F75"/>
                </a:solidFill>
              </a:rPr>
              <a:t> </a:t>
            </a:r>
            <a:r>
              <a:rPr lang="fr-FR" sz="2000" dirty="0">
                <a:solidFill>
                  <a:srgbClr val="104F75"/>
                </a:solidFill>
              </a:rPr>
              <a:t>frères</a:t>
            </a:r>
            <a:r>
              <a:rPr lang="en-GB" sz="2000" dirty="0">
                <a:solidFill>
                  <a:srgbClr val="104F75"/>
                </a:solidFill>
              </a:rPr>
              <a:t> (</a:t>
            </a:r>
            <a:r>
              <a:rPr lang="fr-FR" sz="2000" dirty="0">
                <a:solidFill>
                  <a:srgbClr val="104F75"/>
                </a:solidFill>
              </a:rPr>
              <a:t>ils</a:t>
            </a:r>
            <a:r>
              <a:rPr lang="en-GB" sz="2000" dirty="0">
                <a:solidFill>
                  <a:srgbClr val="104F75"/>
                </a:solidFill>
              </a:rPr>
              <a:t>) </a:t>
            </a:r>
          </a:p>
        </p:txBody>
      </p:sp>
      <p:sp>
        <p:nvSpPr>
          <p:cNvPr id="69" name="TextBox 68"/>
          <p:cNvSpPr txBox="1"/>
          <p:nvPr/>
        </p:nvSpPr>
        <p:spPr>
          <a:xfrm>
            <a:off x="340242" y="4772149"/>
            <a:ext cx="2275367" cy="707886"/>
          </a:xfrm>
          <a:prstGeom prst="rect">
            <a:avLst/>
          </a:prstGeom>
          <a:noFill/>
        </p:spPr>
        <p:txBody>
          <a:bodyPr wrap="square" rtlCol="0">
            <a:spAutoFit/>
          </a:bodyPr>
          <a:lstStyle/>
          <a:p>
            <a:r>
              <a:rPr lang="fr-FR" sz="2000" dirty="0">
                <a:solidFill>
                  <a:srgbClr val="104F75"/>
                </a:solidFill>
              </a:rPr>
              <a:t>Bastien</a:t>
            </a:r>
            <a:r>
              <a:rPr lang="en-GB" sz="2000" dirty="0">
                <a:solidFill>
                  <a:srgbClr val="104F75"/>
                </a:solidFill>
              </a:rPr>
              <a:t> </a:t>
            </a:r>
            <a:r>
              <a:rPr lang="fr-FR" sz="2000" dirty="0">
                <a:solidFill>
                  <a:srgbClr val="104F75"/>
                </a:solidFill>
              </a:rPr>
              <a:t>et</a:t>
            </a:r>
            <a:r>
              <a:rPr lang="en-GB" sz="2000" dirty="0">
                <a:solidFill>
                  <a:srgbClr val="104F75"/>
                </a:solidFill>
              </a:rPr>
              <a:t> </a:t>
            </a:r>
            <a:r>
              <a:rPr lang="fr-FR" sz="2000" dirty="0">
                <a:solidFill>
                  <a:srgbClr val="104F75"/>
                </a:solidFill>
              </a:rPr>
              <a:t>ses</a:t>
            </a:r>
            <a:r>
              <a:rPr lang="en-GB" sz="2000" dirty="0">
                <a:solidFill>
                  <a:srgbClr val="104F75"/>
                </a:solidFill>
              </a:rPr>
              <a:t> frères (nous) </a:t>
            </a:r>
          </a:p>
        </p:txBody>
      </p:sp>
      <p:sp>
        <p:nvSpPr>
          <p:cNvPr id="70" name="Action Button: Custom 16">
            <a:hlinkClick r:id="" action="ppaction://noaction" highlightClick="1">
              <a:snd r:embed="rId13" name="mes_freres_et_moi_BEEP_avons_nourri.wav"/>
            </a:hlinkClick>
            <a:extLst>
              <a:ext uri="{FF2B5EF4-FFF2-40B4-BE49-F238E27FC236}">
                <a16:creationId xmlns:a16="http://schemas.microsoft.com/office/drawing/2014/main" id="{00B3E4C1-DFF4-46C3-8013-784275E7AA6B}"/>
              </a:ext>
            </a:extLst>
          </p:cNvPr>
          <p:cNvSpPr/>
          <p:nvPr/>
        </p:nvSpPr>
        <p:spPr>
          <a:xfrm>
            <a:off x="9478276" y="8086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1" name="Action Button: Custom 16">
            <a:hlinkClick r:id="" action="ppaction://noaction" highlightClick="1">
              <a:snd r:embed="rId14" name="BEEP_avons_reussi_a_faire.wav"/>
            </a:hlinkClick>
            <a:extLst>
              <a:ext uri="{FF2B5EF4-FFF2-40B4-BE49-F238E27FC236}">
                <a16:creationId xmlns:a16="http://schemas.microsoft.com/office/drawing/2014/main" id="{00B3E4C1-DFF4-46C3-8013-784275E7AA6B}"/>
              </a:ext>
            </a:extLst>
          </p:cNvPr>
          <p:cNvSpPr/>
          <p:nvPr/>
        </p:nvSpPr>
        <p:spPr>
          <a:xfrm>
            <a:off x="9987187" y="8086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2" name="Action Button: Custom 16">
            <a:hlinkClick r:id="" action="ppaction://noaction" highlightClick="1">
              <a:snd r:embed="rId15" name="BEEP_nont_pas_servi.wav"/>
            </a:hlinkClick>
            <a:extLst>
              <a:ext uri="{FF2B5EF4-FFF2-40B4-BE49-F238E27FC236}">
                <a16:creationId xmlns:a16="http://schemas.microsoft.com/office/drawing/2014/main" id="{00B3E4C1-DFF4-46C3-8013-784275E7AA6B}"/>
              </a:ext>
            </a:extLst>
          </p:cNvPr>
          <p:cNvSpPr/>
          <p:nvPr/>
        </p:nvSpPr>
        <p:spPr>
          <a:xfrm>
            <a:off x="10496098" y="8086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3" name="Action Button: Custom 16">
            <a:hlinkClick r:id="" action="ppaction://noaction" highlightClick="1">
              <a:snd r:embed="rId16" name="mais_ce_soir_la_apres_le_repas_BEEP_sont_partis.wav"/>
            </a:hlinkClick>
            <a:extLst>
              <a:ext uri="{FF2B5EF4-FFF2-40B4-BE49-F238E27FC236}">
                <a16:creationId xmlns:a16="http://schemas.microsoft.com/office/drawing/2014/main" id="{00B3E4C1-DFF4-46C3-8013-784275E7AA6B}"/>
              </a:ext>
            </a:extLst>
          </p:cNvPr>
          <p:cNvSpPr/>
          <p:nvPr/>
        </p:nvSpPr>
        <p:spPr>
          <a:xfrm>
            <a:off x="11005009" y="8190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4" name="Action Button: Custom 16">
            <a:hlinkClick r:id="" action="ppaction://noaction" highlightClick="1">
              <a:snd r:embed="rId17" name="BEEP_avons_grandi_vite.wav"/>
            </a:hlinkClick>
            <a:extLst>
              <a:ext uri="{FF2B5EF4-FFF2-40B4-BE49-F238E27FC236}">
                <a16:creationId xmlns:a16="http://schemas.microsoft.com/office/drawing/2014/main" id="{00B3E4C1-DFF4-46C3-8013-784275E7AA6B}"/>
              </a:ext>
            </a:extLst>
          </p:cNvPr>
          <p:cNvSpPr/>
          <p:nvPr/>
        </p:nvSpPr>
        <p:spPr>
          <a:xfrm>
            <a:off x="7951543" y="8051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5" name="Action Button: Custom 16">
            <a:hlinkClick r:id="" action="ppaction://noaction" highlightClick="1">
              <a:snd r:embed="rId18" name="en ce jour_BEEP_est sortie.wav"/>
            </a:hlinkClick>
            <a:extLst>
              <a:ext uri="{FF2B5EF4-FFF2-40B4-BE49-F238E27FC236}">
                <a16:creationId xmlns:a16="http://schemas.microsoft.com/office/drawing/2014/main" id="{00B3E4C1-DFF4-46C3-8013-784275E7AA6B}"/>
              </a:ext>
            </a:extLst>
          </p:cNvPr>
          <p:cNvSpPr/>
          <p:nvPr/>
        </p:nvSpPr>
        <p:spPr>
          <a:xfrm>
            <a:off x="8460454" y="8051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6" name="Action Button: Custom 16">
            <a:hlinkClick r:id="" action="ppaction://noaction" highlightClick="1">
              <a:snd r:embed="rId19" name="BEEP_a_fini_son travail.wav"/>
            </a:hlinkClick>
            <a:extLst>
              <a:ext uri="{FF2B5EF4-FFF2-40B4-BE49-F238E27FC236}">
                <a16:creationId xmlns:a16="http://schemas.microsoft.com/office/drawing/2014/main" id="{00B3E4C1-DFF4-46C3-8013-784275E7AA6B}"/>
              </a:ext>
            </a:extLst>
          </p:cNvPr>
          <p:cNvSpPr/>
          <p:nvPr/>
        </p:nvSpPr>
        <p:spPr>
          <a:xfrm>
            <a:off x="8969365" y="8051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7" name="Action Button: Custom 16">
            <a:hlinkClick r:id="" action="ppaction://noaction" highlightClick="1">
              <a:snd r:embed="rId20" name="BEEP_a_senti_une_grande.wav"/>
            </a:hlinkClick>
            <a:extLst>
              <a:ext uri="{FF2B5EF4-FFF2-40B4-BE49-F238E27FC236}">
                <a16:creationId xmlns:a16="http://schemas.microsoft.com/office/drawing/2014/main" id="{00B3E4C1-DFF4-46C3-8013-784275E7AA6B}"/>
              </a:ext>
            </a:extLst>
          </p:cNvPr>
          <p:cNvSpPr/>
          <p:nvPr/>
        </p:nvSpPr>
        <p:spPr>
          <a:xfrm>
            <a:off x="11513920" y="8051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Rounded Rectangular Callout 34"/>
          <p:cNvSpPr/>
          <p:nvPr/>
        </p:nvSpPr>
        <p:spPr>
          <a:xfrm>
            <a:off x="2111066" y="3840047"/>
            <a:ext cx="4390468" cy="1938992"/>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p:cNvPicPr>
            <a:picLocks noChangeAspect="1"/>
          </p:cNvPicPr>
          <p:nvPr/>
        </p:nvPicPr>
        <p:blipFill>
          <a:blip r:embed="rId21">
            <a:extLst>
              <a:ext uri="{BEBA8EAE-BF5A-486C-A8C5-ECC9F3942E4B}">
                <a14:imgProps xmlns:a14="http://schemas.microsoft.com/office/drawing/2010/main">
                  <a14:imgLayer r:embed="rId22">
                    <a14:imgEffect>
                      <a14:backgroundRemoval t="0" b="100000" l="0" r="100000"/>
                    </a14:imgEffect>
                  </a14:imgLayer>
                </a14:imgProps>
              </a:ext>
            </a:extLst>
          </a:blip>
          <a:stretch>
            <a:fillRect/>
          </a:stretch>
        </p:blipFill>
        <p:spPr>
          <a:xfrm>
            <a:off x="2253879" y="3943930"/>
            <a:ext cx="1273815" cy="1498390"/>
          </a:xfrm>
          <a:prstGeom prst="rect">
            <a:avLst/>
          </a:prstGeom>
        </p:spPr>
      </p:pic>
      <p:sp>
        <p:nvSpPr>
          <p:cNvPr id="9" name="TextBox 8"/>
          <p:cNvSpPr txBox="1"/>
          <p:nvPr/>
        </p:nvSpPr>
        <p:spPr>
          <a:xfrm>
            <a:off x="3496494" y="3858625"/>
            <a:ext cx="2969648" cy="1938992"/>
          </a:xfrm>
          <a:prstGeom prst="rect">
            <a:avLst/>
          </a:prstGeom>
          <a:noFill/>
        </p:spPr>
        <p:txBody>
          <a:bodyPr wrap="square" rtlCol="0">
            <a:spAutoFit/>
          </a:bodyPr>
          <a:lstStyle/>
          <a:p>
            <a:pPr algn="ctr"/>
            <a:r>
              <a:rPr lang="fr-FR" sz="2000" i="1" dirty="0">
                <a:solidFill>
                  <a:schemeClr val="bg1"/>
                </a:solidFill>
              </a:rPr>
              <a:t>Le gouvernement a distribué des cartes de rationnement pour fournir des produits qui sont devenus* rares aux gens.</a:t>
            </a:r>
          </a:p>
        </p:txBody>
      </p:sp>
      <p:sp>
        <p:nvSpPr>
          <p:cNvPr id="38"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39" name="Rectangle: Rounded Corners 29">
            <a:extLst>
              <a:ext uri="{FF2B5EF4-FFF2-40B4-BE49-F238E27FC236}">
                <a16:creationId xmlns:a16="http://schemas.microsoft.com/office/drawing/2014/main" id="{98A35066-377F-4B41-904F-9B065A772B3E}"/>
              </a:ext>
            </a:extLst>
          </p:cNvPr>
          <p:cNvSpPr/>
          <p:nvPr/>
        </p:nvSpPr>
        <p:spPr>
          <a:xfrm>
            <a:off x="6943419" y="249870"/>
            <a:ext cx="2557593" cy="400918"/>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*devenu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became</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54167E-6 7.40741E-7 L -0.3302 -0.13866 " pathEditMode="relative" rAng="0" ptsTypes="AA">
                                      <p:cBhvr>
                                        <p:cTn id="6" dur="2000" fill="hold"/>
                                        <p:tgtEl>
                                          <p:spTgt spid="57"/>
                                        </p:tgtEl>
                                        <p:attrNameLst>
                                          <p:attrName>ppt_x</p:attrName>
                                          <p:attrName>ppt_y</p:attrName>
                                        </p:attrNameLst>
                                      </p:cBhvr>
                                      <p:rCtr x="-16510" y="-6944"/>
                                    </p:animMotion>
                                  </p:childTnLst>
                                  <p:subTnLst>
                                    <p:audio>
                                      <p:cMediaNode>
                                        <p:cTn display="0" masterRel="sameClick">
                                          <p:stCondLst>
                                            <p:cond evt="begin" delay="0">
                                              <p:tn val="5"/>
                                            </p:cond>
                                          </p:stCondLst>
                                          <p:endCondLst>
                                            <p:cond evt="onStopAudio" delay="0">
                                              <p:tgtEl>
                                                <p:sldTgt/>
                                              </p:tgtEl>
                                            </p:cond>
                                          </p:endCondLst>
                                        </p:cTn>
                                        <p:tgtEl>
                                          <p:sndTgt r:embed="rId3" name="nous avons grandi vite.wav"/>
                                        </p:tgtEl>
                                      </p:cMediaNode>
                                    </p:audio>
                                  </p:sub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3.54167E-6 -1.48148E-6 L -0.33007 -0.00139 " pathEditMode="relative" rAng="0" ptsTypes="AA">
                                      <p:cBhvr>
                                        <p:cTn id="10" dur="2000" fill="hold"/>
                                        <p:tgtEl>
                                          <p:spTgt spid="50"/>
                                        </p:tgtEl>
                                        <p:attrNameLst>
                                          <p:attrName>ppt_x</p:attrName>
                                          <p:attrName>ppt_y</p:attrName>
                                        </p:attrNameLst>
                                      </p:cBhvr>
                                      <p:rCtr x="-16510" y="-69"/>
                                    </p:animMotion>
                                  </p:childTnLst>
                                  <p:subTnLst>
                                    <p:audio>
                                      <p:cMediaNode>
                                        <p:cTn display="0" masterRel="sameClick">
                                          <p:stCondLst>
                                            <p:cond evt="begin" delay="0">
                                              <p:tn val="9"/>
                                            </p:cond>
                                          </p:stCondLst>
                                          <p:endCondLst>
                                            <p:cond evt="onStopAudio" delay="0">
                                              <p:tgtEl>
                                                <p:sldTgt/>
                                              </p:tgtEl>
                                            </p:cond>
                                          </p:endCondLst>
                                        </p:cTn>
                                        <p:tgtEl>
                                          <p:sndTgt r:embed="rId4" name="en ce jour_ma_mere_est sortie.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3.54167E-6 -4.81481E-6 L -0.33007 -0.14143 " pathEditMode="relative" rAng="0" ptsTypes="AA">
                                      <p:cBhvr>
                                        <p:cTn id="14" dur="2000" fill="hold"/>
                                        <p:tgtEl>
                                          <p:spTgt spid="53"/>
                                        </p:tgtEl>
                                        <p:attrNameLst>
                                          <p:attrName>ppt_x</p:attrName>
                                          <p:attrName>ppt_y</p:attrName>
                                        </p:attrNameLst>
                                      </p:cBhvr>
                                      <p:rCtr x="-16510" y="-7083"/>
                                    </p:animMotion>
                                  </p:childTnLst>
                                  <p:subTnLst>
                                    <p:audio>
                                      <p:cMediaNode>
                                        <p:cTn display="0" masterRel="sameClick">
                                          <p:stCondLst>
                                            <p:cond evt="begin" delay="0">
                                              <p:tn val="13"/>
                                            </p:cond>
                                          </p:stCondLst>
                                          <p:endCondLst>
                                            <p:cond evt="onStopAudio" delay="0">
                                              <p:tgtEl>
                                                <p:sldTgt/>
                                              </p:tgtEl>
                                            </p:cond>
                                          </p:endCondLst>
                                        </p:cTn>
                                        <p:tgtEl>
                                          <p:sndTgt r:embed="rId5" name="elle_a_fini_son travail.wav"/>
                                        </p:tgtEl>
                                      </p:cMediaNode>
                                    </p:audio>
                                  </p:sub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3.54167E-6 4.07407E-6 L -0.32708 0.12824 " pathEditMode="relative" rAng="0" ptsTypes="AA">
                                      <p:cBhvr>
                                        <p:cTn id="18" dur="2000" fill="hold"/>
                                        <p:tgtEl>
                                          <p:spTgt spid="58"/>
                                        </p:tgtEl>
                                        <p:attrNameLst>
                                          <p:attrName>ppt_x</p:attrName>
                                          <p:attrName>ppt_y</p:attrName>
                                        </p:attrNameLst>
                                      </p:cBhvr>
                                      <p:rCtr x="-16354" y="6412"/>
                                    </p:animMotion>
                                  </p:childTnLst>
                                  <p:subTnLst>
                                    <p:audio>
                                      <p:cMediaNode>
                                        <p:cTn display="0" masterRel="sameClick">
                                          <p:stCondLst>
                                            <p:cond evt="begin" delay="0">
                                              <p:tn val="17"/>
                                            </p:cond>
                                          </p:stCondLst>
                                          <p:endCondLst>
                                            <p:cond evt="onStopAudio" delay="0">
                                              <p:tgtEl>
                                                <p:sldTgt/>
                                              </p:tgtEl>
                                            </p:cond>
                                          </p:endCondLst>
                                        </p:cTn>
                                        <p:tgtEl>
                                          <p:sndTgt r:embed="rId6" name="mes freres et moi nous avons.wav"/>
                                        </p:tgtEl>
                                      </p:cMediaNode>
                                    </p:audio>
                                  </p:sub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3.54167E-6 -3.7037E-6 L -0.32708 0.32524 " pathEditMode="relative" rAng="0" ptsTypes="AA">
                                      <p:cBhvr>
                                        <p:cTn id="22" dur="2000" fill="hold"/>
                                        <p:tgtEl>
                                          <p:spTgt spid="52"/>
                                        </p:tgtEl>
                                        <p:attrNameLst>
                                          <p:attrName>ppt_x</p:attrName>
                                          <p:attrName>ppt_y</p:attrName>
                                        </p:attrNameLst>
                                      </p:cBhvr>
                                      <p:rCtr x="-16354" y="16250"/>
                                    </p:animMotion>
                                  </p:childTnLst>
                                  <p:subTnLst>
                                    <p:audio>
                                      <p:cMediaNode>
                                        <p:cTn display="0" masterRel="sameClick">
                                          <p:stCondLst>
                                            <p:cond evt="begin" delay="0">
                                              <p:tn val="21"/>
                                            </p:cond>
                                          </p:stCondLst>
                                          <p:endCondLst>
                                            <p:cond evt="onStopAudio" delay="0">
                                              <p:tgtEl>
                                                <p:sldTgt/>
                                              </p:tgtEl>
                                            </p:cond>
                                          </p:endCondLst>
                                        </p:cTn>
                                        <p:tgtEl>
                                          <p:sndTgt r:embed="rId7" name="nous avons reussi a faire.wav"/>
                                        </p:tgtEl>
                                      </p:cMediaNode>
                                    </p:audio>
                                  </p:sub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3.54167E-6 -2.59259E-6 L -0.33007 0.13982 " pathEditMode="relative" rAng="0" ptsTypes="AA">
                                      <p:cBhvr>
                                        <p:cTn id="26" dur="2000" fill="hold"/>
                                        <p:tgtEl>
                                          <p:spTgt spid="51"/>
                                        </p:tgtEl>
                                        <p:attrNameLst>
                                          <p:attrName>ppt_x</p:attrName>
                                          <p:attrName>ppt_y</p:attrName>
                                        </p:attrNameLst>
                                      </p:cBhvr>
                                      <p:rCtr x="-16510" y="6991"/>
                                    </p:animMotion>
                                  </p:childTnLst>
                                  <p:subTnLst>
                                    <p:audio>
                                      <p:cMediaNode>
                                        <p:cTn display="0" masterRel="sameClick">
                                          <p:stCondLst>
                                            <p:cond evt="begin" delay="0">
                                              <p:tn val="25"/>
                                            </p:cond>
                                          </p:stCondLst>
                                          <p:endCondLst>
                                            <p:cond evt="onStopAudio" delay="0">
                                              <p:tgtEl>
                                                <p:sldTgt/>
                                              </p:tgtEl>
                                            </p:cond>
                                          </p:endCondLst>
                                        </p:cTn>
                                        <p:tgtEl>
                                          <p:sndTgt r:embed="rId8" name="mes freres nont pas servi.wav"/>
                                        </p:tgtEl>
                                      </p:cMediaNode>
                                    </p:audio>
                                  </p:sub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0" nodeType="clickEffect">
                                  <p:stCondLst>
                                    <p:cond delay="0"/>
                                  </p:stCondLst>
                                  <p:childTnLst>
                                    <p:animMotion origin="layout" path="M -0.00273 0.00046 L -0.32981 -0.1331 " pathEditMode="relative" rAng="0" ptsTypes="AA">
                                      <p:cBhvr>
                                        <p:cTn id="30" dur="2000" fill="hold"/>
                                        <p:tgtEl>
                                          <p:spTgt spid="56"/>
                                        </p:tgtEl>
                                        <p:attrNameLst>
                                          <p:attrName>ppt_x</p:attrName>
                                          <p:attrName>ppt_y</p:attrName>
                                        </p:attrNameLst>
                                      </p:cBhvr>
                                      <p:rCtr x="-16354" y="-6690"/>
                                    </p:animMotion>
                                  </p:childTnLst>
                                  <p:subTnLst>
                                    <p:audio>
                                      <p:cMediaNode>
                                        <p:cTn display="0" masterRel="sameClick">
                                          <p:stCondLst>
                                            <p:cond evt="begin" delay="0">
                                              <p:tn val="29"/>
                                            </p:cond>
                                          </p:stCondLst>
                                          <p:endCondLst>
                                            <p:cond evt="onStopAudio" delay="0">
                                              <p:tgtEl>
                                                <p:sldTgt/>
                                              </p:tgtEl>
                                            </p:cond>
                                          </p:endCondLst>
                                        </p:cTn>
                                        <p:tgtEl>
                                          <p:sndTgt r:embed="rId9" name="mais ce soir la apres le repas.wav"/>
                                        </p:tgtEl>
                                      </p:cMediaNode>
                                    </p:audio>
                                  </p:sub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3.54167E-6 2.96296E-6 L -0.33007 -0.20695 " pathEditMode="relative" rAng="0" ptsTypes="AA">
                                      <p:cBhvr>
                                        <p:cTn id="34" dur="2000" fill="hold"/>
                                        <p:tgtEl>
                                          <p:spTgt spid="55"/>
                                        </p:tgtEl>
                                        <p:attrNameLst>
                                          <p:attrName>ppt_x</p:attrName>
                                          <p:attrName>ppt_y</p:attrName>
                                        </p:attrNameLst>
                                      </p:cBhvr>
                                      <p:rCtr x="-16510" y="-10347"/>
                                    </p:animMotion>
                                  </p:childTnLst>
                                  <p:subTnLst>
                                    <p:audio>
                                      <p:cMediaNode>
                                        <p:cTn display="0" masterRel="sameClick">
                                          <p:stCondLst>
                                            <p:cond evt="begin" delay="0">
                                              <p:tn val="33"/>
                                            </p:cond>
                                          </p:stCondLst>
                                          <p:endCondLst>
                                            <p:cond evt="onStopAudio" delay="0">
                                              <p:tgtEl>
                                                <p:sldTgt/>
                                              </p:tgtEl>
                                            </p:cond>
                                          </p:endCondLst>
                                        </p:cTn>
                                        <p:tgtEl>
                                          <p:sndTgt r:embed="rId10" name="ma mere a senti une grande solitud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5" grpId="0"/>
      <p:bldP spid="56" grpId="0"/>
      <p:bldP spid="57" grpId="0"/>
      <p:bldP spid="58" grpId="0"/>
      <p:bldP spid="3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E5D2C8-39D0-B149-BD4B-D3EDCF96BB45}"/>
              </a:ext>
            </a:extLst>
          </p:cNvPr>
          <p:cNvSpPr txBox="1"/>
          <p:nvPr/>
        </p:nvSpPr>
        <p:spPr>
          <a:xfrm>
            <a:off x="125136" y="1182996"/>
            <a:ext cx="12066864" cy="707886"/>
          </a:xfrm>
          <a:prstGeom prst="rect">
            <a:avLst/>
          </a:prstGeom>
          <a:solidFill>
            <a:schemeClr val="bg1"/>
          </a:solidFill>
        </p:spPr>
        <p:txBody>
          <a:bodyPr wrap="square" rtlCol="0">
            <a:spAutoFit/>
          </a:bodyPr>
          <a:lstStyle/>
          <a:p>
            <a:r>
              <a:rPr lang="fr-FR" sz="2000" dirty="0">
                <a:solidFill>
                  <a:schemeClr val="accent5">
                    <a:lumMod val="50000"/>
                  </a:schemeClr>
                </a:solidFill>
              </a:rPr>
              <a:t>Léa a des questions. Pourquoi il n'y avait pas assez* à manger ? Pourquoi la mère de Bastien a travaillé dans une ferme ? Et pourquoi les frères de Bastien sont partis ? Complète.</a:t>
            </a:r>
            <a:endParaRPr lang="en-US" sz="2000" dirty="0">
              <a:solidFill>
                <a:schemeClr val="accent5">
                  <a:lumMod val="50000"/>
                </a:schemeClr>
              </a:solidFill>
            </a:endParaRPr>
          </a:p>
        </p:txBody>
      </p:sp>
      <p:sp>
        <p:nvSpPr>
          <p:cNvPr id="35" name="TextBox 34">
            <a:extLst>
              <a:ext uri="{FF2B5EF4-FFF2-40B4-BE49-F238E27FC236}">
                <a16:creationId xmlns:a16="http://schemas.microsoft.com/office/drawing/2014/main" id="{16E5D2C8-39D0-B149-BD4B-D3EDCF96BB45}"/>
              </a:ext>
            </a:extLst>
          </p:cNvPr>
          <p:cNvSpPr txBox="1"/>
          <p:nvPr/>
        </p:nvSpPr>
        <p:spPr>
          <a:xfrm>
            <a:off x="125136" y="1187945"/>
            <a:ext cx="11935224" cy="707886"/>
          </a:xfrm>
          <a:prstGeom prst="rect">
            <a:avLst/>
          </a:prstGeom>
          <a:solidFill>
            <a:schemeClr val="bg1"/>
          </a:solidFill>
        </p:spPr>
        <p:txBody>
          <a:bodyPr wrap="square" rtlCol="0">
            <a:spAutoFit/>
          </a:bodyPr>
          <a:lstStyle/>
          <a:p>
            <a:r>
              <a:rPr lang="fr-FR" sz="2000" dirty="0">
                <a:solidFill>
                  <a:schemeClr val="accent5">
                    <a:lumMod val="50000"/>
                  </a:schemeClr>
                </a:solidFill>
              </a:rPr>
              <a:t>Léa a des questions. </a:t>
            </a:r>
            <a:r>
              <a:rPr lang="fr-FR" sz="2000" b="1" dirty="0">
                <a:solidFill>
                  <a:schemeClr val="accent5">
                    <a:lumMod val="50000"/>
                  </a:schemeClr>
                </a:solidFill>
              </a:rPr>
              <a:t>Pourquoi il n'y avait pas suffisamment à manger ? Pourquoi la mère de Bastien a travaillé dans une ferme ? </a:t>
            </a:r>
            <a:r>
              <a:rPr lang="fr-FR" sz="2000" dirty="0">
                <a:solidFill>
                  <a:schemeClr val="accent5">
                    <a:lumMod val="50000"/>
                  </a:schemeClr>
                </a:solidFill>
              </a:rPr>
              <a:t>Et</a:t>
            </a:r>
            <a:r>
              <a:rPr lang="fr-FR" sz="2000" b="1" dirty="0">
                <a:solidFill>
                  <a:schemeClr val="accent5">
                    <a:lumMod val="50000"/>
                  </a:schemeClr>
                </a:solidFill>
              </a:rPr>
              <a:t> pourquoi les frères de Bastien sont partis ? </a:t>
            </a:r>
            <a:endParaRPr lang="en-US" sz="2000" dirty="0">
              <a:solidFill>
                <a:schemeClr val="accent5">
                  <a:lumMod val="50000"/>
                </a:schemeClr>
              </a:solidFill>
            </a:endParaRPr>
          </a:p>
        </p:txBody>
      </p:sp>
      <p:sp>
        <p:nvSpPr>
          <p:cNvPr id="27" name="Rounded Rectangular Callout 26"/>
          <p:cNvSpPr/>
          <p:nvPr/>
        </p:nvSpPr>
        <p:spPr>
          <a:xfrm>
            <a:off x="5416440" y="4544389"/>
            <a:ext cx="6643920" cy="762937"/>
          </a:xfrm>
          <a:prstGeom prst="wedgeRoundRectCallout">
            <a:avLst>
              <a:gd name="adj1" fmla="val 4035"/>
              <a:gd name="adj2" fmla="val -78280"/>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6. Oui. Mais </a:t>
            </a:r>
            <a:r>
              <a:rPr lang="fr-FR" sz="2000" b="1" dirty="0">
                <a:solidFill>
                  <a:schemeClr val="accent5">
                    <a:lumMod val="50000"/>
                  </a:schemeClr>
                </a:solidFill>
              </a:rPr>
              <a:t>on </a:t>
            </a:r>
            <a:r>
              <a:rPr lang="fr-FR" sz="2000" dirty="0">
                <a:solidFill>
                  <a:schemeClr val="accent5">
                    <a:lumMod val="50000"/>
                  </a:schemeClr>
                </a:solidFill>
              </a:rPr>
              <a:t>n’a pas réussi à bien nourrir chaque personne. Comme résultat, il y avait le rationnement.</a:t>
            </a:r>
            <a:endParaRPr lang="en-GB" sz="2000" dirty="0">
              <a:solidFill>
                <a:schemeClr val="accent5">
                  <a:lumMod val="50000"/>
                </a:schemeClr>
              </a:solidFill>
            </a:endParaRPr>
          </a:p>
        </p:txBody>
      </p:sp>
      <p:sp>
        <p:nvSpPr>
          <p:cNvPr id="18" name="Rounded Rectangular Callout 17"/>
          <p:cNvSpPr/>
          <p:nvPr/>
        </p:nvSpPr>
        <p:spPr>
          <a:xfrm>
            <a:off x="5416440" y="4547377"/>
            <a:ext cx="6644382" cy="759950"/>
          </a:xfrm>
          <a:prstGeom prst="wedgeRoundRectCallout">
            <a:avLst>
              <a:gd name="adj1" fmla="val 4227"/>
              <a:gd name="adj2" fmla="val -78498"/>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850" dirty="0">
                <a:solidFill>
                  <a:schemeClr val="accent5">
                    <a:lumMod val="50000"/>
                  </a:schemeClr>
                </a:solidFill>
              </a:rPr>
              <a:t>6. Oui. Mais </a:t>
            </a:r>
            <a:r>
              <a:rPr lang="fr-FR" sz="1850" b="1" dirty="0">
                <a:solidFill>
                  <a:schemeClr val="accent5">
                    <a:lumMod val="50000"/>
                  </a:schemeClr>
                </a:solidFill>
              </a:rPr>
              <a:t>on/nous </a:t>
            </a:r>
            <a:r>
              <a:rPr lang="fr-FR" sz="1850" dirty="0">
                <a:solidFill>
                  <a:schemeClr val="accent5">
                    <a:lumMod val="50000"/>
                  </a:schemeClr>
                </a:solidFill>
              </a:rPr>
              <a:t>n’a pas réussi à bien nourrir chaque personne. Comme résultat, il y avait le rationnement.</a:t>
            </a:r>
            <a:endParaRPr lang="en-GB" sz="1850" dirty="0">
              <a:solidFill>
                <a:schemeClr val="accent5">
                  <a:lumMod val="50000"/>
                </a:scheme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3655" y="2238151"/>
            <a:ext cx="2155770" cy="2155770"/>
          </a:xfrm>
          <a:prstGeom prst="rect">
            <a:avLst/>
          </a:prstGeom>
        </p:spPr>
      </p:pic>
      <p:sp>
        <p:nvSpPr>
          <p:cNvPr id="16" name="Rounded Rectangular Callout 15"/>
          <p:cNvSpPr/>
          <p:nvPr/>
        </p:nvSpPr>
        <p:spPr>
          <a:xfrm>
            <a:off x="6340286" y="2961865"/>
            <a:ext cx="5720533" cy="1282631"/>
          </a:xfrm>
          <a:prstGeom prst="wedgeRoundRectCallout">
            <a:avLst>
              <a:gd name="adj1" fmla="val -56122"/>
              <a:gd name="adj2" fmla="val 8230"/>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4. Oui. </a:t>
            </a:r>
            <a:r>
              <a:rPr lang="fr-FR" sz="2000" b="1" dirty="0">
                <a:solidFill>
                  <a:schemeClr val="accent5">
                    <a:lumMod val="50000"/>
                  </a:schemeClr>
                </a:solidFill>
              </a:rPr>
              <a:t>Nous/on</a:t>
            </a:r>
            <a:r>
              <a:rPr lang="fr-FR" sz="2000" dirty="0">
                <a:solidFill>
                  <a:schemeClr val="accent5">
                    <a:lumMod val="50000"/>
                  </a:schemeClr>
                </a:solidFill>
              </a:rPr>
              <a:t> avons fourni presque 650,000 hommes et beaucoup de produits aux Allemands. </a:t>
            </a:r>
            <a:r>
              <a:rPr lang="fr-FR" sz="2000" b="1" dirty="0">
                <a:solidFill>
                  <a:schemeClr val="accent5">
                    <a:lumMod val="50000"/>
                  </a:schemeClr>
                </a:solidFill>
              </a:rPr>
              <a:t>Les Français/nous </a:t>
            </a:r>
            <a:r>
              <a:rPr lang="fr-FR" sz="2000" dirty="0">
                <a:solidFill>
                  <a:schemeClr val="accent5">
                    <a:lumMod val="50000"/>
                  </a:schemeClr>
                </a:solidFill>
              </a:rPr>
              <a:t>ont rempli les rôles que les soldats allemands ont laissés.</a:t>
            </a:r>
            <a:endParaRPr lang="en-GB" sz="2000" dirty="0">
              <a:solidFill>
                <a:schemeClr val="accent5">
                  <a:lumMod val="50000"/>
                </a:schemeClr>
              </a:solidFill>
            </a:endParaRPr>
          </a:p>
        </p:txBody>
      </p:sp>
      <p:sp>
        <p:nvSpPr>
          <p:cNvPr id="13" name="Rounded Rectangular Callout 12"/>
          <p:cNvSpPr/>
          <p:nvPr/>
        </p:nvSpPr>
        <p:spPr>
          <a:xfrm>
            <a:off x="5539562" y="1974518"/>
            <a:ext cx="6503085" cy="709336"/>
          </a:xfrm>
          <a:prstGeom prst="wedgeRoundRectCallout">
            <a:avLst>
              <a:gd name="adj1" fmla="val -38433"/>
              <a:gd name="adj2" fmla="val 74675"/>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2. </a:t>
            </a:r>
            <a:r>
              <a:rPr lang="fr-FR" sz="2000" b="1" dirty="0">
                <a:solidFill>
                  <a:schemeClr val="accent5">
                    <a:lumMod val="50000"/>
                  </a:schemeClr>
                </a:solidFill>
              </a:rPr>
              <a:t>On/ils</a:t>
            </a:r>
            <a:r>
              <a:rPr lang="fr-FR" sz="2000" dirty="0">
                <a:solidFill>
                  <a:schemeClr val="accent5">
                    <a:lumMod val="50000"/>
                  </a:schemeClr>
                </a:solidFill>
              </a:rPr>
              <a:t> n'a pas choisi. </a:t>
            </a:r>
            <a:r>
              <a:rPr lang="fr-FR" sz="2000" b="1" dirty="0">
                <a:solidFill>
                  <a:schemeClr val="accent5">
                    <a:lumMod val="50000"/>
                  </a:schemeClr>
                </a:solidFill>
              </a:rPr>
              <a:t>Les hommes français/nous </a:t>
            </a:r>
            <a:r>
              <a:rPr lang="fr-FR" sz="2000" dirty="0">
                <a:solidFill>
                  <a:schemeClr val="accent5">
                    <a:lumMod val="50000"/>
                  </a:schemeClr>
                </a:solidFill>
              </a:rPr>
              <a:t>ont servi en Allemagne parce que c'était* la loi*.</a:t>
            </a:r>
            <a:endParaRPr lang="en-GB" sz="2000" dirty="0">
              <a:solidFill>
                <a:schemeClr val="accent5">
                  <a:lumMod val="50000"/>
                </a:schemeClr>
              </a:solidFill>
            </a:endParaRPr>
          </a:p>
        </p:txBody>
      </p:sp>
      <p:sp>
        <p:nvSpPr>
          <p:cNvPr id="42" name="Rounded Rectangular Callout 41"/>
          <p:cNvSpPr/>
          <p:nvPr/>
        </p:nvSpPr>
        <p:spPr>
          <a:xfrm>
            <a:off x="5539562" y="1974518"/>
            <a:ext cx="6503085" cy="709336"/>
          </a:xfrm>
          <a:prstGeom prst="wedgeRoundRectCallout">
            <a:avLst>
              <a:gd name="adj1" fmla="val -38433"/>
              <a:gd name="adj2" fmla="val 74675"/>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2. </a:t>
            </a:r>
            <a:r>
              <a:rPr lang="fr-FR" sz="2000" b="1" dirty="0">
                <a:solidFill>
                  <a:schemeClr val="accent5">
                    <a:lumMod val="50000"/>
                  </a:schemeClr>
                </a:solidFill>
              </a:rPr>
              <a:t>On</a:t>
            </a:r>
            <a:r>
              <a:rPr lang="fr-FR" sz="2000" dirty="0">
                <a:solidFill>
                  <a:schemeClr val="accent5">
                    <a:lumMod val="50000"/>
                  </a:schemeClr>
                </a:solidFill>
              </a:rPr>
              <a:t> n'a pas choisi. </a:t>
            </a:r>
            <a:r>
              <a:rPr lang="fr-FR" sz="2000" b="1" dirty="0">
                <a:solidFill>
                  <a:schemeClr val="accent5">
                    <a:lumMod val="50000"/>
                  </a:schemeClr>
                </a:solidFill>
              </a:rPr>
              <a:t>Les hommes français </a:t>
            </a:r>
            <a:r>
              <a:rPr lang="fr-FR" sz="2000" dirty="0">
                <a:solidFill>
                  <a:schemeClr val="accent5">
                    <a:lumMod val="50000"/>
                  </a:schemeClr>
                </a:solidFill>
              </a:rPr>
              <a:t>ont servi en Allemagne parce que c'était* la loi*.</a:t>
            </a:r>
            <a:endParaRPr lang="en-GB" sz="20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83842" cy="707849"/>
          </a:xfrm>
        </p:spPr>
        <p:txBody>
          <a:bodyPr>
            <a:noAutofit/>
          </a:bodyPr>
          <a:lstStyle/>
          <a:p>
            <a:r>
              <a:rPr lang="en-GB" sz="2800" b="1" dirty="0">
                <a:solidFill>
                  <a:schemeClr val="bg1"/>
                </a:solidFill>
              </a:rPr>
              <a:t>Le service du travail </a:t>
            </a:r>
            <a:r>
              <a:rPr lang="fr-FR" sz="2800" b="1" dirty="0">
                <a:solidFill>
                  <a:schemeClr val="bg1"/>
                </a:solidFill>
              </a:rPr>
              <a:t>obligatoire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ectangle: Rounded Corners 29">
            <a:extLst>
              <a:ext uri="{FF2B5EF4-FFF2-40B4-BE49-F238E27FC236}">
                <a16:creationId xmlns:a16="http://schemas.microsoft.com/office/drawing/2014/main" id="{98A35066-377F-4B41-904F-9B065A772B3E}"/>
              </a:ext>
            </a:extLst>
          </p:cNvPr>
          <p:cNvSpPr/>
          <p:nvPr/>
        </p:nvSpPr>
        <p:spPr>
          <a:xfrm>
            <a:off x="6678229" y="249869"/>
            <a:ext cx="3739546" cy="67705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loi</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the law</a:t>
            </a:r>
          </a:p>
          <a:p>
            <a:pPr lvl="0" algn="ctr">
              <a:defRPr/>
            </a:pPr>
            <a:r>
              <a:rPr lang="en-GB" sz="2000" b="0" baseline="0" dirty="0">
                <a:solidFill>
                  <a:prstClr val="white"/>
                </a:solidFill>
                <a:latin typeface="Century Gothic" panose="020F0302020204030204"/>
              </a:rPr>
              <a:t>*</a:t>
            </a:r>
            <a:r>
              <a:rPr lang="fr-FR" sz="2000" b="1" baseline="0" dirty="0">
                <a:solidFill>
                  <a:prstClr val="white"/>
                </a:solidFill>
                <a:latin typeface="Century Gothic" panose="020F0302020204030204"/>
              </a:rPr>
              <a:t>était</a:t>
            </a:r>
            <a:r>
              <a:rPr lang="en-GB" sz="2000" b="1" baseline="0" dirty="0">
                <a:solidFill>
                  <a:prstClr val="white"/>
                </a:solidFill>
                <a:latin typeface="Century Gothic" panose="020F0302020204030204"/>
              </a:rPr>
              <a:t> </a:t>
            </a:r>
            <a:r>
              <a:rPr lang="en-GB" sz="2000" b="0" baseline="0" dirty="0">
                <a:solidFill>
                  <a:prstClr val="white"/>
                </a:solidFill>
                <a:latin typeface="Century Gothic" panose="020F0302020204030204"/>
              </a:rPr>
              <a:t>= was</a:t>
            </a:r>
            <a:r>
              <a:rPr lang="en-GB" sz="2000" b="0" dirty="0">
                <a:solidFill>
                  <a:prstClr val="white"/>
                </a:solidFill>
                <a:latin typeface="Century Gothic" panose="020F0302020204030204"/>
              </a:rPr>
              <a:t> | </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dirty="0">
                <a:ln>
                  <a:noFill/>
                </a:ln>
                <a:solidFill>
                  <a:prstClr val="white"/>
                </a:solidFill>
                <a:effectLst/>
                <a:uLnTx/>
                <a:uFillTx/>
                <a:latin typeface="Century Gothic" panose="020F0302020204030204"/>
                <a:ea typeface="+mn-ea"/>
                <a:cs typeface="+mn-cs"/>
              </a:rPr>
              <a:t>mentir</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 to lie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953" y="1336683"/>
            <a:ext cx="1960496" cy="1960496"/>
          </a:xfrm>
          <a:prstGeom prst="rect">
            <a:avLst/>
          </a:prstGeom>
        </p:spPr>
      </p:pic>
      <p:sp>
        <p:nvSpPr>
          <p:cNvPr id="5" name="Rounded Rectangular Callout 4"/>
          <p:cNvSpPr/>
          <p:nvPr/>
        </p:nvSpPr>
        <p:spPr>
          <a:xfrm>
            <a:off x="256032" y="1959924"/>
            <a:ext cx="3103856" cy="901402"/>
          </a:xfrm>
          <a:prstGeom prst="wedgeRoundRectCallout">
            <a:avLst>
              <a:gd name="adj1" fmla="val 58245"/>
              <a:gd name="adj2" fmla="val 16805"/>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1. Pourquoi </a:t>
            </a:r>
            <a:r>
              <a:rPr lang="fr-FR" sz="2000" b="1" dirty="0">
                <a:solidFill>
                  <a:schemeClr val="accent5">
                    <a:lumMod val="50000"/>
                  </a:schemeClr>
                </a:solidFill>
              </a:rPr>
              <a:t>tes frères/on </a:t>
            </a:r>
            <a:r>
              <a:rPr lang="fr-FR" sz="2000" dirty="0">
                <a:solidFill>
                  <a:schemeClr val="accent5">
                    <a:lumMod val="50000"/>
                  </a:schemeClr>
                </a:solidFill>
              </a:rPr>
              <a:t>ont choisi de travailler en Allemagne?</a:t>
            </a:r>
            <a:endParaRPr lang="en-GB" sz="2000" dirty="0">
              <a:solidFill>
                <a:schemeClr val="accent5">
                  <a:lumMod val="50000"/>
                </a:schemeClr>
              </a:solidFill>
            </a:endParaRPr>
          </a:p>
        </p:txBody>
      </p:sp>
      <p:sp>
        <p:nvSpPr>
          <p:cNvPr id="15" name="Rounded Rectangular Callout 14"/>
          <p:cNvSpPr/>
          <p:nvPr/>
        </p:nvSpPr>
        <p:spPr>
          <a:xfrm>
            <a:off x="256032" y="3068858"/>
            <a:ext cx="4011168" cy="630001"/>
          </a:xfrm>
          <a:prstGeom prst="wedgeRoundRectCallout">
            <a:avLst>
              <a:gd name="adj1" fmla="val 38766"/>
              <a:gd name="adj2" fmla="val -78357"/>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3. </a:t>
            </a:r>
            <a:r>
              <a:rPr lang="fr-FR" sz="2000" b="1" dirty="0">
                <a:solidFill>
                  <a:schemeClr val="accent5">
                    <a:lumMod val="50000"/>
                  </a:schemeClr>
                </a:solidFill>
              </a:rPr>
              <a:t>Le gouvernement français/les Allemands </a:t>
            </a:r>
            <a:r>
              <a:rPr lang="fr-FR" sz="2000" dirty="0">
                <a:solidFill>
                  <a:schemeClr val="accent5">
                    <a:lumMod val="50000"/>
                  </a:schemeClr>
                </a:solidFill>
              </a:rPr>
              <a:t>a établi cette loi ?</a:t>
            </a:r>
            <a:endParaRPr lang="en-GB" sz="2000" dirty="0">
              <a:solidFill>
                <a:schemeClr val="accent5">
                  <a:lumMod val="50000"/>
                </a:schemeClr>
              </a:solidFill>
            </a:endParaRPr>
          </a:p>
        </p:txBody>
      </p:sp>
      <p:sp>
        <p:nvSpPr>
          <p:cNvPr id="17" name="Rounded Rectangular Callout 16"/>
          <p:cNvSpPr/>
          <p:nvPr/>
        </p:nvSpPr>
        <p:spPr>
          <a:xfrm>
            <a:off x="256032" y="3885762"/>
            <a:ext cx="4681728" cy="645152"/>
          </a:xfrm>
          <a:prstGeom prst="wedgeRoundRectCallout">
            <a:avLst>
              <a:gd name="adj1" fmla="val 35511"/>
              <a:gd name="adj2" fmla="val -71433"/>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5. </a:t>
            </a:r>
            <a:r>
              <a:rPr lang="fr-FR" sz="2000" b="1" dirty="0">
                <a:solidFill>
                  <a:schemeClr val="accent5">
                    <a:lumMod val="50000"/>
                  </a:schemeClr>
                </a:solidFill>
              </a:rPr>
              <a:t>Vous/La France </a:t>
            </a:r>
            <a:r>
              <a:rPr lang="fr-FR" sz="2000" dirty="0">
                <a:solidFill>
                  <a:schemeClr val="accent5">
                    <a:lumMod val="50000"/>
                  </a:schemeClr>
                </a:solidFill>
              </a:rPr>
              <a:t>avez nourri les Allemands et les Français aussi alors ?</a:t>
            </a:r>
            <a:endParaRPr lang="en-GB" sz="2000" dirty="0">
              <a:solidFill>
                <a:schemeClr val="accent5">
                  <a:lumMod val="50000"/>
                </a:schemeClr>
              </a:solidFill>
            </a:endParaRPr>
          </a:p>
        </p:txBody>
      </p:sp>
      <p:sp>
        <p:nvSpPr>
          <p:cNvPr id="19" name="Rounded Rectangular Callout 18"/>
          <p:cNvSpPr/>
          <p:nvPr/>
        </p:nvSpPr>
        <p:spPr>
          <a:xfrm>
            <a:off x="217933" y="4717817"/>
            <a:ext cx="5029516" cy="1538733"/>
          </a:xfrm>
          <a:prstGeom prst="wedgeRoundRectCallout">
            <a:avLst>
              <a:gd name="adj1" fmla="val 32850"/>
              <a:gd name="adj2" fmla="val -56845"/>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7. Je comprends. Et les femmes ont pris les rôles traditionnellement masculins parce que </a:t>
            </a:r>
            <a:r>
              <a:rPr lang="fr-FR" sz="2000" b="1" dirty="0">
                <a:solidFill>
                  <a:schemeClr val="accent5">
                    <a:lumMod val="50000"/>
                  </a:schemeClr>
                </a:solidFill>
              </a:rPr>
              <a:t>chacun/les hommes </a:t>
            </a:r>
            <a:r>
              <a:rPr lang="fr-FR" sz="2000" dirty="0">
                <a:solidFill>
                  <a:schemeClr val="accent5">
                    <a:lumMod val="50000"/>
                  </a:schemeClr>
                </a:solidFill>
              </a:rPr>
              <a:t>sont partis. Mais pourquoi ? J'ai pensé que le Sud était* une zone libre française ? </a:t>
            </a:r>
            <a:endParaRPr lang="en-GB" sz="2000" dirty="0">
              <a:solidFill>
                <a:schemeClr val="accent5">
                  <a:lumMod val="50000"/>
                </a:schemeClr>
              </a:solidFill>
            </a:endParaRPr>
          </a:p>
        </p:txBody>
      </p:sp>
      <p:sp>
        <p:nvSpPr>
          <p:cNvPr id="20" name="Rounded Rectangular Callout 19"/>
          <p:cNvSpPr/>
          <p:nvPr/>
        </p:nvSpPr>
        <p:spPr>
          <a:xfrm>
            <a:off x="5398048" y="5576280"/>
            <a:ext cx="6644382" cy="685800"/>
          </a:xfrm>
          <a:prstGeom prst="wedgeRoundRectCallout">
            <a:avLst>
              <a:gd name="adj1" fmla="val 8400"/>
              <a:gd name="adj2" fmla="val -73267"/>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8</a:t>
            </a:r>
            <a:r>
              <a:rPr lang="fr-FR" sz="2000" b="1" dirty="0">
                <a:solidFill>
                  <a:schemeClr val="accent5">
                    <a:lumMod val="50000"/>
                  </a:schemeClr>
                </a:solidFill>
              </a:rPr>
              <a:t>. Notre gouvernement/les Allemands </a:t>
            </a:r>
            <a:r>
              <a:rPr lang="fr-FR" sz="2000" dirty="0">
                <a:solidFill>
                  <a:schemeClr val="accent5">
                    <a:lumMod val="50000"/>
                  </a:schemeClr>
                </a:solidFill>
              </a:rPr>
              <a:t>a menti*. Il est clair que la « zone libre » était* un collaborateur nazi.</a:t>
            </a:r>
            <a:endParaRPr lang="en-GB" sz="2000" dirty="0">
              <a:solidFill>
                <a:schemeClr val="accent5">
                  <a:lumMod val="50000"/>
                </a:schemeClr>
              </a:solidFill>
            </a:endParaRPr>
          </a:p>
        </p:txBody>
      </p:sp>
      <p:sp>
        <p:nvSpPr>
          <p:cNvPr id="36" name="Rounded Rectangular Callout 35"/>
          <p:cNvSpPr/>
          <p:nvPr/>
        </p:nvSpPr>
        <p:spPr>
          <a:xfrm>
            <a:off x="5398047" y="5576280"/>
            <a:ext cx="6644382" cy="685800"/>
          </a:xfrm>
          <a:prstGeom prst="wedgeRoundRectCallout">
            <a:avLst>
              <a:gd name="adj1" fmla="val 8400"/>
              <a:gd name="adj2" fmla="val -73267"/>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8</a:t>
            </a:r>
            <a:r>
              <a:rPr lang="fr-FR" sz="2000" b="1" dirty="0">
                <a:solidFill>
                  <a:schemeClr val="accent5">
                    <a:lumMod val="50000"/>
                  </a:schemeClr>
                </a:solidFill>
              </a:rPr>
              <a:t>. Notre gouvernement </a:t>
            </a:r>
            <a:r>
              <a:rPr lang="fr-FR" sz="2000" dirty="0">
                <a:solidFill>
                  <a:schemeClr val="accent5">
                    <a:lumMod val="50000"/>
                  </a:schemeClr>
                </a:solidFill>
              </a:rPr>
              <a:t>a menti*. Il est clair que la « zone libre » était* un collaborateur nazi.</a:t>
            </a:r>
            <a:endParaRPr lang="en-GB" sz="2000" dirty="0">
              <a:solidFill>
                <a:schemeClr val="accent5">
                  <a:lumMod val="50000"/>
                </a:schemeClr>
              </a:solidFill>
            </a:endParaRPr>
          </a:p>
        </p:txBody>
      </p:sp>
      <p:sp>
        <p:nvSpPr>
          <p:cNvPr id="37" name="Rounded Rectangular Callout 36"/>
          <p:cNvSpPr/>
          <p:nvPr/>
        </p:nvSpPr>
        <p:spPr>
          <a:xfrm>
            <a:off x="256032" y="1959892"/>
            <a:ext cx="3103856" cy="901402"/>
          </a:xfrm>
          <a:prstGeom prst="wedgeRoundRectCallout">
            <a:avLst>
              <a:gd name="adj1" fmla="val 58245"/>
              <a:gd name="adj2" fmla="val 16805"/>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1. Pourquoi </a:t>
            </a:r>
            <a:r>
              <a:rPr lang="fr-FR" sz="2000" b="1" dirty="0">
                <a:solidFill>
                  <a:schemeClr val="accent5">
                    <a:lumMod val="50000"/>
                  </a:schemeClr>
                </a:solidFill>
              </a:rPr>
              <a:t>tes frères </a:t>
            </a:r>
            <a:br>
              <a:rPr lang="fr-FR" sz="2000" b="1" dirty="0">
                <a:solidFill>
                  <a:schemeClr val="accent5">
                    <a:lumMod val="50000"/>
                  </a:schemeClr>
                </a:solidFill>
              </a:rPr>
            </a:br>
            <a:r>
              <a:rPr lang="fr-FR" sz="2000" dirty="0">
                <a:solidFill>
                  <a:schemeClr val="accent5">
                    <a:lumMod val="50000"/>
                  </a:schemeClr>
                </a:solidFill>
              </a:rPr>
              <a:t>ont choisi de travailler en Allemagne?</a:t>
            </a:r>
            <a:endParaRPr lang="en-GB" sz="2000" dirty="0">
              <a:solidFill>
                <a:schemeClr val="accent5">
                  <a:lumMod val="50000"/>
                </a:schemeClr>
              </a:solidFill>
            </a:endParaRPr>
          </a:p>
        </p:txBody>
      </p:sp>
      <p:sp>
        <p:nvSpPr>
          <p:cNvPr id="38" name="Rounded Rectangular Callout 37"/>
          <p:cNvSpPr/>
          <p:nvPr/>
        </p:nvSpPr>
        <p:spPr>
          <a:xfrm>
            <a:off x="256031" y="3068826"/>
            <a:ext cx="4011168" cy="630001"/>
          </a:xfrm>
          <a:prstGeom prst="wedgeRoundRectCallout">
            <a:avLst>
              <a:gd name="adj1" fmla="val 38766"/>
              <a:gd name="adj2" fmla="val -78357"/>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3. </a:t>
            </a:r>
            <a:r>
              <a:rPr lang="fr-FR" sz="2000" b="1" dirty="0">
                <a:solidFill>
                  <a:schemeClr val="accent5">
                    <a:lumMod val="50000"/>
                  </a:schemeClr>
                </a:solidFill>
              </a:rPr>
              <a:t>Le gouvernement français </a:t>
            </a:r>
            <a:r>
              <a:rPr lang="fr-FR" sz="2000" dirty="0">
                <a:solidFill>
                  <a:schemeClr val="accent5">
                    <a:lumMod val="50000"/>
                  </a:schemeClr>
                </a:solidFill>
              </a:rPr>
              <a:t>a établi cette loi ?</a:t>
            </a:r>
            <a:endParaRPr lang="en-GB" sz="2000" dirty="0">
              <a:solidFill>
                <a:schemeClr val="accent5">
                  <a:lumMod val="50000"/>
                </a:schemeClr>
              </a:solidFill>
            </a:endParaRPr>
          </a:p>
        </p:txBody>
      </p:sp>
      <p:sp>
        <p:nvSpPr>
          <p:cNvPr id="39" name="Rounded Rectangular Callout 38"/>
          <p:cNvSpPr/>
          <p:nvPr/>
        </p:nvSpPr>
        <p:spPr>
          <a:xfrm>
            <a:off x="256031" y="3885794"/>
            <a:ext cx="4681728" cy="645152"/>
          </a:xfrm>
          <a:prstGeom prst="wedgeRoundRectCallout">
            <a:avLst>
              <a:gd name="adj1" fmla="val 35511"/>
              <a:gd name="adj2" fmla="val -71433"/>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5. </a:t>
            </a:r>
            <a:r>
              <a:rPr lang="fr-FR" sz="2000" b="1" dirty="0">
                <a:solidFill>
                  <a:schemeClr val="accent5">
                    <a:lumMod val="50000"/>
                  </a:schemeClr>
                </a:solidFill>
              </a:rPr>
              <a:t>Vous </a:t>
            </a:r>
            <a:r>
              <a:rPr lang="fr-FR" sz="2000" dirty="0">
                <a:solidFill>
                  <a:schemeClr val="accent5">
                    <a:lumMod val="50000"/>
                  </a:schemeClr>
                </a:solidFill>
              </a:rPr>
              <a:t>avez nourri les Allemands et les Français aussi alors ?</a:t>
            </a:r>
            <a:endParaRPr lang="en-GB" sz="2000" dirty="0">
              <a:solidFill>
                <a:schemeClr val="accent5">
                  <a:lumMod val="50000"/>
                </a:schemeClr>
              </a:solidFill>
            </a:endParaRPr>
          </a:p>
        </p:txBody>
      </p:sp>
      <p:sp>
        <p:nvSpPr>
          <p:cNvPr id="43" name="Rounded Rectangular Callout 42"/>
          <p:cNvSpPr/>
          <p:nvPr/>
        </p:nvSpPr>
        <p:spPr>
          <a:xfrm>
            <a:off x="217933" y="4711679"/>
            <a:ext cx="5029516" cy="1538733"/>
          </a:xfrm>
          <a:prstGeom prst="wedgeRoundRectCallout">
            <a:avLst>
              <a:gd name="adj1" fmla="val 32850"/>
              <a:gd name="adj2" fmla="val -56845"/>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7. Je comprends. Et les femmes ont pris les rôles traditionnellement masculins parce que </a:t>
            </a:r>
            <a:r>
              <a:rPr lang="fr-FR" sz="2000" b="1" dirty="0">
                <a:solidFill>
                  <a:schemeClr val="accent5">
                    <a:lumMod val="50000"/>
                  </a:schemeClr>
                </a:solidFill>
              </a:rPr>
              <a:t>les hommes </a:t>
            </a:r>
            <a:r>
              <a:rPr lang="fr-FR" sz="2000" dirty="0">
                <a:solidFill>
                  <a:schemeClr val="accent5">
                    <a:lumMod val="50000"/>
                  </a:schemeClr>
                </a:solidFill>
              </a:rPr>
              <a:t>sont partis. Mais pourquoi ? J'ai pensé que le Sud était* une zone libre française ? </a:t>
            </a:r>
            <a:endParaRPr lang="en-GB" sz="2000" dirty="0">
              <a:solidFill>
                <a:schemeClr val="accent5">
                  <a:lumMod val="50000"/>
                </a:schemeClr>
              </a:solidFill>
            </a:endParaRPr>
          </a:p>
        </p:txBody>
      </p:sp>
      <p:sp>
        <p:nvSpPr>
          <p:cNvPr id="24" name="Rounded Rectangular Callout 23"/>
          <p:cNvSpPr/>
          <p:nvPr/>
        </p:nvSpPr>
        <p:spPr>
          <a:xfrm>
            <a:off x="6340287" y="2959872"/>
            <a:ext cx="5721987" cy="1282631"/>
          </a:xfrm>
          <a:prstGeom prst="wedgeRoundRectCallout">
            <a:avLst>
              <a:gd name="adj1" fmla="val -56122"/>
              <a:gd name="adj2" fmla="val 8230"/>
              <a:gd name="adj3" fmla="val 1666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accent5">
                    <a:lumMod val="50000"/>
                  </a:schemeClr>
                </a:solidFill>
              </a:rPr>
              <a:t>4. Oui. </a:t>
            </a:r>
            <a:r>
              <a:rPr lang="fr-FR" sz="2000" b="1" dirty="0">
                <a:solidFill>
                  <a:schemeClr val="accent5">
                    <a:lumMod val="50000"/>
                  </a:schemeClr>
                </a:solidFill>
              </a:rPr>
              <a:t>Nous</a:t>
            </a:r>
            <a:r>
              <a:rPr lang="fr-FR" sz="2000" dirty="0">
                <a:solidFill>
                  <a:schemeClr val="accent5">
                    <a:lumMod val="50000"/>
                  </a:schemeClr>
                </a:solidFill>
              </a:rPr>
              <a:t> avons fourni presque 600,000 hommes et beaucoup de produits aux Allemands. </a:t>
            </a:r>
            <a:r>
              <a:rPr lang="fr-FR" sz="2000" b="1" dirty="0">
                <a:solidFill>
                  <a:schemeClr val="accent5">
                    <a:lumMod val="50000"/>
                  </a:schemeClr>
                </a:solidFill>
              </a:rPr>
              <a:t>Les Français </a:t>
            </a:r>
            <a:r>
              <a:rPr lang="fr-FR" sz="2000" dirty="0">
                <a:solidFill>
                  <a:schemeClr val="accent5">
                    <a:lumMod val="50000"/>
                  </a:schemeClr>
                </a:solidFill>
              </a:rPr>
              <a:t>ont rempli les rôles que les soldats allemands ont laissés.</a:t>
            </a:r>
            <a:endParaRPr lang="en-GB" sz="2000" dirty="0">
              <a:solidFill>
                <a:schemeClr val="accent5">
                  <a:lumMod val="50000"/>
                </a:schemeClr>
              </a:solidFill>
            </a:endParaRPr>
          </a:p>
        </p:txBody>
      </p:sp>
      <p:sp>
        <p:nvSpPr>
          <p:cNvPr id="34" name="Rounded Rectangular Callout 33"/>
          <p:cNvSpPr/>
          <p:nvPr/>
        </p:nvSpPr>
        <p:spPr>
          <a:xfrm>
            <a:off x="3141921" y="2053963"/>
            <a:ext cx="3986538" cy="1614661"/>
          </a:xfrm>
          <a:prstGeom prst="wedgeRoundRectCallout">
            <a:avLst>
              <a:gd name="adj1" fmla="val -18543"/>
              <a:gd name="adj2" fmla="val -6418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dirty="0">
                <a:solidFill>
                  <a:prstClr val="white"/>
                </a:solidFill>
              </a:rPr>
              <a:t>Lis encore le texte et réponds aux trois questions de Léa en anglais. Donne toutes les informations possibles.</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42" grpId="0" animBg="1"/>
      <p:bldP spid="36" grpId="0" animBg="1"/>
      <p:bldP spid="37" grpId="0" animBg="1"/>
      <p:bldP spid="38" grpId="0" animBg="1"/>
      <p:bldP spid="39" grpId="0" animBg="1"/>
      <p:bldP spid="43" grpId="0" animBg="1"/>
      <p:bldP spid="24" grpId="0" animBg="1"/>
      <p:bldP spid="34" grpId="0" animBg="1"/>
      <p:bldP spid="3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83842" cy="707849"/>
          </a:xfrm>
        </p:spPr>
        <p:txBody>
          <a:bodyPr>
            <a:noAutofit/>
          </a:bodyPr>
          <a:lstStyle/>
          <a:p>
            <a:r>
              <a:rPr lang="en-GB" sz="2800" b="1" dirty="0">
                <a:solidFill>
                  <a:schemeClr val="bg1"/>
                </a:solidFill>
              </a:rPr>
              <a:t>Le service du travail </a:t>
            </a:r>
            <a:r>
              <a:rPr lang="fr-FR" sz="2800" b="1" dirty="0">
                <a:solidFill>
                  <a:schemeClr val="bg1"/>
                </a:solidFill>
              </a:rPr>
              <a:t>obligatoire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ectangle: Rounded Corners 29">
            <a:extLst>
              <a:ext uri="{FF2B5EF4-FFF2-40B4-BE49-F238E27FC236}">
                <a16:creationId xmlns:a16="http://schemas.microsoft.com/office/drawing/2014/main" id="{98A35066-377F-4B41-904F-9B065A772B3E}"/>
              </a:ext>
            </a:extLst>
          </p:cNvPr>
          <p:cNvSpPr/>
          <p:nvPr/>
        </p:nvSpPr>
        <p:spPr>
          <a:xfrm>
            <a:off x="6567737" y="249870"/>
            <a:ext cx="3960530" cy="67705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000" b="1" dirty="0">
                <a:solidFill>
                  <a:prstClr val="white"/>
                </a:solidFill>
                <a:latin typeface="Century Gothic" panose="020F0302020204030204"/>
              </a:rPr>
              <a:t>la </a:t>
            </a:r>
            <a:r>
              <a:rPr lang="fr-FR" sz="2000" b="1" dirty="0">
                <a:solidFill>
                  <a:prstClr val="white"/>
                </a:solidFill>
                <a:latin typeface="Century Gothic" panose="020F0302020204030204"/>
              </a:rPr>
              <a:t>loi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law</a:t>
            </a:r>
          </a:p>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c’était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it was | *</a:t>
            </a:r>
            <a:r>
              <a:rPr lang="en-GB" sz="2000" b="1" dirty="0">
                <a:solidFill>
                  <a:prstClr val="white"/>
                </a:solidFill>
              </a:rPr>
              <a:t>le rôle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role</a:t>
            </a:r>
          </a:p>
        </p:txBody>
      </p:sp>
      <p:sp>
        <p:nvSpPr>
          <p:cNvPr id="35" name="TextBox 34">
            <a:extLst>
              <a:ext uri="{FF2B5EF4-FFF2-40B4-BE49-F238E27FC236}">
                <a16:creationId xmlns:a16="http://schemas.microsoft.com/office/drawing/2014/main" id="{16E5D2C8-39D0-B149-BD4B-D3EDCF96BB45}"/>
              </a:ext>
            </a:extLst>
          </p:cNvPr>
          <p:cNvSpPr txBox="1"/>
          <p:nvPr/>
        </p:nvSpPr>
        <p:spPr>
          <a:xfrm>
            <a:off x="218779" y="1383324"/>
            <a:ext cx="7539766" cy="4708981"/>
          </a:xfrm>
          <a:prstGeom prst="rect">
            <a:avLst/>
          </a:prstGeom>
          <a:solidFill>
            <a:schemeClr val="bg1"/>
          </a:solidFill>
        </p:spPr>
        <p:txBody>
          <a:bodyPr wrap="square" rtlCol="0">
            <a:spAutoFit/>
          </a:bodyPr>
          <a:lstStyle/>
          <a:p>
            <a:pPr lvl="0">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 il n'y avait pas </a:t>
            </a:r>
            <a:r>
              <a:rPr lang="fr-FR" sz="2000" b="1" dirty="0">
                <a:solidFill>
                  <a:schemeClr val="accent5">
                    <a:lumMod val="50000"/>
                  </a:schemeClr>
                </a:solidFill>
              </a:rPr>
              <a:t>suffisamment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manger ?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France supplied products to Germany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France fed the German people and the French </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people too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France did not succeed in feeding everyone well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 la mère de Bastien a travaillé sur une ferme ?</a:t>
            </a:r>
            <a:endParaRPr lang="fr-FR" sz="2000" b="1" dirty="0">
              <a:solidFill>
                <a:srgbClr val="4472C4">
                  <a:lumMod val="50000"/>
                </a:srgbClr>
              </a:solidFill>
              <a:latin typeface="Century Gothic" panose="020F0302020204030204"/>
            </a:endParaRPr>
          </a:p>
          <a:p>
            <a:pPr marL="342900" indent="-342900">
              <a:buFont typeface="Arial" panose="020B0604020202020204" pitchFamily="34" charset="0"/>
              <a:buChar char="•"/>
            </a:pPr>
            <a:r>
              <a:rPr lang="en-GB" sz="2000" dirty="0">
                <a:solidFill>
                  <a:srgbClr val="4472C4">
                    <a:lumMod val="50000"/>
                  </a:srgbClr>
                </a:solidFill>
              </a:rPr>
              <a:t>Women worked (in traditionally masculine roles) because the men left</a:t>
            </a:r>
            <a:br>
              <a:rPr lang="fr-FR" sz="2000" dirty="0">
                <a:solidFill>
                  <a:srgbClr val="4472C4">
                    <a:lumMod val="50000"/>
                  </a:srgbClr>
                </a:solidFill>
              </a:rPr>
            </a:br>
            <a:endParaRPr lang="fr-FR"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4472C4">
                    <a:lumMod val="50000"/>
                  </a:srgbClr>
                </a:solidFill>
                <a:latin typeface="Century Gothic" panose="020F0302020204030204"/>
              </a:rPr>
              <a:t>P</a:t>
            </a: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rPr>
              <a:t>ourquoi</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frères de Bastien sont partis pour l’Allemagne ?</a:t>
            </a:r>
          </a:p>
          <a:p>
            <a:pPr marL="342900" indent="-342900">
              <a:buFont typeface="Arial" panose="020B0604020202020204" pitchFamily="34" charset="0"/>
              <a:buChar char="•"/>
            </a:pPr>
            <a:r>
              <a:rPr lang="en-GB" sz="2000" dirty="0">
                <a:solidFill>
                  <a:srgbClr val="4472C4">
                    <a:lumMod val="50000"/>
                  </a:srgbClr>
                </a:solidFill>
              </a:rPr>
              <a:t>They did not choose to go to Germany</a:t>
            </a:r>
          </a:p>
          <a:p>
            <a:pPr marL="342900" indent="-342900">
              <a:buFont typeface="Arial" panose="020B0604020202020204" pitchFamily="34" charset="0"/>
              <a:buChar char="•"/>
            </a:pPr>
            <a:r>
              <a:rPr lang="en-GB" sz="2000" dirty="0">
                <a:solidFill>
                  <a:srgbClr val="4472C4">
                    <a:lumMod val="50000"/>
                  </a:srgbClr>
                </a:solidFill>
              </a:rPr>
              <a:t>French men served in Germany because it was* the law*</a:t>
            </a:r>
          </a:p>
          <a:p>
            <a:pPr marL="342900" indent="-342900">
              <a:buFont typeface="Arial" panose="020B0604020202020204" pitchFamily="34" charset="0"/>
              <a:buChar char="•"/>
            </a:pPr>
            <a:r>
              <a:rPr lang="en-GB" sz="2000" dirty="0">
                <a:solidFill>
                  <a:srgbClr val="4472C4">
                    <a:lumMod val="50000"/>
                  </a:srgbClr>
                </a:solidFill>
              </a:rPr>
              <a:t>France supplied Germany with almost 650,000 men</a:t>
            </a:r>
          </a:p>
          <a:p>
            <a:pPr marL="342900" indent="-342900">
              <a:buFont typeface="Arial" panose="020B0604020202020204" pitchFamily="34" charset="0"/>
              <a:buChar char="•"/>
            </a:pPr>
            <a:r>
              <a:rPr lang="en-GB" sz="2000" dirty="0">
                <a:solidFill>
                  <a:srgbClr val="4472C4">
                    <a:lumMod val="50000"/>
                  </a:srgbClr>
                </a:solidFill>
              </a:rPr>
              <a:t>French people filled the German soldiers’ roles*)</a:t>
            </a:r>
          </a:p>
        </p:txBody>
      </p:sp>
      <p:pic>
        <p:nvPicPr>
          <p:cNvPr id="3" name="Picture 2"/>
          <p:cNvPicPr>
            <a:picLocks noChangeAspect="1"/>
          </p:cNvPicPr>
          <p:nvPr/>
        </p:nvPicPr>
        <p:blipFill>
          <a:blip r:embed="rId4"/>
          <a:stretch>
            <a:fillRect/>
          </a:stretch>
        </p:blipFill>
        <p:spPr>
          <a:xfrm>
            <a:off x="7957045" y="3270691"/>
            <a:ext cx="3952875" cy="2724150"/>
          </a:xfrm>
          <a:prstGeom prst="rect">
            <a:avLst/>
          </a:prstGeom>
        </p:spPr>
      </p:pic>
      <p:sp>
        <p:nvSpPr>
          <p:cNvPr id="9" name="Rounded Rectangular Callout 8"/>
          <p:cNvSpPr/>
          <p:nvPr/>
        </p:nvSpPr>
        <p:spPr>
          <a:xfrm>
            <a:off x="7957044" y="1229078"/>
            <a:ext cx="3952876" cy="1739460"/>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use your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English notes to write answers to the questions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in French.</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9464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83842" cy="707849"/>
          </a:xfrm>
        </p:spPr>
        <p:txBody>
          <a:bodyPr>
            <a:noAutofit/>
          </a:bodyPr>
          <a:lstStyle/>
          <a:p>
            <a:r>
              <a:rPr lang="en-GB" sz="2800" b="1" dirty="0">
                <a:solidFill>
                  <a:schemeClr val="bg1"/>
                </a:solidFill>
              </a:rPr>
              <a:t>Le service du travail </a:t>
            </a:r>
            <a:r>
              <a:rPr lang="fr-FR" sz="2800" b="1" dirty="0">
                <a:solidFill>
                  <a:schemeClr val="bg1"/>
                </a:solidFill>
              </a:rPr>
              <a:t>obligatoire</a:t>
            </a:r>
          </a:p>
        </p:txBody>
      </p:sp>
      <p:sp>
        <p:nvSpPr>
          <p:cNvPr id="10" name="Rectangle: Rounded Corners 29">
            <a:extLst>
              <a:ext uri="{FF2B5EF4-FFF2-40B4-BE49-F238E27FC236}">
                <a16:creationId xmlns:a16="http://schemas.microsoft.com/office/drawing/2014/main" id="{98A35066-377F-4B41-904F-9B065A772B3E}"/>
              </a:ext>
            </a:extLst>
          </p:cNvPr>
          <p:cNvSpPr/>
          <p:nvPr/>
        </p:nvSpPr>
        <p:spPr>
          <a:xfrm>
            <a:off x="6678229" y="249869"/>
            <a:ext cx="3739546" cy="67705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loi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law</a:t>
            </a:r>
          </a:p>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était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was </a:t>
            </a:r>
            <a:r>
              <a:rPr lang="en-GB" sz="2000" dirty="0">
                <a:solidFill>
                  <a:prstClr val="white"/>
                </a:solidFill>
              </a:rPr>
              <a:t>| *</a:t>
            </a:r>
            <a:r>
              <a:rPr lang="en-GB" sz="2000" b="1" dirty="0">
                <a:solidFill>
                  <a:prstClr val="white"/>
                </a:solidFill>
              </a:rPr>
              <a:t>le rôle</a:t>
            </a:r>
            <a:r>
              <a:rPr lang="en-GB" sz="2000" dirty="0">
                <a:solidFill>
                  <a:prstClr val="white"/>
                </a:solidFill>
              </a:rPr>
              <a:t> = role</a:t>
            </a:r>
          </a:p>
        </p:txBody>
      </p:sp>
      <p:sp>
        <p:nvSpPr>
          <p:cNvPr id="35" name="TextBox 34">
            <a:extLst>
              <a:ext uri="{FF2B5EF4-FFF2-40B4-BE49-F238E27FC236}">
                <a16:creationId xmlns:a16="http://schemas.microsoft.com/office/drawing/2014/main" id="{16E5D2C8-39D0-B149-BD4B-D3EDCF96BB45}"/>
              </a:ext>
            </a:extLst>
          </p:cNvPr>
          <p:cNvSpPr txBox="1"/>
          <p:nvPr/>
        </p:nvSpPr>
        <p:spPr>
          <a:xfrm>
            <a:off x="218779" y="1383324"/>
            <a:ext cx="7500458" cy="47089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 il n'y avait pas suffisamment à manger ? </a:t>
            </a:r>
          </a:p>
          <a:p>
            <a:pPr marL="342900" lvl="0" indent="-342900">
              <a:buFont typeface="Arial" panose="020B0604020202020204" pitchFamily="34" charset="0"/>
              <a:buChar char="•"/>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France a fourni des</a:t>
            </a:r>
            <a:r>
              <a:rPr kumimoji="0" lang="fr-FR"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fr-FR" sz="2000" dirty="0">
                <a:solidFill>
                  <a:srgbClr val="4472C4">
                    <a:lumMod val="50000"/>
                  </a:srgbClr>
                </a:solidFill>
              </a:rPr>
              <a:t>produits à l’Allemagne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lvl="0" indent="-342900">
              <a:buFont typeface="Arial" panose="020B0604020202020204" pitchFamily="34" charset="0"/>
              <a:buChar char="•"/>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France a nourri les Allemands</a:t>
            </a:r>
            <a:r>
              <a:rPr kumimoji="0" lang="fr-FR"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et </a:t>
            </a:r>
            <a:r>
              <a:rPr lang="fr-FR" sz="2000" dirty="0">
                <a:solidFill>
                  <a:srgbClr val="4472C4">
                    <a:lumMod val="50000"/>
                  </a:srgbClr>
                </a:solidFill>
              </a:rPr>
              <a:t>les Français aussi</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lvl="0" indent="-342900">
              <a:buFont typeface="Arial" panose="020B0604020202020204" pitchFamily="34" charset="0"/>
              <a:buChar char="•"/>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France n’a pas</a:t>
            </a:r>
            <a:r>
              <a:rPr kumimoji="0" lang="fr-FR"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réussi </a:t>
            </a:r>
            <a:r>
              <a:rPr lang="fr-FR" sz="2000" dirty="0">
                <a:solidFill>
                  <a:srgbClr val="4472C4">
                    <a:lumMod val="50000"/>
                  </a:srgbClr>
                </a:solidFill>
              </a:rPr>
              <a:t>à bien nourrir tout le monde</a:t>
            </a:r>
            <a:br>
              <a:rPr lang="fr-FR" sz="2000" dirty="0">
                <a:solidFill>
                  <a:srgbClr val="4472C4">
                    <a:lumMod val="50000"/>
                  </a:srgbClr>
                </a:solidFill>
              </a:rPr>
            </a:br>
            <a:endParaRPr lang="fr-FR" sz="20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 la mère de Bastien a travaillé sur une ferme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femmes on travaillé</a:t>
            </a:r>
            <a:r>
              <a:rPr kumimoji="0" lang="fr-FR"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parce que les hommes sont partis</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 les frères de Bastien sont partis pour l’Allemagne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Ils n’ont pas choisi d’aller en Allemagne</a:t>
            </a:r>
          </a:p>
          <a:p>
            <a:pPr marL="342900" lvl="0" indent="-342900">
              <a:buFont typeface="Arial" panose="020B0604020202020204" pitchFamily="34" charset="0"/>
              <a:buChar cha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hommes </a:t>
            </a: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rPr>
              <a:t>fran</a:t>
            </a:r>
            <a:r>
              <a:rPr lang="fr-FR" sz="2000" dirty="0">
                <a:solidFill>
                  <a:srgbClr val="4472C4">
                    <a:lumMod val="50000"/>
                  </a:srgbClr>
                </a:solidFill>
              </a:rPr>
              <a:t>çais ont servi parce que c’était la loi</a:t>
            </a:r>
          </a:p>
          <a:p>
            <a:pPr marL="342900" indent="-342900">
              <a:buFont typeface="Arial" panose="020B0604020202020204" pitchFamily="34" charset="0"/>
              <a:buChar char="•"/>
            </a:pPr>
            <a:r>
              <a:rPr lang="fr-FR" sz="2000" dirty="0">
                <a:solidFill>
                  <a:srgbClr val="4472C4">
                    <a:lumMod val="50000"/>
                  </a:srgbClr>
                </a:solidFill>
                <a:latin typeface="Century Gothic" panose="020F0302020204030204"/>
              </a:rPr>
              <a:t>La France a fourni presque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650,000 hommes </a:t>
            </a:r>
            <a:r>
              <a:rPr lang="fr-FR" sz="2000" dirty="0">
                <a:solidFill>
                  <a:srgbClr val="4472C4">
                    <a:lumMod val="50000"/>
                  </a:srgbClr>
                </a:solidFill>
              </a:rPr>
              <a:t>à l’Allemagne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indent="-342900">
              <a:buFont typeface="Arial" panose="020B0604020202020204" pitchFamily="34" charset="0"/>
              <a:buChar cha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lang="fr-FR" sz="2000" dirty="0">
                <a:solidFill>
                  <a:srgbClr val="4472C4">
                    <a:lumMod val="50000"/>
                  </a:srgbClr>
                </a:solidFill>
              </a:rPr>
              <a:t>Français ont rempli les rôles des soldats allemands</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4"/>
          <a:stretch>
            <a:fillRect/>
          </a:stretch>
        </p:blipFill>
        <p:spPr>
          <a:xfrm>
            <a:off x="7957045" y="3270691"/>
            <a:ext cx="3952875" cy="2724150"/>
          </a:xfrm>
          <a:prstGeom prst="rect">
            <a:avLst/>
          </a:prstGeom>
        </p:spPr>
      </p:pic>
      <p:sp>
        <p:nvSpPr>
          <p:cNvPr id="12"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39643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549"/>
            <a:ext cx="5528931" cy="867128"/>
          </a:xfrm>
          <a:prstGeom prst="rect">
            <a:avLst/>
          </a:prstGeom>
        </p:spPr>
      </p:pic>
      <p:sp>
        <p:nvSpPr>
          <p:cNvPr id="4" name="Title 3"/>
          <p:cNvSpPr>
            <a:spLocks noGrp="1"/>
          </p:cNvSpPr>
          <p:nvPr>
            <p:ph type="title"/>
          </p:nvPr>
        </p:nvSpPr>
        <p:spPr>
          <a:xfrm>
            <a:off x="0" y="294549"/>
            <a:ext cx="7633856" cy="707849"/>
          </a:xfrm>
        </p:spPr>
        <p:txBody>
          <a:bodyPr>
            <a:normAutofit/>
          </a:bodyPr>
          <a:lstStyle/>
          <a:p>
            <a:r>
              <a:rPr lang="fr-FR" sz="3100" b="1" dirty="0">
                <a:solidFill>
                  <a:schemeClr val="bg1"/>
                </a:solidFill>
              </a:rPr>
              <a:t>La Révolution nationale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info</a:t>
            </a:r>
          </a:p>
        </p:txBody>
      </p:sp>
      <p:sp>
        <p:nvSpPr>
          <p:cNvPr id="11" name="TextBox 10">
            <a:extLst>
              <a:ext uri="{FF2B5EF4-FFF2-40B4-BE49-F238E27FC236}">
                <a16:creationId xmlns:a16="http://schemas.microsoft.com/office/drawing/2014/main" id="{16E5D2C8-39D0-B149-BD4B-D3EDCF96BB45}"/>
              </a:ext>
            </a:extLst>
          </p:cNvPr>
          <p:cNvSpPr txBox="1"/>
          <p:nvPr/>
        </p:nvSpPr>
        <p:spPr>
          <a:xfrm>
            <a:off x="146812" y="1285912"/>
            <a:ext cx="11938862" cy="707886"/>
          </a:xfrm>
          <a:prstGeom prst="rect">
            <a:avLst/>
          </a:prstGeom>
          <a:solidFill>
            <a:schemeClr val="bg1"/>
          </a:solidFill>
        </p:spPr>
        <p:txBody>
          <a:bodyPr wrap="square" rtlCol="0">
            <a:spAutoFit/>
          </a:bodyPr>
          <a:lstStyle/>
          <a:p>
            <a:r>
              <a:rPr lang="fr-FR" sz="2000" dirty="0">
                <a:solidFill>
                  <a:schemeClr val="accent5">
                    <a:lumMod val="50000"/>
                  </a:schemeClr>
                </a:solidFill>
              </a:rPr>
              <a:t>Pétain a rejeté la devise* « Liberté, Égalité, Fraternité » et la démocratie. Il a choisi une nouvelle devise pour l’État français: « Travail, Famille, Patrie* ». C’est « la Révolution nationale ».</a:t>
            </a:r>
            <a:endParaRPr lang="en-US" sz="2000" dirty="0">
              <a:solidFill>
                <a:schemeClr val="accent5">
                  <a:lumMod val="50000"/>
                </a:schemeClr>
              </a:solidFill>
            </a:endParaRPr>
          </a:p>
        </p:txBody>
      </p:sp>
      <p:pic>
        <p:nvPicPr>
          <p:cNvPr id="1026" name="Picture 2" descr="https://upload.wikimedia.org/wikipedia/commons/thumb/b/b4/Revolution_Nationale_propaganda_poster.jpg/1024px-Revolution_Nationale_propaganda_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12" y="2150765"/>
            <a:ext cx="5518966" cy="4058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E5D2C8-39D0-B149-BD4B-D3EDCF96BB45}"/>
              </a:ext>
            </a:extLst>
          </p:cNvPr>
          <p:cNvSpPr txBox="1"/>
          <p:nvPr/>
        </p:nvSpPr>
        <p:spPr>
          <a:xfrm>
            <a:off x="5844606" y="2115718"/>
            <a:ext cx="6241068" cy="4093428"/>
          </a:xfrm>
          <a:prstGeom prst="rect">
            <a:avLst/>
          </a:prstGeom>
          <a:solidFill>
            <a:schemeClr val="bg1"/>
          </a:solidFill>
        </p:spPr>
        <p:txBody>
          <a:bodyPr wrap="square" rtlCol="0">
            <a:spAutoFit/>
          </a:bodyPr>
          <a:lstStyle/>
          <a:p>
            <a:r>
              <a:rPr lang="fr-FR" sz="2000" dirty="0">
                <a:solidFill>
                  <a:schemeClr val="accent5">
                    <a:lumMod val="50000"/>
                  </a:schemeClr>
                </a:solidFill>
              </a:rPr>
              <a:t>Pendant la Révolution, Pétain </a:t>
            </a:r>
            <a:r>
              <a:rPr lang="fr-FR" sz="2000" b="1" dirty="0">
                <a:solidFill>
                  <a:schemeClr val="accent5">
                    <a:lumMod val="50000"/>
                  </a:schemeClr>
                </a:solidFill>
              </a:rPr>
              <a:t>a interdit</a:t>
            </a:r>
            <a:r>
              <a:rPr lang="fr-FR" sz="2000" dirty="0">
                <a:solidFill>
                  <a:schemeClr val="accent5">
                    <a:lumMod val="50000"/>
                  </a:schemeClr>
                </a:solidFill>
              </a:rPr>
              <a:t>:</a:t>
            </a:r>
            <a:br>
              <a:rPr lang="fr-FR" sz="2000" dirty="0">
                <a:solidFill>
                  <a:schemeClr val="accent5">
                    <a:lumMod val="50000"/>
                  </a:schemeClr>
                </a:solidFill>
              </a:rPr>
            </a:br>
            <a:endParaRPr lang="fr-FR" sz="2000" dirty="0">
              <a:solidFill>
                <a:schemeClr val="accent5">
                  <a:lumMod val="50000"/>
                </a:schemeClr>
              </a:solidFill>
            </a:endParaRPr>
          </a:p>
          <a:p>
            <a:pPr marL="342900" indent="-342900">
              <a:buFont typeface="Arial" panose="020B0604020202020204" pitchFamily="34" charset="0"/>
              <a:buChar char="•"/>
            </a:pPr>
            <a:r>
              <a:rPr lang="fr-FR" sz="2000" dirty="0">
                <a:solidFill>
                  <a:schemeClr val="accent5">
                    <a:lumMod val="50000"/>
                  </a:schemeClr>
                </a:solidFill>
              </a:rPr>
              <a:t>la liberté de la presse </a:t>
            </a:r>
          </a:p>
          <a:p>
            <a:pPr marL="342900" indent="-342900">
              <a:buFont typeface="Arial" panose="020B0604020202020204" pitchFamily="34" charset="0"/>
              <a:buChar char="•"/>
            </a:pPr>
            <a:r>
              <a:rPr lang="fr-FR" sz="2000" dirty="0">
                <a:solidFill>
                  <a:schemeClr val="accent5">
                    <a:lumMod val="50000"/>
                  </a:schemeClr>
                </a:solidFill>
              </a:rPr>
              <a:t>le droit de grève*</a:t>
            </a:r>
          </a:p>
          <a:p>
            <a:pPr marL="342900" indent="-342900">
              <a:buFont typeface="Arial" panose="020B0604020202020204" pitchFamily="34" charset="0"/>
              <a:buChar char="•"/>
            </a:pPr>
            <a:r>
              <a:rPr lang="fr-FR" sz="2000" dirty="0">
                <a:solidFill>
                  <a:schemeClr val="accent5">
                    <a:lumMod val="50000"/>
                  </a:schemeClr>
                </a:solidFill>
              </a:rPr>
              <a:t>le divorce</a:t>
            </a:r>
          </a:p>
          <a:p>
            <a:pPr marL="342900" indent="-342900">
              <a:buFont typeface="Arial" panose="020B0604020202020204" pitchFamily="34" charset="0"/>
              <a:buChar char="•"/>
            </a:pPr>
            <a:r>
              <a:rPr lang="fr-FR" sz="2000" dirty="0">
                <a:solidFill>
                  <a:schemeClr val="accent5">
                    <a:lumMod val="50000"/>
                  </a:schemeClr>
                </a:solidFill>
              </a:rPr>
              <a:t>les partis politiques et le suffrage universel</a:t>
            </a:r>
          </a:p>
          <a:p>
            <a:pPr marL="342900" indent="-342900">
              <a:buFont typeface="Arial" panose="020B0604020202020204" pitchFamily="34" charset="0"/>
              <a:buChar char="•"/>
            </a:pPr>
            <a:endParaRPr lang="fr-FR" sz="2000" dirty="0">
              <a:solidFill>
                <a:schemeClr val="accent5">
                  <a:lumMod val="50000"/>
                </a:schemeClr>
              </a:solidFill>
            </a:endParaRPr>
          </a:p>
          <a:p>
            <a:r>
              <a:rPr lang="fr-FR" sz="2000" dirty="0">
                <a:solidFill>
                  <a:schemeClr val="accent5">
                    <a:lumMod val="50000"/>
                  </a:schemeClr>
                </a:solidFill>
              </a:rPr>
              <a:t>Il </a:t>
            </a:r>
            <a:r>
              <a:rPr lang="fr-FR" sz="2000" b="1" dirty="0">
                <a:solidFill>
                  <a:schemeClr val="accent5">
                    <a:lumMod val="50000"/>
                  </a:schemeClr>
                </a:solidFill>
              </a:rPr>
              <a:t>a introduit </a:t>
            </a:r>
            <a:r>
              <a:rPr lang="fr-FR" sz="2000" dirty="0">
                <a:solidFill>
                  <a:schemeClr val="accent5">
                    <a:lumMod val="50000"/>
                  </a:schemeClr>
                </a:solidFill>
              </a:rPr>
              <a:t>et </a:t>
            </a:r>
            <a:r>
              <a:rPr lang="fr-FR" sz="2000" b="1" dirty="0">
                <a:solidFill>
                  <a:schemeClr val="accent5">
                    <a:lumMod val="50000"/>
                  </a:schemeClr>
                </a:solidFill>
              </a:rPr>
              <a:t>encouragé</a:t>
            </a:r>
            <a:r>
              <a:rPr lang="fr-FR" sz="2000" dirty="0">
                <a:solidFill>
                  <a:schemeClr val="accent5">
                    <a:lumMod val="50000"/>
                  </a:schemeClr>
                </a:solidFill>
              </a:rPr>
              <a:t>:</a:t>
            </a:r>
          </a:p>
          <a:p>
            <a:endParaRPr lang="fr-FR" sz="2000" dirty="0">
              <a:solidFill>
                <a:schemeClr val="accent5">
                  <a:lumMod val="50000"/>
                </a:schemeClr>
              </a:solidFill>
            </a:endParaRPr>
          </a:p>
          <a:p>
            <a:pPr marL="342900" indent="-342900">
              <a:buFont typeface="Arial" panose="020B0604020202020204" pitchFamily="34" charset="0"/>
              <a:buChar char="•"/>
            </a:pPr>
            <a:r>
              <a:rPr lang="fr-FR" sz="2000" dirty="0">
                <a:solidFill>
                  <a:schemeClr val="accent5">
                    <a:lumMod val="50000"/>
                  </a:schemeClr>
                </a:solidFill>
              </a:rPr>
              <a:t>des lois* antisémites</a:t>
            </a:r>
          </a:p>
          <a:p>
            <a:pPr marL="342900" indent="-342900">
              <a:buFont typeface="Arial" panose="020B0604020202020204" pitchFamily="34" charset="0"/>
              <a:buChar char="•"/>
            </a:pPr>
            <a:r>
              <a:rPr lang="fr-FR" sz="2000" dirty="0">
                <a:solidFill>
                  <a:schemeClr val="accent5">
                    <a:lumMod val="50000"/>
                  </a:schemeClr>
                </a:solidFill>
              </a:rPr>
              <a:t>une éducation traditionnelle et patriotique</a:t>
            </a:r>
          </a:p>
          <a:p>
            <a:pPr marL="342900" indent="-342900">
              <a:buFont typeface="Arial" panose="020B0604020202020204" pitchFamily="34" charset="0"/>
              <a:buChar char="•"/>
            </a:pPr>
            <a:r>
              <a:rPr lang="fr-FR" sz="2000" dirty="0">
                <a:solidFill>
                  <a:schemeClr val="accent5">
                    <a:lumMod val="50000"/>
                  </a:schemeClr>
                </a:solidFill>
              </a:rPr>
              <a:t>une politique de collaboration avec l’Allemagne nazie</a:t>
            </a:r>
          </a:p>
        </p:txBody>
      </p:sp>
      <p:sp>
        <p:nvSpPr>
          <p:cNvPr id="13" name="Rectangle: Rounded Corners 29">
            <a:extLst>
              <a:ext uri="{FF2B5EF4-FFF2-40B4-BE49-F238E27FC236}">
                <a16:creationId xmlns:a16="http://schemas.microsoft.com/office/drawing/2014/main" id="{98A35066-377F-4B41-904F-9B065A772B3E}"/>
              </a:ext>
            </a:extLst>
          </p:cNvPr>
          <p:cNvSpPr/>
          <p:nvPr/>
        </p:nvSpPr>
        <p:spPr>
          <a:xfrm>
            <a:off x="5399313" y="249869"/>
            <a:ext cx="5297715" cy="67705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000" b="1" dirty="0">
                <a:solidFill>
                  <a:prstClr val="white"/>
                </a:solidFill>
              </a:rPr>
              <a:t>le droit de </a:t>
            </a:r>
            <a:r>
              <a:rPr lang="fr-FR" sz="2000" b="1" dirty="0">
                <a:solidFill>
                  <a:prstClr val="white"/>
                </a:solidFill>
              </a:rPr>
              <a:t>grève</a:t>
            </a:r>
            <a:r>
              <a:rPr lang="en-GB" sz="2000" b="1" dirty="0">
                <a:solidFill>
                  <a:prstClr val="white"/>
                </a:solidFill>
              </a:rPr>
              <a:t>* </a:t>
            </a:r>
            <a:r>
              <a:rPr lang="en-GB" sz="2000" dirty="0">
                <a:solidFill>
                  <a:prstClr val="white"/>
                </a:solidFill>
              </a:rPr>
              <a:t>= the right to strike </a:t>
            </a:r>
            <a:br>
              <a:rPr lang="en-GB" sz="2000" dirty="0">
                <a:solidFill>
                  <a:prstClr val="white"/>
                </a:solidFill>
              </a:rPr>
            </a:br>
            <a:r>
              <a:rPr lang="en-GB" sz="2000" b="1" dirty="0">
                <a:solidFill>
                  <a:prstClr val="white"/>
                </a:solidFill>
              </a:rPr>
              <a:t>la devise* = motto</a:t>
            </a:r>
            <a:r>
              <a:rPr lang="en-GB" sz="2000" dirty="0">
                <a:solidFill>
                  <a:prstClr val="white"/>
                </a:solidFill>
              </a:rPr>
              <a:t>|</a:t>
            </a:r>
            <a:r>
              <a:rPr lang="fr-FR" sz="2000" b="1" dirty="0">
                <a:solidFill>
                  <a:prstClr val="white"/>
                </a:solidFill>
              </a:rPr>
              <a:t>*la patrie</a:t>
            </a:r>
            <a:r>
              <a:rPr lang="en-GB" sz="2000" b="1" dirty="0">
                <a:solidFill>
                  <a:prstClr val="white"/>
                </a:solidFill>
              </a:rPr>
              <a:t> </a:t>
            </a:r>
            <a:r>
              <a:rPr lang="en-GB" sz="2000" dirty="0">
                <a:solidFill>
                  <a:prstClr val="white"/>
                </a:solidFill>
              </a:rPr>
              <a:t>= homeland</a:t>
            </a:r>
            <a:endParaRPr lang="en-GB" sz="2000" b="1" dirty="0">
              <a:solidFill>
                <a:prstClr val="white"/>
              </a:solidFill>
            </a:endParaRPr>
          </a:p>
        </p:txBody>
      </p:sp>
    </p:spTree>
    <p:extLst>
      <p:ext uri="{BB962C8B-B14F-4D97-AF65-F5344CB8AC3E}">
        <p14:creationId xmlns:p14="http://schemas.microsoft.com/office/powerpoint/2010/main" val="351362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7633856" cy="707849"/>
          </a:xfrm>
        </p:spPr>
        <p:txBody>
          <a:bodyPr>
            <a:normAutofit/>
          </a:bodyPr>
          <a:lstStyle/>
          <a:p>
            <a:r>
              <a:rPr lang="fr-FR" sz="3000" b="1" dirty="0">
                <a:solidFill>
                  <a:schemeClr val="bg1"/>
                </a:solidFill>
              </a:rPr>
              <a:t>La Révolution nationale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 name="TextBox 1"/>
          <p:cNvSpPr txBox="1"/>
          <p:nvPr/>
        </p:nvSpPr>
        <p:spPr>
          <a:xfrm>
            <a:off x="248145" y="4588649"/>
            <a:ext cx="5667153" cy="1384995"/>
          </a:xfrm>
          <a:prstGeom prst="rect">
            <a:avLst/>
          </a:prstGeom>
          <a:noFill/>
          <a:ln w="38100">
            <a:solidFill>
              <a:schemeClr val="accent5">
                <a:lumMod val="50000"/>
              </a:schemeClr>
            </a:solidFill>
            <a:prstDash val="dash"/>
          </a:ln>
        </p:spPr>
        <p:txBody>
          <a:bodyPr wrap="square" rtlCol="0">
            <a:spAutoFit/>
          </a:bodyPr>
          <a:lstStyle/>
          <a:p>
            <a:pPr algn="l"/>
            <a:r>
              <a:rPr lang="fr-FR" sz="1400" b="1" dirty="0">
                <a:solidFill>
                  <a:schemeClr val="accent5">
                    <a:lumMod val="50000"/>
                  </a:schemeClr>
                </a:solidFill>
              </a:rPr>
              <a:t>Partenaire</a:t>
            </a:r>
            <a:r>
              <a:rPr lang="en-GB" sz="1400" b="1" dirty="0">
                <a:solidFill>
                  <a:schemeClr val="accent5">
                    <a:lumMod val="50000"/>
                  </a:schemeClr>
                </a:solidFill>
              </a:rPr>
              <a:t> A</a:t>
            </a:r>
          </a:p>
          <a:p>
            <a:r>
              <a:rPr lang="en-GB" sz="1400" b="1" dirty="0">
                <a:solidFill>
                  <a:schemeClr val="accent5">
                    <a:lumMod val="50000"/>
                  </a:schemeClr>
                </a:solidFill>
              </a:rPr>
              <a:t>1. </a:t>
            </a:r>
            <a:r>
              <a:rPr lang="en-GB" sz="1400" dirty="0">
                <a:solidFill>
                  <a:schemeClr val="accent5">
                    <a:lumMod val="50000"/>
                  </a:schemeClr>
                </a:solidFill>
              </a:rPr>
              <a:t>Lots of men left.</a:t>
            </a:r>
          </a:p>
          <a:p>
            <a:pPr algn="l"/>
            <a:r>
              <a:rPr lang="en-GB" sz="1400" b="1" dirty="0">
                <a:solidFill>
                  <a:schemeClr val="accent5">
                    <a:lumMod val="50000"/>
                  </a:schemeClr>
                </a:solidFill>
              </a:rPr>
              <a:t>2. </a:t>
            </a:r>
            <a:r>
              <a:rPr lang="en-GB" sz="1400" dirty="0">
                <a:solidFill>
                  <a:schemeClr val="accent5">
                    <a:lumMod val="50000"/>
                  </a:schemeClr>
                </a:solidFill>
              </a:rPr>
              <a:t>Children studied traditional* subjects. </a:t>
            </a:r>
            <a:r>
              <a:rPr lang="en-GB" sz="1400" b="1" dirty="0">
                <a:solidFill>
                  <a:schemeClr val="accent5">
                    <a:lumMod val="50000"/>
                  </a:schemeClr>
                </a:solidFill>
              </a:rPr>
              <a:t>[*</a:t>
            </a:r>
            <a:r>
              <a:rPr lang="fr-FR" sz="1400" b="1" dirty="0">
                <a:solidFill>
                  <a:schemeClr val="accent5">
                    <a:lumMod val="50000"/>
                  </a:schemeClr>
                </a:solidFill>
              </a:rPr>
              <a:t>traditionnelles</a:t>
            </a:r>
            <a:r>
              <a:rPr lang="en-GB" sz="1400" b="1" dirty="0">
                <a:solidFill>
                  <a:schemeClr val="accent5">
                    <a:lumMod val="50000"/>
                  </a:schemeClr>
                </a:solidFill>
              </a:rPr>
              <a:t>]</a:t>
            </a:r>
          </a:p>
          <a:p>
            <a:r>
              <a:rPr lang="en-GB" sz="1400" b="1" dirty="0">
                <a:solidFill>
                  <a:schemeClr val="accent5">
                    <a:lumMod val="50000"/>
                  </a:schemeClr>
                </a:solidFill>
              </a:rPr>
              <a:t>3. </a:t>
            </a:r>
            <a:r>
              <a:rPr lang="en-GB" sz="1400" dirty="0">
                <a:solidFill>
                  <a:schemeClr val="accent5">
                    <a:lumMod val="50000"/>
                  </a:schemeClr>
                </a:solidFill>
              </a:rPr>
              <a:t>There were no products in the shops.</a:t>
            </a:r>
            <a:endParaRPr lang="en-GB" sz="1400" b="1" dirty="0">
              <a:solidFill>
                <a:schemeClr val="accent5">
                  <a:lumMod val="50000"/>
                </a:schemeClr>
              </a:solidFill>
            </a:endParaRPr>
          </a:p>
          <a:p>
            <a:pPr algn="l"/>
            <a:r>
              <a:rPr lang="en-GB" sz="1400" b="1" dirty="0">
                <a:solidFill>
                  <a:schemeClr val="accent5">
                    <a:lumMod val="50000"/>
                  </a:schemeClr>
                </a:solidFill>
              </a:rPr>
              <a:t>4. </a:t>
            </a:r>
            <a:r>
              <a:rPr lang="en-GB" sz="1400" dirty="0">
                <a:solidFill>
                  <a:schemeClr val="accent5">
                    <a:lumMod val="50000"/>
                  </a:schemeClr>
                </a:solidFill>
              </a:rPr>
              <a:t>Many</a:t>
            </a:r>
            <a:r>
              <a:rPr lang="en-GB" sz="1400" b="1" dirty="0">
                <a:solidFill>
                  <a:schemeClr val="accent5">
                    <a:lumMod val="50000"/>
                  </a:schemeClr>
                </a:solidFill>
              </a:rPr>
              <a:t> </a:t>
            </a:r>
            <a:r>
              <a:rPr lang="en-GB" sz="1400" dirty="0">
                <a:solidFill>
                  <a:schemeClr val="accent5">
                    <a:lumMod val="50000"/>
                  </a:schemeClr>
                </a:solidFill>
              </a:rPr>
              <a:t>French people served abroad/in Germany.</a:t>
            </a:r>
          </a:p>
          <a:p>
            <a:r>
              <a:rPr lang="en-GB" sz="1400" b="1" dirty="0">
                <a:solidFill>
                  <a:schemeClr val="accent5">
                    <a:lumMod val="50000"/>
                  </a:schemeClr>
                </a:solidFill>
              </a:rPr>
              <a:t>5. </a:t>
            </a:r>
            <a:r>
              <a:rPr lang="en-GB" sz="1400" dirty="0">
                <a:solidFill>
                  <a:schemeClr val="accent5">
                    <a:lumMod val="50000"/>
                  </a:schemeClr>
                </a:solidFill>
              </a:rPr>
              <a:t>The government controlled* the radio. </a:t>
            </a:r>
            <a:r>
              <a:rPr lang="en-GB" sz="1400" b="1" dirty="0">
                <a:solidFill>
                  <a:schemeClr val="accent5">
                    <a:lumMod val="50000"/>
                  </a:schemeClr>
                </a:solidFill>
              </a:rPr>
              <a:t>[*</a:t>
            </a:r>
            <a:r>
              <a:rPr lang="fr-FR" sz="1400" b="1" dirty="0">
                <a:solidFill>
                  <a:schemeClr val="accent5">
                    <a:lumMod val="50000"/>
                  </a:schemeClr>
                </a:solidFill>
              </a:rPr>
              <a:t>contrôler</a:t>
            </a:r>
            <a:r>
              <a:rPr lang="en-GB" sz="1400" b="1" dirty="0">
                <a:solidFill>
                  <a:schemeClr val="accent5">
                    <a:lumMod val="50000"/>
                  </a:schemeClr>
                </a:solidFill>
              </a:rPr>
              <a:t>]</a:t>
            </a:r>
          </a:p>
        </p:txBody>
      </p:sp>
      <p:sp>
        <p:nvSpPr>
          <p:cNvPr id="30" name="TextBox 29"/>
          <p:cNvSpPr txBox="1"/>
          <p:nvPr/>
        </p:nvSpPr>
        <p:spPr>
          <a:xfrm>
            <a:off x="248146" y="1490168"/>
            <a:ext cx="5667153" cy="1384995"/>
          </a:xfrm>
          <a:prstGeom prst="rect">
            <a:avLst/>
          </a:prstGeom>
          <a:noFill/>
          <a:ln w="38100">
            <a:solidFill>
              <a:schemeClr val="accent5">
                <a:lumMod val="50000"/>
              </a:schemeClr>
            </a:solidFill>
            <a:prstDash val="dash"/>
          </a:ln>
        </p:spPr>
        <p:txBody>
          <a:bodyPr wrap="square" rtlCol="0">
            <a:spAutoFit/>
          </a:bodyPr>
          <a:lstStyle/>
          <a:p>
            <a:pPr algn="l"/>
            <a:r>
              <a:rPr lang="fr-FR" sz="1400" b="1" dirty="0">
                <a:solidFill>
                  <a:schemeClr val="accent5">
                    <a:lumMod val="50000"/>
                  </a:schemeClr>
                </a:solidFill>
              </a:rPr>
              <a:t>Partenaire</a:t>
            </a:r>
            <a:r>
              <a:rPr lang="en-GB" sz="1400" b="1" dirty="0">
                <a:solidFill>
                  <a:schemeClr val="accent5">
                    <a:lumMod val="50000"/>
                  </a:schemeClr>
                </a:solidFill>
              </a:rPr>
              <a:t> A</a:t>
            </a:r>
          </a:p>
          <a:p>
            <a:pPr algn="l"/>
            <a:r>
              <a:rPr lang="en-GB" sz="1400" b="1" dirty="0">
                <a:solidFill>
                  <a:schemeClr val="accent5">
                    <a:lumMod val="50000"/>
                  </a:schemeClr>
                </a:solidFill>
              </a:rPr>
              <a:t>1. </a:t>
            </a:r>
            <a:r>
              <a:rPr lang="en-GB" sz="1400" dirty="0">
                <a:solidFill>
                  <a:schemeClr val="accent5">
                    <a:lumMod val="50000"/>
                  </a:schemeClr>
                </a:solidFill>
              </a:rPr>
              <a:t>Lots of men left.</a:t>
            </a:r>
          </a:p>
          <a:p>
            <a:pPr algn="l"/>
            <a:r>
              <a:rPr lang="en-GB" sz="1400" b="1" dirty="0">
                <a:solidFill>
                  <a:schemeClr val="accent5">
                    <a:lumMod val="50000"/>
                  </a:schemeClr>
                </a:solidFill>
              </a:rPr>
              <a:t>2. </a:t>
            </a:r>
            <a:r>
              <a:rPr lang="en-GB" sz="1400" dirty="0">
                <a:solidFill>
                  <a:schemeClr val="accent5">
                    <a:lumMod val="50000"/>
                  </a:schemeClr>
                </a:solidFill>
              </a:rPr>
              <a:t>Children studied traditional* subjects. </a:t>
            </a:r>
            <a:r>
              <a:rPr lang="en-GB" sz="1400" b="1" dirty="0">
                <a:solidFill>
                  <a:schemeClr val="accent5">
                    <a:lumMod val="50000"/>
                  </a:schemeClr>
                </a:solidFill>
              </a:rPr>
              <a:t>[*</a:t>
            </a:r>
            <a:r>
              <a:rPr lang="fr-FR" sz="1400" b="1" dirty="0">
                <a:solidFill>
                  <a:schemeClr val="accent5">
                    <a:lumMod val="50000"/>
                  </a:schemeClr>
                </a:solidFill>
              </a:rPr>
              <a:t>traditionnelles</a:t>
            </a:r>
            <a:r>
              <a:rPr lang="en-GB" sz="1400" b="1" dirty="0">
                <a:solidFill>
                  <a:schemeClr val="accent5">
                    <a:lumMod val="50000"/>
                  </a:schemeClr>
                </a:solidFill>
              </a:rPr>
              <a:t>]</a:t>
            </a:r>
          </a:p>
          <a:p>
            <a:r>
              <a:rPr lang="en-GB" sz="1400" b="1" dirty="0">
                <a:solidFill>
                  <a:schemeClr val="accent5">
                    <a:lumMod val="50000"/>
                  </a:schemeClr>
                </a:solidFill>
              </a:rPr>
              <a:t>3. </a:t>
            </a:r>
            <a:r>
              <a:rPr lang="en-GB" sz="1400" dirty="0">
                <a:solidFill>
                  <a:schemeClr val="accent5">
                    <a:lumMod val="50000"/>
                  </a:schemeClr>
                </a:solidFill>
              </a:rPr>
              <a:t>There were no products in the shops.</a:t>
            </a:r>
          </a:p>
          <a:p>
            <a:pPr algn="l"/>
            <a:r>
              <a:rPr lang="en-GB" sz="1400" b="1" dirty="0">
                <a:solidFill>
                  <a:schemeClr val="accent5">
                    <a:lumMod val="50000"/>
                  </a:schemeClr>
                </a:solidFill>
              </a:rPr>
              <a:t>4. </a:t>
            </a:r>
            <a:r>
              <a:rPr lang="en-GB" sz="1400" dirty="0">
                <a:solidFill>
                  <a:schemeClr val="accent5">
                    <a:lumMod val="50000"/>
                  </a:schemeClr>
                </a:solidFill>
              </a:rPr>
              <a:t>Many French people served abroad/in Germany.</a:t>
            </a:r>
          </a:p>
          <a:p>
            <a:r>
              <a:rPr lang="en-GB" sz="1400" b="1" dirty="0">
                <a:solidFill>
                  <a:schemeClr val="accent5">
                    <a:lumMod val="50000"/>
                  </a:schemeClr>
                </a:solidFill>
              </a:rPr>
              <a:t>5. </a:t>
            </a:r>
            <a:r>
              <a:rPr lang="en-GB" sz="1400" dirty="0">
                <a:solidFill>
                  <a:schemeClr val="accent5">
                    <a:lumMod val="50000"/>
                  </a:schemeClr>
                </a:solidFill>
              </a:rPr>
              <a:t>The government controlled* the radio. </a:t>
            </a:r>
            <a:r>
              <a:rPr lang="en-GB" sz="1400" b="1" dirty="0">
                <a:solidFill>
                  <a:schemeClr val="accent5">
                    <a:lumMod val="50000"/>
                  </a:schemeClr>
                </a:solidFill>
              </a:rPr>
              <a:t>[*</a:t>
            </a:r>
            <a:r>
              <a:rPr lang="fr-FR" sz="1400" b="1" dirty="0">
                <a:solidFill>
                  <a:schemeClr val="accent5">
                    <a:lumMod val="50000"/>
                  </a:schemeClr>
                </a:solidFill>
              </a:rPr>
              <a:t>contrôler</a:t>
            </a:r>
            <a:r>
              <a:rPr lang="en-GB" sz="1400" b="1" dirty="0">
                <a:solidFill>
                  <a:schemeClr val="accent5">
                    <a:lumMod val="50000"/>
                  </a:schemeClr>
                </a:solidFill>
              </a:rPr>
              <a:t>]</a:t>
            </a:r>
          </a:p>
        </p:txBody>
      </p:sp>
      <p:sp>
        <p:nvSpPr>
          <p:cNvPr id="40" name="TextBox 39"/>
          <p:cNvSpPr txBox="1"/>
          <p:nvPr/>
        </p:nvSpPr>
        <p:spPr>
          <a:xfrm>
            <a:off x="248145" y="3055048"/>
            <a:ext cx="5667153" cy="1384995"/>
          </a:xfrm>
          <a:prstGeom prst="rect">
            <a:avLst/>
          </a:prstGeom>
          <a:noFill/>
          <a:ln w="38100">
            <a:solidFill>
              <a:schemeClr val="accent5">
                <a:lumMod val="50000"/>
              </a:schemeClr>
            </a:solidFill>
            <a:prstDash val="dash"/>
          </a:ln>
        </p:spPr>
        <p:txBody>
          <a:bodyPr wrap="square" rtlCol="0">
            <a:spAutoFit/>
          </a:bodyPr>
          <a:lstStyle/>
          <a:p>
            <a:pPr algn="l"/>
            <a:r>
              <a:rPr lang="fr-FR" sz="1400" b="1" dirty="0">
                <a:solidFill>
                  <a:schemeClr val="accent5">
                    <a:lumMod val="50000"/>
                  </a:schemeClr>
                </a:solidFill>
              </a:rPr>
              <a:t>Partenaire</a:t>
            </a:r>
            <a:r>
              <a:rPr lang="en-GB" sz="1400" b="1" dirty="0">
                <a:solidFill>
                  <a:schemeClr val="accent5">
                    <a:lumMod val="50000"/>
                  </a:schemeClr>
                </a:solidFill>
              </a:rPr>
              <a:t> A</a:t>
            </a:r>
          </a:p>
          <a:p>
            <a:r>
              <a:rPr lang="en-GB" sz="1400" b="1" dirty="0">
                <a:solidFill>
                  <a:schemeClr val="accent5">
                    <a:lumMod val="50000"/>
                  </a:schemeClr>
                </a:solidFill>
              </a:rPr>
              <a:t>1. </a:t>
            </a:r>
            <a:r>
              <a:rPr lang="en-GB" sz="1400" dirty="0">
                <a:solidFill>
                  <a:schemeClr val="accent5">
                    <a:lumMod val="50000"/>
                  </a:schemeClr>
                </a:solidFill>
              </a:rPr>
              <a:t>Lots of men left.</a:t>
            </a:r>
          </a:p>
          <a:p>
            <a:pPr algn="l"/>
            <a:r>
              <a:rPr lang="en-GB" sz="1400" b="1" dirty="0">
                <a:solidFill>
                  <a:schemeClr val="accent5">
                    <a:lumMod val="50000"/>
                  </a:schemeClr>
                </a:solidFill>
              </a:rPr>
              <a:t>2. </a:t>
            </a:r>
            <a:r>
              <a:rPr lang="en-GB" sz="1400" dirty="0">
                <a:solidFill>
                  <a:schemeClr val="accent5">
                    <a:lumMod val="50000"/>
                  </a:schemeClr>
                </a:solidFill>
              </a:rPr>
              <a:t>Children studied traditional* subjects. </a:t>
            </a:r>
            <a:r>
              <a:rPr lang="en-GB" sz="1400" b="1" dirty="0">
                <a:solidFill>
                  <a:schemeClr val="accent5">
                    <a:lumMod val="50000"/>
                  </a:schemeClr>
                </a:solidFill>
              </a:rPr>
              <a:t>[*</a:t>
            </a:r>
            <a:r>
              <a:rPr lang="fr-FR" sz="1400" b="1" dirty="0">
                <a:solidFill>
                  <a:schemeClr val="accent5">
                    <a:lumMod val="50000"/>
                  </a:schemeClr>
                </a:solidFill>
              </a:rPr>
              <a:t>traditionnelles</a:t>
            </a:r>
            <a:r>
              <a:rPr lang="en-GB" sz="1400" b="1" dirty="0">
                <a:solidFill>
                  <a:schemeClr val="accent5">
                    <a:lumMod val="50000"/>
                  </a:schemeClr>
                </a:solidFill>
              </a:rPr>
              <a:t>]</a:t>
            </a:r>
          </a:p>
          <a:p>
            <a:r>
              <a:rPr lang="en-GB" sz="1400" b="1" dirty="0">
                <a:solidFill>
                  <a:schemeClr val="accent5">
                    <a:lumMod val="50000"/>
                  </a:schemeClr>
                </a:solidFill>
              </a:rPr>
              <a:t>3. </a:t>
            </a:r>
            <a:r>
              <a:rPr lang="en-GB" sz="1400" dirty="0">
                <a:solidFill>
                  <a:schemeClr val="accent5">
                    <a:lumMod val="50000"/>
                  </a:schemeClr>
                </a:solidFill>
              </a:rPr>
              <a:t>There were no products in the shops.</a:t>
            </a:r>
            <a:endParaRPr lang="en-GB" sz="1400" b="1" dirty="0">
              <a:solidFill>
                <a:schemeClr val="accent5">
                  <a:lumMod val="50000"/>
                </a:schemeClr>
              </a:solidFill>
            </a:endParaRPr>
          </a:p>
          <a:p>
            <a:pPr algn="l"/>
            <a:r>
              <a:rPr lang="en-GB" sz="1400" b="1" dirty="0">
                <a:solidFill>
                  <a:schemeClr val="accent5">
                    <a:lumMod val="50000"/>
                  </a:schemeClr>
                </a:solidFill>
              </a:rPr>
              <a:t>4. </a:t>
            </a:r>
            <a:r>
              <a:rPr lang="en-GB" sz="1400" dirty="0">
                <a:solidFill>
                  <a:schemeClr val="accent5">
                    <a:lumMod val="50000"/>
                  </a:schemeClr>
                </a:solidFill>
              </a:rPr>
              <a:t>Many French people served abroad/in Germany.</a:t>
            </a:r>
          </a:p>
          <a:p>
            <a:r>
              <a:rPr lang="en-GB" sz="1400" b="1" dirty="0">
                <a:solidFill>
                  <a:schemeClr val="accent5">
                    <a:lumMod val="50000"/>
                  </a:schemeClr>
                </a:solidFill>
              </a:rPr>
              <a:t>5. </a:t>
            </a:r>
            <a:r>
              <a:rPr lang="en-GB" sz="1400" dirty="0">
                <a:solidFill>
                  <a:schemeClr val="accent5">
                    <a:lumMod val="50000"/>
                  </a:schemeClr>
                </a:solidFill>
              </a:rPr>
              <a:t>The government controlled* the radio. </a:t>
            </a:r>
            <a:r>
              <a:rPr lang="en-GB" sz="1400" b="1" dirty="0">
                <a:solidFill>
                  <a:schemeClr val="accent5">
                    <a:lumMod val="50000"/>
                  </a:schemeClr>
                </a:solidFill>
              </a:rPr>
              <a:t>[*</a:t>
            </a:r>
            <a:r>
              <a:rPr lang="fr-FR" sz="1400" b="1" dirty="0">
                <a:solidFill>
                  <a:schemeClr val="accent5">
                    <a:lumMod val="50000"/>
                  </a:schemeClr>
                </a:solidFill>
              </a:rPr>
              <a:t>contrôler</a:t>
            </a:r>
            <a:r>
              <a:rPr lang="en-GB" sz="1400" b="1" dirty="0">
                <a:solidFill>
                  <a:schemeClr val="accent5">
                    <a:lumMod val="50000"/>
                  </a:schemeClr>
                </a:solidFill>
              </a:rPr>
              <a:t>]</a:t>
            </a:r>
          </a:p>
        </p:txBody>
      </p:sp>
      <p:sp>
        <p:nvSpPr>
          <p:cNvPr id="41" name="TextBox 40"/>
          <p:cNvSpPr txBox="1"/>
          <p:nvPr/>
        </p:nvSpPr>
        <p:spPr>
          <a:xfrm>
            <a:off x="6241205" y="2815075"/>
            <a:ext cx="5667153" cy="1600438"/>
          </a:xfrm>
          <a:prstGeom prst="rect">
            <a:avLst/>
          </a:prstGeom>
          <a:noFill/>
          <a:ln w="38100">
            <a:solidFill>
              <a:schemeClr val="accent5">
                <a:lumMod val="50000"/>
              </a:schemeClr>
            </a:solidFill>
            <a:prstDash val="dash"/>
          </a:ln>
        </p:spPr>
        <p:txBody>
          <a:bodyPr wrap="square" rtlCol="0">
            <a:spAutoFit/>
          </a:bodyPr>
          <a:lstStyle/>
          <a:p>
            <a:pPr algn="l"/>
            <a:r>
              <a:rPr lang="fr-FR" sz="1400" b="1" dirty="0">
                <a:solidFill>
                  <a:schemeClr val="accent5">
                    <a:lumMod val="50000"/>
                  </a:schemeClr>
                </a:solidFill>
              </a:rPr>
              <a:t>Partenaire</a:t>
            </a:r>
            <a:r>
              <a:rPr lang="en-GB" sz="1400" b="1" dirty="0">
                <a:solidFill>
                  <a:schemeClr val="accent5">
                    <a:lumMod val="50000"/>
                  </a:schemeClr>
                </a:solidFill>
              </a:rPr>
              <a:t> B</a:t>
            </a:r>
          </a:p>
          <a:p>
            <a:r>
              <a:rPr lang="en-GB" sz="1400" b="1" dirty="0">
                <a:solidFill>
                  <a:schemeClr val="accent5">
                    <a:lumMod val="50000"/>
                  </a:schemeClr>
                </a:solidFill>
              </a:rPr>
              <a:t>1. </a:t>
            </a:r>
            <a:r>
              <a:rPr lang="en-GB" sz="1400" dirty="0">
                <a:solidFill>
                  <a:schemeClr val="accent5">
                    <a:lumMod val="50000"/>
                  </a:schemeClr>
                </a:solidFill>
              </a:rPr>
              <a:t>fed my family with great* difficulty. </a:t>
            </a:r>
            <a:r>
              <a:rPr lang="en-GB" sz="1400" b="1" dirty="0">
                <a:solidFill>
                  <a:schemeClr val="accent5">
                    <a:lumMod val="50000"/>
                  </a:schemeClr>
                </a:solidFill>
              </a:rPr>
              <a:t>[*</a:t>
            </a:r>
            <a:r>
              <a:rPr lang="fr-FR" sz="1400" b="1" dirty="0">
                <a:solidFill>
                  <a:schemeClr val="accent5">
                    <a:lumMod val="50000"/>
                  </a:schemeClr>
                </a:solidFill>
              </a:rPr>
              <a:t>grande</a:t>
            </a:r>
            <a:r>
              <a:rPr lang="en-GB" sz="1400" b="1" dirty="0">
                <a:solidFill>
                  <a:schemeClr val="accent5">
                    <a:lumMod val="50000"/>
                  </a:schemeClr>
                </a:solidFill>
              </a:rPr>
              <a:t>]</a:t>
            </a:r>
          </a:p>
          <a:p>
            <a:pPr algn="l"/>
            <a:r>
              <a:rPr lang="en-GB" sz="1400" b="1" dirty="0">
                <a:solidFill>
                  <a:schemeClr val="accent5">
                    <a:lumMod val="50000"/>
                  </a:schemeClr>
                </a:solidFill>
              </a:rPr>
              <a:t>2. </a:t>
            </a:r>
            <a:r>
              <a:rPr lang="en-GB" sz="1400" dirty="0">
                <a:solidFill>
                  <a:schemeClr val="accent5">
                    <a:lumMod val="50000"/>
                  </a:schemeClr>
                </a:solidFill>
              </a:rPr>
              <a:t>I often felt hunger.</a:t>
            </a:r>
            <a:endParaRPr lang="en-GB" sz="1400" b="1" dirty="0">
              <a:solidFill>
                <a:schemeClr val="accent5">
                  <a:lumMod val="50000"/>
                </a:schemeClr>
              </a:solidFill>
            </a:endParaRPr>
          </a:p>
          <a:p>
            <a:r>
              <a:rPr lang="en-GB" sz="1400" b="1" dirty="0">
                <a:solidFill>
                  <a:schemeClr val="accent5">
                    <a:lumMod val="50000"/>
                  </a:schemeClr>
                </a:solidFill>
              </a:rPr>
              <a:t>3. </a:t>
            </a:r>
            <a:r>
              <a:rPr lang="en-GB" sz="1400" dirty="0">
                <a:solidFill>
                  <a:schemeClr val="accent5">
                    <a:lumMod val="50000"/>
                  </a:schemeClr>
                </a:solidFill>
              </a:rPr>
              <a:t>We did not choose a political party*. </a:t>
            </a:r>
            <a:r>
              <a:rPr lang="en-GB" sz="1400" b="1" dirty="0">
                <a:solidFill>
                  <a:schemeClr val="accent5">
                    <a:lumMod val="50000"/>
                  </a:schemeClr>
                </a:solidFill>
              </a:rPr>
              <a:t>[*</a:t>
            </a:r>
            <a:r>
              <a:rPr lang="fr-FR" sz="1400" b="1" dirty="0">
                <a:solidFill>
                  <a:schemeClr val="accent5">
                    <a:lumMod val="50000"/>
                  </a:schemeClr>
                </a:solidFill>
              </a:rPr>
              <a:t>parti</a:t>
            </a:r>
            <a:r>
              <a:rPr lang="en-GB" sz="1400" b="1" dirty="0">
                <a:solidFill>
                  <a:schemeClr val="accent5">
                    <a:lumMod val="50000"/>
                  </a:schemeClr>
                </a:solidFill>
              </a:rPr>
              <a:t> </a:t>
            </a:r>
            <a:r>
              <a:rPr lang="fr-FR" sz="1400" b="1" dirty="0">
                <a:solidFill>
                  <a:schemeClr val="accent5">
                    <a:lumMod val="50000"/>
                  </a:schemeClr>
                </a:solidFill>
              </a:rPr>
              <a:t>politique</a:t>
            </a:r>
            <a:r>
              <a:rPr lang="en-GB" sz="1400" b="1" dirty="0">
                <a:solidFill>
                  <a:schemeClr val="accent5">
                    <a:lumMod val="50000"/>
                  </a:schemeClr>
                </a:solidFill>
              </a:rPr>
              <a:t>]</a:t>
            </a:r>
            <a:r>
              <a:rPr lang="en-GB" sz="1400" dirty="0">
                <a:solidFill>
                  <a:schemeClr val="accent5">
                    <a:lumMod val="50000"/>
                  </a:schemeClr>
                </a:solidFill>
              </a:rPr>
              <a:t> </a:t>
            </a:r>
            <a:endParaRPr lang="en-GB" sz="1400" b="1" dirty="0">
              <a:solidFill>
                <a:schemeClr val="accent5">
                  <a:lumMod val="50000"/>
                </a:schemeClr>
              </a:solidFill>
            </a:endParaRPr>
          </a:p>
          <a:p>
            <a:pPr algn="l"/>
            <a:r>
              <a:rPr lang="en-GB" sz="1400" b="1" dirty="0">
                <a:solidFill>
                  <a:schemeClr val="accent5">
                    <a:lumMod val="50000"/>
                  </a:schemeClr>
                </a:solidFill>
              </a:rPr>
              <a:t>4. </a:t>
            </a:r>
            <a:r>
              <a:rPr lang="en-GB" sz="1400" dirty="0">
                <a:solidFill>
                  <a:schemeClr val="accent5">
                    <a:lumMod val="50000"/>
                  </a:schemeClr>
                </a:solidFill>
              </a:rPr>
              <a:t>The government forced Jewish people to wear a star* of David. </a:t>
            </a:r>
            <a:r>
              <a:rPr lang="en-GB" sz="1400" b="1" dirty="0">
                <a:solidFill>
                  <a:schemeClr val="accent5">
                    <a:lumMod val="50000"/>
                  </a:schemeClr>
                </a:solidFill>
              </a:rPr>
              <a:t>[*</a:t>
            </a:r>
            <a:r>
              <a:rPr lang="fr-FR" sz="1400" b="1" dirty="0">
                <a:solidFill>
                  <a:schemeClr val="accent5">
                    <a:lumMod val="50000"/>
                  </a:schemeClr>
                </a:solidFill>
              </a:rPr>
              <a:t>une</a:t>
            </a:r>
            <a:r>
              <a:rPr lang="en-GB" sz="1400" b="1" dirty="0">
                <a:solidFill>
                  <a:schemeClr val="accent5">
                    <a:lumMod val="50000"/>
                  </a:schemeClr>
                </a:solidFill>
              </a:rPr>
              <a:t> </a:t>
            </a:r>
            <a:r>
              <a:rPr lang="fr-FR" sz="1400" b="1" dirty="0">
                <a:solidFill>
                  <a:schemeClr val="accent5">
                    <a:lumMod val="50000"/>
                  </a:schemeClr>
                </a:solidFill>
              </a:rPr>
              <a:t>étoile</a:t>
            </a:r>
            <a:r>
              <a:rPr lang="en-GB" sz="1400" b="1" dirty="0">
                <a:solidFill>
                  <a:schemeClr val="accent5">
                    <a:lumMod val="50000"/>
                  </a:schemeClr>
                </a:solidFill>
              </a:rPr>
              <a:t>]</a:t>
            </a:r>
          </a:p>
          <a:p>
            <a:pPr algn="l"/>
            <a:r>
              <a:rPr lang="en-GB" sz="1400" b="1" dirty="0">
                <a:solidFill>
                  <a:schemeClr val="accent5">
                    <a:lumMod val="50000"/>
                  </a:schemeClr>
                </a:solidFill>
              </a:rPr>
              <a:t>5. </a:t>
            </a:r>
            <a:r>
              <a:rPr lang="en-GB" sz="1400" dirty="0">
                <a:solidFill>
                  <a:schemeClr val="accent5">
                    <a:lumMod val="50000"/>
                  </a:schemeClr>
                </a:solidFill>
              </a:rPr>
              <a:t>We sang songs about </a:t>
            </a:r>
            <a:r>
              <a:rPr lang="fr-FR" sz="1400" dirty="0">
                <a:solidFill>
                  <a:schemeClr val="accent5">
                    <a:lumMod val="50000"/>
                  </a:schemeClr>
                </a:solidFill>
              </a:rPr>
              <a:t>Pétain</a:t>
            </a:r>
            <a:r>
              <a:rPr lang="en-GB" sz="1400" dirty="0">
                <a:solidFill>
                  <a:schemeClr val="accent5">
                    <a:lumMod val="50000"/>
                  </a:schemeClr>
                </a:solidFill>
              </a:rPr>
              <a:t> and the French state.</a:t>
            </a:r>
            <a:endParaRPr lang="en-GB" sz="1400" b="1" dirty="0">
              <a:solidFill>
                <a:schemeClr val="accent5">
                  <a:lumMod val="50000"/>
                </a:schemeClr>
              </a:solidFill>
            </a:endParaRPr>
          </a:p>
        </p:txBody>
      </p:sp>
      <p:pic>
        <p:nvPicPr>
          <p:cNvPr id="47" name="Picture 4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549"/>
            <a:ext cx="5528931" cy="867128"/>
          </a:xfrm>
          <a:prstGeom prst="rect">
            <a:avLst/>
          </a:prstGeom>
        </p:spPr>
      </p:pic>
      <p:sp>
        <p:nvSpPr>
          <p:cNvPr id="48" name="Title 3"/>
          <p:cNvSpPr txBox="1">
            <a:spLocks/>
          </p:cNvSpPr>
          <p:nvPr/>
        </p:nvSpPr>
        <p:spPr>
          <a:xfrm>
            <a:off x="0" y="294549"/>
            <a:ext cx="763385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100" b="1" dirty="0">
                <a:solidFill>
                  <a:schemeClr val="bg1"/>
                </a:solidFill>
              </a:rPr>
              <a:t>La Révolution nationale</a:t>
            </a:r>
          </a:p>
        </p:txBody>
      </p:sp>
      <p:sp>
        <p:nvSpPr>
          <p:cNvPr id="49" name="TextBox 48"/>
          <p:cNvSpPr txBox="1"/>
          <p:nvPr/>
        </p:nvSpPr>
        <p:spPr>
          <a:xfrm>
            <a:off x="6241205" y="4571085"/>
            <a:ext cx="5667153" cy="1600438"/>
          </a:xfrm>
          <a:prstGeom prst="rect">
            <a:avLst/>
          </a:prstGeom>
          <a:noFill/>
          <a:ln w="38100">
            <a:solidFill>
              <a:schemeClr val="accent5">
                <a:lumMod val="50000"/>
              </a:schemeClr>
            </a:solidFill>
            <a:prstDash val="dash"/>
          </a:ln>
        </p:spPr>
        <p:txBody>
          <a:bodyPr wrap="square" rtlCol="0">
            <a:spAutoFit/>
          </a:bodyPr>
          <a:lstStyle/>
          <a:p>
            <a:pPr algn="l"/>
            <a:r>
              <a:rPr lang="fr-FR" sz="1400" b="1" dirty="0">
                <a:solidFill>
                  <a:schemeClr val="accent5">
                    <a:lumMod val="50000"/>
                  </a:schemeClr>
                </a:solidFill>
              </a:rPr>
              <a:t>Partenaire</a:t>
            </a:r>
            <a:r>
              <a:rPr lang="en-GB" sz="1400" b="1" dirty="0">
                <a:solidFill>
                  <a:schemeClr val="accent5">
                    <a:lumMod val="50000"/>
                  </a:schemeClr>
                </a:solidFill>
              </a:rPr>
              <a:t> B</a:t>
            </a:r>
          </a:p>
          <a:p>
            <a:r>
              <a:rPr lang="en-GB" sz="1400" b="1" dirty="0">
                <a:solidFill>
                  <a:schemeClr val="accent5">
                    <a:lumMod val="50000"/>
                  </a:schemeClr>
                </a:solidFill>
              </a:rPr>
              <a:t>1. </a:t>
            </a:r>
            <a:r>
              <a:rPr lang="en-GB" sz="1400" dirty="0">
                <a:solidFill>
                  <a:schemeClr val="accent5">
                    <a:lumMod val="50000"/>
                  </a:schemeClr>
                </a:solidFill>
              </a:rPr>
              <a:t>fed my family with great* difficulty. </a:t>
            </a:r>
            <a:r>
              <a:rPr lang="en-GB" sz="1400" b="1" dirty="0">
                <a:solidFill>
                  <a:schemeClr val="accent5">
                    <a:lumMod val="50000"/>
                  </a:schemeClr>
                </a:solidFill>
              </a:rPr>
              <a:t>[*</a:t>
            </a:r>
            <a:r>
              <a:rPr lang="fr-FR" sz="1400" b="1" dirty="0">
                <a:solidFill>
                  <a:schemeClr val="accent5">
                    <a:lumMod val="50000"/>
                  </a:schemeClr>
                </a:solidFill>
              </a:rPr>
              <a:t>grande</a:t>
            </a:r>
            <a:r>
              <a:rPr lang="en-GB" sz="1400" b="1" dirty="0">
                <a:solidFill>
                  <a:schemeClr val="accent5">
                    <a:lumMod val="50000"/>
                  </a:schemeClr>
                </a:solidFill>
              </a:rPr>
              <a:t>]</a:t>
            </a:r>
          </a:p>
          <a:p>
            <a:pPr algn="l"/>
            <a:r>
              <a:rPr lang="en-GB" sz="1400" b="1" dirty="0">
                <a:solidFill>
                  <a:schemeClr val="accent5">
                    <a:lumMod val="50000"/>
                  </a:schemeClr>
                </a:solidFill>
              </a:rPr>
              <a:t>2. </a:t>
            </a:r>
            <a:r>
              <a:rPr lang="en-GB" sz="1400" dirty="0">
                <a:solidFill>
                  <a:schemeClr val="accent5">
                    <a:lumMod val="50000"/>
                  </a:schemeClr>
                </a:solidFill>
              </a:rPr>
              <a:t>I often felt hunger.</a:t>
            </a:r>
            <a:endParaRPr lang="en-GB" sz="1400" b="1" dirty="0">
              <a:solidFill>
                <a:schemeClr val="accent5">
                  <a:lumMod val="50000"/>
                </a:schemeClr>
              </a:solidFill>
            </a:endParaRPr>
          </a:p>
          <a:p>
            <a:r>
              <a:rPr lang="en-GB" sz="1400" b="1" dirty="0">
                <a:solidFill>
                  <a:schemeClr val="accent5">
                    <a:lumMod val="50000"/>
                  </a:schemeClr>
                </a:solidFill>
              </a:rPr>
              <a:t>3. </a:t>
            </a:r>
            <a:r>
              <a:rPr lang="en-GB" sz="1400" dirty="0">
                <a:solidFill>
                  <a:schemeClr val="accent5">
                    <a:lumMod val="50000"/>
                  </a:schemeClr>
                </a:solidFill>
              </a:rPr>
              <a:t>We did not choose a political party*. </a:t>
            </a:r>
            <a:r>
              <a:rPr lang="en-GB" sz="1400" b="1" dirty="0">
                <a:solidFill>
                  <a:schemeClr val="accent5">
                    <a:lumMod val="50000"/>
                  </a:schemeClr>
                </a:solidFill>
              </a:rPr>
              <a:t>[*</a:t>
            </a:r>
            <a:r>
              <a:rPr lang="fr-FR" sz="1400" b="1" dirty="0">
                <a:solidFill>
                  <a:schemeClr val="accent5">
                    <a:lumMod val="50000"/>
                  </a:schemeClr>
                </a:solidFill>
              </a:rPr>
              <a:t>parti</a:t>
            </a:r>
            <a:r>
              <a:rPr lang="en-GB" sz="1400" b="1" dirty="0">
                <a:solidFill>
                  <a:schemeClr val="accent5">
                    <a:lumMod val="50000"/>
                  </a:schemeClr>
                </a:solidFill>
              </a:rPr>
              <a:t> </a:t>
            </a:r>
            <a:r>
              <a:rPr lang="fr-FR" sz="1400" b="1" dirty="0">
                <a:solidFill>
                  <a:schemeClr val="accent5">
                    <a:lumMod val="50000"/>
                  </a:schemeClr>
                </a:solidFill>
              </a:rPr>
              <a:t>politique</a:t>
            </a:r>
            <a:r>
              <a:rPr lang="en-GB" sz="1400" b="1" dirty="0">
                <a:solidFill>
                  <a:schemeClr val="accent5">
                    <a:lumMod val="50000"/>
                  </a:schemeClr>
                </a:solidFill>
              </a:rPr>
              <a:t>]</a:t>
            </a:r>
            <a:r>
              <a:rPr lang="en-GB" sz="1400" dirty="0">
                <a:solidFill>
                  <a:schemeClr val="accent5">
                    <a:lumMod val="50000"/>
                  </a:schemeClr>
                </a:solidFill>
              </a:rPr>
              <a:t> </a:t>
            </a:r>
            <a:endParaRPr lang="en-GB" sz="1400" b="1" dirty="0">
              <a:solidFill>
                <a:schemeClr val="accent5">
                  <a:lumMod val="50000"/>
                </a:schemeClr>
              </a:solidFill>
            </a:endParaRPr>
          </a:p>
          <a:p>
            <a:pPr algn="l"/>
            <a:r>
              <a:rPr lang="en-GB" sz="1400" b="1" dirty="0">
                <a:solidFill>
                  <a:schemeClr val="accent5">
                    <a:lumMod val="50000"/>
                  </a:schemeClr>
                </a:solidFill>
              </a:rPr>
              <a:t>4. </a:t>
            </a:r>
            <a:r>
              <a:rPr lang="en-GB" sz="1400" dirty="0">
                <a:solidFill>
                  <a:schemeClr val="accent5">
                    <a:lumMod val="50000"/>
                  </a:schemeClr>
                </a:solidFill>
              </a:rPr>
              <a:t>The government forced Jewish people to wear a star* of David. </a:t>
            </a:r>
            <a:r>
              <a:rPr lang="en-GB" sz="1400" b="1" dirty="0">
                <a:solidFill>
                  <a:schemeClr val="accent5">
                    <a:lumMod val="50000"/>
                  </a:schemeClr>
                </a:solidFill>
              </a:rPr>
              <a:t>[*</a:t>
            </a:r>
            <a:r>
              <a:rPr lang="fr-FR" sz="1400" b="1" dirty="0">
                <a:solidFill>
                  <a:schemeClr val="accent5">
                    <a:lumMod val="50000"/>
                  </a:schemeClr>
                </a:solidFill>
              </a:rPr>
              <a:t>une</a:t>
            </a:r>
            <a:r>
              <a:rPr lang="en-GB" sz="1400" b="1" dirty="0">
                <a:solidFill>
                  <a:schemeClr val="accent5">
                    <a:lumMod val="50000"/>
                  </a:schemeClr>
                </a:solidFill>
              </a:rPr>
              <a:t> </a:t>
            </a:r>
            <a:r>
              <a:rPr lang="fr-FR" sz="1400" b="1" dirty="0">
                <a:solidFill>
                  <a:schemeClr val="accent5">
                    <a:lumMod val="50000"/>
                  </a:schemeClr>
                </a:solidFill>
              </a:rPr>
              <a:t>étoile</a:t>
            </a:r>
            <a:r>
              <a:rPr lang="en-GB" sz="1400" b="1" dirty="0">
                <a:solidFill>
                  <a:schemeClr val="accent5">
                    <a:lumMod val="50000"/>
                  </a:schemeClr>
                </a:solidFill>
              </a:rPr>
              <a:t>]</a:t>
            </a:r>
          </a:p>
          <a:p>
            <a:pPr algn="l"/>
            <a:r>
              <a:rPr lang="en-GB" sz="1400" b="1" dirty="0">
                <a:solidFill>
                  <a:schemeClr val="accent5">
                    <a:lumMod val="50000"/>
                  </a:schemeClr>
                </a:solidFill>
              </a:rPr>
              <a:t>5. </a:t>
            </a:r>
            <a:r>
              <a:rPr lang="en-GB" sz="1400" dirty="0">
                <a:solidFill>
                  <a:schemeClr val="accent5">
                    <a:lumMod val="50000"/>
                  </a:schemeClr>
                </a:solidFill>
              </a:rPr>
              <a:t>We sang songs about </a:t>
            </a:r>
            <a:r>
              <a:rPr lang="fr-FR" sz="1400" dirty="0">
                <a:solidFill>
                  <a:schemeClr val="accent5">
                    <a:lumMod val="50000"/>
                  </a:schemeClr>
                </a:solidFill>
              </a:rPr>
              <a:t>Pétain</a:t>
            </a:r>
            <a:r>
              <a:rPr lang="en-GB" sz="1400" dirty="0">
                <a:solidFill>
                  <a:schemeClr val="accent5">
                    <a:lumMod val="50000"/>
                  </a:schemeClr>
                </a:solidFill>
              </a:rPr>
              <a:t> and the French state.</a:t>
            </a:r>
            <a:endParaRPr lang="en-GB" sz="1400" b="1" dirty="0">
              <a:solidFill>
                <a:schemeClr val="accent5">
                  <a:lumMod val="50000"/>
                </a:schemeClr>
              </a:solidFill>
            </a:endParaRPr>
          </a:p>
        </p:txBody>
      </p:sp>
      <p:sp>
        <p:nvSpPr>
          <p:cNvPr id="50" name="TextBox 49"/>
          <p:cNvSpPr txBox="1"/>
          <p:nvPr/>
        </p:nvSpPr>
        <p:spPr>
          <a:xfrm>
            <a:off x="6241204" y="1058289"/>
            <a:ext cx="5667153" cy="1600438"/>
          </a:xfrm>
          <a:prstGeom prst="rect">
            <a:avLst/>
          </a:prstGeom>
          <a:noFill/>
          <a:ln w="38100">
            <a:solidFill>
              <a:schemeClr val="accent5">
                <a:lumMod val="50000"/>
              </a:schemeClr>
            </a:solidFill>
            <a:prstDash val="dash"/>
          </a:ln>
        </p:spPr>
        <p:txBody>
          <a:bodyPr wrap="square" rtlCol="0">
            <a:spAutoFit/>
          </a:bodyPr>
          <a:lstStyle/>
          <a:p>
            <a:pPr algn="l"/>
            <a:r>
              <a:rPr lang="fr-FR" sz="1400" b="1" dirty="0">
                <a:solidFill>
                  <a:schemeClr val="accent5">
                    <a:lumMod val="50000"/>
                  </a:schemeClr>
                </a:solidFill>
              </a:rPr>
              <a:t>Partenaire</a:t>
            </a:r>
            <a:r>
              <a:rPr lang="en-GB" sz="1400" b="1" dirty="0">
                <a:solidFill>
                  <a:schemeClr val="accent5">
                    <a:lumMod val="50000"/>
                  </a:schemeClr>
                </a:solidFill>
              </a:rPr>
              <a:t> B</a:t>
            </a:r>
          </a:p>
          <a:p>
            <a:r>
              <a:rPr lang="en-GB" sz="1400" b="1" dirty="0">
                <a:solidFill>
                  <a:schemeClr val="accent5">
                    <a:lumMod val="50000"/>
                  </a:schemeClr>
                </a:solidFill>
              </a:rPr>
              <a:t>1. </a:t>
            </a:r>
            <a:r>
              <a:rPr lang="en-GB" sz="1400" dirty="0">
                <a:solidFill>
                  <a:schemeClr val="accent5">
                    <a:lumMod val="50000"/>
                  </a:schemeClr>
                </a:solidFill>
              </a:rPr>
              <a:t>fed my family with great* difficulty. </a:t>
            </a:r>
            <a:r>
              <a:rPr lang="en-GB" sz="1400" b="1" dirty="0">
                <a:solidFill>
                  <a:schemeClr val="accent5">
                    <a:lumMod val="50000"/>
                  </a:schemeClr>
                </a:solidFill>
              </a:rPr>
              <a:t>[*</a:t>
            </a:r>
            <a:r>
              <a:rPr lang="fr-FR" sz="1400" b="1" dirty="0">
                <a:solidFill>
                  <a:schemeClr val="accent5">
                    <a:lumMod val="50000"/>
                  </a:schemeClr>
                </a:solidFill>
              </a:rPr>
              <a:t>grande</a:t>
            </a:r>
            <a:r>
              <a:rPr lang="en-GB" sz="1400" b="1" dirty="0">
                <a:solidFill>
                  <a:schemeClr val="accent5">
                    <a:lumMod val="50000"/>
                  </a:schemeClr>
                </a:solidFill>
              </a:rPr>
              <a:t>]</a:t>
            </a:r>
            <a:br>
              <a:rPr lang="en-GB" sz="1400" dirty="0">
                <a:solidFill>
                  <a:schemeClr val="accent5">
                    <a:lumMod val="50000"/>
                  </a:schemeClr>
                </a:solidFill>
              </a:rPr>
            </a:br>
            <a:r>
              <a:rPr lang="en-GB" sz="1400" b="1" dirty="0">
                <a:solidFill>
                  <a:schemeClr val="accent5">
                    <a:lumMod val="50000"/>
                  </a:schemeClr>
                </a:solidFill>
              </a:rPr>
              <a:t>2. </a:t>
            </a:r>
            <a:r>
              <a:rPr lang="en-GB" sz="1400" dirty="0">
                <a:solidFill>
                  <a:schemeClr val="accent5">
                    <a:lumMod val="50000"/>
                  </a:schemeClr>
                </a:solidFill>
              </a:rPr>
              <a:t>I often felt hunger.</a:t>
            </a:r>
            <a:endParaRPr lang="en-GB" sz="1400" b="1" dirty="0">
              <a:solidFill>
                <a:schemeClr val="accent5">
                  <a:lumMod val="50000"/>
                </a:schemeClr>
              </a:solidFill>
            </a:endParaRPr>
          </a:p>
          <a:p>
            <a:r>
              <a:rPr lang="en-GB" sz="1400" b="1" dirty="0">
                <a:solidFill>
                  <a:schemeClr val="accent5">
                    <a:lumMod val="50000"/>
                  </a:schemeClr>
                </a:solidFill>
              </a:rPr>
              <a:t>3. </a:t>
            </a:r>
            <a:r>
              <a:rPr lang="en-GB" sz="1400" dirty="0">
                <a:solidFill>
                  <a:schemeClr val="accent5">
                    <a:lumMod val="50000"/>
                  </a:schemeClr>
                </a:solidFill>
              </a:rPr>
              <a:t>We did not choose a political party*. </a:t>
            </a:r>
            <a:r>
              <a:rPr lang="en-GB" sz="1400" b="1" dirty="0">
                <a:solidFill>
                  <a:schemeClr val="accent5">
                    <a:lumMod val="50000"/>
                  </a:schemeClr>
                </a:solidFill>
              </a:rPr>
              <a:t>[*</a:t>
            </a:r>
            <a:r>
              <a:rPr lang="fr-FR" sz="1400" b="1" dirty="0">
                <a:solidFill>
                  <a:schemeClr val="accent5">
                    <a:lumMod val="50000"/>
                  </a:schemeClr>
                </a:solidFill>
              </a:rPr>
              <a:t>parti</a:t>
            </a:r>
            <a:r>
              <a:rPr lang="en-GB" sz="1400" b="1" dirty="0">
                <a:solidFill>
                  <a:schemeClr val="accent5">
                    <a:lumMod val="50000"/>
                  </a:schemeClr>
                </a:solidFill>
              </a:rPr>
              <a:t> </a:t>
            </a:r>
            <a:r>
              <a:rPr lang="fr-FR" sz="1400" b="1" dirty="0">
                <a:solidFill>
                  <a:schemeClr val="accent5">
                    <a:lumMod val="50000"/>
                  </a:schemeClr>
                </a:solidFill>
              </a:rPr>
              <a:t>politique</a:t>
            </a:r>
            <a:r>
              <a:rPr lang="en-GB" sz="1400" b="1" dirty="0">
                <a:solidFill>
                  <a:schemeClr val="accent5">
                    <a:lumMod val="50000"/>
                  </a:schemeClr>
                </a:solidFill>
              </a:rPr>
              <a:t>]</a:t>
            </a:r>
            <a:r>
              <a:rPr lang="en-GB" sz="1400" dirty="0">
                <a:solidFill>
                  <a:schemeClr val="accent5">
                    <a:lumMod val="50000"/>
                  </a:schemeClr>
                </a:solidFill>
              </a:rPr>
              <a:t> </a:t>
            </a:r>
            <a:endParaRPr lang="en-GB" sz="1400" b="1" dirty="0">
              <a:solidFill>
                <a:schemeClr val="accent5">
                  <a:lumMod val="50000"/>
                </a:schemeClr>
              </a:solidFill>
            </a:endParaRPr>
          </a:p>
          <a:p>
            <a:pPr algn="l"/>
            <a:r>
              <a:rPr lang="en-GB" sz="1400" b="1" dirty="0">
                <a:solidFill>
                  <a:schemeClr val="accent5">
                    <a:lumMod val="50000"/>
                  </a:schemeClr>
                </a:solidFill>
              </a:rPr>
              <a:t>4. </a:t>
            </a:r>
            <a:r>
              <a:rPr lang="en-GB" sz="1400" dirty="0">
                <a:solidFill>
                  <a:schemeClr val="accent5">
                    <a:lumMod val="50000"/>
                  </a:schemeClr>
                </a:solidFill>
              </a:rPr>
              <a:t>The government forced Jewish people to wear a star* of David. </a:t>
            </a:r>
            <a:r>
              <a:rPr lang="en-GB" sz="1400" b="1" dirty="0">
                <a:solidFill>
                  <a:schemeClr val="accent5">
                    <a:lumMod val="50000"/>
                  </a:schemeClr>
                </a:solidFill>
              </a:rPr>
              <a:t>[*</a:t>
            </a:r>
            <a:r>
              <a:rPr lang="fr-FR" sz="1400" b="1" dirty="0">
                <a:solidFill>
                  <a:schemeClr val="accent5">
                    <a:lumMod val="50000"/>
                  </a:schemeClr>
                </a:solidFill>
              </a:rPr>
              <a:t>une</a:t>
            </a:r>
            <a:r>
              <a:rPr lang="en-GB" sz="1400" b="1" dirty="0">
                <a:solidFill>
                  <a:schemeClr val="accent5">
                    <a:lumMod val="50000"/>
                  </a:schemeClr>
                </a:solidFill>
              </a:rPr>
              <a:t> </a:t>
            </a:r>
            <a:r>
              <a:rPr lang="fr-FR" sz="1400" b="1" dirty="0">
                <a:solidFill>
                  <a:schemeClr val="accent5">
                    <a:lumMod val="50000"/>
                  </a:schemeClr>
                </a:solidFill>
              </a:rPr>
              <a:t>étoile</a:t>
            </a:r>
            <a:r>
              <a:rPr lang="en-GB" sz="1400" b="1" dirty="0">
                <a:solidFill>
                  <a:schemeClr val="accent5">
                    <a:lumMod val="50000"/>
                  </a:schemeClr>
                </a:solidFill>
              </a:rPr>
              <a:t>]</a:t>
            </a:r>
          </a:p>
          <a:p>
            <a:pPr algn="l"/>
            <a:r>
              <a:rPr lang="en-GB" sz="1400" b="1" dirty="0">
                <a:solidFill>
                  <a:schemeClr val="accent5">
                    <a:lumMod val="50000"/>
                  </a:schemeClr>
                </a:solidFill>
              </a:rPr>
              <a:t>5. </a:t>
            </a:r>
            <a:r>
              <a:rPr lang="en-GB" sz="1400" dirty="0">
                <a:solidFill>
                  <a:schemeClr val="accent5">
                    <a:lumMod val="50000"/>
                  </a:schemeClr>
                </a:solidFill>
              </a:rPr>
              <a:t>We sang songs about </a:t>
            </a:r>
            <a:r>
              <a:rPr lang="fr-FR" sz="1400" dirty="0">
                <a:solidFill>
                  <a:schemeClr val="accent5">
                    <a:lumMod val="50000"/>
                  </a:schemeClr>
                </a:solidFill>
              </a:rPr>
              <a:t>Pétain</a:t>
            </a:r>
            <a:r>
              <a:rPr lang="en-GB" sz="1400" dirty="0">
                <a:solidFill>
                  <a:schemeClr val="accent5">
                    <a:lumMod val="50000"/>
                  </a:schemeClr>
                </a:solidFill>
              </a:rPr>
              <a:t> and the French state.</a:t>
            </a:r>
            <a:endParaRPr lang="en-GB" sz="1400" b="1" dirty="0">
              <a:solidFill>
                <a:schemeClr val="accent5">
                  <a:lumMod val="50000"/>
                </a:schemeClr>
              </a:solidFill>
            </a:endParaRPr>
          </a:p>
        </p:txBody>
      </p:sp>
    </p:spTree>
    <p:extLst>
      <p:ext uri="{BB962C8B-B14F-4D97-AF65-F5344CB8AC3E}">
        <p14:creationId xmlns:p14="http://schemas.microsoft.com/office/powerpoint/2010/main" val="291283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fr-FR" sz="12000" b="1" dirty="0">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21304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7633856" cy="707849"/>
          </a:xfrm>
        </p:spPr>
        <p:txBody>
          <a:bodyPr>
            <a:normAutofit/>
          </a:bodyPr>
          <a:lstStyle/>
          <a:p>
            <a:r>
              <a:rPr lang="fr-FR" sz="3000" b="1" dirty="0">
                <a:solidFill>
                  <a:schemeClr val="bg1"/>
                </a:solidFill>
              </a:rPr>
              <a:t>La Révolution nationale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9" name="Picture 8"/>
          <p:cNvPicPr>
            <a:picLocks noChangeAspect="1"/>
          </p:cNvPicPr>
          <p:nvPr/>
        </p:nvPicPr>
        <p:blipFill>
          <a:blip r:embed="rId4"/>
          <a:stretch>
            <a:fillRect/>
          </a:stretch>
        </p:blipFill>
        <p:spPr>
          <a:xfrm>
            <a:off x="293394" y="2367353"/>
            <a:ext cx="3240667" cy="2233327"/>
          </a:xfrm>
          <a:prstGeom prst="rect">
            <a:avLst/>
          </a:prstGeom>
        </p:spPr>
      </p:pic>
      <p:sp>
        <p:nvSpPr>
          <p:cNvPr id="3" name="TextBox 2"/>
          <p:cNvSpPr txBox="1"/>
          <p:nvPr/>
        </p:nvSpPr>
        <p:spPr>
          <a:xfrm>
            <a:off x="213756" y="1350174"/>
            <a:ext cx="6074676" cy="830997"/>
          </a:xfrm>
          <a:prstGeom prst="rect">
            <a:avLst/>
          </a:prstGeom>
          <a:noFill/>
        </p:spPr>
        <p:txBody>
          <a:bodyPr wrap="square" rtlCol="0">
            <a:spAutoFit/>
          </a:bodyPr>
          <a:lstStyle/>
          <a:p>
            <a:pPr algn="l"/>
            <a:r>
              <a:rPr lang="fr-FR" sz="2400" dirty="0">
                <a:solidFill>
                  <a:schemeClr val="accent5">
                    <a:lumMod val="50000"/>
                  </a:schemeClr>
                </a:solidFill>
              </a:rPr>
              <a:t>Qu’est-ce qu’on a fait ?</a:t>
            </a:r>
            <a:br>
              <a:rPr lang="fr-FR" sz="2400" dirty="0">
                <a:solidFill>
                  <a:schemeClr val="accent5">
                    <a:lumMod val="50000"/>
                  </a:schemeClr>
                </a:solidFill>
              </a:rPr>
            </a:br>
            <a:r>
              <a:rPr lang="fr-FR" sz="2400" dirty="0">
                <a:solidFill>
                  <a:schemeClr val="accent5">
                    <a:lumMod val="50000"/>
                  </a:schemeClr>
                </a:solidFill>
              </a:rPr>
              <a:t>Qu’est-ce qu’on n’a pas fait ?</a:t>
            </a:r>
          </a:p>
        </p:txBody>
      </p:sp>
      <p:pic>
        <p:nvPicPr>
          <p:cNvPr id="2058" name="Picture 10" descr="https://media.istockphoto.com/photos/old-bakelite-valve-radio-picture-id114357253?b=1&amp;k=20&amp;m=114357253&amp;s=170667a&amp;w=0&amp;h=IkM0MuGlnglRQNZUVjFZqfN1DQ9190RC3YoId7ODQ7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71" b="96736" l="2953" r="97244"/>
                    </a14:imgEffect>
                  </a14:imgLayer>
                </a14:imgProps>
              </a:ext>
              <a:ext uri="{28A0092B-C50C-407E-A947-70E740481C1C}">
                <a14:useLocalDpi xmlns:a14="http://schemas.microsoft.com/office/drawing/2010/main" val="0"/>
              </a:ext>
            </a:extLst>
          </a:blip>
          <a:srcRect/>
          <a:stretch>
            <a:fillRect/>
          </a:stretch>
        </p:blipFill>
        <p:spPr bwMode="auto">
          <a:xfrm>
            <a:off x="4334890" y="4302958"/>
            <a:ext cx="3009697" cy="19965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479986" y="2386215"/>
            <a:ext cx="2755441" cy="2193886"/>
            <a:chOff x="4120900" y="2358955"/>
            <a:chExt cx="3007678" cy="2238059"/>
          </a:xfrm>
        </p:grpSpPr>
        <p:sp>
          <p:nvSpPr>
            <p:cNvPr id="12" name="Explosion 1 11"/>
            <p:cNvSpPr/>
            <p:nvPr/>
          </p:nvSpPr>
          <p:spPr>
            <a:xfrm rot="13658739">
              <a:off x="4505709" y="1974146"/>
              <a:ext cx="2238059" cy="3007678"/>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66" name="Picture 18" descr="https://upload.wikimedia.org/wikipedia/commons/thumb/8/84/Informal_emblem_of_the_French_State_%281940%E2%80%931944%29.svg/220px-Informal_emblem_of_the_French_State_%281940%E2%80%931944%29.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7901" y="2930397"/>
              <a:ext cx="1073673" cy="1298169"/>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0" descr="Books, Library, Reading, Educ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628287" y="4977137"/>
            <a:ext cx="1738515" cy="129457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losed Bible 01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587" y="5104809"/>
            <a:ext cx="1332341" cy="103922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Sport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532305">
            <a:off x="2341241" y="4911187"/>
            <a:ext cx="248801" cy="7244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241499" y="3132152"/>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4</a:t>
            </a:r>
          </a:p>
        </p:txBody>
      </p:sp>
      <p:sp>
        <p:nvSpPr>
          <p:cNvPr id="32" name="TextBox 31"/>
          <p:cNvSpPr txBox="1"/>
          <p:nvPr/>
        </p:nvSpPr>
        <p:spPr>
          <a:xfrm>
            <a:off x="3070254" y="5301256"/>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2</a:t>
            </a:r>
          </a:p>
        </p:txBody>
      </p:sp>
      <p:sp>
        <p:nvSpPr>
          <p:cNvPr id="33" name="TextBox 32"/>
          <p:cNvSpPr txBox="1"/>
          <p:nvPr/>
        </p:nvSpPr>
        <p:spPr>
          <a:xfrm>
            <a:off x="6753469" y="4898815"/>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5</a:t>
            </a:r>
          </a:p>
        </p:txBody>
      </p:sp>
      <p:sp>
        <p:nvSpPr>
          <p:cNvPr id="36" name="Rectangle 35"/>
          <p:cNvSpPr/>
          <p:nvPr/>
        </p:nvSpPr>
        <p:spPr>
          <a:xfrm>
            <a:off x="3218404" y="5406743"/>
            <a:ext cx="29679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p:cNvSpPr/>
          <p:nvPr/>
        </p:nvSpPr>
        <p:spPr>
          <a:xfrm>
            <a:off x="3385663" y="3237639"/>
            <a:ext cx="29679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p:cNvSpPr/>
          <p:nvPr/>
        </p:nvSpPr>
        <p:spPr>
          <a:xfrm>
            <a:off x="6913481" y="4998113"/>
            <a:ext cx="29679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Picture 4" descr="Empty vegetable crates and shelves stock pho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5940" y="248874"/>
            <a:ext cx="3617732" cy="238007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646072" y="772236"/>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3</a:t>
            </a:r>
          </a:p>
        </p:txBody>
      </p:sp>
      <p:sp>
        <p:nvSpPr>
          <p:cNvPr id="44" name="Rectangle 43"/>
          <p:cNvSpPr/>
          <p:nvPr/>
        </p:nvSpPr>
        <p:spPr>
          <a:xfrm>
            <a:off x="6809375" y="839947"/>
            <a:ext cx="29679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12"/>
          <a:stretch>
            <a:fillRect/>
          </a:stretch>
        </p:blipFill>
        <p:spPr>
          <a:xfrm>
            <a:off x="8405886" y="2758943"/>
            <a:ext cx="3502471" cy="3365738"/>
          </a:xfrm>
          <a:prstGeom prst="rect">
            <a:avLst/>
          </a:prstGeom>
        </p:spPr>
      </p:pic>
      <p:sp>
        <p:nvSpPr>
          <p:cNvPr id="28" name="TextBox 27"/>
          <p:cNvSpPr txBox="1"/>
          <p:nvPr/>
        </p:nvSpPr>
        <p:spPr>
          <a:xfrm>
            <a:off x="8301895" y="5195767"/>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1</a:t>
            </a:r>
          </a:p>
        </p:txBody>
      </p:sp>
      <p:sp>
        <p:nvSpPr>
          <p:cNvPr id="29" name="Rectangle 28"/>
          <p:cNvSpPr/>
          <p:nvPr/>
        </p:nvSpPr>
        <p:spPr>
          <a:xfrm>
            <a:off x="8405886" y="5301254"/>
            <a:ext cx="37302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3829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4"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7633856" cy="707849"/>
          </a:xfrm>
        </p:spPr>
        <p:txBody>
          <a:bodyPr>
            <a:normAutofit/>
          </a:bodyPr>
          <a:lstStyle/>
          <a:p>
            <a:r>
              <a:rPr lang="fr-FR" sz="3000" b="1" dirty="0">
                <a:solidFill>
                  <a:schemeClr val="bg1"/>
                </a:solidFill>
              </a:rPr>
              <a:t>La Révolution nationale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9" name="TextBox 8"/>
          <p:cNvSpPr txBox="1"/>
          <p:nvPr/>
        </p:nvSpPr>
        <p:spPr>
          <a:xfrm>
            <a:off x="213756" y="1350174"/>
            <a:ext cx="6074676" cy="830997"/>
          </a:xfrm>
          <a:prstGeom prst="rect">
            <a:avLst/>
          </a:prstGeom>
          <a:noFill/>
        </p:spPr>
        <p:txBody>
          <a:bodyPr wrap="square" rtlCol="0">
            <a:spAutoFit/>
          </a:bodyPr>
          <a:lstStyle/>
          <a:p>
            <a:pPr algn="l"/>
            <a:r>
              <a:rPr lang="fr-FR" sz="2400" dirty="0">
                <a:solidFill>
                  <a:schemeClr val="accent5">
                    <a:lumMod val="50000"/>
                  </a:schemeClr>
                </a:solidFill>
              </a:rPr>
              <a:t>Qu’est-ce qu’on a fait ?</a:t>
            </a:r>
            <a:br>
              <a:rPr lang="fr-FR" sz="2400" dirty="0">
                <a:solidFill>
                  <a:schemeClr val="accent5">
                    <a:lumMod val="50000"/>
                  </a:schemeClr>
                </a:solidFill>
              </a:rPr>
            </a:br>
            <a:r>
              <a:rPr lang="fr-FR" sz="2400" dirty="0">
                <a:solidFill>
                  <a:schemeClr val="accent5">
                    <a:lumMod val="50000"/>
                  </a:schemeClr>
                </a:solidFill>
              </a:rPr>
              <a:t>Qu’est-ce qu’on n’a pas fait ?</a:t>
            </a:r>
          </a:p>
        </p:txBody>
      </p:sp>
      <p:pic>
        <p:nvPicPr>
          <p:cNvPr id="3078" name="Picture 6" descr="https://media.istockphoto.com/photos/jewish-badge-in-the-hands-of-a-man-picture-id967655408?b=1&amp;k=20&amp;m=967655408&amp;s=170667a&amp;w=0&amp;h=S0tR_UI0T6MOm2n_RVHzl9PdSZTVFg5vPVJg18UIP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302" y="876299"/>
            <a:ext cx="3930056" cy="2609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437" b="100000" l="0" r="100000">
                        <a14:foregroundMark x1="9295" y1="9170" x2="9295" y2="9170"/>
                        <a14:foregroundMark x1="22115" y1="20961" x2="22115" y2="20961"/>
                        <a14:foregroundMark x1="37500" y1="15284" x2="37500" y2="15284"/>
                        <a14:foregroundMark x1="60256" y1="21397" x2="60256" y2="21397"/>
                        <a14:foregroundMark x1="79487" y1="25764" x2="79487" y2="25764"/>
                      </a14:backgroundRemoval>
                    </a14:imgEffect>
                  </a14:imgLayer>
                </a14:imgProps>
              </a:ext>
            </a:extLst>
          </a:blip>
          <a:stretch>
            <a:fillRect/>
          </a:stretch>
        </p:blipFill>
        <p:spPr>
          <a:xfrm>
            <a:off x="4153753" y="4093783"/>
            <a:ext cx="2718181" cy="1995075"/>
          </a:xfrm>
          <a:prstGeom prst="rect">
            <a:avLst/>
          </a:prstGeom>
        </p:spPr>
      </p:pic>
      <p:sp>
        <p:nvSpPr>
          <p:cNvPr id="5" name="Oval Callout 4"/>
          <p:cNvSpPr/>
          <p:nvPr/>
        </p:nvSpPr>
        <p:spPr>
          <a:xfrm>
            <a:off x="4500588" y="2268994"/>
            <a:ext cx="2530549" cy="1436064"/>
          </a:xfrm>
          <a:prstGeom prst="wedgeEllipseCallou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8" descr="https://upload.wikimedia.org/wikipedia/commons/thumb/8/84/Informal_emblem_of_the_French_State_%281940%E2%80%931944%29.svg/220px-Informal_emblem_of_the_French_State_%281940%E2%80%931944%29.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4110" y="2489768"/>
            <a:ext cx="846184" cy="1094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ile:Philippe Péta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294" y="2527884"/>
            <a:ext cx="693814" cy="9182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ixteenth Notes, Joined In A Pair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6128" y="2957591"/>
            <a:ext cx="449092" cy="65736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media.istockphoto.com/vectors/illustration-of-a-hungry-boy-zero-hunger-sdgs-vector-id1322672949?b=1&amp;k=20&amp;m=1322672949&amp;s=170667a&amp;w=0&amp;h=PdOM5tb3FhxAPjR9dpN2le_9bFUF1Fg8Y-lv7BnofQU="/>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25840" y="3461502"/>
            <a:ext cx="2635074" cy="266705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719536" y="1139198"/>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4</a:t>
            </a:r>
          </a:p>
        </p:txBody>
      </p:sp>
      <p:sp>
        <p:nvSpPr>
          <p:cNvPr id="19" name="TextBox 18"/>
          <p:cNvSpPr txBox="1"/>
          <p:nvPr/>
        </p:nvSpPr>
        <p:spPr>
          <a:xfrm>
            <a:off x="5253946" y="5535520"/>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5</a:t>
            </a:r>
          </a:p>
        </p:txBody>
      </p:sp>
      <p:sp>
        <p:nvSpPr>
          <p:cNvPr id="20" name="TextBox 19"/>
          <p:cNvSpPr txBox="1"/>
          <p:nvPr/>
        </p:nvSpPr>
        <p:spPr>
          <a:xfrm>
            <a:off x="7758224" y="5203933"/>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2</a:t>
            </a:r>
          </a:p>
        </p:txBody>
      </p:sp>
      <p:sp>
        <p:nvSpPr>
          <p:cNvPr id="23" name="Rectangle 22"/>
          <p:cNvSpPr/>
          <p:nvPr/>
        </p:nvSpPr>
        <p:spPr>
          <a:xfrm>
            <a:off x="7943675" y="5307247"/>
            <a:ext cx="37302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7879548" y="1194509"/>
            <a:ext cx="29679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5451524" y="5701621"/>
            <a:ext cx="268569"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Picture 4" descr="Vote, Voting, Voting Ballot, Box, Pap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2070" y="4026884"/>
            <a:ext cx="3356288" cy="20938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Abort, Delete, No, Cancel, Locke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56460" y="4403601"/>
            <a:ext cx="1340397" cy="134039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1402299" y="3862557"/>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3</a:t>
            </a:r>
          </a:p>
        </p:txBody>
      </p:sp>
      <p:sp>
        <p:nvSpPr>
          <p:cNvPr id="31" name="Rectangle 30"/>
          <p:cNvSpPr/>
          <p:nvPr/>
        </p:nvSpPr>
        <p:spPr>
          <a:xfrm>
            <a:off x="11560929" y="3968044"/>
            <a:ext cx="29679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 descr="Retro, Housewife, Family, Cooking, Kitchen, Wife, Woma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0719" y="3319317"/>
            <a:ext cx="3672562" cy="280139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735815" y="3023008"/>
            <a:ext cx="616820" cy="646331"/>
          </a:xfrm>
          <a:prstGeom prst="rect">
            <a:avLst/>
          </a:prstGeom>
          <a:solidFill>
            <a:schemeClr val="bg1"/>
          </a:solidFill>
          <a:ln w="38100">
            <a:solidFill>
              <a:srgbClr val="E87D1E"/>
            </a:solidFill>
          </a:ln>
        </p:spPr>
        <p:txBody>
          <a:bodyPr wrap="square" rtlCol="0">
            <a:spAutoFit/>
          </a:bodyPr>
          <a:lstStyle/>
          <a:p>
            <a:pPr algn="ctr"/>
            <a:r>
              <a:rPr lang="en-GB" sz="3600" b="1" dirty="0">
                <a:solidFill>
                  <a:srgbClr val="E87D1E"/>
                </a:solidFill>
              </a:rPr>
              <a:t>1</a:t>
            </a:r>
          </a:p>
        </p:txBody>
      </p:sp>
      <p:sp>
        <p:nvSpPr>
          <p:cNvPr id="33" name="Rectangle 32"/>
          <p:cNvSpPr/>
          <p:nvPr/>
        </p:nvSpPr>
        <p:spPr>
          <a:xfrm>
            <a:off x="2820293" y="3126099"/>
            <a:ext cx="296796" cy="43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2130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31"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7633856" cy="707849"/>
          </a:xfrm>
        </p:spPr>
        <p:txBody>
          <a:bodyPr>
            <a:normAutofit/>
          </a:bodyPr>
          <a:lstStyle/>
          <a:p>
            <a:r>
              <a:rPr lang="fr-FR" sz="3000" b="1" dirty="0">
                <a:solidFill>
                  <a:schemeClr val="bg1"/>
                </a:solidFill>
              </a:rPr>
              <a:t>La Révolution nationale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30" name="TextBox 29"/>
          <p:cNvSpPr txBox="1"/>
          <p:nvPr/>
        </p:nvSpPr>
        <p:spPr>
          <a:xfrm>
            <a:off x="216248" y="1287792"/>
            <a:ext cx="11692110" cy="4893647"/>
          </a:xfrm>
          <a:prstGeom prst="rect">
            <a:avLst/>
          </a:prstGeom>
          <a:noFill/>
          <a:ln w="38100">
            <a:noFill/>
            <a:prstDash val="solid"/>
          </a:ln>
        </p:spPr>
        <p:txBody>
          <a:bodyPr wrap="square" rtlCol="0">
            <a:spAutoFit/>
          </a:bodyPr>
          <a:lstStyle/>
          <a:p>
            <a:pPr algn="l"/>
            <a:r>
              <a:rPr lang="fr-FR" sz="2400" b="1" dirty="0">
                <a:solidFill>
                  <a:schemeClr val="accent5">
                    <a:lumMod val="50000"/>
                  </a:schemeClr>
                </a:solidFill>
              </a:rPr>
              <a:t>Partenaire A</a:t>
            </a:r>
          </a:p>
          <a:p>
            <a:r>
              <a:rPr lang="fr-FR" sz="2400" b="1" dirty="0">
                <a:solidFill>
                  <a:schemeClr val="accent5">
                    <a:lumMod val="50000"/>
                  </a:schemeClr>
                </a:solidFill>
              </a:rPr>
              <a:t>1. </a:t>
            </a:r>
            <a:r>
              <a:rPr lang="fr-FR" sz="2400" dirty="0">
                <a:solidFill>
                  <a:schemeClr val="accent5">
                    <a:lumMod val="50000"/>
                  </a:schemeClr>
                </a:solidFill>
              </a:rPr>
              <a:t>Beaucoup d’hommes sont partis.</a:t>
            </a:r>
          </a:p>
          <a:p>
            <a:r>
              <a:rPr lang="fr-FR" sz="2400" b="1" dirty="0">
                <a:solidFill>
                  <a:schemeClr val="accent5">
                    <a:lumMod val="50000"/>
                  </a:schemeClr>
                </a:solidFill>
              </a:rPr>
              <a:t>2. </a:t>
            </a:r>
            <a:r>
              <a:rPr lang="fr-FR" sz="2400" dirty="0">
                <a:solidFill>
                  <a:schemeClr val="accent5">
                    <a:lumMod val="50000"/>
                  </a:schemeClr>
                </a:solidFill>
              </a:rPr>
              <a:t>Les enfants ont étudié les matières traditionnelles.</a:t>
            </a:r>
          </a:p>
          <a:p>
            <a:r>
              <a:rPr lang="fr-FR" sz="2400" b="1" dirty="0">
                <a:solidFill>
                  <a:schemeClr val="accent5">
                    <a:lumMod val="50000"/>
                  </a:schemeClr>
                </a:solidFill>
              </a:rPr>
              <a:t>3. </a:t>
            </a:r>
            <a:r>
              <a:rPr lang="fr-FR" sz="2400" dirty="0">
                <a:solidFill>
                  <a:schemeClr val="accent5">
                    <a:lumMod val="50000"/>
                  </a:schemeClr>
                </a:solidFill>
              </a:rPr>
              <a:t>Il n’y avait pas de produits dans les magasins.</a:t>
            </a:r>
            <a:endParaRPr lang="fr-FR" sz="2400" b="1" dirty="0">
              <a:solidFill>
                <a:schemeClr val="accent5">
                  <a:lumMod val="50000"/>
                </a:schemeClr>
              </a:solidFill>
            </a:endParaRPr>
          </a:p>
          <a:p>
            <a:pPr algn="l"/>
            <a:r>
              <a:rPr lang="fr-FR" sz="2400" b="1" dirty="0">
                <a:solidFill>
                  <a:schemeClr val="accent5">
                    <a:lumMod val="50000"/>
                  </a:schemeClr>
                </a:solidFill>
              </a:rPr>
              <a:t>4. </a:t>
            </a:r>
            <a:r>
              <a:rPr lang="fr-FR" sz="2400" dirty="0">
                <a:solidFill>
                  <a:schemeClr val="accent5">
                    <a:lumMod val="50000"/>
                  </a:schemeClr>
                </a:solidFill>
              </a:rPr>
              <a:t>Beaucoup de Français ont servi à l’étranger/en Allemagne.</a:t>
            </a:r>
          </a:p>
          <a:p>
            <a:r>
              <a:rPr lang="fr-FR" sz="2400" b="1" dirty="0">
                <a:solidFill>
                  <a:schemeClr val="accent5">
                    <a:lumMod val="50000"/>
                  </a:schemeClr>
                </a:solidFill>
              </a:rPr>
              <a:t>5. </a:t>
            </a:r>
            <a:r>
              <a:rPr lang="fr-FR" sz="2400" dirty="0">
                <a:solidFill>
                  <a:schemeClr val="accent5">
                    <a:lumMod val="50000"/>
                  </a:schemeClr>
                </a:solidFill>
              </a:rPr>
              <a:t>Le gouvernement a contrôlé la radio.</a:t>
            </a:r>
            <a:endParaRPr lang="fr-FR" sz="2400" b="1" dirty="0">
              <a:solidFill>
                <a:schemeClr val="accent5">
                  <a:lumMod val="50000"/>
                </a:schemeClr>
              </a:solidFill>
            </a:endParaRPr>
          </a:p>
          <a:p>
            <a:pPr algn="l"/>
            <a:endParaRPr lang="fr-FR" sz="2400" b="1" dirty="0">
              <a:solidFill>
                <a:schemeClr val="accent5">
                  <a:lumMod val="50000"/>
                </a:schemeClr>
              </a:solidFill>
            </a:endParaRPr>
          </a:p>
          <a:p>
            <a:r>
              <a:rPr lang="fr-FR" sz="2400" b="1" dirty="0">
                <a:solidFill>
                  <a:schemeClr val="accent5">
                    <a:lumMod val="50000"/>
                  </a:schemeClr>
                </a:solidFill>
              </a:rPr>
              <a:t>Partenaire B</a:t>
            </a:r>
          </a:p>
          <a:p>
            <a:r>
              <a:rPr lang="fr-FR" sz="2400" b="1" dirty="0">
                <a:solidFill>
                  <a:schemeClr val="accent5">
                    <a:lumMod val="50000"/>
                  </a:schemeClr>
                </a:solidFill>
              </a:rPr>
              <a:t>1. </a:t>
            </a:r>
            <a:r>
              <a:rPr lang="fr-FR" sz="2400" dirty="0">
                <a:solidFill>
                  <a:schemeClr val="accent5">
                    <a:lumMod val="50000"/>
                  </a:schemeClr>
                </a:solidFill>
              </a:rPr>
              <a:t>J’ai nourri ma famille avec grande difficulté.</a:t>
            </a:r>
            <a:endParaRPr lang="fr-FR" sz="2400" b="1" dirty="0">
              <a:solidFill>
                <a:schemeClr val="accent5">
                  <a:lumMod val="50000"/>
                </a:schemeClr>
              </a:solidFill>
            </a:endParaRPr>
          </a:p>
          <a:p>
            <a:r>
              <a:rPr lang="fr-FR" sz="2400" b="1" dirty="0">
                <a:solidFill>
                  <a:schemeClr val="accent5">
                    <a:lumMod val="50000"/>
                  </a:schemeClr>
                </a:solidFill>
              </a:rPr>
              <a:t>2. </a:t>
            </a:r>
            <a:r>
              <a:rPr lang="fr-FR" sz="2400" dirty="0">
                <a:solidFill>
                  <a:schemeClr val="accent5">
                    <a:lumMod val="50000"/>
                  </a:schemeClr>
                </a:solidFill>
              </a:rPr>
              <a:t>J’ai souvent ressenti la faim.</a:t>
            </a:r>
            <a:endParaRPr lang="fr-FR" sz="2400" b="1" dirty="0">
              <a:solidFill>
                <a:schemeClr val="accent5">
                  <a:lumMod val="50000"/>
                </a:schemeClr>
              </a:solidFill>
            </a:endParaRPr>
          </a:p>
          <a:p>
            <a:r>
              <a:rPr lang="fr-FR" sz="2400" b="1" dirty="0">
                <a:solidFill>
                  <a:schemeClr val="accent5">
                    <a:lumMod val="50000"/>
                  </a:schemeClr>
                </a:solidFill>
              </a:rPr>
              <a:t>3. </a:t>
            </a:r>
            <a:r>
              <a:rPr lang="fr-FR" sz="2400" dirty="0">
                <a:solidFill>
                  <a:schemeClr val="accent5">
                    <a:lumMod val="50000"/>
                  </a:schemeClr>
                </a:solidFill>
              </a:rPr>
              <a:t>On n’a pas/Nous n’avons pas choisi un parti politique.</a:t>
            </a:r>
          </a:p>
          <a:p>
            <a:r>
              <a:rPr lang="fr-FR" sz="2400" b="1" dirty="0">
                <a:solidFill>
                  <a:schemeClr val="accent5">
                    <a:lumMod val="50000"/>
                  </a:schemeClr>
                </a:solidFill>
              </a:rPr>
              <a:t>4. </a:t>
            </a:r>
            <a:r>
              <a:rPr lang="fr-FR" sz="2400" dirty="0">
                <a:solidFill>
                  <a:schemeClr val="accent5">
                    <a:lumMod val="50000"/>
                  </a:schemeClr>
                </a:solidFill>
              </a:rPr>
              <a:t>Le gouvernement a obligé les Juifs à porter une étoile de David. </a:t>
            </a:r>
            <a:br>
              <a:rPr lang="fr-FR" sz="2400" dirty="0">
                <a:solidFill>
                  <a:schemeClr val="accent5">
                    <a:lumMod val="50000"/>
                  </a:schemeClr>
                </a:solidFill>
              </a:rPr>
            </a:br>
            <a:r>
              <a:rPr lang="fr-FR" sz="2400" b="1" dirty="0">
                <a:solidFill>
                  <a:schemeClr val="accent5">
                    <a:lumMod val="50000"/>
                  </a:schemeClr>
                </a:solidFill>
              </a:rPr>
              <a:t>5. </a:t>
            </a:r>
            <a:r>
              <a:rPr lang="fr-FR" sz="2400" dirty="0">
                <a:solidFill>
                  <a:schemeClr val="accent5">
                    <a:lumMod val="50000"/>
                  </a:schemeClr>
                </a:solidFill>
              </a:rPr>
              <a:t>Nous avons chanté des chansons sur Pétain et l’État français.</a:t>
            </a:r>
            <a:endParaRPr lang="fr-FR" sz="2400" b="1" dirty="0">
              <a:solidFill>
                <a:schemeClr val="accent5">
                  <a:lumMod val="50000"/>
                </a:schemeClr>
              </a:solidFill>
            </a:endParaRPr>
          </a:p>
        </p:txBody>
      </p:sp>
    </p:spTree>
    <p:extLst>
      <p:ext uri="{BB962C8B-B14F-4D97-AF65-F5344CB8AC3E}">
        <p14:creationId xmlns:p14="http://schemas.microsoft.com/office/powerpoint/2010/main" val="1694411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48058" y="-2761"/>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0"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765561" cy="1062010"/>
          </a:xfrm>
        </p:spPr>
        <p:txBody>
          <a:bodyPr>
            <a:noAutofit/>
          </a:bodyPr>
          <a:lstStyle/>
          <a:p>
            <a:pPr algn="l"/>
            <a:r>
              <a:rPr lang="fr-FR" sz="3400" b="1" dirty="0">
                <a:solidFill>
                  <a:prstClr val="white"/>
                </a:solidFill>
              </a:rPr>
              <a:t>Introduction à la France occupée et le Régime de Vichy</a:t>
            </a:r>
            <a:br>
              <a:rPr lang="en-GB" sz="3600" b="1" dirty="0">
                <a:solidFill>
                  <a:prstClr val="white"/>
                </a:solidFill>
              </a:rPr>
            </a:br>
            <a:endParaRPr lang="en-US" sz="3600" dirty="0"/>
          </a:p>
        </p:txBody>
      </p:sp>
      <p:sp>
        <p:nvSpPr>
          <p:cNvPr id="21"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268630" cy="886062"/>
          </a:xfrm>
        </p:spPr>
        <p:txBody>
          <a:bodyPr>
            <a:noAutofit/>
          </a:bodyPr>
          <a:lstStyle/>
          <a:p>
            <a:pPr algn="l"/>
            <a:r>
              <a:rPr lang="en-GB" sz="3000" dirty="0">
                <a:solidFill>
                  <a:prstClr val="white"/>
                </a:solidFill>
              </a:rPr>
              <a:t>Perfect tense: Verbs like </a:t>
            </a:r>
            <a:r>
              <a:rPr lang="en-GB" sz="3000" i="1" dirty="0">
                <a:solidFill>
                  <a:prstClr val="white"/>
                </a:solidFill>
              </a:rPr>
              <a:t>sortir</a:t>
            </a:r>
            <a:r>
              <a:rPr lang="en-GB" sz="3000" dirty="0">
                <a:solidFill>
                  <a:prstClr val="white"/>
                </a:solidFill>
              </a:rPr>
              <a:t> and </a:t>
            </a:r>
            <a:r>
              <a:rPr lang="en-GB" sz="3000" i="1" dirty="0">
                <a:solidFill>
                  <a:prstClr val="white"/>
                </a:solidFill>
              </a:rPr>
              <a:t>choisir</a:t>
            </a:r>
          </a:p>
          <a:p>
            <a:pPr algn="l"/>
            <a:r>
              <a:rPr lang="en-GB" sz="3000" dirty="0">
                <a:solidFill>
                  <a:prstClr val="white"/>
                </a:solidFill>
              </a:rPr>
              <a:t>SSCs [ain/in] and [aim/im] (nasal and </a:t>
            </a:r>
            <a:br>
              <a:rPr lang="en-GB" sz="3000" dirty="0">
                <a:solidFill>
                  <a:prstClr val="white"/>
                </a:solidFill>
              </a:rPr>
            </a:br>
            <a:r>
              <a:rPr lang="en-GB" sz="3000" dirty="0">
                <a:solidFill>
                  <a:prstClr val="white"/>
                </a:solidFill>
              </a:rPr>
              <a:t>non-nasal)</a:t>
            </a:r>
            <a:endParaRPr lang="en-US" dirty="0"/>
          </a:p>
        </p:txBody>
      </p:sp>
      <p:sp>
        <p:nvSpPr>
          <p:cNvPr id="22"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60</a:t>
            </a:r>
          </a:p>
        </p:txBody>
      </p:sp>
      <p:sp>
        <p:nvSpPr>
          <p:cNvPr id="2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Louise Bibbey / Natalie Finlayson </a:t>
            </a: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30/05/2022</a:t>
            </a:r>
          </a:p>
        </p:txBody>
      </p:sp>
    </p:spTree>
    <p:extLst>
      <p:ext uri="{BB962C8B-B14F-4D97-AF65-F5344CB8AC3E}">
        <p14:creationId xmlns:p14="http://schemas.microsoft.com/office/powerpoint/2010/main" val="40759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en/an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56761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a:solidFill>
                  <a:srgbClr val="115076"/>
                </a:solidFill>
                <a:cs typeface="Calibri" panose="020F0502020204030204" pitchFamily="34" charset="0"/>
              </a:rPr>
              <a:t>en/an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dre</a:t>
            </a: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41443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em/am</a:t>
            </a:r>
            <a:endParaRPr lang="en-US" sz="10000" dirty="0"/>
          </a:p>
        </p:txBody>
      </p:sp>
      <p:sp>
        <p:nvSpPr>
          <p:cNvPr id="4" name="TextBox 3"/>
          <p:cNvSpPr txBox="1"/>
          <p:nvPr/>
        </p:nvSpPr>
        <p:spPr>
          <a:xfrm>
            <a:off x="3859205" y="4407376"/>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969BE69C-0337-4B28-AA73-2C7251FBA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36C1C-1A24-4C7A-9AE7-C03534A8F8DC}"/>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186615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em temp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a:solidFill>
                  <a:srgbClr val="115076"/>
                </a:solidFill>
                <a:cs typeface="Calibri" panose="020F0502020204030204" pitchFamily="34" charset="0"/>
              </a:rPr>
              <a:t>em/am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lock face">
            <a:extLst>
              <a:ext uri="{FF2B5EF4-FFF2-40B4-BE49-F238E27FC236}">
                <a16:creationId xmlns:a16="http://schemas.microsoft.com/office/drawing/2014/main" id="{5C06E465-9D6F-453C-A0FE-2CDABDA82E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557932-0CBE-4EAC-B03D-047C9AE34D1B}"/>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35917" y="238587"/>
            <a:ext cx="24545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 name="Picture 2" descr="tent">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03932" y="1578868"/>
            <a:ext cx="1939862" cy="96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753894" y="4280435"/>
            <a:ext cx="24577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[together]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17" name="Rectangle 16">
            <a:extLst>
              <a:ext uri="{FF2B5EF4-FFF2-40B4-BE49-F238E27FC236}">
                <a16:creationId xmlns:a16="http://schemas.microsoft.com/office/drawing/2014/main" id="{6C70D5E9-D171-FB4C-B44F-3112BADFC250}"/>
              </a:ext>
            </a:extLst>
          </p:cNvPr>
          <p:cNvSpPr/>
          <p:nvPr/>
        </p:nvSpPr>
        <p:spPr>
          <a:xfrm>
            <a:off x="4658743" y="5706807"/>
            <a:ext cx="287450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look like]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essy bedroom">
            <a:extLst>
              <a:ext uri="{FF2B5EF4-FFF2-40B4-BE49-F238E27FC236}">
                <a16:creationId xmlns:a16="http://schemas.microsoft.com/office/drawing/2014/main" id="{02A378D0-9B85-1A4A-A33B-F4D36D033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5394" y="1391062"/>
            <a:ext cx="2381384" cy="1721543"/>
          </a:xfrm>
          <a:prstGeom prst="rect">
            <a:avLst/>
          </a:prstGeom>
        </p:spPr>
      </p:pic>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6C70D5E9-D171-FB4C-B44F-3112BADFC250}"/>
              </a:ext>
            </a:extLst>
          </p:cNvPr>
          <p:cNvSpPr/>
          <p:nvPr/>
        </p:nvSpPr>
        <p:spPr>
          <a:xfrm>
            <a:off x="9106030" y="4310068"/>
            <a:ext cx="1827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[spring]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4078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em temps.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5" name="em camp.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em chamb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em chamb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em ensemb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7" name="em ensemb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m ressemb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m ressemb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m printemp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22" grpId="0"/>
      <p:bldP spid="5" grpId="0"/>
      <p:bldP spid="4" grpId="0"/>
      <p:bldP spid="15" grpId="0"/>
      <p:bldP spid="16" grpId="0"/>
      <p:bldP spid="7" grpId="0"/>
      <p:bldP spid="17" grpId="0"/>
      <p:bldP spid="8" grpId="0"/>
      <p:bldP spid="1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21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66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gt</a:t>
            </a: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tenant</a:t>
            </a: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419970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9618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audio3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nêtre</a:t>
            </a: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 to]</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[that]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3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3420387" y="2047005"/>
            <a:ext cx="153857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enn</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enemy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79232" y="1121410"/>
            <a:ext cx="119476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Remember that the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SSCs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[em/am]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[en/an]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become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non-nasal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sounds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 vowel.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54593C9-F7B8-4DE7-A6B5-CB8F653206E4}"/>
              </a:ext>
            </a:extLst>
          </p:cNvPr>
          <p:cNvSpPr txBox="1"/>
          <p:nvPr/>
        </p:nvSpPr>
        <p:spPr>
          <a:xfrm>
            <a:off x="8726879" y="2047005"/>
            <a:ext cx="157451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puté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amputee]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10015549" y="4251849"/>
            <a:ext cx="2085389"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chée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trench</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7973353" y="4251849"/>
            <a:ext cx="1902028"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veteran (m)]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201890" y="4251849"/>
            <a:ext cx="2289480"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combatt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fighter</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615321" y="4251849"/>
            <a:ext cx="3136713"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super puiss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[super power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6746024" y="2047005"/>
            <a:ext cx="1857431"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ion</a:t>
            </a:r>
            <a:endPar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lorry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05008" y="2047005"/>
            <a:ext cx="3076460"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bombardem</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bombing</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0377601" y="2047005"/>
            <a:ext cx="1723338" cy="1938992"/>
          </a:xfrm>
          <a:prstGeom prst="rect">
            <a:avLst/>
          </a:prstGeom>
          <a:solidFill>
            <a:schemeClr val="accent2"/>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gr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grenade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5875985" y="4251849"/>
            <a:ext cx="1976218"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veteran (f)</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5107884" y="2047005"/>
            <a:ext cx="1538574"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pire</a:t>
            </a:r>
            <a:endPar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empire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descr="Icon&#10;&#10;Description automatically generated">
            <a:hlinkClick r:id="" action="ppaction://noaction">
              <a:snd r:embed="rId3" name="veteran.wav"/>
            </a:hlinkClick>
            <a:extLst>
              <a:ext uri="{FF2B5EF4-FFF2-40B4-BE49-F238E27FC236}">
                <a16:creationId xmlns:a16="http://schemas.microsoft.com/office/drawing/2014/main" id="{B976B2E3-2669-4DDD-A9C6-3A891A980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970" y="5099493"/>
            <a:ext cx="1017628" cy="1017628"/>
          </a:xfrm>
          <a:prstGeom prst="rect">
            <a:avLst/>
          </a:prstGeom>
        </p:spPr>
      </p:pic>
      <p:pic>
        <p:nvPicPr>
          <p:cNvPr id="29" name="Picture 28" descr="A picture containing yellow, toy&#10;&#10;Description automatically generated">
            <a:hlinkClick r:id="" action="ppaction://noaction">
              <a:snd r:embed="rId5" name="combattant.wav"/>
            </a:hlinkClick>
            <a:extLst>
              <a:ext uri="{FF2B5EF4-FFF2-40B4-BE49-F238E27FC236}">
                <a16:creationId xmlns:a16="http://schemas.microsoft.com/office/drawing/2014/main" id="{7E455E41-69E3-40AB-8FA6-3970D4B91C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937" y="5037136"/>
            <a:ext cx="1088471" cy="1088471"/>
          </a:xfrm>
          <a:prstGeom prst="rect">
            <a:avLst/>
          </a:prstGeom>
        </p:spPr>
      </p:pic>
      <p:pic>
        <p:nvPicPr>
          <p:cNvPr id="31" name="Picture 30" descr="A picture containing text&#10;&#10;Description automatically generated">
            <a:hlinkClick r:id="" action="ppaction://noaction">
              <a:snd r:embed="rId7" name="grenade.wav"/>
            </a:hlinkClick>
            <a:extLst>
              <a:ext uri="{FF2B5EF4-FFF2-40B4-BE49-F238E27FC236}">
                <a16:creationId xmlns:a16="http://schemas.microsoft.com/office/drawing/2014/main" id="{918B718F-9B36-49B1-B53D-80B5CC6206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2339" y="2962336"/>
            <a:ext cx="742338" cy="903225"/>
          </a:xfrm>
          <a:prstGeom prst="rect">
            <a:avLst/>
          </a:prstGeom>
        </p:spPr>
      </p:pic>
      <p:pic>
        <p:nvPicPr>
          <p:cNvPr id="33" name="Picture 32" descr="A picture containing toy, doll&#10;&#10;Description automatically generated">
            <a:hlinkClick r:id="" action="ppaction://noaction">
              <a:snd r:embed="rId9" name="ampute.wav"/>
            </a:hlinkClick>
            <a:extLst>
              <a:ext uri="{FF2B5EF4-FFF2-40B4-BE49-F238E27FC236}">
                <a16:creationId xmlns:a16="http://schemas.microsoft.com/office/drawing/2014/main" id="{90F890D9-BD14-4951-8B75-966C447CBC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3511" y="2864491"/>
            <a:ext cx="726012" cy="1098913"/>
          </a:xfrm>
          <a:prstGeom prst="rect">
            <a:avLst/>
          </a:prstGeom>
        </p:spPr>
      </p:pic>
      <p:pic>
        <p:nvPicPr>
          <p:cNvPr id="42" name="Picture 41" descr="Diagram&#10;&#10;Description automatically generated">
            <a:hlinkClick r:id="" action="ppaction://noaction">
              <a:snd r:embed="rId11" name="ennemi.wav"/>
            </a:hlinkClick>
            <a:extLst>
              <a:ext uri="{FF2B5EF4-FFF2-40B4-BE49-F238E27FC236}">
                <a16:creationId xmlns:a16="http://schemas.microsoft.com/office/drawing/2014/main" id="{B6112276-7EF8-46AD-BD41-07C2AB26C3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4239" y="2902976"/>
            <a:ext cx="550347" cy="1040539"/>
          </a:xfrm>
          <a:prstGeom prst="rect">
            <a:avLst/>
          </a:prstGeom>
        </p:spPr>
      </p:pic>
      <p:pic>
        <p:nvPicPr>
          <p:cNvPr id="50" name="Picture 49" descr="A picture containing icon&#10;&#10;Description automatically generated">
            <a:hlinkClick r:id="" action="ppaction://noaction">
              <a:snd r:embed="rId13" name="super puissance.wav"/>
            </a:hlinkClick>
            <a:extLst>
              <a:ext uri="{FF2B5EF4-FFF2-40B4-BE49-F238E27FC236}">
                <a16:creationId xmlns:a16="http://schemas.microsoft.com/office/drawing/2014/main" id="{99BD186F-0D19-42DA-BBA8-E462B54A88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2362" y="5131052"/>
            <a:ext cx="1027487" cy="944806"/>
          </a:xfrm>
          <a:prstGeom prst="rect">
            <a:avLst/>
          </a:prstGeom>
        </p:spPr>
      </p:pic>
      <p:pic>
        <p:nvPicPr>
          <p:cNvPr id="128" name="Picture 127">
            <a:hlinkClick r:id="" action="ppaction://noaction">
              <a:snd r:embed="rId15" name="bombardement.wav"/>
            </a:hlinkClick>
            <a:extLst>
              <a:ext uri="{FF2B5EF4-FFF2-40B4-BE49-F238E27FC236}">
                <a16:creationId xmlns:a16="http://schemas.microsoft.com/office/drawing/2014/main" id="{6ACCFB5E-3F4B-4407-937A-1595B93AB4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95535" y="3223074"/>
            <a:ext cx="939815" cy="546267"/>
          </a:xfrm>
          <a:prstGeom prst="rect">
            <a:avLst/>
          </a:prstGeom>
        </p:spPr>
      </p:pic>
      <p:pic>
        <p:nvPicPr>
          <p:cNvPr id="132" name="Picture 131">
            <a:hlinkClick r:id="" action="ppaction://noaction">
              <a:snd r:embed="rId15" name="bombardement.wav"/>
            </a:hlinkClick>
            <a:extLst>
              <a:ext uri="{FF2B5EF4-FFF2-40B4-BE49-F238E27FC236}">
                <a16:creationId xmlns:a16="http://schemas.microsoft.com/office/drawing/2014/main" id="{9FC034A0-34E7-40FD-A507-08950D2257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5275" y="2949940"/>
            <a:ext cx="939815" cy="546267"/>
          </a:xfrm>
          <a:prstGeom prst="rect">
            <a:avLst/>
          </a:prstGeom>
        </p:spPr>
      </p:pic>
      <p:pic>
        <p:nvPicPr>
          <p:cNvPr id="54" name="Picture 53" descr="Diagram, venn diagram&#10;&#10;Description automatically generated">
            <a:hlinkClick r:id="" action="ppaction://noaction">
              <a:snd r:embed="rId17" name="empire.wav"/>
            </a:hlinkClick>
            <a:extLst>
              <a:ext uri="{FF2B5EF4-FFF2-40B4-BE49-F238E27FC236}">
                <a16:creationId xmlns:a16="http://schemas.microsoft.com/office/drawing/2014/main" id="{FE87A336-4729-48E1-9C4F-233AF1404C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6404" y="2995208"/>
            <a:ext cx="860846" cy="871743"/>
          </a:xfrm>
          <a:prstGeom prst="rect">
            <a:avLst/>
          </a:prstGeom>
        </p:spPr>
      </p:pic>
      <p:pic>
        <p:nvPicPr>
          <p:cNvPr id="58" name="Picture 57" descr="A picture containing truck&#10;&#10;Description automatically generated">
            <a:hlinkClick r:id="" action="ppaction://noaction">
              <a:snd r:embed="rId19" name="camion.wav"/>
            </a:hlinkClick>
            <a:extLst>
              <a:ext uri="{FF2B5EF4-FFF2-40B4-BE49-F238E27FC236}">
                <a16:creationId xmlns:a16="http://schemas.microsoft.com/office/drawing/2014/main" id="{15CE10EC-4835-4B3E-BF7D-AB31F74FE82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69698" y="2969675"/>
            <a:ext cx="1666650" cy="922810"/>
          </a:xfrm>
          <a:prstGeom prst="rect">
            <a:avLst/>
          </a:prstGeom>
        </p:spPr>
      </p:pic>
      <p:grpSp>
        <p:nvGrpSpPr>
          <p:cNvPr id="109" name="Group 108">
            <a:extLst>
              <a:ext uri="{FF2B5EF4-FFF2-40B4-BE49-F238E27FC236}">
                <a16:creationId xmlns:a16="http://schemas.microsoft.com/office/drawing/2014/main" id="{8805E7FE-D897-416B-B475-CCF4C94BAA2B}"/>
              </a:ext>
            </a:extLst>
          </p:cNvPr>
          <p:cNvGrpSpPr/>
          <p:nvPr/>
        </p:nvGrpSpPr>
        <p:grpSpPr>
          <a:xfrm>
            <a:off x="3423501" y="3295321"/>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226341" y="3264666"/>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5136239" y="3264665"/>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6745736" y="3255555"/>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8751641" y="3249421"/>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0371626" y="3272643"/>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6" name="Group 85">
            <a:extLst>
              <a:ext uri="{FF2B5EF4-FFF2-40B4-BE49-F238E27FC236}">
                <a16:creationId xmlns:a16="http://schemas.microsoft.com/office/drawing/2014/main" id="{3656E098-50B5-4DAA-BB76-347A4048526F}"/>
              </a:ext>
            </a:extLst>
          </p:cNvPr>
          <p:cNvGrpSpPr/>
          <p:nvPr/>
        </p:nvGrpSpPr>
        <p:grpSpPr>
          <a:xfrm>
            <a:off x="201890" y="5417758"/>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2664313" y="5458716"/>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72" name="Group 71">
            <a:extLst>
              <a:ext uri="{FF2B5EF4-FFF2-40B4-BE49-F238E27FC236}">
                <a16:creationId xmlns:a16="http://schemas.microsoft.com/office/drawing/2014/main" id="{F5C22AF5-B681-4B92-8610-B24247024379}"/>
              </a:ext>
            </a:extLst>
          </p:cNvPr>
          <p:cNvGrpSpPr/>
          <p:nvPr/>
        </p:nvGrpSpPr>
        <p:grpSpPr>
          <a:xfrm>
            <a:off x="7973353" y="5482992"/>
            <a:ext cx="1007605" cy="707849"/>
            <a:chOff x="6369600" y="211352"/>
            <a:chExt cx="1007605" cy="707849"/>
          </a:xfrm>
        </p:grpSpPr>
        <p:pic>
          <p:nvPicPr>
            <p:cNvPr id="73" name="Picture 72" descr="Icon&#10;&#10;Description automatically generated">
              <a:extLst>
                <a:ext uri="{FF2B5EF4-FFF2-40B4-BE49-F238E27FC236}">
                  <a16:creationId xmlns:a16="http://schemas.microsoft.com/office/drawing/2014/main" id="{B5B4C212-BCA2-401F-945A-796AE4C90D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6" name="Picture 75" descr="Shape&#10;&#10;Description automatically generated">
              <a:extLst>
                <a:ext uri="{FF2B5EF4-FFF2-40B4-BE49-F238E27FC236}">
                  <a16:creationId xmlns:a16="http://schemas.microsoft.com/office/drawing/2014/main" id="{4EE8B387-45F9-46A6-B8CE-B1A84D17EB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11" name="Oval 10">
            <a:hlinkClick r:id="" action="ppaction://noaction">
              <a:snd r:embed="rId24" name="veterane.wav"/>
            </a:hlinkClick>
            <a:extLst>
              <a:ext uri="{FF2B5EF4-FFF2-40B4-BE49-F238E27FC236}">
                <a16:creationId xmlns:a16="http://schemas.microsoft.com/office/drawing/2014/main" id="{8ABCF038-AE6D-4206-92B9-F8625C08393D}"/>
              </a:ext>
            </a:extLst>
          </p:cNvPr>
          <p:cNvSpPr/>
          <p:nvPr/>
        </p:nvSpPr>
        <p:spPr>
          <a:xfrm>
            <a:off x="6407501" y="5094173"/>
            <a:ext cx="1009991" cy="1009991"/>
          </a:xfrm>
          <a:prstGeom prst="ellipse">
            <a:avLst/>
          </a:prstGeom>
          <a:solidFill>
            <a:srgbClr val="5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erson wearing a garment&#10;&#10;Description automatically generated with medium confidence">
            <a:hlinkClick r:id="" action="ppaction://noaction">
              <a:snd r:embed="rId24" name="veterane.wav"/>
            </a:hlinkClick>
            <a:extLst>
              <a:ext uri="{FF2B5EF4-FFF2-40B4-BE49-F238E27FC236}">
                <a16:creationId xmlns:a16="http://schemas.microsoft.com/office/drawing/2014/main" id="{CC40B746-63B7-4302-A48C-6246396BF7A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79821" y="5104345"/>
            <a:ext cx="949555" cy="1007923"/>
          </a:xfrm>
          <a:prstGeom prst="rect">
            <a:avLst/>
          </a:prstGeom>
        </p:spPr>
      </p:pic>
      <p:grpSp>
        <p:nvGrpSpPr>
          <p:cNvPr id="124" name="Group 123">
            <a:extLst>
              <a:ext uri="{FF2B5EF4-FFF2-40B4-BE49-F238E27FC236}">
                <a16:creationId xmlns:a16="http://schemas.microsoft.com/office/drawing/2014/main" id="{8294012E-61FC-4010-BF8B-CCF52EC2AFCA}"/>
              </a:ext>
            </a:extLst>
          </p:cNvPr>
          <p:cNvGrpSpPr/>
          <p:nvPr/>
        </p:nvGrpSpPr>
        <p:grpSpPr>
          <a:xfrm>
            <a:off x="5892202" y="546433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5" name="Group 84">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89" name="Picture 88"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0" name="Picture 89"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1" name="Group 90">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92" name="Picture 91"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3" name="Picture 92"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97" name="TextBox 96">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8" name="Picture 97" descr="background rectangle">
            <a:extLst>
              <a:ext uri="{C183D7F6-B498-43B3-948B-1728B52AA6E4}">
                <adec:decorative xmlns:adec="http://schemas.microsoft.com/office/drawing/2017/decorative" val="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9"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pic>
        <p:nvPicPr>
          <p:cNvPr id="12" name="Picture 11">
            <a:hlinkClick r:id="" action="ppaction://noaction">
              <a:snd r:embed="rId27" name="tranchee.wav"/>
            </a:hlinkClick>
          </p:cNvPr>
          <p:cNvPicPr>
            <a:picLocks noChangeAspect="1"/>
          </p:cNvPicPr>
          <p:nvPr/>
        </p:nvPicPr>
        <p:blipFill>
          <a:blip r:embed="rId28"/>
          <a:stretch>
            <a:fillRect/>
          </a:stretch>
        </p:blipFill>
        <p:spPr>
          <a:xfrm>
            <a:off x="10566790" y="5259008"/>
            <a:ext cx="1457575" cy="873611"/>
          </a:xfrm>
          <a:prstGeom prst="rect">
            <a:avLst/>
          </a:prstGeom>
        </p:spPr>
      </p:pic>
      <p:grpSp>
        <p:nvGrpSpPr>
          <p:cNvPr id="78" name="Group 77">
            <a:extLst>
              <a:ext uri="{FF2B5EF4-FFF2-40B4-BE49-F238E27FC236}">
                <a16:creationId xmlns:a16="http://schemas.microsoft.com/office/drawing/2014/main" id="{B5108C02-9104-4976-A5A6-BD4594DE07CE}"/>
              </a:ext>
            </a:extLst>
          </p:cNvPr>
          <p:cNvGrpSpPr/>
          <p:nvPr/>
        </p:nvGrpSpPr>
        <p:grpSpPr>
          <a:xfrm>
            <a:off x="10016913" y="5482991"/>
            <a:ext cx="1007605" cy="707849"/>
            <a:chOff x="6369600" y="211352"/>
            <a:chExt cx="1007605" cy="707849"/>
          </a:xfrm>
        </p:grpSpPr>
        <p:pic>
          <p:nvPicPr>
            <p:cNvPr id="80" name="Picture 79" descr="Icon&#10;&#10;Description automatically generated">
              <a:extLst>
                <a:ext uri="{FF2B5EF4-FFF2-40B4-BE49-F238E27FC236}">
                  <a16:creationId xmlns:a16="http://schemas.microsoft.com/office/drawing/2014/main" id="{EBC72BF7-2C21-4C93-ADC8-4C86C70798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3" name="Picture 82" descr="Shape&#10;&#10;Description automatically generated">
              <a:extLst>
                <a:ext uri="{FF2B5EF4-FFF2-40B4-BE49-F238E27FC236}">
                  <a16:creationId xmlns:a16="http://schemas.microsoft.com/office/drawing/2014/main" id="{5F400237-AE81-4152-B8DF-FDA6958BD2D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Tree>
    <p:extLst>
      <p:ext uri="{BB962C8B-B14F-4D97-AF65-F5344CB8AC3E}">
        <p14:creationId xmlns:p14="http://schemas.microsoft.com/office/powerpoint/2010/main" val="16104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934C8BCD-48BD-4344-B1A7-3172D3C42CA9}"/>
              </a:ext>
            </a:extLst>
          </p:cNvPr>
          <p:cNvSpPr/>
          <p:nvPr/>
        </p:nvSpPr>
        <p:spPr>
          <a:xfrm>
            <a:off x="8273983" y="1281432"/>
            <a:ext cx="3462365" cy="1537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ressentir</a:t>
            </a:r>
          </a:p>
        </p:txBody>
      </p:sp>
      <p:sp>
        <p:nvSpPr>
          <p:cNvPr id="20" name="Oval 19">
            <a:extLst>
              <a:ext uri="{FF2B5EF4-FFF2-40B4-BE49-F238E27FC236}">
                <a16:creationId xmlns:a16="http://schemas.microsoft.com/office/drawing/2014/main" id="{AA2D965B-EAAC-462F-8A6E-546B5853E4F1}"/>
              </a:ext>
            </a:extLst>
          </p:cNvPr>
          <p:cNvSpPr/>
          <p:nvPr/>
        </p:nvSpPr>
        <p:spPr>
          <a:xfrm>
            <a:off x="8273983" y="1281432"/>
            <a:ext cx="3462365" cy="1537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feel + noun</a:t>
            </a:r>
          </a:p>
        </p:txBody>
      </p:sp>
      <p:sp>
        <p:nvSpPr>
          <p:cNvPr id="76" name="Oval 75">
            <a:extLst>
              <a:ext uri="{FF2B5EF4-FFF2-40B4-BE49-F238E27FC236}">
                <a16:creationId xmlns:a16="http://schemas.microsoft.com/office/drawing/2014/main" id="{FE44D8EA-657E-41D2-8C0B-23A18EB1A4BF}"/>
              </a:ext>
            </a:extLst>
          </p:cNvPr>
          <p:cNvSpPr/>
          <p:nvPr/>
        </p:nvSpPr>
        <p:spPr>
          <a:xfrm>
            <a:off x="10773087" y="4491380"/>
            <a:ext cx="1136833" cy="115130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la fin</a:t>
            </a:r>
          </a:p>
        </p:txBody>
      </p:sp>
      <p:sp>
        <p:nvSpPr>
          <p:cNvPr id="75" name="Oval 74">
            <a:extLst>
              <a:ext uri="{FF2B5EF4-FFF2-40B4-BE49-F238E27FC236}">
                <a16:creationId xmlns:a16="http://schemas.microsoft.com/office/drawing/2014/main" id="{B5DE2F60-3ACC-4DC3-8BBC-BC610931C8A6}"/>
              </a:ext>
            </a:extLst>
          </p:cNvPr>
          <p:cNvSpPr/>
          <p:nvPr/>
        </p:nvSpPr>
        <p:spPr>
          <a:xfrm>
            <a:off x="9563714" y="4352697"/>
            <a:ext cx="1265634" cy="100530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l’est</a:t>
            </a:r>
          </a:p>
        </p:txBody>
      </p:sp>
      <p:sp>
        <p:nvSpPr>
          <p:cNvPr id="74" name="Oval 73">
            <a:extLst>
              <a:ext uri="{FF2B5EF4-FFF2-40B4-BE49-F238E27FC236}">
                <a16:creationId xmlns:a16="http://schemas.microsoft.com/office/drawing/2014/main" id="{D393062C-47BC-4B70-9C67-A8B220E48F8F}"/>
              </a:ext>
            </a:extLst>
          </p:cNvPr>
          <p:cNvSpPr/>
          <p:nvPr/>
        </p:nvSpPr>
        <p:spPr>
          <a:xfrm>
            <a:off x="8580152" y="4932694"/>
            <a:ext cx="1446645" cy="100530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15076"/>
                </a:solidFill>
              </a:rPr>
              <a:t>l’ouest</a:t>
            </a:r>
          </a:p>
        </p:txBody>
      </p:sp>
      <p:sp>
        <p:nvSpPr>
          <p:cNvPr id="73" name="Oval 72">
            <a:extLst>
              <a:ext uri="{FF2B5EF4-FFF2-40B4-BE49-F238E27FC236}">
                <a16:creationId xmlns:a16="http://schemas.microsoft.com/office/drawing/2014/main" id="{5E32F110-2A59-4A48-A8A8-887AD0F99959}"/>
              </a:ext>
            </a:extLst>
          </p:cNvPr>
          <p:cNvSpPr/>
          <p:nvPr/>
        </p:nvSpPr>
        <p:spPr>
          <a:xfrm>
            <a:off x="7323022" y="5006787"/>
            <a:ext cx="1446646" cy="1210870"/>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sud</a:t>
            </a:r>
          </a:p>
        </p:txBody>
      </p:sp>
      <p:sp>
        <p:nvSpPr>
          <p:cNvPr id="72" name="Oval 71">
            <a:extLst>
              <a:ext uri="{FF2B5EF4-FFF2-40B4-BE49-F238E27FC236}">
                <a16:creationId xmlns:a16="http://schemas.microsoft.com/office/drawing/2014/main" id="{546C1B31-A0DB-4421-9B87-E8D6A1345C7E}"/>
              </a:ext>
            </a:extLst>
          </p:cNvPr>
          <p:cNvSpPr/>
          <p:nvPr/>
        </p:nvSpPr>
        <p:spPr>
          <a:xfrm>
            <a:off x="7129370" y="4086794"/>
            <a:ext cx="1370856" cy="998896"/>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le nord</a:t>
            </a:r>
          </a:p>
        </p:txBody>
      </p:sp>
      <p:sp>
        <p:nvSpPr>
          <p:cNvPr id="71" name="Oval 70">
            <a:extLst>
              <a:ext uri="{FF2B5EF4-FFF2-40B4-BE49-F238E27FC236}">
                <a16:creationId xmlns:a16="http://schemas.microsoft.com/office/drawing/2014/main" id="{435CD227-52FF-488D-858E-A1C8CED02D79}"/>
              </a:ext>
            </a:extLst>
          </p:cNvPr>
          <p:cNvSpPr/>
          <p:nvPr/>
        </p:nvSpPr>
        <p:spPr>
          <a:xfrm>
            <a:off x="5943263" y="3825235"/>
            <a:ext cx="1505142" cy="1483893"/>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15076"/>
                </a:solidFill>
              </a:rPr>
              <a:t>le soldat</a:t>
            </a:r>
          </a:p>
        </p:txBody>
      </p:sp>
      <p:sp>
        <p:nvSpPr>
          <p:cNvPr id="70" name="Oval 69">
            <a:extLst>
              <a:ext uri="{FF2B5EF4-FFF2-40B4-BE49-F238E27FC236}">
                <a16:creationId xmlns:a16="http://schemas.microsoft.com/office/drawing/2014/main" id="{4ECF2683-E26E-49D5-B0B2-6083C6BBBD7C}"/>
              </a:ext>
            </a:extLst>
          </p:cNvPr>
          <p:cNvSpPr/>
          <p:nvPr/>
        </p:nvSpPr>
        <p:spPr>
          <a:xfrm>
            <a:off x="5624144" y="5034868"/>
            <a:ext cx="1646662" cy="1182789"/>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l’armée</a:t>
            </a:r>
          </a:p>
        </p:txBody>
      </p:sp>
      <p:sp>
        <p:nvSpPr>
          <p:cNvPr id="69" name="Oval 68">
            <a:extLst>
              <a:ext uri="{FF2B5EF4-FFF2-40B4-BE49-F238E27FC236}">
                <a16:creationId xmlns:a16="http://schemas.microsoft.com/office/drawing/2014/main" id="{8E636E41-A465-490A-B066-6B215372A6D0}"/>
              </a:ext>
            </a:extLst>
          </p:cNvPr>
          <p:cNvSpPr/>
          <p:nvPr/>
        </p:nvSpPr>
        <p:spPr>
          <a:xfrm>
            <a:off x="3071988" y="4750429"/>
            <a:ext cx="2948522" cy="1175202"/>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15076"/>
                </a:solidFill>
              </a:rPr>
              <a:t>le gouvernement</a:t>
            </a:r>
          </a:p>
        </p:txBody>
      </p:sp>
      <p:sp>
        <p:nvSpPr>
          <p:cNvPr id="68" name="Oval 67">
            <a:extLst>
              <a:ext uri="{FF2B5EF4-FFF2-40B4-BE49-F238E27FC236}">
                <a16:creationId xmlns:a16="http://schemas.microsoft.com/office/drawing/2014/main" id="{37788E76-EA0B-42BD-BE71-032199F3E6C5}"/>
              </a:ext>
            </a:extLst>
          </p:cNvPr>
          <p:cNvSpPr/>
          <p:nvPr/>
        </p:nvSpPr>
        <p:spPr>
          <a:xfrm>
            <a:off x="1853178" y="4924610"/>
            <a:ext cx="1676132" cy="138492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FR" sz="2000" dirty="0">
                <a:solidFill>
                  <a:schemeClr val="bg1"/>
                </a:solidFill>
              </a:rPr>
            </a:br>
            <a:r>
              <a:rPr lang="fr-FR" sz="2000" dirty="0">
                <a:solidFill>
                  <a:schemeClr val="bg1"/>
                </a:solidFill>
              </a:rPr>
              <a:t>l’état (m)</a:t>
            </a:r>
          </a:p>
        </p:txBody>
      </p:sp>
      <p:sp>
        <p:nvSpPr>
          <p:cNvPr id="67" name="Oval 66">
            <a:extLst>
              <a:ext uri="{FF2B5EF4-FFF2-40B4-BE49-F238E27FC236}">
                <a16:creationId xmlns:a16="http://schemas.microsoft.com/office/drawing/2014/main" id="{9FE155FC-A5AF-4F58-8459-4AD11BCA7065}"/>
              </a:ext>
            </a:extLst>
          </p:cNvPr>
          <p:cNvSpPr/>
          <p:nvPr/>
        </p:nvSpPr>
        <p:spPr>
          <a:xfrm>
            <a:off x="149120" y="4546248"/>
            <a:ext cx="2134216" cy="128335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le début</a:t>
            </a:r>
          </a:p>
        </p:txBody>
      </p:sp>
      <p:sp>
        <p:nvSpPr>
          <p:cNvPr id="66" name="Oval 65">
            <a:extLst>
              <a:ext uri="{FF2B5EF4-FFF2-40B4-BE49-F238E27FC236}">
                <a16:creationId xmlns:a16="http://schemas.microsoft.com/office/drawing/2014/main" id="{B58FD9CE-2472-4B82-A590-4C8FA8B7CC6B}"/>
              </a:ext>
            </a:extLst>
          </p:cNvPr>
          <p:cNvSpPr/>
          <p:nvPr/>
        </p:nvSpPr>
        <p:spPr>
          <a:xfrm>
            <a:off x="10079839" y="2380052"/>
            <a:ext cx="1743511"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15076"/>
                </a:solidFill>
              </a:rPr>
              <a:t>servir</a:t>
            </a:r>
          </a:p>
        </p:txBody>
      </p:sp>
      <p:sp>
        <p:nvSpPr>
          <p:cNvPr id="65" name="Oval 64">
            <a:extLst>
              <a:ext uri="{FF2B5EF4-FFF2-40B4-BE49-F238E27FC236}">
                <a16:creationId xmlns:a16="http://schemas.microsoft.com/office/drawing/2014/main" id="{32E89A50-6877-4BCE-8DA2-B1392EF7BCC7}"/>
              </a:ext>
            </a:extLst>
          </p:cNvPr>
          <p:cNvSpPr/>
          <p:nvPr/>
        </p:nvSpPr>
        <p:spPr>
          <a:xfrm>
            <a:off x="6945092" y="2691764"/>
            <a:ext cx="2799403" cy="130114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15076"/>
                </a:solidFill>
              </a:rPr>
              <a:t>réussir à</a:t>
            </a:r>
          </a:p>
        </p:txBody>
      </p:sp>
      <p:sp>
        <p:nvSpPr>
          <p:cNvPr id="63" name="Oval 62">
            <a:extLst>
              <a:ext uri="{FF2B5EF4-FFF2-40B4-BE49-F238E27FC236}">
                <a16:creationId xmlns:a16="http://schemas.microsoft.com/office/drawing/2014/main" id="{E74F9837-699B-4FBC-8428-8FF60FCB8198}"/>
              </a:ext>
            </a:extLst>
          </p:cNvPr>
          <p:cNvSpPr/>
          <p:nvPr/>
        </p:nvSpPr>
        <p:spPr>
          <a:xfrm>
            <a:off x="4279085" y="1594034"/>
            <a:ext cx="4205372" cy="1537854"/>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réussir</a:t>
            </a:r>
          </a:p>
        </p:txBody>
      </p:sp>
      <p:sp>
        <p:nvSpPr>
          <p:cNvPr id="62" name="Oval 61">
            <a:extLst>
              <a:ext uri="{FF2B5EF4-FFF2-40B4-BE49-F238E27FC236}">
                <a16:creationId xmlns:a16="http://schemas.microsoft.com/office/drawing/2014/main" id="{F00364EB-0058-4449-98F3-FFB8F7F167CB}"/>
              </a:ext>
            </a:extLst>
          </p:cNvPr>
          <p:cNvSpPr/>
          <p:nvPr/>
        </p:nvSpPr>
        <p:spPr>
          <a:xfrm>
            <a:off x="3102088" y="2633244"/>
            <a:ext cx="2422758" cy="122354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grandir</a:t>
            </a:r>
          </a:p>
        </p:txBody>
      </p:sp>
      <p:sp>
        <p:nvSpPr>
          <p:cNvPr id="59" name="Oval 58">
            <a:extLst>
              <a:ext uri="{FF2B5EF4-FFF2-40B4-BE49-F238E27FC236}">
                <a16:creationId xmlns:a16="http://schemas.microsoft.com/office/drawing/2014/main" id="{8EC07805-642C-450D-8442-91605BCE3EEE}"/>
              </a:ext>
            </a:extLst>
          </p:cNvPr>
          <p:cNvSpPr/>
          <p:nvPr/>
        </p:nvSpPr>
        <p:spPr>
          <a:xfrm>
            <a:off x="2120841" y="1575968"/>
            <a:ext cx="1943098"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fournir</a:t>
            </a:r>
          </a:p>
        </p:txBody>
      </p:sp>
      <p:sp>
        <p:nvSpPr>
          <p:cNvPr id="58" name="Oval 57">
            <a:extLst>
              <a:ext uri="{FF2B5EF4-FFF2-40B4-BE49-F238E27FC236}">
                <a16:creationId xmlns:a16="http://schemas.microsoft.com/office/drawing/2014/main" id="{34EB8980-82C5-42DD-B83D-C8D1A087C72C}"/>
              </a:ext>
            </a:extLst>
          </p:cNvPr>
          <p:cNvSpPr/>
          <p:nvPr/>
        </p:nvSpPr>
        <p:spPr>
          <a:xfrm>
            <a:off x="213471" y="1875522"/>
            <a:ext cx="2422758" cy="2104195"/>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établir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121924" cy="867128"/>
          </a:xfrm>
          <a:prstGeom prst="rect">
            <a:avLst/>
          </a:prstGeom>
        </p:spPr>
      </p:pic>
      <p:sp>
        <p:nvSpPr>
          <p:cNvPr id="4" name="Title 3"/>
          <p:cNvSpPr>
            <a:spLocks noGrp="1"/>
          </p:cNvSpPr>
          <p:nvPr>
            <p:ph type="title"/>
          </p:nvPr>
        </p:nvSpPr>
        <p:spPr>
          <a:xfrm>
            <a:off x="0" y="296864"/>
            <a:ext cx="5624144" cy="707849"/>
          </a:xfrm>
        </p:spPr>
        <p:txBody>
          <a:bodyPr>
            <a:normAutofit fontScale="90000"/>
          </a:bodyPr>
          <a:lstStyle/>
          <a:p>
            <a:r>
              <a:rPr lang="fr-FR" sz="3600" b="1" dirty="0">
                <a:solidFill>
                  <a:schemeClr val="bg1"/>
                </a:solidFill>
              </a:rPr>
              <a:t>Le Grand Prix 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9" name="TextBox 8">
            <a:extLst>
              <a:ext uri="{FF2B5EF4-FFF2-40B4-BE49-F238E27FC236}">
                <a16:creationId xmlns:a16="http://schemas.microsoft.com/office/drawing/2014/main" id="{0A92D81F-0650-F447-8359-0A6373AAFC18}"/>
              </a:ext>
            </a:extLst>
          </p:cNvPr>
          <p:cNvSpPr txBox="1"/>
          <p:nvPr/>
        </p:nvSpPr>
        <p:spPr>
          <a:xfrm>
            <a:off x="6058356" y="166466"/>
            <a:ext cx="4498492" cy="769441"/>
          </a:xfrm>
          <a:prstGeom prst="rect">
            <a:avLst/>
          </a:prstGeom>
          <a:noFill/>
        </p:spPr>
        <p:txBody>
          <a:bodyPr wrap="square" rtlCol="0">
            <a:spAutoFit/>
          </a:bodyPr>
          <a:lstStyle/>
          <a:p>
            <a:r>
              <a:rPr lang="fr-FR" sz="2200" dirty="0">
                <a:solidFill>
                  <a:srgbClr val="115076"/>
                </a:solidFill>
              </a:rPr>
              <a:t>Dis les mots plus vite que ton/ta partenaire pour gagner !</a:t>
            </a:r>
          </a:p>
        </p:txBody>
      </p:sp>
      <p:sp>
        <p:nvSpPr>
          <p:cNvPr id="15" name="Oval 14">
            <a:extLst>
              <a:ext uri="{FF2B5EF4-FFF2-40B4-BE49-F238E27FC236}">
                <a16:creationId xmlns:a16="http://schemas.microsoft.com/office/drawing/2014/main" id="{FB786093-8E91-47E7-BB00-C231940E2EFC}"/>
              </a:ext>
            </a:extLst>
          </p:cNvPr>
          <p:cNvSpPr/>
          <p:nvPr/>
        </p:nvSpPr>
        <p:spPr>
          <a:xfrm>
            <a:off x="213471" y="1875522"/>
            <a:ext cx="2422758" cy="2104195"/>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set up, setting up; </a:t>
            </a:r>
          </a:p>
          <a:p>
            <a:pPr algn="ctr"/>
            <a:r>
              <a:rPr lang="en-GB" sz="2000" dirty="0"/>
              <a:t>to establish, establishing </a:t>
            </a:r>
          </a:p>
        </p:txBody>
      </p:sp>
      <p:sp>
        <p:nvSpPr>
          <p:cNvPr id="16" name="Oval 15">
            <a:extLst>
              <a:ext uri="{FF2B5EF4-FFF2-40B4-BE49-F238E27FC236}">
                <a16:creationId xmlns:a16="http://schemas.microsoft.com/office/drawing/2014/main" id="{0EAB18FD-DA54-48EA-B225-ECD7BF58BF08}"/>
              </a:ext>
            </a:extLst>
          </p:cNvPr>
          <p:cNvSpPr/>
          <p:nvPr/>
        </p:nvSpPr>
        <p:spPr>
          <a:xfrm>
            <a:off x="2112161" y="1585285"/>
            <a:ext cx="1943098"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to supply, supplying</a:t>
            </a:r>
          </a:p>
        </p:txBody>
      </p:sp>
      <p:sp>
        <p:nvSpPr>
          <p:cNvPr id="17" name="Oval 16">
            <a:extLst>
              <a:ext uri="{FF2B5EF4-FFF2-40B4-BE49-F238E27FC236}">
                <a16:creationId xmlns:a16="http://schemas.microsoft.com/office/drawing/2014/main" id="{7513ED78-67EA-43FD-8E37-42B8CFB982FB}"/>
              </a:ext>
            </a:extLst>
          </p:cNvPr>
          <p:cNvSpPr/>
          <p:nvPr/>
        </p:nvSpPr>
        <p:spPr>
          <a:xfrm>
            <a:off x="3083881" y="2633245"/>
            <a:ext cx="2422758" cy="122354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grow up, growing up</a:t>
            </a:r>
          </a:p>
        </p:txBody>
      </p:sp>
      <p:sp>
        <p:nvSpPr>
          <p:cNvPr id="19" name="Oval 18">
            <a:extLst>
              <a:ext uri="{FF2B5EF4-FFF2-40B4-BE49-F238E27FC236}">
                <a16:creationId xmlns:a16="http://schemas.microsoft.com/office/drawing/2014/main" id="{07B70937-6987-415D-8307-4984CF1D4AB9}"/>
              </a:ext>
            </a:extLst>
          </p:cNvPr>
          <p:cNvSpPr/>
          <p:nvPr/>
        </p:nvSpPr>
        <p:spPr>
          <a:xfrm>
            <a:off x="4279085" y="1603213"/>
            <a:ext cx="4205372" cy="1537854"/>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pass an exam, </a:t>
            </a:r>
          </a:p>
          <a:p>
            <a:pPr algn="ctr"/>
            <a:r>
              <a:rPr lang="en-GB" sz="2000" dirty="0"/>
              <a:t>to make a success of</a:t>
            </a:r>
          </a:p>
        </p:txBody>
      </p:sp>
      <p:sp>
        <p:nvSpPr>
          <p:cNvPr id="22" name="Oval 21">
            <a:extLst>
              <a:ext uri="{FF2B5EF4-FFF2-40B4-BE49-F238E27FC236}">
                <a16:creationId xmlns:a16="http://schemas.microsoft.com/office/drawing/2014/main" id="{CE59DB26-7A6F-43CD-9F92-D4070F8B4B0D}"/>
              </a:ext>
            </a:extLst>
          </p:cNvPr>
          <p:cNvSpPr/>
          <p:nvPr/>
        </p:nvSpPr>
        <p:spPr>
          <a:xfrm>
            <a:off x="149120" y="4546248"/>
            <a:ext cx="2134216" cy="128335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beginning, start</a:t>
            </a:r>
          </a:p>
        </p:txBody>
      </p:sp>
      <p:sp>
        <p:nvSpPr>
          <p:cNvPr id="24" name="Oval 23">
            <a:extLst>
              <a:ext uri="{FF2B5EF4-FFF2-40B4-BE49-F238E27FC236}">
                <a16:creationId xmlns:a16="http://schemas.microsoft.com/office/drawing/2014/main" id="{9FFE3B68-8D61-4969-8A4B-9B1CD8B8577F}"/>
              </a:ext>
            </a:extLst>
          </p:cNvPr>
          <p:cNvSpPr/>
          <p:nvPr/>
        </p:nvSpPr>
        <p:spPr>
          <a:xfrm>
            <a:off x="3081903" y="4759806"/>
            <a:ext cx="2948522" cy="1160214"/>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government</a:t>
            </a:r>
          </a:p>
        </p:txBody>
      </p:sp>
      <p:sp>
        <p:nvSpPr>
          <p:cNvPr id="30" name="Oval 29">
            <a:extLst>
              <a:ext uri="{FF2B5EF4-FFF2-40B4-BE49-F238E27FC236}">
                <a16:creationId xmlns:a16="http://schemas.microsoft.com/office/drawing/2014/main" id="{27F7BA73-3C17-4C50-8E18-809F2D5451BC}"/>
              </a:ext>
            </a:extLst>
          </p:cNvPr>
          <p:cNvSpPr/>
          <p:nvPr/>
        </p:nvSpPr>
        <p:spPr>
          <a:xfrm>
            <a:off x="5902915" y="3825235"/>
            <a:ext cx="1563717" cy="1476005"/>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soldier</a:t>
            </a:r>
          </a:p>
        </p:txBody>
      </p:sp>
      <p:sp>
        <p:nvSpPr>
          <p:cNvPr id="26" name="Oval 25">
            <a:extLst>
              <a:ext uri="{FF2B5EF4-FFF2-40B4-BE49-F238E27FC236}">
                <a16:creationId xmlns:a16="http://schemas.microsoft.com/office/drawing/2014/main" id="{57C9388E-986E-4CC4-99E6-CA593737AC5C}"/>
              </a:ext>
            </a:extLst>
          </p:cNvPr>
          <p:cNvSpPr/>
          <p:nvPr/>
        </p:nvSpPr>
        <p:spPr>
          <a:xfrm>
            <a:off x="7105685" y="4100027"/>
            <a:ext cx="1370856" cy="99889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north</a:t>
            </a:r>
          </a:p>
        </p:txBody>
      </p:sp>
      <p:sp>
        <p:nvSpPr>
          <p:cNvPr id="29" name="Oval 28">
            <a:extLst>
              <a:ext uri="{FF2B5EF4-FFF2-40B4-BE49-F238E27FC236}">
                <a16:creationId xmlns:a16="http://schemas.microsoft.com/office/drawing/2014/main" id="{7A59F602-92FE-4646-B975-3A4E4859BF6D}"/>
              </a:ext>
            </a:extLst>
          </p:cNvPr>
          <p:cNvSpPr/>
          <p:nvPr/>
        </p:nvSpPr>
        <p:spPr>
          <a:xfrm>
            <a:off x="7334686" y="5009054"/>
            <a:ext cx="1446646" cy="1231975"/>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south</a:t>
            </a:r>
          </a:p>
        </p:txBody>
      </p:sp>
      <p:sp>
        <p:nvSpPr>
          <p:cNvPr id="28" name="Oval 27">
            <a:extLst>
              <a:ext uri="{FF2B5EF4-FFF2-40B4-BE49-F238E27FC236}">
                <a16:creationId xmlns:a16="http://schemas.microsoft.com/office/drawing/2014/main" id="{C818AA7A-F5A7-4E32-BE4A-8C65694F1CDA}"/>
              </a:ext>
            </a:extLst>
          </p:cNvPr>
          <p:cNvSpPr/>
          <p:nvPr/>
        </p:nvSpPr>
        <p:spPr>
          <a:xfrm>
            <a:off x="8583976" y="4939802"/>
            <a:ext cx="1446644" cy="100530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west</a:t>
            </a:r>
          </a:p>
        </p:txBody>
      </p:sp>
      <p:sp>
        <p:nvSpPr>
          <p:cNvPr id="23" name="Oval 22">
            <a:extLst>
              <a:ext uri="{FF2B5EF4-FFF2-40B4-BE49-F238E27FC236}">
                <a16:creationId xmlns:a16="http://schemas.microsoft.com/office/drawing/2014/main" id="{8F10BEEB-821D-428C-8914-CB9BDDAD2CBD}"/>
              </a:ext>
            </a:extLst>
          </p:cNvPr>
          <p:cNvSpPr/>
          <p:nvPr/>
        </p:nvSpPr>
        <p:spPr>
          <a:xfrm>
            <a:off x="10767775" y="4492205"/>
            <a:ext cx="1136833" cy="115130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end</a:t>
            </a:r>
          </a:p>
        </p:txBody>
      </p:sp>
      <p:pic>
        <p:nvPicPr>
          <p:cNvPr id="44" name="Picture 43" descr="Graphical user interface, application, icon&#10;&#10;Description automatically generated">
            <a:extLst>
              <a:ext uri="{FF2B5EF4-FFF2-40B4-BE49-F238E27FC236}">
                <a16:creationId xmlns:a16="http://schemas.microsoft.com/office/drawing/2014/main" id="{94B95866-F3B1-4134-B414-9F74DAF2D7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051" t="68423"/>
          <a:stretch/>
        </p:blipFill>
        <p:spPr>
          <a:xfrm>
            <a:off x="3004569" y="1236303"/>
            <a:ext cx="1448136" cy="790863"/>
          </a:xfrm>
          <a:prstGeom prst="rect">
            <a:avLst/>
          </a:prstGeom>
        </p:spPr>
      </p:pic>
      <p:pic>
        <p:nvPicPr>
          <p:cNvPr id="49" name="Picture 48" descr="Shape&#10;&#10;Description automatically generated with medium confidence">
            <a:extLst>
              <a:ext uri="{FF2B5EF4-FFF2-40B4-BE49-F238E27FC236}">
                <a16:creationId xmlns:a16="http://schemas.microsoft.com/office/drawing/2014/main" id="{D213BFAD-3248-4578-8FDB-525735515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4911" y="5091290"/>
            <a:ext cx="1476628" cy="937771"/>
          </a:xfrm>
          <a:prstGeom prst="rect">
            <a:avLst/>
          </a:prstGeom>
        </p:spPr>
      </p:pic>
      <p:pic>
        <p:nvPicPr>
          <p:cNvPr id="61" name="Picture 60">
            <a:extLst>
              <a:ext uri="{FF2B5EF4-FFF2-40B4-BE49-F238E27FC236}">
                <a16:creationId xmlns:a16="http://schemas.microsoft.com/office/drawing/2014/main" id="{114BB124-1823-42C5-ABBA-A3B59BD030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271" y="1252446"/>
            <a:ext cx="1194124" cy="1101766"/>
          </a:xfrm>
          <a:prstGeom prst="rect">
            <a:avLst/>
          </a:prstGeom>
        </p:spPr>
      </p:pic>
      <p:pic>
        <p:nvPicPr>
          <p:cNvPr id="53" name="Picture 52" descr="A group of children posing for a photo&#10;&#10;Description automatically generated with medium confidence">
            <a:extLst>
              <a:ext uri="{FF2B5EF4-FFF2-40B4-BE49-F238E27FC236}">
                <a16:creationId xmlns:a16="http://schemas.microsoft.com/office/drawing/2014/main" id="{EA71462D-602C-43CD-BA30-83E1C4387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419613" y="3210702"/>
            <a:ext cx="1783151" cy="1205369"/>
          </a:xfrm>
          <a:prstGeom prst="rect">
            <a:avLst/>
          </a:prstGeom>
        </p:spPr>
      </p:pic>
      <p:pic>
        <p:nvPicPr>
          <p:cNvPr id="38" name="Picture 37" descr="Shape&#10;&#10;Description automatically generated">
            <a:extLst>
              <a:ext uri="{FF2B5EF4-FFF2-40B4-BE49-F238E27FC236}">
                <a16:creationId xmlns:a16="http://schemas.microsoft.com/office/drawing/2014/main" id="{3E76D8BA-CE4D-498E-9C60-4AB6A192F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8582">
            <a:off x="7434252" y="1452073"/>
            <a:ext cx="1129803" cy="846470"/>
          </a:xfrm>
          <a:prstGeom prst="rect">
            <a:avLst/>
          </a:prstGeom>
        </p:spPr>
      </p:pic>
      <p:pic>
        <p:nvPicPr>
          <p:cNvPr id="57" name="Picture 56" descr="A picture containing dark, night sky&#10;&#10;Description automatically generated">
            <a:extLst>
              <a:ext uri="{FF2B5EF4-FFF2-40B4-BE49-F238E27FC236}">
                <a16:creationId xmlns:a16="http://schemas.microsoft.com/office/drawing/2014/main" id="{B38DDBAE-539E-48A6-83AD-B2F6D18609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996507" y="943015"/>
            <a:ext cx="686740" cy="1236303"/>
          </a:xfrm>
          <a:prstGeom prst="rect">
            <a:avLst/>
          </a:prstGeom>
        </p:spPr>
      </p:pic>
      <p:sp>
        <p:nvSpPr>
          <p:cNvPr id="18" name="Oval 17">
            <a:extLst>
              <a:ext uri="{FF2B5EF4-FFF2-40B4-BE49-F238E27FC236}">
                <a16:creationId xmlns:a16="http://schemas.microsoft.com/office/drawing/2014/main" id="{8E823391-7E05-4060-A0F9-5FBF0AF4B310}"/>
              </a:ext>
            </a:extLst>
          </p:cNvPr>
          <p:cNvSpPr/>
          <p:nvPr/>
        </p:nvSpPr>
        <p:spPr>
          <a:xfrm>
            <a:off x="6945092" y="2688956"/>
            <a:ext cx="2799403" cy="130114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to succeed in, succeeding in</a:t>
            </a:r>
          </a:p>
        </p:txBody>
      </p:sp>
      <p:pic>
        <p:nvPicPr>
          <p:cNvPr id="42" name="Picture 41" descr="Icon&#10;&#10;Description automatically generated">
            <a:extLst>
              <a:ext uri="{FF2B5EF4-FFF2-40B4-BE49-F238E27FC236}">
                <a16:creationId xmlns:a16="http://schemas.microsoft.com/office/drawing/2014/main" id="{5E992BBF-695B-4FA5-A56F-F8E2D466EB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0293" y="2991356"/>
            <a:ext cx="721415" cy="865428"/>
          </a:xfrm>
          <a:prstGeom prst="rect">
            <a:avLst/>
          </a:prstGeom>
        </p:spPr>
      </p:pic>
      <p:sp>
        <p:nvSpPr>
          <p:cNvPr id="27" name="Oval 26">
            <a:extLst>
              <a:ext uri="{FF2B5EF4-FFF2-40B4-BE49-F238E27FC236}">
                <a16:creationId xmlns:a16="http://schemas.microsoft.com/office/drawing/2014/main" id="{61442418-CCBA-4AA5-B90D-3592E74838F7}"/>
              </a:ext>
            </a:extLst>
          </p:cNvPr>
          <p:cNvSpPr/>
          <p:nvPr/>
        </p:nvSpPr>
        <p:spPr>
          <a:xfrm>
            <a:off x="10079839" y="2380052"/>
            <a:ext cx="1743511"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to serve, serving</a:t>
            </a:r>
          </a:p>
        </p:txBody>
      </p:sp>
      <p:pic>
        <p:nvPicPr>
          <p:cNvPr id="40" name="Picture 39" descr="A picture containing vector graphics&#10;&#10;Description automatically generated">
            <a:extLst>
              <a:ext uri="{FF2B5EF4-FFF2-40B4-BE49-F238E27FC236}">
                <a16:creationId xmlns:a16="http://schemas.microsoft.com/office/drawing/2014/main" id="{198A471C-9C9D-4198-B887-8A2257F388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39877" y="2193129"/>
            <a:ext cx="978377" cy="1311790"/>
          </a:xfrm>
          <a:prstGeom prst="rect">
            <a:avLst/>
          </a:prstGeom>
        </p:spPr>
      </p:pic>
      <p:sp>
        <p:nvSpPr>
          <p:cNvPr id="31" name="Oval 30">
            <a:extLst>
              <a:ext uri="{FF2B5EF4-FFF2-40B4-BE49-F238E27FC236}">
                <a16:creationId xmlns:a16="http://schemas.microsoft.com/office/drawing/2014/main" id="{09E1741B-B875-4E80-91C0-0827CD67A7D3}"/>
              </a:ext>
            </a:extLst>
          </p:cNvPr>
          <p:cNvSpPr/>
          <p:nvPr/>
        </p:nvSpPr>
        <p:spPr>
          <a:xfrm>
            <a:off x="1820962" y="4931124"/>
            <a:ext cx="1701523" cy="138492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state</a:t>
            </a:r>
          </a:p>
        </p:txBody>
      </p:sp>
      <p:pic>
        <p:nvPicPr>
          <p:cNvPr id="47" name="Picture 46" descr="A green and white logo&#10;&#10;Description automatically generated with low confidence">
            <a:extLst>
              <a:ext uri="{FF2B5EF4-FFF2-40B4-BE49-F238E27FC236}">
                <a16:creationId xmlns:a16="http://schemas.microsoft.com/office/drawing/2014/main" id="{7D1627A0-E597-434A-A3BD-EA6111603A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02" y="4055858"/>
            <a:ext cx="1111895" cy="1064987"/>
          </a:xfrm>
          <a:prstGeom prst="rect">
            <a:avLst/>
          </a:prstGeom>
        </p:spPr>
      </p:pic>
      <p:pic>
        <p:nvPicPr>
          <p:cNvPr id="33" name="Picture 32" descr="Icon&#10;&#10;Description automatically generated">
            <a:extLst>
              <a:ext uri="{FF2B5EF4-FFF2-40B4-BE49-F238E27FC236}">
                <a16:creationId xmlns:a16="http://schemas.microsoft.com/office/drawing/2014/main" id="{AD1E8A25-B6B3-4595-920F-3B510DF544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64740" y="3828611"/>
            <a:ext cx="1060253" cy="1200854"/>
          </a:xfrm>
          <a:prstGeom prst="rect">
            <a:avLst/>
          </a:prstGeom>
        </p:spPr>
      </p:pic>
      <p:sp>
        <p:nvSpPr>
          <p:cNvPr id="21" name="Oval 20">
            <a:extLst>
              <a:ext uri="{FF2B5EF4-FFF2-40B4-BE49-F238E27FC236}">
                <a16:creationId xmlns:a16="http://schemas.microsoft.com/office/drawing/2014/main" id="{154C6846-4FF6-4AF9-A427-D01B2428F8BF}"/>
              </a:ext>
            </a:extLst>
          </p:cNvPr>
          <p:cNvSpPr/>
          <p:nvPr/>
        </p:nvSpPr>
        <p:spPr>
          <a:xfrm>
            <a:off x="5626663" y="5025679"/>
            <a:ext cx="1641625" cy="1182789"/>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army</a:t>
            </a:r>
          </a:p>
        </p:txBody>
      </p:sp>
      <p:pic>
        <p:nvPicPr>
          <p:cNvPr id="45" name="Picture 44" descr="A military tank with a flag&#10;&#10;Description automatically generated with medium confidence">
            <a:hlinkClick r:id="" action="ppaction://noaction">
              <a:snd r:embed="rId14" name="invasion.wav"/>
            </a:hlinkClick>
            <a:extLst>
              <a:ext uri="{FF2B5EF4-FFF2-40B4-BE49-F238E27FC236}">
                <a16:creationId xmlns:a16="http://schemas.microsoft.com/office/drawing/2014/main" id="{8E4197B2-230B-4A50-979D-A8EAD1098D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4993" y="5589120"/>
            <a:ext cx="1487778" cy="879881"/>
          </a:xfrm>
          <a:prstGeom prst="rect">
            <a:avLst/>
          </a:prstGeom>
        </p:spPr>
      </p:pic>
      <p:pic>
        <p:nvPicPr>
          <p:cNvPr id="32" name="Picture 31" descr="Diagram&#10;&#10;Description automatically generated">
            <a:hlinkClick r:id="" action="ppaction://noaction">
              <a:snd r:embed="rId16" name="ennemi.wav"/>
            </a:hlinkClick>
            <a:extLst>
              <a:ext uri="{FF2B5EF4-FFF2-40B4-BE49-F238E27FC236}">
                <a16:creationId xmlns:a16="http://schemas.microsoft.com/office/drawing/2014/main" id="{78966FD5-B96E-47A8-8B64-FDD4898AAD8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74456" y="3477367"/>
            <a:ext cx="776025" cy="1467228"/>
          </a:xfrm>
          <a:prstGeom prst="rect">
            <a:avLst/>
          </a:prstGeom>
        </p:spPr>
      </p:pic>
      <p:sp>
        <p:nvSpPr>
          <p:cNvPr id="25" name="Oval 24">
            <a:extLst>
              <a:ext uri="{FF2B5EF4-FFF2-40B4-BE49-F238E27FC236}">
                <a16:creationId xmlns:a16="http://schemas.microsoft.com/office/drawing/2014/main" id="{70440627-D647-4C47-A8FA-487109E55E6E}"/>
              </a:ext>
            </a:extLst>
          </p:cNvPr>
          <p:cNvSpPr/>
          <p:nvPr/>
        </p:nvSpPr>
        <p:spPr>
          <a:xfrm>
            <a:off x="9576860" y="4345589"/>
            <a:ext cx="1265634" cy="100530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east</a:t>
            </a:r>
          </a:p>
        </p:txBody>
      </p:sp>
      <p:pic>
        <p:nvPicPr>
          <p:cNvPr id="35" name="Picture 34" descr="Icon&#10;&#10;Description automatically generated">
            <a:extLst>
              <a:ext uri="{FF2B5EF4-FFF2-40B4-BE49-F238E27FC236}">
                <a16:creationId xmlns:a16="http://schemas.microsoft.com/office/drawing/2014/main" id="{1CF071CF-774F-4CB5-AE77-8F7E172868E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97770" y="4055858"/>
            <a:ext cx="868921" cy="1096863"/>
          </a:xfrm>
          <a:prstGeom prst="rect">
            <a:avLst/>
          </a:prstGeom>
        </p:spPr>
      </p:pic>
      <p:sp>
        <p:nvSpPr>
          <p:cNvPr id="77" name="TextBox 76">
            <a:extLst>
              <a:ext uri="{FF2B5EF4-FFF2-40B4-BE49-F238E27FC236}">
                <a16:creationId xmlns:a16="http://schemas.microsoft.com/office/drawing/2014/main" id="{E106C961-CED1-4CA5-ABCB-FFFCB81F0B83}"/>
              </a:ext>
            </a:extLst>
          </p:cNvPr>
          <p:cNvSpPr txBox="1"/>
          <p:nvPr/>
        </p:nvSpPr>
        <p:spPr>
          <a:xfrm>
            <a:off x="1206853" y="1884270"/>
            <a:ext cx="435784" cy="400110"/>
          </a:xfrm>
          <a:prstGeom prst="rect">
            <a:avLst/>
          </a:prstGeom>
          <a:noFill/>
        </p:spPr>
        <p:txBody>
          <a:bodyPr wrap="square" rtlCol="0">
            <a:spAutoFit/>
          </a:bodyPr>
          <a:lstStyle/>
          <a:p>
            <a:pPr algn="ctr"/>
            <a:r>
              <a:rPr lang="en-GB" sz="2000" b="1" dirty="0">
                <a:solidFill>
                  <a:schemeClr val="bg1"/>
                </a:solidFill>
              </a:rPr>
              <a:t>1.</a:t>
            </a:r>
          </a:p>
        </p:txBody>
      </p:sp>
      <p:sp>
        <p:nvSpPr>
          <p:cNvPr id="78" name="TextBox 77">
            <a:extLst>
              <a:ext uri="{FF2B5EF4-FFF2-40B4-BE49-F238E27FC236}">
                <a16:creationId xmlns:a16="http://schemas.microsoft.com/office/drawing/2014/main" id="{E9D694FB-1370-4C3E-BE5D-2F00E125F937}"/>
              </a:ext>
            </a:extLst>
          </p:cNvPr>
          <p:cNvSpPr txBox="1"/>
          <p:nvPr/>
        </p:nvSpPr>
        <p:spPr>
          <a:xfrm>
            <a:off x="8089710" y="2698263"/>
            <a:ext cx="435784" cy="400110"/>
          </a:xfrm>
          <a:prstGeom prst="rect">
            <a:avLst/>
          </a:prstGeom>
          <a:noFill/>
        </p:spPr>
        <p:txBody>
          <a:bodyPr wrap="square" rtlCol="0">
            <a:spAutoFit/>
          </a:bodyPr>
          <a:lstStyle/>
          <a:p>
            <a:pPr algn="ctr"/>
            <a:r>
              <a:rPr lang="en-GB" sz="2000" b="1" dirty="0">
                <a:solidFill>
                  <a:schemeClr val="accent5">
                    <a:lumMod val="50000"/>
                  </a:schemeClr>
                </a:solidFill>
              </a:rPr>
              <a:t>5.</a:t>
            </a:r>
          </a:p>
        </p:txBody>
      </p:sp>
      <p:sp>
        <p:nvSpPr>
          <p:cNvPr id="80" name="TextBox 79">
            <a:extLst>
              <a:ext uri="{FF2B5EF4-FFF2-40B4-BE49-F238E27FC236}">
                <a16:creationId xmlns:a16="http://schemas.microsoft.com/office/drawing/2014/main" id="{931AF3DA-09D9-47D4-9839-03D879287C69}"/>
              </a:ext>
            </a:extLst>
          </p:cNvPr>
          <p:cNvSpPr txBox="1"/>
          <p:nvPr/>
        </p:nvSpPr>
        <p:spPr>
          <a:xfrm>
            <a:off x="6145588" y="1639609"/>
            <a:ext cx="435784" cy="400110"/>
          </a:xfrm>
          <a:prstGeom prst="rect">
            <a:avLst/>
          </a:prstGeom>
          <a:noFill/>
        </p:spPr>
        <p:txBody>
          <a:bodyPr wrap="square" rtlCol="0">
            <a:spAutoFit/>
          </a:bodyPr>
          <a:lstStyle/>
          <a:p>
            <a:pPr algn="ctr"/>
            <a:r>
              <a:rPr lang="en-GB" sz="2000" b="1" dirty="0">
                <a:solidFill>
                  <a:schemeClr val="bg1"/>
                </a:solidFill>
              </a:rPr>
              <a:t>4.</a:t>
            </a:r>
          </a:p>
        </p:txBody>
      </p:sp>
      <p:sp>
        <p:nvSpPr>
          <p:cNvPr id="81" name="TextBox 80">
            <a:extLst>
              <a:ext uri="{FF2B5EF4-FFF2-40B4-BE49-F238E27FC236}">
                <a16:creationId xmlns:a16="http://schemas.microsoft.com/office/drawing/2014/main" id="{4EC5DE09-345A-476F-917F-D66F3FFC801B}"/>
              </a:ext>
            </a:extLst>
          </p:cNvPr>
          <p:cNvSpPr txBox="1"/>
          <p:nvPr/>
        </p:nvSpPr>
        <p:spPr>
          <a:xfrm>
            <a:off x="4075110" y="2616283"/>
            <a:ext cx="435784" cy="400110"/>
          </a:xfrm>
          <a:prstGeom prst="rect">
            <a:avLst/>
          </a:prstGeom>
          <a:noFill/>
        </p:spPr>
        <p:txBody>
          <a:bodyPr wrap="square" rtlCol="0">
            <a:spAutoFit/>
          </a:bodyPr>
          <a:lstStyle/>
          <a:p>
            <a:pPr algn="ctr"/>
            <a:r>
              <a:rPr lang="en-GB" sz="2000" b="1" dirty="0">
                <a:solidFill>
                  <a:schemeClr val="bg1"/>
                </a:solidFill>
              </a:rPr>
              <a:t>3.</a:t>
            </a:r>
          </a:p>
        </p:txBody>
      </p:sp>
      <p:sp>
        <p:nvSpPr>
          <p:cNvPr id="82" name="TextBox 81">
            <a:extLst>
              <a:ext uri="{FF2B5EF4-FFF2-40B4-BE49-F238E27FC236}">
                <a16:creationId xmlns:a16="http://schemas.microsoft.com/office/drawing/2014/main" id="{09E0C600-E563-4861-8D8D-094BD332C54E}"/>
              </a:ext>
            </a:extLst>
          </p:cNvPr>
          <p:cNvSpPr txBox="1"/>
          <p:nvPr/>
        </p:nvSpPr>
        <p:spPr>
          <a:xfrm>
            <a:off x="2589888" y="1664279"/>
            <a:ext cx="435784" cy="400110"/>
          </a:xfrm>
          <a:prstGeom prst="rect">
            <a:avLst/>
          </a:prstGeom>
          <a:noFill/>
        </p:spPr>
        <p:txBody>
          <a:bodyPr wrap="square" rtlCol="0">
            <a:spAutoFit/>
          </a:bodyPr>
          <a:lstStyle/>
          <a:p>
            <a:pPr algn="ctr"/>
            <a:r>
              <a:rPr lang="en-GB" sz="2000" b="1" dirty="0">
                <a:solidFill>
                  <a:schemeClr val="accent5">
                    <a:lumMod val="50000"/>
                  </a:schemeClr>
                </a:solidFill>
              </a:rPr>
              <a:t>2.</a:t>
            </a:r>
          </a:p>
        </p:txBody>
      </p:sp>
      <p:sp>
        <p:nvSpPr>
          <p:cNvPr id="83" name="TextBox 82">
            <a:extLst>
              <a:ext uri="{FF2B5EF4-FFF2-40B4-BE49-F238E27FC236}">
                <a16:creationId xmlns:a16="http://schemas.microsoft.com/office/drawing/2014/main" id="{028B67F9-89E1-4F16-9788-CA7BB2B9C52B}"/>
              </a:ext>
            </a:extLst>
          </p:cNvPr>
          <p:cNvSpPr txBox="1"/>
          <p:nvPr/>
        </p:nvSpPr>
        <p:spPr>
          <a:xfrm>
            <a:off x="8370442" y="1858129"/>
            <a:ext cx="435784" cy="400110"/>
          </a:xfrm>
          <a:prstGeom prst="rect">
            <a:avLst/>
          </a:prstGeom>
          <a:noFill/>
        </p:spPr>
        <p:txBody>
          <a:bodyPr wrap="square" rtlCol="0">
            <a:spAutoFit/>
          </a:bodyPr>
          <a:lstStyle/>
          <a:p>
            <a:pPr algn="ctr"/>
            <a:r>
              <a:rPr lang="en-GB" sz="2000" b="1" dirty="0">
                <a:solidFill>
                  <a:schemeClr val="bg1"/>
                </a:solidFill>
              </a:rPr>
              <a:t>6.</a:t>
            </a:r>
          </a:p>
        </p:txBody>
      </p:sp>
      <p:sp>
        <p:nvSpPr>
          <p:cNvPr id="84" name="TextBox 83">
            <a:extLst>
              <a:ext uri="{FF2B5EF4-FFF2-40B4-BE49-F238E27FC236}">
                <a16:creationId xmlns:a16="http://schemas.microsoft.com/office/drawing/2014/main" id="{E0C7F622-FA6B-43F1-A602-69298FC4AF78}"/>
              </a:ext>
            </a:extLst>
          </p:cNvPr>
          <p:cNvSpPr txBox="1"/>
          <p:nvPr/>
        </p:nvSpPr>
        <p:spPr>
          <a:xfrm>
            <a:off x="10733702" y="2468068"/>
            <a:ext cx="435784" cy="400110"/>
          </a:xfrm>
          <a:prstGeom prst="rect">
            <a:avLst/>
          </a:prstGeom>
          <a:noFill/>
        </p:spPr>
        <p:txBody>
          <a:bodyPr wrap="square" rtlCol="0">
            <a:spAutoFit/>
          </a:bodyPr>
          <a:lstStyle/>
          <a:p>
            <a:pPr algn="ctr"/>
            <a:r>
              <a:rPr lang="en-GB" sz="2000" b="1" dirty="0">
                <a:solidFill>
                  <a:schemeClr val="accent5">
                    <a:lumMod val="50000"/>
                  </a:schemeClr>
                </a:solidFill>
              </a:rPr>
              <a:t>7.</a:t>
            </a:r>
          </a:p>
        </p:txBody>
      </p:sp>
      <p:sp>
        <p:nvSpPr>
          <p:cNvPr id="85" name="TextBox 84">
            <a:extLst>
              <a:ext uri="{FF2B5EF4-FFF2-40B4-BE49-F238E27FC236}">
                <a16:creationId xmlns:a16="http://schemas.microsoft.com/office/drawing/2014/main" id="{6F936A6E-4995-4BDB-9BAF-41DC85141C19}"/>
              </a:ext>
            </a:extLst>
          </p:cNvPr>
          <p:cNvSpPr txBox="1"/>
          <p:nvPr/>
        </p:nvSpPr>
        <p:spPr>
          <a:xfrm>
            <a:off x="1030435" y="4546248"/>
            <a:ext cx="435784" cy="400110"/>
          </a:xfrm>
          <a:prstGeom prst="rect">
            <a:avLst/>
          </a:prstGeom>
          <a:noFill/>
        </p:spPr>
        <p:txBody>
          <a:bodyPr wrap="square" rtlCol="0">
            <a:spAutoFit/>
          </a:bodyPr>
          <a:lstStyle/>
          <a:p>
            <a:pPr algn="ctr"/>
            <a:r>
              <a:rPr lang="en-GB" sz="2000" b="1" dirty="0">
                <a:solidFill>
                  <a:schemeClr val="bg1"/>
                </a:solidFill>
              </a:rPr>
              <a:t>8.</a:t>
            </a:r>
          </a:p>
        </p:txBody>
      </p:sp>
      <p:sp>
        <p:nvSpPr>
          <p:cNvPr id="86" name="TextBox 85">
            <a:extLst>
              <a:ext uri="{FF2B5EF4-FFF2-40B4-BE49-F238E27FC236}">
                <a16:creationId xmlns:a16="http://schemas.microsoft.com/office/drawing/2014/main" id="{DF7C8C6F-1826-436B-B358-AFE599E0BD1B}"/>
              </a:ext>
            </a:extLst>
          </p:cNvPr>
          <p:cNvSpPr txBox="1"/>
          <p:nvPr/>
        </p:nvSpPr>
        <p:spPr>
          <a:xfrm>
            <a:off x="2484159" y="5109073"/>
            <a:ext cx="435784" cy="400110"/>
          </a:xfrm>
          <a:prstGeom prst="rect">
            <a:avLst/>
          </a:prstGeom>
          <a:noFill/>
        </p:spPr>
        <p:txBody>
          <a:bodyPr wrap="square" rtlCol="0">
            <a:spAutoFit/>
          </a:bodyPr>
          <a:lstStyle/>
          <a:p>
            <a:pPr algn="ctr"/>
            <a:r>
              <a:rPr lang="en-GB" sz="2000" b="1" dirty="0">
                <a:solidFill>
                  <a:schemeClr val="bg1"/>
                </a:solidFill>
              </a:rPr>
              <a:t>9.</a:t>
            </a:r>
          </a:p>
        </p:txBody>
      </p:sp>
      <p:sp>
        <p:nvSpPr>
          <p:cNvPr id="87" name="TextBox 86">
            <a:extLst>
              <a:ext uri="{FF2B5EF4-FFF2-40B4-BE49-F238E27FC236}">
                <a16:creationId xmlns:a16="http://schemas.microsoft.com/office/drawing/2014/main" id="{DD2A14F1-8762-4FD9-A97D-F9F9137E73C2}"/>
              </a:ext>
            </a:extLst>
          </p:cNvPr>
          <p:cNvSpPr txBox="1"/>
          <p:nvPr/>
        </p:nvSpPr>
        <p:spPr>
          <a:xfrm>
            <a:off x="3976438" y="4829410"/>
            <a:ext cx="607988" cy="400110"/>
          </a:xfrm>
          <a:prstGeom prst="rect">
            <a:avLst/>
          </a:prstGeom>
          <a:noFill/>
        </p:spPr>
        <p:txBody>
          <a:bodyPr wrap="square" rtlCol="0">
            <a:spAutoFit/>
          </a:bodyPr>
          <a:lstStyle/>
          <a:p>
            <a:pPr algn="ctr"/>
            <a:r>
              <a:rPr lang="en-GB" sz="2000" b="1" dirty="0">
                <a:solidFill>
                  <a:schemeClr val="accent5">
                    <a:lumMod val="50000"/>
                  </a:schemeClr>
                </a:solidFill>
              </a:rPr>
              <a:t>10.</a:t>
            </a:r>
          </a:p>
        </p:txBody>
      </p:sp>
      <p:sp>
        <p:nvSpPr>
          <p:cNvPr id="88" name="TextBox 87">
            <a:extLst>
              <a:ext uri="{FF2B5EF4-FFF2-40B4-BE49-F238E27FC236}">
                <a16:creationId xmlns:a16="http://schemas.microsoft.com/office/drawing/2014/main" id="{7A9412E9-2317-4AD8-ACED-3BF9721E7AB1}"/>
              </a:ext>
            </a:extLst>
          </p:cNvPr>
          <p:cNvSpPr txBox="1"/>
          <p:nvPr/>
        </p:nvSpPr>
        <p:spPr>
          <a:xfrm>
            <a:off x="6121922" y="5123400"/>
            <a:ext cx="670645" cy="400110"/>
          </a:xfrm>
          <a:prstGeom prst="rect">
            <a:avLst/>
          </a:prstGeom>
          <a:noFill/>
        </p:spPr>
        <p:txBody>
          <a:bodyPr wrap="square" rtlCol="0">
            <a:spAutoFit/>
          </a:bodyPr>
          <a:lstStyle/>
          <a:p>
            <a:pPr algn="ctr"/>
            <a:r>
              <a:rPr lang="en-GB" sz="2000" b="1" dirty="0">
                <a:solidFill>
                  <a:schemeClr val="bg1"/>
                </a:solidFill>
              </a:rPr>
              <a:t>11.</a:t>
            </a:r>
          </a:p>
        </p:txBody>
      </p:sp>
      <p:sp>
        <p:nvSpPr>
          <p:cNvPr id="89" name="TextBox 88">
            <a:extLst>
              <a:ext uri="{FF2B5EF4-FFF2-40B4-BE49-F238E27FC236}">
                <a16:creationId xmlns:a16="http://schemas.microsoft.com/office/drawing/2014/main" id="{D9E2DF3E-AD52-4E47-8665-95C1D439A15F}"/>
              </a:ext>
            </a:extLst>
          </p:cNvPr>
          <p:cNvSpPr txBox="1"/>
          <p:nvPr/>
        </p:nvSpPr>
        <p:spPr>
          <a:xfrm>
            <a:off x="6333395" y="4006928"/>
            <a:ext cx="597464" cy="400110"/>
          </a:xfrm>
          <a:prstGeom prst="rect">
            <a:avLst/>
          </a:prstGeom>
          <a:noFill/>
        </p:spPr>
        <p:txBody>
          <a:bodyPr wrap="square" rtlCol="0">
            <a:spAutoFit/>
          </a:bodyPr>
          <a:lstStyle/>
          <a:p>
            <a:pPr algn="ctr"/>
            <a:r>
              <a:rPr lang="en-GB" sz="2000" b="1" dirty="0">
                <a:solidFill>
                  <a:schemeClr val="accent5">
                    <a:lumMod val="50000"/>
                  </a:schemeClr>
                </a:solidFill>
              </a:rPr>
              <a:t>12.</a:t>
            </a:r>
          </a:p>
        </p:txBody>
      </p:sp>
      <p:sp>
        <p:nvSpPr>
          <p:cNvPr id="90" name="TextBox 89">
            <a:extLst>
              <a:ext uri="{FF2B5EF4-FFF2-40B4-BE49-F238E27FC236}">
                <a16:creationId xmlns:a16="http://schemas.microsoft.com/office/drawing/2014/main" id="{1DA57834-3BBE-4637-B5D8-C2B26ED26EAB}"/>
              </a:ext>
            </a:extLst>
          </p:cNvPr>
          <p:cNvSpPr txBox="1"/>
          <p:nvPr/>
        </p:nvSpPr>
        <p:spPr>
          <a:xfrm>
            <a:off x="7522173" y="4078397"/>
            <a:ext cx="614262" cy="400110"/>
          </a:xfrm>
          <a:prstGeom prst="rect">
            <a:avLst/>
          </a:prstGeom>
          <a:noFill/>
        </p:spPr>
        <p:txBody>
          <a:bodyPr wrap="square" rtlCol="0">
            <a:spAutoFit/>
          </a:bodyPr>
          <a:lstStyle/>
          <a:p>
            <a:pPr algn="ctr"/>
            <a:r>
              <a:rPr lang="en-GB" sz="2000" b="1" dirty="0">
                <a:solidFill>
                  <a:schemeClr val="bg1"/>
                </a:solidFill>
              </a:rPr>
              <a:t>13.</a:t>
            </a:r>
          </a:p>
        </p:txBody>
      </p:sp>
      <p:sp>
        <p:nvSpPr>
          <p:cNvPr id="91" name="TextBox 90">
            <a:extLst>
              <a:ext uri="{FF2B5EF4-FFF2-40B4-BE49-F238E27FC236}">
                <a16:creationId xmlns:a16="http://schemas.microsoft.com/office/drawing/2014/main" id="{EC9C9598-475D-40E8-9091-91CBFA13D4B7}"/>
              </a:ext>
            </a:extLst>
          </p:cNvPr>
          <p:cNvSpPr txBox="1"/>
          <p:nvPr/>
        </p:nvSpPr>
        <p:spPr>
          <a:xfrm>
            <a:off x="7768045" y="5094087"/>
            <a:ext cx="570285" cy="400110"/>
          </a:xfrm>
          <a:prstGeom prst="rect">
            <a:avLst/>
          </a:prstGeom>
          <a:noFill/>
        </p:spPr>
        <p:txBody>
          <a:bodyPr wrap="square" rtlCol="0">
            <a:spAutoFit/>
          </a:bodyPr>
          <a:lstStyle/>
          <a:p>
            <a:pPr algn="ctr"/>
            <a:r>
              <a:rPr lang="en-GB" sz="2000" b="1" dirty="0">
                <a:solidFill>
                  <a:schemeClr val="bg1"/>
                </a:solidFill>
              </a:rPr>
              <a:t>14.</a:t>
            </a:r>
          </a:p>
        </p:txBody>
      </p:sp>
      <p:sp>
        <p:nvSpPr>
          <p:cNvPr id="92" name="TextBox 91">
            <a:extLst>
              <a:ext uri="{FF2B5EF4-FFF2-40B4-BE49-F238E27FC236}">
                <a16:creationId xmlns:a16="http://schemas.microsoft.com/office/drawing/2014/main" id="{0F5C36D7-9F7B-4DF0-B1CD-9816A3E2F69A}"/>
              </a:ext>
            </a:extLst>
          </p:cNvPr>
          <p:cNvSpPr txBox="1"/>
          <p:nvPr/>
        </p:nvSpPr>
        <p:spPr>
          <a:xfrm>
            <a:off x="8906215" y="4952666"/>
            <a:ext cx="670645" cy="400110"/>
          </a:xfrm>
          <a:prstGeom prst="rect">
            <a:avLst/>
          </a:prstGeom>
          <a:noFill/>
        </p:spPr>
        <p:txBody>
          <a:bodyPr wrap="square" rtlCol="0">
            <a:spAutoFit/>
          </a:bodyPr>
          <a:lstStyle/>
          <a:p>
            <a:pPr algn="ctr"/>
            <a:r>
              <a:rPr lang="en-GB" sz="2000" b="1" dirty="0">
                <a:solidFill>
                  <a:srgbClr val="115076"/>
                </a:solidFill>
              </a:rPr>
              <a:t>15.</a:t>
            </a:r>
          </a:p>
        </p:txBody>
      </p:sp>
      <p:sp>
        <p:nvSpPr>
          <p:cNvPr id="93" name="TextBox 92">
            <a:extLst>
              <a:ext uri="{FF2B5EF4-FFF2-40B4-BE49-F238E27FC236}">
                <a16:creationId xmlns:a16="http://schemas.microsoft.com/office/drawing/2014/main" id="{D2C0D591-596A-46C0-A5B7-2BF62C03B7DE}"/>
              </a:ext>
            </a:extLst>
          </p:cNvPr>
          <p:cNvSpPr txBox="1"/>
          <p:nvPr/>
        </p:nvSpPr>
        <p:spPr>
          <a:xfrm>
            <a:off x="9856888" y="4325851"/>
            <a:ext cx="670645" cy="400110"/>
          </a:xfrm>
          <a:prstGeom prst="rect">
            <a:avLst/>
          </a:prstGeom>
          <a:noFill/>
        </p:spPr>
        <p:txBody>
          <a:bodyPr wrap="square" rtlCol="0">
            <a:spAutoFit/>
          </a:bodyPr>
          <a:lstStyle/>
          <a:p>
            <a:pPr algn="ctr"/>
            <a:r>
              <a:rPr lang="en-GB" sz="2000" b="1" dirty="0">
                <a:solidFill>
                  <a:schemeClr val="bg1"/>
                </a:solidFill>
              </a:rPr>
              <a:t>16.</a:t>
            </a:r>
          </a:p>
        </p:txBody>
      </p:sp>
      <p:sp>
        <p:nvSpPr>
          <p:cNvPr id="94" name="TextBox 93">
            <a:extLst>
              <a:ext uri="{FF2B5EF4-FFF2-40B4-BE49-F238E27FC236}">
                <a16:creationId xmlns:a16="http://schemas.microsoft.com/office/drawing/2014/main" id="{14A0163A-8680-46D9-B975-2F00A7727332}"/>
              </a:ext>
            </a:extLst>
          </p:cNvPr>
          <p:cNvSpPr txBox="1"/>
          <p:nvPr/>
        </p:nvSpPr>
        <p:spPr>
          <a:xfrm>
            <a:off x="10985358" y="4531014"/>
            <a:ext cx="670645" cy="400110"/>
          </a:xfrm>
          <a:prstGeom prst="rect">
            <a:avLst/>
          </a:prstGeom>
          <a:noFill/>
        </p:spPr>
        <p:txBody>
          <a:bodyPr wrap="square" rtlCol="0">
            <a:spAutoFit/>
          </a:bodyPr>
          <a:lstStyle/>
          <a:p>
            <a:pPr algn="ctr"/>
            <a:r>
              <a:rPr lang="en-GB" sz="2000" b="1" dirty="0">
                <a:solidFill>
                  <a:srgbClr val="115076"/>
                </a:solidFill>
              </a:rPr>
              <a:t>17.</a:t>
            </a:r>
          </a:p>
        </p:txBody>
      </p:sp>
      <p:pic>
        <p:nvPicPr>
          <p:cNvPr id="4098" name="Picture 2" descr="France, Flag, National Flag, Nat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76791" y="4643969"/>
            <a:ext cx="644227" cy="42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8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8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xit"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8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par>
                                <p:cTn id="95" presetID="1" presetClass="exit" presetSubtype="0" fill="hold" grpId="0" nodeType="withEffect">
                                  <p:stCondLst>
                                    <p:cond delay="0"/>
                                  </p:stCondLst>
                                  <p:childTnLst>
                                    <p:set>
                                      <p:cBhvr>
                                        <p:cTn id="96" dur="1" fill="hold">
                                          <p:stCondLst>
                                            <p:cond delay="0"/>
                                          </p:stCondLst>
                                        </p:cTn>
                                        <p:tgtEl>
                                          <p:spTgt spid="89"/>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par>
                                <p:cTn id="105" presetID="1" presetClass="exit" presetSubtype="0" fill="hold" grpId="0" nodeType="withEffect">
                                  <p:stCondLst>
                                    <p:cond delay="0"/>
                                  </p:stCondLst>
                                  <p:childTnLst>
                                    <p:set>
                                      <p:cBhvr>
                                        <p:cTn id="106" dur="1" fill="hold">
                                          <p:stCondLst>
                                            <p:cond delay="0"/>
                                          </p:stCondLst>
                                        </p:cTn>
                                        <p:tgtEl>
                                          <p:spTgt spid="9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par>
                                <p:cTn id="111" presetID="1" presetClass="exit" presetSubtype="0" fill="hold" grpId="0" nodeType="withEffect">
                                  <p:stCondLst>
                                    <p:cond delay="0"/>
                                  </p:stCondLst>
                                  <p:childTnLst>
                                    <p:set>
                                      <p:cBhvr>
                                        <p:cTn id="112" dur="1" fill="hold">
                                          <p:stCondLst>
                                            <p:cond delay="0"/>
                                          </p:stCondLst>
                                        </p:cTn>
                                        <p:tgtEl>
                                          <p:spTgt spid="29"/>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9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par>
                                <p:cTn id="119" presetID="1" presetClass="exit" presetSubtype="0" fill="hold" grpId="0" nodeType="withEffect">
                                  <p:stCondLst>
                                    <p:cond delay="0"/>
                                  </p:stCondLst>
                                  <p:childTnLst>
                                    <p:set>
                                      <p:cBhvr>
                                        <p:cTn id="120" dur="1" fill="hold">
                                          <p:stCondLst>
                                            <p:cond delay="0"/>
                                          </p:stCondLst>
                                        </p:cTn>
                                        <p:tgtEl>
                                          <p:spTgt spid="28"/>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5"/>
                                        </p:tgtEl>
                                        <p:attrNameLst>
                                          <p:attrName>style.visibility</p:attrName>
                                        </p:attrNameLst>
                                      </p:cBhvr>
                                      <p:to>
                                        <p:strVal val="visible"/>
                                      </p:to>
                                    </p:set>
                                  </p:childTnLst>
                                </p:cTn>
                              </p:par>
                              <p:par>
                                <p:cTn id="127" presetID="1" presetClass="exit" presetSubtype="0" fill="hold" grpId="0" nodeType="withEffect">
                                  <p:stCondLst>
                                    <p:cond delay="0"/>
                                  </p:stCondLst>
                                  <p:childTnLst>
                                    <p:set>
                                      <p:cBhvr>
                                        <p:cTn id="128" dur="1" fill="hold">
                                          <p:stCondLst>
                                            <p:cond delay="0"/>
                                          </p:stCondLst>
                                        </p:cTn>
                                        <p:tgtEl>
                                          <p:spTgt spid="25"/>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9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6"/>
                                        </p:tgtEl>
                                        <p:attrNameLst>
                                          <p:attrName>style.visibility</p:attrName>
                                        </p:attrNameLst>
                                      </p:cBhvr>
                                      <p:to>
                                        <p:strVal val="visible"/>
                                      </p:to>
                                    </p:set>
                                  </p:childTnLst>
                                </p:cTn>
                              </p:par>
                              <p:par>
                                <p:cTn id="135" presetID="1" presetClass="exit" presetSubtype="0" fill="hold" grpId="0" nodeType="withEffect">
                                  <p:stCondLst>
                                    <p:cond delay="0"/>
                                  </p:stCondLst>
                                  <p:childTnLst>
                                    <p:set>
                                      <p:cBhvr>
                                        <p:cTn id="136" dur="1" fill="hold">
                                          <p:stCondLst>
                                            <p:cond delay="0"/>
                                          </p:stCondLst>
                                        </p:cTn>
                                        <p:tgtEl>
                                          <p:spTgt spid="23"/>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20" grpId="0" animBg="1"/>
      <p:bldP spid="76" grpId="0" animBg="1"/>
      <p:bldP spid="75" grpId="0" animBg="1"/>
      <p:bldP spid="74" grpId="0" animBg="1"/>
      <p:bldP spid="73" grpId="0" animBg="1"/>
      <p:bldP spid="72" grpId="0" animBg="1"/>
      <p:bldP spid="71" grpId="0" animBg="1"/>
      <p:bldP spid="70" grpId="0" animBg="1"/>
      <p:bldP spid="69" grpId="0" animBg="1"/>
      <p:bldP spid="68" grpId="0" animBg="1"/>
      <p:bldP spid="67" grpId="0" animBg="1"/>
      <p:bldP spid="66" grpId="0" animBg="1"/>
      <p:bldP spid="65" grpId="0" animBg="1"/>
      <p:bldP spid="63" grpId="0" animBg="1"/>
      <p:bldP spid="62" grpId="0" animBg="1"/>
      <p:bldP spid="59" grpId="0" animBg="1"/>
      <p:bldP spid="58" grpId="0" animBg="1"/>
      <p:bldP spid="15" grpId="0" animBg="1"/>
      <p:bldP spid="16" grpId="0" animBg="1"/>
      <p:bldP spid="17" grpId="0" animBg="1"/>
      <p:bldP spid="19" grpId="0" animBg="1"/>
      <p:bldP spid="22" grpId="0" animBg="1"/>
      <p:bldP spid="24" grpId="0" animBg="1"/>
      <p:bldP spid="30" grpId="0" animBg="1"/>
      <p:bldP spid="26" grpId="0" animBg="1"/>
      <p:bldP spid="29" grpId="0" animBg="1"/>
      <p:bldP spid="28" grpId="0" animBg="1"/>
      <p:bldP spid="23" grpId="0" animBg="1"/>
      <p:bldP spid="18" grpId="0" animBg="1"/>
      <p:bldP spid="27" grpId="0" animBg="1"/>
      <p:bldP spid="31" grpId="0" animBg="1"/>
      <p:bldP spid="21" grpId="0" animBg="1"/>
      <p:bldP spid="25" grpId="0" animBg="1"/>
      <p:bldP spid="77" grpId="0"/>
      <p:bldP spid="78"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30206"/>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19" name="Rounded Rectangular Callout 4">
            <a:extLst>
              <a:ext uri="{FF2B5EF4-FFF2-40B4-BE49-F238E27FC236}">
                <a16:creationId xmlns:a16="http://schemas.microsoft.com/office/drawing/2014/main" id="{83994D76-C103-4418-89AF-49EA849D3B96}"/>
              </a:ext>
            </a:extLst>
          </p:cNvPr>
          <p:cNvSpPr/>
          <p:nvPr/>
        </p:nvSpPr>
        <p:spPr>
          <a:xfrm>
            <a:off x="285008" y="1282535"/>
            <a:ext cx="9636384" cy="4941283"/>
          </a:xfrm>
          <a:prstGeom prst="wedgeRoundRectCallout">
            <a:avLst>
              <a:gd name="adj1" fmla="val -21108"/>
              <a:gd name="adj2" fmla="val 49662"/>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550" dirty="0">
                <a:solidFill>
                  <a:schemeClr val="bg1"/>
                </a:solidFill>
              </a:rPr>
              <a:t>Après l’invasion des Allemands en France, beaucoup de personnes ont résisté. </a:t>
            </a:r>
          </a:p>
          <a:p>
            <a:pPr algn="ctr"/>
            <a:endParaRPr lang="fr-FR" sz="2550" dirty="0">
              <a:solidFill>
                <a:schemeClr val="bg1"/>
              </a:solidFill>
            </a:endParaRPr>
          </a:p>
          <a:p>
            <a:pPr algn="ctr"/>
            <a:r>
              <a:rPr lang="fr-FR" sz="2550" dirty="0">
                <a:solidFill>
                  <a:schemeClr val="bg1"/>
                </a:solidFill>
              </a:rPr>
              <a:t>Des groupes de jeunes Français ont attaqué les soldats allemands. Des familles ont caché* des personnes juives dans leurs maisons. D’autres personnes ont aidé des agents secrets anglais qui sont arrivés pour aider. </a:t>
            </a:r>
          </a:p>
          <a:p>
            <a:pPr algn="ctr"/>
            <a:endParaRPr lang="fr-FR" sz="2550" dirty="0">
              <a:solidFill>
                <a:schemeClr val="bg1"/>
              </a:solidFill>
            </a:endParaRPr>
          </a:p>
          <a:p>
            <a:pPr algn="ctr"/>
            <a:r>
              <a:rPr lang="fr-FR" sz="2550" dirty="0">
                <a:solidFill>
                  <a:schemeClr val="bg1"/>
                </a:solidFill>
              </a:rPr>
              <a:t>Mais, résister est dangereux. Beaucoup de résistants ont payé un prix considérable pour leurs efforts. Les Allemands ont arrêté*, blessé, tué ou déporté leurs ennemis.</a:t>
            </a:r>
          </a:p>
        </p:txBody>
      </p:sp>
      <p:sp>
        <p:nvSpPr>
          <p:cNvPr id="6" name="Rectangle: Rounded Corners 5">
            <a:extLst>
              <a:ext uri="{FF2B5EF4-FFF2-40B4-BE49-F238E27FC236}">
                <a16:creationId xmlns:a16="http://schemas.microsoft.com/office/drawing/2014/main" id="{EB0BD62F-3922-40E4-B2BB-A9F484F0C9F7}"/>
              </a:ext>
            </a:extLst>
          </p:cNvPr>
          <p:cNvSpPr/>
          <p:nvPr/>
        </p:nvSpPr>
        <p:spPr>
          <a:xfrm>
            <a:off x="7113319" y="226661"/>
            <a:ext cx="2808073" cy="684194"/>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*envahir </a:t>
            </a:r>
            <a:r>
              <a:rPr lang="en-GB" sz="2000" dirty="0">
                <a:solidFill>
                  <a:schemeClr val="bg1"/>
                </a:solidFill>
              </a:rPr>
              <a:t>= to invade</a:t>
            </a:r>
            <a:br>
              <a:rPr lang="en-GB" sz="2000" dirty="0">
                <a:solidFill>
                  <a:schemeClr val="bg1"/>
                </a:solidFill>
              </a:rPr>
            </a:br>
            <a:r>
              <a:rPr lang="en-GB" sz="2000" dirty="0">
                <a:solidFill>
                  <a:schemeClr val="bg1"/>
                </a:solidFill>
              </a:rPr>
              <a:t>*</a:t>
            </a:r>
            <a:r>
              <a:rPr lang="fr-FR" sz="2000" b="1" dirty="0">
                <a:solidFill>
                  <a:schemeClr val="bg1"/>
                </a:solidFill>
              </a:rPr>
              <a:t>cacher </a:t>
            </a:r>
            <a:r>
              <a:rPr lang="fr-FR" sz="2000" dirty="0">
                <a:solidFill>
                  <a:schemeClr val="bg1"/>
                </a:solidFill>
              </a:rPr>
              <a:t>= </a:t>
            </a:r>
            <a:r>
              <a:rPr lang="en-GB" sz="2000" dirty="0">
                <a:solidFill>
                  <a:schemeClr val="bg1"/>
                </a:solidFill>
              </a:rPr>
              <a:t>to hide</a:t>
            </a:r>
          </a:p>
        </p:txBody>
      </p:sp>
      <p:pic>
        <p:nvPicPr>
          <p:cNvPr id="8" name="Picture 7" descr="A picture containing weapon, object&#10;&#10;Description automatically generated">
            <a:extLst>
              <a:ext uri="{FF2B5EF4-FFF2-40B4-BE49-F238E27FC236}">
                <a16:creationId xmlns:a16="http://schemas.microsoft.com/office/drawing/2014/main" id="{55F57BC3-6689-4783-B6CE-77F3F9297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172" y="4524499"/>
            <a:ext cx="2181748" cy="1699319"/>
          </a:xfrm>
          <a:prstGeom prst="rect">
            <a:avLst/>
          </a:prstGeom>
        </p:spPr>
      </p:pic>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6121924" cy="867128"/>
          </a:xfrm>
          <a:prstGeom prst="rect">
            <a:avLst/>
          </a:prstGeom>
        </p:spPr>
      </p:pic>
      <p:sp>
        <p:nvSpPr>
          <p:cNvPr id="10" name="Title 3"/>
          <p:cNvSpPr>
            <a:spLocks noGrp="1"/>
          </p:cNvSpPr>
          <p:nvPr>
            <p:ph type="title"/>
          </p:nvPr>
        </p:nvSpPr>
        <p:spPr>
          <a:xfrm>
            <a:off x="0" y="296864"/>
            <a:ext cx="5624144" cy="707849"/>
          </a:xfrm>
        </p:spPr>
        <p:txBody>
          <a:bodyPr>
            <a:normAutofit/>
          </a:bodyPr>
          <a:lstStyle/>
          <a:p>
            <a:r>
              <a:rPr lang="fr-FR" sz="3600" b="1" dirty="0">
                <a:solidFill>
                  <a:schemeClr val="bg1"/>
                </a:solidFill>
              </a:rPr>
              <a:t>La Résistance française</a:t>
            </a:r>
          </a:p>
        </p:txBody>
      </p:sp>
    </p:spTree>
    <p:extLst>
      <p:ext uri="{BB962C8B-B14F-4D97-AF65-F5344CB8AC3E}">
        <p14:creationId xmlns:p14="http://schemas.microsoft.com/office/powerpoint/2010/main" val="1581079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5230" cy="867128"/>
          </a:xfrm>
          <a:prstGeom prst="rect">
            <a:avLst/>
          </a:prstGeom>
        </p:spPr>
      </p:pic>
      <p:sp>
        <p:nvSpPr>
          <p:cNvPr id="4" name="Title 3"/>
          <p:cNvSpPr>
            <a:spLocks noGrp="1"/>
          </p:cNvSpPr>
          <p:nvPr>
            <p:ph type="title"/>
          </p:nvPr>
        </p:nvSpPr>
        <p:spPr>
          <a:xfrm>
            <a:off x="0" y="296864"/>
            <a:ext cx="6650182" cy="707849"/>
          </a:xfrm>
        </p:spPr>
        <p:txBody>
          <a:bodyPr>
            <a:normAutofit/>
          </a:bodyPr>
          <a:lstStyle/>
          <a:p>
            <a:r>
              <a:rPr lang="fr-FR" sz="2800" b="1" dirty="0">
                <a:solidFill>
                  <a:schemeClr val="bg1"/>
                </a:solidFill>
              </a:rPr>
              <a:t>Nous avons aidé la Résistance!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30206"/>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14" name="TextBox 13">
            <a:extLst>
              <a:ext uri="{FF2B5EF4-FFF2-40B4-BE49-F238E27FC236}">
                <a16:creationId xmlns:a16="http://schemas.microsoft.com/office/drawing/2014/main" id="{CB8B092D-DC7A-45BC-A4E8-12C5BEDEFDC5}"/>
              </a:ext>
            </a:extLst>
          </p:cNvPr>
          <p:cNvSpPr txBox="1"/>
          <p:nvPr/>
        </p:nvSpPr>
        <p:spPr>
          <a:xfrm>
            <a:off x="5826339" y="1766851"/>
            <a:ext cx="4673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J’ai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grandi</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 pendant la guerre.</a:t>
            </a:r>
            <a:endParaRPr kumimoji="0" lang="fr-FR" sz="2000" i="0" u="none" strike="noStrike" kern="1200" cap="none" spc="0" normalizeH="0" baseline="0" dirty="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D76CD2B5-345D-4358-87EB-1BE36CC415E2}"/>
              </a:ext>
            </a:extLst>
          </p:cNvPr>
          <p:cNvSpPr txBox="1"/>
          <p:nvPr/>
        </p:nvSpPr>
        <p:spPr>
          <a:xfrm>
            <a:off x="146217" y="1768604"/>
            <a:ext cx="45609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I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grew up </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during the war.</a:t>
            </a:r>
            <a:endParaRPr kumimoji="0" lang="en-GB" sz="20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FCC3C7A-7017-435D-91C6-91C7EE07F212}"/>
              </a:ext>
            </a:extLst>
          </p:cNvPr>
          <p:cNvSpPr txBox="1"/>
          <p:nvPr/>
        </p:nvSpPr>
        <p:spPr>
          <a:xfrm>
            <a:off x="146217" y="3116695"/>
            <a:ext cx="566979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The French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government served</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the enemy*.</a:t>
            </a:r>
            <a:endParaRPr kumimoji="0" lang="en-GB" sz="20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98D5504-448E-4F2B-A09F-76C7C99E8F59}"/>
              </a:ext>
            </a:extLst>
          </p:cNvPr>
          <p:cNvSpPr txBox="1"/>
          <p:nvPr/>
        </p:nvSpPr>
        <p:spPr>
          <a:xfrm>
            <a:off x="146217" y="4042085"/>
            <a:ext cx="50307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We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set up </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the Resistance in 1940, at the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start </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of the war.</a:t>
            </a:r>
            <a:endParaRPr kumimoji="0" lang="en-GB" sz="20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77B1F85-35B6-456E-9A9E-0EC961F28097}"/>
              </a:ext>
            </a:extLst>
          </p:cNvPr>
          <p:cNvSpPr txBox="1"/>
          <p:nvPr/>
        </p:nvSpPr>
        <p:spPr>
          <a:xfrm>
            <a:off x="146217" y="4812556"/>
            <a:ext cx="45609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04F75"/>
                </a:solidFill>
                <a:latin typeface="Century Gothic" panose="020F0302020204030204"/>
              </a:rPr>
              <a:t>We </a:t>
            </a:r>
            <a:r>
              <a:rPr kumimoji="0" lang="en-US" sz="2000" b="1" i="0" u="none" strike="noStrike" kern="1200" cap="none" spc="0" normalizeH="0" baseline="0" noProof="0" dirty="0">
                <a:ln>
                  <a:noFill/>
                </a:ln>
                <a:solidFill>
                  <a:srgbClr val="104F75"/>
                </a:solidFill>
                <a:effectLst/>
                <a:uLnTx/>
                <a:uFillTx/>
                <a:latin typeface="Century Gothic" panose="020F0302020204030204"/>
              </a:rPr>
              <a:t>supplied </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the Resistance with extra food*.</a:t>
            </a:r>
            <a:endParaRPr kumimoji="0" lang="en-GB" sz="20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93991A9-E014-4157-9F79-EA88BAC1778E}"/>
              </a:ext>
            </a:extLst>
          </p:cNvPr>
          <p:cNvSpPr txBox="1"/>
          <p:nvPr/>
        </p:nvSpPr>
        <p:spPr>
          <a:xfrm>
            <a:off x="146217" y="2191826"/>
            <a:ext cx="56697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The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soldiers</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of the German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army</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succeeded</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in invading the north and the west.</a:t>
            </a:r>
            <a:endParaRPr kumimoji="0" lang="en-GB" sz="20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92EED85-86E1-496F-BBA0-4E290EF62086}"/>
              </a:ext>
            </a:extLst>
          </p:cNvPr>
          <p:cNvSpPr txBox="1"/>
          <p:nvPr/>
        </p:nvSpPr>
        <p:spPr>
          <a:xfrm>
            <a:off x="146217" y="3579390"/>
            <a:ext cx="45609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04F75"/>
                </a:solidFill>
                <a:latin typeface="Century Gothic" panose="020F0302020204030204"/>
              </a:rPr>
              <a:t>In the </a:t>
            </a:r>
            <a:r>
              <a:rPr lang="en-US" sz="2000" b="1" dirty="0">
                <a:solidFill>
                  <a:srgbClr val="104F75"/>
                </a:solidFill>
                <a:latin typeface="Century Gothic" panose="020F0302020204030204"/>
              </a:rPr>
              <a:t>south and east</a:t>
            </a:r>
            <a:r>
              <a:rPr lang="en-US" sz="2000" dirty="0">
                <a:solidFill>
                  <a:srgbClr val="104F75"/>
                </a:solidFill>
                <a:latin typeface="Century Gothic" panose="020F0302020204030204"/>
              </a:rPr>
              <a:t>, we</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felt</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fear.</a:t>
            </a:r>
            <a:endParaRPr kumimoji="0" lang="en-GB" sz="20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91C78417-96D3-4B8A-A4C9-188CC803337F}"/>
              </a:ext>
            </a:extLst>
          </p:cNvPr>
          <p:cNvSpPr txBox="1"/>
          <p:nvPr/>
        </p:nvSpPr>
        <p:spPr>
          <a:xfrm>
            <a:off x="146217" y="5583027"/>
            <a:ext cx="45609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The 24</a:t>
            </a:r>
            <a:r>
              <a:rPr kumimoji="0" lang="en-US" sz="2000" i="0" u="none" strike="noStrike" kern="1200" cap="none" spc="0" normalizeH="0" baseline="30000" noProof="0" dirty="0">
                <a:ln>
                  <a:noFill/>
                </a:ln>
                <a:solidFill>
                  <a:srgbClr val="104F75"/>
                </a:solidFill>
                <a:effectLst/>
                <a:uLnTx/>
                <a:uFillTx/>
                <a:latin typeface="Century Gothic" panose="020F0302020204030204"/>
                <a:ea typeface="+mn-ea"/>
                <a:cs typeface="+mn-cs"/>
              </a:rPr>
              <a:t>th</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August 1944 marks* the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end</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 of the French </a:t>
            </a:r>
            <a:r>
              <a:rPr kumimoji="0" 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state</a:t>
            </a:r>
            <a:r>
              <a:rPr kumimoji="0" lang="en-US" sz="200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GB" sz="20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2076C37-FB69-40CE-AE9A-21D4BD9B8DD4}"/>
              </a:ext>
            </a:extLst>
          </p:cNvPr>
          <p:cNvSpPr txBox="1"/>
          <p:nvPr/>
        </p:nvSpPr>
        <p:spPr>
          <a:xfrm>
            <a:off x="5826340" y="2248992"/>
            <a:ext cx="621944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Les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soldats</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 de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l’armée</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 allemande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ont réussi </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à envahir*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le </a:t>
            </a:r>
            <a:r>
              <a:rPr lang="fr-FR" sz="2000" b="1" dirty="0">
                <a:solidFill>
                  <a:srgbClr val="104F75"/>
                </a:solidFill>
                <a:latin typeface="Century Gothic" panose="020F0302020204030204"/>
              </a:rPr>
              <a:t>N</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ord</a:t>
            </a:r>
            <a:r>
              <a:rPr lang="fr-FR" sz="2000" dirty="0">
                <a:solidFill>
                  <a:srgbClr val="104F75"/>
                </a:solidFill>
                <a:latin typeface="Century Gothic" panose="020F0302020204030204"/>
              </a:rPr>
              <a:t> et </a:t>
            </a:r>
            <a:r>
              <a:rPr lang="fr-FR" sz="2000" b="1" dirty="0">
                <a:solidFill>
                  <a:srgbClr val="104F75"/>
                </a:solidFill>
                <a:latin typeface="Century Gothic" panose="020F0302020204030204"/>
              </a:rPr>
              <a:t>l’Ouest.</a:t>
            </a:r>
            <a:endParaRPr kumimoji="0" lang="fr-FR" sz="2000" b="1" i="0" u="none" strike="noStrike" kern="1200" cap="none" spc="0" normalizeH="0" baseline="0" dirty="0">
              <a:ln>
                <a:noFill/>
              </a:ln>
              <a:solidFill>
                <a:prstClr val="black"/>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E96631C2-900A-4889-A179-316CAA8CFFF3}"/>
              </a:ext>
            </a:extLst>
          </p:cNvPr>
          <p:cNvSpPr txBox="1"/>
          <p:nvPr/>
        </p:nvSpPr>
        <p:spPr>
          <a:xfrm>
            <a:off x="5826340" y="3038909"/>
            <a:ext cx="63066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Le</a:t>
            </a:r>
            <a:r>
              <a:rPr lang="fr-FR" sz="2000" b="1" dirty="0">
                <a:solidFill>
                  <a:srgbClr val="104F75"/>
                </a:solidFill>
                <a:latin typeface="Century Gothic" panose="020F0302020204030204"/>
              </a:rPr>
              <a:t> gouvernement </a:t>
            </a:r>
            <a:r>
              <a:rPr lang="fr-FR" sz="2000" dirty="0">
                <a:solidFill>
                  <a:srgbClr val="104F75"/>
                </a:solidFill>
                <a:latin typeface="Century Gothic" panose="020F0302020204030204"/>
              </a:rPr>
              <a:t>français </a:t>
            </a:r>
            <a:r>
              <a:rPr lang="fr-FR" sz="2000" b="1" dirty="0">
                <a:solidFill>
                  <a:srgbClr val="104F75"/>
                </a:solidFill>
                <a:latin typeface="Century Gothic" panose="020F0302020204030204"/>
              </a:rPr>
              <a:t>a servi </a:t>
            </a:r>
            <a:r>
              <a:rPr lang="fr-FR" sz="2000" dirty="0">
                <a:solidFill>
                  <a:srgbClr val="104F75"/>
                </a:solidFill>
                <a:latin typeface="Century Gothic" panose="020F0302020204030204"/>
              </a:rPr>
              <a:t>l’ennemi.</a:t>
            </a:r>
            <a:endParaRPr kumimoji="0" lang="fr-FR" sz="2000" i="0" u="none" strike="noStrike" kern="1200" cap="none" spc="0" normalizeH="0" baseline="0" dirty="0">
              <a:ln>
                <a:noFill/>
              </a:ln>
              <a:solidFill>
                <a:prstClr val="black"/>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56F4E584-B435-470A-A172-AD022C0095F5}"/>
              </a:ext>
            </a:extLst>
          </p:cNvPr>
          <p:cNvSpPr txBox="1"/>
          <p:nvPr/>
        </p:nvSpPr>
        <p:spPr>
          <a:xfrm>
            <a:off x="5826340" y="3521050"/>
            <a:ext cx="64853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Dans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le Sud </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et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l’Est</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 nous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avons ressenti </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la peur.</a:t>
            </a:r>
            <a:endParaRPr kumimoji="0" lang="fr-FR" sz="2000" i="0" u="none" strike="noStrike" kern="1200" cap="none" spc="0" normalizeH="0" baseline="0" dirty="0">
              <a:ln>
                <a:noFill/>
              </a:ln>
              <a:solidFill>
                <a:prstClr val="black"/>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F025F55B-2871-4E3D-94F5-77C7B131AD2E}"/>
              </a:ext>
            </a:extLst>
          </p:cNvPr>
          <p:cNvSpPr txBox="1"/>
          <p:nvPr/>
        </p:nvSpPr>
        <p:spPr>
          <a:xfrm>
            <a:off x="5826340" y="4003191"/>
            <a:ext cx="50450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Nous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avons établi </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la Résistance en 1940, au</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 début </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de la guerre.</a:t>
            </a:r>
            <a:endParaRPr kumimoji="0" lang="fr-FR" sz="2000" i="0" u="none" strike="noStrike" kern="1200" cap="none" spc="0" normalizeH="0" baseline="0" dirty="0">
              <a:ln>
                <a:noFill/>
              </a:ln>
              <a:solidFill>
                <a:prstClr val="black"/>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E1333465-5695-4015-970A-0960C7FD2ED5}"/>
              </a:ext>
            </a:extLst>
          </p:cNvPr>
          <p:cNvSpPr txBox="1"/>
          <p:nvPr/>
        </p:nvSpPr>
        <p:spPr>
          <a:xfrm>
            <a:off x="5826340" y="4793108"/>
            <a:ext cx="4477819" cy="707886"/>
          </a:xfrm>
          <a:prstGeom prst="rect">
            <a:avLst/>
          </a:prstGeom>
          <a:noFill/>
        </p:spPr>
        <p:txBody>
          <a:bodyPr wrap="square">
            <a:spAutoFit/>
          </a:bodyPr>
          <a:lstStyle/>
          <a:p>
            <a:pPr lvl="0">
              <a:defRPr/>
            </a:pP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Nous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avons fourni </a:t>
            </a:r>
            <a:r>
              <a:rPr kumimoji="0" lang="fr-FR" sz="2000" i="0" u="none" strike="noStrike" kern="1200" cap="none" spc="0" normalizeH="0" baseline="0" dirty="0">
                <a:ln>
                  <a:noFill/>
                </a:ln>
                <a:solidFill>
                  <a:srgbClr val="104F75"/>
                </a:solidFill>
                <a:effectLst/>
                <a:uLnTx/>
                <a:uFillTx/>
                <a:latin typeface="Century Gothic" panose="020F0302020204030204"/>
                <a:ea typeface="+mn-ea"/>
                <a:cs typeface="+mn-cs"/>
              </a:rPr>
              <a:t>de la nourriture </a:t>
            </a:r>
            <a:r>
              <a:rPr lang="fr-FR" sz="2000" dirty="0">
                <a:solidFill>
                  <a:srgbClr val="104F75"/>
                </a:solidFill>
              </a:rPr>
              <a:t>supplémentaire à la Résistance.</a:t>
            </a:r>
            <a:endParaRPr kumimoji="0" lang="fr-FR" sz="2000" i="0" u="none" strike="noStrike" kern="1200" cap="none" spc="0" normalizeH="0" baseline="0" dirty="0">
              <a:ln>
                <a:noFill/>
              </a:ln>
              <a:solidFill>
                <a:prstClr val="black"/>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BC1C6F2B-EC76-4968-A281-8CA628573483}"/>
              </a:ext>
            </a:extLst>
          </p:cNvPr>
          <p:cNvSpPr txBox="1"/>
          <p:nvPr/>
        </p:nvSpPr>
        <p:spPr>
          <a:xfrm>
            <a:off x="5826341" y="5583027"/>
            <a:ext cx="4812828" cy="707886"/>
          </a:xfrm>
          <a:prstGeom prst="rect">
            <a:avLst/>
          </a:prstGeom>
          <a:noFill/>
        </p:spPr>
        <p:txBody>
          <a:bodyPr wrap="square">
            <a:spAutoFit/>
          </a:bodyPr>
          <a:lstStyle/>
          <a:p>
            <a:pPr lvl="0">
              <a:defRPr/>
            </a:pPr>
            <a:r>
              <a:rPr lang="fr-FR" sz="2000" dirty="0">
                <a:solidFill>
                  <a:srgbClr val="104F75"/>
                </a:solidFill>
              </a:rPr>
              <a:t>Le 24 août 1944 marque </a:t>
            </a:r>
            <a:r>
              <a:rPr lang="fr-FR" sz="2000" b="1" dirty="0">
                <a:solidFill>
                  <a:srgbClr val="104F75"/>
                </a:solidFill>
              </a:rPr>
              <a:t>la fin </a:t>
            </a:r>
            <a:r>
              <a:rPr lang="fr-FR" sz="2000" dirty="0">
                <a:solidFill>
                  <a:srgbClr val="104F75"/>
                </a:solidFill>
              </a:rPr>
              <a:t>de l’</a:t>
            </a:r>
            <a:r>
              <a:rPr lang="fr-FR" sz="2000" b="1" dirty="0">
                <a:solidFill>
                  <a:srgbClr val="104F75"/>
                </a:solidFill>
              </a:rPr>
              <a:t>État</a:t>
            </a:r>
            <a:r>
              <a:rPr lang="fr-FR" sz="2000" dirty="0">
                <a:solidFill>
                  <a:srgbClr val="104F75"/>
                </a:solidFill>
              </a:rPr>
              <a:t> français.</a:t>
            </a:r>
            <a:endParaRPr kumimoji="0" lang="fr-FR" sz="2000" i="0" u="none" strike="noStrike" kern="1200" cap="none" spc="0" normalizeH="0" baseline="0" dirty="0">
              <a:ln>
                <a:noFill/>
              </a:ln>
              <a:solidFill>
                <a:prstClr val="black"/>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A97161E1-4CCF-4805-A199-ACE8F90FBB6E}"/>
              </a:ext>
            </a:extLst>
          </p:cNvPr>
          <p:cNvSpPr/>
          <p:nvPr/>
        </p:nvSpPr>
        <p:spPr>
          <a:xfrm>
            <a:off x="6665537" y="100697"/>
            <a:ext cx="3634588" cy="123027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*la nourriture </a:t>
            </a:r>
            <a:r>
              <a:rPr lang="en-GB" sz="2000" dirty="0">
                <a:solidFill>
                  <a:schemeClr val="bg1"/>
                </a:solidFill>
              </a:rPr>
              <a:t>= food</a:t>
            </a:r>
          </a:p>
          <a:p>
            <a:pPr algn="ctr"/>
            <a:r>
              <a:rPr lang="en-GB" sz="2000" dirty="0">
                <a:solidFill>
                  <a:schemeClr val="bg1"/>
                </a:solidFill>
              </a:rPr>
              <a:t>*</a:t>
            </a:r>
            <a:r>
              <a:rPr lang="fr-FR" sz="2000" b="1" dirty="0">
                <a:solidFill>
                  <a:schemeClr val="bg1"/>
                </a:solidFill>
              </a:rPr>
              <a:t>l’ennemi (m)</a:t>
            </a:r>
            <a:r>
              <a:rPr lang="en-GB" sz="2000" dirty="0">
                <a:solidFill>
                  <a:schemeClr val="bg1"/>
                </a:solidFill>
              </a:rPr>
              <a:t> = the enemy</a:t>
            </a:r>
          </a:p>
          <a:p>
            <a:pPr algn="ctr"/>
            <a:r>
              <a:rPr lang="en-GB" sz="2000" dirty="0">
                <a:solidFill>
                  <a:schemeClr val="bg1"/>
                </a:solidFill>
              </a:rPr>
              <a:t>*</a:t>
            </a:r>
            <a:r>
              <a:rPr lang="en-GB" sz="2000" b="1" dirty="0">
                <a:solidFill>
                  <a:schemeClr val="bg1"/>
                </a:solidFill>
              </a:rPr>
              <a:t>marquer</a:t>
            </a:r>
            <a:r>
              <a:rPr lang="en-GB" sz="2000" dirty="0">
                <a:solidFill>
                  <a:schemeClr val="bg1"/>
                </a:solidFill>
              </a:rPr>
              <a:t> = to mark</a:t>
            </a:r>
            <a:br>
              <a:rPr lang="en-GB" sz="2000" dirty="0">
                <a:solidFill>
                  <a:schemeClr val="bg1"/>
                </a:solidFill>
              </a:rPr>
            </a:br>
            <a:r>
              <a:rPr lang="en-GB" sz="2000" dirty="0">
                <a:solidFill>
                  <a:schemeClr val="bg1"/>
                </a:solidFill>
              </a:rPr>
              <a:t>*</a:t>
            </a:r>
            <a:r>
              <a:rPr lang="fr-FR" sz="2000" b="1" dirty="0">
                <a:solidFill>
                  <a:schemeClr val="bg1"/>
                </a:solidFill>
              </a:rPr>
              <a:t>envahir</a:t>
            </a:r>
            <a:r>
              <a:rPr lang="en-GB" sz="2000" b="1" dirty="0">
                <a:solidFill>
                  <a:schemeClr val="bg1"/>
                </a:solidFill>
              </a:rPr>
              <a:t> </a:t>
            </a:r>
            <a:r>
              <a:rPr lang="en-GB" sz="2000" dirty="0">
                <a:solidFill>
                  <a:schemeClr val="bg1"/>
                </a:solidFill>
              </a:rPr>
              <a:t>= to invade</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3568" y="4283074"/>
            <a:ext cx="2128151" cy="2128151"/>
          </a:xfrm>
          <a:prstGeom prst="rect">
            <a:avLst/>
          </a:prstGeom>
        </p:spPr>
      </p:pic>
      <p:sp>
        <p:nvSpPr>
          <p:cNvPr id="22" name="TextBox 21">
            <a:extLst>
              <a:ext uri="{FF2B5EF4-FFF2-40B4-BE49-F238E27FC236}">
                <a16:creationId xmlns:a16="http://schemas.microsoft.com/office/drawing/2014/main" id="{AD51C940-ACE5-FD48-A09A-D04E7D00194B}"/>
              </a:ext>
            </a:extLst>
          </p:cNvPr>
          <p:cNvSpPr txBox="1"/>
          <p:nvPr/>
        </p:nvSpPr>
        <p:spPr>
          <a:xfrm>
            <a:off x="146217" y="1284901"/>
            <a:ext cx="12045783" cy="415498"/>
          </a:xfrm>
          <a:prstGeom prst="rect">
            <a:avLst/>
          </a:prstGeom>
          <a:noFill/>
        </p:spPr>
        <p:txBody>
          <a:bodyPr wrap="square" rtlCol="0">
            <a:spAutoFit/>
          </a:bodyPr>
          <a:lstStyle/>
          <a:p>
            <a:pPr lvl="0">
              <a:defRPr/>
            </a:pPr>
            <a:r>
              <a:rPr kumimoji="0" lang="fr-FR" sz="2100" b="0" i="0" u="none" strike="noStrike" kern="1200" cap="none" spc="0" normalizeH="0" baseline="0" dirty="0">
                <a:ln>
                  <a:noFill/>
                </a:ln>
                <a:solidFill>
                  <a:srgbClr val="104F75"/>
                </a:solidFill>
                <a:effectLst/>
                <a:uLnTx/>
                <a:uFillTx/>
                <a:latin typeface="Century Gothic" panose="020F0302020204030204"/>
              </a:rPr>
              <a:t>Bastien et </a:t>
            </a:r>
            <a:r>
              <a:rPr lang="fr-FR" sz="2100" dirty="0">
                <a:solidFill>
                  <a:srgbClr val="104F75"/>
                </a:solidFill>
              </a:rPr>
              <a:t>sa mère ont eu envie d'aider les résistants. Voici les souvenirs de Bastien. Traduis.</a:t>
            </a:r>
            <a:endParaRPr kumimoji="0" lang="fr-FR" sz="2100" b="0" i="0" u="none" strike="noStrike" kern="1200" cap="none" spc="0" normalizeH="0" baseline="0" dirty="0">
              <a:ln>
                <a:noFill/>
              </a:ln>
              <a:solidFill>
                <a:srgbClr val="104F75"/>
              </a:solidFill>
              <a:effectLst/>
              <a:uLnTx/>
              <a:uFillTx/>
              <a:latin typeface="Century Gothic" panose="020F0302020204030204"/>
            </a:endParaRPr>
          </a:p>
        </p:txBody>
      </p:sp>
    </p:spTree>
    <p:extLst>
      <p:ext uri="{BB962C8B-B14F-4D97-AF65-F5344CB8AC3E}">
        <p14:creationId xmlns:p14="http://schemas.microsoft.com/office/powerpoint/2010/main" val="8486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P spid="35" grpId="0"/>
      <p:bldP spid="36" grpId="0"/>
      <p:bldP spid="37" grpId="0"/>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879771" cy="707849"/>
          </a:xfrm>
        </p:spPr>
        <p:txBody>
          <a:bodyPr>
            <a:normAutofit/>
          </a:bodyPr>
          <a:lstStyle/>
          <a:p>
            <a:r>
              <a:rPr lang="en-GB" sz="2500" b="1" dirty="0">
                <a:solidFill>
                  <a:schemeClr val="bg1"/>
                </a:solidFill>
              </a:rPr>
              <a:t>Present vs perfect: </a:t>
            </a:r>
            <a:r>
              <a:rPr lang="fr-FR" sz="2500" b="1" i="1" dirty="0">
                <a:solidFill>
                  <a:schemeClr val="bg1"/>
                </a:solidFill>
              </a:rPr>
              <a:t>Sortir</a:t>
            </a:r>
            <a:r>
              <a:rPr lang="en-GB" sz="2500" b="1" i="1" dirty="0">
                <a:solidFill>
                  <a:schemeClr val="bg1"/>
                </a:solidFill>
              </a:rPr>
              <a:t> </a:t>
            </a:r>
            <a:r>
              <a:rPr lang="en-GB" sz="2500" b="1" dirty="0">
                <a:solidFill>
                  <a:schemeClr val="bg1"/>
                </a:solidFill>
              </a:rPr>
              <a:t>and </a:t>
            </a:r>
            <a:r>
              <a:rPr lang="fr-FR" sz="2500" b="1" i="1" dirty="0">
                <a:solidFill>
                  <a:schemeClr val="bg1"/>
                </a:solidFill>
              </a:rPr>
              <a:t>choisir</a:t>
            </a:r>
            <a:endParaRPr lang="fr-FR" sz="2500" b="1" dirty="0">
              <a:solidFill>
                <a:schemeClr val="bg1"/>
              </a:solidFill>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Verbs like </a:t>
            </a:r>
            <a:r>
              <a:rPr kumimoji="0" lang="fr-FR" sz="2400" b="1" i="0" u="none" strike="noStrike" kern="1200" cap="none" spc="0" normalizeH="0" baseline="0" dirty="0">
                <a:ln>
                  <a:noFill/>
                </a:ln>
                <a:solidFill>
                  <a:srgbClr val="EE6000"/>
                </a:solidFill>
                <a:effectLst/>
                <a:uLnTx/>
                <a:uFillTx/>
                <a:latin typeface="Century Gothic" panose="020F0302020204030204"/>
                <a:ea typeface="+mn-ea"/>
                <a:cs typeface="+mn-cs"/>
              </a:rPr>
              <a:t>sortir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look and sound very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in the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present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perfect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Singular forms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of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verbs like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EE6000"/>
                </a:solidFill>
                <a:effectLst/>
                <a:uLnTx/>
                <a:uFillTx/>
                <a:latin typeface="Century Gothic" panose="020F0302020204030204"/>
                <a:ea typeface="+mn-ea"/>
                <a:cs typeface="+mn-cs"/>
              </a:rPr>
              <a:t>choisir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look and sound quite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similar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these tenses.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present	perfect		        present		    perfect</a:t>
            </a:r>
            <a:endPar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je/j’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sors		suis sorti(e)		        choisi</a:t>
            </a: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		    ai choisi</a:t>
            </a:r>
            <a:endPar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tu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sors		es sorti(e)		        choisi</a:t>
            </a: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		    as choisi</a:t>
            </a:r>
            <a:endPar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il/elle/on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sort		est sorti(e)		        choisi</a:t>
            </a: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t</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		    a choisi</a:t>
            </a:r>
            <a:b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b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nous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sortons	sommes sorti(e)(s)	        choisissons	    avons choisi</a:t>
            </a:r>
            <a:b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b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vous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sortez		êtes sorti(e)(s)	        choisissez	    avez choisi</a:t>
            </a:r>
            <a:b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b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ils/elles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sortent	sont sorti(e)(s)	        choisissent	    ont choisi</a:t>
            </a:r>
            <a:b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br>
            <a:endPar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past participle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present tense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forms of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verbs like </a:t>
            </a:r>
            <a:r>
              <a:rPr kumimoji="0" lang="fr-FR" sz="2400" b="1" i="0" u="none" strike="noStrike" kern="1200" cap="none" spc="0" normalizeH="0" baseline="0" dirty="0">
                <a:ln>
                  <a:noFill/>
                </a:ln>
                <a:solidFill>
                  <a:srgbClr val="EE6000"/>
                </a:solidFill>
                <a:effectLst/>
                <a:uLnTx/>
                <a:uFillTx/>
                <a:latin typeface="Century Gothic" panose="020F0302020204030204"/>
                <a:ea typeface="+mn-ea"/>
                <a:cs typeface="+mn-cs"/>
              </a:rPr>
              <a:t>choisir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sound</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identical</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Listen out for an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auxiliary verb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know whether the verb is in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or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present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8" name="Rectangle 17"/>
          <p:cNvSpPr/>
          <p:nvPr/>
        </p:nvSpPr>
        <p:spPr>
          <a:xfrm>
            <a:off x="7075546" y="2304534"/>
            <a:ext cx="4550229" cy="2748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ounded Rectangle 5"/>
          <p:cNvSpPr/>
          <p:nvPr/>
        </p:nvSpPr>
        <p:spPr>
          <a:xfrm>
            <a:off x="7298766" y="2835610"/>
            <a:ext cx="3824935" cy="109504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24" name="Group 23"/>
          <p:cNvGrpSpPr/>
          <p:nvPr/>
        </p:nvGrpSpPr>
        <p:grpSpPr>
          <a:xfrm>
            <a:off x="7057025" y="203647"/>
            <a:ext cx="4929572" cy="2184705"/>
            <a:chOff x="7276397" y="99980"/>
            <a:chExt cx="4929572" cy="2093265"/>
          </a:xfrm>
        </p:grpSpPr>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19" name="Rounded Rectangular Callout 18"/>
            <p:cNvSpPr/>
            <p:nvPr/>
          </p:nvSpPr>
          <p:spPr>
            <a:xfrm>
              <a:off x="7276397" y="99980"/>
              <a:ext cx="4929572" cy="2093265"/>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spoken French,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presence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absence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of an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auxiliary verb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 only way to tell whether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verb like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choisir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past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present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tense.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br>
                <a:rPr kumimoji="0" lang="en-GB" sz="1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dirty="0">
                  <a:ln>
                    <a:noFill/>
                  </a:ln>
                  <a:solidFill>
                    <a:prstClr val="white"/>
                  </a:solidFill>
                  <a:effectLst/>
                  <a:uLnTx/>
                  <a:uFillTx/>
                  <a:latin typeface="Century Gothic" panose="020F0302020204030204"/>
                  <a:ea typeface="+mn-ea"/>
                  <a:cs typeface="+mn-cs"/>
                </a:rPr>
                <a:t>je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dirty="0">
                  <a:ln>
                    <a:noFill/>
                  </a:ln>
                  <a:solidFill>
                    <a:prstClr val="white"/>
                  </a:solidFill>
                  <a:effectLst/>
                  <a:uLnTx/>
                  <a:uFillTx/>
                  <a:latin typeface="Century Gothic" panose="020F0302020204030204"/>
                  <a:ea typeface="+mn-ea"/>
                  <a:cs typeface="+mn-cs"/>
                </a:rPr>
                <a:t>choisis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dirty="0">
                  <a:ln>
                    <a:noFill/>
                  </a:ln>
                  <a:solidFill>
                    <a:prstClr val="white"/>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dirty="0">
                  <a:ln>
                    <a:noFill/>
                  </a:ln>
                  <a:solidFill>
                    <a:prstClr val="white"/>
                  </a:solidFill>
                  <a:effectLst/>
                  <a:uLnTx/>
                  <a:uFillTx/>
                  <a:latin typeface="Century Gothic" panose="020F0302020204030204"/>
                  <a:ea typeface="+mn-ea"/>
                  <a:cs typeface="+mn-cs"/>
                </a:rPr>
                <a:t>choisi</a:t>
              </a:r>
            </a:p>
          </p:txBody>
        </p:sp>
        <p:sp>
          <p:nvSpPr>
            <p:cNvPr id="21" name="Action Button: Sound 20">
              <a:hlinkClick r:id="" action="ppaction://noaction" highlightClick="1">
                <a:snd r:embed="rId4" name="je choisis.wav"/>
              </a:hlinkClick>
            </p:cNvPr>
            <p:cNvSpPr/>
            <p:nvPr/>
          </p:nvSpPr>
          <p:spPr>
            <a:xfrm>
              <a:off x="7656284" y="1650692"/>
              <a:ext cx="446314" cy="391886"/>
            </a:xfrm>
            <a:prstGeom prst="actionButtonSoun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Action Button: Sound 21">
              <a:hlinkClick r:id="" action="ppaction://noaction" highlightClick="1">
                <a:snd r:embed="rId5" name="jai choisi.wav"/>
              </a:hlinkClick>
            </p:cNvPr>
            <p:cNvSpPr/>
            <p:nvPr/>
          </p:nvSpPr>
          <p:spPr>
            <a:xfrm>
              <a:off x="9810530" y="1650692"/>
              <a:ext cx="446314" cy="391886"/>
            </a:xfrm>
            <a:prstGeom prst="actionButtonSoun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4464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34456" cy="707849"/>
          </a:xfrm>
        </p:spPr>
        <p:txBody>
          <a:bodyPr>
            <a:normAutofit/>
          </a:bodyPr>
          <a:lstStyle/>
          <a:p>
            <a:r>
              <a:rPr lang="fr-FR" sz="3200" b="1" dirty="0">
                <a:solidFill>
                  <a:schemeClr val="bg1"/>
                </a:solidFill>
              </a:rPr>
              <a:t>Present vs perfect: Choisir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9" name="Action Button: Custom 16">
            <a:hlinkClick r:id="" action="ppaction://noaction" highlightClick="1">
              <a:snd r:embed="rId4" name="reflechir male female.wav"/>
            </a:hlinkClick>
            <a:extLst>
              <a:ext uri="{FF2B5EF4-FFF2-40B4-BE49-F238E27FC236}">
                <a16:creationId xmlns:a16="http://schemas.microsoft.com/office/drawing/2014/main" id="{00B3E4C1-DFF4-46C3-8013-784275E7AA6B}"/>
              </a:ext>
            </a:extLst>
          </p:cNvPr>
          <p:cNvSpPr/>
          <p:nvPr/>
        </p:nvSpPr>
        <p:spPr>
          <a:xfrm>
            <a:off x="5777542" y="23784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reagir male female.wav"/>
            </a:hlinkClick>
            <a:extLst>
              <a:ext uri="{FF2B5EF4-FFF2-40B4-BE49-F238E27FC236}">
                <a16:creationId xmlns:a16="http://schemas.microsoft.com/office/drawing/2014/main" id="{00B3E4C1-DFF4-46C3-8013-784275E7AA6B}"/>
              </a:ext>
            </a:extLst>
          </p:cNvPr>
          <p:cNvSpPr/>
          <p:nvPr/>
        </p:nvSpPr>
        <p:spPr>
          <a:xfrm>
            <a:off x="5777542" y="30952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etablir male female.wav"/>
            </a:hlinkClick>
            <a:extLst>
              <a:ext uri="{FF2B5EF4-FFF2-40B4-BE49-F238E27FC236}">
                <a16:creationId xmlns:a16="http://schemas.microsoft.com/office/drawing/2014/main" id="{00B3E4C1-DFF4-46C3-8013-784275E7AA6B}"/>
              </a:ext>
            </a:extLst>
          </p:cNvPr>
          <p:cNvSpPr/>
          <p:nvPr/>
        </p:nvSpPr>
        <p:spPr>
          <a:xfrm>
            <a:off x="5777542" y="38119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reussir male female.wav"/>
            </a:hlinkClick>
            <a:extLst>
              <a:ext uri="{FF2B5EF4-FFF2-40B4-BE49-F238E27FC236}">
                <a16:creationId xmlns:a16="http://schemas.microsoft.com/office/drawing/2014/main" id="{00B3E4C1-DFF4-46C3-8013-784275E7AA6B}"/>
              </a:ext>
            </a:extLst>
          </p:cNvPr>
          <p:cNvSpPr/>
          <p:nvPr/>
        </p:nvSpPr>
        <p:spPr>
          <a:xfrm>
            <a:off x="5777542" y="45286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8" name="grandir male female.wav"/>
            </a:hlinkClick>
            <a:extLst>
              <a:ext uri="{FF2B5EF4-FFF2-40B4-BE49-F238E27FC236}">
                <a16:creationId xmlns:a16="http://schemas.microsoft.com/office/drawing/2014/main" id="{00B3E4C1-DFF4-46C3-8013-784275E7AA6B}"/>
              </a:ext>
            </a:extLst>
          </p:cNvPr>
          <p:cNvSpPr/>
          <p:nvPr/>
        </p:nvSpPr>
        <p:spPr>
          <a:xfrm>
            <a:off x="5777542" y="52454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 name="Picture 2" descr="A group of people wearing glasses&#10;&#10;Description automatically generated with low confidence">
            <a:extLst>
              <a:ext uri="{FF2B5EF4-FFF2-40B4-BE49-F238E27FC236}">
                <a16:creationId xmlns:a16="http://schemas.microsoft.com/office/drawing/2014/main" id="{AC48F678-991B-4BA5-A7F6-92284479D8D1}"/>
              </a:ext>
            </a:extLst>
          </p:cNvPr>
          <p:cNvPicPr>
            <a:picLocks noChangeAspect="1"/>
          </p:cNvPicPr>
          <p:nvPr/>
        </p:nvPicPr>
        <p:blipFill rotWithShape="1">
          <a:blip r:embed="rId9">
            <a:extLst>
              <a:ext uri="{28A0092B-C50C-407E-A947-70E740481C1C}">
                <a14:useLocalDpi xmlns:a14="http://schemas.microsoft.com/office/drawing/2010/main" val="0"/>
              </a:ext>
            </a:extLst>
          </a:blip>
          <a:srcRect l="66967" t="55428" r="9372"/>
          <a:stretch/>
        </p:blipFill>
        <p:spPr>
          <a:xfrm>
            <a:off x="324867" y="2276952"/>
            <a:ext cx="3248912" cy="3442642"/>
          </a:xfrm>
          <a:prstGeom prst="rect">
            <a:avLst/>
          </a:prstGeom>
        </p:spPr>
      </p:pic>
      <p:pic>
        <p:nvPicPr>
          <p:cNvPr id="15" name="Picture 14" descr="A group of people wearing glasses&#10;&#10;Description automatically generated with low confidence">
            <a:extLst>
              <a:ext uri="{FF2B5EF4-FFF2-40B4-BE49-F238E27FC236}">
                <a16:creationId xmlns:a16="http://schemas.microsoft.com/office/drawing/2014/main" id="{E50AD095-7766-4B4F-96B6-E35CA18010CF}"/>
              </a:ext>
            </a:extLst>
          </p:cNvPr>
          <p:cNvPicPr>
            <a:picLocks noChangeAspect="1"/>
          </p:cNvPicPr>
          <p:nvPr/>
        </p:nvPicPr>
        <p:blipFill rotWithShape="1">
          <a:blip r:embed="rId9">
            <a:extLst>
              <a:ext uri="{28A0092B-C50C-407E-A947-70E740481C1C}">
                <a14:useLocalDpi xmlns:a14="http://schemas.microsoft.com/office/drawing/2010/main" val="0"/>
              </a:ext>
            </a:extLst>
          </a:blip>
          <a:srcRect l="37308" t="54490" r="37335"/>
          <a:stretch/>
        </p:blipFill>
        <p:spPr>
          <a:xfrm>
            <a:off x="8234640" y="2300845"/>
            <a:ext cx="3501779" cy="3442641"/>
          </a:xfrm>
          <a:prstGeom prst="rect">
            <a:avLst/>
          </a:prstGeom>
        </p:spPr>
      </p:pic>
      <p:sp>
        <p:nvSpPr>
          <p:cNvPr id="17" name="TextBox 16">
            <a:extLst>
              <a:ext uri="{FF2B5EF4-FFF2-40B4-BE49-F238E27FC236}">
                <a16:creationId xmlns:a16="http://schemas.microsoft.com/office/drawing/2014/main" id="{CE03971C-D71A-47CB-B8FC-BBBE404880CA}"/>
              </a:ext>
            </a:extLst>
          </p:cNvPr>
          <p:cNvSpPr txBox="1"/>
          <p:nvPr/>
        </p:nvSpPr>
        <p:spPr>
          <a:xfrm>
            <a:off x="6456554" y="227695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présent</a:t>
            </a:r>
            <a:endParaRPr lang="fr-FR" sz="3200" dirty="0">
              <a:solidFill>
                <a:srgbClr val="115076"/>
              </a:solidFill>
            </a:endParaRPr>
          </a:p>
        </p:txBody>
      </p:sp>
      <p:sp>
        <p:nvSpPr>
          <p:cNvPr id="18" name="TextBox 17">
            <a:extLst>
              <a:ext uri="{FF2B5EF4-FFF2-40B4-BE49-F238E27FC236}">
                <a16:creationId xmlns:a16="http://schemas.microsoft.com/office/drawing/2014/main" id="{4BEF144F-4A33-4A77-967E-70E94D286DAD}"/>
              </a:ext>
            </a:extLst>
          </p:cNvPr>
          <p:cNvSpPr txBox="1"/>
          <p:nvPr/>
        </p:nvSpPr>
        <p:spPr>
          <a:xfrm>
            <a:off x="3715285" y="227695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passé</a:t>
            </a:r>
            <a:endParaRPr lang="fr-FR" sz="3200" dirty="0">
              <a:solidFill>
                <a:srgbClr val="115076"/>
              </a:solidFill>
            </a:endParaRPr>
          </a:p>
        </p:txBody>
      </p:sp>
      <p:sp>
        <p:nvSpPr>
          <p:cNvPr id="19" name="TextBox 18">
            <a:extLst>
              <a:ext uri="{FF2B5EF4-FFF2-40B4-BE49-F238E27FC236}">
                <a16:creationId xmlns:a16="http://schemas.microsoft.com/office/drawing/2014/main" id="{4293F3B4-A502-4E8C-B6C3-EF52A2760EB8}"/>
              </a:ext>
            </a:extLst>
          </p:cNvPr>
          <p:cNvSpPr txBox="1"/>
          <p:nvPr/>
        </p:nvSpPr>
        <p:spPr>
          <a:xfrm>
            <a:off x="3715285" y="5158711"/>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présent</a:t>
            </a:r>
            <a:endParaRPr lang="fr-FR" sz="3200" dirty="0">
              <a:solidFill>
                <a:srgbClr val="115076"/>
              </a:solidFill>
            </a:endParaRPr>
          </a:p>
        </p:txBody>
      </p:sp>
      <p:sp>
        <p:nvSpPr>
          <p:cNvPr id="20" name="TextBox 19">
            <a:extLst>
              <a:ext uri="{FF2B5EF4-FFF2-40B4-BE49-F238E27FC236}">
                <a16:creationId xmlns:a16="http://schemas.microsoft.com/office/drawing/2014/main" id="{2675C1DC-F0DD-488D-893D-B3B0D005B4F8}"/>
              </a:ext>
            </a:extLst>
          </p:cNvPr>
          <p:cNvSpPr txBox="1"/>
          <p:nvPr/>
        </p:nvSpPr>
        <p:spPr>
          <a:xfrm>
            <a:off x="3715285" y="443827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présent</a:t>
            </a:r>
            <a:endParaRPr lang="fr-FR" sz="3200" dirty="0">
              <a:solidFill>
                <a:srgbClr val="115076"/>
              </a:solidFill>
            </a:endParaRPr>
          </a:p>
        </p:txBody>
      </p:sp>
      <p:sp>
        <p:nvSpPr>
          <p:cNvPr id="21" name="TextBox 20">
            <a:extLst>
              <a:ext uri="{FF2B5EF4-FFF2-40B4-BE49-F238E27FC236}">
                <a16:creationId xmlns:a16="http://schemas.microsoft.com/office/drawing/2014/main" id="{9490132F-D1FA-4408-A4F6-74BF032A2F18}"/>
              </a:ext>
            </a:extLst>
          </p:cNvPr>
          <p:cNvSpPr txBox="1"/>
          <p:nvPr/>
        </p:nvSpPr>
        <p:spPr>
          <a:xfrm>
            <a:off x="6456554" y="371783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présent</a:t>
            </a:r>
            <a:endParaRPr lang="fr-FR" sz="3200" dirty="0">
              <a:solidFill>
                <a:srgbClr val="115076"/>
              </a:solidFill>
            </a:endParaRPr>
          </a:p>
        </p:txBody>
      </p:sp>
      <p:sp>
        <p:nvSpPr>
          <p:cNvPr id="22" name="TextBox 21">
            <a:extLst>
              <a:ext uri="{FF2B5EF4-FFF2-40B4-BE49-F238E27FC236}">
                <a16:creationId xmlns:a16="http://schemas.microsoft.com/office/drawing/2014/main" id="{C66A45DD-1EE3-41CC-B411-07E3672D364D}"/>
              </a:ext>
            </a:extLst>
          </p:cNvPr>
          <p:cNvSpPr txBox="1"/>
          <p:nvPr/>
        </p:nvSpPr>
        <p:spPr>
          <a:xfrm>
            <a:off x="3715285" y="299739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présent</a:t>
            </a:r>
            <a:endParaRPr lang="fr-FR" sz="3200" dirty="0">
              <a:solidFill>
                <a:srgbClr val="115076"/>
              </a:solidFill>
            </a:endParaRPr>
          </a:p>
        </p:txBody>
      </p:sp>
      <p:sp>
        <p:nvSpPr>
          <p:cNvPr id="23" name="TextBox 22">
            <a:extLst>
              <a:ext uri="{FF2B5EF4-FFF2-40B4-BE49-F238E27FC236}">
                <a16:creationId xmlns:a16="http://schemas.microsoft.com/office/drawing/2014/main" id="{7DDB2CFF-3182-4D06-892B-A3ED62800982}"/>
              </a:ext>
            </a:extLst>
          </p:cNvPr>
          <p:cNvSpPr txBox="1"/>
          <p:nvPr/>
        </p:nvSpPr>
        <p:spPr>
          <a:xfrm>
            <a:off x="3715285" y="371783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passé</a:t>
            </a:r>
            <a:endParaRPr lang="fr-FR" sz="3200" dirty="0">
              <a:solidFill>
                <a:srgbClr val="115076"/>
              </a:solidFill>
            </a:endParaRPr>
          </a:p>
        </p:txBody>
      </p:sp>
      <p:sp>
        <p:nvSpPr>
          <p:cNvPr id="25" name="TextBox 24">
            <a:extLst>
              <a:ext uri="{FF2B5EF4-FFF2-40B4-BE49-F238E27FC236}">
                <a16:creationId xmlns:a16="http://schemas.microsoft.com/office/drawing/2014/main" id="{F59E3759-EA0C-4BFA-94BF-4AC750A5A068}"/>
              </a:ext>
            </a:extLst>
          </p:cNvPr>
          <p:cNvSpPr txBox="1"/>
          <p:nvPr/>
        </p:nvSpPr>
        <p:spPr>
          <a:xfrm>
            <a:off x="6456554" y="5158711"/>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passé</a:t>
            </a:r>
            <a:endParaRPr lang="fr-FR" sz="3200" dirty="0">
              <a:solidFill>
                <a:srgbClr val="115076"/>
              </a:solidFill>
            </a:endParaRPr>
          </a:p>
        </p:txBody>
      </p:sp>
      <p:sp>
        <p:nvSpPr>
          <p:cNvPr id="26" name="TextBox 25">
            <a:extLst>
              <a:ext uri="{FF2B5EF4-FFF2-40B4-BE49-F238E27FC236}">
                <a16:creationId xmlns:a16="http://schemas.microsoft.com/office/drawing/2014/main" id="{275D27F6-2603-4576-A9FC-237D1C2FEC52}"/>
              </a:ext>
            </a:extLst>
          </p:cNvPr>
          <p:cNvSpPr txBox="1"/>
          <p:nvPr/>
        </p:nvSpPr>
        <p:spPr>
          <a:xfrm>
            <a:off x="6456554" y="443827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passé</a:t>
            </a:r>
            <a:endParaRPr lang="fr-FR" sz="3200" dirty="0">
              <a:solidFill>
                <a:srgbClr val="115076"/>
              </a:solidFill>
            </a:endParaRPr>
          </a:p>
        </p:txBody>
      </p:sp>
      <p:sp>
        <p:nvSpPr>
          <p:cNvPr id="27" name="TextBox 26">
            <a:extLst>
              <a:ext uri="{FF2B5EF4-FFF2-40B4-BE49-F238E27FC236}">
                <a16:creationId xmlns:a16="http://schemas.microsoft.com/office/drawing/2014/main" id="{51306EA8-DBC5-47D3-B1AA-A6680E6BE4DE}"/>
              </a:ext>
            </a:extLst>
          </p:cNvPr>
          <p:cNvSpPr txBox="1"/>
          <p:nvPr/>
        </p:nvSpPr>
        <p:spPr>
          <a:xfrm>
            <a:off x="6456554" y="2997392"/>
            <a:ext cx="1752563" cy="584775"/>
          </a:xfrm>
          <a:prstGeom prst="rect">
            <a:avLst/>
          </a:prstGeom>
          <a:noFill/>
        </p:spPr>
        <p:txBody>
          <a:bodyPr wrap="square">
            <a:spAutoFit/>
          </a:bodyPr>
          <a:lstStyle/>
          <a:p>
            <a:pPr algn="ctr"/>
            <a:r>
              <a:rPr kumimoji="0" lang="fr-FR" sz="3200" b="0" i="0" u="none" strike="noStrike" kern="1200" cap="none" spc="0" normalizeH="0" baseline="0" dirty="0">
                <a:ln>
                  <a:noFill/>
                </a:ln>
                <a:solidFill>
                  <a:srgbClr val="115076"/>
                </a:solidFill>
                <a:effectLst/>
                <a:uLnTx/>
                <a:uFillTx/>
                <a:latin typeface="Century Gothic" panose="020F0302020204030204"/>
              </a:rPr>
              <a:t>passé</a:t>
            </a:r>
            <a:endParaRPr lang="fr-FR" sz="3200" dirty="0">
              <a:solidFill>
                <a:srgbClr val="115076"/>
              </a:solidFill>
            </a:endParaRPr>
          </a:p>
        </p:txBody>
      </p:sp>
      <p:sp>
        <p:nvSpPr>
          <p:cNvPr id="28" name="TextBox 27">
            <a:extLst>
              <a:ext uri="{FF2B5EF4-FFF2-40B4-BE49-F238E27FC236}">
                <a16:creationId xmlns:a16="http://schemas.microsoft.com/office/drawing/2014/main" id="{AD51C940-ACE5-FD48-A09A-D04E7D00194B}"/>
              </a:ext>
            </a:extLst>
          </p:cNvPr>
          <p:cNvSpPr txBox="1"/>
          <p:nvPr/>
        </p:nvSpPr>
        <p:spPr>
          <a:xfrm>
            <a:off x="179999" y="1296000"/>
            <a:ext cx="11871793" cy="461665"/>
          </a:xfrm>
          <a:prstGeom prst="rect">
            <a:avLst/>
          </a:prstGeom>
          <a:noFill/>
        </p:spPr>
        <p:txBody>
          <a:bodyPr wrap="square" rtlCol="0">
            <a:spAutoFit/>
          </a:bodyPr>
          <a:lstStyle/>
          <a:p>
            <a:r>
              <a:rPr lang="fr-FR" sz="2400" dirty="0">
                <a:solidFill>
                  <a:srgbClr val="115076"/>
                </a:solidFill>
              </a:rPr>
              <a:t>Qui parle du présent, et qui parle du passé ? Écoute attentivement !</a:t>
            </a:r>
          </a:p>
        </p:txBody>
      </p:sp>
    </p:spTree>
    <p:extLst>
      <p:ext uri="{BB962C8B-B14F-4D97-AF65-F5344CB8AC3E}">
        <p14:creationId xmlns:p14="http://schemas.microsoft.com/office/powerpoint/2010/main" val="39591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5"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34456" cy="707849"/>
          </a:xfrm>
        </p:spPr>
        <p:txBody>
          <a:bodyPr>
            <a:normAutofit fontScale="90000"/>
          </a:bodyPr>
          <a:lstStyle/>
          <a:p>
            <a:r>
              <a:rPr lang="fr-FR" sz="3600" b="1" dirty="0">
                <a:solidFill>
                  <a:schemeClr val="bg1"/>
                </a:solidFill>
              </a:rPr>
              <a:t>Des emplois à temps partiel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4070"/>
            <a:ext cx="11871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dirty="0">
                <a:ln>
                  <a:noFill/>
                </a:ln>
                <a:solidFill>
                  <a:srgbClr val="104F75"/>
                </a:solidFill>
                <a:effectLst/>
                <a:uLnTx/>
                <a:uFillTx/>
                <a:latin typeface="Century Gothic" panose="020F0302020204030204"/>
              </a:rPr>
              <a:t>Aurélie et Élodie parlent des emplois à temps partiel. </a:t>
            </a:r>
          </a:p>
          <a:p>
            <a:pPr lvl="0">
              <a:defRPr/>
            </a:pPr>
            <a:r>
              <a:rPr kumimoji="0" lang="fr-FR" sz="2200" b="0" i="0" u="none" strike="noStrike" kern="1200" cap="none" spc="0" normalizeH="0" baseline="0" dirty="0">
                <a:ln>
                  <a:noFill/>
                </a:ln>
                <a:solidFill>
                  <a:srgbClr val="104F75"/>
                </a:solidFill>
                <a:effectLst/>
                <a:uLnTx/>
                <a:uFillTx/>
                <a:latin typeface="Century Gothic" panose="020F0302020204030204"/>
              </a:rPr>
              <a:t>Qui travaille</a:t>
            </a:r>
            <a:r>
              <a:rPr kumimoji="0" lang="fr-FR" sz="2200" b="0" i="0" u="none" strike="noStrike" kern="1200" cap="none" spc="0" normalizeH="0" dirty="0">
                <a:ln>
                  <a:noFill/>
                </a:ln>
                <a:solidFill>
                  <a:srgbClr val="104F75"/>
                </a:solidFill>
                <a:effectLst/>
                <a:uLnTx/>
                <a:uFillTx/>
                <a:latin typeface="Century Gothic" panose="020F0302020204030204"/>
              </a:rPr>
              <a:t> </a:t>
            </a:r>
            <a:r>
              <a:rPr kumimoji="0" lang="fr-FR" sz="2200" b="0" i="0" u="none" strike="noStrike" kern="1200" cap="none" spc="0" normalizeH="0" baseline="0" dirty="0">
                <a:ln>
                  <a:noFill/>
                </a:ln>
                <a:solidFill>
                  <a:srgbClr val="104F75"/>
                </a:solidFill>
                <a:effectLst/>
                <a:uLnTx/>
                <a:uFillTx/>
                <a:latin typeface="Century Gothic" panose="020F0302020204030204"/>
              </a:rPr>
              <a:t>où ? Et </a:t>
            </a:r>
            <a:r>
              <a:rPr lang="fr-FR" sz="2200" dirty="0">
                <a:solidFill>
                  <a:srgbClr val="104F75"/>
                </a:solidFill>
              </a:rPr>
              <a:t>qui travaillait où ? </a:t>
            </a:r>
            <a:r>
              <a:rPr kumimoji="0" lang="fr-FR" sz="2200" b="0" i="0" u="none" strike="noStrike" kern="1200" cap="none" spc="0" normalizeH="0" baseline="0" dirty="0">
                <a:ln>
                  <a:noFill/>
                </a:ln>
                <a:solidFill>
                  <a:srgbClr val="104F75"/>
                </a:solidFill>
                <a:effectLst/>
                <a:uLnTx/>
                <a:uFillTx/>
                <a:latin typeface="Century Gothic" panose="020F0302020204030204"/>
              </a:rPr>
              <a:t>Écris tes indices*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0" y="1974466"/>
            <a:ext cx="1412576" cy="141257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236" y="4149891"/>
            <a:ext cx="1390621" cy="1390621"/>
          </a:xfrm>
          <a:prstGeom prst="rect">
            <a:avLst/>
          </a:prstGeom>
        </p:spPr>
      </p:pic>
      <p:sp>
        <p:nvSpPr>
          <p:cNvPr id="9" name="Action Button: Custom 16">
            <a:hlinkClick r:id="" action="ppaction://noaction" highlightClick="1">
              <a:snd r:embed="rId6" name="je sers des repas aux clients.wav"/>
            </a:hlinkClick>
            <a:extLst>
              <a:ext uri="{FF2B5EF4-FFF2-40B4-BE49-F238E27FC236}">
                <a16:creationId xmlns:a16="http://schemas.microsoft.com/office/drawing/2014/main" id="{00B3E4C1-DFF4-46C3-8013-784275E7AA6B}"/>
              </a:ext>
            </a:extLst>
          </p:cNvPr>
          <p:cNvSpPr/>
          <p:nvPr/>
        </p:nvSpPr>
        <p:spPr>
          <a:xfrm>
            <a:off x="11404411" y="23347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7" name="il a choisi detudier les langues.wav"/>
            </a:hlinkClick>
            <a:extLst>
              <a:ext uri="{FF2B5EF4-FFF2-40B4-BE49-F238E27FC236}">
                <a16:creationId xmlns:a16="http://schemas.microsoft.com/office/drawing/2014/main" id="{00B3E4C1-DFF4-46C3-8013-784275E7AA6B}"/>
              </a:ext>
            </a:extLst>
          </p:cNvPr>
          <p:cNvSpPr/>
          <p:nvPr/>
        </p:nvSpPr>
        <p:spPr>
          <a:xfrm>
            <a:off x="11410848" y="28226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8" name="jai etabli une entreprise de pain.wav"/>
            </a:hlinkClick>
            <a:extLst>
              <a:ext uri="{FF2B5EF4-FFF2-40B4-BE49-F238E27FC236}">
                <a16:creationId xmlns:a16="http://schemas.microsoft.com/office/drawing/2014/main" id="{00B3E4C1-DFF4-46C3-8013-784275E7AA6B}"/>
              </a:ext>
            </a:extLst>
          </p:cNvPr>
          <p:cNvSpPr/>
          <p:nvPr/>
        </p:nvSpPr>
        <p:spPr>
          <a:xfrm>
            <a:off x="11418872" y="37984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9" name="jai fourni des produits.wav"/>
            </a:hlinkClick>
            <a:extLst>
              <a:ext uri="{FF2B5EF4-FFF2-40B4-BE49-F238E27FC236}">
                <a16:creationId xmlns:a16="http://schemas.microsoft.com/office/drawing/2014/main" id="{00B3E4C1-DFF4-46C3-8013-784275E7AA6B}"/>
              </a:ext>
            </a:extLst>
          </p:cNvPr>
          <p:cNvSpPr/>
          <p:nvPr/>
        </p:nvSpPr>
        <p:spPr>
          <a:xfrm>
            <a:off x="11418872" y="33105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10" name="il nourrit des chats.wav"/>
            </a:hlinkClick>
            <a:extLst>
              <a:ext uri="{FF2B5EF4-FFF2-40B4-BE49-F238E27FC236}">
                <a16:creationId xmlns:a16="http://schemas.microsoft.com/office/drawing/2014/main" id="{00B3E4C1-DFF4-46C3-8013-784275E7AA6B}"/>
              </a:ext>
            </a:extLst>
          </p:cNvPr>
          <p:cNvSpPr/>
          <p:nvPr/>
        </p:nvSpPr>
        <p:spPr>
          <a:xfrm>
            <a:off x="11416866" y="42863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1" name="je remplis des verres.wav"/>
            </a:hlinkClick>
            <a:extLst>
              <a:ext uri="{FF2B5EF4-FFF2-40B4-BE49-F238E27FC236}">
                <a16:creationId xmlns:a16="http://schemas.microsoft.com/office/drawing/2014/main" id="{00B3E4C1-DFF4-46C3-8013-784275E7AA6B}"/>
              </a:ext>
            </a:extLst>
          </p:cNvPr>
          <p:cNvSpPr/>
          <p:nvPr/>
        </p:nvSpPr>
        <p:spPr>
          <a:xfrm>
            <a:off x="11418872" y="47743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2" name="il a rempli des rayon de bibliotheque.wav"/>
            </a:hlinkClick>
            <a:extLst>
              <a:ext uri="{FF2B5EF4-FFF2-40B4-BE49-F238E27FC236}">
                <a16:creationId xmlns:a16="http://schemas.microsoft.com/office/drawing/2014/main" id="{00B3E4C1-DFF4-46C3-8013-784275E7AA6B}"/>
              </a:ext>
            </a:extLst>
          </p:cNvPr>
          <p:cNvSpPr/>
          <p:nvPr/>
        </p:nvSpPr>
        <p:spPr>
          <a:xfrm>
            <a:off x="11420880" y="52622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3" name="il sort des chiens dans le parc.wav"/>
            </a:hlinkClick>
            <a:extLst>
              <a:ext uri="{FF2B5EF4-FFF2-40B4-BE49-F238E27FC236}">
                <a16:creationId xmlns:a16="http://schemas.microsoft.com/office/drawing/2014/main" id="{00B3E4C1-DFF4-46C3-8013-784275E7AA6B}"/>
              </a:ext>
            </a:extLst>
          </p:cNvPr>
          <p:cNvSpPr/>
          <p:nvPr/>
        </p:nvSpPr>
        <p:spPr>
          <a:xfrm>
            <a:off x="11408842" y="57501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35847" y="2097664"/>
            <a:ext cx="1289708" cy="128970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06992" y="4238663"/>
            <a:ext cx="1301849" cy="1301849"/>
          </a:xfrm>
          <a:prstGeom prst="rect">
            <a:avLst/>
          </a:prstGeom>
        </p:spPr>
      </p:pic>
      <p:sp>
        <p:nvSpPr>
          <p:cNvPr id="18" name="TextBox 17"/>
          <p:cNvSpPr txBox="1"/>
          <p:nvPr/>
        </p:nvSpPr>
        <p:spPr>
          <a:xfrm>
            <a:off x="202959" y="3400964"/>
            <a:ext cx="1911096" cy="707886"/>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Aurélie</a:t>
            </a:r>
            <a:b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dans</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le passé</a:t>
            </a:r>
          </a:p>
        </p:txBody>
      </p:sp>
      <p:sp>
        <p:nvSpPr>
          <p:cNvPr id="20" name="TextBox 19"/>
          <p:cNvSpPr txBox="1"/>
          <p:nvPr/>
        </p:nvSpPr>
        <p:spPr>
          <a:xfrm>
            <a:off x="5578275" y="3383698"/>
            <a:ext cx="1911096" cy="707886"/>
          </a:xfrm>
          <a:prstGeom prst="rect">
            <a:avLst/>
          </a:prstGeom>
          <a:solidFill>
            <a:schemeClr val="bg1"/>
          </a:solid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Abdel</a:t>
            </a:r>
            <a:b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dans</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le </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passé</a:t>
            </a:r>
          </a:p>
        </p:txBody>
      </p:sp>
      <p:sp>
        <p:nvSpPr>
          <p:cNvPr id="23" name="Rectangle: Rounded Corners 22">
            <a:extLst>
              <a:ext uri="{FF2B5EF4-FFF2-40B4-BE49-F238E27FC236}">
                <a16:creationId xmlns:a16="http://schemas.microsoft.com/office/drawing/2014/main" id="{A97161E1-4CCF-4805-A199-ACE8F90FBB6E}"/>
              </a:ext>
            </a:extLst>
          </p:cNvPr>
          <p:cNvSpPr/>
          <p:nvPr/>
        </p:nvSpPr>
        <p:spPr>
          <a:xfrm>
            <a:off x="6706263" y="239012"/>
            <a:ext cx="3322193" cy="555751"/>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*l’indice</a:t>
            </a:r>
            <a:r>
              <a:rPr lang="en-GB" sz="2000" b="1" dirty="0">
                <a:solidFill>
                  <a:schemeClr val="bg1"/>
                </a:solidFill>
              </a:rPr>
              <a:t> (m) </a:t>
            </a:r>
            <a:r>
              <a:rPr lang="en-GB" sz="2000" dirty="0">
                <a:solidFill>
                  <a:schemeClr val="bg1"/>
                </a:solidFill>
              </a:rPr>
              <a:t>= evidence</a:t>
            </a:r>
          </a:p>
          <a:p>
            <a:pPr algn="ctr"/>
            <a:r>
              <a:rPr lang="en-GB" sz="2000" dirty="0">
                <a:solidFill>
                  <a:schemeClr val="bg1"/>
                </a:solidFill>
              </a:rPr>
              <a:t>*</a:t>
            </a:r>
            <a:r>
              <a:rPr lang="en-GB" sz="2000" b="1" dirty="0">
                <a:solidFill>
                  <a:schemeClr val="bg1"/>
                </a:solidFill>
              </a:rPr>
              <a:t>le rayon </a:t>
            </a:r>
            <a:r>
              <a:rPr lang="en-GB" sz="2000" dirty="0">
                <a:solidFill>
                  <a:schemeClr val="bg1"/>
                </a:solidFill>
              </a:rPr>
              <a:t>= shelf</a:t>
            </a:r>
          </a:p>
        </p:txBody>
      </p:sp>
      <p:sp>
        <p:nvSpPr>
          <p:cNvPr id="25" name="TextBox 24"/>
          <p:cNvSpPr txBox="1"/>
          <p:nvPr/>
        </p:nvSpPr>
        <p:spPr>
          <a:xfrm>
            <a:off x="2261790" y="4516410"/>
            <a:ext cx="3087585" cy="1015663"/>
          </a:xfrm>
          <a:prstGeom prst="rect">
            <a:avLst/>
          </a:prstGeom>
          <a:noFill/>
        </p:spPr>
        <p:txBody>
          <a:bodyPr wrap="square" rtlCol="0">
            <a:spAutoFit/>
          </a:bodyPr>
          <a:lstStyle/>
          <a:p>
            <a:pPr marL="342900" indent="-342900" algn="l">
              <a:buFont typeface="Arial" panose="020B0604020202020204" pitchFamily="34" charset="0"/>
              <a:buChar char="•"/>
            </a:pPr>
            <a:r>
              <a:rPr lang="en-GB" sz="2000" dirty="0">
                <a:solidFill>
                  <a:srgbClr val="115076"/>
                </a:solidFill>
              </a:rPr>
              <a:t>serves meals to clients</a:t>
            </a:r>
          </a:p>
          <a:p>
            <a:pPr marL="342900" indent="-342900" algn="l">
              <a:buFont typeface="Arial" panose="020B0604020202020204" pitchFamily="34" charset="0"/>
              <a:buChar char="•"/>
            </a:pPr>
            <a:r>
              <a:rPr lang="en-GB" sz="2000" dirty="0">
                <a:solidFill>
                  <a:srgbClr val="115076"/>
                </a:solidFill>
              </a:rPr>
              <a:t>fills glasses</a:t>
            </a:r>
          </a:p>
        </p:txBody>
      </p:sp>
      <p:sp>
        <p:nvSpPr>
          <p:cNvPr id="27" name="TextBox 26"/>
          <p:cNvSpPr txBox="1"/>
          <p:nvPr/>
        </p:nvSpPr>
        <p:spPr>
          <a:xfrm>
            <a:off x="179999" y="5439740"/>
            <a:ext cx="1911096" cy="707886"/>
          </a:xfrm>
          <a:prstGeom prst="rect">
            <a:avLst/>
          </a:prstGeom>
          <a:solidFill>
            <a:schemeClr val="bg1"/>
          </a:solidFill>
          <a:ln w="19050">
            <a:solidFill>
              <a:schemeClr val="accent1">
                <a:lumMod val="50000"/>
              </a:schemeClr>
            </a:solidFill>
          </a:ln>
        </p:spPr>
        <p:txBody>
          <a:bodyPr wrap="square" rtlCol="0">
            <a:spAutoFit/>
          </a:bodyPr>
          <a:lstStyle/>
          <a:p>
            <a:pPr lvl="0" algn="ctr">
              <a:defRPr/>
            </a:pPr>
            <a:r>
              <a:rPr lang="fr-FR" sz="2000" dirty="0">
                <a:solidFill>
                  <a:srgbClr val="104F75"/>
                </a:solidFill>
              </a:rPr>
              <a:t>Élodie</a:t>
            </a:r>
          </a:p>
          <a:p>
            <a:pPr lvl="0" algn="ctr">
              <a:defRPr/>
            </a:pPr>
            <a:r>
              <a:rPr lang="fr-FR" sz="2000" dirty="0">
                <a:solidFill>
                  <a:srgbClr val="104F75"/>
                </a:solidFill>
              </a:rPr>
              <a:t>aujourd’hui</a:t>
            </a:r>
          </a:p>
        </p:txBody>
      </p:sp>
      <p:sp>
        <p:nvSpPr>
          <p:cNvPr id="28" name="TextBox 27"/>
          <p:cNvSpPr txBox="1"/>
          <p:nvPr/>
        </p:nvSpPr>
        <p:spPr>
          <a:xfrm>
            <a:off x="5602368" y="5439740"/>
            <a:ext cx="1911096" cy="707886"/>
          </a:xfrm>
          <a:prstGeom prst="rect">
            <a:avLst/>
          </a:prstGeom>
          <a:solidFill>
            <a:schemeClr val="bg1"/>
          </a:solidFill>
          <a:ln w="19050">
            <a:solidFill>
              <a:schemeClr val="accent1">
                <a:lumMod val="50000"/>
              </a:schemeClr>
            </a:solidFill>
          </a:ln>
        </p:spPr>
        <p:txBody>
          <a:bodyPr wrap="square" rtlCol="0">
            <a:spAutoFit/>
          </a:bodyPr>
          <a:lstStyle/>
          <a:p>
            <a:pPr lvl="0" algn="ctr">
              <a:defRPr/>
            </a:pPr>
            <a:r>
              <a:rPr lang="fr-FR" sz="2000" dirty="0">
                <a:solidFill>
                  <a:srgbClr val="104F75"/>
                </a:solidFill>
              </a:rPr>
              <a:t>Amir</a:t>
            </a:r>
          </a:p>
          <a:p>
            <a:pPr lvl="0" algn="ctr">
              <a:defRPr/>
            </a:pPr>
            <a:r>
              <a:rPr lang="fr-FR" sz="2000" dirty="0">
                <a:solidFill>
                  <a:srgbClr val="104F75"/>
                </a:solidFill>
              </a:rPr>
              <a:t>aujourd’hui</a:t>
            </a:r>
          </a:p>
        </p:txBody>
      </p:sp>
      <p:sp>
        <p:nvSpPr>
          <p:cNvPr id="32" name="TextBox 31"/>
          <p:cNvSpPr txBox="1"/>
          <p:nvPr/>
        </p:nvSpPr>
        <p:spPr>
          <a:xfrm>
            <a:off x="2261790" y="2517195"/>
            <a:ext cx="3087585" cy="1323439"/>
          </a:xfrm>
          <a:prstGeom prst="rect">
            <a:avLst/>
          </a:prstGeom>
          <a:noFill/>
        </p:spPr>
        <p:txBody>
          <a:bodyPr wrap="square" rtlCol="0">
            <a:spAutoFit/>
          </a:bodyPr>
          <a:lstStyle/>
          <a:p>
            <a:pPr marL="342900" indent="-342900" algn="l">
              <a:buFont typeface="Arial" panose="020B0604020202020204" pitchFamily="34" charset="0"/>
              <a:buChar char="•"/>
            </a:pPr>
            <a:r>
              <a:rPr lang="en-GB" sz="2000" dirty="0">
                <a:solidFill>
                  <a:srgbClr val="115076"/>
                </a:solidFill>
              </a:rPr>
              <a:t>supplied products to several businesses</a:t>
            </a:r>
          </a:p>
          <a:p>
            <a:pPr marL="342900" indent="-342900">
              <a:buFont typeface="Arial" panose="020B0604020202020204" pitchFamily="34" charset="0"/>
              <a:buChar char="•"/>
            </a:pPr>
            <a:r>
              <a:rPr lang="en-GB" sz="2000" dirty="0">
                <a:solidFill>
                  <a:srgbClr val="115076"/>
                </a:solidFill>
              </a:rPr>
              <a:t>smelled the scent of flowers</a:t>
            </a:r>
          </a:p>
        </p:txBody>
      </p:sp>
      <p:sp>
        <p:nvSpPr>
          <p:cNvPr id="33" name="TextBox 32"/>
          <p:cNvSpPr txBox="1"/>
          <p:nvPr/>
        </p:nvSpPr>
        <p:spPr>
          <a:xfrm>
            <a:off x="8003311" y="4514930"/>
            <a:ext cx="3087585" cy="1015663"/>
          </a:xfrm>
          <a:prstGeom prst="rect">
            <a:avLst/>
          </a:prstGeom>
          <a:noFill/>
        </p:spPr>
        <p:txBody>
          <a:bodyPr wrap="square" rtlCol="0">
            <a:spAutoFit/>
          </a:bodyPr>
          <a:lstStyle/>
          <a:p>
            <a:pPr marL="342900" indent="-342900" algn="l">
              <a:buFont typeface="Arial" panose="020B0604020202020204" pitchFamily="34" charset="0"/>
              <a:buChar char="•"/>
            </a:pPr>
            <a:r>
              <a:rPr lang="en-GB" sz="2000" dirty="0">
                <a:solidFill>
                  <a:srgbClr val="115076"/>
                </a:solidFill>
              </a:rPr>
              <a:t>feeds cats</a:t>
            </a:r>
          </a:p>
          <a:p>
            <a:pPr marL="342900" indent="-342900" algn="l">
              <a:buFont typeface="Arial" panose="020B0604020202020204" pitchFamily="34" charset="0"/>
              <a:buChar char="•"/>
            </a:pPr>
            <a:r>
              <a:rPr lang="en-GB" sz="2000" dirty="0">
                <a:solidFill>
                  <a:srgbClr val="115076"/>
                </a:solidFill>
              </a:rPr>
              <a:t>takes dogs out in the park</a:t>
            </a:r>
          </a:p>
        </p:txBody>
      </p:sp>
      <p:sp>
        <p:nvSpPr>
          <p:cNvPr id="34" name="TextBox 33"/>
          <p:cNvSpPr txBox="1"/>
          <p:nvPr/>
        </p:nvSpPr>
        <p:spPr>
          <a:xfrm>
            <a:off x="8003311" y="2517195"/>
            <a:ext cx="3087585" cy="1323439"/>
          </a:xfrm>
          <a:prstGeom prst="rect">
            <a:avLst/>
          </a:prstGeom>
          <a:noFill/>
        </p:spPr>
        <p:txBody>
          <a:bodyPr wrap="square" rtlCol="0">
            <a:spAutoFit/>
          </a:bodyPr>
          <a:lstStyle/>
          <a:p>
            <a:pPr marL="342900" indent="-342900" algn="l">
              <a:buFont typeface="Arial" panose="020B0604020202020204" pitchFamily="34" charset="0"/>
              <a:buChar char="•"/>
            </a:pPr>
            <a:r>
              <a:rPr lang="en-GB" sz="2000" dirty="0">
                <a:solidFill>
                  <a:srgbClr val="115076"/>
                </a:solidFill>
              </a:rPr>
              <a:t>chose to study languages</a:t>
            </a:r>
          </a:p>
          <a:p>
            <a:pPr marL="342900" indent="-342900" algn="l">
              <a:buFont typeface="Arial" panose="020B0604020202020204" pitchFamily="34" charset="0"/>
              <a:buChar char="•"/>
            </a:pPr>
            <a:r>
              <a:rPr lang="en-GB" sz="2000" dirty="0">
                <a:solidFill>
                  <a:srgbClr val="115076"/>
                </a:solidFill>
              </a:rPr>
              <a:t>filled the shelves in the library</a:t>
            </a:r>
          </a:p>
        </p:txBody>
      </p:sp>
      <p:sp>
        <p:nvSpPr>
          <p:cNvPr id="35" name="TextBox 34"/>
          <p:cNvSpPr txBox="1"/>
          <p:nvPr/>
        </p:nvSpPr>
        <p:spPr>
          <a:xfrm>
            <a:off x="8088322" y="1272410"/>
            <a:ext cx="1911096" cy="400110"/>
          </a:xfrm>
          <a:prstGeom prst="rect">
            <a:avLst/>
          </a:prstGeom>
          <a:solidFill>
            <a:srgbClr val="E87D1E"/>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chemeClr val="bg1"/>
                </a:solidFill>
                <a:effectLst/>
                <a:uLnTx/>
                <a:uFillTx/>
                <a:latin typeface="Century Gothic" panose="020F0302020204030204"/>
                <a:ea typeface="+mn-ea"/>
                <a:cs typeface="+mn-cs"/>
              </a:rPr>
              <a:t>florist</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6" name="TextBox 35"/>
          <p:cNvSpPr txBox="1"/>
          <p:nvPr/>
        </p:nvSpPr>
        <p:spPr>
          <a:xfrm>
            <a:off x="10078953" y="1272410"/>
            <a:ext cx="1911096" cy="400110"/>
          </a:xfrm>
          <a:prstGeom prst="rect">
            <a:avLst/>
          </a:prstGeom>
          <a:solidFill>
            <a:srgbClr val="E87D1E"/>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chemeClr val="bg1"/>
                </a:solidFill>
                <a:effectLst/>
                <a:uLnTx/>
                <a:uFillTx/>
                <a:latin typeface="Century Gothic" panose="020F0302020204030204"/>
                <a:ea typeface="+mn-ea"/>
                <a:cs typeface="+mn-cs"/>
              </a:rPr>
              <a:t>kennels</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7" name="TextBox 36"/>
          <p:cNvSpPr txBox="1"/>
          <p:nvPr/>
        </p:nvSpPr>
        <p:spPr>
          <a:xfrm>
            <a:off x="8088322" y="1741081"/>
            <a:ext cx="1911096" cy="400110"/>
          </a:xfrm>
          <a:prstGeom prst="rect">
            <a:avLst/>
          </a:prstGeom>
          <a:solidFill>
            <a:srgbClr val="E87D1E"/>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chemeClr val="bg1"/>
                </a:solidFill>
                <a:effectLst/>
                <a:uLnTx/>
                <a:uFillTx/>
                <a:latin typeface="Century Gothic" panose="020F0302020204030204"/>
                <a:ea typeface="+mn-ea"/>
                <a:cs typeface="+mn-cs"/>
              </a:rPr>
              <a:t>bakery</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8" name="TextBox 37"/>
          <p:cNvSpPr txBox="1"/>
          <p:nvPr/>
        </p:nvSpPr>
        <p:spPr>
          <a:xfrm>
            <a:off x="10078953" y="1741081"/>
            <a:ext cx="1911096" cy="400110"/>
          </a:xfrm>
          <a:prstGeom prst="rect">
            <a:avLst/>
          </a:prstGeom>
          <a:solidFill>
            <a:srgbClr val="E87D1E"/>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chemeClr val="bg1"/>
                </a:solidFill>
                <a:effectLst/>
                <a:uLnTx/>
                <a:uFillTx/>
                <a:latin typeface="Century Gothic" panose="020F0302020204030204"/>
                <a:ea typeface="+mn-ea"/>
                <a:cs typeface="+mn-cs"/>
              </a:rPr>
              <a:t>university</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9" name="Rectangle 38"/>
          <p:cNvSpPr/>
          <p:nvPr/>
        </p:nvSpPr>
        <p:spPr>
          <a:xfrm>
            <a:off x="2606321" y="2541158"/>
            <a:ext cx="2743054" cy="66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p:cNvSpPr/>
          <p:nvPr/>
        </p:nvSpPr>
        <p:spPr>
          <a:xfrm>
            <a:off x="2666999" y="3218638"/>
            <a:ext cx="2583300" cy="66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2666999" y="4508591"/>
            <a:ext cx="2583300" cy="66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p:cNvSpPr/>
          <p:nvPr/>
        </p:nvSpPr>
        <p:spPr>
          <a:xfrm>
            <a:off x="2574378" y="5207318"/>
            <a:ext cx="2583300" cy="842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8338321" y="2517194"/>
            <a:ext cx="2166257" cy="66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p:cNvSpPr/>
          <p:nvPr/>
        </p:nvSpPr>
        <p:spPr>
          <a:xfrm>
            <a:off x="8390259" y="3218638"/>
            <a:ext cx="2436055" cy="661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p:cNvSpPr/>
          <p:nvPr/>
        </p:nvSpPr>
        <p:spPr>
          <a:xfrm>
            <a:off x="8403036" y="4554653"/>
            <a:ext cx="2436055" cy="260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p:cNvSpPr/>
          <p:nvPr/>
        </p:nvSpPr>
        <p:spPr>
          <a:xfrm>
            <a:off x="8403036" y="4912323"/>
            <a:ext cx="2687860" cy="618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4741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125E-6 -4.81481E-6 L -0.64623 0.35672 " pathEditMode="relative" rAng="0" ptsTypes="AA">
                                      <p:cBhvr>
                                        <p:cTn id="38" dur="2000" fill="hold"/>
                                        <p:tgtEl>
                                          <p:spTgt spid="35"/>
                                        </p:tgtEl>
                                        <p:attrNameLst>
                                          <p:attrName>ppt_x</p:attrName>
                                          <p:attrName>ppt_y</p:attrName>
                                        </p:attrNameLst>
                                      </p:cBhvr>
                                      <p:rCtr x="-32318" y="1782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3.125E-6 -1.85185E-6 L -0.64896 0.58681 " pathEditMode="relative" rAng="0" ptsTypes="AA">
                                      <p:cBhvr>
                                        <p:cTn id="42" dur="2000" fill="hold"/>
                                        <p:tgtEl>
                                          <p:spTgt spid="37"/>
                                        </p:tgtEl>
                                        <p:attrNameLst>
                                          <p:attrName>ppt_x</p:attrName>
                                          <p:attrName>ppt_y</p:attrName>
                                        </p:attrNameLst>
                                      </p:cBhvr>
                                      <p:rCtr x="-32448" y="2932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4.81481E-6 L -0.36667 0.65348 " pathEditMode="relative" rAng="0" ptsTypes="AA">
                                      <p:cBhvr>
                                        <p:cTn id="46" dur="2000" fill="hold"/>
                                        <p:tgtEl>
                                          <p:spTgt spid="36"/>
                                        </p:tgtEl>
                                        <p:attrNameLst>
                                          <p:attrName>ppt_x</p:attrName>
                                          <p:attrName>ppt_y</p:attrName>
                                        </p:attrNameLst>
                                      </p:cBhvr>
                                      <p:rCtr x="-18333" y="32662"/>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875E-6 -1.85185E-6 L -0.36849 0.28264 " pathEditMode="relative" rAng="0" ptsTypes="AA">
                                      <p:cBhvr>
                                        <p:cTn id="50" dur="2000" fill="hold"/>
                                        <p:tgtEl>
                                          <p:spTgt spid="38"/>
                                        </p:tgtEl>
                                        <p:attrNameLst>
                                          <p:attrName>ppt_x</p:attrName>
                                          <p:attrName>ppt_y</p:attrName>
                                        </p:attrNameLst>
                                      </p:cBhvr>
                                      <p:rCtr x="-18424" y="1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21" name="Picture 20" descr="A person with his arms crossed&#10;&#10;Description automatically generated with medium confidence">
            <a:extLst>
              <a:ext uri="{FF2B5EF4-FFF2-40B4-BE49-F238E27FC236}">
                <a16:creationId xmlns:a16="http://schemas.microsoft.com/office/drawing/2014/main" id="{5E4956AC-063D-4DBA-8A83-F90A33E7F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251" y="1411112"/>
            <a:ext cx="3048629" cy="4641749"/>
          </a:xfrm>
          <a:prstGeom prst="rect">
            <a:avLst/>
          </a:prstGeom>
          <a:ln>
            <a:solidFill>
              <a:srgbClr val="104F75"/>
            </a:solidFill>
          </a:ln>
        </p:spPr>
      </p:pic>
      <p:sp>
        <p:nvSpPr>
          <p:cNvPr id="27" name="Rounded Rectangular Callout 4">
            <a:extLst>
              <a:ext uri="{FF2B5EF4-FFF2-40B4-BE49-F238E27FC236}">
                <a16:creationId xmlns:a16="http://schemas.microsoft.com/office/drawing/2014/main" id="{13EC1C62-F58D-4B6A-AB21-3097220B0792}"/>
              </a:ext>
            </a:extLst>
          </p:cNvPr>
          <p:cNvSpPr/>
          <p:nvPr/>
        </p:nvSpPr>
        <p:spPr>
          <a:xfrm>
            <a:off x="184871" y="1306939"/>
            <a:ext cx="4094974" cy="3829506"/>
          </a:xfrm>
          <a:prstGeom prst="wedgeRoundRectCallout">
            <a:avLst>
              <a:gd name="adj1" fmla="val -21109"/>
              <a:gd name="adj2" fmla="val 49370"/>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prstClr val="white"/>
                </a:solidFill>
              </a:rPr>
              <a:t>Jean Bascle a résisté aux Allemands. </a:t>
            </a:r>
          </a:p>
          <a:p>
            <a:pPr lvl="0" algn="ctr">
              <a:defRPr/>
            </a:pPr>
            <a:r>
              <a:rPr lang="fr-FR" sz="2400" dirty="0">
                <a:solidFill>
                  <a:prstClr val="white"/>
                </a:solidFill>
              </a:rPr>
              <a:t>Avec ses amis, il a volé des documents d’un bureau du Service du Travail Obligatoire. </a:t>
            </a:r>
          </a:p>
          <a:p>
            <a:pPr lvl="0" algn="ctr">
              <a:defRPr/>
            </a:pPr>
            <a:r>
              <a:rPr lang="fr-FR" sz="2400" dirty="0">
                <a:solidFill>
                  <a:prstClr val="white"/>
                </a:solidFill>
              </a:rPr>
              <a:t>Après, il a jeté les documents dans un fleuve.</a:t>
            </a:r>
          </a:p>
        </p:txBody>
      </p:sp>
      <p:sp>
        <p:nvSpPr>
          <p:cNvPr id="20" name="Rounded Rectangular Callout 4">
            <a:extLst>
              <a:ext uri="{FF2B5EF4-FFF2-40B4-BE49-F238E27FC236}">
                <a16:creationId xmlns:a16="http://schemas.microsoft.com/office/drawing/2014/main" id="{9A78EFE0-C0D0-4585-A9A0-CCE78B4433C7}"/>
              </a:ext>
            </a:extLst>
          </p:cNvPr>
          <p:cNvSpPr/>
          <p:nvPr/>
        </p:nvSpPr>
        <p:spPr>
          <a:xfrm>
            <a:off x="7740750" y="1301647"/>
            <a:ext cx="4094974" cy="4907287"/>
          </a:xfrm>
          <a:prstGeom prst="wedgeRoundRectCallout">
            <a:avLst>
              <a:gd name="adj1" fmla="val -21109"/>
              <a:gd name="adj2" fmla="val 49370"/>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prstClr val="white"/>
                </a:solidFill>
              </a:rPr>
              <a:t>Les Allemands ont arrêté et déporté Jean. </a:t>
            </a:r>
          </a:p>
          <a:p>
            <a:pPr lvl="0" algn="ctr">
              <a:defRPr/>
            </a:pPr>
            <a:r>
              <a:rPr lang="fr-FR" sz="2400" dirty="0">
                <a:solidFill>
                  <a:prstClr val="white"/>
                </a:solidFill>
              </a:rPr>
              <a:t>Le voyage de déportation, dans un train pour les animaux, a duré trois jours. </a:t>
            </a:r>
          </a:p>
          <a:p>
            <a:pPr lvl="0" algn="ctr">
              <a:defRPr/>
            </a:pPr>
            <a:r>
              <a:rPr lang="fr-FR" sz="2400" dirty="0">
                <a:solidFill>
                  <a:prstClr val="white"/>
                </a:solidFill>
              </a:rPr>
              <a:t>Il a passé un an dans un camp de concentration. Il a été témoin de l’arrivée et de la disparition* de familles juives dans le camp.</a:t>
            </a:r>
          </a:p>
        </p:txBody>
      </p:sp>
      <p:sp>
        <p:nvSpPr>
          <p:cNvPr id="24" name="Rectangle: Rounded Corners 23">
            <a:extLst>
              <a:ext uri="{FF2B5EF4-FFF2-40B4-BE49-F238E27FC236}">
                <a16:creationId xmlns:a16="http://schemas.microsoft.com/office/drawing/2014/main" id="{6F93C9F2-E174-4E09-934E-FACB6135DD10}"/>
              </a:ext>
            </a:extLst>
          </p:cNvPr>
          <p:cNvSpPr/>
          <p:nvPr/>
        </p:nvSpPr>
        <p:spPr>
          <a:xfrm>
            <a:off x="184871" y="5279393"/>
            <a:ext cx="4094974" cy="920224"/>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*témoin </a:t>
            </a:r>
            <a:r>
              <a:rPr lang="en-GB" sz="2000" dirty="0">
                <a:solidFill>
                  <a:schemeClr val="bg1"/>
                </a:solidFill>
              </a:rPr>
              <a:t>= witness</a:t>
            </a:r>
            <a:r>
              <a:rPr lang="fr-FR" sz="2000" dirty="0">
                <a:solidFill>
                  <a:schemeClr val="bg1"/>
                </a:solidFill>
              </a:rPr>
              <a:t>, </a:t>
            </a:r>
          </a:p>
          <a:p>
            <a:pPr algn="ctr"/>
            <a:r>
              <a:rPr lang="fr-FR" sz="2000" b="1" dirty="0">
                <a:solidFill>
                  <a:schemeClr val="bg1"/>
                </a:solidFill>
              </a:rPr>
              <a:t>*disparition =</a:t>
            </a:r>
            <a:r>
              <a:rPr lang="fr-FR" sz="2000" dirty="0">
                <a:solidFill>
                  <a:schemeClr val="bg1"/>
                </a:solidFill>
              </a:rPr>
              <a:t> </a:t>
            </a:r>
            <a:r>
              <a:rPr lang="en-GB" sz="2000" dirty="0">
                <a:solidFill>
                  <a:schemeClr val="bg1"/>
                </a:solidFill>
              </a:rPr>
              <a:t>disappearance</a:t>
            </a:r>
          </a:p>
        </p:txBody>
      </p:sp>
      <p:sp>
        <p:nvSpPr>
          <p:cNvPr id="10" name="Title 3"/>
          <p:cNvSpPr txBox="1">
            <a:spLocks/>
          </p:cNvSpPr>
          <p:nvPr/>
        </p:nvSpPr>
        <p:spPr>
          <a:xfrm>
            <a:off x="-1" y="296864"/>
            <a:ext cx="8016241"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fr-FR" sz="3600" b="1" dirty="0">
              <a:solidFill>
                <a:schemeClr val="bg1"/>
              </a:solidFill>
            </a:endParaRPr>
          </a:p>
        </p:txBody>
      </p:sp>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p:cNvSpPr>
            <a:spLocks noGrp="1"/>
          </p:cNvSpPr>
          <p:nvPr>
            <p:ph type="title"/>
          </p:nvPr>
        </p:nvSpPr>
        <p:spPr>
          <a:xfrm>
            <a:off x="0" y="296864"/>
            <a:ext cx="5934456" cy="707849"/>
          </a:xfrm>
        </p:spPr>
        <p:txBody>
          <a:bodyPr>
            <a:normAutofit/>
          </a:bodyPr>
          <a:lstStyle/>
          <a:p>
            <a:r>
              <a:rPr lang="fr-FR" sz="3500" b="1" dirty="0">
                <a:solidFill>
                  <a:schemeClr val="bg1"/>
                </a:solidFill>
              </a:rPr>
              <a:t>Témoins* de l’Holocauste</a:t>
            </a:r>
          </a:p>
        </p:txBody>
      </p:sp>
    </p:spTree>
    <p:extLst>
      <p:ext uri="{BB962C8B-B14F-4D97-AF65-F5344CB8AC3E}">
        <p14:creationId xmlns:p14="http://schemas.microsoft.com/office/powerpoint/2010/main" val="72744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fr-FR" sz="10000" b="1" dirty="0">
                <a:solidFill>
                  <a:srgbClr val="1F4E79"/>
                </a:solidFill>
                <a:latin typeface="Century Gothic" panose="020B0502020202020204" pitchFamily="34" charset="0"/>
                <a:ea typeface="+mn-ea"/>
              </a:rPr>
              <a:t>im</a:t>
            </a:r>
            <a:endParaRPr lang="fr-FR"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f</a:t>
            </a:r>
            <a:r>
              <a:rPr kumimoji="0" lang="fr-FR" sz="12000" b="1" i="0" u="none" strike="noStrike" kern="1200" cap="none" spc="0" normalizeH="0" baseline="0" dirty="0">
                <a:ln>
                  <a:noFill/>
                </a:ln>
                <a:solidFill>
                  <a:srgbClr val="FA6500"/>
                </a:solidFill>
                <a:effectLst/>
                <a:uLnTx/>
                <a:uFillTx/>
                <a:latin typeface="Century Gothic" panose="020F0302020204030204"/>
                <a:ea typeface="+mn-ea"/>
                <a:cs typeface="Calibri" panose="020F0502020204030204" pitchFamily="34" charset="0"/>
              </a:rPr>
              <a:t>aim</a:t>
            </a:r>
          </a:p>
        </p:txBody>
      </p:sp>
      <p:pic>
        <p:nvPicPr>
          <p:cNvPr id="9218" name="Picture 2" descr="Hunger Eat Hungry - Free image on Pixabayhungry emoji">
            <a:extLst>
              <a:ext uri="{FF2B5EF4-FFF2-40B4-BE49-F238E27FC236}">
                <a16:creationId xmlns:a16="http://schemas.microsoft.com/office/drawing/2014/main" id="{26A076F4-F6C2-4EA0-9849-FFDA360D1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11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E372481-0F5B-4B37-850F-DE991BE3EAD2}"/>
              </a:ext>
            </a:extLst>
          </p:cNvPr>
          <p:cNvSpPr/>
          <p:nvPr/>
        </p:nvSpPr>
        <p:spPr>
          <a:xfrm>
            <a:off x="6017774" y="2976280"/>
            <a:ext cx="5947804" cy="708607"/>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succeed in creating problems</a:t>
            </a:r>
            <a:endParaRPr lang="fr-FR" sz="2000" dirty="0">
              <a:solidFill>
                <a:srgbClr val="104F75"/>
              </a:solidFill>
            </a:endParaRPr>
          </a:p>
        </p:txBody>
      </p:sp>
      <p:sp>
        <p:nvSpPr>
          <p:cNvPr id="41" name="Rectangle 40">
            <a:extLst>
              <a:ext uri="{FF2B5EF4-FFF2-40B4-BE49-F238E27FC236}">
                <a16:creationId xmlns:a16="http://schemas.microsoft.com/office/drawing/2014/main" id="{99130B59-CE16-499E-86C0-10BEB318F244}"/>
              </a:ext>
            </a:extLst>
          </p:cNvPr>
          <p:cNvSpPr/>
          <p:nvPr/>
        </p:nvSpPr>
        <p:spPr>
          <a:xfrm>
            <a:off x="6017775" y="2976280"/>
            <a:ext cx="5947804" cy="708607"/>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I succeeded in creating problems for the Germans - </a:t>
            </a:r>
            <a:r>
              <a:rPr lang="en-GB" sz="2000" b="1" dirty="0">
                <a:solidFill>
                  <a:schemeClr val="bg1"/>
                </a:solidFill>
              </a:rPr>
              <a:t>PASSÉ</a:t>
            </a:r>
            <a:endParaRPr lang="en-GB" sz="2000" dirty="0">
              <a:solidFill>
                <a:schemeClr val="bg1"/>
              </a:solidFill>
            </a:endParaRPr>
          </a:p>
        </p:txBody>
      </p:sp>
      <p:sp>
        <p:nvSpPr>
          <p:cNvPr id="37" name="Rectangle 36">
            <a:extLst>
              <a:ext uri="{FF2B5EF4-FFF2-40B4-BE49-F238E27FC236}">
                <a16:creationId xmlns:a16="http://schemas.microsoft.com/office/drawing/2014/main" id="{D92435F7-BABF-4475-970C-AB0AD0CFD503}"/>
              </a:ext>
            </a:extLst>
          </p:cNvPr>
          <p:cNvSpPr/>
          <p:nvPr/>
        </p:nvSpPr>
        <p:spPr>
          <a:xfrm>
            <a:off x="6017775" y="5480504"/>
            <a:ext cx="5947804" cy="421911"/>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lie to the people</a:t>
            </a:r>
            <a:endParaRPr lang="fr-FR" sz="2000" dirty="0">
              <a:solidFill>
                <a:srgbClr val="104F75"/>
              </a:solidFill>
            </a:endParaRPr>
          </a:p>
        </p:txBody>
      </p:sp>
      <p:sp>
        <p:nvSpPr>
          <p:cNvPr id="34" name="Rectangle 33">
            <a:extLst>
              <a:ext uri="{FF2B5EF4-FFF2-40B4-BE49-F238E27FC236}">
                <a16:creationId xmlns:a16="http://schemas.microsoft.com/office/drawing/2014/main" id="{1C4D712F-5214-48B7-91A9-0AA931A9D3BF}"/>
              </a:ext>
            </a:extLst>
          </p:cNvPr>
          <p:cNvSpPr/>
          <p:nvPr/>
        </p:nvSpPr>
        <p:spPr>
          <a:xfrm>
            <a:off x="6017775" y="5037706"/>
            <a:ext cx="5947804" cy="421911"/>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lie to the French</a:t>
            </a:r>
            <a:endParaRPr lang="fr-FR" sz="2000" dirty="0">
              <a:solidFill>
                <a:srgbClr val="104F75"/>
              </a:solidFill>
            </a:endParaRPr>
          </a:p>
        </p:txBody>
      </p:sp>
      <p:sp>
        <p:nvSpPr>
          <p:cNvPr id="33" name="Rectangle 32">
            <a:extLst>
              <a:ext uri="{FF2B5EF4-FFF2-40B4-BE49-F238E27FC236}">
                <a16:creationId xmlns:a16="http://schemas.microsoft.com/office/drawing/2014/main" id="{47C8DCDE-984D-4975-A93B-6E9233E87122}"/>
              </a:ext>
            </a:extLst>
          </p:cNvPr>
          <p:cNvSpPr/>
          <p:nvPr/>
        </p:nvSpPr>
        <p:spPr>
          <a:xfrm>
            <a:off x="6017775" y="4594906"/>
            <a:ext cx="5947804" cy="421911"/>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still serve one’s country </a:t>
            </a:r>
            <a:endParaRPr lang="fr-FR" sz="2000" dirty="0">
              <a:solidFill>
                <a:srgbClr val="104F75"/>
              </a:solidFill>
            </a:endParaRPr>
          </a:p>
        </p:txBody>
      </p:sp>
      <p:sp>
        <p:nvSpPr>
          <p:cNvPr id="32" name="Rectangle 31">
            <a:extLst>
              <a:ext uri="{FF2B5EF4-FFF2-40B4-BE49-F238E27FC236}">
                <a16:creationId xmlns:a16="http://schemas.microsoft.com/office/drawing/2014/main" id="{B5DD8BED-7A95-474A-BF6B-89A60BC848B9}"/>
              </a:ext>
            </a:extLst>
          </p:cNvPr>
          <p:cNvSpPr/>
          <p:nvPr/>
        </p:nvSpPr>
        <p:spPr>
          <a:xfrm>
            <a:off x="6017775" y="4152106"/>
            <a:ext cx="5947804" cy="421911"/>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sleep well</a:t>
            </a:r>
            <a:endParaRPr lang="fr-FR" sz="2000" dirty="0">
              <a:solidFill>
                <a:srgbClr val="104F75"/>
              </a:solidFill>
            </a:endParaRPr>
          </a:p>
        </p:txBody>
      </p:sp>
      <p:sp>
        <p:nvSpPr>
          <p:cNvPr id="29" name="Rectangle 28">
            <a:extLst>
              <a:ext uri="{FF2B5EF4-FFF2-40B4-BE49-F238E27FC236}">
                <a16:creationId xmlns:a16="http://schemas.microsoft.com/office/drawing/2014/main" id="{0B7E4FB4-648D-43B8-8CAC-5778F39E0E0D}"/>
              </a:ext>
            </a:extLst>
          </p:cNvPr>
          <p:cNvSpPr/>
          <p:nvPr/>
        </p:nvSpPr>
        <p:spPr>
          <a:xfrm>
            <a:off x="6017775" y="3706079"/>
            <a:ext cx="5947804" cy="425138"/>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leave for a concentration camp</a:t>
            </a:r>
            <a:endParaRPr lang="fr-FR" sz="2000" dirty="0">
              <a:solidFill>
                <a:srgbClr val="104F75"/>
              </a:solidFill>
            </a:endParaRPr>
          </a:p>
        </p:txBody>
      </p:sp>
      <p:sp>
        <p:nvSpPr>
          <p:cNvPr id="28" name="Rectangle 27">
            <a:extLst>
              <a:ext uri="{FF2B5EF4-FFF2-40B4-BE49-F238E27FC236}">
                <a16:creationId xmlns:a16="http://schemas.microsoft.com/office/drawing/2014/main" id="{DD3860A4-6529-4971-9F6A-3BB59358971D}"/>
              </a:ext>
            </a:extLst>
          </p:cNvPr>
          <p:cNvSpPr/>
          <p:nvPr/>
        </p:nvSpPr>
        <p:spPr>
          <a:xfrm>
            <a:off x="6017775" y="2536614"/>
            <a:ext cx="5947804" cy="419080"/>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serve one’s country</a:t>
            </a:r>
            <a:endParaRPr lang="fr-FR" sz="2000" dirty="0">
              <a:solidFill>
                <a:srgbClr val="104F75"/>
              </a:solidFill>
            </a:endParaRPr>
          </a:p>
        </p:txBody>
      </p:sp>
      <p:sp>
        <p:nvSpPr>
          <p:cNvPr id="23" name="Rectangle 22">
            <a:extLst>
              <a:ext uri="{FF2B5EF4-FFF2-40B4-BE49-F238E27FC236}">
                <a16:creationId xmlns:a16="http://schemas.microsoft.com/office/drawing/2014/main" id="{3E84DDF8-E9A4-4A64-85A9-2E2324EAD3CD}"/>
              </a:ext>
            </a:extLst>
          </p:cNvPr>
          <p:cNvSpPr/>
          <p:nvPr/>
        </p:nvSpPr>
        <p:spPr>
          <a:xfrm>
            <a:off x="6017775" y="2090588"/>
            <a:ext cx="5947804" cy="425137"/>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feel sadness</a:t>
            </a:r>
            <a:endParaRPr lang="fr-FR" sz="2000" dirty="0">
              <a:solidFill>
                <a:srgbClr val="104F75"/>
              </a:solidFill>
            </a:endParaRPr>
          </a:p>
        </p:txBody>
      </p:sp>
      <p:sp>
        <p:nvSpPr>
          <p:cNvPr id="31" name="Rectangle 30">
            <a:extLst>
              <a:ext uri="{FF2B5EF4-FFF2-40B4-BE49-F238E27FC236}">
                <a16:creationId xmlns:a16="http://schemas.microsoft.com/office/drawing/2014/main" id="{D688F89E-03D7-44BA-9F35-DC565315FBF0}"/>
              </a:ext>
            </a:extLst>
          </p:cNvPr>
          <p:cNvSpPr/>
          <p:nvPr/>
        </p:nvSpPr>
        <p:spPr>
          <a:xfrm>
            <a:off x="6017775" y="1644562"/>
            <a:ext cx="5947804" cy="425137"/>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ea typeface="SimSun" panose="02010600030101010101" pitchFamily="2" charset="-122"/>
              </a:rPr>
              <a:t>to invade</a:t>
            </a:r>
            <a:endParaRPr lang="fr-FR" sz="2000" dirty="0">
              <a:solidFill>
                <a:srgbClr val="104F75"/>
              </a:solidFill>
            </a:endParaRPr>
          </a:p>
        </p:txBody>
      </p:sp>
      <p:sp>
        <p:nvSpPr>
          <p:cNvPr id="21" name="Rectangle 20">
            <a:extLst>
              <a:ext uri="{FF2B5EF4-FFF2-40B4-BE49-F238E27FC236}">
                <a16:creationId xmlns:a16="http://schemas.microsoft.com/office/drawing/2014/main" id="{EF70A330-4C01-4D1B-8CC4-A1B9AD86AF56}"/>
              </a:ext>
            </a:extLst>
          </p:cNvPr>
          <p:cNvSpPr/>
          <p:nvPr/>
        </p:nvSpPr>
        <p:spPr>
          <a:xfrm>
            <a:off x="6017775" y="1204595"/>
            <a:ext cx="5947804" cy="419078"/>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to feel anger</a:t>
            </a:r>
          </a:p>
        </p:txBody>
      </p:sp>
      <p:sp>
        <p:nvSpPr>
          <p:cNvPr id="53" name="Rectangle 52">
            <a:extLst>
              <a:ext uri="{FF2B5EF4-FFF2-40B4-BE49-F238E27FC236}">
                <a16:creationId xmlns:a16="http://schemas.microsoft.com/office/drawing/2014/main" id="{6A5ED76E-1140-48FC-BAE4-70E366878C70}"/>
              </a:ext>
            </a:extLst>
          </p:cNvPr>
          <p:cNvSpPr/>
          <p:nvPr/>
        </p:nvSpPr>
        <p:spPr>
          <a:xfrm>
            <a:off x="6017775" y="5483227"/>
            <a:ext cx="5947804" cy="421911"/>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governments that lie - </a:t>
            </a:r>
            <a:r>
              <a:rPr lang="en-GB" sz="2000" b="1" dirty="0">
                <a:solidFill>
                  <a:schemeClr val="bg1"/>
                </a:solidFill>
                <a:ea typeface="SimSun" panose="02010600030101010101" pitchFamily="2" charset="-122"/>
              </a:rPr>
              <a:t>PR</a:t>
            </a:r>
            <a:r>
              <a:rPr lang="en-GB" sz="2000" b="1" dirty="0">
                <a:solidFill>
                  <a:schemeClr val="bg1"/>
                </a:solidFill>
              </a:rPr>
              <a:t>É</a:t>
            </a:r>
            <a:r>
              <a:rPr lang="en-GB" sz="2000" b="1" dirty="0">
                <a:solidFill>
                  <a:schemeClr val="bg1"/>
                </a:solidFill>
                <a:ea typeface="SimSun" panose="02010600030101010101" pitchFamily="2" charset="-122"/>
              </a:rPr>
              <a:t>SENT</a:t>
            </a:r>
            <a:endParaRPr lang="en-GB" sz="2000" dirty="0">
              <a:solidFill>
                <a:schemeClr val="bg1"/>
              </a:solidFill>
            </a:endParaRPr>
          </a:p>
        </p:txBody>
      </p:sp>
      <p:sp>
        <p:nvSpPr>
          <p:cNvPr id="52" name="Rectangle 51">
            <a:extLst>
              <a:ext uri="{FF2B5EF4-FFF2-40B4-BE49-F238E27FC236}">
                <a16:creationId xmlns:a16="http://schemas.microsoft.com/office/drawing/2014/main" id="{424BA9E6-54EE-4874-88BC-7E9F66C36982}"/>
              </a:ext>
            </a:extLst>
          </p:cNvPr>
          <p:cNvSpPr/>
          <p:nvPr/>
        </p:nvSpPr>
        <p:spPr>
          <a:xfrm>
            <a:off x="6017775" y="5039823"/>
            <a:ext cx="5947804" cy="421911"/>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the government lied to the French - </a:t>
            </a:r>
            <a:r>
              <a:rPr lang="en-GB" sz="2000" b="1" dirty="0">
                <a:solidFill>
                  <a:schemeClr val="bg1"/>
                </a:solidFill>
              </a:rPr>
              <a:t>PASSÉ</a:t>
            </a:r>
            <a:endParaRPr lang="en-GB" sz="2000" dirty="0">
              <a:solidFill>
                <a:schemeClr val="bg1"/>
              </a:solidFill>
            </a:endParaRPr>
          </a:p>
        </p:txBody>
      </p:sp>
      <p:sp>
        <p:nvSpPr>
          <p:cNvPr id="49" name="Rectangle 48">
            <a:extLst>
              <a:ext uri="{FF2B5EF4-FFF2-40B4-BE49-F238E27FC236}">
                <a16:creationId xmlns:a16="http://schemas.microsoft.com/office/drawing/2014/main" id="{C7332143-0836-4CF3-915A-2415260305CD}"/>
              </a:ext>
            </a:extLst>
          </p:cNvPr>
          <p:cNvSpPr/>
          <p:nvPr/>
        </p:nvSpPr>
        <p:spPr>
          <a:xfrm>
            <a:off x="6017775" y="4596418"/>
            <a:ext cx="5947804" cy="421911"/>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I still serve my country - </a:t>
            </a:r>
            <a:r>
              <a:rPr lang="en-GB" sz="2000" b="1" dirty="0">
                <a:solidFill>
                  <a:schemeClr val="bg1"/>
                </a:solidFill>
                <a:ea typeface="SimSun" panose="02010600030101010101" pitchFamily="2" charset="-122"/>
              </a:rPr>
              <a:t>PR</a:t>
            </a:r>
            <a:r>
              <a:rPr lang="en-GB" sz="2000" b="1" dirty="0">
                <a:solidFill>
                  <a:schemeClr val="bg1"/>
                </a:solidFill>
              </a:rPr>
              <a:t>É</a:t>
            </a:r>
            <a:r>
              <a:rPr lang="en-GB" sz="2000" b="1" dirty="0">
                <a:solidFill>
                  <a:schemeClr val="bg1"/>
                </a:solidFill>
                <a:ea typeface="SimSun" panose="02010600030101010101" pitchFamily="2" charset="-122"/>
              </a:rPr>
              <a:t>SENT</a:t>
            </a:r>
            <a:endParaRPr lang="en-GB" sz="2000" dirty="0">
              <a:solidFill>
                <a:schemeClr val="bg1"/>
              </a:solidFill>
            </a:endParaRPr>
          </a:p>
        </p:txBody>
      </p:sp>
      <p:sp>
        <p:nvSpPr>
          <p:cNvPr id="45" name="Rectangle 44">
            <a:extLst>
              <a:ext uri="{FF2B5EF4-FFF2-40B4-BE49-F238E27FC236}">
                <a16:creationId xmlns:a16="http://schemas.microsoft.com/office/drawing/2014/main" id="{FADCA272-9D1B-4C8C-8972-77B7616592FE}"/>
              </a:ext>
            </a:extLst>
          </p:cNvPr>
          <p:cNvSpPr/>
          <p:nvPr/>
        </p:nvSpPr>
        <p:spPr>
          <a:xfrm>
            <a:off x="6017775" y="4153013"/>
            <a:ext cx="5947804" cy="421911"/>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I do not sleep well - </a:t>
            </a:r>
            <a:r>
              <a:rPr lang="en-GB" sz="2000" b="1" dirty="0">
                <a:solidFill>
                  <a:schemeClr val="bg1"/>
                </a:solidFill>
                <a:ea typeface="SimSun" panose="02010600030101010101" pitchFamily="2" charset="-122"/>
              </a:rPr>
              <a:t>PR</a:t>
            </a:r>
            <a:r>
              <a:rPr lang="en-GB" sz="2000" b="1" dirty="0">
                <a:solidFill>
                  <a:schemeClr val="bg1"/>
                </a:solidFill>
              </a:rPr>
              <a:t>É</a:t>
            </a:r>
            <a:r>
              <a:rPr lang="en-GB" sz="2000" b="1" dirty="0">
                <a:solidFill>
                  <a:schemeClr val="bg1"/>
                </a:solidFill>
                <a:ea typeface="SimSun" panose="02010600030101010101" pitchFamily="2" charset="-122"/>
              </a:rPr>
              <a:t>SENT</a:t>
            </a:r>
            <a:endParaRPr lang="en-GB" sz="2000" dirty="0">
              <a:solidFill>
                <a:schemeClr val="bg1"/>
              </a:solidFill>
            </a:endParaRPr>
          </a:p>
        </p:txBody>
      </p:sp>
      <p:sp>
        <p:nvSpPr>
          <p:cNvPr id="43" name="Rectangle 42">
            <a:extLst>
              <a:ext uri="{FF2B5EF4-FFF2-40B4-BE49-F238E27FC236}">
                <a16:creationId xmlns:a16="http://schemas.microsoft.com/office/drawing/2014/main" id="{0DC7B6A8-094E-4107-921A-8BCA78603AAE}"/>
              </a:ext>
            </a:extLst>
          </p:cNvPr>
          <p:cNvSpPr/>
          <p:nvPr/>
        </p:nvSpPr>
        <p:spPr>
          <a:xfrm>
            <a:off x="6017775" y="3706381"/>
            <a:ext cx="5947804" cy="425138"/>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I left for a concentration camp - </a:t>
            </a:r>
            <a:r>
              <a:rPr lang="en-GB" sz="2000" b="1" dirty="0">
                <a:solidFill>
                  <a:schemeClr val="bg1"/>
                </a:solidFill>
              </a:rPr>
              <a:t>PASSÉ</a:t>
            </a:r>
            <a:endParaRPr lang="en-GB" sz="2000" dirty="0">
              <a:solidFill>
                <a:schemeClr val="bg1"/>
              </a:solidFill>
            </a:endParaRPr>
          </a:p>
        </p:txBody>
      </p:sp>
      <p:sp>
        <p:nvSpPr>
          <p:cNvPr id="42" name="Rectangle 41">
            <a:extLst>
              <a:ext uri="{FF2B5EF4-FFF2-40B4-BE49-F238E27FC236}">
                <a16:creationId xmlns:a16="http://schemas.microsoft.com/office/drawing/2014/main" id="{A4217B0C-27A6-4A44-B2A0-3B0A9CDC2FD6}"/>
              </a:ext>
            </a:extLst>
          </p:cNvPr>
          <p:cNvSpPr/>
          <p:nvPr/>
        </p:nvSpPr>
        <p:spPr>
          <a:xfrm>
            <a:off x="6017775" y="2535706"/>
            <a:ext cx="5947804" cy="419080"/>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I served my country - </a:t>
            </a:r>
            <a:r>
              <a:rPr lang="en-GB" sz="2000" b="1" dirty="0">
                <a:solidFill>
                  <a:schemeClr val="bg1"/>
                </a:solidFill>
              </a:rPr>
              <a:t>PASSÉ</a:t>
            </a:r>
            <a:endParaRPr lang="en-GB" sz="2000" dirty="0">
              <a:solidFill>
                <a:schemeClr val="bg1"/>
              </a:solidFill>
            </a:endParaRPr>
          </a:p>
        </p:txBody>
      </p:sp>
      <p:sp>
        <p:nvSpPr>
          <p:cNvPr id="40" name="Rectangle 39">
            <a:extLst>
              <a:ext uri="{FF2B5EF4-FFF2-40B4-BE49-F238E27FC236}">
                <a16:creationId xmlns:a16="http://schemas.microsoft.com/office/drawing/2014/main" id="{811DBF73-5FD2-4094-BA8D-68B0C3BA27B9}"/>
              </a:ext>
            </a:extLst>
          </p:cNvPr>
          <p:cNvSpPr/>
          <p:nvPr/>
        </p:nvSpPr>
        <p:spPr>
          <a:xfrm>
            <a:off x="6017775" y="2089075"/>
            <a:ext cx="5947804" cy="425137"/>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I feel sadness - </a:t>
            </a:r>
            <a:r>
              <a:rPr lang="en-GB" sz="2000" b="1" dirty="0">
                <a:solidFill>
                  <a:schemeClr val="bg1"/>
                </a:solidFill>
                <a:ea typeface="SimSun" panose="02010600030101010101" pitchFamily="2" charset="-122"/>
              </a:rPr>
              <a:t>PR</a:t>
            </a:r>
            <a:r>
              <a:rPr lang="en-GB" sz="2000" b="1" dirty="0">
                <a:solidFill>
                  <a:schemeClr val="bg1"/>
                </a:solidFill>
              </a:rPr>
              <a:t>É</a:t>
            </a:r>
            <a:r>
              <a:rPr lang="en-GB" sz="2000" b="1" dirty="0">
                <a:solidFill>
                  <a:schemeClr val="bg1"/>
                </a:solidFill>
                <a:ea typeface="SimSun" panose="02010600030101010101" pitchFamily="2" charset="-122"/>
              </a:rPr>
              <a:t>SENT</a:t>
            </a:r>
            <a:endParaRPr lang="en-GB" sz="2000" dirty="0">
              <a:solidFill>
                <a:schemeClr val="bg1"/>
              </a:solidFill>
            </a:endParaRPr>
          </a:p>
        </p:txBody>
      </p:sp>
      <p:sp>
        <p:nvSpPr>
          <p:cNvPr id="44" name="Rectangle 43">
            <a:extLst>
              <a:ext uri="{FF2B5EF4-FFF2-40B4-BE49-F238E27FC236}">
                <a16:creationId xmlns:a16="http://schemas.microsoft.com/office/drawing/2014/main" id="{4EBC37D4-E859-4654-BB5E-D1B9CBD4EDBD}"/>
              </a:ext>
            </a:extLst>
          </p:cNvPr>
          <p:cNvSpPr/>
          <p:nvPr/>
        </p:nvSpPr>
        <p:spPr>
          <a:xfrm>
            <a:off x="6017775" y="1642444"/>
            <a:ext cx="5947804" cy="425137"/>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ea typeface="SimSun" panose="02010600030101010101" pitchFamily="2" charset="-122"/>
              </a:rPr>
              <a:t>the armies invade - </a:t>
            </a:r>
            <a:r>
              <a:rPr lang="en-GB" sz="2000" b="1" dirty="0">
                <a:solidFill>
                  <a:schemeClr val="bg1"/>
                </a:solidFill>
                <a:ea typeface="SimSun" panose="02010600030101010101" pitchFamily="2" charset="-122"/>
              </a:rPr>
              <a:t>PR</a:t>
            </a:r>
            <a:r>
              <a:rPr lang="en-GB" sz="2000" b="1" dirty="0">
                <a:solidFill>
                  <a:schemeClr val="bg1"/>
                </a:solidFill>
              </a:rPr>
              <a:t>É</a:t>
            </a:r>
            <a:r>
              <a:rPr lang="en-GB" sz="2000" b="1" dirty="0">
                <a:solidFill>
                  <a:schemeClr val="bg1"/>
                </a:solidFill>
                <a:ea typeface="SimSun" panose="02010600030101010101" pitchFamily="2" charset="-122"/>
              </a:rPr>
              <a:t>SENT</a:t>
            </a:r>
            <a:endParaRPr lang="en-GB" sz="2000" b="1" dirty="0">
              <a:solidFill>
                <a:schemeClr val="bg1"/>
              </a:solidFill>
            </a:endParaRPr>
          </a:p>
        </p:txBody>
      </p:sp>
      <p:sp>
        <p:nvSpPr>
          <p:cNvPr id="39" name="Rectangle 38">
            <a:extLst>
              <a:ext uri="{FF2B5EF4-FFF2-40B4-BE49-F238E27FC236}">
                <a16:creationId xmlns:a16="http://schemas.microsoft.com/office/drawing/2014/main" id="{6B7AD62F-12DD-4C72-8BCF-722C3F96E6DA}"/>
              </a:ext>
            </a:extLst>
          </p:cNvPr>
          <p:cNvSpPr/>
          <p:nvPr/>
        </p:nvSpPr>
        <p:spPr>
          <a:xfrm>
            <a:off x="6017775" y="1201872"/>
            <a:ext cx="5947804" cy="419078"/>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 felt anger - </a:t>
            </a:r>
            <a:r>
              <a:rPr lang="en-GB" sz="2000" b="1" dirty="0">
                <a:solidFill>
                  <a:schemeClr val="bg1"/>
                </a:solidFill>
              </a:rPr>
              <a:t>PASSÉ</a:t>
            </a:r>
          </a:p>
        </p:txBody>
      </p:sp>
      <p:sp>
        <p:nvSpPr>
          <p:cNvPr id="4" name="Title 3"/>
          <p:cNvSpPr>
            <a:spLocks noGrp="1"/>
          </p:cNvSpPr>
          <p:nvPr>
            <p:ph type="title"/>
          </p:nvPr>
        </p:nvSpPr>
        <p:spPr>
          <a:xfrm>
            <a:off x="7854" y="143580"/>
            <a:ext cx="8439460" cy="707849"/>
          </a:xfrm>
        </p:spPr>
        <p:txBody>
          <a:bodyPr>
            <a:normAutofit/>
          </a:bodyPr>
          <a:lstStyle/>
          <a:p>
            <a:r>
              <a:rPr lang="fr-FR" sz="2400" b="1" dirty="0">
                <a:solidFill>
                  <a:schemeClr val="bg1"/>
                </a:solidFill>
              </a:rPr>
              <a:t>Jean Bascle: mes mémoires de la guerre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4" name="TextBox 13">
            <a:extLst>
              <a:ext uri="{FF2B5EF4-FFF2-40B4-BE49-F238E27FC236}">
                <a16:creationId xmlns:a16="http://schemas.microsoft.com/office/drawing/2014/main" id="{77842C15-3A9D-4B9F-9F4F-D7F94A6BEE1B}"/>
              </a:ext>
            </a:extLst>
          </p:cNvPr>
          <p:cNvSpPr txBox="1"/>
          <p:nvPr/>
        </p:nvSpPr>
        <p:spPr>
          <a:xfrm>
            <a:off x="155695" y="1193434"/>
            <a:ext cx="5862079" cy="4708981"/>
          </a:xfrm>
          <a:prstGeom prst="rect">
            <a:avLst/>
          </a:prstGeom>
          <a:solidFill>
            <a:srgbClr val="FBF0D5"/>
          </a:solidFill>
          <a:ln>
            <a:solidFill>
              <a:srgbClr val="104F75"/>
            </a:solidFill>
          </a:ln>
        </p:spPr>
        <p:txBody>
          <a:bodyPr wrap="square">
            <a:spAutoFit/>
          </a:bodyPr>
          <a:lstStyle/>
          <a:p>
            <a:pPr>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Quand les Allemands ont envahi la France en 1940,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j’ai ressenti de la colère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 Quand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les armées envahissent*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d'autres pays aujourd'hui,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je ressens de la tristesse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 </a:t>
            </a:r>
            <a:r>
              <a:rPr kumimoji="0" lang="fr-FR" sz="2000" b="0" i="0" u="none" strike="noStrike" kern="1200" cap="none" spc="0" normalizeH="0" noProof="0" dirty="0">
                <a:ln>
                  <a:noFill/>
                </a:ln>
                <a:solidFill>
                  <a:srgbClr val="104F75"/>
                </a:solidFill>
                <a:effectLst/>
                <a:uLnTx/>
                <a:uFillTx/>
                <a:latin typeface="Century Gothic" panose="020F0302020204030204"/>
                <a:ea typeface="SimSun" panose="02010600030101010101" pitchFamily="2" charset="-122"/>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Pendant la guerre,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j'ai servi mon pays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dans la Résistance.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J'ai réussi à créer des problèmes pour les Allemands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 mais des soldats m'ont arrêté.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Je suis parti dans un camp de concentration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 et maintenant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je ne dors pas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bien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parce que je fais des </a:t>
            </a:r>
            <a:r>
              <a:rPr lang="fr-FR" sz="2000" dirty="0">
                <a:solidFill>
                  <a:srgbClr val="104F75"/>
                </a:solidFill>
                <a:ea typeface="SimSun" panose="02010600030101010101" pitchFamily="2" charset="-122"/>
              </a:rPr>
              <a:t>mauvais rêves.</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endParaRPr>
          </a:p>
          <a:p>
            <a:pPr>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Je sers encore mon pays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quand je parle de la guerre aux enfants.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Le gouvernement a menti aux Français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pendant la guerre. </a:t>
            </a:r>
            <a:r>
              <a:rPr lang="fr-FR" sz="2000" dirty="0">
                <a:solidFill>
                  <a:srgbClr val="104F75"/>
                </a:solidFill>
                <a:latin typeface="Century Gothic" panose="020F0302020204030204"/>
                <a:ea typeface="SimSun" panose="02010600030101010101" pitchFamily="2" charset="-122"/>
              </a:rPr>
              <a:t>D</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ans notre monde,</a:t>
            </a:r>
            <a:r>
              <a:rPr kumimoji="0" lang="fr-FR" sz="2000" b="0" i="0" u="none" strike="noStrike" kern="1200" cap="none" spc="0" normalizeH="0" noProof="0" dirty="0">
                <a:ln>
                  <a:noFill/>
                </a:ln>
                <a:solidFill>
                  <a:srgbClr val="104F75"/>
                </a:solidFill>
                <a:effectLst/>
                <a:uLnTx/>
                <a:uFillTx/>
                <a:latin typeface="Century Gothic" panose="020F0302020204030204"/>
                <a:ea typeface="SimSun" panose="02010600030101010101" pitchFamily="2" charset="-122"/>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il y a toujours </a:t>
            </a:r>
            <a:r>
              <a:rPr kumimoji="0" lang="fr-FR" sz="2000" b="1" i="0"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des gouvernements qui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mentent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SimSun" panose="02010600030101010101" pitchFamily="2" charset="-122"/>
                <a:cs typeface="+mn-cs"/>
              </a:rPr>
              <a:t>aux gens</a:t>
            </a:r>
            <a:r>
              <a:rPr lang="fr-FR" sz="2000" dirty="0">
                <a:solidFill>
                  <a:srgbClr val="104F75"/>
                </a:solidFill>
                <a:ea typeface="SimSun" panose="02010600030101010101" pitchFamily="2" charset="-122"/>
              </a:rPr>
              <a:t>. C'est terrible ! </a:t>
            </a:r>
            <a:endPar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98A35066-377F-4B41-904F-9B065A772B3E}"/>
              </a:ext>
            </a:extLst>
          </p:cNvPr>
          <p:cNvSpPr/>
          <p:nvPr/>
        </p:nvSpPr>
        <p:spPr>
          <a:xfrm>
            <a:off x="82920" y="5958385"/>
            <a:ext cx="12052373" cy="377451"/>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*envahir </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(like </a:t>
            </a:r>
            <a:r>
              <a:rPr kumimoji="0" lang="fr-FR" sz="2000" i="1" u="none" strike="noStrike" kern="1200" cap="none" spc="0" normalizeH="0" baseline="0" noProof="0" dirty="0">
                <a:ln>
                  <a:noFill/>
                </a:ln>
                <a:solidFill>
                  <a:prstClr val="white"/>
                </a:solidFill>
                <a:effectLst/>
                <a:uLnTx/>
                <a:uFillTx/>
                <a:latin typeface="Century Gothic" panose="020F0302020204030204"/>
                <a:ea typeface="+mn-ea"/>
                <a:cs typeface="+mn-cs"/>
              </a:rPr>
              <a:t>choisir</a:t>
            </a:r>
            <a:r>
              <a:rPr kumimoji="0" lang="fr-FR" sz="200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 to </a:t>
            </a:r>
            <a:r>
              <a:rPr kumimoji="0" lang="en-GB" sz="2000" i="0" u="none" strike="noStrike" kern="1200" cap="none" spc="0" normalizeH="0" baseline="0" dirty="0">
                <a:ln>
                  <a:noFill/>
                </a:ln>
                <a:solidFill>
                  <a:prstClr val="white"/>
                </a:solidFill>
                <a:effectLst/>
                <a:uLnTx/>
                <a:uFillTx/>
                <a:latin typeface="Century Gothic" panose="020F0302020204030204"/>
                <a:ea typeface="+mn-ea"/>
                <a:cs typeface="+mn-cs"/>
              </a:rPr>
              <a:t>invade</a:t>
            </a:r>
            <a:r>
              <a:rPr lang="fr-FR" sz="2000" b="1" dirty="0">
                <a:solidFill>
                  <a:prstClr val="white"/>
                </a:solidFill>
                <a:latin typeface="Century Gothic" panose="020F0302020204030204"/>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 colère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anger</a:t>
            </a:r>
            <a:r>
              <a:rPr lang="en-GB" sz="2000" dirty="0">
                <a:solidFill>
                  <a:prstClr val="white"/>
                </a:solidFill>
                <a:latin typeface="Century Gothic" panose="020F0302020204030204"/>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tristesse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sadness</a:t>
            </a:r>
            <a:r>
              <a:rPr lang="en-GB" sz="2000" dirty="0">
                <a:solidFill>
                  <a:prstClr val="white"/>
                </a:solidFill>
                <a:latin typeface="Century Gothic" panose="020F0302020204030204"/>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mentir </a:t>
            </a:r>
            <a:r>
              <a:rPr kumimoji="0" lang="fr-FR" sz="2000" i="0" u="none" strike="noStrike" kern="1200" cap="none" spc="0" normalizeH="0" baseline="0" dirty="0">
                <a:ln>
                  <a:noFill/>
                </a:ln>
                <a:solidFill>
                  <a:prstClr val="white"/>
                </a:solidFill>
                <a:effectLst/>
                <a:uLnTx/>
                <a:uFillTx/>
                <a:latin typeface="Century Gothic" panose="020F0302020204030204"/>
                <a:ea typeface="+mn-ea"/>
                <a:cs typeface="+mn-cs"/>
              </a:rPr>
              <a:t>(like </a:t>
            </a:r>
            <a:r>
              <a:rPr kumimoji="0" lang="fr-FR" sz="2000" i="1" u="none" strike="noStrike" kern="1200" cap="none" spc="0" normalizeH="0" baseline="0" dirty="0">
                <a:ln>
                  <a:noFill/>
                </a:ln>
                <a:solidFill>
                  <a:prstClr val="white"/>
                </a:solidFill>
                <a:effectLst/>
                <a:uLnTx/>
                <a:uFillTx/>
                <a:latin typeface="Century Gothic" panose="020F0302020204030204"/>
                <a:ea typeface="+mn-ea"/>
                <a:cs typeface="+mn-cs"/>
              </a:rPr>
              <a:t>choisir</a:t>
            </a:r>
            <a:r>
              <a:rPr kumimoji="0" lang="fr-FR" sz="2000" u="none" strike="noStrike" kern="1200" cap="none" spc="0" normalizeH="0" baseline="0" dirty="0">
                <a:ln>
                  <a:noFill/>
                </a:ln>
                <a:solidFill>
                  <a:prstClr val="white"/>
                </a:solidFill>
                <a:effectLst/>
                <a:uLnTx/>
                <a:uFillTx/>
                <a:latin typeface="Century Gothic" panose="020F0302020204030204"/>
                <a:ea typeface="+mn-ea"/>
                <a:cs typeface="+mn-cs"/>
              </a:rPr>
              <a:t>)</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lie</a:t>
            </a:r>
          </a:p>
        </p:txBody>
      </p:sp>
      <p:sp>
        <p:nvSpPr>
          <p:cNvPr id="54" name="TextBox 53">
            <a:extLst>
              <a:ext uri="{FF2B5EF4-FFF2-40B4-BE49-F238E27FC236}">
                <a16:creationId xmlns:a16="http://schemas.microsoft.com/office/drawing/2014/main" id="{7B47F93F-4DF5-4082-9F5B-1AAB997320B2}"/>
              </a:ext>
            </a:extLst>
          </p:cNvPr>
          <p:cNvSpPr txBox="1"/>
          <p:nvPr/>
        </p:nvSpPr>
        <p:spPr>
          <a:xfrm>
            <a:off x="6329933" y="85703"/>
            <a:ext cx="4582813" cy="1015663"/>
          </a:xfrm>
          <a:prstGeom prst="rect">
            <a:avLst/>
          </a:prstGeom>
          <a:noFill/>
        </p:spPr>
        <p:txBody>
          <a:bodyPr wrap="square">
            <a:spAutoFit/>
          </a:bodyPr>
          <a:lstStyle/>
          <a:p>
            <a:pPr algn="ctr"/>
            <a:r>
              <a:rPr lang="fr-FR" sz="2000" dirty="0">
                <a:solidFill>
                  <a:srgbClr val="104F75"/>
                </a:solidFill>
                <a:effectLst/>
                <a:ea typeface="SimSun" panose="02010600030101010101" pitchFamily="2" charset="-122"/>
              </a:rPr>
              <a:t>Cherche les </a:t>
            </a:r>
            <a:r>
              <a:rPr lang="fr-FR" sz="2000" dirty="0">
                <a:solidFill>
                  <a:srgbClr val="104F75"/>
                </a:solidFill>
                <a:ea typeface="SimSun" panose="02010600030101010101" pitchFamily="2" charset="-122"/>
              </a:rPr>
              <a:t>phrases dans le texte.</a:t>
            </a:r>
          </a:p>
          <a:p>
            <a:pPr algn="ctr"/>
            <a:r>
              <a:rPr lang="fr-FR" sz="2000" dirty="0">
                <a:solidFill>
                  <a:srgbClr val="104F75"/>
                </a:solidFill>
                <a:effectLst/>
                <a:ea typeface="SimSun" panose="02010600030101010101" pitchFamily="2" charset="-122"/>
              </a:rPr>
              <a:t>Sont-elles au passé ou au présent ?</a:t>
            </a:r>
          </a:p>
          <a:p>
            <a:pPr algn="ctr"/>
            <a:r>
              <a:rPr lang="fr-FR" sz="2000" dirty="0">
                <a:solidFill>
                  <a:srgbClr val="104F75"/>
                </a:solidFill>
                <a:ea typeface="SimSun" panose="02010600030101010101" pitchFamily="2" charset="-122"/>
              </a:rPr>
              <a:t>Écris des phrases en anglais.</a:t>
            </a:r>
            <a:endParaRPr lang="en-GB" sz="2000" dirty="0"/>
          </a:p>
        </p:txBody>
      </p:sp>
      <p:cxnSp>
        <p:nvCxnSpPr>
          <p:cNvPr id="3" name="Straight Connector 2">
            <a:extLst>
              <a:ext uri="{FF2B5EF4-FFF2-40B4-BE49-F238E27FC236}">
                <a16:creationId xmlns:a16="http://schemas.microsoft.com/office/drawing/2014/main" id="{6E76BE8C-5D6E-4C1E-ABF7-592A6DA21107}"/>
              </a:ext>
            </a:extLst>
          </p:cNvPr>
          <p:cNvCxnSpPr>
            <a:cxnSpLocks/>
          </p:cNvCxnSpPr>
          <p:nvPr/>
        </p:nvCxnSpPr>
        <p:spPr>
          <a:xfrm>
            <a:off x="989118" y="1843789"/>
            <a:ext cx="2858053"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61B02057-975E-4191-B0BC-E8C54B82225D}"/>
              </a:ext>
            </a:extLst>
          </p:cNvPr>
          <p:cNvCxnSpPr>
            <a:cxnSpLocks/>
          </p:cNvCxnSpPr>
          <p:nvPr/>
        </p:nvCxnSpPr>
        <p:spPr>
          <a:xfrm>
            <a:off x="5061089" y="1843789"/>
            <a:ext cx="397279"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D05B49FF-4745-4505-8E36-B13BA9C6239D}"/>
              </a:ext>
            </a:extLst>
          </p:cNvPr>
          <p:cNvCxnSpPr>
            <a:cxnSpLocks/>
          </p:cNvCxnSpPr>
          <p:nvPr/>
        </p:nvCxnSpPr>
        <p:spPr>
          <a:xfrm>
            <a:off x="226152" y="2146379"/>
            <a:ext cx="2440553"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3CA2AF72-0436-42FA-A0A3-89DE17E5CFF7}"/>
              </a:ext>
            </a:extLst>
          </p:cNvPr>
          <p:cNvCxnSpPr>
            <a:cxnSpLocks/>
          </p:cNvCxnSpPr>
          <p:nvPr/>
        </p:nvCxnSpPr>
        <p:spPr>
          <a:xfrm>
            <a:off x="1741917" y="3073236"/>
            <a:ext cx="3900600"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EFB11D93-402D-425B-8178-03CE3C75C699}"/>
              </a:ext>
            </a:extLst>
          </p:cNvPr>
          <p:cNvCxnSpPr>
            <a:cxnSpLocks/>
          </p:cNvCxnSpPr>
          <p:nvPr/>
        </p:nvCxnSpPr>
        <p:spPr>
          <a:xfrm>
            <a:off x="1169885" y="3685366"/>
            <a:ext cx="3591686"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8D1332FD-5B05-4FB1-9E3F-2B57C455E9C1}"/>
              </a:ext>
            </a:extLst>
          </p:cNvPr>
          <p:cNvCxnSpPr>
            <a:cxnSpLocks/>
          </p:cNvCxnSpPr>
          <p:nvPr/>
        </p:nvCxnSpPr>
        <p:spPr>
          <a:xfrm>
            <a:off x="256632" y="3986456"/>
            <a:ext cx="1803370"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EB4B833E-387A-475D-94AD-53B7B3F88F9C}"/>
              </a:ext>
            </a:extLst>
          </p:cNvPr>
          <p:cNvCxnSpPr>
            <a:cxnSpLocks/>
          </p:cNvCxnSpPr>
          <p:nvPr/>
        </p:nvCxnSpPr>
        <p:spPr>
          <a:xfrm>
            <a:off x="256632" y="4311648"/>
            <a:ext cx="741900"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600A4091-6201-4FBC-A6F6-72305B191BFB}"/>
              </a:ext>
            </a:extLst>
          </p:cNvPr>
          <p:cNvCxnSpPr>
            <a:cxnSpLocks/>
          </p:cNvCxnSpPr>
          <p:nvPr/>
        </p:nvCxnSpPr>
        <p:spPr>
          <a:xfrm>
            <a:off x="3975192" y="4019917"/>
            <a:ext cx="1794510"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C47FB228-B6B1-4155-9CD7-2E6C8B4012F2}"/>
              </a:ext>
            </a:extLst>
          </p:cNvPr>
          <p:cNvCxnSpPr>
            <a:cxnSpLocks/>
          </p:cNvCxnSpPr>
          <p:nvPr/>
        </p:nvCxnSpPr>
        <p:spPr>
          <a:xfrm>
            <a:off x="226152" y="4584547"/>
            <a:ext cx="3104335"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AE1D108E-079A-4F84-B795-961463594C10}"/>
              </a:ext>
            </a:extLst>
          </p:cNvPr>
          <p:cNvCxnSpPr>
            <a:cxnSpLocks/>
          </p:cNvCxnSpPr>
          <p:nvPr/>
        </p:nvCxnSpPr>
        <p:spPr>
          <a:xfrm>
            <a:off x="2698595" y="4904819"/>
            <a:ext cx="3235861"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A83C3E2A-D6AE-4089-A07E-8D65D465D2D5}"/>
              </a:ext>
            </a:extLst>
          </p:cNvPr>
          <p:cNvCxnSpPr>
            <a:cxnSpLocks/>
          </p:cNvCxnSpPr>
          <p:nvPr/>
        </p:nvCxnSpPr>
        <p:spPr>
          <a:xfrm>
            <a:off x="256632" y="5182519"/>
            <a:ext cx="1574487"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81" name="Straight Connector 80">
            <a:extLst>
              <a:ext uri="{FF2B5EF4-FFF2-40B4-BE49-F238E27FC236}">
                <a16:creationId xmlns:a16="http://schemas.microsoft.com/office/drawing/2014/main" id="{75D4E66C-5A1B-44BC-A009-BB5A3DF95F00}"/>
              </a:ext>
            </a:extLst>
          </p:cNvPr>
          <p:cNvCxnSpPr>
            <a:cxnSpLocks/>
          </p:cNvCxnSpPr>
          <p:nvPr/>
        </p:nvCxnSpPr>
        <p:spPr>
          <a:xfrm>
            <a:off x="2985783" y="5508709"/>
            <a:ext cx="2783919"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pic>
        <p:nvPicPr>
          <p:cNvPr id="46" name="Picture 4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7" name="Title 3"/>
          <p:cNvSpPr txBox="1">
            <a:spLocks/>
          </p:cNvSpPr>
          <p:nvPr/>
        </p:nvSpPr>
        <p:spPr>
          <a:xfrm>
            <a:off x="0" y="296864"/>
            <a:ext cx="593445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500" b="1" dirty="0">
                <a:solidFill>
                  <a:schemeClr val="bg1"/>
                </a:solidFill>
              </a:rPr>
              <a:t>Mémoires de Jean Bascle</a:t>
            </a:r>
          </a:p>
        </p:txBody>
      </p:sp>
      <p:cxnSp>
        <p:nvCxnSpPr>
          <p:cNvPr id="48" name="Straight Connector 47">
            <a:extLst>
              <a:ext uri="{FF2B5EF4-FFF2-40B4-BE49-F238E27FC236}">
                <a16:creationId xmlns:a16="http://schemas.microsoft.com/office/drawing/2014/main" id="{5387F457-7500-4E24-8160-3D19C9A69C50}"/>
              </a:ext>
            </a:extLst>
          </p:cNvPr>
          <p:cNvCxnSpPr>
            <a:cxnSpLocks/>
          </p:cNvCxnSpPr>
          <p:nvPr/>
        </p:nvCxnSpPr>
        <p:spPr>
          <a:xfrm>
            <a:off x="256632" y="5865251"/>
            <a:ext cx="992305"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4E16CBD2-8CCE-4B30-9A63-923138886849}"/>
              </a:ext>
            </a:extLst>
          </p:cNvPr>
          <p:cNvCxnSpPr>
            <a:cxnSpLocks/>
          </p:cNvCxnSpPr>
          <p:nvPr/>
        </p:nvCxnSpPr>
        <p:spPr>
          <a:xfrm>
            <a:off x="1776372" y="2474787"/>
            <a:ext cx="2985199"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60B98FAA-298D-4A38-AB58-3CA990E970A0}"/>
              </a:ext>
            </a:extLst>
          </p:cNvPr>
          <p:cNvCxnSpPr>
            <a:cxnSpLocks/>
          </p:cNvCxnSpPr>
          <p:nvPr/>
        </p:nvCxnSpPr>
        <p:spPr>
          <a:xfrm>
            <a:off x="2666705" y="2772153"/>
            <a:ext cx="2282872"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2871CDFC-B99B-4B35-B230-13107EE6DA66}"/>
              </a:ext>
            </a:extLst>
          </p:cNvPr>
          <p:cNvCxnSpPr>
            <a:cxnSpLocks/>
          </p:cNvCxnSpPr>
          <p:nvPr/>
        </p:nvCxnSpPr>
        <p:spPr>
          <a:xfrm>
            <a:off x="256632" y="3389971"/>
            <a:ext cx="2329042" cy="0"/>
          </a:xfrm>
          <a:prstGeom prst="line">
            <a:avLst/>
          </a:prstGeom>
          <a:ln>
            <a:solidFill>
              <a:srgbClr val="E87D1E"/>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741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37" grpId="0" animBg="1"/>
      <p:bldP spid="34" grpId="0" animBg="1"/>
      <p:bldP spid="33" grpId="0" animBg="1"/>
      <p:bldP spid="32" grpId="0" animBg="1"/>
      <p:bldP spid="29" grpId="0" animBg="1"/>
      <p:bldP spid="28" grpId="0" animBg="1"/>
      <p:bldP spid="23" grpId="0" animBg="1"/>
      <p:bldP spid="31" grpId="0" animBg="1"/>
      <p:bldP spid="21" grpId="0" animBg="1"/>
      <p:bldP spid="53" grpId="0" animBg="1"/>
      <p:bldP spid="52" grpId="0" animBg="1"/>
      <p:bldP spid="49" grpId="0" animBg="1"/>
      <p:bldP spid="45" grpId="0" animBg="1"/>
      <p:bldP spid="43" grpId="0" animBg="1"/>
      <p:bldP spid="42" grpId="0" animBg="1"/>
      <p:bldP spid="40" grpId="0" animBg="1"/>
      <p:bldP spid="44" grpId="0" animBg="1"/>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02391"/>
            <a:ext cx="6980904" cy="446321"/>
          </a:xfrm>
        </p:spPr>
        <p:txBody>
          <a:bodyPr>
            <a:noAutofit/>
          </a:bodyPr>
          <a:lstStyle/>
          <a:p>
            <a:r>
              <a:rPr lang="fr-FR" sz="3600" b="1" dirty="0">
                <a:solidFill>
                  <a:schemeClr val="bg1"/>
                </a:solidFill>
              </a:rPr>
              <a:t>Vel’ d’Hiv’</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info</a:t>
            </a:r>
          </a:p>
        </p:txBody>
      </p:sp>
      <p:sp>
        <p:nvSpPr>
          <p:cNvPr id="57" name="Speech Bubble: Rectangle with Corners Rounded 50">
            <a:extLst>
              <a:ext uri="{FF2B5EF4-FFF2-40B4-BE49-F238E27FC236}">
                <a16:creationId xmlns:a16="http://schemas.microsoft.com/office/drawing/2014/main" id="{2A5D5721-4395-4B4D-AF62-159B0FA2A970}"/>
              </a:ext>
            </a:extLst>
          </p:cNvPr>
          <p:cNvSpPr/>
          <p:nvPr/>
        </p:nvSpPr>
        <p:spPr>
          <a:xfrm>
            <a:off x="156386" y="1269519"/>
            <a:ext cx="3844114" cy="1983337"/>
          </a:xfrm>
          <a:prstGeom prst="wedgeRoundRectCallout">
            <a:avLst>
              <a:gd name="adj1" fmla="val -25545"/>
              <a:gd name="adj2" fmla="val 48288"/>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prstClr val="white"/>
                </a:solidFill>
                <a:latin typeface="Century Gothic" panose="020F0302020204030204"/>
              </a:rPr>
              <a:t>La police française a souvent aid</a:t>
            </a:r>
            <a:r>
              <a:rPr lang="fr-FR" sz="2400" dirty="0">
                <a:solidFill>
                  <a:prstClr val="white"/>
                </a:solidFill>
              </a:rPr>
              <a:t>é</a:t>
            </a:r>
            <a:r>
              <a:rPr lang="fr-FR" sz="2400" dirty="0">
                <a:solidFill>
                  <a:prstClr val="white"/>
                </a:solidFill>
                <a:latin typeface="Century Gothic" panose="020F0302020204030204"/>
              </a:rPr>
              <a:t> les Allemands, et ils ont arrêté des personnes qui ont résisté. </a:t>
            </a:r>
            <a:endParaRPr kumimoji="0" lang="fr-FR" sz="2400" b="0" i="0" u="none" strike="noStrike" kern="1200" cap="none" spc="0" normalizeH="0" baseline="0" dirty="0">
              <a:ln>
                <a:noFill/>
              </a:ln>
              <a:solidFill>
                <a:prstClr val="white"/>
              </a:solidFill>
              <a:effectLst/>
              <a:uLnTx/>
              <a:uFillTx/>
              <a:latin typeface="Century Gothic" panose="020F0302020204030204"/>
            </a:endParaRPr>
          </a:p>
        </p:txBody>
      </p:sp>
      <p:sp>
        <p:nvSpPr>
          <p:cNvPr id="58" name="Speech Bubble: Rectangle with Corners Rounded 53">
            <a:extLst>
              <a:ext uri="{FF2B5EF4-FFF2-40B4-BE49-F238E27FC236}">
                <a16:creationId xmlns:a16="http://schemas.microsoft.com/office/drawing/2014/main" id="{A553C9CB-AAE4-46A6-A7D1-55F19AD6F46B}"/>
              </a:ext>
            </a:extLst>
          </p:cNvPr>
          <p:cNvSpPr/>
          <p:nvPr/>
        </p:nvSpPr>
        <p:spPr>
          <a:xfrm>
            <a:off x="4138130" y="1269519"/>
            <a:ext cx="7892206" cy="2959580"/>
          </a:xfrm>
          <a:prstGeom prst="wedgeRoundRectCallout">
            <a:avLst>
              <a:gd name="adj1" fmla="val -25545"/>
              <a:gd name="adj2" fmla="val 48288"/>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dirty="0">
                <a:solidFill>
                  <a:prstClr val="white"/>
                </a:solidFill>
              </a:rPr>
              <a:t>Le 6 et le 7 juillet 1942 à Paris, c’est le Rafle du Vél' d'Hiv' </a:t>
            </a:r>
            <a:r>
              <a:rPr lang="en-GB" sz="2400" dirty="0">
                <a:solidFill>
                  <a:prstClr val="white"/>
                </a:solidFill>
              </a:rPr>
              <a:t>[the Winter Velodrome roundup].</a:t>
            </a:r>
            <a:br>
              <a:rPr lang="en-GB" sz="2400" dirty="0">
                <a:solidFill>
                  <a:prstClr val="white"/>
                </a:solidFill>
              </a:rPr>
            </a:br>
            <a:r>
              <a:rPr lang="fr-FR" sz="2400" dirty="0">
                <a:solidFill>
                  <a:prstClr val="white"/>
                </a:solidFill>
              </a:rPr>
              <a:t>les Allemands ont obligé la police française à arrêter les familles juives. Plus de 13,000 juifs ont passé cinq jours horribles dans le vélodrome, avant de connaître* la déportation et la mort* dans les camps de concentration. </a:t>
            </a:r>
            <a:endParaRPr kumimoji="0" lang="fr-FR" sz="2400" b="0" i="0" u="none" strike="noStrike" kern="1200" cap="none" spc="0" normalizeH="0" baseline="0" noProof="0" dirty="0">
              <a:ln>
                <a:noFill/>
              </a:ln>
              <a:solidFill>
                <a:prstClr val="white"/>
              </a:solidFill>
              <a:effectLst/>
              <a:uLnTx/>
              <a:uFillTx/>
            </a:endParaRPr>
          </a:p>
        </p:txBody>
      </p:sp>
      <p:pic>
        <p:nvPicPr>
          <p:cNvPr id="62" name="Picture 61" descr="A picture containing outdoor, sky, grass, building&#10;&#10;Description automatically generated">
            <a:extLst>
              <a:ext uri="{FF2B5EF4-FFF2-40B4-BE49-F238E27FC236}">
                <a16:creationId xmlns:a16="http://schemas.microsoft.com/office/drawing/2014/main" id="{62A94760-E5A5-438F-BBBD-1F4BE72F3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70" y="3429000"/>
            <a:ext cx="3714145" cy="2134361"/>
          </a:xfrm>
          <a:prstGeom prst="rect">
            <a:avLst/>
          </a:prstGeom>
          <a:ln>
            <a:solidFill>
              <a:srgbClr val="104F75"/>
            </a:solidFill>
          </a:ln>
        </p:spPr>
      </p:pic>
      <p:sp>
        <p:nvSpPr>
          <p:cNvPr id="64" name="Speech Bubble: Rectangle with Corners Rounded 59">
            <a:extLst>
              <a:ext uri="{FF2B5EF4-FFF2-40B4-BE49-F238E27FC236}">
                <a16:creationId xmlns:a16="http://schemas.microsoft.com/office/drawing/2014/main" id="{BC44344E-DCE4-43F6-A819-8F21E260E807}"/>
              </a:ext>
            </a:extLst>
          </p:cNvPr>
          <p:cNvSpPr/>
          <p:nvPr/>
        </p:nvSpPr>
        <p:spPr>
          <a:xfrm>
            <a:off x="4138130" y="4322618"/>
            <a:ext cx="7892206" cy="1854980"/>
          </a:xfrm>
          <a:prstGeom prst="wedgeRoundRectCallout">
            <a:avLst>
              <a:gd name="adj1" fmla="val -25545"/>
              <a:gd name="adj2" fmla="val 48288"/>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prstClr val="white"/>
                </a:solidFill>
                <a:latin typeface="Century Gothic" panose="020F0302020204030204"/>
              </a:rPr>
              <a:t>En 1945, les </a:t>
            </a:r>
            <a:r>
              <a:rPr lang="fr-FR" sz="2400" dirty="0">
                <a:solidFill>
                  <a:prstClr val="white"/>
                </a:solidFill>
              </a:rPr>
              <a:t>soldats alliés* </a:t>
            </a:r>
            <a:r>
              <a:rPr lang="fr-FR" sz="2400" dirty="0">
                <a:solidFill>
                  <a:prstClr val="white"/>
                </a:solidFill>
                <a:latin typeface="Century Gothic" panose="020F0302020204030204"/>
              </a:rPr>
              <a:t>ont libéré l’Europe occupée. Ils </a:t>
            </a:r>
            <a:r>
              <a:rPr lang="fr-FR" sz="2400" dirty="0">
                <a:solidFill>
                  <a:prstClr val="white"/>
                </a:solidFill>
              </a:rPr>
              <a:t>ont trouvé tellement des </a:t>
            </a:r>
            <a:r>
              <a:rPr lang="fr-FR" sz="2400" dirty="0">
                <a:solidFill>
                  <a:prstClr val="white"/>
                </a:solidFill>
                <a:latin typeface="Century Gothic" panose="020F0302020204030204"/>
              </a:rPr>
              <a:t>camps de concentration partout. Des millions de personnes sont mortes dans ces camps.</a:t>
            </a:r>
            <a:endParaRPr kumimoji="0" lang="fr-FR" sz="2400" b="0" i="0" u="none" strike="noStrike" kern="1200" cap="none" spc="0" normalizeH="0" dirty="0">
              <a:ln>
                <a:noFill/>
              </a:ln>
              <a:solidFill>
                <a:prstClr val="white"/>
              </a:solidFill>
              <a:effectLst/>
              <a:uLnTx/>
              <a:uFillTx/>
              <a:latin typeface="Century Gothic" panose="020F0302020204030204"/>
            </a:endParaRPr>
          </a:p>
        </p:txBody>
      </p:sp>
      <p:sp>
        <p:nvSpPr>
          <p:cNvPr id="10" name="Rectangle: Rounded Corners 9">
            <a:extLst>
              <a:ext uri="{FF2B5EF4-FFF2-40B4-BE49-F238E27FC236}">
                <a16:creationId xmlns:a16="http://schemas.microsoft.com/office/drawing/2014/main" id="{1731244B-A0E7-4DA3-9757-B852CDF268A7}"/>
              </a:ext>
            </a:extLst>
          </p:cNvPr>
          <p:cNvSpPr/>
          <p:nvPr/>
        </p:nvSpPr>
        <p:spPr>
          <a:xfrm>
            <a:off x="221370" y="5625080"/>
            <a:ext cx="3714144" cy="619730"/>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*mort </a:t>
            </a:r>
            <a:r>
              <a:rPr lang="en-GB" sz="2000" dirty="0">
                <a:solidFill>
                  <a:schemeClr val="bg1"/>
                </a:solidFill>
              </a:rPr>
              <a:t>= death, </a:t>
            </a:r>
            <a:r>
              <a:rPr lang="fr-FR" sz="2000" b="1" dirty="0">
                <a:solidFill>
                  <a:schemeClr val="bg1"/>
                </a:solidFill>
              </a:rPr>
              <a:t>alliés </a:t>
            </a:r>
            <a:r>
              <a:rPr lang="en-GB" sz="2000" dirty="0">
                <a:solidFill>
                  <a:schemeClr val="bg1"/>
                </a:solidFill>
              </a:rPr>
              <a:t>= allies, </a:t>
            </a:r>
            <a:r>
              <a:rPr lang="fr-FR" sz="2000" b="1" dirty="0">
                <a:solidFill>
                  <a:schemeClr val="bg1"/>
                </a:solidFill>
              </a:rPr>
              <a:t>libérer</a:t>
            </a:r>
            <a:r>
              <a:rPr lang="en-GB" sz="2000" dirty="0">
                <a:solidFill>
                  <a:schemeClr val="bg1"/>
                </a:solidFill>
              </a:rPr>
              <a:t> = liberate</a:t>
            </a:r>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p:cNvSpPr txBox="1">
            <a:spLocks/>
          </p:cNvSpPr>
          <p:nvPr/>
        </p:nvSpPr>
        <p:spPr>
          <a:xfrm>
            <a:off x="0" y="296864"/>
            <a:ext cx="593445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500" b="1" dirty="0">
                <a:solidFill>
                  <a:schemeClr val="bg1"/>
                </a:solidFill>
              </a:rPr>
              <a:t>Le Vél' d'Hiv' </a:t>
            </a:r>
          </a:p>
        </p:txBody>
      </p:sp>
      <p:sp>
        <p:nvSpPr>
          <p:cNvPr id="13" name="Rectangle: Rounded Corners 22">
            <a:extLst>
              <a:ext uri="{FF2B5EF4-FFF2-40B4-BE49-F238E27FC236}">
                <a16:creationId xmlns:a16="http://schemas.microsoft.com/office/drawing/2014/main" id="{A97161E1-4CCF-4805-A199-ACE8F90FBB6E}"/>
              </a:ext>
            </a:extLst>
          </p:cNvPr>
          <p:cNvSpPr/>
          <p:nvPr/>
        </p:nvSpPr>
        <p:spPr>
          <a:xfrm>
            <a:off x="6817409" y="246390"/>
            <a:ext cx="3634588" cy="602322"/>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t>
            </a:r>
            <a:r>
              <a:rPr lang="en-GB" sz="2000" b="1" dirty="0">
                <a:solidFill>
                  <a:schemeClr val="bg1"/>
                </a:solidFill>
              </a:rPr>
              <a:t>avant de connaître </a:t>
            </a:r>
            <a:r>
              <a:rPr lang="en-GB" sz="2000" dirty="0">
                <a:solidFill>
                  <a:schemeClr val="bg1"/>
                </a:solidFill>
              </a:rPr>
              <a:t>= before experiencing</a:t>
            </a:r>
            <a:r>
              <a:rPr lang="en-GB" sz="2000" b="1" dirty="0">
                <a:solidFill>
                  <a:schemeClr val="bg1"/>
                </a:solidFill>
              </a:rPr>
              <a:t> </a:t>
            </a:r>
            <a:endParaRPr lang="en-GB" sz="2000" dirty="0">
              <a:solidFill>
                <a:schemeClr val="bg1"/>
              </a:solidFill>
            </a:endParaRPr>
          </a:p>
        </p:txBody>
      </p:sp>
    </p:spTree>
    <p:extLst>
      <p:ext uri="{BB962C8B-B14F-4D97-AF65-F5344CB8AC3E}">
        <p14:creationId xmlns:p14="http://schemas.microsoft.com/office/powerpoint/2010/main" val="35031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11" name="TextBox 10">
            <a:extLst>
              <a:ext uri="{FF2B5EF4-FFF2-40B4-BE49-F238E27FC236}">
                <a16:creationId xmlns:a16="http://schemas.microsoft.com/office/drawing/2014/main" id="{6321B25A-F562-48E6-9DEC-EC6C74738088}"/>
              </a:ext>
            </a:extLst>
          </p:cNvPr>
          <p:cNvSpPr txBox="1"/>
          <p:nvPr/>
        </p:nvSpPr>
        <p:spPr>
          <a:xfrm>
            <a:off x="5888331" y="3087899"/>
            <a:ext cx="5849274" cy="400110"/>
          </a:xfrm>
          <a:prstGeom prst="rect">
            <a:avLst/>
          </a:prstGeom>
          <a:noFill/>
        </p:spPr>
        <p:txBody>
          <a:bodyPr wrap="square" rtlCol="0">
            <a:spAutoFit/>
          </a:bodyPr>
          <a:lstStyle/>
          <a:p>
            <a:r>
              <a:rPr lang="fr-FR" sz="2000" dirty="0">
                <a:solidFill>
                  <a:srgbClr val="104F75"/>
                </a:solidFill>
              </a:rPr>
              <a:t>Le 25 février 1944, la police nous* </a:t>
            </a:r>
            <a:r>
              <a:rPr lang="fr-FR" sz="2000" b="1" dirty="0">
                <a:solidFill>
                  <a:srgbClr val="104F75"/>
                </a:solidFill>
              </a:rPr>
              <a:t>a</a:t>
            </a:r>
            <a:r>
              <a:rPr lang="fr-FR" sz="2000" dirty="0">
                <a:solidFill>
                  <a:srgbClr val="104F75"/>
                </a:solidFill>
              </a:rPr>
              <a:t> </a:t>
            </a:r>
            <a:r>
              <a:rPr lang="fr-FR" sz="2000" b="1" dirty="0">
                <a:solidFill>
                  <a:srgbClr val="104F75"/>
                </a:solidFill>
              </a:rPr>
              <a:t>saisis. </a:t>
            </a:r>
            <a:endParaRPr lang="fr-FR" sz="2000" dirty="0">
              <a:solidFill>
                <a:srgbClr val="104F75"/>
              </a:solidFill>
            </a:endParaRPr>
          </a:p>
        </p:txBody>
      </p:sp>
      <p:sp>
        <p:nvSpPr>
          <p:cNvPr id="31" name="TextBox 30">
            <a:extLst>
              <a:ext uri="{FF2B5EF4-FFF2-40B4-BE49-F238E27FC236}">
                <a16:creationId xmlns:a16="http://schemas.microsoft.com/office/drawing/2014/main" id="{3309FF87-174F-4501-9FB2-822386D8A91C}"/>
              </a:ext>
            </a:extLst>
          </p:cNvPr>
          <p:cNvSpPr txBox="1"/>
          <p:nvPr/>
        </p:nvSpPr>
        <p:spPr>
          <a:xfrm>
            <a:off x="5905137" y="3683775"/>
            <a:ext cx="6416937" cy="1015663"/>
          </a:xfrm>
          <a:prstGeom prst="rect">
            <a:avLst/>
          </a:prstGeom>
          <a:noFill/>
        </p:spPr>
        <p:txBody>
          <a:bodyPr wrap="square" rtlCol="0">
            <a:spAutoFit/>
          </a:bodyPr>
          <a:lstStyle/>
          <a:p>
            <a:r>
              <a:rPr lang="fr-FR" sz="2000" dirty="0">
                <a:solidFill>
                  <a:srgbClr val="104F75"/>
                </a:solidFill>
              </a:rPr>
              <a:t>Le 27 avril 1944, à Paris, nous avons commencé </a:t>
            </a:r>
            <a:br>
              <a:rPr lang="fr-FR" sz="2000" dirty="0">
                <a:solidFill>
                  <a:srgbClr val="104F75"/>
                </a:solidFill>
              </a:rPr>
            </a:br>
            <a:r>
              <a:rPr lang="fr-FR" sz="2000" dirty="0">
                <a:solidFill>
                  <a:srgbClr val="104F75"/>
                </a:solidFill>
              </a:rPr>
              <a:t>un terrible voyage dans un train qui    </a:t>
            </a:r>
            <a:r>
              <a:rPr lang="fr-FR" sz="2000" b="1" dirty="0">
                <a:solidFill>
                  <a:srgbClr val="104F75"/>
                </a:solidFill>
              </a:rPr>
              <a:t>a</a:t>
            </a:r>
            <a:r>
              <a:rPr lang="fr-FR" sz="2000" dirty="0">
                <a:solidFill>
                  <a:srgbClr val="104F75"/>
                </a:solidFill>
              </a:rPr>
              <a:t> </a:t>
            </a:r>
            <a:r>
              <a:rPr lang="fr-FR" sz="2000" b="1" dirty="0">
                <a:solidFill>
                  <a:srgbClr val="104F75"/>
                </a:solidFill>
              </a:rPr>
              <a:t>fini    </a:t>
            </a:r>
            <a:r>
              <a:rPr lang="fr-FR" sz="2000" dirty="0">
                <a:solidFill>
                  <a:srgbClr val="104F75"/>
                </a:solidFill>
              </a:rPr>
              <a:t>sa </a:t>
            </a:r>
            <a:br>
              <a:rPr lang="fr-FR" sz="2000" dirty="0">
                <a:solidFill>
                  <a:srgbClr val="104F75"/>
                </a:solidFill>
              </a:rPr>
            </a:br>
            <a:r>
              <a:rPr lang="fr-FR" sz="2000" dirty="0">
                <a:solidFill>
                  <a:srgbClr val="104F75"/>
                </a:solidFill>
              </a:rPr>
              <a:t>course au camp de concentration d’Auschwitz. </a:t>
            </a:r>
          </a:p>
        </p:txBody>
      </p:sp>
      <p:sp>
        <p:nvSpPr>
          <p:cNvPr id="70" name="TextBox 69">
            <a:extLst>
              <a:ext uri="{FF2B5EF4-FFF2-40B4-BE49-F238E27FC236}">
                <a16:creationId xmlns:a16="http://schemas.microsoft.com/office/drawing/2014/main" id="{4F321D34-FDE1-4BB8-9DA6-28C2DEA48E2C}"/>
              </a:ext>
            </a:extLst>
          </p:cNvPr>
          <p:cNvSpPr txBox="1"/>
          <p:nvPr/>
        </p:nvSpPr>
        <p:spPr>
          <a:xfrm>
            <a:off x="5888330" y="2280088"/>
            <a:ext cx="6205386" cy="707886"/>
          </a:xfrm>
          <a:prstGeom prst="rect">
            <a:avLst/>
          </a:prstGeom>
          <a:noFill/>
        </p:spPr>
        <p:txBody>
          <a:bodyPr wrap="square">
            <a:spAutoFit/>
          </a:bodyPr>
          <a:lstStyle/>
          <a:p>
            <a:r>
              <a:rPr lang="fr-FR" sz="2000" dirty="0">
                <a:solidFill>
                  <a:srgbClr val="104F75"/>
                </a:solidFill>
                <a:ea typeface="SimSun" panose="02010600030101010101" pitchFamily="2" charset="-122"/>
              </a:rPr>
              <a:t>La même année, </a:t>
            </a:r>
            <a:r>
              <a:rPr lang="fr-FR" sz="2000" dirty="0">
                <a:solidFill>
                  <a:srgbClr val="104F75"/>
                </a:solidFill>
                <a:effectLst/>
                <a:ea typeface="SimSun" panose="02010600030101010101" pitchFamily="2" charset="-122"/>
              </a:rPr>
              <a:t>mes amis et moi </a:t>
            </a:r>
            <a:r>
              <a:rPr lang="fr-FR" sz="2000" b="1" dirty="0">
                <a:solidFill>
                  <a:srgbClr val="104F75"/>
                </a:solidFill>
                <a:effectLst/>
                <a:ea typeface="SimSun" panose="02010600030101010101" pitchFamily="2" charset="-122"/>
              </a:rPr>
              <a:t>ont </a:t>
            </a:r>
            <a:r>
              <a:rPr lang="fr-FR" sz="2000" b="1" dirty="0">
                <a:solidFill>
                  <a:srgbClr val="104F75"/>
                </a:solidFill>
                <a:ea typeface="SimSun" panose="02010600030101010101" pitchFamily="2" charset="-122"/>
              </a:rPr>
              <a:t>servi </a:t>
            </a:r>
            <a:r>
              <a:rPr lang="fr-FR" sz="2000" dirty="0">
                <a:solidFill>
                  <a:srgbClr val="104F75"/>
                </a:solidFill>
                <a:ea typeface="SimSun" panose="02010600030101010101" pitchFamily="2" charset="-122"/>
              </a:rPr>
              <a:t>dans</a:t>
            </a:r>
            <a:br>
              <a:rPr lang="fr-FR" sz="2000" b="1" dirty="0">
                <a:solidFill>
                  <a:srgbClr val="104F75"/>
                </a:solidFill>
                <a:ea typeface="SimSun" panose="02010600030101010101" pitchFamily="2" charset="-122"/>
              </a:rPr>
            </a:br>
            <a:r>
              <a:rPr lang="fr-FR" sz="2000" dirty="0">
                <a:solidFill>
                  <a:srgbClr val="104F75"/>
                </a:solidFill>
                <a:effectLst/>
                <a:ea typeface="SimSun" panose="02010600030101010101" pitchFamily="2" charset="-122"/>
              </a:rPr>
              <a:t>un groupe de résistance dans la ville de Cahors. </a:t>
            </a:r>
          </a:p>
        </p:txBody>
      </p:sp>
      <p:sp>
        <p:nvSpPr>
          <p:cNvPr id="73" name="TextBox 72">
            <a:extLst>
              <a:ext uri="{FF2B5EF4-FFF2-40B4-BE49-F238E27FC236}">
                <a16:creationId xmlns:a16="http://schemas.microsoft.com/office/drawing/2014/main" id="{682D7983-2CE1-4B89-A138-A8A6E3028C7F}"/>
              </a:ext>
            </a:extLst>
          </p:cNvPr>
          <p:cNvSpPr txBox="1"/>
          <p:nvPr/>
        </p:nvSpPr>
        <p:spPr>
          <a:xfrm>
            <a:off x="5888330" y="1404441"/>
            <a:ext cx="6036753" cy="707886"/>
          </a:xfrm>
          <a:prstGeom prst="rect">
            <a:avLst/>
          </a:prstGeom>
          <a:noFill/>
        </p:spPr>
        <p:txBody>
          <a:bodyPr wrap="square">
            <a:spAutoFit/>
          </a:bodyPr>
          <a:lstStyle/>
          <a:p>
            <a:r>
              <a:rPr lang="fr-FR" sz="2000" dirty="0">
                <a:solidFill>
                  <a:srgbClr val="104F75"/>
                </a:solidFill>
                <a:effectLst/>
                <a:ea typeface="SimSun" panose="02010600030101010101" pitchFamily="2" charset="-122"/>
              </a:rPr>
              <a:t>Quand les Allemands </a:t>
            </a:r>
            <a:r>
              <a:rPr lang="fr-FR" sz="2000" b="1" dirty="0">
                <a:solidFill>
                  <a:srgbClr val="104F75"/>
                </a:solidFill>
                <a:effectLst/>
                <a:ea typeface="SimSun" panose="02010600030101010101" pitchFamily="2" charset="-122"/>
              </a:rPr>
              <a:t>ont</a:t>
            </a:r>
            <a:r>
              <a:rPr lang="fr-FR" sz="2000" dirty="0">
                <a:solidFill>
                  <a:srgbClr val="104F75"/>
                </a:solidFill>
                <a:effectLst/>
                <a:ea typeface="SimSun" panose="02010600030101010101" pitchFamily="2" charset="-122"/>
              </a:rPr>
              <a:t> </a:t>
            </a:r>
            <a:r>
              <a:rPr lang="fr-FR" sz="2000" b="1" dirty="0">
                <a:solidFill>
                  <a:srgbClr val="104F75"/>
                </a:solidFill>
                <a:effectLst/>
                <a:ea typeface="SimSun" panose="02010600030101010101" pitchFamily="2" charset="-122"/>
              </a:rPr>
              <a:t>envahi</a:t>
            </a:r>
            <a:r>
              <a:rPr lang="fr-FR" sz="2000" dirty="0">
                <a:solidFill>
                  <a:srgbClr val="104F75"/>
                </a:solidFill>
                <a:effectLst/>
                <a:ea typeface="SimSun" panose="02010600030101010101" pitchFamily="2" charset="-122"/>
              </a:rPr>
              <a:t> le zone ‘libre’ en 1942, j’</a:t>
            </a:r>
            <a:r>
              <a:rPr lang="fr-FR" sz="2000" b="1" dirty="0">
                <a:solidFill>
                  <a:srgbClr val="104F75"/>
                </a:solidFill>
                <a:effectLst/>
                <a:ea typeface="SimSun" panose="02010600030101010101" pitchFamily="2" charset="-122"/>
              </a:rPr>
              <a:t>ai</a:t>
            </a:r>
            <a:r>
              <a:rPr lang="fr-FR" sz="2000" dirty="0">
                <a:solidFill>
                  <a:srgbClr val="104F75"/>
                </a:solidFill>
                <a:effectLst/>
                <a:ea typeface="SimSun" panose="02010600030101010101" pitchFamily="2" charset="-122"/>
              </a:rPr>
              <a:t> </a:t>
            </a:r>
            <a:r>
              <a:rPr lang="fr-FR" sz="2000" b="1" dirty="0">
                <a:solidFill>
                  <a:srgbClr val="104F75"/>
                </a:solidFill>
                <a:effectLst/>
                <a:ea typeface="SimSun" panose="02010600030101010101" pitchFamily="2" charset="-122"/>
              </a:rPr>
              <a:t>réagi</a:t>
            </a:r>
            <a:r>
              <a:rPr lang="fr-FR" sz="2000" dirty="0">
                <a:solidFill>
                  <a:srgbClr val="104F75"/>
                </a:solidFill>
                <a:effectLst/>
                <a:ea typeface="SimSun" panose="02010600030101010101" pitchFamily="2" charset="-122"/>
              </a:rPr>
              <a:t>. </a:t>
            </a:r>
          </a:p>
        </p:txBody>
      </p:sp>
      <p:sp>
        <p:nvSpPr>
          <p:cNvPr id="77" name="TextBox 76">
            <a:extLst>
              <a:ext uri="{FF2B5EF4-FFF2-40B4-BE49-F238E27FC236}">
                <a16:creationId xmlns:a16="http://schemas.microsoft.com/office/drawing/2014/main" id="{D3927F18-C856-48A0-8D3E-9BD2EA89DE06}"/>
              </a:ext>
            </a:extLst>
          </p:cNvPr>
          <p:cNvSpPr txBox="1"/>
          <p:nvPr/>
        </p:nvSpPr>
        <p:spPr>
          <a:xfrm>
            <a:off x="5905138" y="4800302"/>
            <a:ext cx="6181415" cy="1323439"/>
          </a:xfrm>
          <a:prstGeom prst="rect">
            <a:avLst/>
          </a:prstGeom>
          <a:noFill/>
        </p:spPr>
        <p:txBody>
          <a:bodyPr wrap="square">
            <a:spAutoFit/>
          </a:bodyPr>
          <a:lstStyle/>
          <a:p>
            <a:r>
              <a:rPr lang="fr-FR" sz="2000" dirty="0">
                <a:solidFill>
                  <a:srgbClr val="104F75"/>
                </a:solidFill>
                <a:effectLst/>
                <a:ea typeface="SimSun" panose="02010600030101010101" pitchFamily="2" charset="-122"/>
              </a:rPr>
              <a:t>Maintenant c’est 1945 et les Américains libèrent le camp. </a:t>
            </a:r>
            <a:r>
              <a:rPr lang="fr-FR" sz="2000" dirty="0">
                <a:solidFill>
                  <a:srgbClr val="104F75"/>
                </a:solidFill>
                <a:ea typeface="SimSun" panose="02010600030101010101" pitchFamily="2" charset="-122"/>
              </a:rPr>
              <a:t>Je   </a:t>
            </a:r>
            <a:r>
              <a:rPr lang="fr-FR" sz="2000" b="1" dirty="0">
                <a:solidFill>
                  <a:srgbClr val="104F75"/>
                </a:solidFill>
                <a:ea typeface="SimSun" panose="02010600030101010101" pitchFamily="2" charset="-122"/>
              </a:rPr>
              <a:t> sors    </a:t>
            </a:r>
            <a:r>
              <a:rPr lang="fr-FR" sz="2000" dirty="0">
                <a:solidFill>
                  <a:srgbClr val="104F75"/>
                </a:solidFill>
                <a:ea typeface="SimSun" panose="02010600030101010101" pitchFamily="2" charset="-122"/>
              </a:rPr>
              <a:t>du camp très malade, et je reviens en France. Lentement, on  </a:t>
            </a:r>
            <a:r>
              <a:rPr lang="fr-FR" sz="2000" b="1" dirty="0">
                <a:solidFill>
                  <a:srgbClr val="104F75"/>
                </a:solidFill>
                <a:ea typeface="SimSun" panose="02010600030101010101" pitchFamily="2" charset="-122"/>
              </a:rPr>
              <a:t>ressent</a:t>
            </a:r>
            <a:r>
              <a:rPr lang="fr-FR" sz="2000" dirty="0">
                <a:solidFill>
                  <a:srgbClr val="104F75"/>
                </a:solidFill>
                <a:ea typeface="SimSun" panose="02010600030101010101" pitchFamily="2" charset="-122"/>
              </a:rPr>
              <a:t>  </a:t>
            </a:r>
            <a:br>
              <a:rPr lang="fr-FR" sz="2000" dirty="0">
                <a:solidFill>
                  <a:srgbClr val="104F75"/>
                </a:solidFill>
                <a:ea typeface="SimSun" panose="02010600030101010101" pitchFamily="2" charset="-122"/>
              </a:rPr>
            </a:br>
            <a:r>
              <a:rPr lang="fr-FR" sz="2000" dirty="0">
                <a:solidFill>
                  <a:srgbClr val="104F75"/>
                </a:solidFill>
                <a:ea typeface="SimSun" panose="02010600030101010101" pitchFamily="2" charset="-122"/>
              </a:rPr>
              <a:t>le calme.»</a:t>
            </a:r>
            <a:endParaRPr lang="en-GB" sz="2000" dirty="0"/>
          </a:p>
        </p:txBody>
      </p:sp>
      <p:grpSp>
        <p:nvGrpSpPr>
          <p:cNvPr id="84" name="Group 83">
            <a:extLst>
              <a:ext uri="{FF2B5EF4-FFF2-40B4-BE49-F238E27FC236}">
                <a16:creationId xmlns:a16="http://schemas.microsoft.com/office/drawing/2014/main" id="{46E732A9-2B60-4D19-89E5-C39EFEAEC390}"/>
              </a:ext>
            </a:extLst>
          </p:cNvPr>
          <p:cNvGrpSpPr/>
          <p:nvPr/>
        </p:nvGrpSpPr>
        <p:grpSpPr>
          <a:xfrm>
            <a:off x="225858" y="1278850"/>
            <a:ext cx="5317111" cy="3180245"/>
            <a:chOff x="3810104" y="2298002"/>
            <a:chExt cx="5129741" cy="2800737"/>
          </a:xfrm>
        </p:grpSpPr>
        <p:grpSp>
          <p:nvGrpSpPr>
            <p:cNvPr id="74" name="Group 73">
              <a:extLst>
                <a:ext uri="{FF2B5EF4-FFF2-40B4-BE49-F238E27FC236}">
                  <a16:creationId xmlns:a16="http://schemas.microsoft.com/office/drawing/2014/main" id="{D01F9B99-4B01-43EF-AAD4-EC50CBD45E83}"/>
                </a:ext>
              </a:extLst>
            </p:cNvPr>
            <p:cNvGrpSpPr/>
            <p:nvPr/>
          </p:nvGrpSpPr>
          <p:grpSpPr>
            <a:xfrm>
              <a:off x="3810104" y="2298002"/>
              <a:ext cx="5129741" cy="2800737"/>
              <a:chOff x="3810104" y="2298003"/>
              <a:chExt cx="5129741" cy="2800737"/>
            </a:xfrm>
          </p:grpSpPr>
          <p:pic>
            <p:nvPicPr>
              <p:cNvPr id="3" name="Picture 2">
                <a:extLst>
                  <a:ext uri="{FF2B5EF4-FFF2-40B4-BE49-F238E27FC236}">
                    <a16:creationId xmlns:a16="http://schemas.microsoft.com/office/drawing/2014/main" id="{4048CC21-8C77-4328-BFB4-A6BCD461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18" t="40675" r="10711" b="21094"/>
              <a:stretch/>
            </p:blipFill>
            <p:spPr>
              <a:xfrm>
                <a:off x="3810104" y="2298003"/>
                <a:ext cx="5129741" cy="2800737"/>
              </a:xfrm>
              <a:prstGeom prst="rect">
                <a:avLst/>
              </a:prstGeom>
              <a:ln w="19050">
                <a:solidFill>
                  <a:srgbClr val="104F75"/>
                </a:solidFill>
              </a:ln>
            </p:spPr>
          </p:pic>
          <p:sp>
            <p:nvSpPr>
              <p:cNvPr id="5" name="Oval 4">
                <a:extLst>
                  <a:ext uri="{FF2B5EF4-FFF2-40B4-BE49-F238E27FC236}">
                    <a16:creationId xmlns:a16="http://schemas.microsoft.com/office/drawing/2014/main" id="{7EA9127C-7D41-49F4-8289-9BC2156B0D08}"/>
                  </a:ext>
                </a:extLst>
              </p:cNvPr>
              <p:cNvSpPr/>
              <p:nvPr/>
            </p:nvSpPr>
            <p:spPr>
              <a:xfrm>
                <a:off x="4482850" y="4763591"/>
                <a:ext cx="108000" cy="108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3F3257C4-2101-48B2-B3A8-2C88D2F01DE4}"/>
                  </a:ext>
                </a:extLst>
              </p:cNvPr>
              <p:cNvSpPr/>
              <p:nvPr/>
            </p:nvSpPr>
            <p:spPr>
              <a:xfrm>
                <a:off x="4567214" y="4017919"/>
                <a:ext cx="108000" cy="108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AABB5B0F-3411-4546-B8A9-E429CB4D07E7}"/>
                  </a:ext>
                </a:extLst>
              </p:cNvPr>
              <p:cNvSpPr/>
              <p:nvPr/>
            </p:nvSpPr>
            <p:spPr>
              <a:xfrm>
                <a:off x="6804228" y="3740334"/>
                <a:ext cx="108000" cy="108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3B053B59-8B38-4600-9ABD-5A1E087C445F}"/>
                  </a:ext>
                </a:extLst>
              </p:cNvPr>
              <p:cNvSpPr/>
              <p:nvPr/>
            </p:nvSpPr>
            <p:spPr>
              <a:xfrm>
                <a:off x="5875699" y="3792476"/>
                <a:ext cx="108000" cy="108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A236CA53-7F4B-4DF2-9AF1-BE0F73E87BE7}"/>
                  </a:ext>
                </a:extLst>
              </p:cNvPr>
              <p:cNvSpPr/>
              <p:nvPr/>
            </p:nvSpPr>
            <p:spPr>
              <a:xfrm>
                <a:off x="6060619" y="3299462"/>
                <a:ext cx="108000" cy="108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2613E6C4-1C3F-4442-8E44-EF32A020DABD}"/>
                  </a:ext>
                </a:extLst>
              </p:cNvPr>
              <p:cNvSpPr/>
              <p:nvPr/>
            </p:nvSpPr>
            <p:spPr>
              <a:xfrm>
                <a:off x="5821699" y="3575477"/>
                <a:ext cx="108000" cy="108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DBD5D51C-FA97-4F7A-88C1-E16C331FD8FC}"/>
                  </a:ext>
                </a:extLst>
              </p:cNvPr>
              <p:cNvSpPr txBox="1"/>
              <p:nvPr/>
            </p:nvSpPr>
            <p:spPr>
              <a:xfrm>
                <a:off x="4290824" y="4830676"/>
                <a:ext cx="600051" cy="230832"/>
              </a:xfrm>
              <a:prstGeom prst="rect">
                <a:avLst/>
              </a:prstGeom>
              <a:noFill/>
            </p:spPr>
            <p:txBody>
              <a:bodyPr wrap="square" rtlCol="0">
                <a:spAutoFit/>
              </a:bodyPr>
              <a:lstStyle/>
              <a:p>
                <a:pPr algn="l"/>
                <a:r>
                  <a:rPr lang="en-GB" sz="900" dirty="0"/>
                  <a:t>Cahors</a:t>
                </a:r>
              </a:p>
            </p:txBody>
          </p:sp>
          <p:sp>
            <p:nvSpPr>
              <p:cNvPr id="26" name="TextBox 25">
                <a:extLst>
                  <a:ext uri="{FF2B5EF4-FFF2-40B4-BE49-F238E27FC236}">
                    <a16:creationId xmlns:a16="http://schemas.microsoft.com/office/drawing/2014/main" id="{CB496AC5-6348-4DD5-9285-9BC94D075861}"/>
                  </a:ext>
                </a:extLst>
              </p:cNvPr>
              <p:cNvSpPr txBox="1"/>
              <p:nvPr/>
            </p:nvSpPr>
            <p:spPr>
              <a:xfrm>
                <a:off x="4429982" y="3869744"/>
                <a:ext cx="600051" cy="230832"/>
              </a:xfrm>
              <a:prstGeom prst="rect">
                <a:avLst/>
              </a:prstGeom>
              <a:noFill/>
            </p:spPr>
            <p:txBody>
              <a:bodyPr wrap="square" rtlCol="0">
                <a:spAutoFit/>
              </a:bodyPr>
              <a:lstStyle/>
              <a:p>
                <a:pPr algn="l"/>
                <a:r>
                  <a:rPr lang="en-GB" sz="900" dirty="0"/>
                  <a:t>Paris</a:t>
                </a:r>
              </a:p>
            </p:txBody>
          </p:sp>
          <p:sp>
            <p:nvSpPr>
              <p:cNvPr id="27" name="TextBox 26">
                <a:extLst>
                  <a:ext uri="{FF2B5EF4-FFF2-40B4-BE49-F238E27FC236}">
                    <a16:creationId xmlns:a16="http://schemas.microsoft.com/office/drawing/2014/main" id="{8EA4C6E3-77E8-4A3E-AD92-C80A4E6E489D}"/>
                  </a:ext>
                </a:extLst>
              </p:cNvPr>
              <p:cNvSpPr txBox="1"/>
              <p:nvPr/>
            </p:nvSpPr>
            <p:spPr>
              <a:xfrm>
                <a:off x="5821699" y="3126550"/>
                <a:ext cx="600051" cy="230832"/>
              </a:xfrm>
              <a:prstGeom prst="rect">
                <a:avLst/>
              </a:prstGeom>
              <a:noFill/>
            </p:spPr>
            <p:txBody>
              <a:bodyPr wrap="square" rtlCol="0">
                <a:spAutoFit/>
              </a:bodyPr>
              <a:lstStyle/>
              <a:p>
                <a:pPr algn="l"/>
                <a:r>
                  <a:rPr lang="en-GB" sz="900" dirty="0"/>
                  <a:t>Berlin</a:t>
                </a:r>
              </a:p>
            </p:txBody>
          </p:sp>
          <p:sp>
            <p:nvSpPr>
              <p:cNvPr id="28" name="TextBox 27">
                <a:extLst>
                  <a:ext uri="{FF2B5EF4-FFF2-40B4-BE49-F238E27FC236}">
                    <a16:creationId xmlns:a16="http://schemas.microsoft.com/office/drawing/2014/main" id="{DDC83EEA-9A2C-4770-957E-E2AEF5670DFA}"/>
                  </a:ext>
                </a:extLst>
              </p:cNvPr>
              <p:cNvSpPr txBox="1"/>
              <p:nvPr/>
            </p:nvSpPr>
            <p:spPr>
              <a:xfrm>
                <a:off x="6664854" y="3513705"/>
                <a:ext cx="924999" cy="369332"/>
              </a:xfrm>
              <a:prstGeom prst="rect">
                <a:avLst/>
              </a:prstGeom>
              <a:noFill/>
            </p:spPr>
            <p:txBody>
              <a:bodyPr wrap="square" rtlCol="0">
                <a:spAutoFit/>
              </a:bodyPr>
              <a:lstStyle/>
              <a:p>
                <a:pPr algn="ctr"/>
                <a:r>
                  <a:rPr lang="en-GB" sz="900" dirty="0"/>
                  <a:t>Auschwitz-Birkenau</a:t>
                </a:r>
              </a:p>
            </p:txBody>
          </p:sp>
          <p:sp>
            <p:nvSpPr>
              <p:cNvPr id="29" name="TextBox 28">
                <a:extLst>
                  <a:ext uri="{FF2B5EF4-FFF2-40B4-BE49-F238E27FC236}">
                    <a16:creationId xmlns:a16="http://schemas.microsoft.com/office/drawing/2014/main" id="{63CF6F26-63C3-4C22-8270-5A8032B9B4D9}"/>
                  </a:ext>
                </a:extLst>
              </p:cNvPr>
              <p:cNvSpPr txBox="1"/>
              <p:nvPr/>
            </p:nvSpPr>
            <p:spPr>
              <a:xfrm>
                <a:off x="5133142" y="3737976"/>
                <a:ext cx="869966" cy="230832"/>
              </a:xfrm>
              <a:prstGeom prst="rect">
                <a:avLst/>
              </a:prstGeom>
              <a:noFill/>
            </p:spPr>
            <p:txBody>
              <a:bodyPr wrap="square" rtlCol="0">
                <a:spAutoFit/>
              </a:bodyPr>
              <a:lstStyle/>
              <a:p>
                <a:pPr algn="ctr"/>
                <a:r>
                  <a:rPr lang="en-GB" sz="900" dirty="0"/>
                  <a:t>Flossenbürg</a:t>
                </a:r>
              </a:p>
            </p:txBody>
          </p:sp>
          <p:sp>
            <p:nvSpPr>
              <p:cNvPr id="30" name="TextBox 29">
                <a:extLst>
                  <a:ext uri="{FF2B5EF4-FFF2-40B4-BE49-F238E27FC236}">
                    <a16:creationId xmlns:a16="http://schemas.microsoft.com/office/drawing/2014/main" id="{0FC5D89D-3272-4A7A-A374-37F684651CB3}"/>
                  </a:ext>
                </a:extLst>
              </p:cNvPr>
              <p:cNvSpPr txBox="1"/>
              <p:nvPr/>
            </p:nvSpPr>
            <p:spPr>
              <a:xfrm>
                <a:off x="5032017" y="3534364"/>
                <a:ext cx="924999" cy="230832"/>
              </a:xfrm>
              <a:prstGeom prst="rect">
                <a:avLst/>
              </a:prstGeom>
              <a:noFill/>
            </p:spPr>
            <p:txBody>
              <a:bodyPr wrap="square" rtlCol="0">
                <a:spAutoFit/>
              </a:bodyPr>
              <a:lstStyle/>
              <a:p>
                <a:pPr algn="ctr"/>
                <a:r>
                  <a:rPr lang="en-GB" sz="900" dirty="0"/>
                  <a:t>Buchenwald</a:t>
                </a:r>
              </a:p>
            </p:txBody>
          </p:sp>
          <p:cxnSp>
            <p:nvCxnSpPr>
              <p:cNvPr id="34" name="Straight Arrow Connector 33">
                <a:extLst>
                  <a:ext uri="{FF2B5EF4-FFF2-40B4-BE49-F238E27FC236}">
                    <a16:creationId xmlns:a16="http://schemas.microsoft.com/office/drawing/2014/main" id="{1B9615C5-5B76-4AF8-B39F-32A644F808BB}"/>
                  </a:ext>
                </a:extLst>
              </p:cNvPr>
              <p:cNvCxnSpPr>
                <a:cxnSpLocks/>
              </p:cNvCxnSpPr>
              <p:nvPr/>
            </p:nvCxnSpPr>
            <p:spPr>
              <a:xfrm flipV="1">
                <a:off x="4547637" y="4127295"/>
                <a:ext cx="73577" cy="612207"/>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C904BE14-8EA3-4C47-B38A-DB0EFF4BF34C}"/>
                  </a:ext>
                </a:extLst>
              </p:cNvPr>
              <p:cNvCxnSpPr>
                <a:cxnSpLocks/>
              </p:cNvCxnSpPr>
              <p:nvPr/>
            </p:nvCxnSpPr>
            <p:spPr>
              <a:xfrm flipV="1">
                <a:off x="4692036" y="3827873"/>
                <a:ext cx="2112192" cy="24542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9B3C78F9-1545-4EED-B43B-C8057288C65B}"/>
                  </a:ext>
                </a:extLst>
              </p:cNvPr>
              <p:cNvCxnSpPr>
                <a:cxnSpLocks/>
                <a:stCxn id="25" idx="5"/>
                <a:endCxn id="22" idx="5"/>
              </p:cNvCxnSpPr>
              <p:nvPr/>
            </p:nvCxnSpPr>
            <p:spPr>
              <a:xfrm>
                <a:off x="5913883" y="3667661"/>
                <a:ext cx="982529" cy="164857"/>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BF3195AF-CCD4-4367-BF2C-F243AFC49F95}"/>
                  </a:ext>
                </a:extLst>
              </p:cNvPr>
              <p:cNvCxnSpPr>
                <a:cxnSpLocks/>
                <a:stCxn id="25" idx="4"/>
                <a:endCxn id="23" idx="0"/>
              </p:cNvCxnSpPr>
              <p:nvPr/>
            </p:nvCxnSpPr>
            <p:spPr>
              <a:xfrm>
                <a:off x="5875699" y="3683477"/>
                <a:ext cx="54000" cy="108999"/>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81" name="Straight Arrow Connector 80">
              <a:extLst>
                <a:ext uri="{FF2B5EF4-FFF2-40B4-BE49-F238E27FC236}">
                  <a16:creationId xmlns:a16="http://schemas.microsoft.com/office/drawing/2014/main" id="{87B8953C-8601-40C2-A45B-CF31B28D6412}"/>
                </a:ext>
              </a:extLst>
            </p:cNvPr>
            <p:cNvCxnSpPr>
              <a:cxnSpLocks/>
              <a:stCxn id="5" idx="5"/>
            </p:cNvCxnSpPr>
            <p:nvPr/>
          </p:nvCxnSpPr>
          <p:spPr>
            <a:xfrm flipV="1">
              <a:off x="4575034" y="3867915"/>
              <a:ext cx="1326431" cy="987859"/>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6" name="Rectangle: Rounded Corners 85">
            <a:extLst>
              <a:ext uri="{FF2B5EF4-FFF2-40B4-BE49-F238E27FC236}">
                <a16:creationId xmlns:a16="http://schemas.microsoft.com/office/drawing/2014/main" id="{0E388972-D9EE-4A14-B11E-81AB88E7D37B}"/>
              </a:ext>
            </a:extLst>
          </p:cNvPr>
          <p:cNvSpPr/>
          <p:nvPr/>
        </p:nvSpPr>
        <p:spPr>
          <a:xfrm>
            <a:off x="965061" y="4517951"/>
            <a:ext cx="1124629" cy="521818"/>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envahir</a:t>
            </a:r>
          </a:p>
          <a:p>
            <a:pPr algn="ctr"/>
            <a:r>
              <a:rPr lang="fr-FR" sz="1200" dirty="0">
                <a:solidFill>
                  <a:srgbClr val="104F75"/>
                </a:solidFill>
              </a:rPr>
              <a:t>[</a:t>
            </a:r>
            <a:r>
              <a:rPr lang="en-GB" sz="1200" dirty="0">
                <a:solidFill>
                  <a:srgbClr val="104F75"/>
                </a:solidFill>
              </a:rPr>
              <a:t>to invade]</a:t>
            </a:r>
          </a:p>
        </p:txBody>
      </p:sp>
      <p:sp>
        <p:nvSpPr>
          <p:cNvPr id="87" name="Rectangle: Rounded Corners 86">
            <a:extLst>
              <a:ext uri="{FF2B5EF4-FFF2-40B4-BE49-F238E27FC236}">
                <a16:creationId xmlns:a16="http://schemas.microsoft.com/office/drawing/2014/main" id="{74E2C648-1C23-4691-A23B-66CFFF6DDABC}"/>
              </a:ext>
            </a:extLst>
          </p:cNvPr>
          <p:cNvSpPr/>
          <p:nvPr/>
        </p:nvSpPr>
        <p:spPr>
          <a:xfrm>
            <a:off x="3979357" y="4517951"/>
            <a:ext cx="992123" cy="516952"/>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réagir</a:t>
            </a:r>
          </a:p>
        </p:txBody>
      </p:sp>
      <p:sp>
        <p:nvSpPr>
          <p:cNvPr id="88" name="Rectangle: Rounded Corners 87">
            <a:extLst>
              <a:ext uri="{FF2B5EF4-FFF2-40B4-BE49-F238E27FC236}">
                <a16:creationId xmlns:a16="http://schemas.microsoft.com/office/drawing/2014/main" id="{8E59E272-FF54-48FB-B76C-C1D16CF2196C}"/>
              </a:ext>
            </a:extLst>
          </p:cNvPr>
          <p:cNvSpPr/>
          <p:nvPr/>
        </p:nvSpPr>
        <p:spPr>
          <a:xfrm>
            <a:off x="3878665" y="5538530"/>
            <a:ext cx="1684648" cy="352473"/>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servir</a:t>
            </a:r>
          </a:p>
        </p:txBody>
      </p:sp>
      <p:sp>
        <p:nvSpPr>
          <p:cNvPr id="91" name="Rectangle: Rounded Corners 90">
            <a:extLst>
              <a:ext uri="{FF2B5EF4-FFF2-40B4-BE49-F238E27FC236}">
                <a16:creationId xmlns:a16="http://schemas.microsoft.com/office/drawing/2014/main" id="{1B513894-8BCD-4364-910A-47FA8B14D9F8}"/>
              </a:ext>
            </a:extLst>
          </p:cNvPr>
          <p:cNvSpPr/>
          <p:nvPr/>
        </p:nvSpPr>
        <p:spPr>
          <a:xfrm>
            <a:off x="2929888" y="4517951"/>
            <a:ext cx="992122" cy="516952"/>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saisir</a:t>
            </a:r>
          </a:p>
          <a:p>
            <a:pPr algn="ctr"/>
            <a:r>
              <a:rPr lang="en-GB" sz="1200" dirty="0">
                <a:solidFill>
                  <a:srgbClr val="104F75"/>
                </a:solidFill>
              </a:rPr>
              <a:t>[to seize]</a:t>
            </a:r>
          </a:p>
        </p:txBody>
      </p:sp>
      <p:sp>
        <p:nvSpPr>
          <p:cNvPr id="92" name="Rectangle: Rounded Corners 91">
            <a:extLst>
              <a:ext uri="{FF2B5EF4-FFF2-40B4-BE49-F238E27FC236}">
                <a16:creationId xmlns:a16="http://schemas.microsoft.com/office/drawing/2014/main" id="{C7367BD8-C961-4FE5-A216-49D9C5AF6DB6}"/>
              </a:ext>
            </a:extLst>
          </p:cNvPr>
          <p:cNvSpPr/>
          <p:nvPr/>
        </p:nvSpPr>
        <p:spPr>
          <a:xfrm>
            <a:off x="2147037" y="4517951"/>
            <a:ext cx="725504" cy="516952"/>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finir</a:t>
            </a:r>
          </a:p>
        </p:txBody>
      </p:sp>
      <p:sp>
        <p:nvSpPr>
          <p:cNvPr id="94" name="Rectangle: Rounded Corners 93">
            <a:extLst>
              <a:ext uri="{FF2B5EF4-FFF2-40B4-BE49-F238E27FC236}">
                <a16:creationId xmlns:a16="http://schemas.microsoft.com/office/drawing/2014/main" id="{C43DA079-46EC-4878-AB1E-5544861CF4F7}"/>
              </a:ext>
            </a:extLst>
          </p:cNvPr>
          <p:cNvSpPr/>
          <p:nvPr/>
        </p:nvSpPr>
        <p:spPr>
          <a:xfrm>
            <a:off x="2050637" y="5538530"/>
            <a:ext cx="1684649" cy="352473"/>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sortir</a:t>
            </a:r>
          </a:p>
        </p:txBody>
      </p:sp>
      <p:sp>
        <p:nvSpPr>
          <p:cNvPr id="95" name="Rectangle: Rounded Corners 94">
            <a:extLst>
              <a:ext uri="{FF2B5EF4-FFF2-40B4-BE49-F238E27FC236}">
                <a16:creationId xmlns:a16="http://schemas.microsoft.com/office/drawing/2014/main" id="{49AAB0B9-54C6-45AD-B8C3-D3627BB35085}"/>
              </a:ext>
            </a:extLst>
          </p:cNvPr>
          <p:cNvSpPr/>
          <p:nvPr/>
        </p:nvSpPr>
        <p:spPr>
          <a:xfrm>
            <a:off x="222257" y="5538530"/>
            <a:ext cx="1685001" cy="352473"/>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104F75"/>
                </a:solidFill>
              </a:rPr>
              <a:t>ressentir</a:t>
            </a:r>
            <a:endParaRPr lang="fr-FR" sz="1200" dirty="0">
              <a:solidFill>
                <a:srgbClr val="104F75"/>
              </a:solidFill>
            </a:endParaRPr>
          </a:p>
        </p:txBody>
      </p:sp>
      <p:sp>
        <p:nvSpPr>
          <p:cNvPr id="97" name="Rectangle: Rounded Corners 96">
            <a:extLst>
              <a:ext uri="{FF2B5EF4-FFF2-40B4-BE49-F238E27FC236}">
                <a16:creationId xmlns:a16="http://schemas.microsoft.com/office/drawing/2014/main" id="{D26466AC-E529-42E9-A88B-BE3BA7919C0F}"/>
              </a:ext>
            </a:extLst>
          </p:cNvPr>
          <p:cNvSpPr/>
          <p:nvPr/>
        </p:nvSpPr>
        <p:spPr>
          <a:xfrm>
            <a:off x="8669022" y="1465663"/>
            <a:ext cx="1307692" cy="273969"/>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04F75"/>
                </a:solidFill>
              </a:rPr>
              <a:t>envahir</a:t>
            </a:r>
            <a:endParaRPr lang="en-GB" sz="1200" b="1" dirty="0">
              <a:solidFill>
                <a:srgbClr val="104F75"/>
              </a:solidFill>
            </a:endParaRPr>
          </a:p>
        </p:txBody>
      </p:sp>
      <p:sp>
        <p:nvSpPr>
          <p:cNvPr id="98" name="Rectangle: Rounded Corners 97">
            <a:extLst>
              <a:ext uri="{FF2B5EF4-FFF2-40B4-BE49-F238E27FC236}">
                <a16:creationId xmlns:a16="http://schemas.microsoft.com/office/drawing/2014/main" id="{7998256B-F58D-4753-AA8C-353F24D0F91E}"/>
              </a:ext>
            </a:extLst>
          </p:cNvPr>
          <p:cNvSpPr/>
          <p:nvPr/>
        </p:nvSpPr>
        <p:spPr>
          <a:xfrm>
            <a:off x="7218465" y="1778819"/>
            <a:ext cx="1274136" cy="289361"/>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04F75"/>
                </a:solidFill>
              </a:rPr>
              <a:t>réagir</a:t>
            </a:r>
            <a:endParaRPr lang="en-GB" sz="1200" b="1" dirty="0">
              <a:solidFill>
                <a:srgbClr val="104F75"/>
              </a:solidFill>
            </a:endParaRPr>
          </a:p>
        </p:txBody>
      </p:sp>
      <p:sp>
        <p:nvSpPr>
          <p:cNvPr id="99" name="Rectangle: Rounded Corners 98">
            <a:extLst>
              <a:ext uri="{FF2B5EF4-FFF2-40B4-BE49-F238E27FC236}">
                <a16:creationId xmlns:a16="http://schemas.microsoft.com/office/drawing/2014/main" id="{DEBABFB6-1093-4416-BFD7-EA266AC72B9E}"/>
              </a:ext>
            </a:extLst>
          </p:cNvPr>
          <p:cNvSpPr/>
          <p:nvPr/>
        </p:nvSpPr>
        <p:spPr>
          <a:xfrm>
            <a:off x="10192853" y="2356010"/>
            <a:ext cx="1045941" cy="24830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04F75"/>
                </a:solidFill>
              </a:rPr>
              <a:t>servir</a:t>
            </a:r>
            <a:endParaRPr lang="en-GB" sz="1200" b="1" dirty="0">
              <a:solidFill>
                <a:srgbClr val="104F75"/>
              </a:solidFill>
            </a:endParaRPr>
          </a:p>
        </p:txBody>
      </p:sp>
      <p:sp>
        <p:nvSpPr>
          <p:cNvPr id="101" name="Rectangle: Rounded Corners 100">
            <a:extLst>
              <a:ext uri="{FF2B5EF4-FFF2-40B4-BE49-F238E27FC236}">
                <a16:creationId xmlns:a16="http://schemas.microsoft.com/office/drawing/2014/main" id="{C61A77AD-6E68-4B71-9253-7F9D4D6EAA6B}"/>
              </a:ext>
            </a:extLst>
          </p:cNvPr>
          <p:cNvSpPr/>
          <p:nvPr/>
        </p:nvSpPr>
        <p:spPr>
          <a:xfrm>
            <a:off x="10064728" y="3153738"/>
            <a:ext cx="872233" cy="268432"/>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04F75"/>
                </a:solidFill>
              </a:rPr>
              <a:t>saisir</a:t>
            </a:r>
            <a:endParaRPr lang="en-GB" sz="1200" b="1" dirty="0">
              <a:solidFill>
                <a:srgbClr val="104F75"/>
              </a:solidFill>
            </a:endParaRPr>
          </a:p>
        </p:txBody>
      </p:sp>
      <p:sp>
        <p:nvSpPr>
          <p:cNvPr id="103" name="Rectangle: Rounded Corners 102">
            <a:extLst>
              <a:ext uri="{FF2B5EF4-FFF2-40B4-BE49-F238E27FC236}">
                <a16:creationId xmlns:a16="http://schemas.microsoft.com/office/drawing/2014/main" id="{0628F022-A2D3-40AF-81F4-AEFC3D778127}"/>
              </a:ext>
            </a:extLst>
          </p:cNvPr>
          <p:cNvSpPr/>
          <p:nvPr/>
        </p:nvSpPr>
        <p:spPr>
          <a:xfrm>
            <a:off x="10437379" y="4049330"/>
            <a:ext cx="999163" cy="284552"/>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04F75"/>
                </a:solidFill>
              </a:rPr>
              <a:t>finir</a:t>
            </a:r>
            <a:endParaRPr lang="en-GB" sz="1200" b="1" dirty="0">
              <a:solidFill>
                <a:srgbClr val="104F75"/>
              </a:solidFill>
            </a:endParaRPr>
          </a:p>
        </p:txBody>
      </p:sp>
      <p:sp>
        <p:nvSpPr>
          <p:cNvPr id="106" name="Rectangle: Rounded Corners 105">
            <a:extLst>
              <a:ext uri="{FF2B5EF4-FFF2-40B4-BE49-F238E27FC236}">
                <a16:creationId xmlns:a16="http://schemas.microsoft.com/office/drawing/2014/main" id="{053EED92-3400-4AA5-ACE8-180210B8AB2F}"/>
              </a:ext>
            </a:extLst>
          </p:cNvPr>
          <p:cNvSpPr/>
          <p:nvPr/>
        </p:nvSpPr>
        <p:spPr>
          <a:xfrm>
            <a:off x="7549953" y="5166448"/>
            <a:ext cx="908248" cy="289359"/>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04F75"/>
                </a:solidFill>
              </a:rPr>
              <a:t>sortir</a:t>
            </a:r>
            <a:endParaRPr lang="en-GB" sz="1200" b="1" dirty="0">
              <a:solidFill>
                <a:srgbClr val="104F75"/>
              </a:solidFill>
            </a:endParaRPr>
          </a:p>
        </p:txBody>
      </p:sp>
      <p:sp>
        <p:nvSpPr>
          <p:cNvPr id="63" name="Rectangle: Rounded Corners 62">
            <a:extLst>
              <a:ext uri="{FF2B5EF4-FFF2-40B4-BE49-F238E27FC236}">
                <a16:creationId xmlns:a16="http://schemas.microsoft.com/office/drawing/2014/main" id="{94012D5B-1404-4463-960C-F947CBD04D97}"/>
              </a:ext>
            </a:extLst>
          </p:cNvPr>
          <p:cNvSpPr/>
          <p:nvPr/>
        </p:nvSpPr>
        <p:spPr>
          <a:xfrm>
            <a:off x="7660355" y="5849498"/>
            <a:ext cx="4264728" cy="405473"/>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*nous </a:t>
            </a:r>
            <a:r>
              <a:rPr lang="fr-FR" sz="2000" dirty="0">
                <a:solidFill>
                  <a:schemeClr val="bg1"/>
                </a:solidFill>
              </a:rPr>
              <a:t>= us | *</a:t>
            </a:r>
            <a:r>
              <a:rPr lang="fr-FR" sz="2000" b="1" dirty="0">
                <a:solidFill>
                  <a:schemeClr val="bg1"/>
                </a:solidFill>
              </a:rPr>
              <a:t>parcours </a:t>
            </a:r>
            <a:r>
              <a:rPr lang="en-GB" sz="2000" dirty="0">
                <a:solidFill>
                  <a:schemeClr val="bg1"/>
                </a:solidFill>
              </a:rPr>
              <a:t>= journey</a:t>
            </a:r>
          </a:p>
        </p:txBody>
      </p:sp>
      <p:sp>
        <p:nvSpPr>
          <p:cNvPr id="66" name="TextBox 65">
            <a:extLst>
              <a:ext uri="{FF2B5EF4-FFF2-40B4-BE49-F238E27FC236}">
                <a16:creationId xmlns:a16="http://schemas.microsoft.com/office/drawing/2014/main" id="{FD4026C5-B73A-416B-9AC1-725B77F20CFA}"/>
              </a:ext>
            </a:extLst>
          </p:cNvPr>
          <p:cNvSpPr txBox="1"/>
          <p:nvPr/>
        </p:nvSpPr>
        <p:spPr>
          <a:xfrm>
            <a:off x="6580219" y="145470"/>
            <a:ext cx="3964054" cy="1015663"/>
          </a:xfrm>
          <a:prstGeom prst="rect">
            <a:avLst/>
          </a:prstGeom>
          <a:noFill/>
          <a:ln w="19050">
            <a:solidFill>
              <a:srgbClr val="104F75"/>
            </a:solidFill>
          </a:ln>
        </p:spPr>
        <p:txBody>
          <a:bodyPr wrap="square">
            <a:spAutoFit/>
          </a:bodyPr>
          <a:lstStyle/>
          <a:p>
            <a:pPr algn="ctr"/>
            <a:r>
              <a:rPr lang="fr-FR" sz="2000" dirty="0">
                <a:solidFill>
                  <a:srgbClr val="104F75"/>
                </a:solidFill>
                <a:ea typeface="SimSun" panose="02010600030101010101" pitchFamily="2" charset="-122"/>
              </a:rPr>
              <a:t>C’est 1945 et Jean décrit </a:t>
            </a:r>
            <a:r>
              <a:rPr lang="fr-FR" sz="2000" dirty="0">
                <a:solidFill>
                  <a:srgbClr val="104F75"/>
                </a:solidFill>
                <a:effectLst/>
                <a:ea typeface="SimSun" panose="02010600030101010101" pitchFamily="2" charset="-122"/>
              </a:rPr>
              <a:t>son parcours*. </a:t>
            </a:r>
            <a:r>
              <a:rPr lang="fr-FR" sz="2000" dirty="0">
                <a:solidFill>
                  <a:srgbClr val="104F75"/>
                </a:solidFill>
                <a:ea typeface="SimSun" panose="02010600030101010101" pitchFamily="2" charset="-122"/>
              </a:rPr>
              <a:t>Écris</a:t>
            </a:r>
            <a:r>
              <a:rPr lang="fr-FR" sz="2000" dirty="0">
                <a:solidFill>
                  <a:srgbClr val="104F75"/>
                </a:solidFill>
                <a:effectLst/>
                <a:ea typeface="SimSun" panose="02010600030101010101" pitchFamily="2" charset="-122"/>
              </a:rPr>
              <a:t> les verbes dans le temps correct.</a:t>
            </a:r>
            <a:endParaRPr lang="en-GB" sz="2000" dirty="0"/>
          </a:p>
        </p:txBody>
      </p:sp>
      <p:pic>
        <p:nvPicPr>
          <p:cNvPr id="71" name="Picture 70" descr="A picture containing text, person, person, posing&#10;&#10;Description automatically generated">
            <a:extLst>
              <a:ext uri="{FF2B5EF4-FFF2-40B4-BE49-F238E27FC236}">
                <a16:creationId xmlns:a16="http://schemas.microsoft.com/office/drawing/2014/main" id="{0810B95B-7D5D-46A3-B07A-FD1B8E186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7113" y="1274880"/>
            <a:ext cx="1312488" cy="1527720"/>
          </a:xfrm>
          <a:prstGeom prst="rect">
            <a:avLst/>
          </a:prstGeom>
        </p:spPr>
      </p:pic>
      <p:sp>
        <p:nvSpPr>
          <p:cNvPr id="56" name="Rectangle: Rounded Corners 55">
            <a:extLst>
              <a:ext uri="{FF2B5EF4-FFF2-40B4-BE49-F238E27FC236}">
                <a16:creationId xmlns:a16="http://schemas.microsoft.com/office/drawing/2014/main" id="{C97ACE31-406A-423A-B2A8-34E44C211510}"/>
              </a:ext>
            </a:extLst>
          </p:cNvPr>
          <p:cNvSpPr/>
          <p:nvPr/>
        </p:nvSpPr>
        <p:spPr>
          <a:xfrm>
            <a:off x="10168878" y="5481063"/>
            <a:ext cx="1045941" cy="256896"/>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04F75"/>
                </a:solidFill>
              </a:rPr>
              <a:t>ressentir</a:t>
            </a:r>
            <a:endParaRPr lang="en-GB" sz="1200" b="1" dirty="0">
              <a:solidFill>
                <a:srgbClr val="104F75"/>
              </a:solidFill>
            </a:endParaRPr>
          </a:p>
        </p:txBody>
      </p:sp>
      <p:pic>
        <p:nvPicPr>
          <p:cNvPr id="78" name="Picture 77">
            <a:extLst>
              <a:ext uri="{FF2B5EF4-FFF2-40B4-BE49-F238E27FC236}">
                <a16:creationId xmlns:a16="http://schemas.microsoft.com/office/drawing/2014/main" id="{82889EDF-EF3B-4799-88C0-75CBE1145740}"/>
              </a:ext>
            </a:extLst>
          </p:cNvPr>
          <p:cNvPicPr>
            <a:picLocks noChangeAspect="1"/>
          </p:cNvPicPr>
          <p:nvPr/>
        </p:nvPicPr>
        <p:blipFill>
          <a:blip r:embed="rId5"/>
          <a:stretch>
            <a:fillRect/>
          </a:stretch>
        </p:blipFill>
        <p:spPr>
          <a:xfrm rot="16200000">
            <a:off x="209094" y="1276935"/>
            <a:ext cx="986357" cy="982248"/>
          </a:xfrm>
          <a:prstGeom prst="rect">
            <a:avLst/>
          </a:prstGeom>
        </p:spPr>
      </p:pic>
      <p:sp>
        <p:nvSpPr>
          <p:cNvPr id="50" name="Rounded Rectangular Callout 4">
            <a:extLst>
              <a:ext uri="{FF2B5EF4-FFF2-40B4-BE49-F238E27FC236}">
                <a16:creationId xmlns:a16="http://schemas.microsoft.com/office/drawing/2014/main" id="{C40AF959-7463-452E-9FFD-331BA3F2A746}"/>
              </a:ext>
            </a:extLst>
          </p:cNvPr>
          <p:cNvSpPr/>
          <p:nvPr/>
        </p:nvSpPr>
        <p:spPr>
          <a:xfrm>
            <a:off x="5831227" y="1344925"/>
            <a:ext cx="6128660" cy="4965363"/>
          </a:xfrm>
          <a:prstGeom prst="wedgeRoundRectCallout">
            <a:avLst>
              <a:gd name="adj1" fmla="val -20833"/>
              <a:gd name="adj2" fmla="val 50235"/>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white"/>
                </a:solidFill>
              </a:rPr>
              <a:t>After the war, the French struggled to come to terms with the state’s complicity in the Holocaust.</a:t>
            </a:r>
          </a:p>
          <a:p>
            <a:pPr lvl="0" algn="ctr">
              <a:defRPr/>
            </a:pPr>
            <a:endParaRPr lang="en-US" sz="2800" dirty="0">
              <a:solidFill>
                <a:prstClr val="white"/>
              </a:solidFill>
            </a:endParaRPr>
          </a:p>
          <a:p>
            <a:pPr lvl="0" algn="ctr">
              <a:defRPr/>
            </a:pPr>
            <a:r>
              <a:rPr lang="en-US" sz="2800" dirty="0">
                <a:solidFill>
                  <a:prstClr val="white"/>
                </a:solidFill>
              </a:rPr>
              <a:t>In 1995, President Jacques Chirac was the first French leader to publicly recognise the responsibility of the French state in the deportation and death of thousands of Jews. </a:t>
            </a:r>
          </a:p>
        </p:txBody>
      </p:sp>
      <p:sp>
        <p:nvSpPr>
          <p:cNvPr id="51" name="Rectangle: Rounded Corners 50">
            <a:extLst>
              <a:ext uri="{FF2B5EF4-FFF2-40B4-BE49-F238E27FC236}">
                <a16:creationId xmlns:a16="http://schemas.microsoft.com/office/drawing/2014/main" id="{00E8FA73-57EC-4D81-9B1B-F1BAD614D80E}"/>
              </a:ext>
            </a:extLst>
          </p:cNvPr>
          <p:cNvSpPr/>
          <p:nvPr/>
        </p:nvSpPr>
        <p:spPr>
          <a:xfrm>
            <a:off x="221476" y="5117453"/>
            <a:ext cx="5348453" cy="384233"/>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Verbs like </a:t>
            </a:r>
            <a:r>
              <a:rPr lang="fr-FR" sz="2000" dirty="0">
                <a:solidFill>
                  <a:srgbClr val="115076"/>
                </a:solidFill>
              </a:rPr>
              <a:t>choisir</a:t>
            </a:r>
          </a:p>
        </p:txBody>
      </p:sp>
      <p:sp>
        <p:nvSpPr>
          <p:cNvPr id="52" name="Rectangle: Rounded Corners 51">
            <a:extLst>
              <a:ext uri="{FF2B5EF4-FFF2-40B4-BE49-F238E27FC236}">
                <a16:creationId xmlns:a16="http://schemas.microsoft.com/office/drawing/2014/main" id="{9244C069-2A64-4752-BACE-D68F21F110A7}"/>
              </a:ext>
            </a:extLst>
          </p:cNvPr>
          <p:cNvSpPr/>
          <p:nvPr/>
        </p:nvSpPr>
        <p:spPr>
          <a:xfrm>
            <a:off x="221476" y="5951267"/>
            <a:ext cx="5338125" cy="359021"/>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Verbs like </a:t>
            </a:r>
            <a:r>
              <a:rPr lang="fr-FR" sz="2000" dirty="0">
                <a:solidFill>
                  <a:srgbClr val="115076"/>
                </a:solidFill>
              </a:rPr>
              <a:t>sortir</a:t>
            </a:r>
          </a:p>
        </p:txBody>
      </p:sp>
      <p:sp>
        <p:nvSpPr>
          <p:cNvPr id="53" name="Title 3"/>
          <p:cNvSpPr txBox="1">
            <a:spLocks/>
          </p:cNvSpPr>
          <p:nvPr/>
        </p:nvSpPr>
        <p:spPr>
          <a:xfrm>
            <a:off x="0" y="402391"/>
            <a:ext cx="6980904" cy="4463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Vel’ d’Hiv’</a:t>
            </a: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367258" cy="867128"/>
          </a:xfrm>
          <a:prstGeom prst="rect">
            <a:avLst/>
          </a:prstGeom>
        </p:spPr>
      </p:pic>
      <p:sp>
        <p:nvSpPr>
          <p:cNvPr id="55" name="Title 3"/>
          <p:cNvSpPr txBox="1">
            <a:spLocks/>
          </p:cNvSpPr>
          <p:nvPr/>
        </p:nvSpPr>
        <p:spPr>
          <a:xfrm>
            <a:off x="0" y="296864"/>
            <a:ext cx="593445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000" b="1" dirty="0">
                <a:solidFill>
                  <a:schemeClr val="bg1"/>
                </a:solidFill>
              </a:rPr>
              <a:t>Parcours* d’un jeune résistant</a:t>
            </a:r>
          </a:p>
        </p:txBody>
      </p:sp>
    </p:spTree>
    <p:extLst>
      <p:ext uri="{BB962C8B-B14F-4D97-AF65-F5344CB8AC3E}">
        <p14:creationId xmlns:p14="http://schemas.microsoft.com/office/powerpoint/2010/main" val="349240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hidden"/>
                                      </p:to>
                                    </p:set>
                                  </p:childTnLst>
                                </p:cTn>
                              </p:par>
                            </p:childTnLst>
                          </p:cTn>
                        </p:par>
                        <p:par>
                          <p:cTn id="7" fill="hold">
                            <p:stCondLst>
                              <p:cond delay="0"/>
                            </p:stCondLst>
                            <p:childTnLst>
                              <p:par>
                                <p:cTn id="8" presetID="24" presetClass="emph" presetSubtype="0" fill="hold" grpId="0" nodeType="afterEffect">
                                  <p:stCondLst>
                                    <p:cond delay="0"/>
                                  </p:stCondLst>
                                  <p:childTnLst>
                                    <p:animClr clrSpc="hsl" dir="cw">
                                      <p:cBhvr override="childStyle">
                                        <p:cTn id="9" dur="500" fill="hold"/>
                                        <p:tgtEl>
                                          <p:spTgt spid="86"/>
                                        </p:tgtEl>
                                        <p:attrNameLst>
                                          <p:attrName>style.color</p:attrName>
                                        </p:attrNameLst>
                                      </p:cBhvr>
                                      <p:by>
                                        <p:hsl h="0" s="-12549" l="-25098"/>
                                      </p:by>
                                    </p:animClr>
                                    <p:animClr clrSpc="hsl" dir="cw">
                                      <p:cBhvr>
                                        <p:cTn id="10" dur="500" fill="hold"/>
                                        <p:tgtEl>
                                          <p:spTgt spid="86"/>
                                        </p:tgtEl>
                                        <p:attrNameLst>
                                          <p:attrName>fillcolor</p:attrName>
                                        </p:attrNameLst>
                                      </p:cBhvr>
                                      <p:by>
                                        <p:hsl h="0" s="-12549" l="-25098"/>
                                      </p:by>
                                    </p:animClr>
                                    <p:animClr clrSpc="hsl" dir="cw">
                                      <p:cBhvr>
                                        <p:cTn id="11" dur="500" fill="hold"/>
                                        <p:tgtEl>
                                          <p:spTgt spid="86"/>
                                        </p:tgtEl>
                                        <p:attrNameLst>
                                          <p:attrName>stroke.color</p:attrName>
                                        </p:attrNameLst>
                                      </p:cBhvr>
                                      <p:by>
                                        <p:hsl h="0" s="-12549" l="-25098"/>
                                      </p:by>
                                    </p:animClr>
                                    <p:set>
                                      <p:cBhvr>
                                        <p:cTn id="12" dur="500" fill="hold"/>
                                        <p:tgtEl>
                                          <p:spTgt spid="8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8"/>
                                        </p:tgtEl>
                                        <p:attrNameLst>
                                          <p:attrName>style.visibility</p:attrName>
                                        </p:attrNameLst>
                                      </p:cBhvr>
                                      <p:to>
                                        <p:strVal val="hidden"/>
                                      </p:to>
                                    </p:set>
                                  </p:childTnLst>
                                </p:cTn>
                              </p:par>
                            </p:childTnLst>
                          </p:cTn>
                        </p:par>
                        <p:par>
                          <p:cTn id="17" fill="hold">
                            <p:stCondLst>
                              <p:cond delay="0"/>
                            </p:stCondLst>
                            <p:childTnLst>
                              <p:par>
                                <p:cTn id="18" presetID="24" presetClass="emph" presetSubtype="0" fill="hold" grpId="0" nodeType="afterEffect">
                                  <p:stCondLst>
                                    <p:cond delay="0"/>
                                  </p:stCondLst>
                                  <p:childTnLst>
                                    <p:animClr clrSpc="hsl" dir="cw">
                                      <p:cBhvr override="childStyle">
                                        <p:cTn id="19" dur="500" fill="hold"/>
                                        <p:tgtEl>
                                          <p:spTgt spid="87"/>
                                        </p:tgtEl>
                                        <p:attrNameLst>
                                          <p:attrName>style.color</p:attrName>
                                        </p:attrNameLst>
                                      </p:cBhvr>
                                      <p:by>
                                        <p:hsl h="0" s="-12549" l="-25098"/>
                                      </p:by>
                                    </p:animClr>
                                    <p:animClr clrSpc="hsl" dir="cw">
                                      <p:cBhvr>
                                        <p:cTn id="20" dur="500" fill="hold"/>
                                        <p:tgtEl>
                                          <p:spTgt spid="87"/>
                                        </p:tgtEl>
                                        <p:attrNameLst>
                                          <p:attrName>fillcolor</p:attrName>
                                        </p:attrNameLst>
                                      </p:cBhvr>
                                      <p:by>
                                        <p:hsl h="0" s="-12549" l="-25098"/>
                                      </p:by>
                                    </p:animClr>
                                    <p:animClr clrSpc="hsl" dir="cw">
                                      <p:cBhvr>
                                        <p:cTn id="21" dur="500" fill="hold"/>
                                        <p:tgtEl>
                                          <p:spTgt spid="87"/>
                                        </p:tgtEl>
                                        <p:attrNameLst>
                                          <p:attrName>stroke.color</p:attrName>
                                        </p:attrNameLst>
                                      </p:cBhvr>
                                      <p:by>
                                        <p:hsl h="0" s="-12549" l="-25098"/>
                                      </p:by>
                                    </p:animClr>
                                    <p:set>
                                      <p:cBhvr>
                                        <p:cTn id="22" dur="500" fill="hold"/>
                                        <p:tgtEl>
                                          <p:spTgt spid="87"/>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hidden"/>
                                      </p:to>
                                    </p:set>
                                  </p:childTnLst>
                                </p:cTn>
                              </p:par>
                            </p:childTnLst>
                          </p:cTn>
                        </p:par>
                        <p:par>
                          <p:cTn id="27" fill="hold">
                            <p:stCondLst>
                              <p:cond delay="0"/>
                            </p:stCondLst>
                            <p:childTnLst>
                              <p:par>
                                <p:cTn id="28" presetID="24" presetClass="emph" presetSubtype="0" fill="hold" grpId="0" nodeType="afterEffect">
                                  <p:stCondLst>
                                    <p:cond delay="0"/>
                                  </p:stCondLst>
                                  <p:childTnLst>
                                    <p:animClr clrSpc="hsl" dir="cw">
                                      <p:cBhvr override="childStyle">
                                        <p:cTn id="29" dur="500" fill="hold"/>
                                        <p:tgtEl>
                                          <p:spTgt spid="88"/>
                                        </p:tgtEl>
                                        <p:attrNameLst>
                                          <p:attrName>style.color</p:attrName>
                                        </p:attrNameLst>
                                      </p:cBhvr>
                                      <p:by>
                                        <p:hsl h="0" s="-12549" l="-25098"/>
                                      </p:by>
                                    </p:animClr>
                                    <p:animClr clrSpc="hsl" dir="cw">
                                      <p:cBhvr>
                                        <p:cTn id="30" dur="500" fill="hold"/>
                                        <p:tgtEl>
                                          <p:spTgt spid="88"/>
                                        </p:tgtEl>
                                        <p:attrNameLst>
                                          <p:attrName>fillcolor</p:attrName>
                                        </p:attrNameLst>
                                      </p:cBhvr>
                                      <p:by>
                                        <p:hsl h="0" s="-12549" l="-25098"/>
                                      </p:by>
                                    </p:animClr>
                                    <p:animClr clrSpc="hsl" dir="cw">
                                      <p:cBhvr>
                                        <p:cTn id="31" dur="500" fill="hold"/>
                                        <p:tgtEl>
                                          <p:spTgt spid="88"/>
                                        </p:tgtEl>
                                        <p:attrNameLst>
                                          <p:attrName>stroke.color</p:attrName>
                                        </p:attrNameLst>
                                      </p:cBhvr>
                                      <p:by>
                                        <p:hsl h="0" s="-12549" l="-25098"/>
                                      </p:by>
                                    </p:animClr>
                                    <p:set>
                                      <p:cBhvr>
                                        <p:cTn id="32" dur="500" fill="hold"/>
                                        <p:tgtEl>
                                          <p:spTgt spid="8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1"/>
                                        </p:tgtEl>
                                        <p:attrNameLst>
                                          <p:attrName>style.visibility</p:attrName>
                                        </p:attrNameLst>
                                      </p:cBhvr>
                                      <p:to>
                                        <p:strVal val="hidden"/>
                                      </p:to>
                                    </p:set>
                                  </p:childTnLst>
                                </p:cTn>
                              </p:par>
                            </p:childTnLst>
                          </p:cTn>
                        </p:par>
                        <p:par>
                          <p:cTn id="37" fill="hold">
                            <p:stCondLst>
                              <p:cond delay="0"/>
                            </p:stCondLst>
                            <p:childTnLst>
                              <p:par>
                                <p:cTn id="38" presetID="24" presetClass="emph" presetSubtype="0" fill="hold" grpId="0" nodeType="afterEffect">
                                  <p:stCondLst>
                                    <p:cond delay="0"/>
                                  </p:stCondLst>
                                  <p:childTnLst>
                                    <p:animClr clrSpc="hsl" dir="cw">
                                      <p:cBhvr override="childStyle">
                                        <p:cTn id="39" dur="500" fill="hold"/>
                                        <p:tgtEl>
                                          <p:spTgt spid="91"/>
                                        </p:tgtEl>
                                        <p:attrNameLst>
                                          <p:attrName>style.color</p:attrName>
                                        </p:attrNameLst>
                                      </p:cBhvr>
                                      <p:by>
                                        <p:hsl h="0" s="-12549" l="-25098"/>
                                      </p:by>
                                    </p:animClr>
                                    <p:animClr clrSpc="hsl" dir="cw">
                                      <p:cBhvr>
                                        <p:cTn id="40" dur="500" fill="hold"/>
                                        <p:tgtEl>
                                          <p:spTgt spid="91"/>
                                        </p:tgtEl>
                                        <p:attrNameLst>
                                          <p:attrName>fillcolor</p:attrName>
                                        </p:attrNameLst>
                                      </p:cBhvr>
                                      <p:by>
                                        <p:hsl h="0" s="-12549" l="-25098"/>
                                      </p:by>
                                    </p:animClr>
                                    <p:animClr clrSpc="hsl" dir="cw">
                                      <p:cBhvr>
                                        <p:cTn id="41" dur="500" fill="hold"/>
                                        <p:tgtEl>
                                          <p:spTgt spid="91"/>
                                        </p:tgtEl>
                                        <p:attrNameLst>
                                          <p:attrName>stroke.color</p:attrName>
                                        </p:attrNameLst>
                                      </p:cBhvr>
                                      <p:by>
                                        <p:hsl h="0" s="-12549" l="-25098"/>
                                      </p:by>
                                    </p:animClr>
                                    <p:set>
                                      <p:cBhvr>
                                        <p:cTn id="42" dur="500" fill="hold"/>
                                        <p:tgtEl>
                                          <p:spTgt spid="91"/>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3"/>
                                        </p:tgtEl>
                                        <p:attrNameLst>
                                          <p:attrName>style.visibility</p:attrName>
                                        </p:attrNameLst>
                                      </p:cBhvr>
                                      <p:to>
                                        <p:strVal val="hidden"/>
                                      </p:to>
                                    </p:set>
                                  </p:childTnLst>
                                </p:cTn>
                              </p:par>
                            </p:childTnLst>
                          </p:cTn>
                        </p:par>
                        <p:par>
                          <p:cTn id="47" fill="hold">
                            <p:stCondLst>
                              <p:cond delay="0"/>
                            </p:stCondLst>
                            <p:childTnLst>
                              <p:par>
                                <p:cTn id="48" presetID="24" presetClass="emph" presetSubtype="0" fill="hold" grpId="0" nodeType="afterEffect">
                                  <p:stCondLst>
                                    <p:cond delay="0"/>
                                  </p:stCondLst>
                                  <p:childTnLst>
                                    <p:animClr clrSpc="hsl" dir="cw">
                                      <p:cBhvr override="childStyle">
                                        <p:cTn id="49" dur="500" fill="hold"/>
                                        <p:tgtEl>
                                          <p:spTgt spid="92"/>
                                        </p:tgtEl>
                                        <p:attrNameLst>
                                          <p:attrName>style.color</p:attrName>
                                        </p:attrNameLst>
                                      </p:cBhvr>
                                      <p:by>
                                        <p:hsl h="0" s="-12549" l="-25098"/>
                                      </p:by>
                                    </p:animClr>
                                    <p:animClr clrSpc="hsl" dir="cw">
                                      <p:cBhvr>
                                        <p:cTn id="50" dur="500" fill="hold"/>
                                        <p:tgtEl>
                                          <p:spTgt spid="92"/>
                                        </p:tgtEl>
                                        <p:attrNameLst>
                                          <p:attrName>fillcolor</p:attrName>
                                        </p:attrNameLst>
                                      </p:cBhvr>
                                      <p:by>
                                        <p:hsl h="0" s="-12549" l="-25098"/>
                                      </p:by>
                                    </p:animClr>
                                    <p:animClr clrSpc="hsl" dir="cw">
                                      <p:cBhvr>
                                        <p:cTn id="51" dur="500" fill="hold"/>
                                        <p:tgtEl>
                                          <p:spTgt spid="92"/>
                                        </p:tgtEl>
                                        <p:attrNameLst>
                                          <p:attrName>stroke.color</p:attrName>
                                        </p:attrNameLst>
                                      </p:cBhvr>
                                      <p:by>
                                        <p:hsl h="0" s="-12549" l="-25098"/>
                                      </p:by>
                                    </p:animClr>
                                    <p:set>
                                      <p:cBhvr>
                                        <p:cTn id="52" dur="500" fill="hold"/>
                                        <p:tgtEl>
                                          <p:spTgt spid="92"/>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06"/>
                                        </p:tgtEl>
                                        <p:attrNameLst>
                                          <p:attrName>style.visibility</p:attrName>
                                        </p:attrNameLst>
                                      </p:cBhvr>
                                      <p:to>
                                        <p:strVal val="hidden"/>
                                      </p:to>
                                    </p:set>
                                  </p:childTnLst>
                                </p:cTn>
                              </p:par>
                            </p:childTnLst>
                          </p:cTn>
                        </p:par>
                        <p:par>
                          <p:cTn id="57" fill="hold">
                            <p:stCondLst>
                              <p:cond delay="0"/>
                            </p:stCondLst>
                            <p:childTnLst>
                              <p:par>
                                <p:cTn id="58" presetID="24" presetClass="emph" presetSubtype="0" fill="hold" grpId="0" nodeType="afterEffect">
                                  <p:stCondLst>
                                    <p:cond delay="0"/>
                                  </p:stCondLst>
                                  <p:childTnLst>
                                    <p:animClr clrSpc="hsl" dir="cw">
                                      <p:cBhvr override="childStyle">
                                        <p:cTn id="59" dur="500" fill="hold"/>
                                        <p:tgtEl>
                                          <p:spTgt spid="94"/>
                                        </p:tgtEl>
                                        <p:attrNameLst>
                                          <p:attrName>style.color</p:attrName>
                                        </p:attrNameLst>
                                      </p:cBhvr>
                                      <p:by>
                                        <p:hsl h="0" s="-12549" l="-25098"/>
                                      </p:by>
                                    </p:animClr>
                                    <p:animClr clrSpc="hsl" dir="cw">
                                      <p:cBhvr>
                                        <p:cTn id="60" dur="500" fill="hold"/>
                                        <p:tgtEl>
                                          <p:spTgt spid="94"/>
                                        </p:tgtEl>
                                        <p:attrNameLst>
                                          <p:attrName>fillcolor</p:attrName>
                                        </p:attrNameLst>
                                      </p:cBhvr>
                                      <p:by>
                                        <p:hsl h="0" s="-12549" l="-25098"/>
                                      </p:by>
                                    </p:animClr>
                                    <p:animClr clrSpc="hsl" dir="cw">
                                      <p:cBhvr>
                                        <p:cTn id="61" dur="500" fill="hold"/>
                                        <p:tgtEl>
                                          <p:spTgt spid="94"/>
                                        </p:tgtEl>
                                        <p:attrNameLst>
                                          <p:attrName>stroke.color</p:attrName>
                                        </p:attrNameLst>
                                      </p:cBhvr>
                                      <p:by>
                                        <p:hsl h="0" s="-12549" l="-25098"/>
                                      </p:by>
                                    </p:animClr>
                                    <p:set>
                                      <p:cBhvr>
                                        <p:cTn id="62" dur="500" fill="hold"/>
                                        <p:tgtEl>
                                          <p:spTgt spid="94"/>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par>
                          <p:cTn id="67" fill="hold">
                            <p:stCondLst>
                              <p:cond delay="0"/>
                            </p:stCondLst>
                            <p:childTnLst>
                              <p:par>
                                <p:cTn id="68" presetID="24" presetClass="emph" presetSubtype="0" fill="hold" grpId="0" nodeType="afterEffect">
                                  <p:stCondLst>
                                    <p:cond delay="0"/>
                                  </p:stCondLst>
                                  <p:childTnLst>
                                    <p:animClr clrSpc="hsl" dir="cw">
                                      <p:cBhvr override="childStyle">
                                        <p:cTn id="69" dur="500" fill="hold"/>
                                        <p:tgtEl>
                                          <p:spTgt spid="95"/>
                                        </p:tgtEl>
                                        <p:attrNameLst>
                                          <p:attrName>style.color</p:attrName>
                                        </p:attrNameLst>
                                      </p:cBhvr>
                                      <p:by>
                                        <p:hsl h="0" s="-12549" l="-25098"/>
                                      </p:by>
                                    </p:animClr>
                                    <p:animClr clrSpc="hsl" dir="cw">
                                      <p:cBhvr>
                                        <p:cTn id="70" dur="500" fill="hold"/>
                                        <p:tgtEl>
                                          <p:spTgt spid="95"/>
                                        </p:tgtEl>
                                        <p:attrNameLst>
                                          <p:attrName>fillcolor</p:attrName>
                                        </p:attrNameLst>
                                      </p:cBhvr>
                                      <p:by>
                                        <p:hsl h="0" s="-12549" l="-25098"/>
                                      </p:by>
                                    </p:animClr>
                                    <p:animClr clrSpc="hsl" dir="cw">
                                      <p:cBhvr>
                                        <p:cTn id="71" dur="500" fill="hold"/>
                                        <p:tgtEl>
                                          <p:spTgt spid="95"/>
                                        </p:tgtEl>
                                        <p:attrNameLst>
                                          <p:attrName>stroke.color</p:attrName>
                                        </p:attrNameLst>
                                      </p:cBhvr>
                                      <p:by>
                                        <p:hsl h="0" s="-12549" l="-25098"/>
                                      </p:by>
                                    </p:animClr>
                                    <p:set>
                                      <p:cBhvr>
                                        <p:cTn id="72" dur="500" fill="hold"/>
                                        <p:tgtEl>
                                          <p:spTgt spid="95"/>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91" grpId="0" animBg="1"/>
      <p:bldP spid="92" grpId="0" animBg="1"/>
      <p:bldP spid="94" grpId="0" animBg="1"/>
      <p:bldP spid="95" grpId="0" animBg="1"/>
      <p:bldP spid="97" grpId="0" animBg="1"/>
      <p:bldP spid="98" grpId="0" animBg="1"/>
      <p:bldP spid="99" grpId="0" animBg="1"/>
      <p:bldP spid="101" grpId="0" animBg="1"/>
      <p:bldP spid="103" grpId="0" animBg="1"/>
      <p:bldP spid="106" grpId="0" animBg="1"/>
      <p:bldP spid="56"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835743" cy="867128"/>
          </a:xfrm>
          <a:prstGeom prst="rect">
            <a:avLst/>
          </a:prstGeom>
        </p:spPr>
      </p:pic>
      <p:sp>
        <p:nvSpPr>
          <p:cNvPr id="4" name="Title 3"/>
          <p:cNvSpPr>
            <a:spLocks noGrp="1"/>
          </p:cNvSpPr>
          <p:nvPr>
            <p:ph type="title"/>
          </p:nvPr>
        </p:nvSpPr>
        <p:spPr>
          <a:xfrm>
            <a:off x="0" y="296864"/>
            <a:ext cx="8649218" cy="707849"/>
          </a:xfrm>
        </p:spPr>
        <p:txBody>
          <a:bodyPr>
            <a:noAutofit/>
          </a:bodyPr>
          <a:lstStyle/>
          <a:p>
            <a:r>
              <a:rPr lang="fr-FR" sz="2800" b="1" dirty="0">
                <a:solidFill>
                  <a:schemeClr val="bg1"/>
                </a:solidFill>
              </a:rPr>
              <a:t>On parle d’images émouvantes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19" name="Picture 18" descr="A train on the railway tracks&#10;&#10;Description automatically generated with low confidence">
            <a:extLst>
              <a:ext uri="{FF2B5EF4-FFF2-40B4-BE49-F238E27FC236}">
                <a16:creationId xmlns:a16="http://schemas.microsoft.com/office/drawing/2014/main" id="{5DDDC8EF-B461-4AB5-9F68-127F8EA19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58" y="1345000"/>
            <a:ext cx="2509289" cy="1636126"/>
          </a:xfrm>
          <a:prstGeom prst="rect">
            <a:avLst/>
          </a:prstGeom>
          <a:ln>
            <a:solidFill>
              <a:srgbClr val="104F75"/>
            </a:solidFill>
          </a:ln>
        </p:spPr>
      </p:pic>
      <p:pic>
        <p:nvPicPr>
          <p:cNvPr id="23" name="Picture 22" descr="Diagram&#10;&#10;Description automatically generated">
            <a:extLst>
              <a:ext uri="{FF2B5EF4-FFF2-40B4-BE49-F238E27FC236}">
                <a16:creationId xmlns:a16="http://schemas.microsoft.com/office/drawing/2014/main" id="{FDFAD06C-4523-4E51-8AAC-52AC826481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059" y="2981126"/>
            <a:ext cx="2509288" cy="1636125"/>
          </a:xfrm>
          <a:prstGeom prst="rect">
            <a:avLst/>
          </a:prstGeom>
          <a:ln>
            <a:solidFill>
              <a:srgbClr val="104F75"/>
            </a:solidFill>
          </a:ln>
        </p:spPr>
      </p:pic>
      <p:pic>
        <p:nvPicPr>
          <p:cNvPr id="21" name="Picture 20" descr="A person with his arms crossed&#10;&#10;Description automatically generated with medium confidence">
            <a:extLst>
              <a:ext uri="{FF2B5EF4-FFF2-40B4-BE49-F238E27FC236}">
                <a16:creationId xmlns:a16="http://schemas.microsoft.com/office/drawing/2014/main" id="{5E4956AC-063D-4DBA-8A83-F90A33E7F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0800" y="3751112"/>
            <a:ext cx="1727141" cy="2502266"/>
          </a:xfrm>
          <a:prstGeom prst="rect">
            <a:avLst/>
          </a:prstGeom>
          <a:ln>
            <a:solidFill>
              <a:srgbClr val="104F75"/>
            </a:solidFill>
          </a:ln>
        </p:spPr>
      </p:pic>
      <p:pic>
        <p:nvPicPr>
          <p:cNvPr id="10" name="Picture 9" descr="A picture containing outdoor, sky, grass, building&#10;&#10;Description automatically generated">
            <a:extLst>
              <a:ext uri="{FF2B5EF4-FFF2-40B4-BE49-F238E27FC236}">
                <a16:creationId xmlns:a16="http://schemas.microsoft.com/office/drawing/2014/main" id="{0742A7C8-E810-470B-891E-00FF9FB566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058" y="4617251"/>
            <a:ext cx="2509289" cy="1636126"/>
          </a:xfrm>
          <a:prstGeom prst="rect">
            <a:avLst/>
          </a:prstGeom>
          <a:ln>
            <a:solidFill>
              <a:srgbClr val="104F75"/>
            </a:solidFill>
          </a:ln>
        </p:spPr>
      </p:pic>
      <p:pic>
        <p:nvPicPr>
          <p:cNvPr id="3" name="Picture 2" descr="A group of men posing for a photo&#10;&#10;Description automatically generated with medium confidence">
            <a:extLst>
              <a:ext uri="{FF2B5EF4-FFF2-40B4-BE49-F238E27FC236}">
                <a16:creationId xmlns:a16="http://schemas.microsoft.com/office/drawing/2014/main" id="{CE694EDF-E666-4FC7-B264-12C882CD08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0800" y="1345000"/>
            <a:ext cx="1727141" cy="2406111"/>
          </a:xfrm>
          <a:prstGeom prst="rect">
            <a:avLst/>
          </a:prstGeom>
          <a:ln>
            <a:solidFill>
              <a:srgbClr val="104F75"/>
            </a:solidFill>
          </a:ln>
        </p:spPr>
      </p:pic>
      <p:sp>
        <p:nvSpPr>
          <p:cNvPr id="5" name="TextBox 4">
            <a:extLst>
              <a:ext uri="{FF2B5EF4-FFF2-40B4-BE49-F238E27FC236}">
                <a16:creationId xmlns:a16="http://schemas.microsoft.com/office/drawing/2014/main" id="{3AE23B19-D569-4BFB-8044-16F12D58A682}"/>
              </a:ext>
            </a:extLst>
          </p:cNvPr>
          <p:cNvSpPr txBox="1"/>
          <p:nvPr/>
        </p:nvSpPr>
        <p:spPr>
          <a:xfrm>
            <a:off x="2987472" y="1268878"/>
            <a:ext cx="7144842" cy="1323439"/>
          </a:xfrm>
          <a:prstGeom prst="rect">
            <a:avLst/>
          </a:prstGeom>
          <a:noFill/>
        </p:spPr>
        <p:txBody>
          <a:bodyPr wrap="square" rtlCol="0">
            <a:spAutoFit/>
          </a:bodyPr>
          <a:lstStyle/>
          <a:p>
            <a:r>
              <a:rPr lang="fr-FR" sz="2000" dirty="0">
                <a:solidFill>
                  <a:srgbClr val="104F75"/>
                </a:solidFill>
              </a:rPr>
              <a:t>Les images, elles t'affectent comment ? Décris </a:t>
            </a:r>
            <a:r>
              <a:rPr lang="fr-FR" sz="2000" b="1" dirty="0">
                <a:solidFill>
                  <a:srgbClr val="104F75"/>
                </a:solidFill>
              </a:rPr>
              <a:t>tes </a:t>
            </a:r>
            <a:r>
              <a:rPr lang="fr-FR" sz="2000" dirty="0">
                <a:solidFill>
                  <a:srgbClr val="104F75"/>
                </a:solidFill>
              </a:rPr>
              <a:t>émotions et les actions ou pensées* </a:t>
            </a:r>
            <a:r>
              <a:rPr lang="fr-FR" sz="2000" b="1" dirty="0">
                <a:solidFill>
                  <a:srgbClr val="104F75"/>
                </a:solidFill>
              </a:rPr>
              <a:t>des personnes. </a:t>
            </a:r>
            <a:r>
              <a:rPr lang="fr-FR" sz="2000" dirty="0">
                <a:solidFill>
                  <a:srgbClr val="104F75"/>
                </a:solidFill>
              </a:rPr>
              <a:t>Utilise les verbes au présent et au passé. Trouve des mots supplémentaires dans </a:t>
            </a:r>
            <a:r>
              <a:rPr lang="fr-FR" sz="2000" b="1" dirty="0">
                <a:solidFill>
                  <a:srgbClr val="104F75"/>
                </a:solidFill>
              </a:rPr>
              <a:t>un dictionnaire </a:t>
            </a:r>
            <a:r>
              <a:rPr lang="fr-FR" sz="2000" dirty="0">
                <a:solidFill>
                  <a:srgbClr val="104F75"/>
                </a:solidFill>
              </a:rPr>
              <a:t>si nécessaire. </a:t>
            </a:r>
          </a:p>
        </p:txBody>
      </p:sp>
      <p:sp>
        <p:nvSpPr>
          <p:cNvPr id="24" name="Speech Bubble: Rectangle with Corners Rounded 23">
            <a:extLst>
              <a:ext uri="{FF2B5EF4-FFF2-40B4-BE49-F238E27FC236}">
                <a16:creationId xmlns:a16="http://schemas.microsoft.com/office/drawing/2014/main" id="{8369C746-F362-43AD-A38F-D84E3C29CFD9}"/>
              </a:ext>
            </a:extLst>
          </p:cNvPr>
          <p:cNvSpPr/>
          <p:nvPr/>
        </p:nvSpPr>
        <p:spPr>
          <a:xfrm>
            <a:off x="8769392" y="4921183"/>
            <a:ext cx="1299929" cy="559502"/>
          </a:xfrm>
          <a:prstGeom prst="wedgeRoundRectCallout">
            <a:avLst>
              <a:gd name="adj1" fmla="val -22986"/>
              <a:gd name="adj2" fmla="val 47672"/>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réagir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14D7C6E3-9472-417F-8E6F-D9E6A123C4B2}"/>
              </a:ext>
            </a:extLst>
          </p:cNvPr>
          <p:cNvSpPr/>
          <p:nvPr/>
        </p:nvSpPr>
        <p:spPr>
          <a:xfrm>
            <a:off x="2869916" y="4921183"/>
            <a:ext cx="1299929" cy="559502"/>
          </a:xfrm>
          <a:prstGeom prst="wedgeRoundRectCallout">
            <a:avLst>
              <a:gd name="adj1" fmla="val -14214"/>
              <a:gd name="adj2" fmla="val 47673"/>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choisir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A7B3D49C-DD56-4292-BA00-618E42E0CCB6}"/>
              </a:ext>
            </a:extLst>
          </p:cNvPr>
          <p:cNvSpPr/>
          <p:nvPr/>
        </p:nvSpPr>
        <p:spPr>
          <a:xfrm>
            <a:off x="6161817" y="5585571"/>
            <a:ext cx="1441408" cy="559502"/>
          </a:xfrm>
          <a:prstGeom prst="wedgeRoundRectCallout">
            <a:avLst>
              <a:gd name="adj1" fmla="val 25780"/>
              <a:gd name="adj2" fmla="val 47672"/>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prstClr val="white"/>
                </a:solidFill>
                <a:latin typeface="Century Gothic" panose="020F0302020204030204"/>
              </a:rPr>
              <a:t>réfl</a:t>
            </a:r>
            <a:r>
              <a:rPr lang="fr-FR" sz="2200" dirty="0">
                <a:solidFill>
                  <a:prstClr val="white"/>
                </a:solidFill>
              </a:rPr>
              <a:t>é</a:t>
            </a:r>
            <a:r>
              <a:rPr lang="fr-FR" sz="2200" dirty="0">
                <a:solidFill>
                  <a:prstClr val="white"/>
                </a:solidFill>
                <a:latin typeface="Century Gothic" panose="020F0302020204030204"/>
              </a:rPr>
              <a:t>chir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3209E666-026D-4D50-9660-7D61239D5015}"/>
              </a:ext>
            </a:extLst>
          </p:cNvPr>
          <p:cNvSpPr/>
          <p:nvPr/>
        </p:nvSpPr>
        <p:spPr>
          <a:xfrm>
            <a:off x="5831651" y="4921183"/>
            <a:ext cx="1299929" cy="559502"/>
          </a:xfrm>
          <a:prstGeom prst="wedgeRoundRectCallout">
            <a:avLst>
              <a:gd name="adj1" fmla="val 15006"/>
              <a:gd name="adj2" fmla="val 49618"/>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établir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E4DCEEB3-1AB3-41D7-8CA2-317FB5C2AC1C}"/>
              </a:ext>
            </a:extLst>
          </p:cNvPr>
          <p:cNvSpPr/>
          <p:nvPr/>
        </p:nvSpPr>
        <p:spPr>
          <a:xfrm>
            <a:off x="4654592" y="5585571"/>
            <a:ext cx="1441408" cy="559502"/>
          </a:xfrm>
          <a:prstGeom prst="wedgeRoundRectCallout">
            <a:avLst>
              <a:gd name="adj1" fmla="val 21153"/>
              <a:gd name="adj2" fmla="val 45727"/>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ressentir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6CB4EEA5-38BD-4677-8520-8C9B5A49894D}"/>
              </a:ext>
            </a:extLst>
          </p:cNvPr>
          <p:cNvSpPr/>
          <p:nvPr/>
        </p:nvSpPr>
        <p:spPr>
          <a:xfrm>
            <a:off x="4269676" y="4921183"/>
            <a:ext cx="1446893" cy="559502"/>
          </a:xfrm>
          <a:prstGeom prst="wedgeRoundRectCallout">
            <a:avLst>
              <a:gd name="adj1" fmla="val -11702"/>
              <a:gd name="adj2" fmla="val 49618"/>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grandir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26692850-649D-4FA3-BC8C-2DEB44069112}"/>
              </a:ext>
            </a:extLst>
          </p:cNvPr>
          <p:cNvSpPr/>
          <p:nvPr/>
        </p:nvSpPr>
        <p:spPr>
          <a:xfrm>
            <a:off x="7246662" y="4921183"/>
            <a:ext cx="1402556" cy="559502"/>
          </a:xfrm>
          <a:prstGeom prst="wedgeRoundRectCallout">
            <a:avLst>
              <a:gd name="adj1" fmla="val 21705"/>
              <a:gd name="adj2" fmla="val 49618"/>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servir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Speech Bubble: Rectangle with Corners Rounded 37">
            <a:extLst>
              <a:ext uri="{FF2B5EF4-FFF2-40B4-BE49-F238E27FC236}">
                <a16:creationId xmlns:a16="http://schemas.microsoft.com/office/drawing/2014/main" id="{37EDAEE8-ECBC-4569-B25C-79F24AF5676F}"/>
              </a:ext>
            </a:extLst>
          </p:cNvPr>
          <p:cNvSpPr/>
          <p:nvPr/>
        </p:nvSpPr>
        <p:spPr>
          <a:xfrm>
            <a:off x="2869916" y="5585571"/>
            <a:ext cx="1740015" cy="559502"/>
          </a:xfrm>
          <a:prstGeom prst="wedgeRoundRectCallout">
            <a:avLst>
              <a:gd name="adj1" fmla="val 18720"/>
              <a:gd name="adj2" fmla="val 47672"/>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réussir (à)</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FBB92BB5-35D9-4874-97FB-51FCC10DA509}"/>
              </a:ext>
            </a:extLst>
          </p:cNvPr>
          <p:cNvSpPr/>
          <p:nvPr/>
        </p:nvSpPr>
        <p:spPr>
          <a:xfrm>
            <a:off x="8769392" y="5585571"/>
            <a:ext cx="1299929" cy="559502"/>
          </a:xfrm>
          <a:prstGeom prst="wedgeRoundRectCallout">
            <a:avLst>
              <a:gd name="adj1" fmla="val -22036"/>
              <a:gd name="adj2" fmla="val 47673"/>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partir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4DF38635-D33E-4A6C-B1FE-6E46B11E888A}"/>
              </a:ext>
            </a:extLst>
          </p:cNvPr>
          <p:cNvSpPr txBox="1"/>
          <p:nvPr/>
        </p:nvSpPr>
        <p:spPr>
          <a:xfrm>
            <a:off x="10132314" y="961024"/>
            <a:ext cx="938458" cy="400110"/>
          </a:xfrm>
          <a:prstGeom prst="rect">
            <a:avLst/>
          </a:prstGeom>
          <a:noFill/>
        </p:spPr>
        <p:txBody>
          <a:bodyPr wrap="square" rtlCol="0">
            <a:spAutoFit/>
          </a:bodyPr>
          <a:lstStyle/>
          <a:p>
            <a:pPr algn="l"/>
            <a:r>
              <a:rPr lang="en-GB" sz="2000" dirty="0">
                <a:solidFill>
                  <a:schemeClr val="accent5">
                    <a:lumMod val="50000"/>
                  </a:schemeClr>
                </a:solidFill>
              </a:rPr>
              <a:t>Jean</a:t>
            </a:r>
          </a:p>
        </p:txBody>
      </p:sp>
      <p:cxnSp>
        <p:nvCxnSpPr>
          <p:cNvPr id="13" name="Straight Arrow Connector 12">
            <a:extLst>
              <a:ext uri="{FF2B5EF4-FFF2-40B4-BE49-F238E27FC236}">
                <a16:creationId xmlns:a16="http://schemas.microsoft.com/office/drawing/2014/main" id="{2470D66D-5A10-4D44-BE56-2C7ABE545CBB}"/>
              </a:ext>
            </a:extLst>
          </p:cNvPr>
          <p:cNvCxnSpPr>
            <a:cxnSpLocks/>
          </p:cNvCxnSpPr>
          <p:nvPr/>
        </p:nvCxnSpPr>
        <p:spPr>
          <a:xfrm>
            <a:off x="10580914" y="1333269"/>
            <a:ext cx="315686" cy="4302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Rectangle: Rounded Corners 39">
            <a:extLst>
              <a:ext uri="{FF2B5EF4-FFF2-40B4-BE49-F238E27FC236}">
                <a16:creationId xmlns:a16="http://schemas.microsoft.com/office/drawing/2014/main" id="{5E8B7F33-A4F9-49F1-88FB-25FC2213A231}"/>
              </a:ext>
            </a:extLst>
          </p:cNvPr>
          <p:cNvSpPr/>
          <p:nvPr/>
        </p:nvSpPr>
        <p:spPr>
          <a:xfrm>
            <a:off x="7300080" y="248874"/>
            <a:ext cx="3081853" cy="650040"/>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*émouvant </a:t>
            </a:r>
            <a:r>
              <a:rPr lang="fr-FR" sz="2000" dirty="0">
                <a:solidFill>
                  <a:schemeClr val="bg1"/>
                </a:solidFill>
              </a:rPr>
              <a:t>= touching</a:t>
            </a:r>
            <a:endParaRPr lang="en-GB" sz="2000" dirty="0">
              <a:solidFill>
                <a:schemeClr val="bg1"/>
              </a:solidFill>
            </a:endParaRPr>
          </a:p>
          <a:p>
            <a:pPr algn="ctr"/>
            <a:r>
              <a:rPr lang="fr-FR" sz="2000" b="1" dirty="0">
                <a:solidFill>
                  <a:schemeClr val="bg1"/>
                </a:solidFill>
              </a:rPr>
              <a:t>*pensées </a:t>
            </a:r>
            <a:r>
              <a:rPr lang="en-GB" sz="2000" dirty="0">
                <a:solidFill>
                  <a:schemeClr val="bg1"/>
                </a:solidFill>
              </a:rPr>
              <a:t>= thoughts</a:t>
            </a:r>
          </a:p>
        </p:txBody>
      </p:sp>
      <p:sp>
        <p:nvSpPr>
          <p:cNvPr id="41" name="TextBox 40">
            <a:extLst>
              <a:ext uri="{FF2B5EF4-FFF2-40B4-BE49-F238E27FC236}">
                <a16:creationId xmlns:a16="http://schemas.microsoft.com/office/drawing/2014/main" id="{C72D1CA8-7367-4024-9FC4-4076332CD6C1}"/>
              </a:ext>
            </a:extLst>
          </p:cNvPr>
          <p:cNvSpPr txBox="1"/>
          <p:nvPr/>
        </p:nvSpPr>
        <p:spPr>
          <a:xfrm>
            <a:off x="2954191" y="2593825"/>
            <a:ext cx="6741167" cy="400110"/>
          </a:xfrm>
          <a:prstGeom prst="rect">
            <a:avLst/>
          </a:prstGeom>
          <a:noFill/>
        </p:spPr>
        <p:txBody>
          <a:bodyPr wrap="square" rtlCol="0">
            <a:spAutoFit/>
          </a:bodyPr>
          <a:lstStyle/>
          <a:p>
            <a:pPr algn="l"/>
            <a:r>
              <a:rPr lang="fr-FR" sz="2000" b="1" dirty="0">
                <a:solidFill>
                  <a:srgbClr val="104F75"/>
                </a:solidFill>
              </a:rPr>
              <a:t>Des idées pour commencer les phrases…</a:t>
            </a:r>
          </a:p>
        </p:txBody>
      </p:sp>
      <p:sp>
        <p:nvSpPr>
          <p:cNvPr id="42" name="Speech Bubble: Rectangle with Corners Rounded 41">
            <a:extLst>
              <a:ext uri="{FF2B5EF4-FFF2-40B4-BE49-F238E27FC236}">
                <a16:creationId xmlns:a16="http://schemas.microsoft.com/office/drawing/2014/main" id="{72EA53D6-48E1-4757-AEF3-D60B49AB57FE}"/>
              </a:ext>
            </a:extLst>
          </p:cNvPr>
          <p:cNvSpPr/>
          <p:nvPr/>
        </p:nvSpPr>
        <p:spPr>
          <a:xfrm>
            <a:off x="7731488" y="3296259"/>
            <a:ext cx="2219039" cy="1086089"/>
          </a:xfrm>
          <a:prstGeom prst="wedgeRoundRectCallout">
            <a:avLst>
              <a:gd name="adj1" fmla="val -36269"/>
              <a:gd name="adj2" fmla="val 7685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Dans la cinqurième photo, Jean…</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Speech Bubble: Rectangle with Corners Rounded 42">
            <a:extLst>
              <a:ext uri="{FF2B5EF4-FFF2-40B4-BE49-F238E27FC236}">
                <a16:creationId xmlns:a16="http://schemas.microsoft.com/office/drawing/2014/main" id="{BCDDEC52-F003-41AD-8D05-97C7B8D845F1}"/>
              </a:ext>
            </a:extLst>
          </p:cNvPr>
          <p:cNvSpPr/>
          <p:nvPr/>
        </p:nvSpPr>
        <p:spPr>
          <a:xfrm>
            <a:off x="7668146" y="5585571"/>
            <a:ext cx="1036325" cy="559502"/>
          </a:xfrm>
          <a:prstGeom prst="wedgeRoundRectCallout">
            <a:avLst>
              <a:gd name="adj1" fmla="val -22036"/>
              <a:gd name="adj2" fmla="val 47673"/>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prstClr val="white"/>
                </a:solidFill>
                <a:latin typeface="Century Gothic" panose="020F0302020204030204"/>
              </a:rPr>
              <a:t>sortir</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Speech Bubble: Rectangle with Corners Rounded 43">
            <a:extLst>
              <a:ext uri="{FF2B5EF4-FFF2-40B4-BE49-F238E27FC236}">
                <a16:creationId xmlns:a16="http://schemas.microsoft.com/office/drawing/2014/main" id="{E24DAADE-FB89-4541-9D8E-4CAD13AB5F49}"/>
              </a:ext>
            </a:extLst>
          </p:cNvPr>
          <p:cNvSpPr/>
          <p:nvPr/>
        </p:nvSpPr>
        <p:spPr>
          <a:xfrm>
            <a:off x="3027651" y="3148028"/>
            <a:ext cx="2060490" cy="1388595"/>
          </a:xfrm>
          <a:prstGeom prst="wedgeRoundRectCallout">
            <a:avLst>
              <a:gd name="adj1" fmla="val 39583"/>
              <a:gd name="adj2" fmla="val 7084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Dans la photo 4, les garçons ont …</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17A5E0FF-0322-4E06-91D5-C08C046A8436}"/>
              </a:ext>
            </a:extLst>
          </p:cNvPr>
          <p:cNvSpPr/>
          <p:nvPr/>
        </p:nvSpPr>
        <p:spPr>
          <a:xfrm>
            <a:off x="5410726" y="3056045"/>
            <a:ext cx="2060490" cy="1353529"/>
          </a:xfrm>
          <a:prstGeom prst="wedgeRoundRectCallout">
            <a:avLst>
              <a:gd name="adj1" fmla="val 39583"/>
              <a:gd name="adj2" fmla="val 7084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Quand je regarde la photo 1, je réfléchis à …</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A8EF7F63-C75D-4293-BC46-E8FDB132C4B7}"/>
              </a:ext>
            </a:extLst>
          </p:cNvPr>
          <p:cNvSpPr txBox="1"/>
          <p:nvPr/>
        </p:nvSpPr>
        <p:spPr>
          <a:xfrm>
            <a:off x="2324593" y="2467636"/>
            <a:ext cx="405473" cy="461665"/>
          </a:xfrm>
          <a:prstGeom prst="rect">
            <a:avLst/>
          </a:prstGeom>
          <a:solidFill>
            <a:srgbClr val="E3EAFD"/>
          </a:solidFill>
          <a:ln>
            <a:solidFill>
              <a:srgbClr val="115076"/>
            </a:solidFill>
          </a:ln>
        </p:spPr>
        <p:txBody>
          <a:bodyPr wrap="square" rtlCol="0">
            <a:spAutoFit/>
          </a:bodyPr>
          <a:lstStyle/>
          <a:p>
            <a:pPr algn="ctr"/>
            <a:r>
              <a:rPr lang="en-GB" sz="2400" b="1" dirty="0">
                <a:solidFill>
                  <a:schemeClr val="accent5">
                    <a:lumMod val="50000"/>
                  </a:schemeClr>
                </a:solidFill>
              </a:rPr>
              <a:t>1</a:t>
            </a:r>
          </a:p>
        </p:txBody>
      </p:sp>
      <p:sp>
        <p:nvSpPr>
          <p:cNvPr id="30" name="TextBox 29">
            <a:extLst>
              <a:ext uri="{FF2B5EF4-FFF2-40B4-BE49-F238E27FC236}">
                <a16:creationId xmlns:a16="http://schemas.microsoft.com/office/drawing/2014/main" id="{EA037AFB-15DC-4710-86AC-F1C4D4DD1371}"/>
              </a:ext>
            </a:extLst>
          </p:cNvPr>
          <p:cNvSpPr txBox="1"/>
          <p:nvPr/>
        </p:nvSpPr>
        <p:spPr>
          <a:xfrm>
            <a:off x="2324593" y="4074958"/>
            <a:ext cx="405473" cy="461665"/>
          </a:xfrm>
          <a:prstGeom prst="rect">
            <a:avLst/>
          </a:prstGeom>
          <a:solidFill>
            <a:srgbClr val="E3EAFD"/>
          </a:solidFill>
          <a:ln>
            <a:solidFill>
              <a:srgbClr val="115076"/>
            </a:solidFill>
          </a:ln>
        </p:spPr>
        <p:txBody>
          <a:bodyPr wrap="square" rtlCol="0">
            <a:spAutoFit/>
          </a:bodyPr>
          <a:lstStyle/>
          <a:p>
            <a:pPr algn="ctr"/>
            <a:r>
              <a:rPr lang="en-GB" sz="2400" b="1" dirty="0">
                <a:solidFill>
                  <a:schemeClr val="accent5">
                    <a:lumMod val="50000"/>
                  </a:schemeClr>
                </a:solidFill>
              </a:rPr>
              <a:t>2</a:t>
            </a:r>
          </a:p>
        </p:txBody>
      </p:sp>
      <p:sp>
        <p:nvSpPr>
          <p:cNvPr id="31" name="TextBox 30">
            <a:extLst>
              <a:ext uri="{FF2B5EF4-FFF2-40B4-BE49-F238E27FC236}">
                <a16:creationId xmlns:a16="http://schemas.microsoft.com/office/drawing/2014/main" id="{A777BA02-3836-4943-9808-835D32ED1DD5}"/>
              </a:ext>
            </a:extLst>
          </p:cNvPr>
          <p:cNvSpPr txBox="1"/>
          <p:nvPr/>
        </p:nvSpPr>
        <p:spPr>
          <a:xfrm>
            <a:off x="2324593" y="5755622"/>
            <a:ext cx="405473" cy="461665"/>
          </a:xfrm>
          <a:prstGeom prst="rect">
            <a:avLst/>
          </a:prstGeom>
          <a:solidFill>
            <a:srgbClr val="E3EAFD"/>
          </a:solidFill>
          <a:ln>
            <a:solidFill>
              <a:srgbClr val="115076"/>
            </a:solidFill>
          </a:ln>
        </p:spPr>
        <p:txBody>
          <a:bodyPr wrap="square" rtlCol="0">
            <a:spAutoFit/>
          </a:bodyPr>
          <a:lstStyle/>
          <a:p>
            <a:pPr algn="ctr"/>
            <a:r>
              <a:rPr lang="en-GB" sz="2400" b="1" dirty="0">
                <a:solidFill>
                  <a:schemeClr val="accent5">
                    <a:lumMod val="50000"/>
                  </a:schemeClr>
                </a:solidFill>
              </a:rPr>
              <a:t>3</a:t>
            </a:r>
          </a:p>
        </p:txBody>
      </p:sp>
      <p:sp>
        <p:nvSpPr>
          <p:cNvPr id="32" name="TextBox 31">
            <a:extLst>
              <a:ext uri="{FF2B5EF4-FFF2-40B4-BE49-F238E27FC236}">
                <a16:creationId xmlns:a16="http://schemas.microsoft.com/office/drawing/2014/main" id="{7F078B6F-CE4C-466C-BFD9-3CBE259D6592}"/>
              </a:ext>
            </a:extLst>
          </p:cNvPr>
          <p:cNvSpPr txBox="1"/>
          <p:nvPr/>
        </p:nvSpPr>
        <p:spPr>
          <a:xfrm>
            <a:off x="11502885" y="3271145"/>
            <a:ext cx="405473" cy="461665"/>
          </a:xfrm>
          <a:prstGeom prst="rect">
            <a:avLst/>
          </a:prstGeom>
          <a:solidFill>
            <a:srgbClr val="E3EAFD"/>
          </a:solidFill>
          <a:ln>
            <a:solidFill>
              <a:srgbClr val="115076"/>
            </a:solidFill>
          </a:ln>
        </p:spPr>
        <p:txBody>
          <a:bodyPr wrap="square" rtlCol="0">
            <a:spAutoFit/>
          </a:bodyPr>
          <a:lstStyle/>
          <a:p>
            <a:pPr algn="ctr"/>
            <a:r>
              <a:rPr lang="en-GB" sz="2400" b="1" dirty="0">
                <a:solidFill>
                  <a:schemeClr val="accent5">
                    <a:lumMod val="50000"/>
                  </a:schemeClr>
                </a:solidFill>
              </a:rPr>
              <a:t>4</a:t>
            </a:r>
          </a:p>
        </p:txBody>
      </p:sp>
      <p:sp>
        <p:nvSpPr>
          <p:cNvPr id="33" name="TextBox 32">
            <a:extLst>
              <a:ext uri="{FF2B5EF4-FFF2-40B4-BE49-F238E27FC236}">
                <a16:creationId xmlns:a16="http://schemas.microsoft.com/office/drawing/2014/main" id="{F951D9ED-828D-499A-83B2-D1E97036382D}"/>
              </a:ext>
            </a:extLst>
          </p:cNvPr>
          <p:cNvSpPr txBox="1"/>
          <p:nvPr/>
        </p:nvSpPr>
        <p:spPr>
          <a:xfrm>
            <a:off x="11515288" y="5773411"/>
            <a:ext cx="405473" cy="461665"/>
          </a:xfrm>
          <a:prstGeom prst="rect">
            <a:avLst/>
          </a:prstGeom>
          <a:solidFill>
            <a:srgbClr val="E3EAFD"/>
          </a:solidFill>
          <a:ln>
            <a:solidFill>
              <a:srgbClr val="115076"/>
            </a:solidFill>
          </a:ln>
        </p:spPr>
        <p:txBody>
          <a:bodyPr wrap="square" rtlCol="0">
            <a:spAutoFit/>
          </a:bodyPr>
          <a:lstStyle/>
          <a:p>
            <a:pPr algn="ctr"/>
            <a:r>
              <a:rPr lang="en-GB" sz="2400" b="1" dirty="0">
                <a:solidFill>
                  <a:schemeClr val="accent5">
                    <a:lumMod val="50000"/>
                  </a:schemeClr>
                </a:solidFill>
              </a:rPr>
              <a:t>5</a:t>
            </a:r>
          </a:p>
        </p:txBody>
      </p:sp>
    </p:spTree>
    <p:extLst>
      <p:ext uri="{BB962C8B-B14F-4D97-AF65-F5344CB8AC3E}">
        <p14:creationId xmlns:p14="http://schemas.microsoft.com/office/powerpoint/2010/main" val="2075008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3.2</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Y9 Term 3.2 Week </a:t>
            </a:r>
            <a:r>
              <a:rPr lang="en-GB" sz="2400" dirty="0">
                <a:solidFill>
                  <a:srgbClr val="115076"/>
                </a:solidFill>
                <a:latin typeface="Century Gothic" panose="020B0502020202020204" pitchFamily="34" charset="0"/>
                <a:hlinkClick r:id="rId5"/>
              </a:rPr>
              <a:t>2</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cstate="print">
            <a:extLst>
              <a:ext uri="{28A0092B-C50C-407E-A947-70E740481C1C}">
                <a14:useLocalDpi xmlns:a14="http://schemas.microsoft.com/office/drawing/2010/main" val="0"/>
              </a:ext>
            </a:extLst>
          </a:blip>
          <a:srcRect/>
          <a:stretch/>
        </p:blipFill>
        <p:spPr>
          <a:xfrm>
            <a:off x="4237636" y="2916228"/>
            <a:ext cx="1275434" cy="1275434"/>
          </a:xfrm>
          <a:prstGeom prst="rect">
            <a:avLst/>
          </a:prstGeom>
        </p:spPr>
      </p:pic>
    </p:spTree>
    <p:extLst>
      <p:ext uri="{BB962C8B-B14F-4D97-AF65-F5344CB8AC3E}">
        <p14:creationId xmlns:p14="http://schemas.microsoft.com/office/powerpoint/2010/main" val="2590125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fr-FR" sz="8800" b="1" dirty="0">
                <a:solidFill>
                  <a:srgbClr val="115076"/>
                </a:solidFill>
              </a:rPr>
              <a:t>im</a:t>
            </a:r>
            <a:endParaRPr lang="fr-FR"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aim</a:t>
            </a: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0278"/>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person climbing">
            <a:extLst>
              <a:ext uri="{FF2B5EF4-FFF2-40B4-BE49-F238E27FC236}">
                <a16:creationId xmlns:a16="http://schemas.microsoft.com/office/drawing/2014/main" id="{B539A51D-168B-0543-A858-8DDA78E238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155" y="1814580"/>
            <a:ext cx="1716718" cy="1716718"/>
          </a:xfrm>
          <a:prstGeom prst="rect">
            <a:avLst/>
          </a:prstGeom>
        </p:spPr>
      </p:pic>
      <p:pic>
        <p:nvPicPr>
          <p:cNvPr id="13" name="Picture 12" descr="printer">
            <a:extLst>
              <a:ext uri="{FF2B5EF4-FFF2-40B4-BE49-F238E27FC236}">
                <a16:creationId xmlns:a16="http://schemas.microsoft.com/office/drawing/2014/main" id="{02A378D0-9B85-1A4A-A33B-F4D36D0332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4049" y="1956523"/>
            <a:ext cx="1744451" cy="1688179"/>
          </a:xfrm>
          <a:prstGeom prst="rect">
            <a:avLst/>
          </a:prstGeom>
        </p:spPr>
      </p:pic>
      <p:sp>
        <p:nvSpPr>
          <p:cNvPr id="14" name="Rectangle 13">
            <a:extLst>
              <a:ext uri="{FF2B5EF4-FFF2-40B4-BE49-F238E27FC236}">
                <a16:creationId xmlns:a16="http://schemas.microsoft.com/office/drawing/2014/main" id="{11B8EDCC-48B9-40C5-809B-2A13CD9552C7}"/>
              </a:ext>
            </a:extLst>
          </p:cNvPr>
          <p:cNvSpPr/>
          <p:nvPr/>
        </p:nvSpPr>
        <p:spPr>
          <a:xfrm>
            <a:off x="991435" y="4674245"/>
            <a:ext cx="19207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[simple]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4B920D0B-59CD-42F3-9DCC-42AC4055C3D0}"/>
              </a:ext>
            </a:extLst>
          </p:cNvPr>
          <p:cNvSpPr/>
          <p:nvPr/>
        </p:nvSpPr>
        <p:spPr>
          <a:xfrm>
            <a:off x="4710995" y="5711325"/>
            <a:ext cx="27829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[important]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96F54F2C-4164-4AD5-BAAA-985EFBE61F76}"/>
              </a:ext>
            </a:extLst>
          </p:cNvPr>
          <p:cNvSpPr/>
          <p:nvPr/>
        </p:nvSpPr>
        <p:spPr>
          <a:xfrm>
            <a:off x="8550851" y="4659528"/>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[impossible]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2" descr="hungry emoji">
            <a:extLst>
              <a:ext uri="{FF2B5EF4-FFF2-40B4-BE49-F238E27FC236}">
                <a16:creationId xmlns:a16="http://schemas.microsoft.com/office/drawing/2014/main" id="{3CEC9C84-C494-4C47-AFB1-063901115D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1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im grimp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m imprim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aim imprim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aim simp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7" name="aim simp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aim import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aim import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im impossibl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4"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ai</a:t>
            </a:r>
          </a:p>
        </p:txBody>
      </p:sp>
    </p:spTree>
    <p:extLst>
      <p:ext uri="{BB962C8B-B14F-4D97-AF65-F5344CB8AC3E}">
        <p14:creationId xmlns:p14="http://schemas.microsoft.com/office/powerpoint/2010/main" val="21775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a:t>
            </a: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37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375409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4072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14553</Words>
  <Application>Microsoft Office PowerPoint</Application>
  <PresentationFormat>Widescreen</PresentationFormat>
  <Paragraphs>1257</Paragraphs>
  <Slides>44</Slides>
  <Notes>44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44</vt:i4>
      </vt:variant>
    </vt:vector>
  </HeadingPairs>
  <TitlesOfParts>
    <vt:vector size="52" baseType="lpstr">
      <vt:lpstr>Arial</vt:lpstr>
      <vt:lpstr>Calibri</vt:lpstr>
      <vt:lpstr>Century Gothic</vt:lpstr>
      <vt:lpstr>Tw Cen MT</vt:lpstr>
      <vt:lpstr>1_Office Theme</vt:lpstr>
      <vt:lpstr>NCELP Theme</vt:lpstr>
      <vt:lpstr>2_Office Theme</vt:lpstr>
      <vt:lpstr>3_Office Theme</vt:lpstr>
      <vt:lpstr>Introduction à la France occupée et le Régime de Vichy </vt:lpstr>
      <vt:lpstr>ain/in</vt:lpstr>
      <vt:lpstr>ain/in</vt:lpstr>
      <vt:lpstr>aim/im</vt:lpstr>
      <vt:lpstr>aim/im</vt:lpstr>
      <vt:lpstr>ai</vt:lpstr>
      <vt:lpstr>ai</vt:lpstr>
      <vt:lpstr>i</vt:lpstr>
      <vt:lpstr>i</vt:lpstr>
      <vt:lpstr>Les voyelles nasales</vt:lpstr>
      <vt:lpstr> Des sens communs </vt:lpstr>
      <vt:lpstr>La bataille de France (1940)</vt:lpstr>
      <vt:lpstr>Perfect tense: Sortir and choisir</vt:lpstr>
      <vt:lpstr>Les souvenirs de Bastien</vt:lpstr>
      <vt:lpstr>Le service du travail obligatoire</vt:lpstr>
      <vt:lpstr>Le service du travail obligatoire</vt:lpstr>
      <vt:lpstr>Le service du travail obligatoire</vt:lpstr>
      <vt:lpstr>La Révolution nationale</vt:lpstr>
      <vt:lpstr>La Révolution nationale</vt:lpstr>
      <vt:lpstr>La Révolution nationale (A)</vt:lpstr>
      <vt:lpstr>La Révolution nationale (B)</vt:lpstr>
      <vt:lpstr>La Révolution nationale</vt:lpstr>
      <vt:lpstr>Introduction à la France occupée et le Régime de Vichy </vt:lpstr>
      <vt:lpstr>en/an</vt:lpstr>
      <vt:lpstr>en/an</vt:lpstr>
      <vt:lpstr>em/am</vt:lpstr>
      <vt:lpstr>em/am</vt:lpstr>
      <vt:lpstr>a</vt:lpstr>
      <vt:lpstr>a</vt:lpstr>
      <vt:lpstr>e</vt:lpstr>
      <vt:lpstr>e</vt:lpstr>
      <vt:lpstr>Les voyelles nasales</vt:lpstr>
      <vt:lpstr>Le Grand Prix vocabulaire</vt:lpstr>
      <vt:lpstr>La Résistance française</vt:lpstr>
      <vt:lpstr>Nous avons aidé la Résistance!</vt:lpstr>
      <vt:lpstr>Present vs perfect: Sortir and choisir</vt:lpstr>
      <vt:lpstr>Present vs perfect: Choisir</vt:lpstr>
      <vt:lpstr>Des emplois à temps partiel</vt:lpstr>
      <vt:lpstr>Témoins* de l’Holocauste</vt:lpstr>
      <vt:lpstr>Jean Bascle: mes mémoires de la guerre</vt:lpstr>
      <vt:lpstr>Vel’ d’Hiv’</vt:lpstr>
      <vt:lpstr>PowerPoint Presentation</vt:lpstr>
      <vt:lpstr>On parle d’images émouvantes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883</cp:revision>
  <cp:lastPrinted>2022-03-26T22:04:13Z</cp:lastPrinted>
  <dcterms:created xsi:type="dcterms:W3CDTF">2020-06-12T14:19:03Z</dcterms:created>
  <dcterms:modified xsi:type="dcterms:W3CDTF">2022-05-30T17:14:52Z</dcterms:modified>
</cp:coreProperties>
</file>