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106" d="100"/>
          <a:sy n="106" d="100"/>
        </p:scale>
        <p:origin x="65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21765-DCC9-42BC-9F7A-9A9201F584BA}" type="datetimeFigureOut">
              <a:rPr lang="en-GB" smtClean="0"/>
              <a:t>03/06/2020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21416-A8FC-4373-BE88-141ECD7ADC6F}" type="slidenum">
              <a:rPr lang="en-GB" smtClean="0"/>
              <a:t>‹#›</a:t>
            </a:fld>
            <a:endParaRPr lang="en-GB"/>
          </a:p>
        </p:txBody>
      </p:sp>
    </p:spTree>
    <p:extLst>
      <p:ext uri="{BB962C8B-B14F-4D97-AF65-F5344CB8AC3E}">
        <p14:creationId xmlns:p14="http://schemas.microsoft.com/office/powerpoint/2010/main" val="2896103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Introduction of expressing future versus present meaning using present tense with appropriate time adverbials.</a:t>
            </a:r>
            <a:endParaRPr lang="en-GB" sz="1200"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smtClean="0"/>
              <a:t>Revisiting SSC [s; </a:t>
            </a:r>
            <a:r>
              <a:rPr lang="en-GB" sz="1200" b="0" i="0" baseline="0" dirty="0" err="1" smtClean="0"/>
              <a:t>ss</a:t>
            </a:r>
            <a:r>
              <a:rPr lang="en-GB" sz="1200" b="0" i="0" baseline="0" dirty="0" smtClean="0"/>
              <a:t>] with known words from this week’s new vocabulary set and those revisited this week.</a:t>
            </a:r>
            <a:endParaRPr lang="de-DE" sz="1200"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Dorf [684] Großstadt [74/188] Jahr [53] Monat [306] Schwimmbad [&gt;4034/1579] See [1167]  Strand [2047] nächste [249] nächstes [249] nächsten [249] nächstes Jahr [249/53] nächsten Monat [249/306] nächste Woche [249/211]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Two compound nouns, and a previous SSC cluster word: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Wasserpark [299/1940]  Freizeitpark [1156/1940] Meer [979]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r>
              <a:rPr lang="de-DE" b="1" dirty="0"/>
              <a:t>Week </a:t>
            </a:r>
            <a:r>
              <a:rPr lang="de-DE" b="1" dirty="0" smtClean="0"/>
              <a:t>3.1.6 </a:t>
            </a:r>
            <a:r>
              <a:rPr lang="de-DE" b="0" dirty="0" smtClean="0"/>
              <a:t>dauern [698] erreichen</a:t>
            </a:r>
            <a:r>
              <a:rPr lang="de-DE" b="0" baseline="30000" dirty="0" smtClean="0"/>
              <a:t>1</a:t>
            </a:r>
            <a:r>
              <a:rPr lang="de-DE" b="0" dirty="0" smtClean="0"/>
              <a:t> [305] fahren</a:t>
            </a:r>
            <a:r>
              <a:rPr lang="de-DE" b="0" baseline="30000" dirty="0" smtClean="0"/>
              <a:t>2</a:t>
            </a:r>
            <a:r>
              <a:rPr lang="de-DE" b="0" dirty="0" smtClean="0"/>
              <a:t> [169] schaffen</a:t>
            </a:r>
            <a:r>
              <a:rPr lang="de-DE" b="0" baseline="30000" dirty="0" smtClean="0"/>
              <a:t>1</a:t>
            </a:r>
            <a:r>
              <a:rPr lang="de-DE" b="0" dirty="0" smtClean="0"/>
              <a:t> [320] suchen [293] viel, viele [60] das Land</a:t>
            </a:r>
            <a:r>
              <a:rPr lang="de-DE" b="0" baseline="30000" dirty="0" smtClean="0"/>
              <a:t>1</a:t>
            </a:r>
            <a:r>
              <a:rPr lang="de-DE" b="0" dirty="0" smtClean="0"/>
              <a:t> [146] Schottland [&gt;4034] Schweiz [&gt;4034] Stunde</a:t>
            </a:r>
            <a:r>
              <a:rPr lang="de-DE" b="0" baseline="30000" dirty="0" smtClean="0"/>
              <a:t>1</a:t>
            </a:r>
            <a:r>
              <a:rPr lang="de-DE" b="0" dirty="0" smtClean="0"/>
              <a:t> [262] Wien [&gt;4034] dort [134] normalerweise [1898]</a:t>
            </a:r>
            <a:br>
              <a:rPr lang="de-DE" b="0" dirty="0" smtClean="0"/>
            </a:br>
            <a:endParaRPr lang="de-DE" b="1" dirty="0" smtClean="0"/>
          </a:p>
          <a:p>
            <a:r>
              <a:rPr lang="de-DE" b="1" dirty="0" smtClean="0"/>
              <a:t>Week 2.2.3</a:t>
            </a:r>
            <a:r>
              <a:rPr lang="de-DE" b="1" baseline="0" dirty="0" smtClean="0"/>
              <a:t> </a:t>
            </a:r>
            <a:r>
              <a:rPr lang="de-DE" b="0" dirty="0" smtClean="0"/>
              <a:t>fahren</a:t>
            </a:r>
            <a:r>
              <a:rPr lang="de-DE" b="0" baseline="30000" dirty="0" smtClean="0"/>
              <a:t>1</a:t>
            </a:r>
            <a:r>
              <a:rPr lang="de-DE" b="0" dirty="0" smtClean="0"/>
              <a:t> [169] geben [57] helfen [406] mir [64]vergessen [595]  laufen [248] schlafen [787] Zeitung [572] Geld [249] Urlaub [1192] fast [223] </a:t>
            </a:r>
          </a:p>
          <a:p>
            <a:endParaRPr lang="de-DE"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smtClean="0"/>
              <a:t>Source: Jones, R.L. &amp; </a:t>
            </a:r>
            <a:r>
              <a:rPr lang="en-GB" i="1" dirty="0" err="1" smtClean="0"/>
              <a:t>Tschirner</a:t>
            </a:r>
            <a:r>
              <a:rPr lang="en-GB" i="1" dirty="0" smtClean="0"/>
              <a:t>, E. (2006). A frequency dictionary of German: core vocabulary for learners. Routledge</a:t>
            </a:r>
            <a:endParaRPr lang="de-DE" b="0" dirty="0" smtClean="0"/>
          </a:p>
          <a:p>
            <a:endParaRPr lang="de-DE" b="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81087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This</a:t>
            </a:r>
            <a:r>
              <a:rPr lang="en-GB" sz="1200" b="0" kern="1200" baseline="0" dirty="0" smtClean="0">
                <a:solidFill>
                  <a:schemeClr val="tx1"/>
                </a:solidFill>
                <a:effectLst/>
                <a:latin typeface="+mn-lt"/>
                <a:ea typeface="+mn-ea"/>
                <a:cs typeface="+mn-cs"/>
              </a:rPr>
              <a:t> reading and listening passage sees two of our characters talking about their holiday plans – the specific context / purpose of language use targeted in the scheme of work for this week. It models the use of the present tense with future adverbial phrases, as practised earlier in this sequence, incorporating items from the new and revisited vocabulary sets. Students are simply asked to listen while they read along (which improves segmentation skills), then to translate sentences from the text orally. It paves the way for the free writing exercise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Mehmet: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Nächstes Jahr fahren wir in den Urlaub in die Schweiz. Wir nehmen den Zug. Die Reise dauert zehn Stunden! Normalerweise suchen wir ein Hotel für* eine Woche, aber nächstes Jahr bleiben wir zwei Wochen! Im Sommer mag ich besonders* Schwimmen und Rad fahren!</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Mia:</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Echt? Das ist ja super! Normalerweise fahren wir nach Österreich. Wir machen immer viel Sport und wir besuchen die Großstädte Wien und Salzburg.</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Nächstes Jahr reisen wir aber nach Schottland! Alastair sagt, sein Land ist so schön! </a:t>
            </a:r>
          </a:p>
          <a:p>
            <a:endParaRPr lang="de-DE" sz="1200" b="1" i="0" kern="1200" dirty="0" smtClean="0">
              <a:solidFill>
                <a:schemeClr val="tx1"/>
              </a:solidFill>
              <a:effectLst/>
              <a:latin typeface="+mn-lt"/>
              <a:ea typeface="+mn-ea"/>
              <a:cs typeface="+mn-cs"/>
            </a:endParaRPr>
          </a:p>
          <a:p>
            <a:r>
              <a:rPr lang="en-GB" sz="1200" b="1" i="0" dirty="0" smtClean="0">
                <a:solidFill>
                  <a:schemeClr val="bg1"/>
                </a:solidFill>
                <a:latin typeface="Century Gothic" panose="020B0502020202020204" pitchFamily="34" charset="0"/>
              </a:rPr>
              <a:t>Word frequency rankings: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für</a:t>
            </a:r>
            <a:r>
              <a:rPr lang="en-GB" sz="1200" kern="1200" dirty="0" smtClean="0">
                <a:solidFill>
                  <a:schemeClr val="tx1"/>
                </a:solidFill>
                <a:effectLst/>
                <a:latin typeface="+mn-lt"/>
                <a:ea typeface="+mn-ea"/>
                <a:cs typeface="+mn-cs"/>
              </a:rPr>
              <a:t>[17], </a:t>
            </a:r>
            <a:r>
              <a:rPr lang="en-GB" sz="1200" kern="1200" dirty="0" err="1" smtClean="0">
                <a:solidFill>
                  <a:schemeClr val="tx1"/>
                </a:solidFill>
                <a:effectLst/>
                <a:latin typeface="+mn-lt"/>
                <a:ea typeface="+mn-ea"/>
                <a:cs typeface="+mn-cs"/>
              </a:rPr>
              <a:t>besuchen</a:t>
            </a:r>
            <a:r>
              <a:rPr lang="en-GB" sz="1200" kern="1200" dirty="0" smtClean="0">
                <a:solidFill>
                  <a:schemeClr val="tx1"/>
                </a:solidFill>
                <a:effectLst/>
                <a:latin typeface="+mn-lt"/>
                <a:ea typeface="+mn-ea"/>
                <a:cs typeface="+mn-cs"/>
              </a:rPr>
              <a:t> [820], </a:t>
            </a:r>
            <a:r>
              <a:rPr lang="en-GB" sz="1200" kern="1200" dirty="0" err="1" smtClean="0">
                <a:solidFill>
                  <a:schemeClr val="tx1"/>
                </a:solidFill>
                <a:effectLst/>
                <a:latin typeface="+mn-lt"/>
                <a:ea typeface="+mn-ea"/>
                <a:cs typeface="+mn-cs"/>
              </a:rPr>
              <a:t>besonders</a:t>
            </a:r>
            <a:r>
              <a:rPr lang="en-GB" sz="1200" kern="1200" dirty="0" smtClean="0">
                <a:solidFill>
                  <a:schemeClr val="tx1"/>
                </a:solidFill>
                <a:effectLst/>
                <a:latin typeface="+mn-lt"/>
                <a:ea typeface="+mn-ea"/>
                <a:cs typeface="+mn-cs"/>
              </a:rPr>
              <a:t> [270]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10187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 (total for writing and speaking activities on Slides 26-27): 15 minutes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Writing </a:t>
            </a:r>
            <a:r>
              <a:rPr lang="en-GB" b="1" dirty="0"/>
              <a:t>task</a:t>
            </a:r>
            <a:br>
              <a:rPr lang="en-GB" b="1" dirty="0"/>
            </a:br>
            <a:r>
              <a:rPr lang="en-GB" b="0" dirty="0"/>
              <a:t>This </a:t>
            </a:r>
            <a:r>
              <a:rPr lang="en-GB" b="0" dirty="0" smtClean="0"/>
              <a:t>writing </a:t>
            </a:r>
            <a:r>
              <a:rPr lang="en-GB" b="0" dirty="0"/>
              <a:t>task </a:t>
            </a:r>
            <a:r>
              <a:rPr lang="en-GB" b="0" dirty="0" smtClean="0"/>
              <a:t>brings together all that the students have been practising this week in the specified context</a:t>
            </a:r>
            <a:r>
              <a:rPr lang="en-GB" b="0" baseline="0" dirty="0" smtClean="0"/>
              <a:t> of comparing what you and your family usually do with your summer plans (i.e. for next year’s holiday).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19771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smtClean="0"/>
              <a:t>Speaking </a:t>
            </a:r>
            <a:r>
              <a:rPr lang="en-GB" b="1" dirty="0"/>
              <a:t>task</a:t>
            </a:r>
            <a:r>
              <a:rPr lang="en-GB" b="1"/>
              <a:t/>
            </a:r>
            <a:br>
              <a:rPr lang="en-GB" b="1"/>
            </a:br>
            <a:r>
              <a:rPr lang="en-GB" b="0" smtClean="0"/>
              <a:t>Students take turns in reading out</a:t>
            </a:r>
            <a:r>
              <a:rPr lang="en-GB" b="0" baseline="0" smtClean="0"/>
              <a:t> their text; partners note down key details in English in the table.</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63562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 (total for grammar explanations on Slides 11-12): 5 minutes</a:t>
            </a:r>
            <a:endParaRPr lang="en-GB" b="1" dirty="0" smtClean="0"/>
          </a:p>
          <a:p>
            <a:pPr marL="0" lvl="0" indent="0" algn="l" rtl="0">
              <a:spcBef>
                <a:spcPts val="0"/>
              </a:spcBef>
              <a:spcAft>
                <a:spcPts val="0"/>
              </a:spcAft>
              <a:buNone/>
            </a:pPr>
            <a:r>
              <a:rPr lang="en-GB" i="0" dirty="0" smtClean="0"/>
              <a:t>This slide explains</a:t>
            </a:r>
            <a:r>
              <a:rPr lang="en-GB" i="0" baseline="0" dirty="0" smtClean="0"/>
              <a:t> how to form three useful future time adverbials using the German adjective </a:t>
            </a:r>
            <a:r>
              <a:rPr lang="en-GB" sz="1200" b="1" i="1" dirty="0" err="1" smtClean="0">
                <a:solidFill>
                  <a:srgbClr val="DAA520"/>
                </a:solidFill>
                <a:latin typeface="Century Gothic" panose="020B0502020202020204" pitchFamily="34" charset="0"/>
              </a:rPr>
              <a:t>nächst</a:t>
            </a:r>
            <a:r>
              <a:rPr lang="en-GB" sz="1200" b="0" i="1" dirty="0" smtClean="0">
                <a:solidFill>
                  <a:srgbClr val="5B9BD5">
                    <a:lumMod val="50000"/>
                  </a:srgbClr>
                </a:solidFill>
                <a:latin typeface="Century Gothic" panose="020B0502020202020204" pitchFamily="34" charset="0"/>
              </a:rPr>
              <a:t>. Individual elements are animated to prompt students to produce the English translations for each phrase.</a:t>
            </a:r>
            <a:br>
              <a:rPr lang="en-GB" sz="1200" b="0" i="1" dirty="0" smtClean="0">
                <a:solidFill>
                  <a:srgbClr val="5B9BD5">
                    <a:lumMod val="50000"/>
                  </a:srgbClr>
                </a:solidFill>
                <a:latin typeface="Century Gothic" panose="020B0502020202020204" pitchFamily="34" charset="0"/>
              </a:rPr>
            </a:br>
            <a:endParaRPr lang="en-GB" sz="1200" b="0" i="1" dirty="0" smtClean="0">
              <a:solidFill>
                <a:srgbClr val="5B9BD5">
                  <a:lumMod val="50000"/>
                </a:srgbClr>
              </a:solidFill>
              <a:latin typeface="Century Gothic" panose="020B0502020202020204" pitchFamily="34" charset="0"/>
            </a:endParaRPr>
          </a:p>
          <a:p>
            <a:pPr marL="0" lvl="0" indent="0" algn="l" rtl="0">
              <a:spcBef>
                <a:spcPts val="0"/>
              </a:spcBef>
              <a:spcAft>
                <a:spcPts val="0"/>
              </a:spcAft>
              <a:buNone/>
            </a:pPr>
            <a:r>
              <a:rPr lang="en-GB" sz="1200" b="0" i="0" dirty="0" smtClean="0">
                <a:solidFill>
                  <a:srgbClr val="5B9BD5">
                    <a:lumMod val="50000"/>
                  </a:srgbClr>
                </a:solidFill>
                <a:latin typeface="Century Gothic" panose="020B0502020202020204" pitchFamily="34" charset="0"/>
              </a:rPr>
              <a:t>The</a:t>
            </a:r>
            <a:r>
              <a:rPr lang="en-GB" sz="1200" b="0" i="0" baseline="0" dirty="0" smtClean="0">
                <a:solidFill>
                  <a:srgbClr val="5B9BD5">
                    <a:lumMod val="50000"/>
                  </a:srgbClr>
                </a:solidFill>
                <a:latin typeface="Century Gothic" panose="020B0502020202020204" pitchFamily="34" charset="0"/>
              </a:rPr>
              <a:t> explanation then links back to the time phrase ‘</a:t>
            </a:r>
            <a:r>
              <a:rPr lang="en-GB" sz="1200" b="0" i="0" baseline="0" dirty="0" err="1" smtClean="0">
                <a:solidFill>
                  <a:srgbClr val="5B9BD5">
                    <a:lumMod val="50000"/>
                  </a:srgbClr>
                </a:solidFill>
                <a:latin typeface="Century Gothic" panose="020B0502020202020204" pitchFamily="34" charset="0"/>
              </a:rPr>
              <a:t>jeden</a:t>
            </a:r>
            <a:r>
              <a:rPr lang="en-GB" sz="1200" b="0" i="0" baseline="0" dirty="0" smtClean="0">
                <a:solidFill>
                  <a:srgbClr val="5B9BD5">
                    <a:lumMod val="50000"/>
                  </a:srgbClr>
                </a:solidFill>
                <a:latin typeface="Century Gothic" panose="020B0502020202020204" pitchFamily="34" charset="0"/>
              </a:rPr>
              <a:t> Tag’ that students learnt early on in Y7, and prompts them to apply the emerging pattern to feminine and neuter nouns.  This time the animations prompt students to produce the German for each adverbial phrase.</a:t>
            </a:r>
            <a:br>
              <a:rPr lang="en-GB" sz="1200" b="0" i="0" baseline="0" dirty="0" smtClean="0">
                <a:solidFill>
                  <a:srgbClr val="5B9BD5">
                    <a:lumMod val="50000"/>
                  </a:srgbClr>
                </a:solidFill>
                <a:latin typeface="Century Gothic" panose="020B0502020202020204" pitchFamily="34" charset="0"/>
              </a:rPr>
            </a:br>
            <a:r>
              <a:rPr lang="en-GB" sz="1200" b="0" i="0" baseline="0" dirty="0" smtClean="0">
                <a:solidFill>
                  <a:srgbClr val="5B9BD5">
                    <a:lumMod val="50000"/>
                  </a:srgbClr>
                </a:solidFill>
                <a:latin typeface="Century Gothic" panose="020B0502020202020204" pitchFamily="34" charset="0"/>
              </a:rPr>
              <a:t/>
            </a:r>
            <a:br>
              <a:rPr lang="en-GB" sz="1200" b="0" i="0" baseline="0" dirty="0" smtClean="0">
                <a:solidFill>
                  <a:srgbClr val="5B9BD5">
                    <a:lumMod val="50000"/>
                  </a:srgbClr>
                </a:solidFill>
                <a:latin typeface="Century Gothic" panose="020B0502020202020204" pitchFamily="34" charset="0"/>
              </a:rPr>
            </a:br>
            <a:r>
              <a:rPr lang="en-GB" sz="1200" b="0" i="0" baseline="0" dirty="0" smtClean="0">
                <a:solidFill>
                  <a:srgbClr val="5B9BD5">
                    <a:lumMod val="50000"/>
                  </a:srgbClr>
                </a:solidFill>
                <a:latin typeface="Century Gothic" panose="020B0502020202020204" pitchFamily="34" charset="0"/>
              </a:rPr>
              <a:t>In last week’s sequence (3.2.4) students were introduced to the use of ‘</a:t>
            </a:r>
            <a:r>
              <a:rPr lang="en-GB" sz="1200" b="0" i="0" baseline="0" dirty="0" err="1" smtClean="0">
                <a:solidFill>
                  <a:srgbClr val="5B9BD5">
                    <a:lumMod val="50000"/>
                  </a:srgbClr>
                </a:solidFill>
                <a:latin typeface="Century Gothic" panose="020B0502020202020204" pitchFamily="34" charset="0"/>
              </a:rPr>
              <a:t>jeder</a:t>
            </a:r>
            <a:r>
              <a:rPr lang="en-GB" sz="1200" b="0" i="0" baseline="0" dirty="0" smtClean="0">
                <a:solidFill>
                  <a:srgbClr val="5B9BD5">
                    <a:lumMod val="50000"/>
                  </a:srgbClr>
                </a:solidFill>
                <a:latin typeface="Century Gothic" panose="020B0502020202020204" pitchFamily="34" charset="0"/>
              </a:rPr>
              <a:t>, </a:t>
            </a:r>
            <a:r>
              <a:rPr lang="en-GB" sz="1200" b="0" i="0" baseline="0" dirty="0" err="1" smtClean="0">
                <a:solidFill>
                  <a:srgbClr val="5B9BD5">
                    <a:lumMod val="50000"/>
                  </a:srgbClr>
                </a:solidFill>
                <a:latin typeface="Century Gothic" panose="020B0502020202020204" pitchFamily="34" charset="0"/>
              </a:rPr>
              <a:t>jede</a:t>
            </a:r>
            <a:r>
              <a:rPr lang="en-GB" sz="1200" b="0" i="0" baseline="0" dirty="0" smtClean="0">
                <a:solidFill>
                  <a:srgbClr val="5B9BD5">
                    <a:lumMod val="50000"/>
                  </a:srgbClr>
                </a:solidFill>
                <a:latin typeface="Century Gothic" panose="020B0502020202020204" pitchFamily="34" charset="0"/>
              </a:rPr>
              <a:t>, </a:t>
            </a:r>
            <a:r>
              <a:rPr lang="en-GB" sz="1200" b="0" i="0" baseline="0" dirty="0" err="1" smtClean="0">
                <a:solidFill>
                  <a:srgbClr val="5B9BD5">
                    <a:lumMod val="50000"/>
                  </a:srgbClr>
                </a:solidFill>
                <a:latin typeface="Century Gothic" panose="020B0502020202020204" pitchFamily="34" charset="0"/>
              </a:rPr>
              <a:t>jedes</a:t>
            </a:r>
            <a:r>
              <a:rPr lang="en-GB" sz="1200" b="0" i="0" baseline="0" dirty="0" smtClean="0">
                <a:solidFill>
                  <a:srgbClr val="5B9BD5">
                    <a:lumMod val="50000"/>
                  </a:srgbClr>
                </a:solidFill>
                <a:latin typeface="Century Gothic" panose="020B0502020202020204" pitchFamily="34" charset="0"/>
              </a:rPr>
              <a:t>’ in Row 1 (nominative) and Row 2 (accusative).  Here, there is a call out to tell students that in many adverbial time phrases, Row 2 (accusative) forms are used.</a:t>
            </a:r>
            <a:br>
              <a:rPr lang="en-GB" sz="1200" b="0" i="0" baseline="0" dirty="0" smtClean="0">
                <a:solidFill>
                  <a:srgbClr val="5B9BD5">
                    <a:lumMod val="50000"/>
                  </a:srgbClr>
                </a:solidFill>
                <a:latin typeface="Century Gothic" panose="020B0502020202020204" pitchFamily="34" charset="0"/>
              </a:rPr>
            </a:br>
            <a:r>
              <a:rPr lang="en-GB" sz="1200" b="0" i="0" baseline="0" dirty="0" smtClean="0">
                <a:solidFill>
                  <a:srgbClr val="5B9BD5">
                    <a:lumMod val="50000"/>
                  </a:srgbClr>
                </a:solidFill>
                <a:latin typeface="Century Gothic" panose="020B0502020202020204" pitchFamily="34" charset="0"/>
              </a:rPr>
              <a:t/>
            </a:r>
            <a:br>
              <a:rPr lang="en-GB" sz="1200" b="0" i="0" baseline="0" dirty="0" smtClean="0">
                <a:solidFill>
                  <a:srgbClr val="5B9BD5">
                    <a:lumMod val="50000"/>
                  </a:srgbClr>
                </a:solidFill>
                <a:latin typeface="Century Gothic" panose="020B0502020202020204" pitchFamily="34" charset="0"/>
              </a:rPr>
            </a:br>
            <a:r>
              <a:rPr lang="en-GB" sz="1200" b="1" i="1" baseline="0" dirty="0" smtClean="0">
                <a:solidFill>
                  <a:srgbClr val="5B9BD5">
                    <a:lumMod val="50000"/>
                  </a:srgbClr>
                </a:solidFill>
                <a:latin typeface="Century Gothic" panose="020B0502020202020204" pitchFamily="34" charset="0"/>
              </a:rPr>
              <a:t>Note: </a:t>
            </a:r>
            <a:r>
              <a:rPr lang="en-GB" sz="1200" b="0" i="0" baseline="0" dirty="0" smtClean="0">
                <a:solidFill>
                  <a:srgbClr val="5B9BD5">
                    <a:lumMod val="50000"/>
                  </a:srgbClr>
                </a:solidFill>
                <a:latin typeface="Century Gothic" panose="020B0502020202020204" pitchFamily="34" charset="0"/>
              </a:rPr>
              <a:t>students will be explicitly taught pre-nominal adjectival agreement in Y8.  Here, this very specific, but highly-frequent use of Row 2 (accusative) forms is presented as a pattern commonly applying to adverbial time phrases.  Early in Y8, students will meet </a:t>
            </a:r>
            <a:r>
              <a:rPr lang="en-GB" sz="1200" b="0" i="0" baseline="0" dirty="0" err="1" smtClean="0">
                <a:solidFill>
                  <a:srgbClr val="5B9BD5">
                    <a:lumMod val="50000"/>
                  </a:srgbClr>
                </a:solidFill>
                <a:latin typeface="Century Gothic" panose="020B0502020202020204" pitchFamily="34" charset="0"/>
              </a:rPr>
              <a:t>letzt</a:t>
            </a:r>
            <a:r>
              <a:rPr lang="en-GB" sz="1200" b="0" i="0" baseline="0" dirty="0" smtClean="0">
                <a:solidFill>
                  <a:srgbClr val="5B9BD5">
                    <a:lumMod val="50000"/>
                  </a:srgbClr>
                </a:solidFill>
                <a:latin typeface="Century Gothic" panose="020B0502020202020204" pitchFamily="34" charset="0"/>
              </a:rPr>
              <a:t>(</a:t>
            </a:r>
            <a:r>
              <a:rPr lang="en-GB" sz="1200" b="0" i="0" baseline="0" dirty="0" err="1" smtClean="0">
                <a:solidFill>
                  <a:srgbClr val="5B9BD5">
                    <a:lumMod val="50000"/>
                  </a:srgbClr>
                </a:solidFill>
                <a:latin typeface="Century Gothic" panose="020B0502020202020204" pitchFamily="34" charset="0"/>
              </a:rPr>
              <a:t>er,e,es</a:t>
            </a:r>
            <a:r>
              <a:rPr lang="en-GB" sz="1200" b="0" i="0" baseline="0" dirty="0" smtClean="0">
                <a:solidFill>
                  <a:srgbClr val="5B9BD5">
                    <a:lumMod val="50000"/>
                  </a:srgbClr>
                </a:solidFill>
                <a:latin typeface="Century Gothic" panose="020B0502020202020204" pitchFamily="34" charset="0"/>
              </a:rPr>
              <a:t>), too.</a:t>
            </a:r>
          </a:p>
          <a:p>
            <a:pPr marL="0" lvl="0" indent="0" algn="l" rtl="0">
              <a:spcBef>
                <a:spcPts val="0"/>
              </a:spcBef>
              <a:spcAft>
                <a:spcPts val="0"/>
              </a:spcAft>
              <a:buNone/>
            </a:pPr>
            <a:endParaRPr lang="en-GB" sz="1200" b="0" i="0" baseline="0" dirty="0" smtClean="0">
              <a:solidFill>
                <a:srgbClr val="5B9BD5">
                  <a:lumMod val="50000"/>
                </a:srgbClr>
              </a:solidFill>
              <a:latin typeface="Century Gothic" panose="020B0502020202020204" pitchFamily="34" charset="0"/>
            </a:endParaRPr>
          </a:p>
          <a:p>
            <a:pPr marL="0" lvl="0" indent="0" algn="l" rtl="0">
              <a:spcBef>
                <a:spcPts val="0"/>
              </a:spcBef>
              <a:spcAft>
                <a:spcPts val="0"/>
              </a:spcAft>
              <a:buNone/>
            </a:pPr>
            <a:r>
              <a:rPr lang="en-GB" sz="1200" b="0" i="0" baseline="0" dirty="0" smtClean="0">
                <a:solidFill>
                  <a:srgbClr val="5B9BD5">
                    <a:lumMod val="50000"/>
                  </a:srgbClr>
                </a:solidFill>
                <a:latin typeface="Century Gothic" panose="020B0502020202020204" pitchFamily="34" charset="0"/>
              </a:rPr>
              <a:t/>
            </a:r>
            <a:br>
              <a:rPr lang="en-GB" sz="1200" b="0" i="0" baseline="0" dirty="0" smtClean="0">
                <a:solidFill>
                  <a:srgbClr val="5B9BD5">
                    <a:lumMod val="50000"/>
                  </a:srgbClr>
                </a:solidFill>
                <a:latin typeface="Century Gothic" panose="020B0502020202020204" pitchFamily="34" charset="0"/>
              </a:rPr>
            </a:br>
            <a:endParaRPr lang="en-GB" sz="1200" b="0" i="0" dirty="0" smtClean="0">
              <a:solidFill>
                <a:srgbClr val="5B9BD5">
                  <a:lumMod val="50000"/>
                </a:srgbClr>
              </a:solidFill>
              <a:latin typeface="Century Gothic" panose="020B0502020202020204" pitchFamily="34" charset="0"/>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a:t>
            </a:fld>
            <a:endParaRPr>
              <a:solidFill>
                <a:prstClr val="black"/>
              </a:solidFill>
            </a:endParaRPr>
          </a:p>
        </p:txBody>
      </p:sp>
    </p:spTree>
    <p:extLst>
      <p:ext uri="{BB962C8B-B14F-4D97-AF65-F5344CB8AC3E}">
        <p14:creationId xmlns:p14="http://schemas.microsoft.com/office/powerpoint/2010/main" val="274931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smtClean="0"/>
              <a:t>This slide</a:t>
            </a:r>
            <a:r>
              <a:rPr lang="en-GB" i="0" baseline="0" dirty="0" smtClean="0"/>
              <a:t> </a:t>
            </a:r>
            <a:r>
              <a:rPr lang="en-GB" sz="1200" b="0" i="0" baseline="0" dirty="0" smtClean="0">
                <a:solidFill>
                  <a:srgbClr val="5B9BD5">
                    <a:lumMod val="50000"/>
                  </a:srgbClr>
                </a:solidFill>
                <a:latin typeface="Century Gothic" panose="020B0502020202020204" pitchFamily="34" charset="0"/>
              </a:rPr>
              <a:t>explains the use of the present tense with a future time adverbial to express future plans, as in the corresponding English construction.</a:t>
            </a:r>
          </a:p>
          <a:p>
            <a:pPr marL="0" lvl="0" indent="0" algn="l" rtl="0">
              <a:spcBef>
                <a:spcPts val="0"/>
              </a:spcBef>
              <a:spcAft>
                <a:spcPts val="0"/>
              </a:spcAft>
              <a:buNone/>
            </a:pPr>
            <a:r>
              <a:rPr lang="en-GB" sz="1200" b="0" i="0" baseline="0" dirty="0" smtClean="0">
                <a:solidFill>
                  <a:srgbClr val="5B9BD5">
                    <a:lumMod val="50000"/>
                  </a:srgbClr>
                </a:solidFill>
                <a:latin typeface="Century Gothic" panose="020B0502020202020204" pitchFamily="34" charset="0"/>
              </a:rPr>
              <a:t>A reminder that Word Order 2 (first met in 3.1.1 with adverbs of time) is required here is provided. </a:t>
            </a:r>
            <a:br>
              <a:rPr lang="en-GB" sz="1200" b="0" i="0" baseline="0" dirty="0" smtClean="0">
                <a:solidFill>
                  <a:srgbClr val="5B9BD5">
                    <a:lumMod val="50000"/>
                  </a:srgbClr>
                </a:solidFill>
                <a:latin typeface="Century Gothic" panose="020B0502020202020204" pitchFamily="34" charset="0"/>
              </a:rPr>
            </a:br>
            <a:r>
              <a:rPr lang="en-GB" sz="1200" b="0" i="0" baseline="0" dirty="0" smtClean="0">
                <a:solidFill>
                  <a:srgbClr val="5B9BD5">
                    <a:lumMod val="50000"/>
                  </a:srgbClr>
                </a:solidFill>
                <a:latin typeface="Century Gothic" panose="020B0502020202020204" pitchFamily="34" charset="0"/>
              </a:rPr>
              <a:t>Sentences are animated to allow teachers to elicit the English meanings from students.</a:t>
            </a:r>
            <a:br>
              <a:rPr lang="en-GB" sz="1200" b="0" i="0" baseline="0" dirty="0" smtClean="0">
                <a:solidFill>
                  <a:srgbClr val="5B9BD5">
                    <a:lumMod val="50000"/>
                  </a:srgbClr>
                </a:solidFill>
                <a:latin typeface="Century Gothic" panose="020B0502020202020204" pitchFamily="34" charset="0"/>
              </a:rPr>
            </a:br>
            <a:r>
              <a:rPr lang="en-GB" sz="1200" b="0" i="0" baseline="0" dirty="0" smtClean="0">
                <a:solidFill>
                  <a:srgbClr val="5B9BD5">
                    <a:lumMod val="50000"/>
                  </a:srgbClr>
                </a:solidFill>
                <a:latin typeface="Century Gothic" panose="020B0502020202020204" pitchFamily="34" charset="0"/>
              </a:rPr>
              <a:t>The referential exercises which follow will practise all of these elements in reading and listening tasks.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3</a:t>
            </a:fld>
            <a:endParaRPr>
              <a:solidFill>
                <a:prstClr val="black"/>
              </a:solidFill>
            </a:endParaRPr>
          </a:p>
        </p:txBody>
      </p:sp>
    </p:spTree>
    <p:extLst>
      <p:ext uri="{BB962C8B-B14F-4D97-AF65-F5344CB8AC3E}">
        <p14:creationId xmlns:p14="http://schemas.microsoft.com/office/powerpoint/2010/main" val="3102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 (total for reading and listening activities on Slides 13-16): 15 minutes</a:t>
            </a:r>
            <a:endParaRPr lang="en-GB" b="1" dirty="0" smtClean="0"/>
          </a:p>
          <a:p>
            <a:pPr marL="0" lvl="0" indent="0" algn="l" rtl="0">
              <a:spcBef>
                <a:spcPts val="0"/>
              </a:spcBef>
              <a:spcAft>
                <a:spcPts val="0"/>
              </a:spcAft>
              <a:buNone/>
            </a:pPr>
            <a:r>
              <a:rPr lang="en-GB" b="1" dirty="0" smtClean="0"/>
              <a:t>Reading task</a:t>
            </a:r>
          </a:p>
          <a:p>
            <a:pPr marL="0" lvl="0" indent="0" algn="l" rtl="0">
              <a:spcBef>
                <a:spcPts val="0"/>
              </a:spcBef>
              <a:spcAft>
                <a:spcPts val="0"/>
              </a:spcAft>
              <a:buNone/>
            </a:pPr>
            <a:r>
              <a:rPr lang="en-GB" b="0" dirty="0" smtClean="0"/>
              <a:t>In this task, the unit of time is obscured, students having to identify</a:t>
            </a:r>
            <a:r>
              <a:rPr lang="en-GB" b="0" baseline="0" dirty="0" smtClean="0"/>
              <a:t> this from the adjective ending on </a:t>
            </a:r>
            <a:r>
              <a:rPr lang="en-GB" sz="1200" b="1" i="1" dirty="0" err="1" smtClean="0">
                <a:solidFill>
                  <a:srgbClr val="DAA520"/>
                </a:solidFill>
                <a:latin typeface="Century Gothic" panose="020B0502020202020204" pitchFamily="34" charset="0"/>
              </a:rPr>
              <a:t>nächst</a:t>
            </a:r>
            <a:r>
              <a:rPr lang="en-GB" sz="1200" b="0" i="0" baseline="0" dirty="0" smtClean="0">
                <a:solidFill>
                  <a:srgbClr val="5B9BD5">
                    <a:lumMod val="50000"/>
                  </a:srgbClr>
                </a:solidFill>
                <a:latin typeface="Century Gothic" panose="020B0502020202020204" pitchFamily="34" charset="0"/>
              </a:rPr>
              <a:t> in each sentence. The answers are animated.</a:t>
            </a:r>
            <a:r>
              <a:rPr lang="en-GB" dirty="0"/>
              <a:t/>
            </a:r>
            <a:br>
              <a:rPr lang="en-GB" dirty="0"/>
            </a:br>
            <a:endParaRPr lang="en-GB" dirty="0" smtClean="0"/>
          </a:p>
          <a:p>
            <a:pPr marL="0" lvl="0" indent="0" algn="l" rtl="0">
              <a:spcBef>
                <a:spcPts val="0"/>
              </a:spcBef>
              <a:spcAft>
                <a:spcPts val="0"/>
              </a:spcAft>
              <a:buNone/>
            </a:pPr>
            <a:r>
              <a:rPr lang="en-GB" b="1" dirty="0" smtClean="0"/>
              <a:t>Vocabulary is</a:t>
            </a:r>
            <a:r>
              <a:rPr lang="en-GB" b="1" baseline="0" dirty="0" smtClean="0"/>
              <a:t> taken predominantly from this week’s new and revisited sets: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Dorf [684] Jahr [53] Monat [306] Schwimmbad [&gt;4034/1579] See [1167]  Strand [2047] nächste [249] nächstes [249] nächsten [249] nächstes Jahr [249/53] nächsten Monat [249/306] nächste Woche [249/211] </a:t>
            </a:r>
            <a:r>
              <a:rPr lang="de-DE" b="0" dirty="0" smtClean="0"/>
              <a:t>fahren</a:t>
            </a:r>
            <a:r>
              <a:rPr lang="de-DE" b="0" baseline="30000" dirty="0" smtClean="0"/>
              <a:t>2</a:t>
            </a:r>
            <a:r>
              <a:rPr lang="de-DE" b="0" dirty="0" smtClean="0"/>
              <a:t> [169] suchen [293] Schottland [&gt;4034] helfen [406] Urlaub [1192] schlafen [787] laufen [248] </a:t>
            </a:r>
            <a:br>
              <a:rPr lang="de-DE" b="0" dirty="0" smtClean="0"/>
            </a:br>
            <a:r>
              <a:rPr lang="en-GB" i="1" dirty="0" smtClean="0"/>
              <a:t>Source: Jones, R.L. &amp; </a:t>
            </a:r>
            <a:r>
              <a:rPr lang="en-GB" i="1" dirty="0" err="1" smtClean="0"/>
              <a:t>Tschirner</a:t>
            </a:r>
            <a:r>
              <a:rPr lang="en-GB" i="1" dirty="0" smtClean="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smtClean="0"/>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89571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smtClean="0"/>
              <a:t>Listening task [Part</a:t>
            </a:r>
            <a:r>
              <a:rPr lang="en-GB" b="1" baseline="0" dirty="0" smtClean="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In this task, the subject pronoun  - </a:t>
            </a:r>
            <a:r>
              <a:rPr lang="en-GB" b="0" i="1" dirty="0" err="1" smtClean="0"/>
              <a:t>ich</a:t>
            </a:r>
            <a:r>
              <a:rPr lang="en-GB" b="0" i="1" baseline="0" dirty="0" smtClean="0"/>
              <a:t> </a:t>
            </a:r>
            <a:r>
              <a:rPr lang="en-GB" b="0" i="0" baseline="0" dirty="0" smtClean="0"/>
              <a:t>or </a:t>
            </a:r>
            <a:r>
              <a:rPr lang="en-GB" b="0" i="1" baseline="0" dirty="0" err="1" smtClean="0"/>
              <a:t>wir</a:t>
            </a:r>
            <a:r>
              <a:rPr lang="en-GB" b="0" i="1" baseline="0" dirty="0" smtClean="0"/>
              <a:t> </a:t>
            </a:r>
            <a:r>
              <a:rPr lang="en-GB" b="0" i="0" baseline="0" dirty="0" smtClean="0"/>
              <a:t>- </a:t>
            </a:r>
            <a:r>
              <a:rPr lang="en-GB" b="0" i="0" dirty="0" smtClean="0"/>
              <a:t>is</a:t>
            </a:r>
            <a:r>
              <a:rPr lang="en-GB" b="0" dirty="0" smtClean="0"/>
              <a:t> obscured, students having to deduce</a:t>
            </a:r>
            <a:r>
              <a:rPr lang="en-GB" b="0" baseline="0" dirty="0" smtClean="0"/>
              <a:t> this from the verb ending </a:t>
            </a:r>
            <a:r>
              <a:rPr lang="en-GB" sz="1200" b="0" i="0" baseline="0" dirty="0" smtClean="0">
                <a:solidFill>
                  <a:srgbClr val="5B9BD5">
                    <a:lumMod val="50000"/>
                  </a:srgbClr>
                </a:solidFill>
                <a:latin typeface="Century Gothic" panose="020B0502020202020204" pitchFamily="34" charset="0"/>
              </a:rPr>
              <a:t>in each sentence. The answers are animated, and the sentences appear in written form as the correct choice of pronoun is revealed.</a:t>
            </a:r>
            <a:r>
              <a:rPr lang="en-GB" dirty="0" smtClean="0"/>
              <a:t/>
            </a:r>
            <a:br>
              <a:rPr lang="en-GB" dirty="0" smtClean="0"/>
            </a:br>
            <a:r>
              <a:rPr lang="en-GB" dirty="0"/>
              <a:t/>
            </a:r>
            <a:br>
              <a:rPr lang="en-GB" dirty="0"/>
            </a:br>
            <a:r>
              <a:rPr lang="en-GB" b="1" dirty="0" smtClean="0"/>
              <a:t>Transcript</a:t>
            </a:r>
          </a:p>
          <a:p>
            <a:r>
              <a:rPr lang="de-DE" sz="1200" kern="1200" dirty="0" smtClean="0">
                <a:solidFill>
                  <a:schemeClr val="tx1"/>
                </a:solidFill>
                <a:effectLst/>
                <a:latin typeface="+mn-lt"/>
                <a:ea typeface="+mn-ea"/>
                <a:cs typeface="+mn-cs"/>
              </a:rPr>
              <a:t>1) Nächstes Jahr fahren [wir] nach Wien.</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2) Nächsten Monat arbeite [ich] am Schwimmbad.</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3) Nächste Woche gehen [wir] in den Wasserpark.</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4) Nächsten Monat helfen [wir] im Dorf.</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5) Nächste Woche gehe [ich] in den Freizeitpark.</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6) Nächstes Jahr fahren [wir] im Winter in den Urlaub.</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7) Nächste Woche spiele [ich] in der Großstadt Fußball.</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8) Nächsten Monat gebe [ich] eine Party.</a:t>
            </a:r>
            <a:endParaRPr lang="en-GB" sz="1200" kern="1200" dirty="0" smtClean="0">
              <a:solidFill>
                <a:schemeClr val="tx1"/>
              </a:solidFill>
              <a:effectLst/>
              <a:latin typeface="+mn-lt"/>
              <a:ea typeface="+mn-ea"/>
              <a:cs typeface="+mn-cs"/>
            </a:endParaRPr>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2136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smtClean="0"/>
              <a:t>Translation task [Part</a:t>
            </a:r>
            <a:r>
              <a:rPr lang="en-GB" b="1" baseline="0" dirty="0" smtClean="0"/>
              <a:t> 2]</a:t>
            </a:r>
            <a:r>
              <a:rPr lang="en-GB" dirty="0"/>
              <a:t/>
            </a:r>
            <a:br>
              <a:rPr lang="en-GB" dirty="0"/>
            </a:br>
            <a:r>
              <a:rPr lang="en-GB" dirty="0" smtClean="0"/>
              <a:t>Students are now challenged to read</a:t>
            </a:r>
            <a:r>
              <a:rPr lang="en-GB" baseline="0" dirty="0" smtClean="0"/>
              <a:t> the sentences they have just heard, and translate them into </a:t>
            </a:r>
            <a:r>
              <a:rPr lang="en-GB" baseline="0" dirty="0" smtClean="0"/>
              <a:t>English, orally. </a:t>
            </a:r>
            <a:r>
              <a:rPr lang="en-GB" baseline="0" dirty="0" smtClean="0"/>
              <a:t>This </a:t>
            </a:r>
            <a:r>
              <a:rPr lang="en-GB" baseline="0" dirty="0" smtClean="0"/>
              <a:t>requires </a:t>
            </a:r>
            <a:r>
              <a:rPr lang="en-GB" baseline="0" dirty="0" smtClean="0"/>
              <a:t>recall of the vocabulary used, much of which is taken from this week’s vocabulary set and those of the revisited weeks. Students’ attention is focused on the fact that the corresponding English construction uses the present continuous form of the verb.</a:t>
            </a:r>
          </a:p>
          <a:p>
            <a:pPr marL="0" lvl="0" indent="0" algn="l" rtl="0">
              <a:spcBef>
                <a:spcPts val="0"/>
              </a:spcBef>
              <a:spcAft>
                <a:spcPts val="0"/>
              </a:spcAft>
              <a:buNone/>
            </a:pPr>
            <a:endParaRPr lang="en-GB"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smtClean="0">
                <a:solidFill>
                  <a:schemeClr val="tx1"/>
                </a:solidFill>
                <a:effectLst/>
                <a:latin typeface="+mn-lt"/>
                <a:ea typeface="Calibri"/>
                <a:cs typeface="Calibri"/>
                <a:sym typeface="Calibri"/>
              </a:rPr>
              <a:t>Word frequencies:</a:t>
            </a:r>
            <a:endParaRPr lang="en-GB" sz="1200" b="0" i="0" u="none" strike="noStrike" kern="1200" cap="none" dirty="0" smtClean="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Dorf [684] Großstadt [74/188] Jahr [53] Monat [306] Schwimmbad [&gt;4034/1579] nächste [249] nächstes [249] nächsten [249] nächstes Jahr [249/53] nächsten Monat [249/306] nächste Woche [249/211] Wasserpark [299/1940]  Freizeitpark [1156/1940]</a:t>
            </a:r>
            <a:r>
              <a:rPr lang="en-GB" sz="1200" b="1" i="0" u="none" strike="noStrike" kern="1200" cap="none" baseline="0" dirty="0" smtClean="0">
                <a:solidFill>
                  <a:schemeClr val="tx1"/>
                </a:solidFill>
                <a:effectLst/>
                <a:latin typeface="+mn-lt"/>
                <a:cs typeface="Calibri"/>
                <a:sym typeface="Calibri"/>
              </a:rPr>
              <a:t> </a:t>
            </a:r>
            <a:r>
              <a:rPr lang="de-DE" b="0" dirty="0" smtClean="0"/>
              <a:t>fahren</a:t>
            </a:r>
            <a:r>
              <a:rPr lang="de-DE" b="0" baseline="30000" dirty="0" smtClean="0"/>
              <a:t>2 </a:t>
            </a:r>
            <a:r>
              <a:rPr lang="de-DE" b="0" dirty="0" smtClean="0"/>
              <a:t>[169] Wien [&gt;4034]</a:t>
            </a:r>
            <a:endParaRPr lang="de-DE" b="1" dirty="0" smtClean="0"/>
          </a:p>
          <a:p>
            <a:r>
              <a:rPr lang="de-DE" b="0" dirty="0" smtClean="0"/>
              <a:t>geben [57] helfen [406] Urlaub [1192]</a:t>
            </a:r>
          </a:p>
          <a:p>
            <a:endParaRPr lang="de-DE"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smtClean="0"/>
              <a:t>Source: Jones, R.L. &amp; </a:t>
            </a:r>
            <a:r>
              <a:rPr lang="en-GB" i="1" dirty="0" err="1" smtClean="0"/>
              <a:t>Tschirner</a:t>
            </a:r>
            <a:r>
              <a:rPr lang="en-GB" i="1" dirty="0" smtClean="0"/>
              <a:t>, E. (2006). A frequency dictionary of German: core vocabulary for learners. Routledge</a:t>
            </a:r>
            <a:endParaRPr lang="de-DE" b="0" dirty="0" smtClean="0"/>
          </a:p>
          <a:p>
            <a:endParaRPr lang="de-DE" b="0" dirty="0" smtClean="0"/>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36474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smtClean="0"/>
              <a:t>ANSWERS</a:t>
            </a:r>
            <a:r>
              <a:rPr lang="en-GB" b="1" baseline="0" dirty="0" smtClean="0"/>
              <a:t> </a:t>
            </a:r>
            <a:r>
              <a:rPr lang="en-GB" b="1" dirty="0" smtClean="0"/>
              <a:t>Translation task [Part</a:t>
            </a:r>
            <a:r>
              <a:rPr lang="en-GB" b="1" baseline="0" dirty="0" smtClean="0"/>
              <a:t> 2]</a:t>
            </a:r>
            <a:r>
              <a:rPr lang="en-GB" dirty="0"/>
              <a:t/>
            </a:r>
            <a:br>
              <a:rPr lang="en-GB" dirty="0"/>
            </a:br>
            <a:endParaRPr lang="de-DE" b="0" dirty="0" smtClean="0"/>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560930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 10 minutes</a:t>
            </a:r>
            <a:endParaRPr lang="en-GB" b="1" dirty="0" smtClean="0"/>
          </a:p>
          <a:p>
            <a:r>
              <a:rPr lang="en-GB" b="1" dirty="0" smtClean="0"/>
              <a:t>Writing/speaking </a:t>
            </a:r>
            <a:r>
              <a:rPr lang="en-GB" b="1" dirty="0"/>
              <a:t>task</a:t>
            </a:r>
            <a:br>
              <a:rPr lang="en-GB" b="1" dirty="0"/>
            </a:br>
            <a:r>
              <a:rPr lang="en-GB" b="0" dirty="0"/>
              <a:t>This </a:t>
            </a:r>
            <a:r>
              <a:rPr lang="en-GB" b="0" dirty="0" smtClean="0"/>
              <a:t>writing </a:t>
            </a:r>
            <a:r>
              <a:rPr lang="en-GB" b="0" dirty="0"/>
              <a:t>task </a:t>
            </a:r>
            <a:r>
              <a:rPr lang="en-GB" b="0" dirty="0" smtClean="0"/>
              <a:t>requires students first to write,</a:t>
            </a:r>
            <a:r>
              <a:rPr lang="en-GB" b="0" baseline="0" dirty="0" smtClean="0"/>
              <a:t> then say aloud to their partner, sentences similar to those encountered in the reading and listening exercises this lesson. Useful verbs and possible complements are provided give the task practical parameters for structured practice in the first instance. The verbs are given in the infinitive, so students need to put them into the first person singular form, adding one of the time adverbials and remembering to use Word Order 2. Upon the next mouse click, students are challenged to create some similar sentences using vocabulary of their choice, as an extension task.</a:t>
            </a:r>
          </a:p>
          <a:p>
            <a:endParaRPr lang="en-GB" b="0" baseline="0" dirty="0" smtClean="0"/>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64083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smtClean="0"/>
              <a:t>Reading task </a:t>
            </a:r>
          </a:p>
          <a:p>
            <a:pPr marL="0" lvl="0" indent="0" algn="l" rtl="0">
              <a:spcBef>
                <a:spcPts val="0"/>
              </a:spcBef>
              <a:spcAft>
                <a:spcPts val="0"/>
              </a:spcAft>
              <a:buNone/>
            </a:pPr>
            <a:r>
              <a:rPr lang="en-GB" b="0" smtClean="0"/>
              <a:t>In </a:t>
            </a:r>
            <a:r>
              <a:rPr lang="en-GB" b="0" dirty="0" smtClean="0"/>
              <a:t>this task</a:t>
            </a:r>
            <a:r>
              <a:rPr lang="en-GB" b="0" smtClean="0"/>
              <a:t>, students select</a:t>
            </a:r>
            <a:r>
              <a:rPr lang="en-GB" b="0" baseline="0" smtClean="0"/>
              <a:t> the correct form of the present tense to use in the English, depending upon whether the German is talking about what happens normally (simple present in English) or what is happening next year (present continuous form in English). The answers are animated.</a:t>
            </a: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89384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1772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03/06/2020</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8507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03/06/2020</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8166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3782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633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5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413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429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03/06/2020</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4942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03/06/2020</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326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03/06/2020</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0126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about:blank"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r>
              <a:rPr lang="en-GB" sz="1100">
                <a:solidFill>
                  <a:prstClr val="black"/>
                </a:solidFill>
                <a:latin typeface="Century Gothic" panose="020B0502020202020204" pitchFamily="34" charset="0"/>
              </a:rPr>
              <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30393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6.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9.gif"/><Relationship Id="rId10" Type="http://schemas.openxmlformats.org/officeDocument/2006/relationships/audio" Target="../media/audio5.wav"/><Relationship Id="rId4" Type="http://schemas.openxmlformats.org/officeDocument/2006/relationships/image" Target="../media/image8.gif"/><Relationship Id="rId9"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6532"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itle 3">
            <a:extLst>
              <a:ext uri="{FF2B5EF4-FFF2-40B4-BE49-F238E27FC236}">
                <a16:creationId xmlns="" xmlns:a16="http://schemas.microsoft.com/office/drawing/2014/main" id="{FB3080A5-F16B-4F94-9ED2-D83CD7136601}"/>
              </a:ext>
            </a:extLst>
          </p:cNvPr>
          <p:cNvSpPr txBox="1">
            <a:spLocks/>
          </p:cNvSpPr>
          <p:nvPr/>
        </p:nvSpPr>
        <p:spPr>
          <a:xfrm>
            <a:off x="107125" y="531514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800" b="1" dirty="0">
                <a:solidFill>
                  <a:prstClr val="white"/>
                </a:solidFill>
                <a:latin typeface="Century Gothic" panose="020B0502020202020204" pitchFamily="34" charset="0"/>
              </a:rPr>
              <a:t>Y7 German </a:t>
            </a:r>
          </a:p>
          <a:p>
            <a:pPr>
              <a:defRPr/>
            </a:pPr>
            <a:r>
              <a:rPr lang="en-GB" sz="1800" dirty="0">
                <a:solidFill>
                  <a:prstClr val="white"/>
                </a:solidFill>
                <a:latin typeface="Century Gothic" panose="020B0502020202020204" pitchFamily="34" charset="0"/>
              </a:rPr>
              <a:t>Term </a:t>
            </a:r>
            <a:r>
              <a:rPr lang="en-GB" sz="1800" dirty="0" smtClean="0">
                <a:solidFill>
                  <a:prstClr val="white"/>
                </a:solidFill>
                <a:latin typeface="Century Gothic" panose="020B0502020202020204" pitchFamily="34" charset="0"/>
              </a:rPr>
              <a:t>3.2 </a:t>
            </a:r>
            <a:r>
              <a:rPr lang="en-GB" sz="1800" dirty="0">
                <a:solidFill>
                  <a:prstClr val="white"/>
                </a:solidFill>
                <a:latin typeface="Century Gothic" panose="020B0502020202020204" pitchFamily="34" charset="0"/>
              </a:rPr>
              <a:t>- Week </a:t>
            </a:r>
            <a:r>
              <a:rPr lang="en-GB" sz="1800" dirty="0" smtClean="0">
                <a:solidFill>
                  <a:prstClr val="white"/>
                </a:solidFill>
                <a:latin typeface="Century Gothic" panose="020B0502020202020204" pitchFamily="34" charset="0"/>
              </a:rPr>
              <a:t>5</a:t>
            </a:r>
            <a:endParaRPr lang="en-GB" sz="1800" dirty="0">
              <a:solidFill>
                <a:prstClr val="white"/>
              </a:solidFill>
              <a:latin typeface="Century Gothic" panose="020B0502020202020204" pitchFamily="34" charset="0"/>
            </a:endParaRPr>
          </a:p>
        </p:txBody>
      </p:sp>
      <p:sp>
        <p:nvSpPr>
          <p:cNvPr id="16" name="Title 3">
            <a:extLst>
              <a:ext uri="{FF2B5EF4-FFF2-40B4-BE49-F238E27FC236}">
                <a16:creationId xmlns="" xmlns:a16="http://schemas.microsoft.com/office/drawing/2014/main" id="{C8C5BCEA-3DC4-45BC-BA08-14F8484B404D}"/>
              </a:ext>
            </a:extLst>
          </p:cNvPr>
          <p:cNvSpPr txBox="1">
            <a:spLocks/>
          </p:cNvSpPr>
          <p:nvPr/>
        </p:nvSpPr>
        <p:spPr>
          <a:xfrm>
            <a:off x="103232" y="610246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smtClean="0">
                <a:solidFill>
                  <a:prstClr val="white"/>
                </a:solidFill>
                <a:latin typeface="Century Gothic" panose="020B0502020202020204" pitchFamily="34" charset="0"/>
              </a:rPr>
              <a:t>Stephen Owen / Rachel Hawkes</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22/05/2020</a:t>
            </a:r>
            <a:endParaRPr lang="en-GB" sz="1400" dirty="0">
              <a:solidFill>
                <a:prstClr val="white"/>
              </a:solidFill>
              <a:latin typeface="Century Gothic" panose="020B0502020202020204" pitchFamily="34" charset="0"/>
            </a:endParaRPr>
          </a:p>
        </p:txBody>
      </p:sp>
      <p:sp>
        <p:nvSpPr>
          <p:cNvPr id="2" name="Title 1">
            <a:extLst>
              <a:ext uri="{FF2B5EF4-FFF2-40B4-BE49-F238E27FC236}">
                <a16:creationId xmlns="" xmlns:a16="http://schemas.microsoft.com/office/drawing/2014/main" id="{3AA9E0A5-AC34-FD4D-A4BA-9F2AAE99E4E7}"/>
              </a:ext>
            </a:extLst>
          </p:cNvPr>
          <p:cNvSpPr>
            <a:spLocks noGrp="1"/>
          </p:cNvSpPr>
          <p:nvPr>
            <p:ph type="title"/>
          </p:nvPr>
        </p:nvSpPr>
        <p:spPr>
          <a:xfrm>
            <a:off x="278224" y="1684685"/>
            <a:ext cx="8387212" cy="1737281"/>
          </a:xfrm>
        </p:spPr>
        <p:txBody>
          <a:bodyPr>
            <a:normAutofit/>
          </a:bodyPr>
          <a:lstStyle/>
          <a:p>
            <a:r>
              <a:rPr lang="en-GB" sz="4000" b="1" dirty="0" smtClean="0">
                <a:solidFill>
                  <a:prstClr val="white"/>
                </a:solidFill>
              </a:rPr>
              <a:t>Grammar</a:t>
            </a:r>
            <a:endParaRPr lang="en-US" sz="4000" dirty="0"/>
          </a:p>
        </p:txBody>
      </p:sp>
      <p:sp>
        <p:nvSpPr>
          <p:cNvPr id="6" name="Rectangle 5"/>
          <p:cNvSpPr/>
          <p:nvPr/>
        </p:nvSpPr>
        <p:spPr>
          <a:xfrm>
            <a:off x="103232" y="2782277"/>
            <a:ext cx="8543594" cy="1200329"/>
          </a:xfrm>
          <a:prstGeom prst="rect">
            <a:avLst/>
          </a:prstGeom>
        </p:spPr>
        <p:txBody>
          <a:bodyPr wrap="square">
            <a:spAutoFit/>
          </a:bodyPr>
          <a:lstStyle/>
          <a:p>
            <a:r>
              <a:rPr lang="de-DE" sz="2400" dirty="0" smtClean="0">
                <a:solidFill>
                  <a:schemeClr val="bg1"/>
                </a:solidFill>
                <a:latin typeface="Century Gothic" panose="020B0502020202020204" pitchFamily="34" charset="0"/>
              </a:rPr>
              <a:t>[present tense (future meaning)1st singular / plural]</a:t>
            </a:r>
            <a:br>
              <a:rPr lang="de-DE" sz="2400" dirty="0" smtClean="0">
                <a:solidFill>
                  <a:schemeClr val="bg1"/>
                </a:solidFill>
                <a:latin typeface="Century Gothic" panose="020B0502020202020204" pitchFamily="34" charset="0"/>
              </a:rPr>
            </a:br>
            <a:r>
              <a:rPr lang="de-DE" sz="2400" dirty="0" smtClean="0">
                <a:solidFill>
                  <a:schemeClr val="bg1"/>
                </a:solidFill>
                <a:latin typeface="Century Gothic" panose="020B0502020202020204" pitchFamily="34" charset="0"/>
              </a:rPr>
              <a:t>[adverbial time phrases with:</a:t>
            </a:r>
            <a:br>
              <a:rPr lang="de-DE" sz="2400" dirty="0" smtClean="0">
                <a:solidFill>
                  <a:schemeClr val="bg1"/>
                </a:solidFill>
                <a:latin typeface="Century Gothic" panose="020B0502020202020204" pitchFamily="34" charset="0"/>
              </a:rPr>
            </a:br>
            <a:r>
              <a:rPr lang="de-DE" sz="2400" dirty="0" smtClean="0">
                <a:solidFill>
                  <a:schemeClr val="bg1"/>
                </a:solidFill>
                <a:latin typeface="Century Gothic" panose="020B0502020202020204" pitchFamily="34" charset="0"/>
              </a:rPr>
              <a:t>nächster, nächste, nächstes] </a:t>
            </a:r>
            <a:endParaRPr lang="en-GB" sz="2400" dirty="0"/>
          </a:p>
        </p:txBody>
      </p:sp>
    </p:spTree>
    <p:extLst>
      <p:ext uri="{BB962C8B-B14F-4D97-AF65-F5344CB8AC3E}">
        <p14:creationId xmlns:p14="http://schemas.microsoft.com/office/powerpoint/2010/main" val="207245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9474"/>
            <a:ext cx="9075761" cy="869950"/>
          </a:xfrm>
          <a:prstGeom prst="rect">
            <a:avLst/>
          </a:prstGeom>
        </p:spPr>
      </p:pic>
      <p:sp>
        <p:nvSpPr>
          <p:cNvPr id="4" name="Title 3"/>
          <p:cNvSpPr>
            <a:spLocks noGrp="1"/>
          </p:cNvSpPr>
          <p:nvPr>
            <p:ph type="title"/>
          </p:nvPr>
        </p:nvSpPr>
        <p:spPr>
          <a:xfrm>
            <a:off x="117565" y="169195"/>
            <a:ext cx="8620035" cy="707849"/>
          </a:xfrm>
        </p:spPr>
        <p:txBody>
          <a:bodyPr>
            <a:noAutofit/>
          </a:bodyPr>
          <a:lstStyle/>
          <a:p>
            <a:r>
              <a:rPr lang="en-GB" sz="2800" b="1" dirty="0" smtClean="0">
                <a:solidFill>
                  <a:schemeClr val="bg1"/>
                </a:solidFill>
              </a:rPr>
              <a:t>Mehmet und Mia </a:t>
            </a:r>
            <a:r>
              <a:rPr lang="en-GB" sz="2800" b="1" dirty="0" err="1" smtClean="0">
                <a:solidFill>
                  <a:schemeClr val="bg1"/>
                </a:solidFill>
              </a:rPr>
              <a:t>reden</a:t>
            </a:r>
            <a:r>
              <a:rPr lang="en-GB" sz="2800" b="1" dirty="0" smtClean="0">
                <a:solidFill>
                  <a:schemeClr val="bg1"/>
                </a:solidFill>
              </a:rPr>
              <a:t> </a:t>
            </a:r>
            <a:r>
              <a:rPr lang="en-GB" sz="2800" b="1" dirty="0" err="1" smtClean="0">
                <a:solidFill>
                  <a:schemeClr val="bg1"/>
                </a:solidFill>
              </a:rPr>
              <a:t>über</a:t>
            </a:r>
            <a:r>
              <a:rPr lang="en-GB" sz="2800" b="1" dirty="0" smtClean="0">
                <a:solidFill>
                  <a:schemeClr val="bg1"/>
                </a:solidFill>
              </a:rPr>
              <a:t> </a:t>
            </a:r>
            <a:r>
              <a:rPr lang="en-GB" sz="2800" b="1" dirty="0" err="1" smtClean="0">
                <a:solidFill>
                  <a:schemeClr val="bg1"/>
                </a:solidFill>
              </a:rPr>
              <a:t>Urlaubspläne</a:t>
            </a:r>
            <a:endParaRPr lang="en-GB" sz="2800" b="1" dirty="0">
              <a:solidFill>
                <a:schemeClr val="bg1"/>
              </a:solidFill>
            </a:endParaRPr>
          </a:p>
        </p:txBody>
      </p:sp>
      <p:pic>
        <p:nvPicPr>
          <p:cNvPr id="7" name="Picture 6" descr="A close up of a logo&#10;&#10;Description automatically generated">
            <a:extLst>
              <a:ext uri="{FF2B5EF4-FFF2-40B4-BE49-F238E27FC236}">
                <a16:creationId xmlns="" xmlns:a16="http://schemas.microsoft.com/office/drawing/2014/main"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8" y="1183712"/>
            <a:ext cx="6246712" cy="4883641"/>
          </a:xfrm>
          <a:prstGeom prst="rect">
            <a:avLst/>
          </a:prstGeom>
        </p:spPr>
      </p:pic>
      <p:sp>
        <p:nvSpPr>
          <p:cNvPr id="10" name="Rounded Rectangular Callout 6">
            <a:hlinkClick r:id="" action="ppaction://noaction">
              <a:snd r:embed="rId5" name="3.2.5 Mehmet und Mia reden Slide 25.wav"/>
            </a:hlinkClick>
            <a:extLst>
              <a:ext uri="{FF2B5EF4-FFF2-40B4-BE49-F238E27FC236}">
                <a16:creationId xmlns="" xmlns:a16="http://schemas.microsoft.com/office/drawing/2014/main" id="{F47273C9-BA72-422B-9708-6BC26A4A2613}"/>
              </a:ext>
            </a:extLst>
          </p:cNvPr>
          <p:cNvSpPr/>
          <p:nvPr/>
        </p:nvSpPr>
        <p:spPr>
          <a:xfrm flipH="1">
            <a:off x="117564" y="1230511"/>
            <a:ext cx="3101886" cy="4836841"/>
          </a:xfrm>
          <a:prstGeom prst="wedgeRoundRectCallout">
            <a:avLst>
              <a:gd name="adj1" fmla="val -73799"/>
              <a:gd name="adj2" fmla="val -1381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prstClr val="white"/>
                </a:solidFill>
                <a:latin typeface="Century Gothic" panose="020B0502020202020204" pitchFamily="34" charset="0"/>
              </a:rPr>
              <a:t>Nächstes Jahr fahren wir in </a:t>
            </a:r>
            <a:r>
              <a:rPr lang="de-DE" sz="2000" dirty="0">
                <a:solidFill>
                  <a:prstClr val="white"/>
                </a:solidFill>
                <a:latin typeface="Century Gothic" panose="020B0502020202020204" pitchFamily="34" charset="0"/>
              </a:rPr>
              <a:t>den </a:t>
            </a:r>
            <a:r>
              <a:rPr lang="de-DE" sz="2000" dirty="0">
                <a:solidFill>
                  <a:prstClr val="white"/>
                </a:solidFill>
                <a:latin typeface="Century Gothic" panose="020B0502020202020204" pitchFamily="34" charset="0"/>
              </a:rPr>
              <a:t>Urlaub </a:t>
            </a:r>
            <a:r>
              <a:rPr lang="de-DE" sz="2000" dirty="0">
                <a:solidFill>
                  <a:prstClr val="white"/>
                </a:solidFill>
                <a:latin typeface="Century Gothic" panose="020B0502020202020204" pitchFamily="34" charset="0"/>
              </a:rPr>
              <a:t>in die </a:t>
            </a:r>
            <a:r>
              <a:rPr lang="de-DE" sz="2000" dirty="0">
                <a:solidFill>
                  <a:prstClr val="white"/>
                </a:solidFill>
                <a:latin typeface="Century Gothic" panose="020B0502020202020204" pitchFamily="34" charset="0"/>
              </a:rPr>
              <a:t>Schweiz. Wir nehmen den Zug. Die Reise dauert zehn Stunden! Normalerweise </a:t>
            </a:r>
            <a:r>
              <a:rPr lang="de-DE" sz="2000" dirty="0">
                <a:solidFill>
                  <a:prstClr val="white"/>
                </a:solidFill>
                <a:latin typeface="Century Gothic" panose="020B0502020202020204" pitchFamily="34" charset="0"/>
              </a:rPr>
              <a:t>suchen wir ein </a:t>
            </a:r>
            <a:r>
              <a:rPr lang="de-DE" sz="2000" dirty="0">
                <a:solidFill>
                  <a:prstClr val="white"/>
                </a:solidFill>
                <a:latin typeface="Century Gothic" panose="020B0502020202020204" pitchFamily="34" charset="0"/>
              </a:rPr>
              <a:t>Hotel für* eine Woche, aber</a:t>
            </a:r>
            <a:r>
              <a:rPr lang="de-DE" sz="2000" dirty="0">
                <a:solidFill>
                  <a:prstClr val="white"/>
                </a:solidFill>
                <a:latin typeface="Century Gothic" panose="020B0502020202020204" pitchFamily="34" charset="0"/>
              </a:rPr>
              <a:t> </a:t>
            </a:r>
            <a:r>
              <a:rPr lang="de-DE" sz="2000" dirty="0">
                <a:solidFill>
                  <a:prstClr val="white"/>
                </a:solidFill>
                <a:latin typeface="Century Gothic" panose="020B0502020202020204" pitchFamily="34" charset="0"/>
              </a:rPr>
              <a:t>nächstes Jahr bleiben wir zwei Wochen! Im Sommer mag ich besonders* Schwimmen und Rad fahren!</a:t>
            </a:r>
            <a:endParaRPr lang="en-GB" sz="2000" dirty="0">
              <a:solidFill>
                <a:prstClr val="white"/>
              </a:solidFill>
              <a:latin typeface="Century Gothic" panose="020B0502020202020204" pitchFamily="34" charset="0"/>
            </a:endParaRPr>
          </a:p>
        </p:txBody>
      </p:sp>
      <p:sp>
        <p:nvSpPr>
          <p:cNvPr id="11" name="Rounded Rectangular Callout 6">
            <a:hlinkClick r:id="" action="ppaction://noaction">
              <a:snd r:embed="rId6" name="3.2.5 Miav2.wav"/>
            </a:hlinkClick>
            <a:extLst>
              <a:ext uri="{FF2B5EF4-FFF2-40B4-BE49-F238E27FC236}">
                <a16:creationId xmlns="" xmlns:a16="http://schemas.microsoft.com/office/drawing/2014/main" id="{D9CE71C8-2DF8-4DF4-9F77-C74C8AAB798D}"/>
              </a:ext>
            </a:extLst>
          </p:cNvPr>
          <p:cNvSpPr/>
          <p:nvPr/>
        </p:nvSpPr>
        <p:spPr>
          <a:xfrm flipH="1">
            <a:off x="8362947" y="987179"/>
            <a:ext cx="3541859" cy="4346821"/>
          </a:xfrm>
          <a:prstGeom prst="wedgeRoundRectCallout">
            <a:avLst>
              <a:gd name="adj1" fmla="val 60975"/>
              <a:gd name="adj2" fmla="val -19770"/>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prstClr val="white"/>
                </a:solidFill>
                <a:latin typeface="Century Gothic" panose="020B0502020202020204" pitchFamily="34" charset="0"/>
              </a:rPr>
              <a:t>Echt? Das ist ja super! Normalerweise fahren wir nach </a:t>
            </a:r>
            <a:r>
              <a:rPr lang="de-DE" sz="2000" dirty="0">
                <a:solidFill>
                  <a:prstClr val="white"/>
                </a:solidFill>
                <a:latin typeface="Century Gothic" panose="020B0502020202020204" pitchFamily="34" charset="0"/>
              </a:rPr>
              <a:t>Österreich. Wir machen viel Sport </a:t>
            </a:r>
            <a:r>
              <a:rPr lang="de-DE" sz="2000" dirty="0">
                <a:solidFill>
                  <a:prstClr val="white"/>
                </a:solidFill>
                <a:latin typeface="Century Gothic" panose="020B0502020202020204" pitchFamily="34" charset="0"/>
              </a:rPr>
              <a:t>und </a:t>
            </a:r>
            <a:r>
              <a:rPr lang="de-DE" sz="2000" dirty="0">
                <a:solidFill>
                  <a:prstClr val="white"/>
                </a:solidFill>
                <a:latin typeface="Century Gothic" panose="020B0502020202020204" pitchFamily="34" charset="0"/>
              </a:rPr>
              <a:t>wir </a:t>
            </a:r>
            <a:r>
              <a:rPr lang="de-DE" sz="2000" dirty="0">
                <a:solidFill>
                  <a:prstClr val="white"/>
                </a:solidFill>
                <a:latin typeface="Century Gothic" panose="020B0502020202020204" pitchFamily="34" charset="0"/>
              </a:rPr>
              <a:t> besuchen* die Großstädte Wien und Salzburg.</a:t>
            </a:r>
            <a:endParaRPr lang="de-DE" sz="2000" dirty="0">
              <a:solidFill>
                <a:prstClr val="white"/>
              </a:solidFill>
              <a:latin typeface="Century Gothic" panose="020B0502020202020204" pitchFamily="34" charset="0"/>
            </a:endParaRPr>
          </a:p>
          <a:p>
            <a:pPr algn="ctr"/>
            <a:r>
              <a:rPr lang="de-DE" sz="2000" dirty="0">
                <a:solidFill>
                  <a:prstClr val="white"/>
                </a:solidFill>
                <a:latin typeface="Century Gothic" panose="020B0502020202020204" pitchFamily="34" charset="0"/>
              </a:rPr>
              <a:t>Nächstes Jahr reisen wir aber nach Schottland! Alastair sagt, sein Land ist so schön! </a:t>
            </a:r>
            <a:endParaRPr lang="de-DE" sz="2000" dirty="0">
              <a:solidFill>
                <a:prstClr val="white"/>
              </a:solidFill>
              <a:latin typeface="Century Gothic" panose="020B0502020202020204" pitchFamily="34" charset="0"/>
            </a:endParaRPr>
          </a:p>
        </p:txBody>
      </p:sp>
      <p:sp>
        <p:nvSpPr>
          <p:cNvPr id="19" name="Rounded Rectangle 11">
            <a:extLst>
              <a:ext uri="{FF2B5EF4-FFF2-40B4-BE49-F238E27FC236}">
                <a16:creationId xmlns="" xmlns:a16="http://schemas.microsoft.com/office/drawing/2014/main" id="{DBDBBF0D-374B-43BD-B072-BDB5122E1A79}"/>
              </a:ext>
            </a:extLst>
          </p:cNvPr>
          <p:cNvSpPr/>
          <p:nvPr/>
        </p:nvSpPr>
        <p:spPr>
          <a:xfrm>
            <a:off x="9734550" y="258220"/>
            <a:ext cx="2119025" cy="44663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hören und lesen </a:t>
            </a:r>
            <a:endParaRPr lang="en-GB" b="1" dirty="0">
              <a:solidFill>
                <a:prstClr val="white"/>
              </a:solidFill>
              <a:latin typeface="Century Gothic" panose="020B0502020202020204" pitchFamily="34" charset="0"/>
            </a:endParaRPr>
          </a:p>
        </p:txBody>
      </p:sp>
      <p:sp>
        <p:nvSpPr>
          <p:cNvPr id="2" name="TextBox 1"/>
          <p:cNvSpPr txBox="1"/>
          <p:nvPr/>
        </p:nvSpPr>
        <p:spPr>
          <a:xfrm>
            <a:off x="3219450" y="6413903"/>
            <a:ext cx="7288191" cy="369332"/>
          </a:xfrm>
          <a:prstGeom prst="rect">
            <a:avLst/>
          </a:prstGeom>
          <a:noFill/>
        </p:spPr>
        <p:txBody>
          <a:bodyPr wrap="square" rtlCol="0">
            <a:spAutoFit/>
          </a:bodyPr>
          <a:lstStyle/>
          <a:p>
            <a:r>
              <a:rPr lang="en-GB" dirty="0">
                <a:solidFill>
                  <a:prstClr val="white"/>
                </a:solidFill>
                <a:latin typeface="Century Gothic" panose="020B0502020202020204" pitchFamily="34" charset="0"/>
              </a:rPr>
              <a:t>*</a:t>
            </a:r>
            <a:r>
              <a:rPr lang="en-GB" dirty="0" err="1">
                <a:solidFill>
                  <a:prstClr val="white"/>
                </a:solidFill>
                <a:latin typeface="Century Gothic" panose="020B0502020202020204" pitchFamily="34" charset="0"/>
              </a:rPr>
              <a:t>für</a:t>
            </a:r>
            <a:r>
              <a:rPr lang="en-GB" dirty="0">
                <a:solidFill>
                  <a:prstClr val="white"/>
                </a:solidFill>
                <a:latin typeface="Century Gothic" panose="020B0502020202020204" pitchFamily="34" charset="0"/>
              </a:rPr>
              <a:t> - for | * </a:t>
            </a:r>
            <a:r>
              <a:rPr lang="en-GB" dirty="0" err="1">
                <a:solidFill>
                  <a:prstClr val="white"/>
                </a:solidFill>
                <a:latin typeface="Century Gothic" panose="020B0502020202020204" pitchFamily="34" charset="0"/>
              </a:rPr>
              <a:t>besonders</a:t>
            </a:r>
            <a:r>
              <a:rPr lang="en-GB" dirty="0">
                <a:solidFill>
                  <a:prstClr val="white"/>
                </a:solidFill>
                <a:latin typeface="Century Gothic" panose="020B0502020202020204" pitchFamily="34" charset="0"/>
              </a:rPr>
              <a:t> - especially | *</a:t>
            </a:r>
            <a:r>
              <a:rPr lang="en-GB" dirty="0" err="1">
                <a:solidFill>
                  <a:prstClr val="white"/>
                </a:solidFill>
                <a:latin typeface="Century Gothic" panose="020B0502020202020204" pitchFamily="34" charset="0"/>
              </a:rPr>
              <a:t>besuchen</a:t>
            </a:r>
            <a:r>
              <a:rPr lang="en-GB" dirty="0">
                <a:solidFill>
                  <a:prstClr val="white"/>
                </a:solidFill>
                <a:latin typeface="Century Gothic" panose="020B0502020202020204" pitchFamily="34" charset="0"/>
              </a:rPr>
              <a:t> - to visit</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13799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4" name="Rounded Rectangle 11">
            <a:extLst>
              <a:ext uri="{FF2B5EF4-FFF2-40B4-BE49-F238E27FC236}">
                <a16:creationId xmlns="" xmlns:a16="http://schemas.microsoft.com/office/drawing/2014/main" id="{483D7EB9-C2AA-4190-98DE-925F861600E9}"/>
              </a:ext>
            </a:extLst>
          </p:cNvPr>
          <p:cNvSpPr/>
          <p:nvPr/>
        </p:nvSpPr>
        <p:spPr>
          <a:xfrm>
            <a:off x="10248900" y="89147"/>
            <a:ext cx="1759487" cy="55128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s</a:t>
            </a:r>
            <a:r>
              <a:rPr lang="en-GB" sz="2000" b="1" dirty="0" err="1">
                <a:solidFill>
                  <a:prstClr val="white"/>
                </a:solidFill>
                <a:latin typeface="Century Gothic" panose="020B0502020202020204" pitchFamily="34" charset="0"/>
              </a:rPr>
              <a:t>chreiben</a:t>
            </a:r>
            <a:endParaRPr lang="en-GB" sz="2000" b="1" dirty="0">
              <a:solidFill>
                <a:prstClr val="white"/>
              </a:solidFill>
              <a:latin typeface="Century Gothic" panose="020B0502020202020204" pitchFamily="34" charset="0"/>
            </a:endParaRPr>
          </a:p>
        </p:txBody>
      </p:sp>
      <p:sp>
        <p:nvSpPr>
          <p:cNvPr id="2" name="Title 1">
            <a:extLst>
              <a:ext uri="{FF2B5EF4-FFF2-40B4-BE49-F238E27FC236}">
                <a16:creationId xmlns="" xmlns:a16="http://schemas.microsoft.com/office/drawing/2014/main" id="{31423FA1-5456-5E4F-AD42-590F66D4597B}"/>
              </a:ext>
            </a:extLst>
          </p:cNvPr>
          <p:cNvSpPr>
            <a:spLocks noGrp="1"/>
          </p:cNvSpPr>
          <p:nvPr>
            <p:ph type="title"/>
          </p:nvPr>
        </p:nvSpPr>
        <p:spPr>
          <a:xfrm>
            <a:off x="105293" y="0"/>
            <a:ext cx="10515600" cy="1389443"/>
          </a:xfrm>
        </p:spPr>
        <p:txBody>
          <a:bodyPr>
            <a:normAutofit/>
          </a:bodyPr>
          <a:lstStyle/>
          <a:p>
            <a:r>
              <a:rPr lang="en-GB" sz="3200" b="1" dirty="0" err="1" smtClean="0">
                <a:solidFill>
                  <a:schemeClr val="bg1"/>
                </a:solidFill>
              </a:rPr>
              <a:t>Deine</a:t>
            </a:r>
            <a:r>
              <a:rPr lang="en-GB" sz="3200" b="1" dirty="0" smtClean="0">
                <a:solidFill>
                  <a:schemeClr val="bg1"/>
                </a:solidFill>
              </a:rPr>
              <a:t> </a:t>
            </a:r>
            <a:r>
              <a:rPr lang="en-GB" sz="3200" b="1" dirty="0" err="1" smtClean="0">
                <a:solidFill>
                  <a:schemeClr val="bg1"/>
                </a:solidFill>
              </a:rPr>
              <a:t>Urlaubspläne</a:t>
            </a:r>
            <a:endParaRPr lang="en-US" sz="3200" dirty="0">
              <a:solidFill>
                <a:schemeClr val="bg1"/>
              </a:solidFill>
            </a:endParaRPr>
          </a:p>
        </p:txBody>
      </p:sp>
      <p:sp>
        <p:nvSpPr>
          <p:cNvPr id="3" name="TextBox 2"/>
          <p:cNvSpPr txBox="1"/>
          <p:nvPr/>
        </p:nvSpPr>
        <p:spPr>
          <a:xfrm>
            <a:off x="189960" y="1389443"/>
            <a:ext cx="11470903" cy="5016758"/>
          </a:xfrm>
          <a:prstGeom prst="rect">
            <a:avLst/>
          </a:prstGeom>
          <a:noFill/>
        </p:spPr>
        <p:txBody>
          <a:bodyPr wrap="square" rtlCol="0">
            <a:spAutoFit/>
          </a:bodyPr>
          <a:lstStyle/>
          <a:p>
            <a:r>
              <a:rPr lang="en-GB" sz="2800" b="1" dirty="0" err="1" smtClean="0">
                <a:solidFill>
                  <a:srgbClr val="4472C4">
                    <a:lumMod val="50000"/>
                  </a:srgbClr>
                </a:solidFill>
                <a:latin typeface="Century Gothic" panose="020B0502020202020204" pitchFamily="34" charset="0"/>
              </a:rPr>
              <a:t>Schreib</a:t>
            </a:r>
            <a:r>
              <a:rPr lang="en-GB" sz="2800" b="1" dirty="0" smtClean="0">
                <a:solidFill>
                  <a:srgbClr val="4472C4">
                    <a:lumMod val="50000"/>
                  </a:srgbClr>
                </a:solidFill>
                <a:latin typeface="Century Gothic" panose="020B0502020202020204" pitchFamily="34" charset="0"/>
              </a:rPr>
              <a:t> 50-60 </a:t>
            </a:r>
            <a:r>
              <a:rPr lang="en-GB" sz="2800" b="1" dirty="0" err="1" smtClean="0">
                <a:solidFill>
                  <a:srgbClr val="4472C4">
                    <a:lumMod val="50000"/>
                  </a:srgbClr>
                </a:solidFill>
                <a:latin typeface="Century Gothic" panose="020B0502020202020204" pitchFamily="34" charset="0"/>
              </a:rPr>
              <a:t>Wörter</a:t>
            </a:r>
            <a:r>
              <a:rPr lang="en-GB" sz="2800" b="1" dirty="0" smtClean="0">
                <a:solidFill>
                  <a:srgbClr val="4472C4">
                    <a:lumMod val="50000"/>
                  </a:srgbClr>
                </a:solidFill>
                <a:latin typeface="Century Gothic" panose="020B0502020202020204" pitchFamily="34" charset="0"/>
              </a:rPr>
              <a:t> </a:t>
            </a:r>
            <a:r>
              <a:rPr lang="en-GB" sz="2800" b="1" dirty="0" err="1" smtClean="0">
                <a:solidFill>
                  <a:srgbClr val="4472C4">
                    <a:lumMod val="50000"/>
                  </a:srgbClr>
                </a:solidFill>
                <a:latin typeface="Century Gothic" panose="020B0502020202020204" pitchFamily="34" charset="0"/>
              </a:rPr>
              <a:t>über</a:t>
            </a:r>
            <a:r>
              <a:rPr lang="en-GB" sz="2800" b="1" dirty="0" smtClean="0">
                <a:solidFill>
                  <a:srgbClr val="4472C4">
                    <a:lumMod val="50000"/>
                  </a:srgbClr>
                </a:solidFill>
                <a:latin typeface="Century Gothic" panose="020B0502020202020204" pitchFamily="34" charset="0"/>
              </a:rPr>
              <a:t> </a:t>
            </a:r>
            <a:r>
              <a:rPr lang="en-GB" sz="2800" b="1" dirty="0" err="1" smtClean="0">
                <a:solidFill>
                  <a:srgbClr val="4472C4">
                    <a:lumMod val="50000"/>
                  </a:srgbClr>
                </a:solidFill>
                <a:latin typeface="Century Gothic" panose="020B0502020202020204" pitchFamily="34" charset="0"/>
              </a:rPr>
              <a:t>deine</a:t>
            </a:r>
            <a:r>
              <a:rPr lang="en-GB" sz="2800" b="1" dirty="0" smtClean="0">
                <a:solidFill>
                  <a:srgbClr val="4472C4">
                    <a:lumMod val="50000"/>
                  </a:srgbClr>
                </a:solidFill>
                <a:latin typeface="Century Gothic" panose="020B0502020202020204" pitchFamily="34" charset="0"/>
              </a:rPr>
              <a:t> </a:t>
            </a:r>
            <a:r>
              <a:rPr lang="en-GB" sz="2800" b="1" dirty="0" err="1" smtClean="0">
                <a:solidFill>
                  <a:srgbClr val="4472C4">
                    <a:lumMod val="50000"/>
                  </a:srgbClr>
                </a:solidFill>
                <a:latin typeface="Century Gothic" panose="020B0502020202020204" pitchFamily="34" charset="0"/>
              </a:rPr>
              <a:t>Urlaubspläne</a:t>
            </a:r>
            <a:r>
              <a:rPr lang="en-GB" sz="2800" b="1" dirty="0" smtClean="0">
                <a:solidFill>
                  <a:srgbClr val="4472C4">
                    <a:lumMod val="50000"/>
                  </a:srgbClr>
                </a:solidFill>
                <a:latin typeface="Century Gothic" panose="020B0502020202020204" pitchFamily="34" charset="0"/>
              </a:rPr>
              <a:t> </a:t>
            </a:r>
            <a:r>
              <a:rPr lang="en-GB" sz="2800" b="1" dirty="0" err="1" smtClean="0">
                <a:solidFill>
                  <a:srgbClr val="4472C4">
                    <a:lumMod val="50000"/>
                  </a:srgbClr>
                </a:solidFill>
                <a:latin typeface="Century Gothic" panose="020B0502020202020204" pitchFamily="34" charset="0"/>
              </a:rPr>
              <a:t>für</a:t>
            </a:r>
            <a:r>
              <a:rPr lang="en-GB" sz="2800" b="1" dirty="0" smtClean="0">
                <a:solidFill>
                  <a:srgbClr val="4472C4">
                    <a:lumMod val="50000"/>
                  </a:srgbClr>
                </a:solidFill>
                <a:latin typeface="Century Gothic" panose="020B0502020202020204" pitchFamily="34" charset="0"/>
              </a:rPr>
              <a:t> </a:t>
            </a:r>
            <a:r>
              <a:rPr lang="en-GB" sz="2800" b="1" dirty="0" err="1" smtClean="0">
                <a:solidFill>
                  <a:srgbClr val="4472C4">
                    <a:lumMod val="50000"/>
                  </a:srgbClr>
                </a:solidFill>
                <a:latin typeface="Century Gothic" panose="020B0502020202020204" pitchFamily="34" charset="0"/>
              </a:rPr>
              <a:t>nächstes</a:t>
            </a:r>
            <a:r>
              <a:rPr lang="en-GB" sz="2800" b="1" dirty="0" smtClean="0">
                <a:solidFill>
                  <a:srgbClr val="4472C4">
                    <a:lumMod val="50000"/>
                  </a:srgbClr>
                </a:solidFill>
                <a:latin typeface="Century Gothic" panose="020B0502020202020204" pitchFamily="34" charset="0"/>
              </a:rPr>
              <a:t> </a:t>
            </a:r>
            <a:r>
              <a:rPr lang="en-GB" sz="2800" b="1" dirty="0" err="1" smtClean="0">
                <a:solidFill>
                  <a:srgbClr val="4472C4">
                    <a:lumMod val="50000"/>
                  </a:srgbClr>
                </a:solidFill>
                <a:latin typeface="Century Gothic" panose="020B0502020202020204" pitchFamily="34" charset="0"/>
              </a:rPr>
              <a:t>Jahr</a:t>
            </a:r>
            <a:r>
              <a:rPr lang="en-GB" sz="2800" b="1" dirty="0" smtClean="0">
                <a:solidFill>
                  <a:srgbClr val="4472C4">
                    <a:lumMod val="50000"/>
                  </a:srgbClr>
                </a:solidFill>
                <a:latin typeface="Century Gothic" panose="020B0502020202020204" pitchFamily="34" charset="0"/>
              </a:rPr>
              <a:t>. </a:t>
            </a:r>
            <a:r>
              <a:rPr lang="en-GB" sz="2800" dirty="0" smtClean="0">
                <a:solidFill>
                  <a:srgbClr val="4472C4">
                    <a:lumMod val="50000"/>
                  </a:srgbClr>
                </a:solidFill>
                <a:latin typeface="Century Gothic" panose="020B0502020202020204" pitchFamily="34" charset="0"/>
              </a:rPr>
              <a:t>(It can be imaginary!). </a:t>
            </a:r>
            <a:endParaRPr lang="en-GB" sz="2800" b="1" dirty="0">
              <a:solidFill>
                <a:srgbClr val="4472C4">
                  <a:lumMod val="50000"/>
                </a:srgbClr>
              </a:solidFill>
              <a:latin typeface="Century Gothic" panose="020B0502020202020204" pitchFamily="34" charset="0"/>
            </a:endParaRPr>
          </a:p>
          <a:p>
            <a:r>
              <a:rPr lang="en-GB" sz="2400" dirty="0" smtClean="0">
                <a:solidFill>
                  <a:srgbClr val="4472C4">
                    <a:lumMod val="50000"/>
                  </a:srgbClr>
                </a:solidFill>
                <a:latin typeface="Century Gothic" panose="020B0502020202020204" pitchFamily="34" charset="0"/>
              </a:rPr>
              <a:t/>
            </a:r>
            <a:br>
              <a:rPr lang="en-GB" sz="2400" dirty="0" smtClean="0">
                <a:solidFill>
                  <a:srgbClr val="4472C4">
                    <a:lumMod val="50000"/>
                  </a:srgbClr>
                </a:solidFill>
                <a:latin typeface="Century Gothic" panose="020B0502020202020204" pitchFamily="34" charset="0"/>
              </a:rPr>
            </a:br>
            <a:r>
              <a:rPr lang="en-GB" sz="2400" dirty="0" smtClean="0">
                <a:solidFill>
                  <a:srgbClr val="4472C4">
                    <a:lumMod val="50000"/>
                  </a:srgbClr>
                </a:solidFill>
                <a:latin typeface="Century Gothic" panose="020B0502020202020204" pitchFamily="34" charset="0"/>
              </a:rPr>
              <a:t>Wo? </a:t>
            </a:r>
            <a:br>
              <a:rPr lang="en-GB" sz="2400" dirty="0" smtClean="0">
                <a:solidFill>
                  <a:srgbClr val="4472C4">
                    <a:lumMod val="50000"/>
                  </a:srgbClr>
                </a:solidFill>
                <a:latin typeface="Century Gothic" panose="020B0502020202020204" pitchFamily="34" charset="0"/>
              </a:rPr>
            </a:br>
            <a:r>
              <a:rPr lang="en-GB" sz="2400" dirty="0" err="1" smtClean="0">
                <a:solidFill>
                  <a:srgbClr val="4472C4">
                    <a:lumMod val="50000"/>
                  </a:srgbClr>
                </a:solidFill>
                <a:latin typeface="Century Gothic" panose="020B0502020202020204" pitchFamily="34" charset="0"/>
              </a:rPr>
              <a:t>Wie</a:t>
            </a:r>
            <a:r>
              <a:rPr lang="en-GB" sz="2400" dirty="0" smtClean="0">
                <a:solidFill>
                  <a:srgbClr val="4472C4">
                    <a:lumMod val="50000"/>
                  </a:srgbClr>
                </a:solidFill>
                <a:latin typeface="Century Gothic" panose="020B0502020202020204" pitchFamily="34" charset="0"/>
              </a:rPr>
              <a:t>? </a:t>
            </a:r>
            <a:br>
              <a:rPr lang="en-GB" sz="2400" dirty="0" smtClean="0">
                <a:solidFill>
                  <a:srgbClr val="4472C4">
                    <a:lumMod val="50000"/>
                  </a:srgbClr>
                </a:solidFill>
                <a:latin typeface="Century Gothic" panose="020B0502020202020204" pitchFamily="34" charset="0"/>
              </a:rPr>
            </a:br>
            <a:r>
              <a:rPr lang="en-GB" sz="2400" dirty="0" err="1" smtClean="0">
                <a:solidFill>
                  <a:srgbClr val="4472C4">
                    <a:lumMod val="50000"/>
                  </a:srgbClr>
                </a:solidFill>
                <a:latin typeface="Century Gothic" panose="020B0502020202020204" pitchFamily="34" charset="0"/>
              </a:rPr>
              <a:t>Wie</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lange</a:t>
            </a:r>
            <a:r>
              <a:rPr lang="en-GB" sz="2400" dirty="0" smtClean="0">
                <a:solidFill>
                  <a:srgbClr val="4472C4">
                    <a:lumMod val="50000"/>
                  </a:srgbClr>
                </a:solidFill>
                <a:latin typeface="Century Gothic" panose="020B0502020202020204" pitchFamily="34" charset="0"/>
              </a:rPr>
              <a:t> </a:t>
            </a:r>
            <a:r>
              <a:rPr lang="en-GB" sz="2400" dirty="0" err="1" smtClean="0">
                <a:solidFill>
                  <a:srgbClr val="4472C4">
                    <a:lumMod val="50000"/>
                  </a:srgbClr>
                </a:solidFill>
                <a:latin typeface="Century Gothic" panose="020B0502020202020204" pitchFamily="34" charset="0"/>
              </a:rPr>
              <a:t>dauert</a:t>
            </a:r>
            <a:r>
              <a:rPr lang="en-GB" sz="2400" dirty="0" smtClean="0">
                <a:solidFill>
                  <a:srgbClr val="4472C4">
                    <a:lumMod val="50000"/>
                  </a:srgbClr>
                </a:solidFill>
                <a:latin typeface="Century Gothic" panose="020B0502020202020204" pitchFamily="34" charset="0"/>
              </a:rPr>
              <a:t> das?</a:t>
            </a:r>
            <a:br>
              <a:rPr lang="en-GB" sz="2400" dirty="0" smtClean="0">
                <a:solidFill>
                  <a:srgbClr val="4472C4">
                    <a:lumMod val="50000"/>
                  </a:srgbClr>
                </a:solidFill>
                <a:latin typeface="Century Gothic" panose="020B0502020202020204" pitchFamily="34" charset="0"/>
              </a:rPr>
            </a:br>
            <a:r>
              <a:rPr lang="en-GB" sz="2400" dirty="0" smtClean="0">
                <a:solidFill>
                  <a:srgbClr val="4472C4">
                    <a:lumMod val="50000"/>
                  </a:srgbClr>
                </a:solidFill>
                <a:latin typeface="Century Gothic" panose="020B0502020202020204" pitchFamily="34" charset="0"/>
              </a:rPr>
              <a:t>Was </a:t>
            </a:r>
            <a:r>
              <a:rPr lang="en-GB" sz="2400" dirty="0" err="1" smtClean="0">
                <a:solidFill>
                  <a:srgbClr val="4472C4">
                    <a:lumMod val="50000"/>
                  </a:srgbClr>
                </a:solidFill>
                <a:latin typeface="Century Gothic" panose="020B0502020202020204" pitchFamily="34" charset="0"/>
              </a:rPr>
              <a:t>machst</a:t>
            </a:r>
            <a:r>
              <a:rPr lang="en-GB" sz="2400" dirty="0" smtClean="0">
                <a:solidFill>
                  <a:srgbClr val="4472C4">
                    <a:lumMod val="50000"/>
                  </a:srgbClr>
                </a:solidFill>
                <a:latin typeface="Century Gothic" panose="020B0502020202020204" pitchFamily="34" charset="0"/>
              </a:rPr>
              <a:t> du, und </a:t>
            </a:r>
            <a:r>
              <a:rPr lang="en-GB" sz="2400" dirty="0" err="1" smtClean="0">
                <a:solidFill>
                  <a:srgbClr val="4472C4">
                    <a:lumMod val="50000"/>
                  </a:srgbClr>
                </a:solidFill>
                <a:latin typeface="Century Gothic" panose="020B0502020202020204" pitchFamily="34" charset="0"/>
              </a:rPr>
              <a:t>wann</a:t>
            </a:r>
            <a:r>
              <a:rPr lang="en-GB" sz="2400" dirty="0" smtClean="0">
                <a:solidFill>
                  <a:srgbClr val="4472C4">
                    <a:lumMod val="50000"/>
                  </a:srgbClr>
                </a:solidFill>
                <a:latin typeface="Century Gothic" panose="020B0502020202020204" pitchFamily="34" charset="0"/>
              </a:rPr>
              <a:t>? </a:t>
            </a:r>
            <a:endParaRPr lang="en-GB" sz="2400" dirty="0">
              <a:solidFill>
                <a:srgbClr val="4472C4">
                  <a:lumMod val="50000"/>
                </a:srgbClr>
              </a:solidFill>
              <a:latin typeface="Century Gothic" panose="020B0502020202020204" pitchFamily="34" charset="0"/>
            </a:endParaRPr>
          </a:p>
          <a:p>
            <a:r>
              <a:rPr lang="en-GB" sz="2400" dirty="0" smtClean="0">
                <a:solidFill>
                  <a:srgbClr val="4472C4">
                    <a:lumMod val="50000"/>
                  </a:srgbClr>
                </a:solidFill>
                <a:latin typeface="Century Gothic" panose="020B0502020202020204" pitchFamily="34" charset="0"/>
              </a:rPr>
              <a:t/>
            </a:r>
            <a:br>
              <a:rPr lang="en-GB" sz="2400" dirty="0" smtClean="0">
                <a:solidFill>
                  <a:srgbClr val="4472C4">
                    <a:lumMod val="50000"/>
                  </a:srgbClr>
                </a:solidFill>
                <a:latin typeface="Century Gothic" panose="020B0502020202020204" pitchFamily="34" charset="0"/>
              </a:rPr>
            </a:br>
            <a:r>
              <a:rPr lang="en-GB" sz="2400" dirty="0" smtClean="0">
                <a:solidFill>
                  <a:srgbClr val="4472C4">
                    <a:lumMod val="50000"/>
                  </a:srgbClr>
                </a:solidFill>
                <a:latin typeface="Century Gothic" panose="020B0502020202020204" pitchFamily="34" charset="0"/>
              </a:rPr>
              <a:t>Contrast </a:t>
            </a:r>
            <a:r>
              <a:rPr lang="en-GB" sz="2400" dirty="0">
                <a:solidFill>
                  <a:srgbClr val="4472C4">
                    <a:lumMod val="50000"/>
                  </a:srgbClr>
                </a:solidFill>
                <a:latin typeface="Century Gothic" panose="020B0502020202020204" pitchFamily="34" charset="0"/>
              </a:rPr>
              <a:t>this with what you </a:t>
            </a:r>
            <a:r>
              <a:rPr lang="en-GB" sz="2400" b="1" i="1" dirty="0">
                <a:solidFill>
                  <a:srgbClr val="4472C4">
                    <a:lumMod val="50000"/>
                  </a:srgbClr>
                </a:solidFill>
                <a:latin typeface="Century Gothic" panose="020B0502020202020204" pitchFamily="34" charset="0"/>
              </a:rPr>
              <a:t>normally</a:t>
            </a:r>
            <a:r>
              <a:rPr lang="en-GB" sz="2400" dirty="0">
                <a:solidFill>
                  <a:srgbClr val="4472C4">
                    <a:lumMod val="50000"/>
                  </a:srgbClr>
                </a:solidFill>
                <a:latin typeface="Century Gothic" panose="020B0502020202020204" pitchFamily="34" charset="0"/>
              </a:rPr>
              <a:t> do </a:t>
            </a:r>
            <a:r>
              <a:rPr lang="en-GB" sz="2400" b="1" i="1" dirty="0">
                <a:solidFill>
                  <a:srgbClr val="4472C4">
                    <a:lumMod val="50000"/>
                  </a:srgbClr>
                </a:solidFill>
                <a:latin typeface="Century Gothic" panose="020B0502020202020204" pitchFamily="34" charset="0"/>
              </a:rPr>
              <a:t>every year</a:t>
            </a:r>
            <a:r>
              <a:rPr lang="en-GB" sz="2400" dirty="0">
                <a:solidFill>
                  <a:srgbClr val="4472C4">
                    <a:lumMod val="50000"/>
                  </a:srgbClr>
                </a:solidFill>
                <a:latin typeface="Century Gothic" panose="020B0502020202020204" pitchFamily="34" charset="0"/>
              </a:rPr>
              <a:t>, as Mehmet and Mia did in their conversation on the previous slide.</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Use the vocabulary you have learned and revised this lesson. </a:t>
            </a:r>
          </a:p>
          <a:p>
            <a:r>
              <a:rPr lang="en-GB" sz="2400" dirty="0" smtClean="0">
                <a:solidFill>
                  <a:srgbClr val="4472C4">
                    <a:lumMod val="50000"/>
                  </a:srgbClr>
                </a:solidFill>
                <a:latin typeface="Century Gothic" panose="020B0502020202020204" pitchFamily="34" charset="0"/>
              </a:rPr>
              <a:t>Use </a:t>
            </a:r>
            <a:r>
              <a:rPr lang="en-GB" sz="2400" dirty="0">
                <a:solidFill>
                  <a:srgbClr val="4472C4">
                    <a:lumMod val="50000"/>
                  </a:srgbClr>
                </a:solidFill>
                <a:latin typeface="Century Gothic" panose="020B0502020202020204" pitchFamily="34" charset="0"/>
              </a:rPr>
              <a:t>a dictionary, </a:t>
            </a:r>
            <a:r>
              <a:rPr lang="en-GB" sz="2400" dirty="0" smtClean="0">
                <a:solidFill>
                  <a:srgbClr val="4472C4">
                    <a:lumMod val="50000"/>
                  </a:srgbClr>
                </a:solidFill>
                <a:latin typeface="Century Gothic" panose="020B0502020202020204" pitchFamily="34" charset="0"/>
              </a:rPr>
              <a:t>for up to five new words, if you want to.</a:t>
            </a:r>
            <a:endParaRPr lang="en-GB" sz="24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403063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4" name="Rounded Rectangle 11">
            <a:extLst>
              <a:ext uri="{FF2B5EF4-FFF2-40B4-BE49-F238E27FC236}">
                <a16:creationId xmlns="" xmlns:a16="http://schemas.microsoft.com/office/drawing/2014/main" id="{483D7EB9-C2AA-4190-98DE-925F861600E9}"/>
              </a:ext>
            </a:extLst>
          </p:cNvPr>
          <p:cNvSpPr/>
          <p:nvPr/>
        </p:nvSpPr>
        <p:spPr>
          <a:xfrm>
            <a:off x="10248900" y="89147"/>
            <a:ext cx="1759487" cy="55128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
        <p:nvSpPr>
          <p:cNvPr id="2" name="Title 1">
            <a:extLst>
              <a:ext uri="{FF2B5EF4-FFF2-40B4-BE49-F238E27FC236}">
                <a16:creationId xmlns="" xmlns:a16="http://schemas.microsoft.com/office/drawing/2014/main" id="{31423FA1-5456-5E4F-AD42-590F66D4597B}"/>
              </a:ext>
            </a:extLst>
          </p:cNvPr>
          <p:cNvSpPr>
            <a:spLocks noGrp="1"/>
          </p:cNvSpPr>
          <p:nvPr>
            <p:ph type="title"/>
          </p:nvPr>
        </p:nvSpPr>
        <p:spPr>
          <a:xfrm>
            <a:off x="105293" y="0"/>
            <a:ext cx="10515600" cy="1389443"/>
          </a:xfrm>
        </p:spPr>
        <p:txBody>
          <a:bodyPr>
            <a:normAutofit/>
          </a:bodyPr>
          <a:lstStyle/>
          <a:p>
            <a:r>
              <a:rPr lang="en-GB" sz="3200" b="1" dirty="0" err="1" smtClean="0">
                <a:solidFill>
                  <a:schemeClr val="bg1"/>
                </a:solidFill>
              </a:rPr>
              <a:t>Deine</a:t>
            </a:r>
            <a:r>
              <a:rPr lang="en-GB" sz="3200" b="1" dirty="0" smtClean="0">
                <a:solidFill>
                  <a:schemeClr val="bg1"/>
                </a:solidFill>
              </a:rPr>
              <a:t> </a:t>
            </a:r>
            <a:r>
              <a:rPr lang="en-GB" sz="3200" b="1" dirty="0" err="1" smtClean="0">
                <a:solidFill>
                  <a:schemeClr val="bg1"/>
                </a:solidFill>
              </a:rPr>
              <a:t>Urlaubspläne</a:t>
            </a:r>
            <a:endParaRPr lang="en-US" sz="3200" dirty="0">
              <a:solidFill>
                <a:schemeClr val="bg1"/>
              </a:solidFill>
            </a:endParaRPr>
          </a:p>
        </p:txBody>
      </p:sp>
      <p:sp>
        <p:nvSpPr>
          <p:cNvPr id="3" name="TextBox 2"/>
          <p:cNvSpPr txBox="1"/>
          <p:nvPr/>
        </p:nvSpPr>
        <p:spPr>
          <a:xfrm>
            <a:off x="170370" y="1366673"/>
            <a:ext cx="11838017" cy="1631216"/>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Sag </a:t>
            </a:r>
            <a:r>
              <a:rPr lang="en-GB" sz="2000" b="1" dirty="0" err="1">
                <a:solidFill>
                  <a:srgbClr val="4472C4">
                    <a:lumMod val="50000"/>
                  </a:srgbClr>
                </a:solidFill>
                <a:latin typeface="Century Gothic" panose="020B0502020202020204" pitchFamily="34" charset="0"/>
              </a:rPr>
              <a:t>deine</a:t>
            </a:r>
            <a:r>
              <a:rPr lang="en-GB" sz="2000" b="1" dirty="0">
                <a:solidFill>
                  <a:srgbClr val="4472C4">
                    <a:lumMod val="50000"/>
                  </a:srgbClr>
                </a:solidFill>
                <a:latin typeface="Century Gothic" panose="020B0502020202020204" pitchFamily="34" charset="0"/>
              </a:rPr>
              <a:t> </a:t>
            </a:r>
            <a:r>
              <a:rPr lang="en-GB" sz="2000" b="1" dirty="0" err="1">
                <a:solidFill>
                  <a:srgbClr val="4472C4">
                    <a:lumMod val="50000"/>
                  </a:srgbClr>
                </a:solidFill>
                <a:latin typeface="Century Gothic" panose="020B0502020202020204" pitchFamily="34" charset="0"/>
              </a:rPr>
              <a:t>Urlaubspläne</a:t>
            </a:r>
            <a:r>
              <a:rPr lang="en-GB" sz="2000" b="1" dirty="0">
                <a:solidFill>
                  <a:srgbClr val="4472C4">
                    <a:lumMod val="50000"/>
                  </a:srgbClr>
                </a:solidFill>
                <a:latin typeface="Century Gothic" panose="020B0502020202020204" pitchFamily="34" charset="0"/>
              </a:rPr>
              <a:t>!</a:t>
            </a:r>
          </a:p>
          <a:p>
            <a:r>
              <a:rPr lang="en-GB" sz="2000" dirty="0">
                <a:solidFill>
                  <a:srgbClr val="4472C4">
                    <a:lumMod val="50000"/>
                  </a:srgbClr>
                </a:solidFill>
                <a:latin typeface="Century Gothic" panose="020B0502020202020204" pitchFamily="34" charset="0"/>
              </a:rPr>
              <a:t>Now read your text in German to your partner, who will make notes on what you say in English. Make notes in English on what your partner says in his/her text, as below </a:t>
            </a:r>
            <a:r>
              <a:rPr lang="en-GB" sz="2000" dirty="0" err="1">
                <a:solidFill>
                  <a:srgbClr val="4472C4">
                    <a:lumMod val="50000"/>
                  </a:srgbClr>
                </a:solidFill>
                <a:latin typeface="Century Gothic" panose="020B0502020202020204" pitchFamily="34" charset="0"/>
              </a:rPr>
              <a:t>below</a:t>
            </a:r>
            <a:r>
              <a:rPr lang="en-GB" sz="2000" dirty="0">
                <a:solidFill>
                  <a:srgbClr val="4472C4">
                    <a:lumMod val="50000"/>
                  </a:srgbClr>
                </a:solidFill>
                <a:latin typeface="Century Gothic" panose="020B0502020202020204" pitchFamily="34" charset="0"/>
              </a:rPr>
              <a:t>:</a:t>
            </a:r>
          </a:p>
          <a:p>
            <a:endParaRPr lang="en-GB" sz="2000" dirty="0">
              <a:solidFill>
                <a:srgbClr val="4472C4">
                  <a:lumMod val="50000"/>
                </a:srgbClr>
              </a:solidFill>
              <a:latin typeface="Century Gothic" panose="020B0502020202020204" pitchFamily="34" charset="0"/>
            </a:endParaRPr>
          </a:p>
          <a:p>
            <a:endParaRPr lang="en-GB" sz="2000" dirty="0">
              <a:solidFill>
                <a:srgbClr val="4472C4">
                  <a:lumMod val="50000"/>
                </a:srgbClr>
              </a:solidFill>
              <a:latin typeface="Century Gothic" panose="020B0502020202020204" pitchFamily="34" charset="0"/>
            </a:endParaRPr>
          </a:p>
        </p:txBody>
      </p:sp>
      <p:graphicFrame>
        <p:nvGraphicFramePr>
          <p:cNvPr id="6" name="Table 5"/>
          <p:cNvGraphicFramePr>
            <a:graphicFrameLocks noGrp="1"/>
          </p:cNvGraphicFramePr>
          <p:nvPr>
            <p:extLst/>
          </p:nvPr>
        </p:nvGraphicFramePr>
        <p:xfrm>
          <a:off x="318815" y="2464560"/>
          <a:ext cx="11541126" cy="3850515"/>
        </p:xfrm>
        <a:graphic>
          <a:graphicData uri="http://schemas.openxmlformats.org/drawingml/2006/table">
            <a:tbl>
              <a:tblPr firstRow="1" bandRow="1">
                <a:tableStyleId>{5C22544A-7EE6-4342-B048-85BDC9FD1C3A}</a:tableStyleId>
              </a:tblPr>
              <a:tblGrid>
                <a:gridCol w="5770563">
                  <a:extLst>
                    <a:ext uri="{9D8B030D-6E8A-4147-A177-3AD203B41FA5}">
                      <a16:colId xmlns="" xmlns:a16="http://schemas.microsoft.com/office/drawing/2014/main" val="3766096234"/>
                    </a:ext>
                  </a:extLst>
                </a:gridCol>
                <a:gridCol w="5770563">
                  <a:extLst>
                    <a:ext uri="{9D8B030D-6E8A-4147-A177-3AD203B41FA5}">
                      <a16:colId xmlns="" xmlns:a16="http://schemas.microsoft.com/office/drawing/2014/main" val="1775073925"/>
                    </a:ext>
                  </a:extLst>
                </a:gridCol>
              </a:tblGrid>
              <a:tr h="497590">
                <a:tc>
                  <a:txBody>
                    <a:bodyPr/>
                    <a:lstStyle/>
                    <a:p>
                      <a:pPr algn="ctr"/>
                      <a:r>
                        <a:rPr lang="en-GB" sz="2000" smtClean="0">
                          <a:solidFill>
                            <a:schemeClr val="accent5">
                              <a:lumMod val="50000"/>
                            </a:schemeClr>
                          </a:solidFill>
                          <a:latin typeface="Century Gothic" panose="020B0502020202020204" pitchFamily="34" charset="0"/>
                        </a:rPr>
                        <a:t>What your partner normally does</a:t>
                      </a:r>
                      <a:endParaRPr lang="en-GB" sz="200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smtClean="0">
                          <a:solidFill>
                            <a:schemeClr val="accent5">
                              <a:lumMod val="50000"/>
                            </a:schemeClr>
                          </a:solidFill>
                          <a:latin typeface="Century Gothic" panose="020B0502020202020204" pitchFamily="34" charset="0"/>
                        </a:rPr>
                        <a:t>What your partner is doing next</a:t>
                      </a:r>
                      <a:r>
                        <a:rPr lang="en-GB" sz="2000" baseline="0" smtClean="0">
                          <a:solidFill>
                            <a:schemeClr val="accent5">
                              <a:lumMod val="50000"/>
                            </a:schemeClr>
                          </a:solidFill>
                          <a:latin typeface="Century Gothic" panose="020B0502020202020204" pitchFamily="34" charset="0"/>
                        </a:rPr>
                        <a:t> year</a:t>
                      </a:r>
                      <a:endParaRPr lang="en-GB" sz="200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50403525"/>
                  </a:ext>
                </a:extLst>
              </a:tr>
              <a:tr h="335292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9671339"/>
                  </a:ext>
                </a:extLst>
              </a:tr>
            </a:tbl>
          </a:graphicData>
        </a:graphic>
      </p:graphicFrame>
    </p:spTree>
    <p:extLst>
      <p:ext uri="{BB962C8B-B14F-4D97-AF65-F5344CB8AC3E}">
        <p14:creationId xmlns:p14="http://schemas.microsoft.com/office/powerpoint/2010/main" val="1775783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smtClean="0">
                <a:solidFill>
                  <a:schemeClr val="lt1"/>
                </a:solidFill>
              </a:rPr>
              <a:t>Adverbial time phrases</a:t>
            </a:r>
            <a:endParaRPr sz="3000" b="1"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345412" y="2216529"/>
            <a:ext cx="1596590"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der</a:t>
            </a:r>
            <a:r>
              <a:rPr lang="en-GB" sz="2000" dirty="0">
                <a:solidFill>
                  <a:srgbClr val="115076"/>
                </a:solidFill>
                <a:latin typeface="Century Gothic" panose="020B0502020202020204" pitchFamily="34" charset="0"/>
              </a:rPr>
              <a:t> Monat</a:t>
            </a:r>
            <a:endParaRPr lang="en-GB" sz="2000" dirty="0">
              <a:solidFill>
                <a:srgbClr val="115076"/>
              </a:solidFill>
              <a:latin typeface="Century Gothic" panose="020B0502020202020204" pitchFamily="34" charset="0"/>
            </a:endParaRPr>
          </a:p>
        </p:txBody>
      </p:sp>
      <p:sp>
        <p:nvSpPr>
          <p:cNvPr id="44" name="TextBox 43"/>
          <p:cNvSpPr txBox="1"/>
          <p:nvPr/>
        </p:nvSpPr>
        <p:spPr>
          <a:xfrm>
            <a:off x="4022852" y="2230569"/>
            <a:ext cx="4484746"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Monat</a:t>
            </a:r>
            <a:endParaRPr lang="en-GB" sz="2000" dirty="0">
              <a:solidFill>
                <a:srgbClr val="115076"/>
              </a:solidFill>
              <a:latin typeface="Century Gothic" panose="020B0502020202020204" pitchFamily="34" charset="0"/>
            </a:endParaRPr>
          </a:p>
        </p:txBody>
      </p:sp>
      <p:sp>
        <p:nvSpPr>
          <p:cNvPr id="45" name="TextBox 44"/>
          <p:cNvSpPr txBox="1"/>
          <p:nvPr/>
        </p:nvSpPr>
        <p:spPr>
          <a:xfrm>
            <a:off x="339673" y="2681240"/>
            <a:ext cx="1602329"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Woche</a:t>
            </a:r>
            <a:endParaRPr lang="en-GB" sz="2000" dirty="0">
              <a:solidFill>
                <a:srgbClr val="115076"/>
              </a:solidFill>
              <a:latin typeface="Century Gothic" panose="020B0502020202020204" pitchFamily="34" charset="0"/>
            </a:endParaRPr>
          </a:p>
        </p:txBody>
      </p:sp>
      <p:sp>
        <p:nvSpPr>
          <p:cNvPr id="46" name="TextBox 45"/>
          <p:cNvSpPr txBox="1"/>
          <p:nvPr/>
        </p:nvSpPr>
        <p:spPr>
          <a:xfrm>
            <a:off x="4022852" y="2659405"/>
            <a:ext cx="4484746"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Woche</a:t>
            </a:r>
            <a:endParaRPr lang="en-GB" sz="2000" i="1" dirty="0">
              <a:solidFill>
                <a:srgbClr val="115076"/>
              </a:solidFill>
              <a:latin typeface="Century Gothic" panose="020B0502020202020204" pitchFamily="34" charset="0"/>
            </a:endParaRPr>
          </a:p>
        </p:txBody>
      </p:sp>
      <p:sp>
        <p:nvSpPr>
          <p:cNvPr id="47" name="TextBox 46"/>
          <p:cNvSpPr txBox="1"/>
          <p:nvPr/>
        </p:nvSpPr>
        <p:spPr>
          <a:xfrm>
            <a:off x="361089" y="3125786"/>
            <a:ext cx="1364038"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das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Jahr</a:t>
            </a:r>
            <a:endParaRPr lang="en-GB" sz="2000" dirty="0">
              <a:solidFill>
                <a:srgbClr val="115076"/>
              </a:solidFill>
              <a:latin typeface="Century Gothic" panose="020B0502020202020204" pitchFamily="34" charset="0"/>
            </a:endParaRPr>
          </a:p>
        </p:txBody>
      </p:sp>
      <p:sp>
        <p:nvSpPr>
          <p:cNvPr id="50" name="TextBox 49"/>
          <p:cNvSpPr txBox="1"/>
          <p:nvPr/>
        </p:nvSpPr>
        <p:spPr>
          <a:xfrm>
            <a:off x="4022852" y="3073270"/>
            <a:ext cx="3645875"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es</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Jahr</a:t>
            </a:r>
            <a:endParaRPr lang="en-GB" sz="2000" i="1" dirty="0">
              <a:solidFill>
                <a:srgbClr val="115076"/>
              </a:solidFill>
              <a:latin typeface="Century Gothic" panose="020B0502020202020204" pitchFamily="34" charset="0"/>
            </a:endParaRPr>
          </a:p>
        </p:txBody>
      </p:sp>
      <p:sp>
        <p:nvSpPr>
          <p:cNvPr id="25" name="TextBox 24"/>
          <p:cNvSpPr txBox="1"/>
          <p:nvPr/>
        </p:nvSpPr>
        <p:spPr>
          <a:xfrm>
            <a:off x="284728" y="1195197"/>
            <a:ext cx="11754011" cy="400110"/>
          </a:xfrm>
          <a:prstGeom prst="rect">
            <a:avLst/>
          </a:prstGeom>
          <a:noFill/>
        </p:spPr>
        <p:txBody>
          <a:bodyPr wrap="square" rtlCol="0">
            <a:spAutoFit/>
          </a:bodyPr>
          <a:lstStyle/>
          <a:p>
            <a:pPr>
              <a:defRPr/>
            </a:pPr>
            <a:r>
              <a:rPr lang="en-GB" sz="2000" dirty="0">
                <a:solidFill>
                  <a:srgbClr val="5B9BD5">
                    <a:lumMod val="50000"/>
                  </a:srgbClr>
                </a:solidFill>
                <a:latin typeface="Century Gothic" panose="020B0502020202020204" pitchFamily="34" charset="0"/>
              </a:rPr>
              <a:t>In German, the adjective </a:t>
            </a:r>
            <a:r>
              <a:rPr lang="en-GB" sz="2000" b="1" i="1" dirty="0" err="1">
                <a:solidFill>
                  <a:srgbClr val="DAA520"/>
                </a:solidFill>
                <a:latin typeface="Century Gothic" panose="020B0502020202020204" pitchFamily="34" charset="0"/>
              </a:rPr>
              <a:t>nächst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means ‘next’.</a:t>
            </a:r>
            <a:endParaRPr lang="en-GB" sz="2100" dirty="0">
              <a:solidFill>
                <a:srgbClr val="5B9BD5">
                  <a:lumMod val="50000"/>
                </a:srgbClr>
              </a:solidFill>
              <a:latin typeface="Century Gothic" panose="020B0502020202020204" pitchFamily="34" charset="0"/>
            </a:endParaRPr>
          </a:p>
        </p:txBody>
      </p:sp>
      <p:sp>
        <p:nvSpPr>
          <p:cNvPr id="3" name="Right Arrow 2"/>
          <p:cNvSpPr/>
          <p:nvPr/>
        </p:nvSpPr>
        <p:spPr>
          <a:xfrm>
            <a:off x="2593807" y="2364796"/>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3" name="Right Arrow 22"/>
          <p:cNvSpPr/>
          <p:nvPr/>
        </p:nvSpPr>
        <p:spPr>
          <a:xfrm>
            <a:off x="2593807" y="2784109"/>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4" name="Right Arrow 23"/>
          <p:cNvSpPr/>
          <p:nvPr/>
        </p:nvSpPr>
        <p:spPr>
          <a:xfrm>
            <a:off x="2593807" y="3245576"/>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8" name="TextBox 27"/>
          <p:cNvSpPr txBox="1"/>
          <p:nvPr/>
        </p:nvSpPr>
        <p:spPr>
          <a:xfrm>
            <a:off x="327851" y="3873123"/>
            <a:ext cx="11754011" cy="400110"/>
          </a:xfrm>
          <a:prstGeom prst="rect">
            <a:avLst/>
          </a:prstGeom>
          <a:noFill/>
        </p:spPr>
        <p:txBody>
          <a:bodyPr wrap="square" rtlCol="0">
            <a:spAutoFit/>
          </a:bodyPr>
          <a:lstStyle/>
          <a:p>
            <a:pPr>
              <a:defRPr/>
            </a:pPr>
            <a:r>
              <a:rPr lang="en-GB" sz="2000" dirty="0">
                <a:solidFill>
                  <a:srgbClr val="5B9BD5">
                    <a:lumMod val="50000"/>
                  </a:srgbClr>
                </a:solidFill>
                <a:latin typeface="Century Gothic" panose="020B0502020202020204" pitchFamily="34" charset="0"/>
              </a:rPr>
              <a:t>Previously, you learnt:</a:t>
            </a:r>
            <a:endParaRPr lang="en-GB" sz="2100" dirty="0">
              <a:solidFill>
                <a:srgbClr val="5B9BD5">
                  <a:lumMod val="50000"/>
                </a:srgbClr>
              </a:solidFill>
              <a:latin typeface="Century Gothic" panose="020B0502020202020204" pitchFamily="34" charset="0"/>
            </a:endParaRPr>
          </a:p>
        </p:txBody>
      </p:sp>
      <p:sp>
        <p:nvSpPr>
          <p:cNvPr id="6" name="Rectangle 5"/>
          <p:cNvSpPr/>
          <p:nvPr/>
        </p:nvSpPr>
        <p:spPr>
          <a:xfrm>
            <a:off x="289560" y="1695180"/>
            <a:ext cx="11667767" cy="400110"/>
          </a:xfrm>
          <a:prstGeom prst="rect">
            <a:avLst/>
          </a:prstGeom>
        </p:spPr>
        <p:txBody>
          <a:bodyPr wrap="square">
            <a:spAutoFit/>
          </a:bodyPr>
          <a:lstStyle/>
          <a:p>
            <a:r>
              <a:rPr lang="en-GB" sz="2000" dirty="0">
                <a:solidFill>
                  <a:srgbClr val="115076"/>
                </a:solidFill>
                <a:latin typeface="Century Gothic" panose="020B0502020202020204" pitchFamily="34" charset="0"/>
              </a:rPr>
              <a:t>Its ending changes </a:t>
            </a:r>
            <a:r>
              <a:rPr lang="en-GB" sz="2000" dirty="0">
                <a:solidFill>
                  <a:srgbClr val="115076"/>
                </a:solidFill>
                <a:latin typeface="Century Gothic" panose="020B0502020202020204" pitchFamily="34" charset="0"/>
              </a:rPr>
              <a:t>according to the </a:t>
            </a:r>
            <a:r>
              <a:rPr lang="en-GB" sz="2000" b="1" dirty="0">
                <a:solidFill>
                  <a:srgbClr val="115076"/>
                </a:solidFill>
                <a:latin typeface="Century Gothic" panose="020B0502020202020204" pitchFamily="34" charset="0"/>
              </a:rPr>
              <a:t>gender of the </a:t>
            </a:r>
            <a:r>
              <a:rPr lang="en-GB" sz="2000" b="1" dirty="0">
                <a:solidFill>
                  <a:srgbClr val="115076"/>
                </a:solidFill>
                <a:latin typeface="Century Gothic" panose="020B0502020202020204" pitchFamily="34" charset="0"/>
              </a:rPr>
              <a:t>noun </a:t>
            </a:r>
            <a:r>
              <a:rPr lang="en-GB" sz="2000" dirty="0">
                <a:solidFill>
                  <a:srgbClr val="115076"/>
                </a:solidFill>
                <a:latin typeface="Century Gothic" panose="020B0502020202020204" pitchFamily="34" charset="0"/>
              </a:rPr>
              <a:t>that follows:</a:t>
            </a:r>
            <a:endParaRPr lang="en-GB" sz="2000" dirty="0">
              <a:solidFill>
                <a:srgbClr val="115076"/>
              </a:solidFill>
              <a:latin typeface="Century Gothic" panose="020B0502020202020204" pitchFamily="34" charset="0"/>
            </a:endParaRPr>
          </a:p>
        </p:txBody>
      </p:sp>
      <p:sp>
        <p:nvSpPr>
          <p:cNvPr id="29" name="TextBox 28"/>
          <p:cNvSpPr txBox="1"/>
          <p:nvPr/>
        </p:nvSpPr>
        <p:spPr>
          <a:xfrm>
            <a:off x="343380" y="4285563"/>
            <a:ext cx="1596590"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der</a:t>
            </a:r>
            <a:r>
              <a:rPr lang="en-GB" sz="2000" dirty="0">
                <a:solidFill>
                  <a:srgbClr val="4472C4">
                    <a:lumMod val="50000"/>
                  </a:srgbClr>
                </a:solidFill>
                <a:latin typeface="Century Gothic" panose="020B0502020202020204" pitchFamily="34" charset="0"/>
              </a:rPr>
              <a:t> Tag</a:t>
            </a:r>
            <a:endParaRPr lang="en-GB" sz="2000" dirty="0">
              <a:solidFill>
                <a:srgbClr val="4472C4">
                  <a:lumMod val="50000"/>
                </a:srgbClr>
              </a:solidFill>
              <a:latin typeface="Century Gothic" panose="020B0502020202020204" pitchFamily="34" charset="0"/>
            </a:endParaRPr>
          </a:p>
        </p:txBody>
      </p:sp>
      <p:sp>
        <p:nvSpPr>
          <p:cNvPr id="30" name="Right Arrow 29"/>
          <p:cNvSpPr/>
          <p:nvPr/>
        </p:nvSpPr>
        <p:spPr>
          <a:xfrm>
            <a:off x="2621185" y="4442970"/>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TextBox 30"/>
          <p:cNvSpPr txBox="1"/>
          <p:nvPr/>
        </p:nvSpPr>
        <p:spPr>
          <a:xfrm>
            <a:off x="3962482" y="4282040"/>
            <a:ext cx="4484746" cy="400110"/>
          </a:xfrm>
          <a:prstGeom prst="rect">
            <a:avLst/>
          </a:prstGeom>
          <a:noFill/>
        </p:spPr>
        <p:txBody>
          <a:bodyPr wrap="square" rtlCol="0">
            <a:spAutoFit/>
          </a:bodyPr>
          <a:lstStyle/>
          <a:p>
            <a:r>
              <a:rPr lang="en-GB" sz="2000" dirty="0" err="1">
                <a:solidFill>
                  <a:srgbClr val="4472C4">
                    <a:lumMod val="50000"/>
                  </a:srgbClr>
                </a:solidFill>
                <a:latin typeface="Century Gothic" panose="020B0502020202020204" pitchFamily="34" charset="0"/>
              </a:rPr>
              <a:t>jed</a:t>
            </a:r>
            <a:r>
              <a:rPr lang="en-GB" sz="2000" b="1" dirty="0" err="1">
                <a:solidFill>
                  <a:srgbClr val="DAA520"/>
                </a:solidFill>
                <a:latin typeface="Century Gothic" panose="020B0502020202020204" pitchFamily="34" charset="0"/>
              </a:rPr>
              <a:t>en</a:t>
            </a:r>
            <a:r>
              <a:rPr lang="en-GB" sz="2000" b="1"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Tag</a:t>
            </a:r>
            <a:endParaRPr lang="en-GB" sz="2000" dirty="0">
              <a:solidFill>
                <a:srgbClr val="4472C4">
                  <a:lumMod val="50000"/>
                </a:srgbClr>
              </a:solidFill>
              <a:latin typeface="Century Gothic" panose="020B0502020202020204" pitchFamily="34" charset="0"/>
            </a:endParaRPr>
          </a:p>
        </p:txBody>
      </p:sp>
      <p:sp>
        <p:nvSpPr>
          <p:cNvPr id="32" name="TextBox 31"/>
          <p:cNvSpPr txBox="1"/>
          <p:nvPr/>
        </p:nvSpPr>
        <p:spPr>
          <a:xfrm>
            <a:off x="343380" y="5290212"/>
            <a:ext cx="1596590"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die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Woche</a:t>
            </a:r>
            <a:endParaRPr lang="en-GB" sz="2000" dirty="0">
              <a:solidFill>
                <a:srgbClr val="4472C4">
                  <a:lumMod val="50000"/>
                </a:srgbClr>
              </a:solidFill>
              <a:latin typeface="Century Gothic" panose="020B0502020202020204" pitchFamily="34" charset="0"/>
            </a:endParaRPr>
          </a:p>
        </p:txBody>
      </p:sp>
      <p:sp>
        <p:nvSpPr>
          <p:cNvPr id="33" name="Right Arrow 32"/>
          <p:cNvSpPr/>
          <p:nvPr/>
        </p:nvSpPr>
        <p:spPr>
          <a:xfrm>
            <a:off x="2621185" y="5422093"/>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354958" y="5762476"/>
            <a:ext cx="1702442"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das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Jahr</a:t>
            </a:r>
            <a:endParaRPr lang="en-GB" sz="2000" dirty="0">
              <a:solidFill>
                <a:srgbClr val="4472C4">
                  <a:lumMod val="50000"/>
                </a:srgbClr>
              </a:solidFill>
              <a:latin typeface="Century Gothic" panose="020B0502020202020204" pitchFamily="34" charset="0"/>
            </a:endParaRPr>
          </a:p>
        </p:txBody>
      </p:sp>
      <p:sp>
        <p:nvSpPr>
          <p:cNvPr id="35" name="Right Arrow 34"/>
          <p:cNvSpPr/>
          <p:nvPr/>
        </p:nvSpPr>
        <p:spPr>
          <a:xfrm>
            <a:off x="2606040" y="5854983"/>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TextBox 35"/>
          <p:cNvSpPr txBox="1"/>
          <p:nvPr/>
        </p:nvSpPr>
        <p:spPr>
          <a:xfrm>
            <a:off x="3962482" y="5248228"/>
            <a:ext cx="4484746" cy="400110"/>
          </a:xfrm>
          <a:prstGeom prst="rect">
            <a:avLst/>
          </a:prstGeom>
          <a:noFill/>
        </p:spPr>
        <p:txBody>
          <a:bodyPr wrap="square" rtlCol="0">
            <a:spAutoFit/>
          </a:bodyPr>
          <a:lstStyle/>
          <a:p>
            <a:r>
              <a:rPr lang="en-GB" sz="2000" dirty="0" err="1">
                <a:solidFill>
                  <a:srgbClr val="4472C4">
                    <a:lumMod val="50000"/>
                  </a:srgbClr>
                </a:solidFill>
                <a:latin typeface="Century Gothic" panose="020B0502020202020204" pitchFamily="34" charset="0"/>
              </a:rPr>
              <a:t>jed</a:t>
            </a:r>
            <a:r>
              <a:rPr lang="en-GB" sz="2000" b="1" dirty="0" err="1">
                <a:solidFill>
                  <a:srgbClr val="DAA520"/>
                </a:solidFill>
                <a:latin typeface="Century Gothic" panose="020B0502020202020204" pitchFamily="34" charset="0"/>
              </a:rPr>
              <a:t>e</a:t>
            </a:r>
            <a:r>
              <a:rPr lang="en-GB" sz="2000" b="1"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Woche</a:t>
            </a:r>
            <a:endParaRPr lang="en-GB" sz="2000" dirty="0">
              <a:solidFill>
                <a:srgbClr val="4472C4">
                  <a:lumMod val="50000"/>
                </a:srgbClr>
              </a:solidFill>
              <a:latin typeface="Century Gothic" panose="020B0502020202020204" pitchFamily="34" charset="0"/>
            </a:endParaRPr>
          </a:p>
        </p:txBody>
      </p:sp>
      <p:sp>
        <p:nvSpPr>
          <p:cNvPr id="38" name="TextBox 37"/>
          <p:cNvSpPr txBox="1"/>
          <p:nvPr/>
        </p:nvSpPr>
        <p:spPr>
          <a:xfrm>
            <a:off x="3962482" y="5728314"/>
            <a:ext cx="4484746" cy="400110"/>
          </a:xfrm>
          <a:prstGeom prst="rect">
            <a:avLst/>
          </a:prstGeom>
          <a:noFill/>
        </p:spPr>
        <p:txBody>
          <a:bodyPr wrap="square" rtlCol="0">
            <a:spAutoFit/>
          </a:bodyPr>
          <a:lstStyle/>
          <a:p>
            <a:r>
              <a:rPr lang="en-GB" sz="2000" dirty="0" err="1">
                <a:solidFill>
                  <a:srgbClr val="4472C4">
                    <a:lumMod val="50000"/>
                  </a:srgbClr>
                </a:solidFill>
                <a:latin typeface="Century Gothic" panose="020B0502020202020204" pitchFamily="34" charset="0"/>
              </a:rPr>
              <a:t>jed</a:t>
            </a:r>
            <a:r>
              <a:rPr lang="en-GB" sz="2000" b="1" dirty="0" err="1">
                <a:solidFill>
                  <a:srgbClr val="DAA520"/>
                </a:solidFill>
                <a:latin typeface="Century Gothic" panose="020B0502020202020204" pitchFamily="34" charset="0"/>
              </a:rPr>
              <a:t>es</a:t>
            </a:r>
            <a:r>
              <a:rPr lang="en-GB" sz="2000" b="1"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Jahr</a:t>
            </a:r>
            <a:endParaRPr lang="en-GB" sz="2000" dirty="0">
              <a:solidFill>
                <a:srgbClr val="4472C4">
                  <a:lumMod val="50000"/>
                </a:srgbClr>
              </a:solidFill>
              <a:latin typeface="Century Gothic" panose="020B0502020202020204" pitchFamily="34" charset="0"/>
            </a:endParaRPr>
          </a:p>
        </p:txBody>
      </p:sp>
      <p:sp>
        <p:nvSpPr>
          <p:cNvPr id="7" name="Rounded Rectangular Callout 6"/>
          <p:cNvSpPr/>
          <p:nvPr/>
        </p:nvSpPr>
        <p:spPr>
          <a:xfrm>
            <a:off x="6566215" y="637558"/>
            <a:ext cx="2559327" cy="990454"/>
          </a:xfrm>
          <a:prstGeom prst="wedgeRoundRectCallout">
            <a:avLst>
              <a:gd name="adj1" fmla="val -62516"/>
              <a:gd name="adj2" fmla="val 18904"/>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panose="020B0502020202020204" pitchFamily="34" charset="0"/>
              </a:rPr>
              <a:t>It sounds a bit like the English word</a:t>
            </a:r>
            <a:r>
              <a:rPr lang="en-GB" dirty="0">
                <a:solidFill>
                  <a:prstClr val="white"/>
                </a:solidFill>
                <a:latin typeface="Century Gothic" panose="020B0502020202020204" pitchFamily="34" charset="0"/>
              </a:rPr>
              <a:t>!</a:t>
            </a:r>
            <a:endParaRPr lang="en-GB" dirty="0">
              <a:solidFill>
                <a:prstClr val="white"/>
              </a:solidFill>
              <a:latin typeface="Century Gothic" panose="020B0502020202020204" pitchFamily="34" charset="0"/>
            </a:endParaRPr>
          </a:p>
        </p:txBody>
      </p:sp>
      <p:sp>
        <p:nvSpPr>
          <p:cNvPr id="39" name="TextBox 38"/>
          <p:cNvSpPr txBox="1"/>
          <p:nvPr/>
        </p:nvSpPr>
        <p:spPr>
          <a:xfrm>
            <a:off x="354958" y="4812041"/>
            <a:ext cx="11754011" cy="400110"/>
          </a:xfrm>
          <a:prstGeom prst="rect">
            <a:avLst/>
          </a:prstGeom>
          <a:noFill/>
        </p:spPr>
        <p:txBody>
          <a:bodyPr wrap="square" rtlCol="0">
            <a:spAutoFit/>
          </a:bodyPr>
          <a:lstStyle/>
          <a:p>
            <a:pPr>
              <a:defRPr/>
            </a:pPr>
            <a:r>
              <a:rPr lang="en-GB" sz="2000" dirty="0">
                <a:solidFill>
                  <a:srgbClr val="5B9BD5">
                    <a:lumMod val="50000"/>
                  </a:srgbClr>
                </a:solidFill>
                <a:latin typeface="Century Gothic" panose="020B0502020202020204" pitchFamily="34" charset="0"/>
              </a:rPr>
              <a:t>What are…?</a:t>
            </a:r>
            <a:endParaRPr lang="en-GB" sz="2100" dirty="0">
              <a:solidFill>
                <a:srgbClr val="5B9BD5">
                  <a:lumMod val="50000"/>
                </a:srgbClr>
              </a:solidFill>
              <a:latin typeface="Century Gothic" panose="020B0502020202020204" pitchFamily="34" charset="0"/>
            </a:endParaRPr>
          </a:p>
        </p:txBody>
      </p:sp>
      <p:sp>
        <p:nvSpPr>
          <p:cNvPr id="8" name="Rectangle 7"/>
          <p:cNvSpPr/>
          <p:nvPr/>
        </p:nvSpPr>
        <p:spPr>
          <a:xfrm>
            <a:off x="7845878" y="2188981"/>
            <a:ext cx="1787669" cy="400110"/>
          </a:xfrm>
          <a:prstGeom prst="rect">
            <a:avLst/>
          </a:prstGeom>
        </p:spPr>
        <p:txBody>
          <a:bodyPr wrap="none">
            <a:spAutoFit/>
          </a:bodyPr>
          <a:lstStyle/>
          <a:p>
            <a:r>
              <a:rPr lang="en-GB" sz="2000" dirty="0">
                <a:solidFill>
                  <a:srgbClr val="115076"/>
                </a:solidFill>
                <a:latin typeface="Century Gothic" panose="020B0502020202020204" pitchFamily="34" charset="0"/>
              </a:rPr>
              <a:t>(next month)</a:t>
            </a:r>
          </a:p>
        </p:txBody>
      </p:sp>
      <p:sp>
        <p:nvSpPr>
          <p:cNvPr id="40" name="Rectangle 39"/>
          <p:cNvSpPr/>
          <p:nvPr/>
        </p:nvSpPr>
        <p:spPr>
          <a:xfrm>
            <a:off x="7845878" y="2622029"/>
            <a:ext cx="1653017" cy="400110"/>
          </a:xfrm>
          <a:prstGeom prst="rect">
            <a:avLst/>
          </a:prstGeom>
        </p:spPr>
        <p:txBody>
          <a:bodyPr wrap="none">
            <a:spAutoFit/>
          </a:bodyPr>
          <a:lstStyle/>
          <a:p>
            <a:r>
              <a:rPr lang="en-GB" sz="2000" dirty="0">
                <a:solidFill>
                  <a:srgbClr val="115076"/>
                </a:solidFill>
                <a:latin typeface="Century Gothic" panose="020B0502020202020204" pitchFamily="34" charset="0"/>
              </a:rPr>
              <a:t>(next </a:t>
            </a:r>
            <a:r>
              <a:rPr lang="en-GB" sz="2000" dirty="0">
                <a:solidFill>
                  <a:srgbClr val="115076"/>
                </a:solidFill>
                <a:latin typeface="Century Gothic" panose="020B0502020202020204" pitchFamily="34" charset="0"/>
              </a:rPr>
              <a:t>week)</a:t>
            </a:r>
            <a:endParaRPr lang="en-GB" sz="2000" dirty="0">
              <a:solidFill>
                <a:srgbClr val="115076"/>
              </a:solidFill>
              <a:latin typeface="Century Gothic" panose="020B0502020202020204" pitchFamily="34" charset="0"/>
            </a:endParaRPr>
          </a:p>
        </p:txBody>
      </p:sp>
      <p:sp>
        <p:nvSpPr>
          <p:cNvPr id="41" name="Rectangle 40"/>
          <p:cNvSpPr/>
          <p:nvPr/>
        </p:nvSpPr>
        <p:spPr>
          <a:xfrm>
            <a:off x="7845878" y="3080165"/>
            <a:ext cx="1534394" cy="400110"/>
          </a:xfrm>
          <a:prstGeom prst="rect">
            <a:avLst/>
          </a:prstGeom>
        </p:spPr>
        <p:txBody>
          <a:bodyPr wrap="none">
            <a:spAutoFit/>
          </a:bodyPr>
          <a:lstStyle/>
          <a:p>
            <a:r>
              <a:rPr lang="en-GB" sz="2000" dirty="0">
                <a:solidFill>
                  <a:srgbClr val="115076"/>
                </a:solidFill>
                <a:latin typeface="Century Gothic" panose="020B0502020202020204" pitchFamily="34" charset="0"/>
              </a:rPr>
              <a:t>(next </a:t>
            </a:r>
            <a:r>
              <a:rPr lang="en-GB" sz="2000" dirty="0">
                <a:solidFill>
                  <a:srgbClr val="115076"/>
                </a:solidFill>
                <a:latin typeface="Century Gothic" panose="020B0502020202020204" pitchFamily="34" charset="0"/>
              </a:rPr>
              <a:t>year)</a:t>
            </a:r>
            <a:endParaRPr lang="en-GB" sz="2000" dirty="0">
              <a:solidFill>
                <a:srgbClr val="115076"/>
              </a:solidFill>
              <a:latin typeface="Century Gothic" panose="020B0502020202020204" pitchFamily="34" charset="0"/>
            </a:endParaRPr>
          </a:p>
        </p:txBody>
      </p:sp>
      <p:sp>
        <p:nvSpPr>
          <p:cNvPr id="42" name="Rectangle 41"/>
          <p:cNvSpPr/>
          <p:nvPr/>
        </p:nvSpPr>
        <p:spPr>
          <a:xfrm>
            <a:off x="7845878" y="4272048"/>
            <a:ext cx="1624163" cy="400110"/>
          </a:xfrm>
          <a:prstGeom prst="rect">
            <a:avLst/>
          </a:prstGeom>
        </p:spPr>
        <p:txBody>
          <a:bodyPr wrap="none">
            <a:spAutoFit/>
          </a:bodyPr>
          <a:lstStyle/>
          <a:p>
            <a:r>
              <a:rPr lang="en-GB" sz="2000" dirty="0">
                <a:solidFill>
                  <a:srgbClr val="115076"/>
                </a:solidFill>
                <a:latin typeface="Century Gothic" panose="020B0502020202020204" pitchFamily="34" charset="0"/>
              </a:rPr>
              <a:t>(every day)</a:t>
            </a:r>
            <a:endParaRPr lang="en-GB" sz="2000" dirty="0">
              <a:solidFill>
                <a:srgbClr val="115076"/>
              </a:solidFill>
              <a:latin typeface="Century Gothic" panose="020B0502020202020204" pitchFamily="34" charset="0"/>
            </a:endParaRPr>
          </a:p>
        </p:txBody>
      </p:sp>
      <p:sp>
        <p:nvSpPr>
          <p:cNvPr id="48" name="Rectangle 47"/>
          <p:cNvSpPr/>
          <p:nvPr/>
        </p:nvSpPr>
        <p:spPr>
          <a:xfrm>
            <a:off x="7845877" y="5234677"/>
            <a:ext cx="1810111" cy="400110"/>
          </a:xfrm>
          <a:prstGeom prst="rect">
            <a:avLst/>
          </a:prstGeom>
        </p:spPr>
        <p:txBody>
          <a:bodyPr wrap="none">
            <a:spAutoFit/>
          </a:bodyPr>
          <a:lstStyle/>
          <a:p>
            <a:r>
              <a:rPr lang="en-GB" sz="2000" dirty="0">
                <a:solidFill>
                  <a:srgbClr val="115076"/>
                </a:solidFill>
                <a:latin typeface="Century Gothic" panose="020B0502020202020204" pitchFamily="34" charset="0"/>
              </a:rPr>
              <a:t>(every week)</a:t>
            </a:r>
            <a:endParaRPr lang="en-GB" sz="2000" dirty="0">
              <a:solidFill>
                <a:srgbClr val="115076"/>
              </a:solidFill>
              <a:latin typeface="Century Gothic" panose="020B0502020202020204" pitchFamily="34" charset="0"/>
            </a:endParaRPr>
          </a:p>
        </p:txBody>
      </p:sp>
      <p:sp>
        <p:nvSpPr>
          <p:cNvPr id="49" name="Rectangle 48"/>
          <p:cNvSpPr/>
          <p:nvPr/>
        </p:nvSpPr>
        <p:spPr>
          <a:xfrm>
            <a:off x="7845878" y="5714763"/>
            <a:ext cx="1691489" cy="400110"/>
          </a:xfrm>
          <a:prstGeom prst="rect">
            <a:avLst/>
          </a:prstGeom>
        </p:spPr>
        <p:txBody>
          <a:bodyPr wrap="none">
            <a:spAutoFit/>
          </a:bodyPr>
          <a:lstStyle/>
          <a:p>
            <a:r>
              <a:rPr lang="en-GB" sz="2000" dirty="0">
                <a:solidFill>
                  <a:srgbClr val="115076"/>
                </a:solidFill>
                <a:latin typeface="Century Gothic" panose="020B0502020202020204" pitchFamily="34" charset="0"/>
              </a:rPr>
              <a:t>(every year)</a:t>
            </a:r>
            <a:endParaRPr lang="en-GB" sz="2000" dirty="0">
              <a:solidFill>
                <a:srgbClr val="115076"/>
              </a:solidFill>
              <a:latin typeface="Century Gothic" panose="020B0502020202020204" pitchFamily="34" charset="0"/>
            </a:endParaRPr>
          </a:p>
        </p:txBody>
      </p:sp>
      <p:sp>
        <p:nvSpPr>
          <p:cNvPr id="37" name="Rounded Rectangular Callout 36"/>
          <p:cNvSpPr/>
          <p:nvPr/>
        </p:nvSpPr>
        <p:spPr>
          <a:xfrm>
            <a:off x="9522535" y="2779313"/>
            <a:ext cx="2559327" cy="1702782"/>
          </a:xfrm>
          <a:prstGeom prst="wedgeRoundRectCallout">
            <a:avLst>
              <a:gd name="adj1" fmla="val -49906"/>
              <a:gd name="adj2" fmla="val 21010"/>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panose="020B0502020202020204" pitchFamily="34" charset="0"/>
              </a:rPr>
              <a:t>Note: all these adverbial time phrases use Row 2 (accusative) endings.</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6359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par>
                                <p:cTn id="98" presetID="1" presetClass="entr" presetSubtype="0" fill="hold" grpId="0" nodeType="withEffect">
                                  <p:stCondLst>
                                    <p:cond delay="0"/>
                                  </p:stCondLst>
                                  <p:childTnLst>
                                    <p:set>
                                      <p:cBhvr>
                                        <p:cTn id="99" dur="1" fill="hold">
                                          <p:stCondLst>
                                            <p:cond delay="0"/>
                                          </p:stCondLst>
                                        </p:cTn>
                                        <p:tgtEl>
                                          <p:spTgt spid="4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4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0" grpId="0"/>
      <p:bldP spid="25" grpId="0"/>
      <p:bldP spid="3" grpId="0" animBg="1"/>
      <p:bldP spid="23" grpId="0" animBg="1"/>
      <p:bldP spid="24" grpId="0" animBg="1"/>
      <p:bldP spid="28" grpId="0"/>
      <p:bldP spid="6" grpId="0"/>
      <p:bldP spid="29" grpId="0"/>
      <p:bldP spid="30" grpId="0" animBg="1"/>
      <p:bldP spid="31" grpId="0"/>
      <p:bldP spid="32" grpId="0"/>
      <p:bldP spid="33" grpId="0" animBg="1"/>
      <p:bldP spid="34" grpId="0"/>
      <p:bldP spid="35" grpId="0" animBg="1"/>
      <p:bldP spid="36" grpId="0"/>
      <p:bldP spid="38" grpId="0"/>
      <p:bldP spid="7" grpId="0" animBg="1"/>
      <p:bldP spid="39" grpId="0"/>
      <p:bldP spid="8" grpId="0"/>
      <p:bldP spid="40" grpId="0"/>
      <p:bldP spid="41" grpId="0"/>
      <p:bldP spid="42" grpId="0"/>
      <p:bldP spid="48" grpId="0"/>
      <p:bldP spid="49"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smtClean="0">
                <a:solidFill>
                  <a:schemeClr val="lt1"/>
                </a:solidFill>
              </a:rPr>
              <a:t>Expressing future intention with </a:t>
            </a:r>
            <a:r>
              <a:rPr lang="en-GB" sz="3000" b="1" i="1" smtClean="0">
                <a:solidFill>
                  <a:schemeClr val="lt1"/>
                </a:solidFill>
              </a:rPr>
              <a:t>present</a:t>
            </a:r>
            <a:endParaRPr sz="3000" b="1"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Grammatik</a:t>
            </a:r>
            <a:endParaRPr b="1" dirty="0">
              <a:solidFill>
                <a:srgbClr val="FFFFFF"/>
              </a:solidFill>
              <a:latin typeface="Century Gothic" panose="020B0502020202020204" pitchFamily="34" charset="0"/>
              <a:ea typeface="Century Gothic"/>
              <a:cs typeface="Century Gothic"/>
              <a:sym typeface="Century Gothic"/>
            </a:endParaRPr>
          </a:p>
        </p:txBody>
      </p:sp>
      <p:sp>
        <p:nvSpPr>
          <p:cNvPr id="2" name="TextBox 1"/>
          <p:cNvSpPr txBox="1"/>
          <p:nvPr/>
        </p:nvSpPr>
        <p:spPr>
          <a:xfrm>
            <a:off x="143838" y="1258557"/>
            <a:ext cx="8007237" cy="707886"/>
          </a:xfrm>
          <a:prstGeom prst="rect">
            <a:avLst/>
          </a:prstGeom>
          <a:noFill/>
        </p:spPr>
        <p:txBody>
          <a:bodyPr wrap="square" rtlCol="0">
            <a:spAutoFit/>
          </a:bodyPr>
          <a:lstStyle/>
          <a:p>
            <a:pPr>
              <a:defRPr/>
            </a:pPr>
            <a:r>
              <a:rPr lang="en-GB" sz="2000" dirty="0">
                <a:solidFill>
                  <a:srgbClr val="115076"/>
                </a:solidFill>
                <a:latin typeface="Century Gothic" panose="020B0502020202020204" pitchFamily="34" charset="0"/>
              </a:rPr>
              <a:t>In German, as in English, we can use the present tense with an adverbial time phrase to say what we are doing </a:t>
            </a:r>
            <a:r>
              <a:rPr lang="en-GB" sz="2000" b="1" i="1" dirty="0">
                <a:solidFill>
                  <a:srgbClr val="115076"/>
                </a:solidFill>
                <a:latin typeface="Century Gothic" panose="020B0502020202020204" pitchFamily="34" charset="0"/>
              </a:rPr>
              <a:t>in the future</a:t>
            </a:r>
            <a:r>
              <a:rPr lang="en-GB" sz="2000" i="1"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26" name="TextBox 25"/>
          <p:cNvSpPr txBox="1"/>
          <p:nvPr/>
        </p:nvSpPr>
        <p:spPr>
          <a:xfrm>
            <a:off x="267583" y="3569998"/>
            <a:ext cx="5463597" cy="415498"/>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Woche</a:t>
            </a:r>
            <a:r>
              <a:rPr lang="en-GB" sz="2000" dirty="0">
                <a:solidFill>
                  <a:srgbClr val="115076"/>
                </a:solidFill>
                <a:latin typeface="Century Gothic" panose="020B0502020202020204" pitchFamily="34" charset="0"/>
              </a:rPr>
              <a:t> </a:t>
            </a:r>
            <a:r>
              <a:rPr lang="en-GB" sz="2000" b="1" u="sng" dirty="0" err="1">
                <a:solidFill>
                  <a:srgbClr val="115076"/>
                </a:solidFill>
                <a:latin typeface="Century Gothic" panose="020B0502020202020204" pitchFamily="34" charset="0"/>
              </a:rPr>
              <a:t>gehe</a:t>
            </a:r>
            <a:r>
              <a:rPr lang="en-GB" sz="2000" u="sng" dirty="0">
                <a:solidFill>
                  <a:srgbClr val="115076"/>
                </a:solidFill>
                <a:latin typeface="Century Gothic" panose="020B0502020202020204" pitchFamily="34" charset="0"/>
              </a:rPr>
              <a:t> </a:t>
            </a:r>
            <a:r>
              <a:rPr lang="en-GB" sz="2000" u="sng" dirty="0" err="1">
                <a:solidFill>
                  <a:srgbClr val="115076"/>
                </a:solidFill>
                <a:latin typeface="Century Gothic" panose="020B0502020202020204" pitchFamily="34" charset="0"/>
              </a:rPr>
              <a:t>ich</a:t>
            </a:r>
            <a:r>
              <a:rPr lang="en-GB" sz="2000"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in die </a:t>
            </a:r>
            <a:r>
              <a:rPr lang="en-GB" sz="2000" dirty="0" err="1">
                <a:solidFill>
                  <a:srgbClr val="115076"/>
                </a:solidFill>
                <a:latin typeface="Century Gothic" panose="020B0502020202020204" pitchFamily="34" charset="0"/>
              </a:rPr>
              <a:t>Stadt</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7" name="TextBox 26"/>
          <p:cNvSpPr txBox="1"/>
          <p:nvPr/>
        </p:nvSpPr>
        <p:spPr>
          <a:xfrm>
            <a:off x="287677" y="2259364"/>
            <a:ext cx="6027914" cy="400110"/>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en</a:t>
            </a:r>
            <a:r>
              <a:rPr lang="en-GB" sz="2000" b="1" dirty="0">
                <a:solidFill>
                  <a:srgbClr val="DAA520"/>
                </a:solidFill>
                <a:latin typeface="Century Gothic" panose="020B0502020202020204" pitchFamily="34" charset="0"/>
              </a:rPr>
              <a:t> </a:t>
            </a:r>
            <a:r>
              <a:rPr lang="en-GB" sz="2000" dirty="0">
                <a:solidFill>
                  <a:srgbClr val="115076"/>
                </a:solidFill>
                <a:latin typeface="Century Gothic" panose="020B0502020202020204" pitchFamily="34" charset="0"/>
              </a:rPr>
              <a:t>Monat </a:t>
            </a:r>
            <a:r>
              <a:rPr lang="en-GB" sz="2000" b="1" u="sng" dirty="0" err="1">
                <a:solidFill>
                  <a:srgbClr val="115076"/>
                </a:solidFill>
                <a:latin typeface="Century Gothic" panose="020B0502020202020204" pitchFamily="34" charset="0"/>
              </a:rPr>
              <a:t>reise</a:t>
            </a:r>
            <a:r>
              <a:rPr lang="en-GB" sz="2000" u="sng" dirty="0">
                <a:solidFill>
                  <a:srgbClr val="115076"/>
                </a:solidFill>
                <a:latin typeface="Century Gothic" panose="020B0502020202020204" pitchFamily="34" charset="0"/>
              </a:rPr>
              <a:t> </a:t>
            </a:r>
            <a:r>
              <a:rPr lang="en-GB" sz="2000" u="sng" dirty="0" err="1">
                <a:solidFill>
                  <a:srgbClr val="115076"/>
                </a:solidFill>
                <a:latin typeface="Century Gothic" panose="020B0502020202020204" pitchFamily="34" charset="0"/>
              </a:rPr>
              <a:t>ich</a:t>
            </a:r>
            <a:r>
              <a:rPr lang="en-GB" sz="2000"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in die </a:t>
            </a:r>
            <a:r>
              <a:rPr lang="en-GB" sz="2000" dirty="0" err="1">
                <a:solidFill>
                  <a:srgbClr val="115076"/>
                </a:solidFill>
                <a:latin typeface="Century Gothic" panose="020B0502020202020204" pitchFamily="34" charset="0"/>
              </a:rPr>
              <a:t>Schweiz</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7" name="TextBox 36"/>
          <p:cNvSpPr txBox="1"/>
          <p:nvPr/>
        </p:nvSpPr>
        <p:spPr>
          <a:xfrm>
            <a:off x="279569" y="4848445"/>
            <a:ext cx="5451611" cy="415498"/>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es</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Jahr</a:t>
            </a:r>
            <a:r>
              <a:rPr lang="en-GB" sz="2000" dirty="0">
                <a:solidFill>
                  <a:srgbClr val="115076"/>
                </a:solidFill>
                <a:latin typeface="Century Gothic" panose="020B0502020202020204" pitchFamily="34" charset="0"/>
              </a:rPr>
              <a:t> </a:t>
            </a:r>
            <a:r>
              <a:rPr lang="en-GB" sz="2000" b="1" u="sng" dirty="0" err="1">
                <a:solidFill>
                  <a:srgbClr val="115076"/>
                </a:solidFill>
                <a:latin typeface="Century Gothic" panose="020B0502020202020204" pitchFamily="34" charset="0"/>
              </a:rPr>
              <a:t>arbeiten</a:t>
            </a:r>
            <a:r>
              <a:rPr lang="en-GB" sz="2000" u="sng" dirty="0">
                <a:solidFill>
                  <a:srgbClr val="115076"/>
                </a:solidFill>
                <a:latin typeface="Century Gothic" panose="020B0502020202020204" pitchFamily="34" charset="0"/>
              </a:rPr>
              <a:t> </a:t>
            </a:r>
            <a:r>
              <a:rPr lang="en-GB" sz="2000" u="sng" dirty="0" err="1">
                <a:solidFill>
                  <a:srgbClr val="115076"/>
                </a:solidFill>
                <a:latin typeface="Century Gothic" panose="020B0502020202020204" pitchFamily="34" charset="0"/>
              </a:rPr>
              <a:t>wir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im</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Geschäft</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0" name="TextBox 19"/>
          <p:cNvSpPr txBox="1"/>
          <p:nvPr/>
        </p:nvSpPr>
        <p:spPr>
          <a:xfrm>
            <a:off x="279569" y="2672040"/>
            <a:ext cx="5651102"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Next month I </a:t>
            </a:r>
            <a:r>
              <a:rPr lang="en-GB" sz="2000" b="1" dirty="0">
                <a:solidFill>
                  <a:srgbClr val="115076"/>
                </a:solidFill>
                <a:latin typeface="Century Gothic" panose="020B0502020202020204" pitchFamily="34" charset="0"/>
              </a:rPr>
              <a:t>am travelling </a:t>
            </a:r>
            <a:r>
              <a:rPr lang="en-GB" sz="2000" dirty="0">
                <a:solidFill>
                  <a:srgbClr val="115076"/>
                </a:solidFill>
                <a:latin typeface="Century Gothic" panose="020B0502020202020204" pitchFamily="34" charset="0"/>
              </a:rPr>
              <a:t>to Switzerland.</a:t>
            </a:r>
            <a:endParaRPr lang="en-GB" sz="2000" dirty="0">
              <a:solidFill>
                <a:srgbClr val="115076"/>
              </a:solidFill>
              <a:latin typeface="Century Gothic" panose="020B0502020202020204" pitchFamily="34" charset="0"/>
            </a:endParaRPr>
          </a:p>
        </p:txBody>
      </p:sp>
      <p:sp>
        <p:nvSpPr>
          <p:cNvPr id="21" name="TextBox 20"/>
          <p:cNvSpPr txBox="1"/>
          <p:nvPr/>
        </p:nvSpPr>
        <p:spPr>
          <a:xfrm>
            <a:off x="279568" y="4041475"/>
            <a:ext cx="5575253"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Next week I </a:t>
            </a:r>
            <a:r>
              <a:rPr lang="en-GB" sz="2000" b="1" dirty="0">
                <a:solidFill>
                  <a:srgbClr val="115076"/>
                </a:solidFill>
                <a:latin typeface="Century Gothic" panose="020B0502020202020204" pitchFamily="34" charset="0"/>
              </a:rPr>
              <a:t>am going </a:t>
            </a:r>
            <a:r>
              <a:rPr lang="en-GB" sz="2000" dirty="0">
                <a:solidFill>
                  <a:srgbClr val="115076"/>
                </a:solidFill>
                <a:latin typeface="Century Gothic" panose="020B0502020202020204" pitchFamily="34" charset="0"/>
              </a:rPr>
              <a:t>into town.</a:t>
            </a:r>
            <a:endParaRPr lang="en-GB" sz="2000" dirty="0">
              <a:solidFill>
                <a:srgbClr val="115076"/>
              </a:solidFill>
              <a:latin typeface="Century Gothic" panose="020B0502020202020204" pitchFamily="34" charset="0"/>
            </a:endParaRPr>
          </a:p>
        </p:txBody>
      </p:sp>
      <p:sp>
        <p:nvSpPr>
          <p:cNvPr id="22" name="TextBox 21"/>
          <p:cNvSpPr txBox="1"/>
          <p:nvPr/>
        </p:nvSpPr>
        <p:spPr>
          <a:xfrm>
            <a:off x="279569" y="5262055"/>
            <a:ext cx="5575253"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Next year we </a:t>
            </a:r>
            <a:r>
              <a:rPr lang="en-GB" sz="2000" b="1" dirty="0">
                <a:solidFill>
                  <a:srgbClr val="115076"/>
                </a:solidFill>
                <a:latin typeface="Century Gothic" panose="020B0502020202020204" pitchFamily="34" charset="0"/>
              </a:rPr>
              <a:t>are working </a:t>
            </a:r>
            <a:r>
              <a:rPr lang="en-GB" sz="2000" dirty="0">
                <a:solidFill>
                  <a:srgbClr val="115076"/>
                </a:solidFill>
                <a:latin typeface="Century Gothic" panose="020B0502020202020204" pitchFamily="34" charset="0"/>
              </a:rPr>
              <a:t>in the shop.</a:t>
            </a:r>
            <a:endParaRPr lang="en-GB" sz="2000" dirty="0">
              <a:solidFill>
                <a:srgbClr val="115076"/>
              </a:solidFill>
              <a:latin typeface="Century Gothic" panose="020B0502020202020204" pitchFamily="34" charset="0"/>
            </a:endParaRPr>
          </a:p>
        </p:txBody>
      </p:sp>
      <p:sp>
        <p:nvSpPr>
          <p:cNvPr id="4" name="Rounded Rectangular Callout 3"/>
          <p:cNvSpPr/>
          <p:nvPr/>
        </p:nvSpPr>
        <p:spPr>
          <a:xfrm>
            <a:off x="7926614" y="1584796"/>
            <a:ext cx="3607440" cy="1734229"/>
          </a:xfrm>
          <a:prstGeom prst="wedgeRoundRectCallout">
            <a:avLst>
              <a:gd name="adj1" fmla="val -112183"/>
              <a:gd name="adj2" fmla="val 6742"/>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Use Word Order 2 because the sentences </a:t>
            </a:r>
            <a:r>
              <a:rPr lang="en-GB" sz="2000">
                <a:solidFill>
                  <a:prstClr val="white"/>
                </a:solidFill>
                <a:latin typeface="Century Gothic" panose="020B0502020202020204" pitchFamily="34" charset="0"/>
              </a:rPr>
              <a:t>start with an </a:t>
            </a:r>
            <a:r>
              <a:rPr lang="en-GB" sz="2000" dirty="0">
                <a:solidFill>
                  <a:prstClr val="white"/>
                </a:solidFill>
                <a:latin typeface="Century Gothic" panose="020B0502020202020204" pitchFamily="34" charset="0"/>
              </a:rPr>
              <a:t>adverbial time phrase.</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1559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37" grpId="0"/>
      <p:bldP spid="20" grpId="0"/>
      <p:bldP spid="21" grpId="0"/>
      <p:bldP spid="2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4971" y="527874"/>
            <a:ext cx="14129603" cy="707886"/>
          </a:xfrm>
          <a:prstGeom prst="rect">
            <a:avLst/>
          </a:prstGeom>
        </p:spPr>
        <p:txBody>
          <a:bodyPr wrap="square">
            <a:spAutoFit/>
          </a:bodyPr>
          <a:lstStyle/>
          <a:p>
            <a:r>
              <a:rPr lang="en-GB" sz="2000" dirty="0">
                <a:solidFill>
                  <a:srgbClr val="5B9BD5">
                    <a:lumMod val="50000"/>
                  </a:srgbClr>
                </a:solidFill>
                <a:latin typeface="Century Gothic" panose="020B0502020202020204" pitchFamily="34" charset="0"/>
              </a:rPr>
              <a:t/>
            </a:r>
            <a:br>
              <a:rPr lang="en-GB" sz="2000" dirty="0">
                <a:solidFill>
                  <a:srgbClr val="5B9BD5">
                    <a:lumMod val="50000"/>
                  </a:srgbClr>
                </a:solidFill>
                <a:latin typeface="Century Gothic" panose="020B0502020202020204" pitchFamily="34" charset="0"/>
              </a:rPr>
            </a:br>
            <a:r>
              <a:rPr lang="en-GB" sz="2000" dirty="0" err="1">
                <a:solidFill>
                  <a:srgbClr val="5B9BD5">
                    <a:lumMod val="50000"/>
                  </a:srgbClr>
                </a:solidFill>
                <a:latin typeface="Century Gothic" panose="020B0502020202020204" pitchFamily="34" charset="0"/>
              </a:rPr>
              <a:t>Wann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das? </a:t>
            </a:r>
            <a:endParaRPr lang="en-GB" sz="2000" dirty="0">
              <a:solidFill>
                <a:srgbClr val="5B9BD5">
                  <a:lumMod val="50000"/>
                </a:srgbClr>
              </a:solidFill>
              <a:latin typeface="Century Gothic" panose="020B0502020202020204" pitchFamily="34" charset="0"/>
            </a:endParaRPr>
          </a:p>
        </p:txBody>
      </p:sp>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graphicFrame>
        <p:nvGraphicFramePr>
          <p:cNvPr id="5" name="Content Placeholder 4" descr="table showing whether the sentence has  a plural or singular verb">
            <a:extLst>
              <a:ext uri="{FF2B5EF4-FFF2-40B4-BE49-F238E27FC236}">
                <a16:creationId xmlns="" xmlns:a16="http://schemas.microsoft.com/office/drawing/2014/main" id="{47CA1965-2D03-48EA-9B0F-C0C5FD6245D7}"/>
              </a:ext>
            </a:extLst>
          </p:cNvPr>
          <p:cNvGraphicFramePr>
            <a:graphicFrameLocks/>
          </p:cNvGraphicFramePr>
          <p:nvPr>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 xmlns:a16="http://schemas.microsoft.com/office/drawing/2014/main" val="2548973513"/>
                    </a:ext>
                  </a:extLst>
                </a:gridCol>
                <a:gridCol w="7031533">
                  <a:extLst>
                    <a:ext uri="{9D8B030D-6E8A-4147-A177-3AD203B41FA5}">
                      <a16:colId xmlns="" xmlns:a16="http://schemas.microsoft.com/office/drawing/2014/main" val="2775102314"/>
                    </a:ext>
                  </a:extLst>
                </a:gridCol>
                <a:gridCol w="1582035">
                  <a:extLst>
                    <a:ext uri="{9D8B030D-6E8A-4147-A177-3AD203B41FA5}">
                      <a16:colId xmlns="" xmlns:a16="http://schemas.microsoft.com/office/drawing/2014/main" val="1859025906"/>
                    </a:ext>
                  </a:extLst>
                </a:gridCol>
                <a:gridCol w="1293916">
                  <a:extLst>
                    <a:ext uri="{9D8B030D-6E8A-4147-A177-3AD203B41FA5}">
                      <a16:colId xmlns="" xmlns:a16="http://schemas.microsoft.com/office/drawing/2014/main" val="3979149899"/>
                    </a:ext>
                  </a:extLst>
                </a:gridCol>
                <a:gridCol w="1293916">
                  <a:extLst>
                    <a:ext uri="{9D8B030D-6E8A-4147-A177-3AD203B41FA5}">
                      <a16:colId xmlns="" xmlns:a16="http://schemas.microsoft.com/office/drawing/2014/main" val="1581682046"/>
                    </a:ext>
                  </a:extLst>
                </a:gridCol>
              </a:tblGrid>
              <a:tr h="633283">
                <a:tc gridSpan="2">
                  <a:txBody>
                    <a:bodyPr/>
                    <a:lstStyle/>
                    <a:p>
                      <a:r>
                        <a:rPr lang="en-GB" sz="2200" b="1" dirty="0" smtClean="0">
                          <a:solidFill>
                            <a:schemeClr val="accent5">
                              <a:lumMod val="50000"/>
                            </a:schemeClr>
                          </a:solidFill>
                          <a:latin typeface="Century Gothic" panose="020B0502020202020204" pitchFamily="34" charset="0"/>
                        </a:rPr>
                        <a:t>  </a:t>
                      </a:r>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smtClean="0">
                          <a:solidFill>
                            <a:schemeClr val="accent5">
                              <a:lumMod val="50000"/>
                            </a:schemeClr>
                          </a:solidFill>
                          <a:latin typeface="Century Gothic" panose="020B0502020202020204" pitchFamily="34" charset="0"/>
                        </a:rPr>
                        <a:t>Woche</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smtClean="0">
                          <a:solidFill>
                            <a:schemeClr val="accent5">
                              <a:lumMod val="50000"/>
                            </a:schemeClr>
                          </a:solidFill>
                          <a:latin typeface="Century Gothic" panose="020B0502020202020204" pitchFamily="34" charset="0"/>
                        </a:rPr>
                        <a:t>Monat</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smtClean="0">
                          <a:solidFill>
                            <a:schemeClr val="accent5">
                              <a:lumMod val="50000"/>
                            </a:schemeClr>
                          </a:solidFill>
                          <a:latin typeface="Century Gothic" panose="020B0502020202020204" pitchFamily="34" charset="0"/>
                        </a:rPr>
                        <a:t>Jahr</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solidFill>
                            <a:schemeClr val="accent5">
                              <a:lumMod val="50000"/>
                            </a:schemeClr>
                          </a:solidFill>
                          <a:latin typeface="Century Gothic" panose="020B0502020202020204" pitchFamily="34" charset="0"/>
                        </a:rPr>
                        <a:t>Nächst</a:t>
                      </a:r>
                      <a:r>
                        <a:rPr lang="en-GB" sz="2400" b="1" dirty="0" err="1" smtClean="0">
                          <a:solidFill>
                            <a:srgbClr val="FFC000"/>
                          </a:solidFill>
                          <a:latin typeface="Century Gothic" panose="020B0502020202020204" pitchFamily="34" charset="0"/>
                        </a:rPr>
                        <a:t>es</a:t>
                      </a:r>
                      <a:r>
                        <a:rPr lang="en-GB" sz="2400" b="1" dirty="0" smtClean="0">
                          <a:solidFill>
                            <a:srgbClr val="FFC000"/>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Jahr</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fahre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nach</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Schottland</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mtClean="0">
                          <a:solidFill>
                            <a:schemeClr val="accent5">
                              <a:lumMod val="50000"/>
                            </a:schemeClr>
                          </a:solidFill>
                          <a:latin typeface="Century Gothic" panose="020B0502020202020204" pitchFamily="34" charset="0"/>
                        </a:rPr>
                        <a:t>Nächst</a:t>
                      </a:r>
                      <a:r>
                        <a:rPr lang="en-GB" sz="2400" b="1" smtClean="0">
                          <a:solidFill>
                            <a:srgbClr val="FFC000"/>
                          </a:solidFill>
                          <a:latin typeface="Century Gothic" panose="020B0502020202020204" pitchFamily="34" charset="0"/>
                        </a:rPr>
                        <a:t>en   </a:t>
                      </a:r>
                      <a:r>
                        <a:rPr lang="en-GB" sz="2400" b="0" smtClean="0">
                          <a:solidFill>
                            <a:schemeClr val="accent5">
                              <a:lumMod val="50000"/>
                            </a:schemeClr>
                          </a:solidFill>
                          <a:latin typeface="Century Gothic" panose="020B0502020202020204" pitchFamily="34" charset="0"/>
                        </a:rPr>
                        <a:t>Monat</a:t>
                      </a:r>
                      <a:r>
                        <a:rPr lang="en-GB" sz="2400" b="0" baseline="0" smtClean="0">
                          <a:solidFill>
                            <a:schemeClr val="accent5">
                              <a:lumMod val="50000"/>
                            </a:schemeClr>
                          </a:solidFill>
                          <a:latin typeface="Century Gothic" panose="020B0502020202020204" pitchFamily="34" charset="0"/>
                        </a:rPr>
                        <a:t>  helfe ich im Geschäft.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smtClean="0">
                          <a:solidFill>
                            <a:schemeClr val="accent5">
                              <a:lumMod val="50000"/>
                            </a:schemeClr>
                          </a:solidFill>
                          <a:latin typeface="Century Gothic" panose="020B0502020202020204" pitchFamily="34" charset="0"/>
                        </a:rPr>
                        <a:t>Nächst</a:t>
                      </a:r>
                      <a:r>
                        <a:rPr lang="en-GB" sz="2400" b="1" smtClean="0">
                          <a:solidFill>
                            <a:srgbClr val="FFC000"/>
                          </a:solidFill>
                          <a:latin typeface="Century Gothic" panose="020B0502020202020204" pitchFamily="34" charset="0"/>
                        </a:rPr>
                        <a:t>e</a:t>
                      </a:r>
                      <a:r>
                        <a:rPr lang="en-GB" sz="2400" b="1" baseline="0" smtClean="0">
                          <a:solidFill>
                            <a:srgbClr val="FFC000"/>
                          </a:solidFill>
                          <a:latin typeface="Century Gothic" panose="020B0502020202020204" pitchFamily="34" charset="0"/>
                        </a:rPr>
                        <a:t>   </a:t>
                      </a:r>
                      <a:r>
                        <a:rPr lang="en-GB" sz="2400" b="0" baseline="0" smtClean="0">
                          <a:solidFill>
                            <a:schemeClr val="accent5">
                              <a:lumMod val="50000"/>
                            </a:schemeClr>
                          </a:solidFill>
                          <a:latin typeface="Century Gothic" panose="020B0502020202020204" pitchFamily="34" charset="0"/>
                        </a:rPr>
                        <a:t>Woche   fahren wir in den Urlaub.</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smtClean="0">
                          <a:solidFill>
                            <a:schemeClr val="accent5">
                              <a:lumMod val="50000"/>
                            </a:schemeClr>
                          </a:solidFill>
                          <a:latin typeface="Century Gothic" panose="020B0502020202020204" pitchFamily="34" charset="0"/>
                        </a:rPr>
                        <a:t>Nächst</a:t>
                      </a:r>
                      <a:r>
                        <a:rPr lang="en-GB" sz="2400" b="1" smtClean="0">
                          <a:solidFill>
                            <a:srgbClr val="FFC000"/>
                          </a:solidFill>
                          <a:latin typeface="Century Gothic" panose="020B0502020202020204" pitchFamily="34" charset="0"/>
                        </a:rPr>
                        <a:t>en</a:t>
                      </a:r>
                      <a:r>
                        <a:rPr lang="en-GB" sz="2400" b="0" smtClean="0">
                          <a:solidFill>
                            <a:schemeClr val="accent5">
                              <a:lumMod val="50000"/>
                            </a:schemeClr>
                          </a:solidFill>
                          <a:latin typeface="Century Gothic" panose="020B0502020202020204" pitchFamily="34" charset="0"/>
                        </a:rPr>
                        <a:t>   Monat  arbeite ich im Dorf.</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mtClean="0">
                          <a:solidFill>
                            <a:schemeClr val="accent5">
                              <a:lumMod val="50000"/>
                            </a:schemeClr>
                          </a:solidFill>
                          <a:latin typeface="Century Gothic" panose="020B0502020202020204" pitchFamily="34" charset="0"/>
                        </a:rPr>
                        <a:t>Nächst</a:t>
                      </a:r>
                      <a:r>
                        <a:rPr lang="en-GB" sz="2400" b="1" smtClean="0">
                          <a:solidFill>
                            <a:srgbClr val="FFC000"/>
                          </a:solidFill>
                          <a:latin typeface="Century Gothic" panose="020B0502020202020204" pitchFamily="34" charset="0"/>
                        </a:rPr>
                        <a:t>e</a:t>
                      </a:r>
                      <a:r>
                        <a:rPr lang="en-GB" sz="2400" b="1" baseline="0" smtClean="0">
                          <a:solidFill>
                            <a:srgbClr val="FFC000"/>
                          </a:solidFill>
                          <a:latin typeface="Century Gothic" panose="020B0502020202020204" pitchFamily="34" charset="0"/>
                        </a:rPr>
                        <a:t>   </a:t>
                      </a:r>
                      <a:r>
                        <a:rPr lang="en-GB" sz="2400" b="0" baseline="0" smtClean="0">
                          <a:solidFill>
                            <a:schemeClr val="accent5">
                              <a:lumMod val="50000"/>
                            </a:schemeClr>
                          </a:solidFill>
                          <a:latin typeface="Century Gothic" panose="020B0502020202020204" pitchFamily="34" charset="0"/>
                        </a:rPr>
                        <a:t>Woche gehen wir ins Schwimmbad.</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smtClean="0">
                          <a:solidFill>
                            <a:schemeClr val="accent5">
                              <a:lumMod val="50000"/>
                            </a:schemeClr>
                          </a:solidFill>
                          <a:latin typeface="Century Gothic" panose="020B0502020202020204" pitchFamily="34" charset="0"/>
                        </a:rPr>
                        <a:t>Nächst</a:t>
                      </a:r>
                      <a:r>
                        <a:rPr lang="en-GB" sz="2400" b="1" smtClean="0">
                          <a:solidFill>
                            <a:srgbClr val="FFC000"/>
                          </a:solidFill>
                          <a:latin typeface="Century Gothic" panose="020B0502020202020204" pitchFamily="34" charset="0"/>
                        </a:rPr>
                        <a:t>es</a:t>
                      </a:r>
                      <a:r>
                        <a:rPr lang="en-GB" sz="2400" b="1" baseline="0" smtClean="0">
                          <a:solidFill>
                            <a:srgbClr val="FFC000"/>
                          </a:solidFill>
                          <a:latin typeface="Century Gothic" panose="020B0502020202020204" pitchFamily="34" charset="0"/>
                        </a:rPr>
                        <a:t>   </a:t>
                      </a:r>
                      <a:r>
                        <a:rPr lang="en-GB" sz="2400" b="0" baseline="0" smtClean="0">
                          <a:solidFill>
                            <a:schemeClr val="accent5">
                              <a:lumMod val="50000"/>
                            </a:schemeClr>
                          </a:solidFill>
                          <a:latin typeface="Century Gothic" panose="020B0502020202020204" pitchFamily="34" charset="0"/>
                        </a:rPr>
                        <a:t>Jahr   schlafe ich auf dem Strand!</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solidFill>
                            <a:schemeClr val="accent5">
                              <a:lumMod val="50000"/>
                            </a:schemeClr>
                          </a:solidFill>
                          <a:latin typeface="Century Gothic" panose="020B0502020202020204" pitchFamily="34" charset="0"/>
                        </a:rPr>
                        <a:t>Nächst</a:t>
                      </a:r>
                      <a:r>
                        <a:rPr lang="en-GB" sz="2400" b="1" dirty="0" err="1" smtClean="0">
                          <a:solidFill>
                            <a:srgbClr val="FFC000"/>
                          </a:solidFill>
                          <a:latin typeface="Century Gothic" panose="020B0502020202020204" pitchFamily="34" charset="0"/>
                        </a:rPr>
                        <a:t>e</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Woche</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laufen</a:t>
                      </a:r>
                      <a:r>
                        <a:rPr lang="en-GB" sz="2400" b="0" dirty="0" smtClean="0">
                          <a:solidFill>
                            <a:schemeClr val="accent5">
                              <a:lumMod val="50000"/>
                            </a:schemeClr>
                          </a:solidFill>
                          <a:latin typeface="Century Gothic" panose="020B0502020202020204" pitchFamily="34" charset="0"/>
                        </a:rPr>
                        <a:t> </a:t>
                      </a:r>
                      <a:r>
                        <a:rPr lang="en-GB" sz="2400" b="0" err="1" smtClean="0">
                          <a:solidFill>
                            <a:schemeClr val="accent5">
                              <a:lumMod val="50000"/>
                            </a:schemeClr>
                          </a:solidFill>
                          <a:latin typeface="Century Gothic" panose="020B0502020202020204" pitchFamily="34" charset="0"/>
                        </a:rPr>
                        <a:t>wir</a:t>
                      </a:r>
                      <a:r>
                        <a:rPr lang="en-GB" sz="2400" b="0" smtClean="0">
                          <a:solidFill>
                            <a:schemeClr val="accent5">
                              <a:lumMod val="50000"/>
                            </a:schemeClr>
                          </a:solidFill>
                          <a:latin typeface="Century Gothic" panose="020B0502020202020204" pitchFamily="34" charset="0"/>
                        </a:rPr>
                        <a:t> am* See.</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solidFill>
                            <a:schemeClr val="accent5">
                              <a:lumMod val="50000"/>
                            </a:schemeClr>
                          </a:solidFill>
                          <a:latin typeface="Century Gothic" panose="020B0502020202020204" pitchFamily="34" charset="0"/>
                        </a:rPr>
                        <a:t>Nächst</a:t>
                      </a:r>
                      <a:r>
                        <a:rPr lang="en-GB" sz="2400" b="1" dirty="0" err="1" smtClean="0">
                          <a:solidFill>
                            <a:srgbClr val="FFC000"/>
                          </a:solidFill>
                          <a:latin typeface="Century Gothic" panose="020B0502020202020204" pitchFamily="34" charset="0"/>
                        </a:rPr>
                        <a:t>en</a:t>
                      </a:r>
                      <a:r>
                        <a:rPr lang="en-GB" sz="2400" b="1" dirty="0" smtClean="0">
                          <a:solidFill>
                            <a:srgbClr val="FFC000"/>
                          </a:solidFill>
                          <a:latin typeface="Century Gothic" panose="020B0502020202020204" pitchFamily="34" charset="0"/>
                        </a:rPr>
                        <a:t> </a:t>
                      </a:r>
                      <a:r>
                        <a:rPr lang="en-GB" sz="2400" b="0" dirty="0" smtClean="0">
                          <a:solidFill>
                            <a:schemeClr val="accent5">
                              <a:lumMod val="50000"/>
                            </a:schemeClr>
                          </a:solidFill>
                          <a:latin typeface="Century Gothic" panose="020B0502020202020204" pitchFamily="34" charset="0"/>
                        </a:rPr>
                        <a:t>  Monat   </a:t>
                      </a:r>
                      <a:r>
                        <a:rPr lang="en-GB" sz="2400" b="0" dirty="0" err="1" smtClean="0">
                          <a:solidFill>
                            <a:schemeClr val="accent5">
                              <a:lumMod val="50000"/>
                            </a:schemeClr>
                          </a:solidFill>
                          <a:latin typeface="Century Gothic" panose="020B0502020202020204" pitchFamily="34" charset="0"/>
                        </a:rPr>
                        <a:t>suchen</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wir</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ein</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Haus</a:t>
                      </a:r>
                      <a:r>
                        <a:rPr lang="en-GB" sz="2400" b="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5941149"/>
                  </a:ext>
                </a:extLst>
              </a:tr>
            </a:tbl>
          </a:graphicData>
        </a:graphic>
      </p:graphicFrame>
      <p:pic>
        <p:nvPicPr>
          <p:cNvPr id="6" name="Picture 5" descr="green checkmark">
            <a:extLst>
              <a:ext uri="{FF2B5EF4-FFF2-40B4-BE49-F238E27FC236}">
                <a16:creationId xmlns=""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1965124"/>
            <a:ext cx="410964" cy="428087"/>
          </a:xfrm>
          <a:prstGeom prst="rect">
            <a:avLst/>
          </a:prstGeom>
        </p:spPr>
      </p:pic>
      <p:pic>
        <p:nvPicPr>
          <p:cNvPr id="7" name="Picture 6" descr="green checkmark">
            <a:extLst>
              <a:ext uri="{FF2B5EF4-FFF2-40B4-BE49-F238E27FC236}">
                <a16:creationId xmlns=""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824" y="2475312"/>
            <a:ext cx="410964" cy="428087"/>
          </a:xfrm>
          <a:prstGeom prst="rect">
            <a:avLst/>
          </a:prstGeom>
        </p:spPr>
      </p:pic>
      <p:pic>
        <p:nvPicPr>
          <p:cNvPr id="8" name="Picture 7" descr="green checkmark">
            <a:extLst>
              <a:ext uri="{FF2B5EF4-FFF2-40B4-BE49-F238E27FC236}">
                <a16:creationId xmlns=""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356" y="3069329"/>
            <a:ext cx="410964" cy="428087"/>
          </a:xfrm>
          <a:prstGeom prst="rect">
            <a:avLst/>
          </a:prstGeom>
        </p:spPr>
      </p:pic>
      <p:pic>
        <p:nvPicPr>
          <p:cNvPr id="9" name="Picture 8" descr="green checkmark">
            <a:extLst>
              <a:ext uri="{FF2B5EF4-FFF2-40B4-BE49-F238E27FC236}">
                <a16:creationId xmlns=""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824" y="3556546"/>
            <a:ext cx="410964" cy="428087"/>
          </a:xfrm>
          <a:prstGeom prst="rect">
            <a:avLst/>
          </a:prstGeom>
        </p:spPr>
      </p:pic>
      <p:pic>
        <p:nvPicPr>
          <p:cNvPr id="10" name="Picture 9" descr="green checkmark">
            <a:extLst>
              <a:ext uri="{FF2B5EF4-FFF2-40B4-BE49-F238E27FC236}">
                <a16:creationId xmlns=""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356" y="4076141"/>
            <a:ext cx="410964" cy="428087"/>
          </a:xfrm>
          <a:prstGeom prst="rect">
            <a:avLst/>
          </a:prstGeom>
        </p:spPr>
      </p:pic>
      <p:pic>
        <p:nvPicPr>
          <p:cNvPr id="11" name="Picture 10" descr="green checkmark">
            <a:extLst>
              <a:ext uri="{FF2B5EF4-FFF2-40B4-BE49-F238E27FC236}">
                <a16:creationId xmlns=""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4595668"/>
            <a:ext cx="410964" cy="428087"/>
          </a:xfrm>
          <a:prstGeom prst="rect">
            <a:avLst/>
          </a:prstGeom>
        </p:spPr>
      </p:pic>
      <p:pic>
        <p:nvPicPr>
          <p:cNvPr id="12" name="Picture 11" descr="green checkmark">
            <a:extLst>
              <a:ext uri="{FF2B5EF4-FFF2-40B4-BE49-F238E27FC236}">
                <a16:creationId xmlns=""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356" y="5129279"/>
            <a:ext cx="410964" cy="428087"/>
          </a:xfrm>
          <a:prstGeom prst="rect">
            <a:avLst/>
          </a:prstGeom>
        </p:spPr>
      </p:pic>
      <p:pic>
        <p:nvPicPr>
          <p:cNvPr id="13" name="Picture 12" descr="green checkmark">
            <a:extLst>
              <a:ext uri="{FF2B5EF4-FFF2-40B4-BE49-F238E27FC236}">
                <a16:creationId xmlns=""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769" y="5696344"/>
            <a:ext cx="410964" cy="42808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574" y="250401"/>
            <a:ext cx="939677" cy="593171"/>
          </a:xfrm>
          <a:prstGeom prst="rect">
            <a:avLst/>
          </a:prstGeom>
        </p:spPr>
      </p:pic>
      <p:sp>
        <p:nvSpPr>
          <p:cNvPr id="20" name="Explosion 1 19"/>
          <p:cNvSpPr/>
          <p:nvPr/>
        </p:nvSpPr>
        <p:spPr>
          <a:xfrm>
            <a:off x="2136960" y="1849291"/>
            <a:ext cx="1400399" cy="67203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Explosion 1 20"/>
          <p:cNvSpPr/>
          <p:nvPr/>
        </p:nvSpPr>
        <p:spPr>
          <a:xfrm>
            <a:off x="1965960" y="2952312"/>
            <a:ext cx="1691639" cy="665371"/>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Explosion 1 21"/>
          <p:cNvSpPr/>
          <p:nvPr/>
        </p:nvSpPr>
        <p:spPr>
          <a:xfrm>
            <a:off x="2180682" y="2450446"/>
            <a:ext cx="1476918" cy="589521"/>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Explosion 1 22"/>
          <p:cNvSpPr/>
          <p:nvPr/>
        </p:nvSpPr>
        <p:spPr>
          <a:xfrm>
            <a:off x="2136960" y="3497416"/>
            <a:ext cx="1688280" cy="637854"/>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Explosion 1 23"/>
          <p:cNvSpPr/>
          <p:nvPr/>
        </p:nvSpPr>
        <p:spPr>
          <a:xfrm>
            <a:off x="2180682" y="4566259"/>
            <a:ext cx="1156877" cy="62631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Explosion 1 24"/>
          <p:cNvSpPr/>
          <p:nvPr/>
        </p:nvSpPr>
        <p:spPr>
          <a:xfrm>
            <a:off x="1965960" y="5129279"/>
            <a:ext cx="1691639" cy="5670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Explosion 1 25"/>
          <p:cNvSpPr/>
          <p:nvPr/>
        </p:nvSpPr>
        <p:spPr>
          <a:xfrm>
            <a:off x="1965961" y="3984633"/>
            <a:ext cx="1691638" cy="708078"/>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29"/>
          <p:cNvSpPr/>
          <p:nvPr/>
        </p:nvSpPr>
        <p:spPr>
          <a:xfrm>
            <a:off x="244971" y="481882"/>
            <a:ext cx="5464958" cy="400110"/>
          </a:xfrm>
          <a:prstGeom prst="rect">
            <a:avLst/>
          </a:prstGeom>
        </p:spPr>
        <p:txBody>
          <a:bodyPr wrap="none">
            <a:spAutoFit/>
          </a:bodyPr>
          <a:lstStyle/>
          <a:p>
            <a:r>
              <a:rPr lang="en-GB" sz="2000">
                <a:solidFill>
                  <a:srgbClr val="5B9BD5">
                    <a:lumMod val="50000"/>
                  </a:srgbClr>
                </a:solidFill>
                <a:latin typeface="Century Gothic" panose="020B0502020202020204" pitchFamily="34" charset="0"/>
              </a:rPr>
              <a:t>Wolfgang </a:t>
            </a:r>
            <a:r>
              <a:rPr lang="en-GB" sz="2000" err="1">
                <a:solidFill>
                  <a:srgbClr val="5B9BD5">
                    <a:lumMod val="50000"/>
                  </a:srgbClr>
                </a:solidFill>
                <a:latin typeface="Century Gothic" panose="020B0502020202020204" pitchFamily="34" charset="0"/>
              </a:rPr>
              <a:t>schreibt</a:t>
            </a:r>
            <a:r>
              <a:rPr lang="en-GB" sz="200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eine </a:t>
            </a:r>
            <a:r>
              <a:rPr lang="en-GB" sz="2000">
                <a:solidFill>
                  <a:srgbClr val="5B9BD5">
                    <a:lumMod val="50000"/>
                  </a:srgbClr>
                </a:solidFill>
                <a:latin typeface="Century Gothic" panose="020B0502020202020204" pitchFamily="34" charset="0"/>
              </a:rPr>
              <a:t>Email </a:t>
            </a:r>
            <a:r>
              <a:rPr lang="en-GB" sz="2000">
                <a:solidFill>
                  <a:srgbClr val="5B9BD5">
                    <a:lumMod val="50000"/>
                  </a:srgbClr>
                </a:solidFill>
                <a:latin typeface="Century Gothic" panose="020B0502020202020204" pitchFamily="34" charset="0"/>
              </a:rPr>
              <a:t>an Mehmet. </a:t>
            </a:r>
            <a:endParaRPr lang="en-GB" dirty="0">
              <a:solidFill>
                <a:prstClr val="black"/>
              </a:solidFill>
            </a:endParaRPr>
          </a:p>
        </p:txBody>
      </p:sp>
      <p:sp>
        <p:nvSpPr>
          <p:cNvPr id="2" name="Title 1">
            <a:extLst>
              <a:ext uri="{FF2B5EF4-FFF2-40B4-BE49-F238E27FC236}">
                <a16:creationId xmlns="" xmlns:a16="http://schemas.microsoft.com/office/drawing/2014/main" id="{10CCB11B-E72D-0249-BE80-66424B923690}"/>
              </a:ext>
            </a:extLst>
          </p:cNvPr>
          <p:cNvSpPr>
            <a:spLocks noGrp="1"/>
          </p:cNvSpPr>
          <p:nvPr>
            <p:ph type="title"/>
          </p:nvPr>
        </p:nvSpPr>
        <p:spPr>
          <a:xfrm>
            <a:off x="246586" y="56874"/>
            <a:ext cx="5259691" cy="490114"/>
          </a:xfrm>
        </p:spPr>
        <p:txBody>
          <a:bodyPr>
            <a:normAutofit/>
          </a:bodyPr>
          <a:lstStyle/>
          <a:p>
            <a:r>
              <a:rPr lang="en-GB" sz="2800" b="1" dirty="0" smtClean="0">
                <a:solidFill>
                  <a:srgbClr val="5B9BD5">
                    <a:lumMod val="50000"/>
                  </a:srgbClr>
                </a:solidFill>
              </a:rPr>
              <a:t>Was </a:t>
            </a:r>
            <a:r>
              <a:rPr lang="en-GB" sz="2800" b="1" dirty="0" err="1" smtClean="0">
                <a:solidFill>
                  <a:srgbClr val="5B9BD5">
                    <a:lumMod val="50000"/>
                  </a:srgbClr>
                </a:solidFill>
              </a:rPr>
              <a:t>planen</a:t>
            </a:r>
            <a:r>
              <a:rPr lang="en-GB" sz="2800" b="1" dirty="0" smtClean="0">
                <a:solidFill>
                  <a:srgbClr val="5B9BD5">
                    <a:lumMod val="50000"/>
                  </a:srgbClr>
                </a:solidFill>
              </a:rPr>
              <a:t> </a:t>
            </a:r>
            <a:r>
              <a:rPr lang="en-GB" sz="2800" b="1" dirty="0" err="1" smtClean="0">
                <a:solidFill>
                  <a:srgbClr val="5B9BD5">
                    <a:lumMod val="50000"/>
                  </a:srgbClr>
                </a:solidFill>
              </a:rPr>
              <a:t>sie</a:t>
            </a:r>
            <a:r>
              <a:rPr lang="en-GB" sz="2800" b="1" dirty="0" smtClean="0">
                <a:solidFill>
                  <a:srgbClr val="5B9BD5">
                    <a:lumMod val="50000"/>
                  </a:srgbClr>
                </a:solidFill>
              </a:rPr>
              <a:t>? Und </a:t>
            </a:r>
            <a:r>
              <a:rPr lang="en-GB" sz="2800" b="1" dirty="0" err="1" smtClean="0">
                <a:solidFill>
                  <a:srgbClr val="5B9BD5">
                    <a:lumMod val="50000"/>
                  </a:srgbClr>
                </a:solidFill>
              </a:rPr>
              <a:t>wann</a:t>
            </a:r>
            <a:r>
              <a:rPr lang="en-GB" sz="2800" b="1" dirty="0" smtClean="0">
                <a:solidFill>
                  <a:srgbClr val="5B9BD5">
                    <a:lumMod val="50000"/>
                  </a:srgbClr>
                </a:solidFill>
              </a:rPr>
              <a:t>?</a:t>
            </a:r>
            <a:endParaRPr lang="en-US" dirty="0"/>
          </a:p>
        </p:txBody>
      </p:sp>
      <p:sp>
        <p:nvSpPr>
          <p:cNvPr id="31" name="Explosion 1 30"/>
          <p:cNvSpPr/>
          <p:nvPr/>
        </p:nvSpPr>
        <p:spPr>
          <a:xfrm>
            <a:off x="2180682" y="5686720"/>
            <a:ext cx="1533616" cy="577978"/>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3219718" y="6437658"/>
            <a:ext cx="3825026" cy="400110"/>
          </a:xfrm>
          <a:prstGeom prst="rect">
            <a:avLst/>
          </a:prstGeom>
          <a:noFill/>
        </p:spPr>
        <p:txBody>
          <a:bodyPr wrap="square" rtlCol="0">
            <a:spAutoFit/>
          </a:bodyPr>
          <a:lstStyle/>
          <a:p>
            <a:r>
              <a:rPr lang="en-GB" sz="2000" dirty="0">
                <a:solidFill>
                  <a:prstClr val="white"/>
                </a:solidFill>
                <a:latin typeface="Century Gothic" panose="020B0502020202020204" pitchFamily="34" charset="0"/>
              </a:rPr>
              <a:t>*am (an + </a:t>
            </a:r>
            <a:r>
              <a:rPr lang="en-GB" sz="2000" dirty="0" err="1">
                <a:solidFill>
                  <a:prstClr val="white"/>
                </a:solidFill>
                <a:latin typeface="Century Gothic" panose="020B0502020202020204" pitchFamily="34" charset="0"/>
              </a:rPr>
              <a:t>dem</a:t>
            </a:r>
            <a:r>
              <a:rPr lang="en-GB" sz="2000" dirty="0">
                <a:solidFill>
                  <a:prstClr val="white"/>
                </a:solidFill>
                <a:latin typeface="Century Gothic" panose="020B0502020202020204" pitchFamily="34" charset="0"/>
              </a:rPr>
              <a:t>) = at the</a:t>
            </a:r>
            <a:endParaRPr lang="en-GB" sz="20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3975" y="37461"/>
            <a:ext cx="1287475" cy="123889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r="51991" b="-8790"/>
          <a:stretch/>
        </p:blipFill>
        <p:spPr>
          <a:xfrm>
            <a:off x="6836099" y="0"/>
            <a:ext cx="947345" cy="1383661"/>
          </a:xfrm>
          <a:prstGeom prst="rect">
            <a:avLst/>
          </a:prstGeom>
        </p:spPr>
      </p:pic>
    </p:spTree>
    <p:extLst>
      <p:ext uri="{BB962C8B-B14F-4D97-AF65-F5344CB8AC3E}">
        <p14:creationId xmlns:p14="http://schemas.microsoft.com/office/powerpoint/2010/main" val="242308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animBg="1"/>
      <p:bldP spid="21" grpId="0" animBg="1"/>
      <p:bldP spid="22" grpId="0" animBg="1"/>
      <p:bldP spid="23" grpId="0" animBg="1"/>
      <p:bldP spid="24" grpId="0" animBg="1"/>
      <p:bldP spid="25" grpId="0" animBg="1"/>
      <p:bldP spid="26" grpId="0" animBg="1"/>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graphicFrame>
        <p:nvGraphicFramePr>
          <p:cNvPr id="5" name="Content Placeholder 4" descr="table showing whether the sentence has  a plural or singular verb">
            <a:extLst>
              <a:ext uri="{FF2B5EF4-FFF2-40B4-BE49-F238E27FC236}">
                <a16:creationId xmlns="" xmlns:a16="http://schemas.microsoft.com/office/drawing/2014/main" id="{47CA1965-2D03-48EA-9B0F-C0C5FD6245D7}"/>
              </a:ext>
            </a:extLst>
          </p:cNvPr>
          <p:cNvGraphicFramePr>
            <a:graphicFrameLocks/>
          </p:cNvGraphicFramePr>
          <p:nvPr>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 xmlns:a16="http://schemas.microsoft.com/office/drawing/2014/main" val="2548973513"/>
                    </a:ext>
                  </a:extLst>
                </a:gridCol>
                <a:gridCol w="8613568">
                  <a:extLst>
                    <a:ext uri="{9D8B030D-6E8A-4147-A177-3AD203B41FA5}">
                      <a16:colId xmlns="" xmlns:a16="http://schemas.microsoft.com/office/drawing/2014/main" val="2775102314"/>
                    </a:ext>
                  </a:extLst>
                </a:gridCol>
                <a:gridCol w="1293916">
                  <a:extLst>
                    <a:ext uri="{9D8B030D-6E8A-4147-A177-3AD203B41FA5}">
                      <a16:colId xmlns="" xmlns:a16="http://schemas.microsoft.com/office/drawing/2014/main" val="3979149899"/>
                    </a:ext>
                  </a:extLst>
                </a:gridCol>
                <a:gridCol w="1293916">
                  <a:extLst>
                    <a:ext uri="{9D8B030D-6E8A-4147-A177-3AD203B41FA5}">
                      <a16:colId xmlns="" xmlns:a16="http://schemas.microsoft.com/office/drawing/2014/main" val="1581682046"/>
                    </a:ext>
                  </a:extLst>
                </a:gridCol>
              </a:tblGrid>
              <a:tr h="633283">
                <a:tc gridSpan="2">
                  <a:txBody>
                    <a:bodyPr/>
                    <a:lstStyle/>
                    <a:p>
                      <a:r>
                        <a:rPr lang="en-GB" sz="2200" b="1" dirty="0" smtClean="0">
                          <a:solidFill>
                            <a:schemeClr val="accent5">
                              <a:lumMod val="50000"/>
                            </a:schemeClr>
                          </a:solidFill>
                          <a:latin typeface="Century Gothic" panose="020B0502020202020204" pitchFamily="34" charset="0"/>
                        </a:rPr>
                        <a:t>  </a:t>
                      </a:r>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smtClean="0">
                          <a:solidFill>
                            <a:schemeClr val="accent5">
                              <a:lumMod val="50000"/>
                            </a:schemeClr>
                          </a:solidFill>
                          <a:latin typeface="Century Gothic" panose="020B0502020202020204" pitchFamily="34" charset="0"/>
                        </a:rPr>
                        <a:t>ich</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smtClean="0">
                          <a:solidFill>
                            <a:schemeClr val="accent5">
                              <a:lumMod val="50000"/>
                            </a:schemeClr>
                          </a:solidFill>
                          <a:latin typeface="Century Gothic" panose="020B0502020202020204" pitchFamily="34" charset="0"/>
                        </a:rPr>
                        <a:t>wir</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1764126"/>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Nächstes</a:t>
                      </a:r>
                      <a:r>
                        <a:rPr lang="en-GB" sz="2400" b="0" baseline="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Jahr</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fahren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nach</a:t>
                      </a:r>
                      <a:r>
                        <a:rPr lang="en-GB" sz="2400" b="0" baseline="0" dirty="0" smtClean="0">
                          <a:solidFill>
                            <a:schemeClr val="accent5">
                              <a:lumMod val="50000"/>
                            </a:schemeClr>
                          </a:solidFill>
                          <a:latin typeface="Century Gothic" panose="020B0502020202020204" pitchFamily="34" charset="0"/>
                        </a:rPr>
                        <a:t> Wien.</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accent5">
                              <a:lumMod val="50000"/>
                            </a:schemeClr>
                          </a:solidFill>
                          <a:latin typeface="Century Gothic" panose="020B0502020202020204" pitchFamily="34" charset="0"/>
                        </a:rPr>
                        <a:t>Nächsten</a:t>
                      </a:r>
                      <a:r>
                        <a:rPr lang="en-GB" sz="2400" b="0" dirty="0" smtClean="0">
                          <a:solidFill>
                            <a:schemeClr val="accent5">
                              <a:lumMod val="50000"/>
                            </a:schemeClr>
                          </a:solidFill>
                          <a:latin typeface="Century Gothic" panose="020B0502020202020204" pitchFamily="34" charset="0"/>
                        </a:rPr>
                        <a:t> Monat</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arbeite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am </a:t>
                      </a:r>
                      <a:r>
                        <a:rPr lang="en-GB" sz="2400" b="0" baseline="0" dirty="0" err="1" smtClean="0">
                          <a:solidFill>
                            <a:schemeClr val="accent5">
                              <a:lumMod val="50000"/>
                            </a:schemeClr>
                          </a:solidFill>
                          <a:latin typeface="Century Gothic" panose="020B0502020202020204" pitchFamily="34" charset="0"/>
                        </a:rPr>
                        <a:t>Schwimmbad</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Woche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gehen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in den </a:t>
                      </a:r>
                      <a:r>
                        <a:rPr lang="en-GB" sz="2400" b="0" baseline="0" dirty="0" err="1" smtClean="0">
                          <a:solidFill>
                            <a:schemeClr val="accent5">
                              <a:lumMod val="50000"/>
                            </a:schemeClr>
                          </a:solidFill>
                          <a:latin typeface="Century Gothic" panose="020B0502020202020204" pitchFamily="34" charset="0"/>
                        </a:rPr>
                        <a:t>Wasserpark</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Nächsten</a:t>
                      </a:r>
                      <a:r>
                        <a:rPr lang="en-GB" sz="2400" b="0" baseline="0" smtClean="0">
                          <a:solidFill>
                            <a:schemeClr val="accent5">
                              <a:lumMod val="50000"/>
                            </a:schemeClr>
                          </a:solidFill>
                          <a:latin typeface="Century Gothic" panose="020B0502020202020204" pitchFamily="34" charset="0"/>
                        </a:rPr>
                        <a:t> </a:t>
                      </a:r>
                      <a:r>
                        <a:rPr lang="en-GB" sz="2400" b="0" smtClean="0">
                          <a:solidFill>
                            <a:schemeClr val="accent5">
                              <a:lumMod val="50000"/>
                            </a:schemeClr>
                          </a:solidFill>
                          <a:latin typeface="Century Gothic" panose="020B0502020202020204" pitchFamily="34" charset="0"/>
                        </a:rPr>
                        <a:t>Monat</a:t>
                      </a:r>
                      <a:r>
                        <a:rPr lang="en-GB" sz="2400" b="0" baseline="0" smtClean="0">
                          <a:solidFill>
                            <a:schemeClr val="accent5">
                              <a:lumMod val="50000"/>
                            </a:schemeClr>
                          </a:solidFill>
                          <a:latin typeface="Century Gothic" panose="020B0502020202020204" pitchFamily="34" charset="0"/>
                        </a:rPr>
                        <a:t> helfen wir im Dorf.</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accent5">
                              <a:lumMod val="50000"/>
                            </a:schemeClr>
                          </a:solidFill>
                          <a:latin typeface="Century Gothic" panose="020B0502020202020204" pitchFamily="34" charset="0"/>
                        </a:rPr>
                        <a:t>Nächste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Woche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gehe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in den </a:t>
                      </a:r>
                      <a:r>
                        <a:rPr lang="en-GB" sz="2400" b="0" baseline="0" dirty="0" err="1" smtClean="0">
                          <a:solidFill>
                            <a:schemeClr val="accent5">
                              <a:lumMod val="50000"/>
                            </a:schemeClr>
                          </a:solidFill>
                          <a:latin typeface="Century Gothic" panose="020B0502020202020204" pitchFamily="34" charset="0"/>
                        </a:rPr>
                        <a:t>Freizeitpark</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1333039"/>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Nächstes</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Jahr</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fahren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im</a:t>
                      </a:r>
                      <a:r>
                        <a:rPr lang="en-GB" sz="2400" b="0" baseline="0" dirty="0" smtClean="0">
                          <a:solidFill>
                            <a:schemeClr val="accent5">
                              <a:lumMod val="50000"/>
                            </a:schemeClr>
                          </a:solidFill>
                          <a:latin typeface="Century Gothic" panose="020B0502020202020204" pitchFamily="34" charset="0"/>
                        </a:rPr>
                        <a:t> Winter in den </a:t>
                      </a:r>
                      <a:r>
                        <a:rPr lang="en-GB" sz="2400" b="0" baseline="0" dirty="0" err="1" smtClean="0">
                          <a:solidFill>
                            <a:schemeClr val="accent5">
                              <a:lumMod val="50000"/>
                            </a:schemeClr>
                          </a:solidFill>
                          <a:latin typeface="Century Gothic" panose="020B0502020202020204" pitchFamily="34" charset="0"/>
                        </a:rPr>
                        <a:t>Urlaub</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13042220"/>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Woche</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spiele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in der </a:t>
                      </a:r>
                      <a:r>
                        <a:rPr lang="en-GB" sz="2400" b="0" baseline="0" dirty="0" err="1" smtClean="0">
                          <a:solidFill>
                            <a:schemeClr val="accent5">
                              <a:lumMod val="50000"/>
                            </a:schemeClr>
                          </a:solidFill>
                          <a:latin typeface="Century Gothic" panose="020B0502020202020204" pitchFamily="34" charset="0"/>
                        </a:rPr>
                        <a:t>Großstadt</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Fußball</a:t>
                      </a:r>
                      <a:r>
                        <a:rPr lang="en-GB" sz="2400" b="0" baseline="0" dirty="0" smtClean="0">
                          <a:solidFill>
                            <a:schemeClr val="accent5">
                              <a:lumMod val="50000"/>
                            </a:schemeClr>
                          </a:solidFill>
                          <a:latin typeface="Century Gothic" panose="020B0502020202020204" pitchFamily="34" charset="0"/>
                        </a:rPr>
                        <a:t> .</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9016251"/>
                  </a:ext>
                </a:extLst>
              </a:tr>
              <a:tr h="614114">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Nächsten Monat gebe ich eine</a:t>
                      </a:r>
                      <a:r>
                        <a:rPr lang="en-GB" sz="2400" b="0" baseline="0" smtClean="0">
                          <a:solidFill>
                            <a:schemeClr val="accent5">
                              <a:lumMod val="50000"/>
                            </a:schemeClr>
                          </a:solidFill>
                          <a:latin typeface="Century Gothic" panose="020B0502020202020204" pitchFamily="34" charset="0"/>
                        </a:rPr>
                        <a:t> Party.</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5941149"/>
                  </a:ext>
                </a:extLst>
              </a:tr>
            </a:tbl>
          </a:graphicData>
        </a:graphic>
      </p:graphicFrame>
      <p:pic>
        <p:nvPicPr>
          <p:cNvPr id="6" name="Picture 5" descr="green checkmark">
            <a:extLst>
              <a:ext uri="{FF2B5EF4-FFF2-40B4-BE49-F238E27FC236}">
                <a16:creationId xmlns=""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1965124"/>
            <a:ext cx="410964" cy="428087"/>
          </a:xfrm>
          <a:prstGeom prst="rect">
            <a:avLst/>
          </a:prstGeom>
        </p:spPr>
      </p:pic>
      <p:pic>
        <p:nvPicPr>
          <p:cNvPr id="7" name="Picture 6" descr="green checkmark">
            <a:extLst>
              <a:ext uri="{FF2B5EF4-FFF2-40B4-BE49-F238E27FC236}">
                <a16:creationId xmlns=""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824" y="2475312"/>
            <a:ext cx="410964" cy="428087"/>
          </a:xfrm>
          <a:prstGeom prst="rect">
            <a:avLst/>
          </a:prstGeom>
        </p:spPr>
      </p:pic>
      <p:pic>
        <p:nvPicPr>
          <p:cNvPr id="8" name="Picture 7" descr="green checkmark">
            <a:extLst>
              <a:ext uri="{FF2B5EF4-FFF2-40B4-BE49-F238E27FC236}">
                <a16:creationId xmlns=""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3010163"/>
            <a:ext cx="410964" cy="428087"/>
          </a:xfrm>
          <a:prstGeom prst="rect">
            <a:avLst/>
          </a:prstGeom>
        </p:spPr>
      </p:pic>
      <p:pic>
        <p:nvPicPr>
          <p:cNvPr id="9" name="Picture 8" descr="green checkmark">
            <a:extLst>
              <a:ext uri="{FF2B5EF4-FFF2-40B4-BE49-F238E27FC236}">
                <a16:creationId xmlns=""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3618566"/>
            <a:ext cx="410964" cy="428087"/>
          </a:xfrm>
          <a:prstGeom prst="rect">
            <a:avLst/>
          </a:prstGeom>
        </p:spPr>
      </p:pic>
      <p:pic>
        <p:nvPicPr>
          <p:cNvPr id="10" name="Picture 9" descr="green checkmark">
            <a:extLst>
              <a:ext uri="{FF2B5EF4-FFF2-40B4-BE49-F238E27FC236}">
                <a16:creationId xmlns=""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824" y="4085828"/>
            <a:ext cx="410964" cy="428087"/>
          </a:xfrm>
          <a:prstGeom prst="rect">
            <a:avLst/>
          </a:prstGeom>
        </p:spPr>
      </p:pic>
      <p:pic>
        <p:nvPicPr>
          <p:cNvPr id="11" name="Picture 10" descr="green checkmark">
            <a:extLst>
              <a:ext uri="{FF2B5EF4-FFF2-40B4-BE49-F238E27FC236}">
                <a16:creationId xmlns=""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4595668"/>
            <a:ext cx="410964" cy="428087"/>
          </a:xfrm>
          <a:prstGeom prst="rect">
            <a:avLst/>
          </a:prstGeom>
        </p:spPr>
      </p:pic>
      <p:pic>
        <p:nvPicPr>
          <p:cNvPr id="12" name="Picture 11" descr="green checkmark">
            <a:extLst>
              <a:ext uri="{FF2B5EF4-FFF2-40B4-BE49-F238E27FC236}">
                <a16:creationId xmlns=""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2042" y="5139826"/>
            <a:ext cx="410964" cy="428087"/>
          </a:xfrm>
          <a:prstGeom prst="rect">
            <a:avLst/>
          </a:prstGeom>
        </p:spPr>
      </p:pic>
      <p:pic>
        <p:nvPicPr>
          <p:cNvPr id="13" name="Picture 12" descr="green checkmark">
            <a:extLst>
              <a:ext uri="{FF2B5EF4-FFF2-40B4-BE49-F238E27FC236}">
                <a16:creationId xmlns=""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769" y="5696344"/>
            <a:ext cx="410964" cy="428087"/>
          </a:xfrm>
          <a:prstGeom prst="rect">
            <a:avLst/>
          </a:prstGeom>
        </p:spPr>
      </p:pic>
      <p:sp>
        <p:nvSpPr>
          <p:cNvPr id="30" name="Rectangle 29"/>
          <p:cNvSpPr/>
          <p:nvPr/>
        </p:nvSpPr>
        <p:spPr>
          <a:xfrm>
            <a:off x="244971" y="481882"/>
            <a:ext cx="6659195" cy="400110"/>
          </a:xfrm>
          <a:prstGeom prst="rect">
            <a:avLst/>
          </a:prstGeom>
        </p:spPr>
        <p:txBody>
          <a:bodyPr wrap="none">
            <a:spAutoFit/>
          </a:bodyPr>
          <a:lstStyle/>
          <a:p>
            <a:r>
              <a:rPr lang="en-GB" sz="2000">
                <a:solidFill>
                  <a:srgbClr val="5B9BD5">
                    <a:lumMod val="50000"/>
                  </a:srgbClr>
                </a:solidFill>
                <a:latin typeface="Century Gothic" panose="020B0502020202020204" pitchFamily="34" charset="0"/>
              </a:rPr>
              <a:t>Sie reden jetzt am Telefon. Ist das “ich”, oder “wir”? </a:t>
            </a:r>
            <a:endParaRPr lang="en-GB" dirty="0">
              <a:solidFill>
                <a:prstClr val="black"/>
              </a:solidFill>
            </a:endParaRPr>
          </a:p>
        </p:txBody>
      </p:sp>
      <p:sp>
        <p:nvSpPr>
          <p:cNvPr id="2" name="Title 1">
            <a:extLst>
              <a:ext uri="{FF2B5EF4-FFF2-40B4-BE49-F238E27FC236}">
                <a16:creationId xmlns="" xmlns:a16="http://schemas.microsoft.com/office/drawing/2014/main" id="{10CCB11B-E72D-0249-BE80-66424B923690}"/>
              </a:ext>
            </a:extLst>
          </p:cNvPr>
          <p:cNvSpPr>
            <a:spLocks noGrp="1"/>
          </p:cNvSpPr>
          <p:nvPr>
            <p:ph type="title"/>
          </p:nvPr>
        </p:nvSpPr>
        <p:spPr>
          <a:xfrm>
            <a:off x="246586" y="56874"/>
            <a:ext cx="5259691" cy="490114"/>
          </a:xfrm>
        </p:spPr>
        <p:txBody>
          <a:bodyPr>
            <a:normAutofit/>
          </a:bodyPr>
          <a:lstStyle/>
          <a:p>
            <a:r>
              <a:rPr lang="en-GB" sz="2800" b="1" smtClean="0">
                <a:solidFill>
                  <a:srgbClr val="5B9BD5">
                    <a:lumMod val="50000"/>
                  </a:srgbClr>
                </a:solidFill>
              </a:rPr>
              <a:t>Ich oder wir?</a:t>
            </a:r>
            <a:endParaRPr lang="en-US" dirty="0"/>
          </a:p>
        </p:txBody>
      </p:sp>
      <p:sp>
        <p:nvSpPr>
          <p:cNvPr id="3" name="TextBox 2"/>
          <p:cNvSpPr txBox="1"/>
          <p:nvPr/>
        </p:nvSpPr>
        <p:spPr>
          <a:xfrm>
            <a:off x="775247" y="1974806"/>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27" name="TextBox 26"/>
          <p:cNvSpPr txBox="1"/>
          <p:nvPr/>
        </p:nvSpPr>
        <p:spPr>
          <a:xfrm>
            <a:off x="775246" y="2506118"/>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28" name="TextBox 27"/>
          <p:cNvSpPr txBox="1"/>
          <p:nvPr/>
        </p:nvSpPr>
        <p:spPr>
          <a:xfrm>
            <a:off x="775245" y="3042773"/>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32" name="TextBox 31"/>
          <p:cNvSpPr txBox="1"/>
          <p:nvPr/>
        </p:nvSpPr>
        <p:spPr>
          <a:xfrm>
            <a:off x="775245" y="3598918"/>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33" name="TextBox 32"/>
          <p:cNvSpPr txBox="1"/>
          <p:nvPr/>
        </p:nvSpPr>
        <p:spPr>
          <a:xfrm>
            <a:off x="775238" y="4150729"/>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34" name="TextBox 33"/>
          <p:cNvSpPr txBox="1"/>
          <p:nvPr/>
        </p:nvSpPr>
        <p:spPr>
          <a:xfrm>
            <a:off x="775240" y="5213541"/>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35" name="TextBox 34"/>
          <p:cNvSpPr txBox="1"/>
          <p:nvPr/>
        </p:nvSpPr>
        <p:spPr>
          <a:xfrm>
            <a:off x="775239" y="4624727"/>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36" name="TextBox 35"/>
          <p:cNvSpPr txBox="1"/>
          <p:nvPr/>
        </p:nvSpPr>
        <p:spPr>
          <a:xfrm>
            <a:off x="775241" y="5844525"/>
            <a:ext cx="7792279" cy="383171"/>
          </a:xfrm>
          <a:prstGeom prst="rect">
            <a:avLst/>
          </a:prstGeom>
          <a:solidFill>
            <a:schemeClr val="bg1"/>
          </a:solidFill>
          <a:ln>
            <a:solidFill>
              <a:schemeClr val="bg1"/>
            </a:solidFill>
          </a:ln>
        </p:spPr>
        <p:txBody>
          <a:bodyPr wrap="square" rtlCol="0">
            <a:spAutoFit/>
          </a:bodyPr>
          <a:lstStyle/>
          <a:p>
            <a:endParaRPr lang="en-GB">
              <a:solidFill>
                <a:prstClr val="black"/>
              </a:solidFill>
            </a:endParaRPr>
          </a:p>
        </p:txBody>
      </p:sp>
      <p:sp>
        <p:nvSpPr>
          <p:cNvPr id="14" name="Rounded Rectangular Callout 13"/>
          <p:cNvSpPr/>
          <p:nvPr/>
        </p:nvSpPr>
        <p:spPr>
          <a:xfrm>
            <a:off x="457200" y="1350661"/>
            <a:ext cx="8645374" cy="458261"/>
          </a:xfrm>
          <a:prstGeom prst="wedgeRoundRectCallou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Remember: the “</a:t>
            </a:r>
            <a:r>
              <a:rPr lang="en-GB" sz="2000" dirty="0" err="1">
                <a:solidFill>
                  <a:prstClr val="white"/>
                </a:solidFill>
                <a:latin typeface="Century Gothic" panose="020B0502020202020204" pitchFamily="34" charset="0"/>
              </a:rPr>
              <a:t>wir</a:t>
            </a:r>
            <a:r>
              <a:rPr lang="en-GB" sz="2000" dirty="0">
                <a:solidFill>
                  <a:prstClr val="white"/>
                </a:solidFill>
                <a:latin typeface="Century Gothic" panose="020B0502020202020204" pitchFamily="34" charset="0"/>
              </a:rPr>
              <a:t>” form of the verb is the same as the infinitive!</a:t>
            </a:r>
            <a:endParaRPr lang="en-GB" sz="2000" dirty="0">
              <a:solidFill>
                <a:prstClr val="white"/>
              </a:solidFill>
              <a:latin typeface="Century Gothic" panose="020B0502020202020204"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5241" y="18150"/>
            <a:ext cx="1287475" cy="1238891"/>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r="51991" b="-8790"/>
          <a:stretch/>
        </p:blipFill>
        <p:spPr>
          <a:xfrm>
            <a:off x="8187365" y="-19311"/>
            <a:ext cx="947345" cy="1383661"/>
          </a:xfrm>
          <a:prstGeom prst="rect">
            <a:avLst/>
          </a:prstGeom>
        </p:spPr>
      </p:pic>
      <p:sp>
        <p:nvSpPr>
          <p:cNvPr id="15" name="Action Button: Custom 14">
            <a:hlinkClick r:id="" action="ppaction://noaction" highlightClick="1">
              <a:snd r:embed="rId6" name="3.2.5.1.wav"/>
            </a:hlinkClick>
          </p:cNvPr>
          <p:cNvSpPr/>
          <p:nvPr/>
        </p:nvSpPr>
        <p:spPr>
          <a:xfrm>
            <a:off x="244971" y="1974806"/>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1</a:t>
            </a:r>
            <a:endParaRPr lang="en-GB" sz="2800" b="1" dirty="0">
              <a:solidFill>
                <a:prstClr val="white"/>
              </a:solidFill>
              <a:latin typeface="Century Gothic" panose="020B0502020202020204" pitchFamily="34" charset="0"/>
            </a:endParaRPr>
          </a:p>
        </p:txBody>
      </p:sp>
      <p:sp>
        <p:nvSpPr>
          <p:cNvPr id="31" name="Action Button: Custom 30">
            <a:hlinkClick r:id="" action="ppaction://noaction" highlightClick="1">
              <a:snd r:embed="rId7" name="3.2.5.2.wav"/>
            </a:hlinkClick>
          </p:cNvPr>
          <p:cNvSpPr/>
          <p:nvPr/>
        </p:nvSpPr>
        <p:spPr>
          <a:xfrm>
            <a:off x="244971" y="2497769"/>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2</a:t>
            </a:r>
            <a:endParaRPr lang="en-GB" sz="2800" b="1" dirty="0">
              <a:solidFill>
                <a:prstClr val="white"/>
              </a:solidFill>
              <a:latin typeface="Century Gothic" panose="020B0502020202020204" pitchFamily="34" charset="0"/>
            </a:endParaRPr>
          </a:p>
        </p:txBody>
      </p:sp>
      <p:sp>
        <p:nvSpPr>
          <p:cNvPr id="37" name="Action Button: Custom 36">
            <a:hlinkClick r:id="" action="ppaction://noaction" highlightClick="1">
              <a:snd r:embed="rId8" name="3.2.5.3.wav"/>
            </a:hlinkClick>
          </p:cNvPr>
          <p:cNvSpPr/>
          <p:nvPr/>
        </p:nvSpPr>
        <p:spPr>
          <a:xfrm>
            <a:off x="244971" y="3042772"/>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3</a:t>
            </a:r>
            <a:endParaRPr lang="en-GB" sz="2800" b="1" dirty="0">
              <a:solidFill>
                <a:prstClr val="white"/>
              </a:solidFill>
              <a:latin typeface="Century Gothic" panose="020B0502020202020204" pitchFamily="34" charset="0"/>
            </a:endParaRPr>
          </a:p>
        </p:txBody>
      </p:sp>
      <p:sp>
        <p:nvSpPr>
          <p:cNvPr id="38" name="Action Button: Custom 37">
            <a:hlinkClick r:id="" action="ppaction://noaction" highlightClick="1">
              <a:snd r:embed="rId9" name="3.2.5.4.wav"/>
            </a:hlinkClick>
          </p:cNvPr>
          <p:cNvSpPr/>
          <p:nvPr/>
        </p:nvSpPr>
        <p:spPr>
          <a:xfrm>
            <a:off x="243596" y="3579004"/>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4</a:t>
            </a:r>
            <a:endParaRPr lang="en-GB" sz="2800" b="1" dirty="0">
              <a:solidFill>
                <a:prstClr val="white"/>
              </a:solidFill>
              <a:latin typeface="Century Gothic" panose="020B0502020202020204" pitchFamily="34" charset="0"/>
            </a:endParaRPr>
          </a:p>
        </p:txBody>
      </p:sp>
      <p:sp>
        <p:nvSpPr>
          <p:cNvPr id="39" name="Action Button: Custom 38">
            <a:hlinkClick r:id="" action="ppaction://noaction" highlightClick="1">
              <a:snd r:embed="rId10" name="3.2.5.5.wav"/>
            </a:hlinkClick>
          </p:cNvPr>
          <p:cNvSpPr/>
          <p:nvPr/>
        </p:nvSpPr>
        <p:spPr>
          <a:xfrm>
            <a:off x="244971" y="4124225"/>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5</a:t>
            </a:r>
            <a:endParaRPr lang="en-GB" sz="2800" b="1" dirty="0">
              <a:solidFill>
                <a:prstClr val="white"/>
              </a:solidFill>
              <a:latin typeface="Century Gothic" panose="020B0502020202020204" pitchFamily="34" charset="0"/>
            </a:endParaRPr>
          </a:p>
        </p:txBody>
      </p:sp>
      <p:sp>
        <p:nvSpPr>
          <p:cNvPr id="40" name="Action Button: Custom 39">
            <a:hlinkClick r:id="" action="ppaction://noaction" highlightClick="1">
              <a:snd r:embed="rId11" name="3.2.5.6.wav"/>
            </a:hlinkClick>
          </p:cNvPr>
          <p:cNvSpPr/>
          <p:nvPr/>
        </p:nvSpPr>
        <p:spPr>
          <a:xfrm>
            <a:off x="243596" y="4634283"/>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6</a:t>
            </a:r>
            <a:endParaRPr lang="en-GB" sz="2800" b="1" dirty="0">
              <a:solidFill>
                <a:prstClr val="white"/>
              </a:solidFill>
              <a:latin typeface="Century Gothic" panose="020B0502020202020204" pitchFamily="34" charset="0"/>
            </a:endParaRPr>
          </a:p>
        </p:txBody>
      </p:sp>
      <p:sp>
        <p:nvSpPr>
          <p:cNvPr id="41" name="Action Button: Custom 40">
            <a:hlinkClick r:id="" action="ppaction://noaction" highlightClick="1">
              <a:snd r:embed="rId12" name="3.2.5.7.wav"/>
            </a:hlinkClick>
          </p:cNvPr>
          <p:cNvSpPr/>
          <p:nvPr/>
        </p:nvSpPr>
        <p:spPr>
          <a:xfrm>
            <a:off x="226449" y="5179504"/>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7</a:t>
            </a:r>
            <a:endParaRPr lang="en-GB" sz="2800" b="1" dirty="0">
              <a:solidFill>
                <a:prstClr val="white"/>
              </a:solidFill>
              <a:latin typeface="Century Gothic" panose="020B0502020202020204" pitchFamily="34" charset="0"/>
            </a:endParaRPr>
          </a:p>
        </p:txBody>
      </p:sp>
      <p:sp>
        <p:nvSpPr>
          <p:cNvPr id="42" name="Action Button: Custom 41">
            <a:hlinkClick r:id="" action="ppaction://noaction" highlightClick="1"/>
          </p:cNvPr>
          <p:cNvSpPr/>
          <p:nvPr/>
        </p:nvSpPr>
        <p:spPr>
          <a:xfrm>
            <a:off x="243596" y="5754927"/>
            <a:ext cx="382558" cy="383171"/>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8</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5795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27" grpId="0" animBg="1"/>
      <p:bldP spid="28" grpId="0" animBg="1"/>
      <p:bldP spid="32" grpId="0" animBg="1"/>
      <p:bldP spid="33" grpId="0" animBg="1"/>
      <p:bldP spid="34" grpId="0" animBg="1"/>
      <p:bldP spid="35" grpId="0" animBg="1"/>
      <p:bldP spid="36"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4971" y="527874"/>
            <a:ext cx="14129603" cy="707886"/>
          </a:xfrm>
          <a:prstGeom prst="rect">
            <a:avLst/>
          </a:prstGeom>
        </p:spPr>
        <p:txBody>
          <a:bodyPr wrap="square">
            <a:spAutoFit/>
          </a:bodyPr>
          <a:lstStyle/>
          <a:p>
            <a:r>
              <a:rPr lang="en-GB" sz="2000">
                <a:solidFill>
                  <a:srgbClr val="5B9BD5">
                    <a:lumMod val="50000"/>
                  </a:srgbClr>
                </a:solidFill>
                <a:latin typeface="Century Gothic" panose="020B0502020202020204" pitchFamily="34" charset="0"/>
              </a:rPr>
              <a:t/>
            </a:r>
            <a:br>
              <a:rPr lang="en-GB" sz="2000">
                <a:solidFill>
                  <a:srgbClr val="5B9BD5">
                    <a:lumMod val="50000"/>
                  </a:srgbClr>
                </a:solidFill>
                <a:latin typeface="Century Gothic" panose="020B0502020202020204" pitchFamily="34" charset="0"/>
              </a:rPr>
            </a:br>
            <a:endParaRPr lang="en-GB" sz="2000" dirty="0">
              <a:solidFill>
                <a:srgbClr val="5B9BD5">
                  <a:lumMod val="50000"/>
                </a:srgbClr>
              </a:solidFill>
              <a:latin typeface="Century Gothic" panose="020B0502020202020204" pitchFamily="34" charset="0"/>
            </a:endParaRPr>
          </a:p>
        </p:txBody>
      </p:sp>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graphicFrame>
        <p:nvGraphicFramePr>
          <p:cNvPr id="5" name="Content Placeholder 4" descr="table showing whether the sentence has  a plural or singular verb">
            <a:extLst>
              <a:ext uri="{FF2B5EF4-FFF2-40B4-BE49-F238E27FC236}">
                <a16:creationId xmlns="" xmlns:a16="http://schemas.microsoft.com/office/drawing/2014/main" id="{47CA1965-2D03-48EA-9B0F-C0C5FD6245D7}"/>
              </a:ext>
            </a:extLst>
          </p:cNvPr>
          <p:cNvGraphicFramePr>
            <a:graphicFrameLocks/>
          </p:cNvGraphicFramePr>
          <p:nvPr>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 xmlns:a16="http://schemas.microsoft.com/office/drawing/2014/main" val="2548973513"/>
                    </a:ext>
                  </a:extLst>
                </a:gridCol>
                <a:gridCol w="11201400">
                  <a:extLst>
                    <a:ext uri="{9D8B030D-6E8A-4147-A177-3AD203B41FA5}">
                      <a16:colId xmlns="" xmlns:a16="http://schemas.microsoft.com/office/drawing/2014/main" val="2775102314"/>
                    </a:ext>
                  </a:extLst>
                </a:gridCol>
              </a:tblGrid>
              <a:tr h="63328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rgbClr val="5B9BD5">
                              <a:lumMod val="50000"/>
                            </a:srgbClr>
                          </a:solidFill>
                          <a:latin typeface="Century Gothic" panose="020B0502020202020204" pitchFamily="34" charset="0"/>
                        </a:rPr>
                        <a:t>Make sure you use the </a:t>
                      </a:r>
                      <a:r>
                        <a:rPr lang="en-GB" sz="2400" b="1" dirty="0" smtClean="0">
                          <a:solidFill>
                            <a:srgbClr val="5B9BD5">
                              <a:lumMod val="50000"/>
                            </a:srgbClr>
                          </a:solidFill>
                          <a:latin typeface="Century Gothic" panose="020B0502020202020204" pitchFamily="34" charset="0"/>
                        </a:rPr>
                        <a:t>continuous</a:t>
                      </a:r>
                      <a:r>
                        <a:rPr lang="en-GB" sz="2400" b="0" dirty="0" smtClean="0">
                          <a:solidFill>
                            <a:srgbClr val="5B9BD5">
                              <a:lumMod val="50000"/>
                            </a:srgbClr>
                          </a:solidFill>
                          <a:latin typeface="Century Gothic" panose="020B0502020202020204" pitchFamily="34" charset="0"/>
                        </a:rPr>
                        <a:t> </a:t>
                      </a:r>
                      <a:r>
                        <a:rPr lang="en-GB" sz="2400" b="1" dirty="0" smtClean="0">
                          <a:solidFill>
                            <a:srgbClr val="5B9BD5">
                              <a:lumMod val="50000"/>
                            </a:srgbClr>
                          </a:solidFill>
                          <a:latin typeface="Century Gothic" panose="020B0502020202020204" pitchFamily="34" charset="0"/>
                        </a:rPr>
                        <a:t>present tense </a:t>
                      </a:r>
                      <a:r>
                        <a:rPr lang="en-GB" sz="2400" b="0" dirty="0" smtClean="0">
                          <a:solidFill>
                            <a:srgbClr val="5B9BD5">
                              <a:lumMod val="50000"/>
                            </a:srgbClr>
                          </a:solidFill>
                          <a:latin typeface="Century Gothic" panose="020B0502020202020204" pitchFamily="34" charset="0"/>
                        </a:rPr>
                        <a:t>for</a:t>
                      </a:r>
                      <a:r>
                        <a:rPr lang="en-GB" sz="2400" b="1" dirty="0" smtClean="0">
                          <a:solidFill>
                            <a:srgbClr val="5B9BD5">
                              <a:lumMod val="50000"/>
                            </a:srgbClr>
                          </a:solidFill>
                          <a:latin typeface="Century Gothic" panose="020B0502020202020204" pitchFamily="34" charset="0"/>
                        </a:rPr>
                        <a:t> future meaning</a:t>
                      </a:r>
                      <a:r>
                        <a:rPr lang="en-GB" sz="2400" b="0" dirty="0" smtClean="0">
                          <a:solidFill>
                            <a:srgbClr val="5B9BD5">
                              <a:lumMod val="50000"/>
                            </a:srgb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Nächstes</a:t>
                      </a:r>
                      <a:r>
                        <a:rPr lang="en-GB" sz="2400" b="0" baseline="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Jahr</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fahren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nach</a:t>
                      </a:r>
                      <a:r>
                        <a:rPr lang="en-GB" sz="2400" b="0" baseline="0" dirty="0" smtClean="0">
                          <a:solidFill>
                            <a:schemeClr val="accent5">
                              <a:lumMod val="50000"/>
                            </a:schemeClr>
                          </a:solidFill>
                          <a:latin typeface="Century Gothic" panose="020B0502020202020204" pitchFamily="34" charset="0"/>
                        </a:rPr>
                        <a:t> Wien.</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accent5">
                              <a:lumMod val="50000"/>
                            </a:schemeClr>
                          </a:solidFill>
                          <a:latin typeface="Century Gothic" panose="020B0502020202020204" pitchFamily="34" charset="0"/>
                        </a:rPr>
                        <a:t>Nächsten</a:t>
                      </a:r>
                      <a:r>
                        <a:rPr lang="en-GB" sz="2400" b="0" dirty="0" smtClean="0">
                          <a:solidFill>
                            <a:schemeClr val="accent5">
                              <a:lumMod val="50000"/>
                            </a:schemeClr>
                          </a:solidFill>
                          <a:latin typeface="Century Gothic" panose="020B0502020202020204" pitchFamily="34" charset="0"/>
                        </a:rPr>
                        <a:t> Monat</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arbeite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am </a:t>
                      </a:r>
                      <a:r>
                        <a:rPr lang="en-GB" sz="2400" b="0" baseline="0" dirty="0" err="1" smtClean="0">
                          <a:solidFill>
                            <a:schemeClr val="accent5">
                              <a:lumMod val="50000"/>
                            </a:schemeClr>
                          </a:solidFill>
                          <a:latin typeface="Century Gothic" panose="020B0502020202020204" pitchFamily="34" charset="0"/>
                        </a:rPr>
                        <a:t>Schwimmbad</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Woche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gehen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in den </a:t>
                      </a:r>
                      <a:r>
                        <a:rPr lang="en-GB" sz="2400" b="0" baseline="0" dirty="0" err="1" smtClean="0">
                          <a:solidFill>
                            <a:schemeClr val="accent5">
                              <a:lumMod val="50000"/>
                            </a:schemeClr>
                          </a:solidFill>
                          <a:latin typeface="Century Gothic" panose="020B0502020202020204" pitchFamily="34" charset="0"/>
                        </a:rPr>
                        <a:t>Wasserpark</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Nächsten</a:t>
                      </a:r>
                      <a:r>
                        <a:rPr lang="en-GB" sz="2400" b="0" baseline="0" smtClean="0">
                          <a:solidFill>
                            <a:schemeClr val="accent5">
                              <a:lumMod val="50000"/>
                            </a:schemeClr>
                          </a:solidFill>
                          <a:latin typeface="Century Gothic" panose="020B0502020202020204" pitchFamily="34" charset="0"/>
                        </a:rPr>
                        <a:t> </a:t>
                      </a:r>
                      <a:r>
                        <a:rPr lang="en-GB" sz="2400" b="0" smtClean="0">
                          <a:solidFill>
                            <a:schemeClr val="accent5">
                              <a:lumMod val="50000"/>
                            </a:schemeClr>
                          </a:solidFill>
                          <a:latin typeface="Century Gothic" panose="020B0502020202020204" pitchFamily="34" charset="0"/>
                        </a:rPr>
                        <a:t>Monat</a:t>
                      </a:r>
                      <a:r>
                        <a:rPr lang="en-GB" sz="2400" b="0" baseline="0" smtClean="0">
                          <a:solidFill>
                            <a:schemeClr val="accent5">
                              <a:lumMod val="50000"/>
                            </a:schemeClr>
                          </a:solidFill>
                          <a:latin typeface="Century Gothic" panose="020B0502020202020204" pitchFamily="34" charset="0"/>
                        </a:rPr>
                        <a:t> helfen wir im Dorf.</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accent5">
                              <a:lumMod val="50000"/>
                            </a:schemeClr>
                          </a:solidFill>
                          <a:latin typeface="Century Gothic" panose="020B0502020202020204" pitchFamily="34" charset="0"/>
                        </a:rPr>
                        <a:t>Nächste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Woche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gehe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in den </a:t>
                      </a:r>
                      <a:r>
                        <a:rPr lang="en-GB" sz="2400" b="0" baseline="0" dirty="0" err="1" smtClean="0">
                          <a:solidFill>
                            <a:schemeClr val="accent5">
                              <a:lumMod val="50000"/>
                            </a:schemeClr>
                          </a:solidFill>
                          <a:latin typeface="Century Gothic" panose="020B0502020202020204" pitchFamily="34" charset="0"/>
                        </a:rPr>
                        <a:t>Freizeitpark</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Nächstes</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Jahr</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fahren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im</a:t>
                      </a:r>
                      <a:r>
                        <a:rPr lang="en-GB" sz="2400" b="0" baseline="0" dirty="0" smtClean="0">
                          <a:solidFill>
                            <a:schemeClr val="accent5">
                              <a:lumMod val="50000"/>
                            </a:schemeClr>
                          </a:solidFill>
                          <a:latin typeface="Century Gothic" panose="020B0502020202020204" pitchFamily="34" charset="0"/>
                        </a:rPr>
                        <a:t> Winter in den </a:t>
                      </a:r>
                      <a:r>
                        <a:rPr lang="en-GB" sz="2400" b="0" baseline="0" dirty="0" err="1" smtClean="0">
                          <a:solidFill>
                            <a:schemeClr val="accent5">
                              <a:lumMod val="50000"/>
                            </a:schemeClr>
                          </a:solidFill>
                          <a:latin typeface="Century Gothic" panose="020B0502020202020204" pitchFamily="34" charset="0"/>
                        </a:rPr>
                        <a:t>Urlaub</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Nächste</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Woche</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spiele</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ich</a:t>
                      </a:r>
                      <a:r>
                        <a:rPr lang="en-GB" sz="2400" b="0" baseline="0" dirty="0" smtClean="0">
                          <a:solidFill>
                            <a:schemeClr val="accent5">
                              <a:lumMod val="50000"/>
                            </a:schemeClr>
                          </a:solidFill>
                          <a:latin typeface="Century Gothic" panose="020B0502020202020204" pitchFamily="34" charset="0"/>
                        </a:rPr>
                        <a:t> in der </a:t>
                      </a:r>
                      <a:r>
                        <a:rPr lang="en-GB" sz="2400" b="0" baseline="0" dirty="0" err="1" smtClean="0">
                          <a:solidFill>
                            <a:schemeClr val="accent5">
                              <a:lumMod val="50000"/>
                            </a:schemeClr>
                          </a:solidFill>
                          <a:latin typeface="Century Gothic" panose="020B0502020202020204" pitchFamily="34" charset="0"/>
                        </a:rPr>
                        <a:t>Großstadt</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Fußball</a:t>
                      </a:r>
                      <a:r>
                        <a:rPr lang="en-GB" sz="2400" b="0" baseline="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Nächsten Monat gebe ich eine</a:t>
                      </a:r>
                      <a:r>
                        <a:rPr lang="en-GB" sz="2400" b="0" baseline="0" smtClean="0">
                          <a:solidFill>
                            <a:schemeClr val="accent5">
                              <a:lumMod val="50000"/>
                            </a:schemeClr>
                          </a:solidFill>
                          <a:latin typeface="Century Gothic" panose="020B0502020202020204" pitchFamily="34" charset="0"/>
                        </a:rPr>
                        <a:t> Party.</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5941149"/>
                  </a:ext>
                </a:extLst>
              </a:tr>
            </a:tbl>
          </a:graphicData>
        </a:graphic>
      </p:graphicFrame>
      <p:sp>
        <p:nvSpPr>
          <p:cNvPr id="2" name="Title 1">
            <a:extLst>
              <a:ext uri="{FF2B5EF4-FFF2-40B4-BE49-F238E27FC236}">
                <a16:creationId xmlns="" xmlns:a16="http://schemas.microsoft.com/office/drawing/2014/main" id="{10CCB11B-E72D-0249-BE80-66424B923690}"/>
              </a:ext>
            </a:extLst>
          </p:cNvPr>
          <p:cNvSpPr>
            <a:spLocks noGrp="1"/>
          </p:cNvSpPr>
          <p:nvPr>
            <p:ph type="title"/>
          </p:nvPr>
        </p:nvSpPr>
        <p:spPr>
          <a:xfrm>
            <a:off x="244971" y="282817"/>
            <a:ext cx="5976535" cy="490114"/>
          </a:xfrm>
        </p:spPr>
        <p:txBody>
          <a:bodyPr>
            <a:noAutofit/>
          </a:bodyPr>
          <a:lstStyle/>
          <a:p>
            <a:r>
              <a:rPr lang="en-GB" sz="2800" b="1" dirty="0" smtClean="0">
                <a:solidFill>
                  <a:srgbClr val="5B9BD5">
                    <a:lumMod val="50000"/>
                  </a:srgbClr>
                </a:solidFill>
              </a:rPr>
              <a:t>Sag </a:t>
            </a:r>
            <a:r>
              <a:rPr lang="en-GB" sz="2800" b="1" dirty="0" smtClean="0">
                <a:solidFill>
                  <a:srgbClr val="5B9BD5">
                    <a:lumMod val="50000"/>
                  </a:srgbClr>
                </a:solidFill>
              </a:rPr>
              <a:t>die </a:t>
            </a:r>
            <a:r>
              <a:rPr lang="en-GB" sz="2800" b="1" dirty="0" err="1" smtClean="0">
                <a:solidFill>
                  <a:srgbClr val="5B9BD5">
                    <a:lumMod val="50000"/>
                  </a:srgbClr>
                </a:solidFill>
              </a:rPr>
              <a:t>Sätze</a:t>
            </a:r>
            <a:r>
              <a:rPr lang="en-GB" sz="2800" b="1" dirty="0" smtClean="0">
                <a:solidFill>
                  <a:srgbClr val="5B9BD5">
                    <a:lumMod val="50000"/>
                  </a:srgbClr>
                </a:solidFill>
              </a:rPr>
              <a:t> auf </a:t>
            </a:r>
            <a:r>
              <a:rPr lang="en-GB" sz="2800" b="1" dirty="0" err="1" smtClean="0">
                <a:solidFill>
                  <a:srgbClr val="5B9BD5">
                    <a:lumMod val="50000"/>
                  </a:srgbClr>
                </a:solidFill>
              </a:rPr>
              <a:t>Englisch</a:t>
            </a:r>
            <a:r>
              <a:rPr lang="en-GB" sz="2800" b="1" dirty="0" smtClean="0">
                <a:solidFill>
                  <a:srgbClr val="5B9BD5">
                    <a:lumMod val="50000"/>
                  </a:srgbClr>
                </a:solidFill>
              </a:rPr>
              <a: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775" y="37461"/>
            <a:ext cx="1287475" cy="123889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51991" b="-8790"/>
          <a:stretch/>
        </p:blipFill>
        <p:spPr>
          <a:xfrm>
            <a:off x="8664899" y="0"/>
            <a:ext cx="947345" cy="1383661"/>
          </a:xfrm>
          <a:prstGeom prst="rect">
            <a:avLst/>
          </a:prstGeom>
        </p:spPr>
      </p:pic>
    </p:spTree>
    <p:extLst>
      <p:ext uri="{BB962C8B-B14F-4D97-AF65-F5344CB8AC3E}">
        <p14:creationId xmlns:p14="http://schemas.microsoft.com/office/powerpoint/2010/main" val="2137685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 xmlns:a16="http://schemas.microsoft.com/office/drawing/2014/main" id="{47CA1965-2D03-48EA-9B0F-C0C5FD6245D7}"/>
              </a:ext>
            </a:extLst>
          </p:cNvPr>
          <p:cNvGraphicFramePr>
            <a:graphicFrameLocks/>
          </p:cNvGraphicFramePr>
          <p:nvPr>
            <p:extLst/>
          </p:nvPr>
        </p:nvGraphicFramePr>
        <p:xfrm>
          <a:off x="129414" y="103918"/>
          <a:ext cx="11753850" cy="6096000"/>
        </p:xfrm>
        <a:graphic>
          <a:graphicData uri="http://schemas.openxmlformats.org/drawingml/2006/table">
            <a:tbl>
              <a:tblPr firstRow="1" bandRow="1">
                <a:tableStyleId>{5C22544A-7EE6-4342-B048-85BDC9FD1C3A}</a:tableStyleId>
              </a:tblPr>
              <a:tblGrid>
                <a:gridCol w="552450">
                  <a:extLst>
                    <a:ext uri="{9D8B030D-6E8A-4147-A177-3AD203B41FA5}">
                      <a16:colId xmlns="" xmlns:a16="http://schemas.microsoft.com/office/drawing/2014/main" val="2548973513"/>
                    </a:ext>
                  </a:extLst>
                </a:gridCol>
                <a:gridCol w="11201400">
                  <a:extLst>
                    <a:ext uri="{9D8B030D-6E8A-4147-A177-3AD203B41FA5}">
                      <a16:colId xmlns="" xmlns:a16="http://schemas.microsoft.com/office/drawing/2014/main" val="2775102314"/>
                    </a:ext>
                  </a:extLst>
                </a:gridCol>
              </a:tblGrid>
              <a:tr h="534440">
                <a:tc>
                  <a:txBody>
                    <a:bodyPr/>
                    <a:lstStyle/>
                    <a:p>
                      <a:pPr algn="ctr"/>
                      <a:r>
                        <a:rPr lang="en-GB" sz="22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smtClean="0">
                          <a:solidFill>
                            <a:schemeClr val="accent5">
                              <a:lumMod val="50000"/>
                            </a:schemeClr>
                          </a:solidFill>
                          <a:latin typeface="Century Gothic" panose="020B0502020202020204" pitchFamily="34" charset="0"/>
                        </a:rPr>
                        <a:t>Nächstes</a:t>
                      </a:r>
                      <a:r>
                        <a:rPr lang="en-GB" sz="2200" b="0" baseline="0" dirty="0" smtClean="0">
                          <a:solidFill>
                            <a:schemeClr val="accent5">
                              <a:lumMod val="50000"/>
                            </a:schemeClr>
                          </a:solidFill>
                          <a:latin typeface="Century Gothic" panose="020B0502020202020204" pitchFamily="34" charset="0"/>
                        </a:rPr>
                        <a:t> </a:t>
                      </a:r>
                      <a:r>
                        <a:rPr lang="en-GB" sz="2200" b="0" dirty="0" err="1" smtClean="0">
                          <a:solidFill>
                            <a:schemeClr val="accent5">
                              <a:lumMod val="50000"/>
                            </a:schemeClr>
                          </a:solidFill>
                          <a:latin typeface="Century Gothic" panose="020B0502020202020204" pitchFamily="34" charset="0"/>
                        </a:rPr>
                        <a:t>Jahr</a:t>
                      </a:r>
                      <a:r>
                        <a:rPr lang="en-GB" sz="2200" b="0" dirty="0" smtClean="0">
                          <a:solidFill>
                            <a:schemeClr val="accent5">
                              <a:lumMod val="50000"/>
                            </a:schemeClr>
                          </a:solidFill>
                          <a:latin typeface="Century Gothic" panose="020B0502020202020204" pitchFamily="34" charset="0"/>
                        </a:rPr>
                        <a:t> </a:t>
                      </a:r>
                      <a:r>
                        <a:rPr lang="en-GB" sz="2200" b="0" dirty="0" err="1" smtClean="0">
                          <a:solidFill>
                            <a:schemeClr val="accent5">
                              <a:lumMod val="50000"/>
                            </a:schemeClr>
                          </a:solidFill>
                          <a:latin typeface="Century Gothic" panose="020B0502020202020204" pitchFamily="34" charset="0"/>
                        </a:rPr>
                        <a:t>fahren</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wir</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nach</a:t>
                      </a:r>
                      <a:r>
                        <a:rPr lang="en-GB" sz="2200" b="0" baseline="0" dirty="0" smtClean="0">
                          <a:solidFill>
                            <a:schemeClr val="accent5">
                              <a:lumMod val="50000"/>
                            </a:schemeClr>
                          </a:solidFill>
                          <a:latin typeface="Century Gothic" panose="020B0502020202020204" pitchFamily="34" charset="0"/>
                        </a:rPr>
                        <a:t> Wien.</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534440">
                <a:tc>
                  <a:txBody>
                    <a:bodyPr/>
                    <a:lstStyle/>
                    <a:p>
                      <a:pPr algn="ctr"/>
                      <a:r>
                        <a:rPr lang="en-GB" sz="22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smtClean="0">
                          <a:solidFill>
                            <a:schemeClr val="accent5">
                              <a:lumMod val="50000"/>
                            </a:schemeClr>
                          </a:solidFill>
                          <a:latin typeface="Century Gothic" panose="020B0502020202020204" pitchFamily="34" charset="0"/>
                        </a:rPr>
                        <a:t>Nächsten</a:t>
                      </a:r>
                      <a:r>
                        <a:rPr lang="en-GB" sz="2200" b="0" dirty="0" smtClean="0">
                          <a:solidFill>
                            <a:schemeClr val="accent5">
                              <a:lumMod val="50000"/>
                            </a:schemeClr>
                          </a:solidFill>
                          <a:latin typeface="Century Gothic" panose="020B0502020202020204" pitchFamily="34" charset="0"/>
                        </a:rPr>
                        <a:t> Monat</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arbeite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ich</a:t>
                      </a:r>
                      <a:r>
                        <a:rPr lang="en-GB" sz="2200" b="0" baseline="0" dirty="0" smtClean="0">
                          <a:solidFill>
                            <a:schemeClr val="accent5">
                              <a:lumMod val="50000"/>
                            </a:schemeClr>
                          </a:solidFill>
                          <a:latin typeface="Century Gothic" panose="020B0502020202020204" pitchFamily="34" charset="0"/>
                        </a:rPr>
                        <a:t> am </a:t>
                      </a:r>
                      <a:r>
                        <a:rPr lang="en-GB" sz="2200" b="0" baseline="0" dirty="0" err="1" smtClean="0">
                          <a:solidFill>
                            <a:schemeClr val="accent5">
                              <a:lumMod val="50000"/>
                            </a:schemeClr>
                          </a:solidFill>
                          <a:latin typeface="Century Gothic" panose="020B0502020202020204" pitchFamily="34" charset="0"/>
                        </a:rPr>
                        <a:t>Schwimmbad</a:t>
                      </a:r>
                      <a:r>
                        <a:rPr lang="en-GB" sz="2200" b="0" baseline="0" dirty="0" smtClean="0">
                          <a:solidFill>
                            <a:schemeClr val="accent5">
                              <a:lumMod val="50000"/>
                            </a:schemeClr>
                          </a:solidFill>
                          <a:latin typeface="Century Gothic" panose="020B0502020202020204" pitchFamily="34" charset="0"/>
                        </a:rPr>
                        <a:t>.</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534440">
                <a:tc>
                  <a:txBody>
                    <a:bodyPr/>
                    <a:lstStyle/>
                    <a:p>
                      <a:pPr algn="ctr"/>
                      <a:r>
                        <a:rPr lang="en-GB" sz="22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smtClean="0">
                          <a:solidFill>
                            <a:schemeClr val="accent5">
                              <a:lumMod val="50000"/>
                            </a:schemeClr>
                          </a:solidFill>
                          <a:latin typeface="Century Gothic" panose="020B0502020202020204" pitchFamily="34" charset="0"/>
                        </a:rPr>
                        <a:t>Nächste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Woche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gehen</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wir</a:t>
                      </a:r>
                      <a:r>
                        <a:rPr lang="en-GB" sz="2200" b="0" baseline="0" dirty="0" smtClean="0">
                          <a:solidFill>
                            <a:schemeClr val="accent5">
                              <a:lumMod val="50000"/>
                            </a:schemeClr>
                          </a:solidFill>
                          <a:latin typeface="Century Gothic" panose="020B0502020202020204" pitchFamily="34" charset="0"/>
                        </a:rPr>
                        <a:t> in den </a:t>
                      </a:r>
                      <a:r>
                        <a:rPr lang="en-GB" sz="2200" b="0" baseline="0" dirty="0" err="1" smtClean="0">
                          <a:solidFill>
                            <a:schemeClr val="accent5">
                              <a:lumMod val="50000"/>
                            </a:schemeClr>
                          </a:solidFill>
                          <a:latin typeface="Century Gothic" panose="020B0502020202020204" pitchFamily="34" charset="0"/>
                        </a:rPr>
                        <a:t>Wasserpark</a:t>
                      </a:r>
                      <a:r>
                        <a:rPr lang="en-GB" sz="2200" b="0" baseline="0" dirty="0" smtClean="0">
                          <a:solidFill>
                            <a:schemeClr val="accent5">
                              <a:lumMod val="50000"/>
                            </a:schemeClr>
                          </a:solidFill>
                          <a:latin typeface="Century Gothic" panose="020B0502020202020204" pitchFamily="34" charset="0"/>
                        </a:rPr>
                        <a:t>.</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534440">
                <a:tc>
                  <a:txBody>
                    <a:bodyPr/>
                    <a:lstStyle/>
                    <a:p>
                      <a:pPr algn="ctr"/>
                      <a:r>
                        <a:rPr lang="en-GB" sz="22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smtClean="0">
                          <a:solidFill>
                            <a:schemeClr val="accent5">
                              <a:lumMod val="50000"/>
                            </a:schemeClr>
                          </a:solidFill>
                          <a:latin typeface="Century Gothic" panose="020B0502020202020204" pitchFamily="34" charset="0"/>
                        </a:rPr>
                        <a:t>Nächsten</a:t>
                      </a:r>
                      <a:r>
                        <a:rPr lang="en-GB" sz="2200" b="0" baseline="0" dirty="0" smtClean="0">
                          <a:solidFill>
                            <a:schemeClr val="accent5">
                              <a:lumMod val="50000"/>
                            </a:schemeClr>
                          </a:solidFill>
                          <a:latin typeface="Century Gothic" panose="020B0502020202020204" pitchFamily="34" charset="0"/>
                        </a:rPr>
                        <a:t> </a:t>
                      </a:r>
                      <a:r>
                        <a:rPr lang="en-GB" sz="2200" b="0" dirty="0" smtClean="0">
                          <a:solidFill>
                            <a:schemeClr val="accent5">
                              <a:lumMod val="50000"/>
                            </a:schemeClr>
                          </a:solidFill>
                          <a:latin typeface="Century Gothic" panose="020B0502020202020204" pitchFamily="34" charset="0"/>
                        </a:rPr>
                        <a:t>Monat</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helfen</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wir</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im</a:t>
                      </a:r>
                      <a:r>
                        <a:rPr lang="en-GB" sz="2200" b="0" baseline="0" dirty="0" smtClean="0">
                          <a:solidFill>
                            <a:schemeClr val="accent5">
                              <a:lumMod val="50000"/>
                            </a:schemeClr>
                          </a:solidFill>
                          <a:latin typeface="Century Gothic" panose="020B0502020202020204" pitchFamily="34" charset="0"/>
                        </a:rPr>
                        <a:t> Dorf.</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534440">
                <a:tc>
                  <a:txBody>
                    <a:bodyPr/>
                    <a:lstStyle/>
                    <a:p>
                      <a:pPr algn="ctr"/>
                      <a:r>
                        <a:rPr lang="en-GB" sz="2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smtClean="0">
                          <a:solidFill>
                            <a:schemeClr val="accent5">
                              <a:lumMod val="50000"/>
                            </a:schemeClr>
                          </a:solidFill>
                          <a:latin typeface="Century Gothic" panose="020B0502020202020204" pitchFamily="34" charset="0"/>
                        </a:rPr>
                        <a:t>Nächste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Woche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gehe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ich</a:t>
                      </a:r>
                      <a:r>
                        <a:rPr lang="en-GB" sz="2200" b="0" baseline="0" dirty="0" smtClean="0">
                          <a:solidFill>
                            <a:schemeClr val="accent5">
                              <a:lumMod val="50000"/>
                            </a:schemeClr>
                          </a:solidFill>
                          <a:latin typeface="Century Gothic" panose="020B0502020202020204" pitchFamily="34" charset="0"/>
                        </a:rPr>
                        <a:t> in den </a:t>
                      </a:r>
                      <a:r>
                        <a:rPr lang="en-GB" sz="2200" b="0" baseline="0" dirty="0" err="1" smtClean="0">
                          <a:solidFill>
                            <a:schemeClr val="accent5">
                              <a:lumMod val="50000"/>
                            </a:schemeClr>
                          </a:solidFill>
                          <a:latin typeface="Century Gothic" panose="020B0502020202020204" pitchFamily="34" charset="0"/>
                        </a:rPr>
                        <a:t>Freizeitpark</a:t>
                      </a:r>
                      <a:r>
                        <a:rPr lang="en-GB" sz="2200" b="0" baseline="0" dirty="0" smtClean="0">
                          <a:solidFill>
                            <a:schemeClr val="accent5">
                              <a:lumMod val="50000"/>
                            </a:schemeClr>
                          </a:solidFill>
                          <a:latin typeface="Century Gothic" panose="020B0502020202020204" pitchFamily="34" charset="0"/>
                        </a:rPr>
                        <a:t>.</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1333039"/>
                  </a:ext>
                </a:extLst>
              </a:tr>
              <a:tr h="534440">
                <a:tc>
                  <a:txBody>
                    <a:bodyPr/>
                    <a:lstStyle/>
                    <a:p>
                      <a:pPr algn="ctr"/>
                      <a:r>
                        <a:rPr lang="en-GB" sz="2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smtClean="0">
                          <a:solidFill>
                            <a:schemeClr val="accent5">
                              <a:lumMod val="50000"/>
                            </a:schemeClr>
                          </a:solidFill>
                          <a:latin typeface="Century Gothic" panose="020B0502020202020204" pitchFamily="34" charset="0"/>
                        </a:rPr>
                        <a:t>Nächstes</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Jahr</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fahren</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wir</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im</a:t>
                      </a:r>
                      <a:r>
                        <a:rPr lang="en-GB" sz="2200" b="0" baseline="0" dirty="0" smtClean="0">
                          <a:solidFill>
                            <a:schemeClr val="accent5">
                              <a:lumMod val="50000"/>
                            </a:schemeClr>
                          </a:solidFill>
                          <a:latin typeface="Century Gothic" panose="020B0502020202020204" pitchFamily="34" charset="0"/>
                        </a:rPr>
                        <a:t> Winter in den </a:t>
                      </a:r>
                      <a:r>
                        <a:rPr lang="en-GB" sz="2200" b="0" baseline="0" dirty="0" err="1" smtClean="0">
                          <a:solidFill>
                            <a:schemeClr val="accent5">
                              <a:lumMod val="50000"/>
                            </a:schemeClr>
                          </a:solidFill>
                          <a:latin typeface="Century Gothic" panose="020B0502020202020204" pitchFamily="34" charset="0"/>
                        </a:rPr>
                        <a:t>Urlaub</a:t>
                      </a:r>
                      <a:r>
                        <a:rPr lang="en-GB" sz="2200" b="0" baseline="0" dirty="0" smtClean="0">
                          <a:solidFill>
                            <a:schemeClr val="accent5">
                              <a:lumMod val="50000"/>
                            </a:schemeClr>
                          </a:solidFill>
                          <a:latin typeface="Century Gothic" panose="020B0502020202020204" pitchFamily="34" charset="0"/>
                        </a:rPr>
                        <a:t>.</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13042220"/>
                  </a:ext>
                </a:extLst>
              </a:tr>
              <a:tr h="534440">
                <a:tc>
                  <a:txBody>
                    <a:bodyPr/>
                    <a:lstStyle/>
                    <a:p>
                      <a:pPr algn="ctr"/>
                      <a:r>
                        <a:rPr lang="en-GB" sz="2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smtClean="0">
                          <a:solidFill>
                            <a:schemeClr val="accent5">
                              <a:lumMod val="50000"/>
                            </a:schemeClr>
                          </a:solidFill>
                          <a:latin typeface="Century Gothic" panose="020B0502020202020204" pitchFamily="34" charset="0"/>
                        </a:rPr>
                        <a:t>Nächste</a:t>
                      </a:r>
                      <a:r>
                        <a:rPr lang="en-GB" sz="2200" b="0" dirty="0" smtClean="0">
                          <a:solidFill>
                            <a:schemeClr val="accent5">
                              <a:lumMod val="50000"/>
                            </a:schemeClr>
                          </a:solidFill>
                          <a:latin typeface="Century Gothic" panose="020B0502020202020204" pitchFamily="34" charset="0"/>
                        </a:rPr>
                        <a:t> </a:t>
                      </a:r>
                      <a:r>
                        <a:rPr lang="en-GB" sz="2200" b="0" dirty="0" err="1" smtClean="0">
                          <a:solidFill>
                            <a:schemeClr val="accent5">
                              <a:lumMod val="50000"/>
                            </a:schemeClr>
                          </a:solidFill>
                          <a:latin typeface="Century Gothic" panose="020B0502020202020204" pitchFamily="34" charset="0"/>
                        </a:rPr>
                        <a:t>Woche</a:t>
                      </a:r>
                      <a:r>
                        <a:rPr lang="en-GB" sz="2200" b="0" dirty="0" smtClean="0">
                          <a:solidFill>
                            <a:schemeClr val="accent5">
                              <a:lumMod val="50000"/>
                            </a:schemeClr>
                          </a:solidFill>
                          <a:latin typeface="Century Gothic" panose="020B0502020202020204" pitchFamily="34" charset="0"/>
                        </a:rPr>
                        <a:t> </a:t>
                      </a:r>
                      <a:r>
                        <a:rPr lang="en-GB" sz="2200" b="0" dirty="0" err="1" smtClean="0">
                          <a:solidFill>
                            <a:schemeClr val="accent5">
                              <a:lumMod val="50000"/>
                            </a:schemeClr>
                          </a:solidFill>
                          <a:latin typeface="Century Gothic" panose="020B0502020202020204" pitchFamily="34" charset="0"/>
                        </a:rPr>
                        <a:t>spiele</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ich</a:t>
                      </a:r>
                      <a:r>
                        <a:rPr lang="en-GB" sz="2200" b="0" baseline="0" dirty="0" smtClean="0">
                          <a:solidFill>
                            <a:schemeClr val="accent5">
                              <a:lumMod val="50000"/>
                            </a:schemeClr>
                          </a:solidFill>
                          <a:latin typeface="Century Gothic" panose="020B0502020202020204" pitchFamily="34" charset="0"/>
                        </a:rPr>
                        <a:t> in der </a:t>
                      </a:r>
                      <a:r>
                        <a:rPr lang="en-GB" sz="2200" b="0" baseline="0" dirty="0" err="1" smtClean="0">
                          <a:solidFill>
                            <a:schemeClr val="accent5">
                              <a:lumMod val="50000"/>
                            </a:schemeClr>
                          </a:solidFill>
                          <a:latin typeface="Century Gothic" panose="020B0502020202020204" pitchFamily="34" charset="0"/>
                        </a:rPr>
                        <a:t>Großstadt</a:t>
                      </a:r>
                      <a:r>
                        <a:rPr lang="en-GB" sz="2200" b="0" baseline="0" dirty="0" smtClean="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Fußball</a:t>
                      </a:r>
                      <a:r>
                        <a:rPr lang="en-GB" sz="2200" b="0" baseline="0" dirty="0" smtClean="0">
                          <a:solidFill>
                            <a:schemeClr val="accent5">
                              <a:lumMod val="50000"/>
                            </a:schemeClr>
                          </a:solidFill>
                          <a:latin typeface="Century Gothic" panose="020B0502020202020204" pitchFamily="34" charset="0"/>
                        </a:rPr>
                        <a:t>.</a:t>
                      </a:r>
                    </a:p>
                    <a:p>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9016251"/>
                  </a:ext>
                </a:extLst>
              </a:tr>
              <a:tr h="614114">
                <a:tc>
                  <a:txBody>
                    <a:bodyPr/>
                    <a:lstStyle/>
                    <a:p>
                      <a:pPr algn="ctr"/>
                      <a:r>
                        <a:rPr lang="en-GB" sz="2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smtClean="0">
                          <a:solidFill>
                            <a:schemeClr val="accent5">
                              <a:lumMod val="50000"/>
                            </a:schemeClr>
                          </a:solidFill>
                          <a:latin typeface="Century Gothic" panose="020B0502020202020204" pitchFamily="34" charset="0"/>
                        </a:rPr>
                        <a:t>Nächsten</a:t>
                      </a:r>
                      <a:r>
                        <a:rPr lang="en-GB" sz="2200" b="0" dirty="0" smtClean="0">
                          <a:solidFill>
                            <a:schemeClr val="accent5">
                              <a:lumMod val="50000"/>
                            </a:schemeClr>
                          </a:solidFill>
                          <a:latin typeface="Century Gothic" panose="020B0502020202020204" pitchFamily="34" charset="0"/>
                        </a:rPr>
                        <a:t> Monat </a:t>
                      </a:r>
                      <a:r>
                        <a:rPr lang="en-GB" sz="2200" b="0" dirty="0" err="1" smtClean="0">
                          <a:solidFill>
                            <a:schemeClr val="accent5">
                              <a:lumMod val="50000"/>
                            </a:schemeClr>
                          </a:solidFill>
                          <a:latin typeface="Century Gothic" panose="020B0502020202020204" pitchFamily="34" charset="0"/>
                        </a:rPr>
                        <a:t>gebe</a:t>
                      </a:r>
                      <a:r>
                        <a:rPr lang="en-GB" sz="2200" b="0" dirty="0" smtClean="0">
                          <a:solidFill>
                            <a:schemeClr val="accent5">
                              <a:lumMod val="50000"/>
                            </a:schemeClr>
                          </a:solidFill>
                          <a:latin typeface="Century Gothic" panose="020B0502020202020204" pitchFamily="34" charset="0"/>
                        </a:rPr>
                        <a:t> </a:t>
                      </a:r>
                      <a:r>
                        <a:rPr lang="en-GB" sz="2200" b="0" dirty="0" err="1" smtClean="0">
                          <a:solidFill>
                            <a:schemeClr val="accent5">
                              <a:lumMod val="50000"/>
                            </a:schemeClr>
                          </a:solidFill>
                          <a:latin typeface="Century Gothic" panose="020B0502020202020204" pitchFamily="34" charset="0"/>
                        </a:rPr>
                        <a:t>ich</a:t>
                      </a:r>
                      <a:r>
                        <a:rPr lang="en-GB" sz="2200" b="0" dirty="0" smtClean="0">
                          <a:solidFill>
                            <a:schemeClr val="accent5">
                              <a:lumMod val="50000"/>
                            </a:schemeClr>
                          </a:solidFill>
                          <a:latin typeface="Century Gothic" panose="020B0502020202020204" pitchFamily="34" charset="0"/>
                        </a:rPr>
                        <a:t> </a:t>
                      </a:r>
                      <a:r>
                        <a:rPr lang="en-GB" sz="2200" b="0" dirty="0" err="1" smtClean="0">
                          <a:solidFill>
                            <a:schemeClr val="accent5">
                              <a:lumMod val="50000"/>
                            </a:schemeClr>
                          </a:solidFill>
                          <a:latin typeface="Century Gothic" panose="020B0502020202020204" pitchFamily="34" charset="0"/>
                        </a:rPr>
                        <a:t>eine</a:t>
                      </a:r>
                      <a:r>
                        <a:rPr lang="en-GB" sz="2200" b="0" baseline="0" dirty="0" smtClean="0">
                          <a:solidFill>
                            <a:schemeClr val="accent5">
                              <a:lumMod val="50000"/>
                            </a:schemeClr>
                          </a:solidFill>
                          <a:latin typeface="Century Gothic" panose="020B0502020202020204" pitchFamily="34" charset="0"/>
                        </a:rPr>
                        <a:t> Party.</a:t>
                      </a:r>
                      <a:br>
                        <a:rPr lang="en-GB" sz="2200" b="0" baseline="0" dirty="0" smtClean="0">
                          <a:solidFill>
                            <a:schemeClr val="accent5">
                              <a:lumMod val="50000"/>
                            </a:schemeClr>
                          </a:solidFill>
                          <a:latin typeface="Century Gothic" panose="020B0502020202020204" pitchFamily="34" charset="0"/>
                        </a:rPr>
                      </a:b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5941149"/>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3901" y="387335"/>
            <a:ext cx="1287475" cy="123889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51991" b="-8790"/>
          <a:stretch/>
        </p:blipFill>
        <p:spPr>
          <a:xfrm>
            <a:off x="8746025" y="349874"/>
            <a:ext cx="947345" cy="1383661"/>
          </a:xfrm>
          <a:prstGeom prst="rect">
            <a:avLst/>
          </a:prstGeom>
        </p:spPr>
      </p:pic>
      <p:sp>
        <p:nvSpPr>
          <p:cNvPr id="3" name="Title 2"/>
          <p:cNvSpPr>
            <a:spLocks noGrp="1"/>
          </p:cNvSpPr>
          <p:nvPr>
            <p:ph type="title"/>
          </p:nvPr>
        </p:nvSpPr>
        <p:spPr>
          <a:xfrm>
            <a:off x="1664677" y="5926015"/>
            <a:ext cx="10515600" cy="463131"/>
          </a:xfrm>
        </p:spPr>
        <p:txBody>
          <a:bodyPr>
            <a:normAutofit/>
          </a:bodyPr>
          <a:lstStyle/>
          <a:p>
            <a:pPr algn="r"/>
            <a:r>
              <a:rPr lang="en-GB" sz="1800" dirty="0" err="1" smtClean="0">
                <a:solidFill>
                  <a:schemeClr val="bg1"/>
                </a:solidFill>
              </a:rPr>
              <a:t>Antworten</a:t>
            </a:r>
            <a:endParaRPr lang="en-GB" sz="1800" dirty="0">
              <a:solidFill>
                <a:schemeClr val="bg1"/>
              </a:solidFill>
            </a:endParaRPr>
          </a:p>
        </p:txBody>
      </p:sp>
      <p:sp>
        <p:nvSpPr>
          <p:cNvPr id="4" name="Google Shape;150;p2"/>
          <p:cNvSpPr/>
          <p:nvPr/>
        </p:nvSpPr>
        <p:spPr>
          <a:xfrm>
            <a:off x="10405834" y="6874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latin typeface="Century Gothic" panose="020B0502020202020204" pitchFamily="34" charset="0"/>
                <a:ea typeface="Century Gothic"/>
                <a:cs typeface="Century Gothic"/>
                <a:sym typeface="Century Gothic"/>
              </a:rPr>
              <a:t>ANWORTEN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6" name="TextBox 5"/>
          <p:cNvSpPr txBox="1"/>
          <p:nvPr/>
        </p:nvSpPr>
        <p:spPr>
          <a:xfrm>
            <a:off x="708554" y="476386"/>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year we’re going to Vienna.</a:t>
            </a:r>
            <a:endParaRPr lang="en-GB" sz="2200" i="1" dirty="0">
              <a:solidFill>
                <a:srgbClr val="E87D1E"/>
              </a:solidFill>
              <a:latin typeface="Century Gothic" panose="020B0502020202020204" pitchFamily="34" charset="0"/>
            </a:endParaRPr>
          </a:p>
        </p:txBody>
      </p:sp>
      <p:sp>
        <p:nvSpPr>
          <p:cNvPr id="11" name="TextBox 10"/>
          <p:cNvSpPr txBox="1"/>
          <p:nvPr/>
        </p:nvSpPr>
        <p:spPr>
          <a:xfrm>
            <a:off x="708554" y="1241182"/>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month I’m working at the swimming pool.</a:t>
            </a:r>
            <a:endParaRPr lang="en-GB" sz="2200" i="1" dirty="0">
              <a:solidFill>
                <a:srgbClr val="E87D1E"/>
              </a:solidFill>
              <a:latin typeface="Century Gothic" panose="020B0502020202020204" pitchFamily="34" charset="0"/>
            </a:endParaRPr>
          </a:p>
        </p:txBody>
      </p:sp>
      <p:sp>
        <p:nvSpPr>
          <p:cNvPr id="12" name="TextBox 11"/>
          <p:cNvSpPr txBox="1"/>
          <p:nvPr/>
        </p:nvSpPr>
        <p:spPr>
          <a:xfrm>
            <a:off x="685110" y="1970808"/>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week we’re going to the aqua park.</a:t>
            </a:r>
            <a:endParaRPr lang="en-GB" sz="2200" i="1" dirty="0">
              <a:solidFill>
                <a:srgbClr val="E87D1E"/>
              </a:solidFill>
              <a:latin typeface="Century Gothic" panose="020B0502020202020204" pitchFamily="34" charset="0"/>
            </a:endParaRPr>
          </a:p>
        </p:txBody>
      </p:sp>
      <p:sp>
        <p:nvSpPr>
          <p:cNvPr id="13" name="TextBox 12"/>
          <p:cNvSpPr txBox="1"/>
          <p:nvPr/>
        </p:nvSpPr>
        <p:spPr>
          <a:xfrm>
            <a:off x="685110" y="2742401"/>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month we’re helping in the village.</a:t>
            </a:r>
            <a:endParaRPr lang="en-GB" sz="2200" i="1" dirty="0">
              <a:solidFill>
                <a:srgbClr val="E87D1E"/>
              </a:solidFill>
              <a:latin typeface="Century Gothic" panose="020B0502020202020204" pitchFamily="34" charset="0"/>
            </a:endParaRPr>
          </a:p>
        </p:txBody>
      </p:sp>
      <p:sp>
        <p:nvSpPr>
          <p:cNvPr id="14" name="TextBox 13"/>
          <p:cNvSpPr txBox="1"/>
          <p:nvPr/>
        </p:nvSpPr>
        <p:spPr>
          <a:xfrm>
            <a:off x="668121" y="3538959"/>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week I’m going to the theme park.</a:t>
            </a:r>
            <a:endParaRPr lang="en-GB" sz="2200" i="1" dirty="0">
              <a:solidFill>
                <a:srgbClr val="E87D1E"/>
              </a:solidFill>
              <a:latin typeface="Century Gothic" panose="020B0502020202020204" pitchFamily="34" charset="0"/>
            </a:endParaRPr>
          </a:p>
        </p:txBody>
      </p:sp>
      <p:sp>
        <p:nvSpPr>
          <p:cNvPr id="15" name="TextBox 14"/>
          <p:cNvSpPr txBox="1"/>
          <p:nvPr/>
        </p:nvSpPr>
        <p:spPr>
          <a:xfrm>
            <a:off x="692527" y="4284015"/>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year we’re going on holiday in the winter.</a:t>
            </a:r>
            <a:endParaRPr lang="en-GB" sz="2200" i="1" dirty="0">
              <a:solidFill>
                <a:srgbClr val="E87D1E"/>
              </a:solidFill>
              <a:latin typeface="Century Gothic" panose="020B0502020202020204" pitchFamily="34" charset="0"/>
            </a:endParaRPr>
          </a:p>
        </p:txBody>
      </p:sp>
      <p:sp>
        <p:nvSpPr>
          <p:cNvPr id="16" name="TextBox 15"/>
          <p:cNvSpPr txBox="1"/>
          <p:nvPr/>
        </p:nvSpPr>
        <p:spPr>
          <a:xfrm>
            <a:off x="675538" y="5048282"/>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week I’m playing football in the city.</a:t>
            </a:r>
            <a:endParaRPr lang="en-GB" sz="2200" i="1" dirty="0">
              <a:solidFill>
                <a:srgbClr val="E87D1E"/>
              </a:solidFill>
              <a:latin typeface="Century Gothic" panose="020B0502020202020204" pitchFamily="34" charset="0"/>
            </a:endParaRPr>
          </a:p>
        </p:txBody>
      </p:sp>
      <p:sp>
        <p:nvSpPr>
          <p:cNvPr id="17" name="TextBox 16"/>
          <p:cNvSpPr txBox="1"/>
          <p:nvPr/>
        </p:nvSpPr>
        <p:spPr>
          <a:xfrm>
            <a:off x="674562" y="5813338"/>
            <a:ext cx="6875584" cy="430887"/>
          </a:xfrm>
          <a:prstGeom prst="rect">
            <a:avLst/>
          </a:prstGeom>
          <a:noFill/>
        </p:spPr>
        <p:txBody>
          <a:bodyPr wrap="square" rtlCol="0">
            <a:spAutoFit/>
          </a:bodyPr>
          <a:lstStyle/>
          <a:p>
            <a:r>
              <a:rPr lang="en-GB" sz="2200" i="1" dirty="0">
                <a:solidFill>
                  <a:srgbClr val="E87D1E"/>
                </a:solidFill>
                <a:latin typeface="Century Gothic" panose="020B0502020202020204" pitchFamily="34" charset="0"/>
              </a:rPr>
              <a:t>Next month I’m giving a party.</a:t>
            </a:r>
            <a:endParaRPr lang="en-GB" sz="2200" i="1" dirty="0">
              <a:solidFill>
                <a:srgbClr val="E87D1E"/>
              </a:solidFill>
              <a:latin typeface="Century Gothic" panose="020B0502020202020204" pitchFamily="34" charset="0"/>
            </a:endParaRPr>
          </a:p>
        </p:txBody>
      </p:sp>
    </p:spTree>
    <p:extLst>
      <p:ext uri="{BB962C8B-B14F-4D97-AF65-F5344CB8AC3E}">
        <p14:creationId xmlns:p14="http://schemas.microsoft.com/office/powerpoint/2010/main" val="39800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loud Callout 25"/>
          <p:cNvSpPr/>
          <p:nvPr/>
        </p:nvSpPr>
        <p:spPr>
          <a:xfrm>
            <a:off x="6054723" y="2691089"/>
            <a:ext cx="5227983" cy="2961861"/>
          </a:xfrm>
          <a:prstGeom prst="cloudCallout">
            <a:avLst>
              <a:gd name="adj1" fmla="val 3676"/>
              <a:gd name="adj2" fmla="val -644"/>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 name="Picture 9">
            <a:extLst>
              <a:ext uri="{FF2B5EF4-FFF2-40B4-BE49-F238E27FC236}">
                <a16:creationId xmlns=""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4" name="Rounded Rectangle 11">
            <a:extLst>
              <a:ext uri="{FF2B5EF4-FFF2-40B4-BE49-F238E27FC236}">
                <a16:creationId xmlns="" xmlns:a16="http://schemas.microsoft.com/office/drawing/2014/main" id="{483D7EB9-C2AA-4190-98DE-925F861600E9}"/>
              </a:ext>
            </a:extLst>
          </p:cNvPr>
          <p:cNvSpPr/>
          <p:nvPr/>
        </p:nvSpPr>
        <p:spPr>
          <a:xfrm>
            <a:off x="9056077" y="89147"/>
            <a:ext cx="2952310" cy="55128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s</a:t>
            </a:r>
            <a:r>
              <a:rPr lang="en-GB" sz="2000" b="1" dirty="0" err="1">
                <a:solidFill>
                  <a:prstClr val="white"/>
                </a:solidFill>
                <a:latin typeface="Century Gothic" panose="020B0502020202020204" pitchFamily="34" charset="0"/>
              </a:rPr>
              <a:t>prechen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lang="en-GB" sz="2000" b="1" dirty="0">
              <a:solidFill>
                <a:prstClr val="white"/>
              </a:solidFill>
              <a:latin typeface="Century Gothic" panose="020B0502020202020204" pitchFamily="34" charset="0"/>
            </a:endParaRPr>
          </a:p>
        </p:txBody>
      </p:sp>
      <p:sp>
        <p:nvSpPr>
          <p:cNvPr id="2" name="Title 1">
            <a:extLst>
              <a:ext uri="{FF2B5EF4-FFF2-40B4-BE49-F238E27FC236}">
                <a16:creationId xmlns="" xmlns:a16="http://schemas.microsoft.com/office/drawing/2014/main" id="{31423FA1-5456-5E4F-AD42-590F66D4597B}"/>
              </a:ext>
            </a:extLst>
          </p:cNvPr>
          <p:cNvSpPr>
            <a:spLocks noGrp="1"/>
          </p:cNvSpPr>
          <p:nvPr>
            <p:ph type="title"/>
          </p:nvPr>
        </p:nvSpPr>
        <p:spPr>
          <a:xfrm>
            <a:off x="189960" y="0"/>
            <a:ext cx="10515600" cy="1389443"/>
          </a:xfrm>
        </p:spPr>
        <p:txBody>
          <a:bodyPr>
            <a:normAutofit/>
          </a:bodyPr>
          <a:lstStyle/>
          <a:p>
            <a:r>
              <a:rPr lang="en-GB" sz="3200" b="1" dirty="0" smtClean="0">
                <a:solidFill>
                  <a:schemeClr val="bg1"/>
                </a:solidFill>
              </a:rPr>
              <a:t>Was </a:t>
            </a:r>
            <a:r>
              <a:rPr lang="en-GB" sz="3200" b="1" dirty="0" err="1" smtClean="0">
                <a:solidFill>
                  <a:schemeClr val="bg1"/>
                </a:solidFill>
              </a:rPr>
              <a:t>planst</a:t>
            </a:r>
            <a:r>
              <a:rPr lang="en-GB" sz="3200" b="1" dirty="0" smtClean="0">
                <a:solidFill>
                  <a:schemeClr val="bg1"/>
                </a:solidFill>
              </a:rPr>
              <a:t> du?</a:t>
            </a:r>
            <a:endParaRPr lang="en-US" sz="3200" dirty="0">
              <a:solidFill>
                <a:schemeClr val="bg1"/>
              </a:solidFill>
            </a:endParaRPr>
          </a:p>
        </p:txBody>
      </p:sp>
      <p:sp>
        <p:nvSpPr>
          <p:cNvPr id="3" name="TextBox 2"/>
          <p:cNvSpPr txBox="1"/>
          <p:nvPr/>
        </p:nvSpPr>
        <p:spPr>
          <a:xfrm>
            <a:off x="189959" y="1326967"/>
            <a:ext cx="11678241" cy="1200329"/>
          </a:xfrm>
          <a:prstGeom prst="rect">
            <a:avLst/>
          </a:prstGeom>
          <a:noFill/>
        </p:spPr>
        <p:txBody>
          <a:bodyPr wrap="square" rtlCol="0">
            <a:spAutoFit/>
          </a:bodyPr>
          <a:lstStyle/>
          <a:p>
            <a:r>
              <a:rPr lang="en-GB" sz="2400" b="1" dirty="0" err="1">
                <a:solidFill>
                  <a:srgbClr val="4472C4">
                    <a:lumMod val="50000"/>
                  </a:srgbClr>
                </a:solidFill>
                <a:latin typeface="Century Gothic" panose="020B0502020202020204" pitchFamily="34" charset="0"/>
              </a:rPr>
              <a:t>Schreib</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deine</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Pläne</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für</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nächste</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Woche</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nächsten</a:t>
            </a:r>
            <a:r>
              <a:rPr lang="en-GB" sz="2400" b="1" dirty="0">
                <a:solidFill>
                  <a:srgbClr val="4472C4">
                    <a:lumMod val="50000"/>
                  </a:srgbClr>
                </a:solidFill>
                <a:latin typeface="Century Gothic" panose="020B0502020202020204" pitchFamily="34" charset="0"/>
              </a:rPr>
              <a:t> Monat, </a:t>
            </a:r>
            <a:r>
              <a:rPr lang="en-GB" sz="2400" b="1" dirty="0" err="1">
                <a:solidFill>
                  <a:srgbClr val="4472C4">
                    <a:lumMod val="50000"/>
                  </a:srgbClr>
                </a:solidFill>
                <a:latin typeface="Century Gothic" panose="020B0502020202020204" pitchFamily="34" charset="0"/>
              </a:rPr>
              <a:t>nächstes</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Jahr</a:t>
            </a:r>
            <a:r>
              <a:rPr lang="en-GB" sz="2400" b="1"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Benutz</a:t>
            </a:r>
            <a:r>
              <a:rPr lang="en-GB" sz="2400" dirty="0">
                <a:solidFill>
                  <a:srgbClr val="4472C4">
                    <a:lumMod val="50000"/>
                  </a:srgbClr>
                </a:solidFill>
                <a:latin typeface="Century Gothic" panose="020B0502020202020204" pitchFamily="34" charset="0"/>
              </a:rPr>
              <a:t> die </a:t>
            </a:r>
            <a:r>
              <a:rPr lang="en-GB" sz="2400" dirty="0" err="1">
                <a:solidFill>
                  <a:srgbClr val="4472C4">
                    <a:lumMod val="50000"/>
                  </a:srgbClr>
                </a:solidFill>
                <a:latin typeface="Century Gothic" panose="020B0502020202020204" pitchFamily="34" charset="0"/>
              </a:rPr>
              <a:t>Vokabeln</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hier</a:t>
            </a:r>
            <a:r>
              <a:rPr lang="en-GB" sz="2400" dirty="0">
                <a:solidFill>
                  <a:srgbClr val="4472C4">
                    <a:lumMod val="50000"/>
                  </a:srgbClr>
                </a:solidFill>
                <a:latin typeface="Century Gothic" panose="020B0502020202020204" pitchFamily="34" charset="0"/>
              </a:rPr>
              <a:t>. </a:t>
            </a:r>
            <a:br>
              <a:rPr lang="en-GB" sz="2400" dirty="0">
                <a:solidFill>
                  <a:srgbClr val="4472C4">
                    <a:lumMod val="50000"/>
                  </a:srgbClr>
                </a:solidFill>
                <a:latin typeface="Century Gothic" panose="020B0502020202020204" pitchFamily="34" charset="0"/>
              </a:rPr>
            </a:br>
            <a:r>
              <a:rPr lang="en-GB" sz="2400" dirty="0" err="1">
                <a:solidFill>
                  <a:srgbClr val="4472C4">
                    <a:lumMod val="50000"/>
                  </a:srgbClr>
                </a:solidFill>
                <a:latin typeface="Century Gothic" panose="020B0502020202020204" pitchFamily="34" charset="0"/>
              </a:rPr>
              <a:t>Partnerarbeit</a:t>
            </a:r>
            <a:r>
              <a:rPr lang="en-GB" sz="2400" dirty="0">
                <a:solidFill>
                  <a:srgbClr val="4472C4">
                    <a:lumMod val="50000"/>
                  </a:srgbClr>
                </a:solidFill>
                <a:latin typeface="Century Gothic" panose="020B0502020202020204" pitchFamily="34" charset="0"/>
              </a:rPr>
              <a:t>: Sag </a:t>
            </a:r>
            <a:r>
              <a:rPr lang="en-GB" sz="2400" dirty="0" err="1">
                <a:solidFill>
                  <a:srgbClr val="4472C4">
                    <a:lumMod val="50000"/>
                  </a:srgbClr>
                </a:solidFill>
                <a:latin typeface="Century Gothic" panose="020B0502020202020204" pitchFamily="34" charset="0"/>
              </a:rPr>
              <a:t>deine</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Sätze</a:t>
            </a:r>
            <a:r>
              <a:rPr lang="en-GB" sz="2400" dirty="0">
                <a:solidFill>
                  <a:srgbClr val="4472C4">
                    <a:lumMod val="50000"/>
                  </a:srgbClr>
                </a:solidFill>
                <a:latin typeface="Century Gothic" panose="020B0502020202020204" pitchFamily="34" charset="0"/>
              </a:rPr>
              <a:t>.  </a:t>
            </a:r>
            <a:endParaRPr lang="en-GB" sz="2400" dirty="0">
              <a:solidFill>
                <a:srgbClr val="4472C4">
                  <a:lumMod val="50000"/>
                </a:srgbClr>
              </a:solidFill>
              <a:latin typeface="Century Gothic" panose="020B0502020202020204" pitchFamily="34" charset="0"/>
            </a:endParaRPr>
          </a:p>
        </p:txBody>
      </p:sp>
      <p:sp>
        <p:nvSpPr>
          <p:cNvPr id="5" name="Cloud Callout 4"/>
          <p:cNvSpPr/>
          <p:nvPr/>
        </p:nvSpPr>
        <p:spPr>
          <a:xfrm>
            <a:off x="60605" y="2769263"/>
            <a:ext cx="5227983" cy="2961861"/>
          </a:xfrm>
          <a:prstGeom prst="cloudCallout">
            <a:avLst>
              <a:gd name="adj1" fmla="val 3676"/>
              <a:gd name="adj2" fmla="val -644"/>
            </a:avLst>
          </a:prstGeom>
          <a:solidFill>
            <a:schemeClr val="accent5">
              <a:lumMod val="5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2753549" y="4500632"/>
            <a:ext cx="1912730"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geben</a:t>
            </a:r>
            <a:endParaRPr lang="en-GB" sz="2400">
              <a:solidFill>
                <a:prstClr val="white"/>
              </a:solidFill>
              <a:latin typeface="Century Gothic" panose="020B0502020202020204" pitchFamily="34" charset="0"/>
            </a:endParaRPr>
          </a:p>
        </p:txBody>
      </p:sp>
      <p:sp>
        <p:nvSpPr>
          <p:cNvPr id="13" name="TextBox 12"/>
          <p:cNvSpPr txBox="1"/>
          <p:nvPr/>
        </p:nvSpPr>
        <p:spPr>
          <a:xfrm>
            <a:off x="983844" y="4500700"/>
            <a:ext cx="1294472"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gehen</a:t>
            </a:r>
            <a:endParaRPr lang="en-GB" sz="2400">
              <a:solidFill>
                <a:prstClr val="white"/>
              </a:solidFill>
              <a:latin typeface="Century Gothic" panose="020B0502020202020204" pitchFamily="34" charset="0"/>
            </a:endParaRPr>
          </a:p>
        </p:txBody>
      </p:sp>
      <p:sp>
        <p:nvSpPr>
          <p:cNvPr id="14" name="TextBox 13"/>
          <p:cNvSpPr txBox="1"/>
          <p:nvPr/>
        </p:nvSpPr>
        <p:spPr>
          <a:xfrm>
            <a:off x="3122069" y="3831535"/>
            <a:ext cx="1790893"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fahren</a:t>
            </a:r>
            <a:endParaRPr lang="en-GB" sz="2400">
              <a:solidFill>
                <a:prstClr val="white"/>
              </a:solidFill>
              <a:latin typeface="Century Gothic" panose="020B0502020202020204" pitchFamily="34" charset="0"/>
            </a:endParaRPr>
          </a:p>
        </p:txBody>
      </p:sp>
      <p:sp>
        <p:nvSpPr>
          <p:cNvPr id="15" name="TextBox 14"/>
          <p:cNvSpPr txBox="1"/>
          <p:nvPr/>
        </p:nvSpPr>
        <p:spPr>
          <a:xfrm>
            <a:off x="2085335" y="3130260"/>
            <a:ext cx="3054625"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machen</a:t>
            </a:r>
            <a:endParaRPr lang="en-GB" sz="2400" dirty="0">
              <a:solidFill>
                <a:prstClr val="white"/>
              </a:solidFill>
              <a:latin typeface="Century Gothic" panose="020B0502020202020204" pitchFamily="34" charset="0"/>
            </a:endParaRPr>
          </a:p>
        </p:txBody>
      </p:sp>
      <p:sp>
        <p:nvSpPr>
          <p:cNvPr id="18" name="TextBox 17"/>
          <p:cNvSpPr txBox="1"/>
          <p:nvPr/>
        </p:nvSpPr>
        <p:spPr>
          <a:xfrm>
            <a:off x="7920056" y="3667466"/>
            <a:ext cx="3948144"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Fußball mit Freunden</a:t>
            </a:r>
            <a:endParaRPr lang="en-GB" sz="2400" dirty="0">
              <a:solidFill>
                <a:prstClr val="white"/>
              </a:solidFill>
              <a:latin typeface="Century Gothic" panose="020B0502020202020204" pitchFamily="34" charset="0"/>
            </a:endParaRPr>
          </a:p>
        </p:txBody>
      </p:sp>
      <p:sp>
        <p:nvSpPr>
          <p:cNvPr id="19" name="TextBox 18"/>
          <p:cNvSpPr txBox="1"/>
          <p:nvPr/>
        </p:nvSpPr>
        <p:spPr>
          <a:xfrm>
            <a:off x="6949937" y="4819250"/>
            <a:ext cx="3054625"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in die Stadt</a:t>
            </a:r>
            <a:endParaRPr lang="en-GB" sz="2400">
              <a:solidFill>
                <a:prstClr val="white"/>
              </a:solidFill>
              <a:latin typeface="Century Gothic" panose="020B0502020202020204" pitchFamily="34" charset="0"/>
            </a:endParaRPr>
          </a:p>
        </p:txBody>
      </p:sp>
      <p:sp>
        <p:nvSpPr>
          <p:cNvPr id="20" name="TextBox 19"/>
          <p:cNvSpPr txBox="1"/>
          <p:nvPr/>
        </p:nvSpPr>
        <p:spPr>
          <a:xfrm>
            <a:off x="6392743" y="4019360"/>
            <a:ext cx="3054625"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eine Party</a:t>
            </a:r>
            <a:endParaRPr lang="en-GB" sz="2400" dirty="0">
              <a:solidFill>
                <a:prstClr val="white"/>
              </a:solidFill>
              <a:latin typeface="Century Gothic" panose="020B0502020202020204" pitchFamily="34" charset="0"/>
            </a:endParaRPr>
          </a:p>
        </p:txBody>
      </p:sp>
      <p:sp>
        <p:nvSpPr>
          <p:cNvPr id="21" name="TextBox 20"/>
          <p:cNvSpPr txBox="1"/>
          <p:nvPr/>
        </p:nvSpPr>
        <p:spPr>
          <a:xfrm>
            <a:off x="8258075" y="4313667"/>
            <a:ext cx="3054625"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nach </a:t>
            </a:r>
            <a:r>
              <a:rPr lang="en-GB" sz="2400" i="1">
                <a:solidFill>
                  <a:prstClr val="white"/>
                </a:solidFill>
                <a:latin typeface="Century Gothic" panose="020B0502020202020204" pitchFamily="34" charset="0"/>
              </a:rPr>
              <a:t>London</a:t>
            </a:r>
            <a:endParaRPr lang="en-GB" sz="2400" dirty="0">
              <a:solidFill>
                <a:prstClr val="white"/>
              </a:solidFill>
              <a:latin typeface="Century Gothic" panose="020B0502020202020204" pitchFamily="34" charset="0"/>
            </a:endParaRPr>
          </a:p>
        </p:txBody>
      </p:sp>
      <p:sp>
        <p:nvSpPr>
          <p:cNvPr id="23" name="TextBox 22"/>
          <p:cNvSpPr txBox="1"/>
          <p:nvPr/>
        </p:nvSpPr>
        <p:spPr>
          <a:xfrm>
            <a:off x="7313318" y="3094359"/>
            <a:ext cx="3607039"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meine Hausaugaben</a:t>
            </a:r>
            <a:endParaRPr lang="en-GB" sz="2400">
              <a:solidFill>
                <a:prstClr val="white"/>
              </a:solidFill>
              <a:latin typeface="Century Gothic" panose="020B0502020202020204" pitchFamily="34" charset="0"/>
            </a:endParaRPr>
          </a:p>
        </p:txBody>
      </p:sp>
      <p:sp>
        <p:nvSpPr>
          <p:cNvPr id="25" name="TextBox 24"/>
          <p:cNvSpPr txBox="1"/>
          <p:nvPr/>
        </p:nvSpPr>
        <p:spPr>
          <a:xfrm>
            <a:off x="909431" y="3710355"/>
            <a:ext cx="1325670" cy="461665"/>
          </a:xfrm>
          <a:prstGeom prst="rect">
            <a:avLst/>
          </a:prstGeom>
          <a:noFill/>
        </p:spPr>
        <p:txBody>
          <a:bodyPr wrap="square" rtlCol="0">
            <a:spAutoFit/>
          </a:bodyPr>
          <a:lstStyle/>
          <a:p>
            <a:r>
              <a:rPr lang="en-GB" sz="2400">
                <a:solidFill>
                  <a:prstClr val="white"/>
                </a:solidFill>
                <a:latin typeface="Century Gothic" panose="020B0502020202020204" pitchFamily="34" charset="0"/>
              </a:rPr>
              <a:t>spielen</a:t>
            </a:r>
            <a:endParaRPr lang="en-GB" sz="2400" dirty="0">
              <a:solidFill>
                <a:prstClr val="white"/>
              </a:solidFill>
              <a:latin typeface="Century Gothic" panose="020B0502020202020204" pitchFamily="34" charset="0"/>
            </a:endParaRPr>
          </a:p>
        </p:txBody>
      </p:sp>
      <p:sp>
        <p:nvSpPr>
          <p:cNvPr id="28" name="TextBox 27"/>
          <p:cNvSpPr txBox="1"/>
          <p:nvPr/>
        </p:nvSpPr>
        <p:spPr>
          <a:xfrm>
            <a:off x="189960" y="5878791"/>
            <a:ext cx="10687719" cy="523220"/>
          </a:xfrm>
          <a:prstGeom prst="rect">
            <a:avLst/>
          </a:prstGeom>
          <a:noFill/>
        </p:spPr>
        <p:txBody>
          <a:bodyPr wrap="square" rtlCol="0">
            <a:spAutoFit/>
          </a:bodyPr>
          <a:lstStyle/>
          <a:p>
            <a:r>
              <a:rPr lang="en-GB" sz="2800" dirty="0" err="1">
                <a:solidFill>
                  <a:srgbClr val="4472C4">
                    <a:lumMod val="50000"/>
                  </a:srgbClr>
                </a:solidFill>
                <a:latin typeface="Century Gothic" panose="020B0502020202020204" pitchFamily="34" charset="0"/>
              </a:rPr>
              <a:t>Jetzt</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schreib</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deine</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eigene</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Sätze</a:t>
            </a:r>
            <a:r>
              <a:rPr lang="en-GB" sz="2800" dirty="0">
                <a:solidFill>
                  <a:srgbClr val="4472C4">
                    <a:lumMod val="50000"/>
                  </a:srgbClr>
                </a:solidFill>
                <a:latin typeface="Century Gothic" panose="020B0502020202020204" pitchFamily="34" charset="0"/>
              </a:rPr>
              <a:t>!</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3185176" y="6400613"/>
            <a:ext cx="2262584" cy="400110"/>
          </a:xfrm>
          <a:prstGeom prst="rect">
            <a:avLst/>
          </a:prstGeom>
          <a:noFill/>
        </p:spPr>
        <p:txBody>
          <a:bodyPr wrap="square" rtlCol="0">
            <a:spAutoFit/>
          </a:bodyPr>
          <a:lstStyle/>
          <a:p>
            <a:r>
              <a:rPr lang="en-GB" sz="2000" dirty="0">
                <a:solidFill>
                  <a:prstClr val="white"/>
                </a:solidFill>
                <a:latin typeface="Century Gothic" panose="020B0502020202020204" pitchFamily="34" charset="0"/>
              </a:rPr>
              <a:t>*</a:t>
            </a:r>
            <a:r>
              <a:rPr lang="en-GB" sz="2000" dirty="0" err="1">
                <a:solidFill>
                  <a:prstClr val="white"/>
                </a:solidFill>
                <a:latin typeface="Century Gothic" panose="020B0502020202020204" pitchFamily="34" charset="0"/>
              </a:rPr>
              <a:t>eigen</a:t>
            </a:r>
            <a:r>
              <a:rPr lang="en-GB" sz="2000" dirty="0">
                <a:solidFill>
                  <a:prstClr val="white"/>
                </a:solidFill>
                <a:latin typeface="Century Gothic" panose="020B0502020202020204" pitchFamily="34" charset="0"/>
              </a:rPr>
              <a:t>- - own</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577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4971" y="527874"/>
            <a:ext cx="14129603" cy="1015663"/>
          </a:xfrm>
          <a:prstGeom prst="rect">
            <a:avLst/>
          </a:prstGeom>
        </p:spPr>
        <p:txBody>
          <a:bodyPr wrap="square">
            <a:spAutoFit/>
          </a:bodyPr>
          <a:lstStyle/>
          <a:p>
            <a:r>
              <a:rPr lang="en-GB" sz="2000">
                <a:solidFill>
                  <a:srgbClr val="5B9BD5">
                    <a:lumMod val="50000"/>
                  </a:srgbClr>
                </a:solidFill>
                <a:latin typeface="Century Gothic" panose="020B0502020202020204" pitchFamily="34" charset="0"/>
              </a:rPr>
              <a:t/>
            </a:r>
            <a:br>
              <a:rPr lang="en-GB" sz="2000">
                <a:solidFill>
                  <a:srgbClr val="5B9BD5">
                    <a:lumMod val="50000"/>
                  </a:srgbClr>
                </a:solidFill>
                <a:latin typeface="Century Gothic" panose="020B0502020202020204" pitchFamily="34" charset="0"/>
              </a:rPr>
            </a:br>
            <a:r>
              <a:rPr lang="en-GB" sz="2000">
                <a:solidFill>
                  <a:srgbClr val="5B9BD5">
                    <a:lumMod val="50000"/>
                  </a:srgbClr>
                </a:solidFill>
                <a:latin typeface="Century Gothic" panose="020B0502020202020204" pitchFamily="34" charset="0"/>
              </a:rPr>
              <a:t>Circle the correct form of the present tense to use in English,</a:t>
            </a:r>
          </a:p>
          <a:p>
            <a:r>
              <a:rPr lang="en-GB" sz="2000">
                <a:solidFill>
                  <a:srgbClr val="5B9BD5">
                    <a:lumMod val="50000"/>
                  </a:srgbClr>
                </a:solidFill>
                <a:latin typeface="Century Gothic" panose="020B0502020202020204" pitchFamily="34" charset="0"/>
              </a:rPr>
              <a:t>in order to translate the German verb in </a:t>
            </a:r>
            <a:r>
              <a:rPr lang="en-GB" sz="2000" b="1">
                <a:solidFill>
                  <a:srgbClr val="5B9BD5">
                    <a:lumMod val="50000"/>
                  </a:srgbClr>
                </a:solidFill>
                <a:latin typeface="Century Gothic" panose="020B0502020202020204" pitchFamily="34" charset="0"/>
              </a:rPr>
              <a:t>bold</a:t>
            </a:r>
            <a:r>
              <a:rPr lang="en-GB" sz="2000">
                <a:solidFill>
                  <a:srgbClr val="5B9BD5">
                    <a:lumMod val="50000"/>
                  </a:srgbClr>
                </a:solidFill>
                <a:latin typeface="Century Gothic" panose="020B0502020202020204" pitchFamily="34" charset="0"/>
              </a:rPr>
              <a:t>.</a:t>
            </a:r>
            <a:endParaRPr lang="en-GB" sz="2000" dirty="0">
              <a:solidFill>
                <a:srgbClr val="5B9BD5">
                  <a:lumMod val="50000"/>
                </a:srgbClr>
              </a:solidFill>
              <a:latin typeface="Century Gothic" panose="020B0502020202020204" pitchFamily="34" charset="0"/>
            </a:endParaRPr>
          </a:p>
        </p:txBody>
      </p:sp>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30" name="Rectangle 29"/>
          <p:cNvSpPr/>
          <p:nvPr/>
        </p:nvSpPr>
        <p:spPr>
          <a:xfrm>
            <a:off x="244971" y="481882"/>
            <a:ext cx="3613490" cy="400110"/>
          </a:xfrm>
          <a:prstGeom prst="rect">
            <a:avLst/>
          </a:prstGeom>
        </p:spPr>
        <p:txBody>
          <a:bodyPr wrap="none">
            <a:spAutoFit/>
          </a:bodyPr>
          <a:lstStyle/>
          <a:p>
            <a:r>
              <a:rPr lang="en-GB" sz="2000" dirty="0">
                <a:solidFill>
                  <a:srgbClr val="5B9BD5">
                    <a:lumMod val="50000"/>
                  </a:srgbClr>
                </a:solidFill>
                <a:latin typeface="Century Gothic" panose="020B0502020202020204" pitchFamily="34" charset="0"/>
              </a:rPr>
              <a:t>Was </a:t>
            </a:r>
            <a:r>
              <a:rPr lang="en-GB" sz="2000" dirty="0" err="1">
                <a:solidFill>
                  <a:srgbClr val="5B9BD5">
                    <a:lumMod val="50000"/>
                  </a:srgbClr>
                </a:solidFill>
                <a:latin typeface="Century Gothic" panose="020B0502020202020204" pitchFamily="34" charset="0"/>
              </a:rPr>
              <a:t>machen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Urlaub</a:t>
            </a:r>
            <a:r>
              <a:rPr lang="en-GB" sz="2000" dirty="0">
                <a:solidFill>
                  <a:srgbClr val="5B9BD5">
                    <a:lumMod val="50000"/>
                  </a:srgbClr>
                </a:solidFill>
                <a:latin typeface="Century Gothic" panose="020B0502020202020204" pitchFamily="34" charset="0"/>
              </a:rPr>
              <a:t>?</a:t>
            </a:r>
            <a:endParaRPr lang="en-GB" dirty="0">
              <a:solidFill>
                <a:prstClr val="black"/>
              </a:solidFill>
            </a:endParaRPr>
          </a:p>
        </p:txBody>
      </p:sp>
      <p:sp>
        <p:nvSpPr>
          <p:cNvPr id="2" name="Title 1">
            <a:extLst>
              <a:ext uri="{FF2B5EF4-FFF2-40B4-BE49-F238E27FC236}">
                <a16:creationId xmlns="" xmlns:a16="http://schemas.microsoft.com/office/drawing/2014/main" id="{10CCB11B-E72D-0249-BE80-66424B923690}"/>
              </a:ext>
            </a:extLst>
          </p:cNvPr>
          <p:cNvSpPr>
            <a:spLocks noGrp="1"/>
          </p:cNvSpPr>
          <p:nvPr>
            <p:ph type="title"/>
          </p:nvPr>
        </p:nvSpPr>
        <p:spPr>
          <a:xfrm>
            <a:off x="246586" y="56874"/>
            <a:ext cx="6657580" cy="490114"/>
          </a:xfrm>
        </p:spPr>
        <p:txBody>
          <a:bodyPr>
            <a:noAutofit/>
          </a:bodyPr>
          <a:lstStyle/>
          <a:p>
            <a:r>
              <a:rPr lang="en-GB" sz="2800" b="1" dirty="0" err="1" smtClean="0">
                <a:solidFill>
                  <a:srgbClr val="5B9BD5">
                    <a:lumMod val="50000"/>
                  </a:srgbClr>
                </a:solidFill>
              </a:rPr>
              <a:t>Jedes</a:t>
            </a:r>
            <a:r>
              <a:rPr lang="en-GB" sz="2800" b="1" dirty="0" smtClean="0">
                <a:solidFill>
                  <a:srgbClr val="5B9BD5">
                    <a:lumMod val="50000"/>
                  </a:srgbClr>
                </a:solidFill>
              </a:rPr>
              <a:t> </a:t>
            </a:r>
            <a:r>
              <a:rPr lang="en-GB" sz="2800" b="1" dirty="0" err="1" smtClean="0">
                <a:solidFill>
                  <a:srgbClr val="5B9BD5">
                    <a:lumMod val="50000"/>
                  </a:srgbClr>
                </a:solidFill>
              </a:rPr>
              <a:t>Jahr</a:t>
            </a:r>
            <a:r>
              <a:rPr lang="en-GB" sz="2800" b="1" dirty="0" smtClean="0">
                <a:solidFill>
                  <a:srgbClr val="5B9BD5">
                    <a:lumMod val="50000"/>
                  </a:srgbClr>
                </a:solidFill>
              </a:rPr>
              <a:t> </a:t>
            </a:r>
            <a:r>
              <a:rPr lang="en-GB" sz="2800" b="1" dirty="0" err="1" smtClean="0">
                <a:solidFill>
                  <a:srgbClr val="5B9BD5">
                    <a:lumMod val="50000"/>
                  </a:srgbClr>
                </a:solidFill>
              </a:rPr>
              <a:t>oder</a:t>
            </a:r>
            <a:r>
              <a:rPr lang="en-GB" sz="2800" b="1" dirty="0" smtClean="0">
                <a:solidFill>
                  <a:srgbClr val="5B9BD5">
                    <a:lumMod val="50000"/>
                  </a:srgbClr>
                </a:solidFill>
              </a:rPr>
              <a:t> </a:t>
            </a:r>
            <a:r>
              <a:rPr lang="de-DE" sz="2800" b="1" dirty="0"/>
              <a:t>nächstes </a:t>
            </a:r>
            <a:r>
              <a:rPr lang="de-DE" sz="2800" b="1" dirty="0" smtClean="0"/>
              <a:t>Jahr? </a:t>
            </a:r>
            <a:endParaRPr lang="en-US" sz="2800" b="1"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5241" y="18150"/>
            <a:ext cx="1287475" cy="1238891"/>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51991" b="-8790"/>
          <a:stretch/>
        </p:blipFill>
        <p:spPr>
          <a:xfrm>
            <a:off x="8187365" y="-19311"/>
            <a:ext cx="947345" cy="1383661"/>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2476760227"/>
              </p:ext>
            </p:extLst>
          </p:nvPr>
        </p:nvGraphicFramePr>
        <p:xfrm>
          <a:off x="244971" y="1557866"/>
          <a:ext cx="11585079" cy="4681008"/>
        </p:xfrm>
        <a:graphic>
          <a:graphicData uri="http://schemas.openxmlformats.org/drawingml/2006/table">
            <a:tbl>
              <a:tblPr firstRow="1" bandRow="1">
                <a:tableStyleId>{5C22544A-7EE6-4342-B048-85BDC9FD1C3A}</a:tableStyleId>
              </a:tblPr>
              <a:tblGrid>
                <a:gridCol w="574179">
                  <a:extLst>
                    <a:ext uri="{9D8B030D-6E8A-4147-A177-3AD203B41FA5}">
                      <a16:colId xmlns="" xmlns:a16="http://schemas.microsoft.com/office/drawing/2014/main" val="2715504570"/>
                    </a:ext>
                  </a:extLst>
                </a:gridCol>
                <a:gridCol w="7149207">
                  <a:extLst>
                    <a:ext uri="{9D8B030D-6E8A-4147-A177-3AD203B41FA5}">
                      <a16:colId xmlns="" xmlns:a16="http://schemas.microsoft.com/office/drawing/2014/main" val="261510636"/>
                    </a:ext>
                  </a:extLst>
                </a:gridCol>
                <a:gridCol w="3861693">
                  <a:extLst>
                    <a:ext uri="{9D8B030D-6E8A-4147-A177-3AD203B41FA5}">
                      <a16:colId xmlns="" xmlns:a16="http://schemas.microsoft.com/office/drawing/2014/main" val="1414942253"/>
                    </a:ext>
                  </a:extLst>
                </a:gridCol>
              </a:tblGrid>
              <a:tr h="585126">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Nächstes Jahr </a:t>
                      </a:r>
                      <a:r>
                        <a:rPr lang="en-GB" sz="2400" b="1" smtClean="0">
                          <a:solidFill>
                            <a:schemeClr val="accent5">
                              <a:lumMod val="50000"/>
                            </a:schemeClr>
                          </a:solidFill>
                          <a:latin typeface="Century Gothic" panose="020B0502020202020204" pitchFamily="34" charset="0"/>
                        </a:rPr>
                        <a:t>fahren</a:t>
                      </a:r>
                      <a:r>
                        <a:rPr lang="en-GB" sz="2400" b="0" smtClean="0">
                          <a:solidFill>
                            <a:schemeClr val="accent5">
                              <a:lumMod val="50000"/>
                            </a:schemeClr>
                          </a:solidFill>
                          <a:latin typeface="Century Gothic" panose="020B0502020202020204" pitchFamily="34" charset="0"/>
                        </a:rPr>
                        <a:t> wir in die Schweiz.</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smtClean="0">
                          <a:solidFill>
                            <a:schemeClr val="accent5">
                              <a:lumMod val="50000"/>
                            </a:schemeClr>
                          </a:solidFill>
                          <a:latin typeface="Century Gothic" panose="020B0502020202020204" pitchFamily="34" charset="0"/>
                        </a:rPr>
                        <a:t>go / are going</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45111276"/>
                  </a:ext>
                </a:extLst>
              </a:tr>
              <a:tr h="585126">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Jedes</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Jahr</a:t>
                      </a:r>
                      <a:r>
                        <a:rPr lang="en-GB" sz="2400" b="0" baseline="0" dirty="0" smtClean="0">
                          <a:solidFill>
                            <a:schemeClr val="accent5">
                              <a:lumMod val="50000"/>
                            </a:schemeClr>
                          </a:solidFill>
                          <a:latin typeface="Century Gothic" panose="020B0502020202020204" pitchFamily="34" charset="0"/>
                        </a:rPr>
                        <a:t> </a:t>
                      </a:r>
                      <a:r>
                        <a:rPr lang="en-GB" sz="2400" b="1" baseline="0" dirty="0" err="1" smtClean="0">
                          <a:solidFill>
                            <a:schemeClr val="accent5">
                              <a:lumMod val="50000"/>
                            </a:schemeClr>
                          </a:solidFill>
                          <a:latin typeface="Century Gothic" panose="020B0502020202020204" pitchFamily="34" charset="0"/>
                        </a:rPr>
                        <a:t>fahren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in die Alpen.</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baseline="0" smtClean="0">
                          <a:solidFill>
                            <a:schemeClr val="accent5">
                              <a:lumMod val="50000"/>
                            </a:schemeClr>
                          </a:solidFill>
                          <a:latin typeface="Century Gothic" panose="020B0502020202020204" pitchFamily="34" charset="0"/>
                        </a:rPr>
                        <a:t>go / are going</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32031854"/>
                  </a:ext>
                </a:extLst>
              </a:tr>
              <a:tr h="585126">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Jedes</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Jahr</a:t>
                      </a:r>
                      <a:r>
                        <a:rPr lang="en-GB" sz="2400" b="0" baseline="0" dirty="0" smtClean="0">
                          <a:solidFill>
                            <a:schemeClr val="accent5">
                              <a:lumMod val="50000"/>
                            </a:schemeClr>
                          </a:solidFill>
                          <a:latin typeface="Century Gothic" panose="020B0502020202020204" pitchFamily="34" charset="0"/>
                        </a:rPr>
                        <a:t> </a:t>
                      </a:r>
                      <a:r>
                        <a:rPr lang="en-GB" sz="2400" b="1" baseline="0" dirty="0" err="1" smtClean="0">
                          <a:solidFill>
                            <a:schemeClr val="accent5">
                              <a:lumMod val="50000"/>
                            </a:schemeClr>
                          </a:solidFill>
                          <a:latin typeface="Century Gothic" panose="020B0502020202020204" pitchFamily="34" charset="0"/>
                        </a:rPr>
                        <a:t>nehmen</a:t>
                      </a:r>
                      <a:r>
                        <a:rPr lang="en-GB" sz="2400" b="0" baseline="0" dirty="0" smtClean="0">
                          <a:solidFill>
                            <a:schemeClr val="accent5">
                              <a:lumMod val="50000"/>
                            </a:schemeClr>
                          </a:solidFill>
                          <a:latin typeface="Century Gothic" panose="020B0502020202020204" pitchFamily="34" charset="0"/>
                        </a:rPr>
                        <a:t> </a:t>
                      </a:r>
                      <a:r>
                        <a:rPr lang="en-GB" sz="2400" b="0" baseline="0" dirty="0" err="1" smtClean="0">
                          <a:solidFill>
                            <a:schemeClr val="accent5">
                              <a:lumMod val="50000"/>
                            </a:schemeClr>
                          </a:solidFill>
                          <a:latin typeface="Century Gothic" panose="020B0502020202020204" pitchFamily="34" charset="0"/>
                        </a:rPr>
                        <a:t>wir</a:t>
                      </a:r>
                      <a:r>
                        <a:rPr lang="en-GB" sz="2400" b="0" baseline="0" dirty="0" smtClean="0">
                          <a:solidFill>
                            <a:schemeClr val="accent5">
                              <a:lumMod val="50000"/>
                            </a:schemeClr>
                          </a:solidFill>
                          <a:latin typeface="Century Gothic" panose="020B0502020202020204" pitchFamily="34" charset="0"/>
                        </a:rPr>
                        <a:t> den Zug.</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smtClean="0">
                          <a:solidFill>
                            <a:schemeClr val="accent5">
                              <a:lumMod val="50000"/>
                            </a:schemeClr>
                          </a:solidFill>
                          <a:latin typeface="Century Gothic" panose="020B0502020202020204" pitchFamily="34" charset="0"/>
                        </a:rPr>
                        <a:t>are taking</a:t>
                      </a:r>
                      <a:r>
                        <a:rPr lang="en-GB" sz="2400" b="0" baseline="0" smtClean="0">
                          <a:solidFill>
                            <a:schemeClr val="accent5">
                              <a:lumMod val="50000"/>
                            </a:schemeClr>
                          </a:solidFill>
                          <a:latin typeface="Century Gothic" panose="020B0502020202020204" pitchFamily="34" charset="0"/>
                        </a:rPr>
                        <a:t> / take</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13311104"/>
                  </a:ext>
                </a:extLst>
              </a:tr>
              <a:tr h="585126">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Nächstes Jahr </a:t>
                      </a:r>
                      <a:r>
                        <a:rPr lang="en-GB" sz="2400" b="1" smtClean="0">
                          <a:solidFill>
                            <a:schemeClr val="accent5">
                              <a:lumMod val="50000"/>
                            </a:schemeClr>
                          </a:solidFill>
                          <a:latin typeface="Century Gothic" panose="020B0502020202020204" pitchFamily="34" charset="0"/>
                        </a:rPr>
                        <a:t>nehmen</a:t>
                      </a:r>
                      <a:r>
                        <a:rPr lang="en-GB" sz="2400" b="0" smtClean="0">
                          <a:solidFill>
                            <a:schemeClr val="accent5">
                              <a:lumMod val="50000"/>
                            </a:schemeClr>
                          </a:solidFill>
                          <a:latin typeface="Century Gothic" panose="020B0502020202020204" pitchFamily="34" charset="0"/>
                        </a:rPr>
                        <a:t> wir das Auto.</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smtClean="0">
                          <a:solidFill>
                            <a:schemeClr val="accent5">
                              <a:lumMod val="50000"/>
                            </a:schemeClr>
                          </a:solidFill>
                          <a:latin typeface="Century Gothic" panose="020B0502020202020204" pitchFamily="34" charset="0"/>
                        </a:rPr>
                        <a:t>take / are taking</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40199985"/>
                  </a:ext>
                </a:extLst>
              </a:tr>
              <a:tr h="585126">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smtClean="0">
                          <a:solidFill>
                            <a:schemeClr val="accent5">
                              <a:lumMod val="50000"/>
                            </a:schemeClr>
                          </a:solidFill>
                          <a:latin typeface="Century Gothic" panose="020B0502020202020204" pitchFamily="34" charset="0"/>
                        </a:rPr>
                        <a:t>Jedes</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Jahr</a:t>
                      </a:r>
                      <a:r>
                        <a:rPr lang="en-GB" sz="2400" b="0"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gehen</a:t>
                      </a:r>
                      <a:r>
                        <a:rPr lang="en-GB" sz="2400" b="0" dirty="0" smtClean="0">
                          <a:solidFill>
                            <a:schemeClr val="accent5">
                              <a:lumMod val="50000"/>
                            </a:schemeClr>
                          </a:solidFill>
                          <a:latin typeface="Century Gothic" panose="020B0502020202020204" pitchFamily="34" charset="0"/>
                        </a:rPr>
                        <a:t> </a:t>
                      </a:r>
                      <a:r>
                        <a:rPr lang="en-GB" sz="2400" b="0" dirty="0" err="1" smtClean="0">
                          <a:solidFill>
                            <a:schemeClr val="accent5">
                              <a:lumMod val="50000"/>
                            </a:schemeClr>
                          </a:solidFill>
                          <a:latin typeface="Century Gothic" panose="020B0502020202020204" pitchFamily="34" charset="0"/>
                        </a:rPr>
                        <a:t>wir</a:t>
                      </a:r>
                      <a:r>
                        <a:rPr lang="en-GB" sz="2400" b="0" dirty="0" smtClean="0">
                          <a:solidFill>
                            <a:schemeClr val="accent5">
                              <a:lumMod val="50000"/>
                            </a:schemeClr>
                          </a:solidFill>
                          <a:latin typeface="Century Gothic" panose="020B0502020202020204" pitchFamily="34" charset="0"/>
                        </a:rPr>
                        <a:t> in den </a:t>
                      </a:r>
                      <a:r>
                        <a:rPr lang="en-GB" sz="2400" b="0" dirty="0" err="1" smtClean="0">
                          <a:solidFill>
                            <a:schemeClr val="accent5">
                              <a:lumMod val="50000"/>
                            </a:schemeClr>
                          </a:solidFill>
                          <a:latin typeface="Century Gothic" panose="020B0502020202020204" pitchFamily="34" charset="0"/>
                        </a:rPr>
                        <a:t>Freizeitpark</a:t>
                      </a:r>
                      <a:r>
                        <a:rPr lang="en-GB" sz="2400" b="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smtClean="0">
                          <a:solidFill>
                            <a:schemeClr val="accent5">
                              <a:lumMod val="50000"/>
                            </a:schemeClr>
                          </a:solidFill>
                          <a:latin typeface="Century Gothic" panose="020B0502020202020204" pitchFamily="34" charset="0"/>
                        </a:rPr>
                        <a:t>go / are going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62835362"/>
                  </a:ext>
                </a:extLst>
              </a:tr>
              <a:tr h="585126">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Nächstes Jahr </a:t>
                      </a:r>
                      <a:r>
                        <a:rPr lang="en-GB" sz="2400" b="1" smtClean="0">
                          <a:solidFill>
                            <a:schemeClr val="accent5">
                              <a:lumMod val="50000"/>
                            </a:schemeClr>
                          </a:solidFill>
                          <a:latin typeface="Century Gothic" panose="020B0502020202020204" pitchFamily="34" charset="0"/>
                        </a:rPr>
                        <a:t>gehen</a:t>
                      </a:r>
                      <a:r>
                        <a:rPr lang="en-GB" sz="2400" b="0" smtClean="0">
                          <a:solidFill>
                            <a:schemeClr val="accent5">
                              <a:lumMod val="50000"/>
                            </a:schemeClr>
                          </a:solidFill>
                          <a:latin typeface="Century Gothic" panose="020B0502020202020204" pitchFamily="34" charset="0"/>
                        </a:rPr>
                        <a:t> wir in den</a:t>
                      </a:r>
                      <a:r>
                        <a:rPr lang="en-GB" sz="2400" b="0" baseline="0" smtClean="0">
                          <a:solidFill>
                            <a:schemeClr val="accent5">
                              <a:lumMod val="50000"/>
                            </a:schemeClr>
                          </a:solidFill>
                          <a:latin typeface="Century Gothic" panose="020B0502020202020204" pitchFamily="34" charset="0"/>
                        </a:rPr>
                        <a:t> Wasserpark.</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mtClean="0">
                          <a:solidFill>
                            <a:schemeClr val="accent5">
                              <a:lumMod val="50000"/>
                            </a:schemeClr>
                          </a:solidFill>
                          <a:latin typeface="Century Gothic" panose="020B0502020202020204" pitchFamily="34" charset="0"/>
                        </a:rPr>
                        <a:t>are going / 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20495664"/>
                  </a:ext>
                </a:extLst>
              </a:tr>
              <a:tr h="585126">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Nächstes Jahr </a:t>
                      </a:r>
                      <a:r>
                        <a:rPr lang="en-GB" sz="2400" b="1" smtClean="0">
                          <a:solidFill>
                            <a:schemeClr val="accent5">
                              <a:lumMod val="50000"/>
                            </a:schemeClr>
                          </a:solidFill>
                          <a:latin typeface="Century Gothic" panose="020B0502020202020204" pitchFamily="34" charset="0"/>
                        </a:rPr>
                        <a:t>spielen</a:t>
                      </a:r>
                      <a:r>
                        <a:rPr lang="en-GB" sz="2400" b="0" smtClean="0">
                          <a:solidFill>
                            <a:schemeClr val="accent5">
                              <a:lumMod val="50000"/>
                            </a:schemeClr>
                          </a:solidFill>
                          <a:latin typeface="Century Gothic" panose="020B0502020202020204" pitchFamily="34" charset="0"/>
                        </a:rPr>
                        <a:t> wir Fußball.</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smtClean="0">
                          <a:solidFill>
                            <a:schemeClr val="accent5">
                              <a:lumMod val="50000"/>
                            </a:schemeClr>
                          </a:solidFill>
                          <a:latin typeface="Century Gothic" panose="020B0502020202020204" pitchFamily="34" charset="0"/>
                        </a:rPr>
                        <a:t>play / are</a:t>
                      </a:r>
                      <a:r>
                        <a:rPr lang="en-GB" sz="2400" b="0" baseline="0" smtClean="0">
                          <a:solidFill>
                            <a:schemeClr val="accent5">
                              <a:lumMod val="50000"/>
                            </a:schemeClr>
                          </a:solidFill>
                          <a:latin typeface="Century Gothic" panose="020B0502020202020204" pitchFamily="34" charset="0"/>
                        </a:rPr>
                        <a:t> playing</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668525940"/>
                  </a:ext>
                </a:extLst>
              </a:tr>
              <a:tr h="585126">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smtClean="0">
                          <a:solidFill>
                            <a:schemeClr val="accent5">
                              <a:lumMod val="50000"/>
                            </a:schemeClr>
                          </a:solidFill>
                          <a:latin typeface="Century Gothic" panose="020B0502020202020204" pitchFamily="34" charset="0"/>
                        </a:rPr>
                        <a:t>Normalerweise </a:t>
                      </a:r>
                      <a:r>
                        <a:rPr lang="en-GB" sz="2400" b="1" smtClean="0">
                          <a:solidFill>
                            <a:schemeClr val="accent5">
                              <a:lumMod val="50000"/>
                            </a:schemeClr>
                          </a:solidFill>
                          <a:latin typeface="Century Gothic" panose="020B0502020202020204" pitchFamily="34" charset="0"/>
                        </a:rPr>
                        <a:t>spielen</a:t>
                      </a:r>
                      <a:r>
                        <a:rPr lang="en-GB" sz="2400" b="0" smtClean="0">
                          <a:solidFill>
                            <a:schemeClr val="accent5">
                              <a:lumMod val="50000"/>
                            </a:schemeClr>
                          </a:solidFill>
                          <a:latin typeface="Century Gothic" panose="020B0502020202020204" pitchFamily="34" charset="0"/>
                        </a:rPr>
                        <a:t> wir Tennis.</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smtClean="0">
                          <a:solidFill>
                            <a:schemeClr val="accent5">
                              <a:lumMod val="50000"/>
                            </a:schemeClr>
                          </a:solidFill>
                          <a:latin typeface="Century Gothic" panose="020B0502020202020204" pitchFamily="34" charset="0"/>
                        </a:rPr>
                        <a:t>are playing / play</a:t>
                      </a:r>
                      <a:endParaRPr lang="en-GB" sz="2400" b="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48229810"/>
                  </a:ext>
                </a:extLst>
              </a:tr>
            </a:tbl>
          </a:graphicData>
        </a:graphic>
      </p:graphicFrame>
      <p:sp>
        <p:nvSpPr>
          <p:cNvPr id="31" name="Oval 30"/>
          <p:cNvSpPr/>
          <p:nvPr/>
        </p:nvSpPr>
        <p:spPr>
          <a:xfrm>
            <a:off x="9465209" y="1552601"/>
            <a:ext cx="1650466" cy="583214"/>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37" name="Oval 36"/>
          <p:cNvSpPr/>
          <p:nvPr/>
        </p:nvSpPr>
        <p:spPr>
          <a:xfrm>
            <a:off x="8589479" y="2214415"/>
            <a:ext cx="923642" cy="476611"/>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10338484" y="2745521"/>
            <a:ext cx="968978" cy="509629"/>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9513121" y="3375954"/>
            <a:ext cx="1718075" cy="542846"/>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8620408" y="4538410"/>
            <a:ext cx="1785426" cy="529021"/>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Oval 40"/>
          <p:cNvSpPr/>
          <p:nvPr/>
        </p:nvSpPr>
        <p:spPr>
          <a:xfrm>
            <a:off x="8566811" y="3998713"/>
            <a:ext cx="968978" cy="428402"/>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Oval 41"/>
          <p:cNvSpPr/>
          <p:nvPr/>
        </p:nvSpPr>
        <p:spPr>
          <a:xfrm>
            <a:off x="9465209" y="5126639"/>
            <a:ext cx="1888591" cy="524006"/>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Oval 42"/>
          <p:cNvSpPr/>
          <p:nvPr/>
        </p:nvSpPr>
        <p:spPr>
          <a:xfrm>
            <a:off x="10279439" y="5704588"/>
            <a:ext cx="1179937" cy="509628"/>
          </a:xfrm>
          <a:prstGeom prst="ellipse">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160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8" grpId="0" animBg="1"/>
      <p:bldP spid="39" grpId="0" animBg="1"/>
      <p:bldP spid="40" grpId="0" animBg="1"/>
      <p:bldP spid="41" grpId="0" animBg="1"/>
      <p:bldP spid="42" grpId="0" animBg="1"/>
      <p:bldP spid="4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1645</Words>
  <Application>Microsoft Office PowerPoint</Application>
  <PresentationFormat>Widescreen</PresentationFormat>
  <Paragraphs>277</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Tw Cen MT</vt:lpstr>
      <vt:lpstr>1_Office Theme</vt:lpstr>
      <vt:lpstr>Grammar</vt:lpstr>
      <vt:lpstr>Adverbial time phrases</vt:lpstr>
      <vt:lpstr>Expressing future intention with present</vt:lpstr>
      <vt:lpstr>Was planen sie? Und wann?</vt:lpstr>
      <vt:lpstr>Ich oder wir?</vt:lpstr>
      <vt:lpstr>Sag die Sätze auf Englisch!</vt:lpstr>
      <vt:lpstr>Antworten</vt:lpstr>
      <vt:lpstr>Was planst du?</vt:lpstr>
      <vt:lpstr>Jedes Jahr oder nächstes Jahr? </vt:lpstr>
      <vt:lpstr>Mehmet und Mia reden über Urlaubspläne</vt:lpstr>
      <vt:lpstr>Deine Urlaubspläne</vt:lpstr>
      <vt:lpstr>Deine Urlaubspläne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Rachel Hawkes</dc:creator>
  <cp:lastModifiedBy>Rachel Hawkes</cp:lastModifiedBy>
  <cp:revision>7</cp:revision>
  <dcterms:created xsi:type="dcterms:W3CDTF">2020-06-03T18:24:26Z</dcterms:created>
  <dcterms:modified xsi:type="dcterms:W3CDTF">2020-06-03T18:48:12Z</dcterms:modified>
</cp:coreProperties>
</file>