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708" autoAdjust="0"/>
  </p:normalViewPr>
  <p:slideViewPr>
    <p:cSldViewPr snapToGrid="0">
      <p:cViewPr varScale="1">
        <p:scale>
          <a:sx n="51" d="100"/>
          <a:sy n="51" d="100"/>
        </p:scale>
        <p:origin x="1458" y="6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9D866-6524-474F-A79C-63438631AC12}" type="datetimeFigureOut">
              <a:rPr lang="en-GB" smtClean="0"/>
              <a:t>16/05/2020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A5DFF-48B9-4FC7-92D3-3F107529462C}" type="slidenum">
              <a:rPr lang="en-GB" smtClean="0"/>
              <a:t>‹#›</a:t>
            </a:fld>
            <a:endParaRPr lang="en-GB"/>
          </a:p>
        </p:txBody>
      </p:sp>
    </p:spTree>
    <p:extLst>
      <p:ext uri="{BB962C8B-B14F-4D97-AF65-F5344CB8AC3E}">
        <p14:creationId xmlns:p14="http://schemas.microsoft.com/office/powerpoint/2010/main" val="45714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51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56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33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35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a:t>
            </a:r>
            <a:r>
              <a:rPr lang="en-GB" baseline="0" dirty="0"/>
              <a:t> on the orange number to hear the word.</a:t>
            </a:r>
            <a:endParaRPr lang="en-GB" dirty="0"/>
          </a:p>
          <a:p>
            <a:endParaRPr lang="en-GB" dirty="0"/>
          </a:p>
          <a:p>
            <a:r>
              <a:rPr lang="en-GB" dirty="0"/>
              <a:t>In this slide students are reminded of the two possible pronunciations of ’z’ in the Spanish speaking world (as discussed in 1.2 Week 1). In this case, a word from the vocabulary to be revisited this week is being used.</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76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a:t>
            </a:r>
            <a:r>
              <a:rPr lang="en-GB" b="1" baseline="0" dirty="0"/>
              <a:t> </a:t>
            </a:r>
          </a:p>
          <a:p>
            <a:endParaRPr lang="en-GB" b="1" baseline="0" dirty="0"/>
          </a:p>
          <a:p>
            <a:pPr marL="228600" indent="-228600">
              <a:buAutoNum type="arabicPeriod"/>
            </a:pPr>
            <a:r>
              <a:rPr lang="en-GB" dirty="0"/>
              <a:t>Hay </a:t>
            </a:r>
            <a:r>
              <a:rPr lang="en-GB" dirty="0" err="1"/>
              <a:t>pájaros</a:t>
            </a:r>
            <a:r>
              <a:rPr lang="en-GB" dirty="0"/>
              <a:t> </a:t>
            </a:r>
            <a:r>
              <a:rPr lang="en-GB" dirty="0" err="1"/>
              <a:t>azules</a:t>
            </a:r>
            <a:r>
              <a:rPr lang="en-GB" dirty="0"/>
              <a:t> </a:t>
            </a:r>
            <a:r>
              <a:rPr lang="en-GB" dirty="0" err="1"/>
              <a:t>en</a:t>
            </a:r>
            <a:r>
              <a:rPr lang="en-GB" dirty="0"/>
              <a:t> los </a:t>
            </a:r>
            <a:r>
              <a:rPr lang="en-GB" dirty="0" err="1"/>
              <a:t>árboles</a:t>
            </a:r>
            <a:r>
              <a:rPr lang="en-GB" dirty="0"/>
              <a:t> de la zona</a:t>
            </a:r>
            <a:r>
              <a:rPr lang="en-GB" baseline="0" dirty="0"/>
              <a:t>; </a:t>
            </a:r>
          </a:p>
          <a:p>
            <a:pPr marL="228600" indent="-228600">
              <a:buAutoNum type="arabicPeriod"/>
            </a:pPr>
            <a:r>
              <a:rPr lang="en-GB" baseline="0" dirty="0" err="1"/>
              <a:t>Debo</a:t>
            </a:r>
            <a:r>
              <a:rPr lang="en-GB" baseline="0" dirty="0"/>
              <a:t> </a:t>
            </a:r>
            <a:r>
              <a:rPr lang="en-GB" baseline="0" dirty="0" err="1"/>
              <a:t>organizar</a:t>
            </a:r>
            <a:r>
              <a:rPr lang="en-GB" baseline="0" dirty="0"/>
              <a:t> los </a:t>
            </a:r>
            <a:r>
              <a:rPr lang="en-GB" baseline="0" dirty="0" err="1"/>
              <a:t>zapatos</a:t>
            </a:r>
            <a:r>
              <a:rPr lang="en-GB" baseline="0" dirty="0"/>
              <a:t>; </a:t>
            </a:r>
          </a:p>
          <a:p>
            <a:pPr marL="228600" indent="-228600">
              <a:buAutoNum type="arabicPeriod"/>
            </a:pPr>
            <a:r>
              <a:rPr lang="en-GB" baseline="0" dirty="0"/>
              <a:t>La plaza </a:t>
            </a:r>
            <a:r>
              <a:rPr lang="en-GB" baseline="0" dirty="0" err="1"/>
              <a:t>está</a:t>
            </a:r>
            <a:r>
              <a:rPr lang="en-GB" baseline="0" dirty="0"/>
              <a:t> a la </a:t>
            </a:r>
            <a:r>
              <a:rPr lang="en-GB" baseline="0" dirty="0" err="1"/>
              <a:t>izquierda</a:t>
            </a:r>
            <a:r>
              <a:rPr lang="en-GB" baseline="0" dirty="0"/>
              <a:t>; </a:t>
            </a:r>
          </a:p>
          <a:p>
            <a:pPr marL="228600" indent="-228600">
              <a:buAutoNum type="arabicPeriod"/>
            </a:pPr>
            <a:r>
              <a:rPr lang="en-GB" baseline="0" dirty="0" err="1"/>
              <a:t>Debes</a:t>
            </a:r>
            <a:r>
              <a:rPr lang="en-GB" baseline="0" dirty="0"/>
              <a:t> </a:t>
            </a:r>
            <a:r>
              <a:rPr lang="en-GB" baseline="0" dirty="0" err="1"/>
              <a:t>empezar</a:t>
            </a:r>
            <a:r>
              <a:rPr lang="en-GB" baseline="0" dirty="0"/>
              <a:t> un </a:t>
            </a:r>
            <a:r>
              <a:rPr lang="en-GB" baseline="0" dirty="0" err="1"/>
              <a:t>dibujo</a:t>
            </a:r>
            <a:r>
              <a:rPr lang="en-GB" baseline="0" dirty="0"/>
              <a:t> de la </a:t>
            </a:r>
            <a:r>
              <a:rPr lang="en-GB" baseline="0" dirty="0" err="1"/>
              <a:t>naturaleza</a:t>
            </a:r>
            <a:r>
              <a:rPr lang="en-GB" baseline="0" dirty="0"/>
              <a:t>; </a:t>
            </a:r>
          </a:p>
          <a:p>
            <a:pPr marL="228600" indent="-228600">
              <a:buAutoNum type="arabicPeriod"/>
            </a:pPr>
            <a:r>
              <a:rPr lang="en-GB" baseline="0" dirty="0"/>
              <a:t>Tiene </a:t>
            </a:r>
            <a:r>
              <a:rPr lang="en-GB" baseline="0" dirty="0" err="1"/>
              <a:t>diez</a:t>
            </a:r>
            <a:r>
              <a:rPr lang="en-GB" baseline="0" dirty="0"/>
              <a:t> ideas </a:t>
            </a:r>
            <a:r>
              <a:rPr lang="en-GB" baseline="0" dirty="0" err="1"/>
              <a:t>en</a:t>
            </a:r>
            <a:r>
              <a:rPr lang="en-GB" baseline="0" dirty="0"/>
              <a:t> la cabeza; </a:t>
            </a:r>
          </a:p>
          <a:p>
            <a:endParaRPr lang="en-GB" baseline="0" dirty="0"/>
          </a:p>
          <a:p>
            <a:r>
              <a:rPr lang="en-GB" baseline="0" dirty="0"/>
              <a:t>All of the phonics source and cluster words have been used, here, plus some of the vocabulary to be revisited this week has been used:</a:t>
            </a:r>
            <a:br>
              <a:rPr lang="en-GB" baseline="0" dirty="0"/>
            </a:br>
            <a:r>
              <a:rPr lang="en-GB" baseline="0" dirty="0"/>
              <a:t/>
            </a:r>
            <a:br>
              <a:rPr lang="en-GB" baseline="0" dirty="0"/>
            </a:br>
            <a:r>
              <a:rPr lang="en-GB" baseline="0" dirty="0"/>
              <a:t>T2.2 Week </a:t>
            </a:r>
            <a:r>
              <a:rPr lang="en-GB" baseline="0" dirty="0" smtClean="0"/>
              <a:t>3:</a:t>
            </a:r>
            <a:r>
              <a:rPr lang="en-GB" baseline="0" dirty="0"/>
              <a:t/>
            </a:r>
            <a:br>
              <a:rPr lang="en-GB" baseline="0" dirty="0"/>
            </a:br>
            <a:r>
              <a:rPr lang="es-ES" sz="1200" kern="1200" dirty="0">
                <a:solidFill>
                  <a:schemeClr val="tx1"/>
                </a:solidFill>
                <a:effectLst/>
                <a:latin typeface="+mn-lt"/>
                <a:ea typeface="+mn-ea"/>
                <a:cs typeface="+mn-cs"/>
              </a:rPr>
              <a:t>deber [71]; </a:t>
            </a:r>
            <a:r>
              <a:rPr lang="es-ES" sz="1200" b="1" kern="1200" dirty="0">
                <a:solidFill>
                  <a:schemeClr val="tx1"/>
                </a:solidFill>
                <a:effectLst/>
                <a:latin typeface="+mn-lt"/>
                <a:ea typeface="+mn-ea"/>
                <a:cs typeface="+mn-cs"/>
              </a:rPr>
              <a:t>debo</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debes</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organizar </a:t>
            </a:r>
            <a:r>
              <a:rPr lang="es-ES" sz="1200" kern="1200" dirty="0">
                <a:solidFill>
                  <a:schemeClr val="tx1"/>
                </a:solidFill>
                <a:effectLst/>
                <a:latin typeface="+mn-lt"/>
                <a:ea typeface="+mn-ea"/>
                <a:cs typeface="+mn-cs"/>
              </a:rPr>
              <a:t>[1053]</a:t>
            </a:r>
            <a:br>
              <a:rPr lang="es-ES" sz="1200" kern="1200" dirty="0">
                <a:solidFill>
                  <a:schemeClr val="tx1"/>
                </a:solidFill>
                <a:effectLst/>
                <a:latin typeface="+mn-lt"/>
                <a:ea typeface="+mn-ea"/>
                <a:cs typeface="+mn-cs"/>
              </a:rPr>
            </a:br>
            <a:r>
              <a:rPr lang="es-ES" sz="1200" kern="1200" dirty="0">
                <a:solidFill>
                  <a:schemeClr val="tx1"/>
                </a:solidFill>
                <a:effectLst/>
                <a:latin typeface="+mn-lt"/>
                <a:ea typeface="+mn-ea"/>
                <a:cs typeface="+mn-cs"/>
              </a:rPr>
              <a:t/>
            </a:r>
            <a:br>
              <a:rPr lang="es-ES" sz="1200" kern="1200" dirty="0">
                <a:solidFill>
                  <a:schemeClr val="tx1"/>
                </a:solidFill>
                <a:effectLst/>
                <a:latin typeface="+mn-lt"/>
                <a:ea typeface="+mn-ea"/>
                <a:cs typeface="+mn-cs"/>
              </a:rPr>
            </a:br>
            <a:r>
              <a:rPr lang="es-ES" sz="1200" kern="1200" dirty="0">
                <a:solidFill>
                  <a:schemeClr val="tx1"/>
                </a:solidFill>
                <a:effectLst/>
                <a:latin typeface="+mn-lt"/>
                <a:ea typeface="+mn-ea"/>
                <a:cs typeface="+mn-cs"/>
              </a:rPr>
              <a:t>T2.1 </a:t>
            </a:r>
            <a:r>
              <a:rPr lang="es-ES" sz="1200" kern="1200" dirty="0" err="1">
                <a:solidFill>
                  <a:schemeClr val="tx1"/>
                </a:solidFill>
                <a:effectLst/>
                <a:latin typeface="+mn-lt"/>
                <a:ea typeface="+mn-ea"/>
                <a:cs typeface="+mn-cs"/>
              </a:rPr>
              <a:t>Week</a:t>
            </a:r>
            <a:r>
              <a:rPr lang="es-ES" sz="1200" kern="1200" dirty="0">
                <a:solidFill>
                  <a:schemeClr val="tx1"/>
                </a:solidFill>
                <a:effectLst/>
                <a:latin typeface="+mn-lt"/>
                <a:ea typeface="+mn-ea"/>
                <a:cs typeface="+mn-cs"/>
              </a:rPr>
              <a:t> 3: </a:t>
            </a:r>
            <a:br>
              <a:rPr lang="es-ES" sz="1200" kern="1200" dirty="0">
                <a:solidFill>
                  <a:schemeClr val="tx1"/>
                </a:solidFill>
                <a:effectLst/>
                <a:latin typeface="+mn-lt"/>
                <a:ea typeface="+mn-ea"/>
                <a:cs typeface="+mn-cs"/>
              </a:rPr>
            </a:br>
            <a:r>
              <a:rPr lang="es-ES" sz="1200" b="1" kern="1200" dirty="0">
                <a:solidFill>
                  <a:schemeClr val="tx1"/>
                </a:solidFill>
                <a:effectLst/>
                <a:latin typeface="+mn-lt"/>
                <a:ea typeface="+mn-ea"/>
                <a:cs typeface="+mn-cs"/>
              </a:rPr>
              <a:t>naturaleza </a:t>
            </a:r>
            <a:r>
              <a:rPr lang="es-ES" sz="1200" kern="1200" dirty="0">
                <a:solidFill>
                  <a:schemeClr val="tx1"/>
                </a:solidFill>
                <a:effectLst/>
                <a:latin typeface="+mn-lt"/>
                <a:ea typeface="+mn-ea"/>
                <a:cs typeface="+mn-cs"/>
              </a:rPr>
              <a:t>[712]; </a:t>
            </a:r>
            <a:r>
              <a:rPr lang="es-ES" sz="1200" b="1" kern="1200" dirty="0">
                <a:solidFill>
                  <a:schemeClr val="tx1"/>
                </a:solidFill>
                <a:effectLst/>
                <a:latin typeface="+mn-lt"/>
                <a:ea typeface="+mn-ea"/>
                <a:cs typeface="+mn-cs"/>
              </a:rPr>
              <a:t>pájaro</a:t>
            </a:r>
            <a:r>
              <a:rPr lang="es-ES" sz="1200" kern="1200" dirty="0">
                <a:solidFill>
                  <a:schemeClr val="tx1"/>
                </a:solidFill>
                <a:effectLst/>
                <a:latin typeface="+mn-lt"/>
                <a:ea typeface="+mn-ea"/>
                <a:cs typeface="+mn-cs"/>
              </a:rPr>
              <a:t> [1607]; </a:t>
            </a:r>
            <a:r>
              <a:rPr lang="es-ES" sz="1200" b="1" kern="1200" dirty="0">
                <a:solidFill>
                  <a:schemeClr val="tx1"/>
                </a:solidFill>
                <a:effectLst/>
                <a:latin typeface="+mn-lt"/>
                <a:ea typeface="+mn-ea"/>
                <a:cs typeface="+mn-cs"/>
              </a:rPr>
              <a:t>azul</a:t>
            </a:r>
            <a:r>
              <a:rPr lang="es-ES" sz="1200" kern="1200" dirty="0">
                <a:solidFill>
                  <a:schemeClr val="tx1"/>
                </a:solidFill>
                <a:effectLst/>
                <a:latin typeface="+mn-lt"/>
                <a:ea typeface="+mn-ea"/>
                <a:cs typeface="+mn-cs"/>
              </a:rPr>
              <a:t> [811]; </a:t>
            </a:r>
            <a:r>
              <a:rPr lang="es-ES" sz="1200" b="1" kern="1200" dirty="0">
                <a:solidFill>
                  <a:schemeClr val="tx1"/>
                </a:solidFill>
                <a:effectLst/>
                <a:latin typeface="+mn-lt"/>
                <a:ea typeface="+mn-ea"/>
                <a:cs typeface="+mn-cs"/>
              </a:rPr>
              <a:t>árbol</a:t>
            </a:r>
            <a:r>
              <a:rPr lang="es-ES" sz="1200" kern="1200" dirty="0">
                <a:solidFill>
                  <a:schemeClr val="tx1"/>
                </a:solidFill>
                <a:effectLst/>
                <a:latin typeface="+mn-lt"/>
                <a:ea typeface="+mn-ea"/>
                <a:cs typeface="+mn-cs"/>
              </a:rPr>
              <a:t> [748]</a:t>
            </a:r>
            <a:endParaRPr lang="x-none" dirty="0">
              <a:effectLst/>
            </a:endParaRPr>
          </a:p>
          <a:p>
            <a:endParaRPr lang="en-GB" baseline="0" dirty="0"/>
          </a:p>
          <a:p>
            <a:r>
              <a:rPr lang="en-GB" dirty="0"/>
              <a:t>Image with creative</a:t>
            </a:r>
            <a:r>
              <a:rPr lang="en-GB" baseline="0" dirty="0"/>
              <a:t> commons public domain licence</a:t>
            </a:r>
          </a:p>
          <a:p>
            <a:r>
              <a:rPr lang="en-GB" dirty="0"/>
              <a:t>https://mycsres.com/freesheet/spanish-speaking-world-map-18.html.html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45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a:t>
            </a:r>
          </a:p>
          <a:p>
            <a:pPr marL="228600" indent="-228600">
              <a:buAutoNum type="arabicParenR"/>
            </a:pPr>
            <a:r>
              <a:rPr lang="en-US" dirty="0" err="1"/>
              <a:t>Pasa</a:t>
            </a:r>
            <a:r>
              <a:rPr lang="en-US" dirty="0"/>
              <a:t> </a:t>
            </a:r>
            <a:r>
              <a:rPr lang="en-US" dirty="0" err="1"/>
              <a:t>tiempo</a:t>
            </a:r>
            <a:r>
              <a:rPr lang="en-US" dirty="0"/>
              <a:t> </a:t>
            </a:r>
            <a:r>
              <a:rPr lang="en-US" dirty="0" err="1"/>
              <a:t>en</a:t>
            </a:r>
            <a:r>
              <a:rPr lang="en-US" dirty="0"/>
              <a:t> la </a:t>
            </a:r>
            <a:r>
              <a:rPr lang="en-US" dirty="0" err="1"/>
              <a:t>naturaleza</a:t>
            </a:r>
            <a:r>
              <a:rPr lang="en-US" dirty="0"/>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err="1"/>
              <a:t>En</a:t>
            </a:r>
            <a:r>
              <a:rPr lang="en-US" dirty="0"/>
              <a:t> la zona hay una plaza.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err="1"/>
              <a:t>Organizan</a:t>
            </a:r>
            <a:r>
              <a:rPr lang="en-US" dirty="0"/>
              <a:t> los </a:t>
            </a:r>
            <a:r>
              <a:rPr lang="en-US" dirty="0" err="1"/>
              <a:t>zapatos</a:t>
            </a:r>
            <a:r>
              <a:rPr lang="en-US" dirty="0"/>
              <a:t> a la </a:t>
            </a:r>
            <a:r>
              <a:rPr lang="en-US" dirty="0" err="1"/>
              <a:t>izquierda</a:t>
            </a:r>
            <a:r>
              <a:rPr lang="en-US" dirty="0"/>
              <a:t>.</a:t>
            </a:r>
          </a:p>
          <a:p>
            <a:pPr marL="228600" indent="-228600">
              <a:buAutoNum type="arabicParenR"/>
            </a:pPr>
            <a:r>
              <a:rPr lang="en-US" baseline="0" dirty="0"/>
              <a:t>Zara </a:t>
            </a:r>
            <a:r>
              <a:rPr lang="en-US" baseline="0" dirty="0" err="1"/>
              <a:t>compra</a:t>
            </a:r>
            <a:r>
              <a:rPr lang="en-US" baseline="0" dirty="0"/>
              <a:t> </a:t>
            </a:r>
            <a:r>
              <a:rPr lang="en-US" baseline="0" dirty="0" err="1"/>
              <a:t>diez</a:t>
            </a:r>
            <a:r>
              <a:rPr lang="en-US" baseline="0" dirty="0"/>
              <a:t> camisas.</a:t>
            </a:r>
          </a:p>
          <a:p>
            <a:pPr marL="228600" indent="-228600">
              <a:buAutoNum type="arabicParenR"/>
            </a:pPr>
            <a:r>
              <a:rPr lang="en-US" baseline="0" dirty="0"/>
              <a:t>La cabeza del </a:t>
            </a:r>
            <a:r>
              <a:rPr lang="en-US" baseline="0" dirty="0" err="1"/>
              <a:t>pájaro</a:t>
            </a:r>
            <a:r>
              <a:rPr lang="en-US" baseline="0" dirty="0"/>
              <a:t> es </a:t>
            </a:r>
            <a:r>
              <a:rPr lang="en-US" baseline="0" dirty="0" err="1"/>
              <a:t>azul</a:t>
            </a:r>
            <a:r>
              <a:rPr lang="en-US" baseline="0" dirty="0"/>
              <a:t>.</a:t>
            </a:r>
          </a:p>
          <a:p>
            <a:pPr marL="228600" indent="-228600">
              <a:buAutoNum type="arabicParenR"/>
            </a:pPr>
            <a:endParaRPr lang="en-US" baseline="0" dirty="0"/>
          </a:p>
          <a:p>
            <a:pPr marL="0" indent="0">
              <a:buNone/>
            </a:pPr>
            <a:r>
              <a:rPr lang="en-US" baseline="0" dirty="0"/>
              <a:t>The person speaking pronounces with ‘</a:t>
            </a:r>
            <a:r>
              <a:rPr lang="en-US" baseline="0" dirty="0" err="1"/>
              <a:t>distinción</a:t>
            </a:r>
            <a:r>
              <a:rPr lang="en-US" baseline="0" dirty="0"/>
              <a:t>’ in all sentences – “La persona </a:t>
            </a:r>
            <a:r>
              <a:rPr lang="en-US" baseline="0" dirty="0" err="1"/>
              <a:t>está</a:t>
            </a:r>
            <a:r>
              <a:rPr lang="en-US" baseline="0" dirty="0"/>
              <a:t> </a:t>
            </a:r>
            <a:r>
              <a:rPr lang="en-US" baseline="0" dirty="0" err="1"/>
              <a:t>en</a:t>
            </a:r>
            <a:r>
              <a:rPr lang="en-US" baseline="0" dirty="0"/>
              <a:t> </a:t>
            </a:r>
            <a:r>
              <a:rPr lang="en-US" baseline="0" dirty="0" err="1"/>
              <a:t>España</a:t>
            </a:r>
            <a:r>
              <a:rPr lang="en-US" baseline="0" dirty="0"/>
              <a:t>”.</a:t>
            </a:r>
          </a:p>
          <a:p>
            <a:pPr marL="228600" indent="-228600">
              <a:buAutoNum type="arabicParenR"/>
            </a:pPr>
            <a:endParaRPr lang="en-US" dirty="0"/>
          </a:p>
          <a:p>
            <a:pPr marL="0" indent="0">
              <a:buNone/>
            </a:pPr>
            <a:r>
              <a:rPr lang="en-US" dirty="0"/>
              <a:t>All vocabulary here has been seen by students either as source/cluster words</a:t>
            </a:r>
            <a:r>
              <a:rPr lang="en-US" baseline="0" dirty="0"/>
              <a:t> (as per lesson 1 in this sequence) or </a:t>
            </a:r>
            <a:r>
              <a:rPr lang="en-US" dirty="0"/>
              <a:t>in previous vocab sets.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32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948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91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410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4225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685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28464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685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1555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35997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777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062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637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84511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4395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3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7233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07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38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324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1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2961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6239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1702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706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4.pn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s>
</file>

<file path=ppt/slides/_rels/slide6.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8.png"/><Relationship Id="rId7" Type="http://schemas.openxmlformats.org/officeDocument/2006/relationships/audio" Target="../media/audio15.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12.wav"/><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7.wav"/><Relationship Id="rId7" Type="http://schemas.openxmlformats.org/officeDocument/2006/relationships/audio" Target="../media/audio21.wav"/><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audio" Target="../media/audio20.wav"/><Relationship Id="rId5" Type="http://schemas.openxmlformats.org/officeDocument/2006/relationships/audio" Target="../media/audio19.wav"/><Relationship Id="rId4" Type="http://schemas.openxmlformats.org/officeDocument/2006/relationships/audio" Target="../media/audio18.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1489451"/>
            <a:ext cx="7360958" cy="1563582"/>
          </a:xfrm>
        </p:spPr>
        <p:txBody>
          <a:bodyPr>
            <a:normAutofit/>
          </a:bodyPr>
          <a:lstStyle/>
          <a:p>
            <a:pPr algn="l"/>
            <a:r>
              <a:rPr lang="en-GB" sz="4000" b="1" dirty="0" smtClean="0">
                <a:solidFill>
                  <a:prstClr val="white"/>
                </a:solidFill>
              </a:rPr>
              <a:t>Phonics</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90328" y="3145187"/>
            <a:ext cx="7848771" cy="1346131"/>
          </a:xfrm>
        </p:spPr>
        <p:txBody>
          <a:bodyPr>
            <a:normAutofit/>
          </a:bodyPr>
          <a:lstStyle/>
          <a:p>
            <a:pPr algn="l"/>
            <a:r>
              <a:rPr lang="en-GB" smtClean="0">
                <a:solidFill>
                  <a:prstClr val="white"/>
                </a:solidFill>
              </a:rPr>
              <a:t>Revisiting </a:t>
            </a:r>
            <a:r>
              <a:rPr lang="en-GB" smtClean="0">
                <a:solidFill>
                  <a:prstClr val="white"/>
                </a:solidFill>
              </a:rPr>
              <a:t>SSC </a:t>
            </a:r>
            <a:r>
              <a:rPr lang="en-GB" dirty="0" smtClean="0">
                <a:solidFill>
                  <a:prstClr val="white"/>
                </a:solidFill>
              </a:rPr>
              <a:t>[</a:t>
            </a:r>
            <a:r>
              <a:rPr lang="en-GB" dirty="0">
                <a:solidFill>
                  <a:prstClr val="white"/>
                </a:solidFill>
              </a:rPr>
              <a:t>z</a:t>
            </a:r>
            <a:r>
              <a:rPr lang="en-GB" dirty="0" smtClean="0">
                <a:solidFill>
                  <a:prstClr val="white"/>
                </a:solidFill>
              </a:rPr>
              <a:t>]</a:t>
            </a:r>
            <a:endParaRPr lang="en-US" sz="1200"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23130" y="5239652"/>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3.1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Week 1</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4"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smtClean="0">
                <a:solidFill>
                  <a:prstClr val="white"/>
                </a:solidFill>
                <a:latin typeface="Century Gothic" panose="020B0502020202020204" pitchFamily="34" charset="0"/>
              </a:rPr>
              <a:t>Author names: Amanda </a:t>
            </a:r>
            <a:r>
              <a:rPr lang="en-GB" sz="1400" dirty="0" err="1">
                <a:solidFill>
                  <a:prstClr val="white"/>
                </a:solidFill>
                <a:latin typeface="Century Gothic" panose="020B0502020202020204" pitchFamily="34" charset="0"/>
              </a:rPr>
              <a:t>Izquierdo</a:t>
            </a:r>
            <a:r>
              <a:rPr lang="en-GB" sz="1400" dirty="0">
                <a:solidFill>
                  <a:prstClr val="white"/>
                </a:solidFill>
                <a:latin typeface="Century Gothic" panose="020B0502020202020204" pitchFamily="34" charset="0"/>
              </a:rPr>
              <a:t> / Nick Avery</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 </a:t>
            </a:r>
          </a:p>
          <a:p>
            <a:pPr lvl="0">
              <a:defRPr/>
            </a:pPr>
            <a:r>
              <a:rPr lang="en-GB" sz="1400" dirty="0" smtClean="0">
                <a:solidFill>
                  <a:prstClr val="white"/>
                </a:solidFill>
                <a:latin typeface="Century Gothic" panose="020B0502020202020204" pitchFamily="34" charset="0"/>
              </a:rPr>
              <a:t>Rachel 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smtClean="0">
                <a:solidFill>
                  <a:prstClr val="white"/>
                </a:solidFill>
                <a:latin typeface="Century Gothic" panose="020B0502020202020204" pitchFamily="34" charset="0"/>
              </a:rPr>
              <a:t>16</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312576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59786-3A4C-B946-844A-9A9DBD7D6E19}"/>
              </a:ext>
            </a:extLst>
          </p:cNvPr>
          <p:cNvSpPr>
            <a:spLocks noGrp="1"/>
          </p:cNvSpPr>
          <p:nvPr>
            <p:ph type="title"/>
          </p:nvPr>
        </p:nvSpPr>
        <p:spPr/>
        <p:txBody>
          <a:bodyPr>
            <a:normAutofit fontScale="90000"/>
          </a:bodyPr>
          <a:lstStyle/>
          <a:p>
            <a:pPr algn="ctr"/>
            <a:r>
              <a:rPr lang="en-GB" sz="16000" b="1" dirty="0">
                <a:solidFill>
                  <a:srgbClr val="115076"/>
                </a:solidFill>
                <a:latin typeface="Century Gothic" panose="020B0502020202020204" pitchFamily="34" charset="0"/>
                <a:cs typeface="Calibri" panose="020F0502020204030204" pitchFamily="34" charset="0"/>
              </a:rPr>
              <a:t>z</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42137" y="1734378"/>
            <a:ext cx="3065165" cy="287046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1" name="Picture 12" descr="no smoking sig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0266" y="1971778"/>
            <a:ext cx="1671468" cy="16714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46130" y="3566680"/>
            <a:ext cx="21336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ona</a:t>
            </a:r>
          </a:p>
        </p:txBody>
      </p:sp>
      <p:sp>
        <p:nvSpPr>
          <p:cNvPr id="6" name="TextBox 5"/>
          <p:cNvSpPr txBox="1"/>
          <p:nvPr/>
        </p:nvSpPr>
        <p:spPr>
          <a:xfrm>
            <a:off x="1160221" y="84223"/>
            <a:ext cx="22639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vo</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pic>
        <p:nvPicPr>
          <p:cNvPr id="13314" name="Picture 2" descr="silhouette of a person speaki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00206" y="1158709"/>
            <a:ext cx="1608575" cy="13887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3991" y="3302010"/>
            <a:ext cx="32805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cabe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grpSp>
        <p:nvGrpSpPr>
          <p:cNvPr id="2" name="Group 1" descr="arrow pointing to the top of a man's head"/>
          <p:cNvGrpSpPr/>
          <p:nvPr/>
        </p:nvGrpSpPr>
        <p:grpSpPr>
          <a:xfrm>
            <a:off x="1578333" y="4229124"/>
            <a:ext cx="1412552" cy="1912517"/>
            <a:chOff x="2231048" y="3277091"/>
            <a:chExt cx="1788190" cy="2421110"/>
          </a:xfrm>
        </p:grpSpPr>
        <p:pic>
          <p:nvPicPr>
            <p:cNvPr id="13316" name="Picture 4" descr="hea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31048" y="3799041"/>
              <a:ext cx="1788190" cy="189916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3125143" y="3277091"/>
              <a:ext cx="8620" cy="415855"/>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332723" y="4714674"/>
            <a:ext cx="35604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empe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p>
        </p:txBody>
      </p:sp>
      <p:sp>
        <p:nvSpPr>
          <p:cNvPr id="16" name="TextBox 15"/>
          <p:cNvSpPr txBox="1"/>
          <p:nvPr/>
        </p:nvSpPr>
        <p:spPr>
          <a:xfrm>
            <a:off x="4542137" y="5517006"/>
            <a:ext cx="26874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start]</a:t>
            </a:r>
          </a:p>
        </p:txBody>
      </p:sp>
      <p:sp>
        <p:nvSpPr>
          <p:cNvPr id="8" name="TextBox 7"/>
          <p:cNvSpPr txBox="1"/>
          <p:nvPr/>
        </p:nvSpPr>
        <p:spPr>
          <a:xfrm>
            <a:off x="8717253" y="107253"/>
            <a:ext cx="21927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die</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pic>
        <p:nvPicPr>
          <p:cNvPr id="13320" name="Picture 8" descr="the number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58554" y="1234021"/>
            <a:ext cx="1310172" cy="124990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79702" y="3363075"/>
            <a:ext cx="33897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apato</a:t>
            </a:r>
          </a:p>
        </p:txBody>
      </p:sp>
      <p:pic>
        <p:nvPicPr>
          <p:cNvPr id="13318" name="Picture 6" descr="tennis shoe"/>
          <p:cNvPicPr>
            <a:picLocks noChangeAspect="1" noChangeArrowheads="1"/>
          </p:cNvPicPr>
          <p:nvPr/>
        </p:nvPicPr>
        <p:blipFill rotWithShape="1">
          <a:blip r:embed="rId14">
            <a:extLst>
              <a:ext uri="{28A0092B-C50C-407E-A947-70E740481C1C}">
                <a14:useLocalDpi xmlns:a14="http://schemas.microsoft.com/office/drawing/2010/main" val="0"/>
              </a:ext>
            </a:extLst>
          </a:blip>
          <a:srcRect l="45531" t="51116"/>
          <a:stretch/>
        </p:blipFill>
        <p:spPr bwMode="auto">
          <a:xfrm>
            <a:off x="8717253" y="4523063"/>
            <a:ext cx="2514600" cy="117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z1.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zona.wav"/>
                                        </p:tgtEl>
                                      </p:cMediaNode>
                                    </p:audio>
                                  </p:sub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4" name="zona.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5" name="voz.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animEffect transition="in" filter="fade">
                                      <p:cBhvr>
                                        <p:cTn id="27" dur="500"/>
                                        <p:tgtEl>
                                          <p:spTgt spid="13314"/>
                                        </p:tgtEl>
                                      </p:cBhvr>
                                    </p:animEffect>
                                  </p:childTnLst>
                                  <p:subTnLst>
                                    <p:audio>
                                      <p:cMediaNode>
                                        <p:cTn display="0" masterRel="sameClick">
                                          <p:stCondLst>
                                            <p:cond evt="begin" delay="0">
                                              <p:tn val="25"/>
                                            </p:cond>
                                          </p:stCondLst>
                                          <p:endCondLst>
                                            <p:cond evt="onStopAudio" delay="0">
                                              <p:tgtEl>
                                                <p:sldTgt/>
                                              </p:tgtEl>
                                            </p:cond>
                                          </p:endCondLst>
                                        </p:cTn>
                                        <p:tgtEl>
                                          <p:sndTgt r:embed="rId5" name="voz.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6" name="diez.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20"/>
                                        </p:tgtEl>
                                        <p:attrNameLst>
                                          <p:attrName>style.visibility</p:attrName>
                                        </p:attrNameLst>
                                      </p:cBhvr>
                                      <p:to>
                                        <p:strVal val="visible"/>
                                      </p:to>
                                    </p:set>
                                    <p:animEffect transition="in" filter="fade">
                                      <p:cBhvr>
                                        <p:cTn id="37" dur="500"/>
                                        <p:tgtEl>
                                          <p:spTgt spid="13320"/>
                                        </p:tgtEl>
                                      </p:cBhvr>
                                    </p:animEffect>
                                  </p:childTnLst>
                                  <p:subTnLst>
                                    <p:audio>
                                      <p:cMediaNode>
                                        <p:cTn display="0" masterRel="sameClick">
                                          <p:stCondLst>
                                            <p:cond evt="begin" delay="0">
                                              <p:tn val="35"/>
                                            </p:cond>
                                          </p:stCondLst>
                                          <p:endCondLst>
                                            <p:cond evt="onStopAudio" delay="0">
                                              <p:tgtEl>
                                                <p:sldTgt/>
                                              </p:tgtEl>
                                            </p:cond>
                                          </p:endCondLst>
                                        </p:cTn>
                                        <p:tgtEl>
                                          <p:sndTgt r:embed="rId6" name="diez.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7" name="cabeza.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subTnLst>
                                    <p:audio>
                                      <p:cMediaNode>
                                        <p:cTn display="0" masterRel="sameClick">
                                          <p:stCondLst>
                                            <p:cond evt="begin" delay="0">
                                              <p:tn val="45"/>
                                            </p:cond>
                                          </p:stCondLst>
                                          <p:endCondLst>
                                            <p:cond evt="onStopAudio" delay="0">
                                              <p:tgtEl>
                                                <p:sldTgt/>
                                              </p:tgtEl>
                                            </p:cond>
                                          </p:endCondLst>
                                        </p:cTn>
                                        <p:tgtEl>
                                          <p:sndTgt r:embed="rId7" name="cabeza.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subTnLst>
                                    <p:audio>
                                      <p:cMediaNode>
                                        <p:cTn display="0" masterRel="sameClick">
                                          <p:stCondLst>
                                            <p:cond evt="begin" delay="0">
                                              <p:tn val="50"/>
                                            </p:cond>
                                          </p:stCondLst>
                                          <p:endCondLst>
                                            <p:cond evt="onStopAudio" delay="0">
                                              <p:tgtEl>
                                                <p:sldTgt/>
                                              </p:tgtEl>
                                            </p:cond>
                                          </p:endCondLst>
                                        </p:cTn>
                                        <p:tgtEl>
                                          <p:sndTgt r:embed="rId8" name="empezar.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subTnLst>
                                    <p:audio>
                                      <p:cMediaNode>
                                        <p:cTn display="0" masterRel="sameClick">
                                          <p:stCondLst>
                                            <p:cond evt="begin" delay="0">
                                              <p:tn val="55"/>
                                            </p:cond>
                                          </p:stCondLst>
                                          <p:endCondLst>
                                            <p:cond evt="onStopAudio" delay="0">
                                              <p:tgtEl>
                                                <p:sldTgt/>
                                              </p:tgtEl>
                                            </p:cond>
                                          </p:endCondLst>
                                        </p:cTn>
                                        <p:tgtEl>
                                          <p:sndTgt r:embed="rId8" name="empezar.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subTnLst>
                                    <p:audio>
                                      <p:cMediaNode>
                                        <p:cTn display="0" masterRel="sameClick">
                                          <p:stCondLst>
                                            <p:cond evt="begin" delay="0">
                                              <p:tn val="60"/>
                                            </p:cond>
                                          </p:stCondLst>
                                          <p:endCondLst>
                                            <p:cond evt="onStopAudio" delay="0">
                                              <p:tgtEl>
                                                <p:sldTgt/>
                                              </p:tgtEl>
                                            </p:cond>
                                          </p:endCondLst>
                                        </p:cTn>
                                        <p:tgtEl>
                                          <p:sndTgt r:embed="rId9" name="zapato.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318"/>
                                        </p:tgtEl>
                                        <p:attrNameLst>
                                          <p:attrName>style.visibility</p:attrName>
                                        </p:attrNameLst>
                                      </p:cBhvr>
                                      <p:to>
                                        <p:strVal val="visible"/>
                                      </p:to>
                                    </p:set>
                                    <p:animEffect transition="in" filter="fade">
                                      <p:cBhvr>
                                        <p:cTn id="67" dur="500"/>
                                        <p:tgtEl>
                                          <p:spTgt spid="13318"/>
                                        </p:tgtEl>
                                      </p:cBhvr>
                                    </p:animEffect>
                                  </p:childTnLst>
                                  <p:subTnLst>
                                    <p:audio>
                                      <p:cMediaNode>
                                        <p:cTn display="0" masterRel="sameClick">
                                          <p:stCondLst>
                                            <p:cond evt="begin" delay="0">
                                              <p:tn val="65"/>
                                            </p:cond>
                                          </p:stCondLst>
                                          <p:endCondLst>
                                            <p:cond evt="onStopAudio" delay="0">
                                              <p:tgtEl>
                                                <p:sldTgt/>
                                              </p:tgtEl>
                                            </p:cond>
                                          </p:endCondLst>
                                        </p:cTn>
                                        <p:tgtEl>
                                          <p:sndTgt r:embed="rId9" name="zapa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9" grpId="0"/>
      <p:bldP spid="1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65E0-B817-9B4D-BD15-D28B365B4A15}"/>
              </a:ext>
            </a:extLst>
          </p:cNvPr>
          <p:cNvSpPr>
            <a:spLocks noGrp="1"/>
          </p:cNvSpPr>
          <p:nvPr>
            <p:ph type="title"/>
          </p:nvPr>
        </p:nvSpPr>
        <p:spPr/>
        <p:txBody>
          <a:bodyPr>
            <a:normAutofit fontScale="90000"/>
          </a:bodyPr>
          <a:lstStyle/>
          <a:p>
            <a:pPr algn="ctr"/>
            <a:r>
              <a:rPr lang="en-GB" sz="16000" b="1" dirty="0">
                <a:solidFill>
                  <a:srgbClr val="115076"/>
                </a:solidFill>
                <a:latin typeface="Century Gothic" panose="020B0502020202020204" pitchFamily="34" charset="0"/>
                <a:cs typeface="Calibri" panose="020F0502020204030204" pitchFamily="34" charset="0"/>
              </a:rPr>
              <a:t>z</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42137" y="1734378"/>
            <a:ext cx="3065165" cy="287046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 name="TextBox 4"/>
          <p:cNvSpPr txBox="1"/>
          <p:nvPr/>
        </p:nvSpPr>
        <p:spPr>
          <a:xfrm>
            <a:off x="5046130" y="3566680"/>
            <a:ext cx="21336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ona</a:t>
            </a:r>
          </a:p>
        </p:txBody>
      </p:sp>
      <p:sp>
        <p:nvSpPr>
          <p:cNvPr id="6" name="TextBox 5"/>
          <p:cNvSpPr txBox="1"/>
          <p:nvPr/>
        </p:nvSpPr>
        <p:spPr>
          <a:xfrm>
            <a:off x="1160221" y="84223"/>
            <a:ext cx="22639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vo</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7" name="TextBox 6"/>
          <p:cNvSpPr txBox="1"/>
          <p:nvPr/>
        </p:nvSpPr>
        <p:spPr>
          <a:xfrm>
            <a:off x="833991" y="3302010"/>
            <a:ext cx="32805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cabe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sp>
        <p:nvSpPr>
          <p:cNvPr id="9" name="TextBox 8"/>
          <p:cNvSpPr txBox="1"/>
          <p:nvPr/>
        </p:nvSpPr>
        <p:spPr>
          <a:xfrm>
            <a:off x="4332723" y="4714674"/>
            <a:ext cx="35604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empe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p>
        </p:txBody>
      </p:sp>
      <p:sp>
        <p:nvSpPr>
          <p:cNvPr id="8" name="TextBox 7"/>
          <p:cNvSpPr txBox="1"/>
          <p:nvPr/>
        </p:nvSpPr>
        <p:spPr>
          <a:xfrm>
            <a:off x="8717253" y="107253"/>
            <a:ext cx="21927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die</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10" name="TextBox 9"/>
          <p:cNvSpPr txBox="1"/>
          <p:nvPr/>
        </p:nvSpPr>
        <p:spPr>
          <a:xfrm>
            <a:off x="8279702" y="3363075"/>
            <a:ext cx="33897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apato</a:t>
            </a:r>
          </a:p>
        </p:txBody>
      </p:sp>
    </p:spTree>
    <p:extLst>
      <p:ext uri="{BB962C8B-B14F-4D97-AF65-F5344CB8AC3E}">
        <p14:creationId xmlns:p14="http://schemas.microsoft.com/office/powerpoint/2010/main" val="38400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z1.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zona.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5" name="voz.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6" name="diez.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7" name="cabeza.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8" name="empezar.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9" name="zapa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9"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A166-91B7-E542-B376-4B115CF5196B}"/>
              </a:ext>
            </a:extLst>
          </p:cNvPr>
          <p:cNvSpPr>
            <a:spLocks noGrp="1"/>
          </p:cNvSpPr>
          <p:nvPr>
            <p:ph type="title"/>
          </p:nvPr>
        </p:nvSpPr>
        <p:spPr/>
        <p:txBody>
          <a:bodyPr>
            <a:normAutofit fontScale="90000"/>
          </a:bodyPr>
          <a:lstStyle/>
          <a:p>
            <a:pPr algn="ctr"/>
            <a:r>
              <a:rPr lang="en-GB" sz="16000" b="1" dirty="0">
                <a:solidFill>
                  <a:srgbClr val="115076"/>
                </a:solidFill>
                <a:latin typeface="Century Gothic" panose="020B0502020202020204" pitchFamily="34" charset="0"/>
                <a:cs typeface="Calibri" panose="020F0502020204030204" pitchFamily="34" charset="0"/>
              </a:rPr>
              <a:t>z</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42137" y="1734378"/>
            <a:ext cx="3065165" cy="287046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 name="TextBox 4"/>
          <p:cNvSpPr txBox="1"/>
          <p:nvPr/>
        </p:nvSpPr>
        <p:spPr>
          <a:xfrm>
            <a:off x="5046130" y="3566680"/>
            <a:ext cx="21336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ona</a:t>
            </a:r>
          </a:p>
        </p:txBody>
      </p:sp>
      <p:sp>
        <p:nvSpPr>
          <p:cNvPr id="6" name="TextBox 5"/>
          <p:cNvSpPr txBox="1"/>
          <p:nvPr/>
        </p:nvSpPr>
        <p:spPr>
          <a:xfrm>
            <a:off x="1160221" y="84223"/>
            <a:ext cx="22639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vo</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7" name="TextBox 6"/>
          <p:cNvSpPr txBox="1"/>
          <p:nvPr/>
        </p:nvSpPr>
        <p:spPr>
          <a:xfrm>
            <a:off x="833991" y="3302010"/>
            <a:ext cx="32805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cabe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sp>
        <p:nvSpPr>
          <p:cNvPr id="9" name="TextBox 8"/>
          <p:cNvSpPr txBox="1"/>
          <p:nvPr/>
        </p:nvSpPr>
        <p:spPr>
          <a:xfrm>
            <a:off x="4332723" y="4714674"/>
            <a:ext cx="35604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empe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p>
        </p:txBody>
      </p:sp>
      <p:sp>
        <p:nvSpPr>
          <p:cNvPr id="8" name="TextBox 7"/>
          <p:cNvSpPr txBox="1"/>
          <p:nvPr/>
        </p:nvSpPr>
        <p:spPr>
          <a:xfrm>
            <a:off x="8717253" y="107253"/>
            <a:ext cx="21927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die</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10" name="TextBox 9"/>
          <p:cNvSpPr txBox="1"/>
          <p:nvPr/>
        </p:nvSpPr>
        <p:spPr>
          <a:xfrm>
            <a:off x="8279702" y="3363075"/>
            <a:ext cx="33897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apato</a:t>
            </a:r>
          </a:p>
        </p:txBody>
      </p:sp>
    </p:spTree>
    <p:extLst>
      <p:ext uri="{BB962C8B-B14F-4D97-AF65-F5344CB8AC3E}">
        <p14:creationId xmlns:p14="http://schemas.microsoft.com/office/powerpoint/2010/main" val="109858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9"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5601"/>
            <a:ext cx="10515600" cy="651209"/>
          </a:xfrm>
        </p:spPr>
        <p:txBody>
          <a:bodyPr>
            <a:noAutofit/>
          </a:bodyPr>
          <a:lstStyle/>
          <a:p>
            <a:r>
              <a:rPr lang="en-GB" sz="3200" dirty="0"/>
              <a:t>Remember there are different ways to pronounce ‘z’.</a:t>
            </a:r>
          </a:p>
        </p:txBody>
      </p:sp>
      <p:sp>
        <p:nvSpPr>
          <p:cNvPr id="4" name="Title 1"/>
          <p:cNvSpPr txBox="1">
            <a:spLocks/>
          </p:cNvSpPr>
          <p:nvPr/>
        </p:nvSpPr>
        <p:spPr>
          <a:xfrm>
            <a:off x="838200" y="1641564"/>
            <a:ext cx="10993916"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In most of Spain, ‘z’ is pronounced like the ‘th’ in English (as you just heard).</a:t>
            </a:r>
          </a:p>
        </p:txBody>
      </p:sp>
      <p:sp>
        <p:nvSpPr>
          <p:cNvPr id="5" name="Title 1"/>
          <p:cNvSpPr txBox="1">
            <a:spLocks/>
          </p:cNvSpPr>
          <p:nvPr/>
        </p:nvSpPr>
        <p:spPr>
          <a:xfrm>
            <a:off x="838200" y="2873256"/>
            <a:ext cx="10515600"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In the Canary Islands and Latin America, this ‘z’ is often pronounced like an ‘s’.</a:t>
            </a:r>
          </a:p>
        </p:txBody>
      </p:sp>
      <p:sp>
        <p:nvSpPr>
          <p:cNvPr id="6" name="Title 1"/>
          <p:cNvSpPr txBox="1">
            <a:spLocks/>
          </p:cNvSpPr>
          <p:nvPr/>
        </p:nvSpPr>
        <p:spPr>
          <a:xfrm>
            <a:off x="838200" y="4104948"/>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Compare:</a:t>
            </a:r>
          </a:p>
        </p:txBody>
      </p:sp>
      <p:sp>
        <p:nvSpPr>
          <p:cNvPr id="7" name="Title 1"/>
          <p:cNvSpPr txBox="1">
            <a:spLocks/>
          </p:cNvSpPr>
          <p:nvPr/>
        </p:nvSpPr>
        <p:spPr>
          <a:xfrm>
            <a:off x="838200" y="4756157"/>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naturaleza</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8" name="Title 1"/>
          <p:cNvSpPr txBox="1">
            <a:spLocks/>
          </p:cNvSpPr>
          <p:nvPr/>
        </p:nvSpPr>
        <p:spPr>
          <a:xfrm>
            <a:off x="3493956" y="4756156"/>
            <a:ext cx="3776273"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(mainland Spain)</a:t>
            </a:r>
          </a:p>
        </p:txBody>
      </p:sp>
      <p:sp>
        <p:nvSpPr>
          <p:cNvPr id="9" name="Title 1"/>
          <p:cNvSpPr txBox="1">
            <a:spLocks/>
          </p:cNvSpPr>
          <p:nvPr/>
        </p:nvSpPr>
        <p:spPr>
          <a:xfrm>
            <a:off x="838200" y="5407365"/>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naturaleza</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10" name="Title 1"/>
          <p:cNvSpPr txBox="1">
            <a:spLocks/>
          </p:cNvSpPr>
          <p:nvPr/>
        </p:nvSpPr>
        <p:spPr>
          <a:xfrm>
            <a:off x="3493955" y="5407364"/>
            <a:ext cx="5710006"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(Canaries &amp; Latin America)</a:t>
            </a:r>
          </a:p>
        </p:txBody>
      </p:sp>
      <p:sp>
        <p:nvSpPr>
          <p:cNvPr id="12" name="Action Button: Custom 11">
            <a:hlinkClick r:id="" action="ppaction://noaction" highlightClick="1">
              <a:snd r:embed="rId5" name="zapato (Sp).wav"/>
            </a:hlinkClick>
          </p:cNvPr>
          <p:cNvSpPr/>
          <p:nvPr/>
        </p:nvSpPr>
        <p:spPr>
          <a:xfrm>
            <a:off x="430968" y="492163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3" name="Action Button: Custom 12">
            <a:hlinkClick r:id="" action="ppaction://noaction" highlightClick="1">
              <a:snd r:embed="rId6" name="zapato (L Am).wav"/>
            </a:hlinkClick>
          </p:cNvPr>
          <p:cNvSpPr/>
          <p:nvPr/>
        </p:nvSpPr>
        <p:spPr>
          <a:xfrm>
            <a:off x="430968" y="55728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Tree>
    <p:extLst>
      <p:ext uri="{BB962C8B-B14F-4D97-AF65-F5344CB8AC3E}">
        <p14:creationId xmlns:p14="http://schemas.microsoft.com/office/powerpoint/2010/main" val="25268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naturaleza.wav"/>
                                        </p:tgtEl>
                                      </p:cMediaNode>
                                    </p:audio>
                                  </p:sub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naturaleza 2.wav"/>
                                        </p:tgtEl>
                                      </p:cMediaNode>
                                    </p:audio>
                                  </p:sub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307950" y="248442"/>
            <a:ext cx="1888141" cy="356098"/>
          </a:xfrm>
        </p:spPr>
        <p:txBody>
          <a:bodyPr>
            <a:noAutofit/>
          </a:bodyPr>
          <a:lstStyle/>
          <a:p>
            <a:r>
              <a:rPr lang="en-GB" sz="2800" b="1" dirty="0" err="1">
                <a:solidFill>
                  <a:srgbClr val="002060"/>
                </a:solidFill>
              </a:rPr>
              <a:t>Escucha</a:t>
            </a:r>
            <a:r>
              <a:rPr lang="en-GB" sz="2800" b="1" dirty="0">
                <a:solidFill>
                  <a:srgbClr val="002060"/>
                </a:solidFill>
              </a:rPr>
              <a:t>. </a:t>
            </a:r>
          </a:p>
        </p:txBody>
      </p:sp>
      <p:sp>
        <p:nvSpPr>
          <p:cNvPr id="17" name="Title 1"/>
          <p:cNvSpPr txBox="1">
            <a:spLocks/>
          </p:cNvSpPr>
          <p:nvPr/>
        </p:nvSpPr>
        <p:spPr>
          <a:xfrm>
            <a:off x="362288" y="591555"/>
            <a:ext cx="9816882" cy="641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Escucha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otra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vez</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y escribe la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frase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Qué</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significa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t>
            </a:r>
          </a:p>
        </p:txBody>
      </p:sp>
      <p:pic>
        <p:nvPicPr>
          <p:cNvPr id="18" name="Picture 17" descr="Spanish speaking world&#10;"/>
          <p:cNvPicPr/>
          <p:nvPr/>
        </p:nvPicPr>
        <p:blipFill rotWithShape="1">
          <a:blip r:embed="rId3" cstate="print">
            <a:extLst>
              <a:ext uri="{28A0092B-C50C-407E-A947-70E740481C1C}">
                <a14:useLocalDpi xmlns:a14="http://schemas.microsoft.com/office/drawing/2010/main" val="0"/>
              </a:ext>
            </a:extLst>
          </a:blip>
          <a:srcRect l="23820" t="28560" r="36927" b="25153"/>
          <a:stretch/>
        </p:blipFill>
        <p:spPr bwMode="auto">
          <a:xfrm>
            <a:off x="9927623" y="133533"/>
            <a:ext cx="1944748" cy="143768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141753" y="138966"/>
            <a:ext cx="46505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Dónde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persona? </a:t>
            </a:r>
          </a:p>
        </p:txBody>
      </p:sp>
      <p:graphicFrame>
        <p:nvGraphicFramePr>
          <p:cNvPr id="5" name="Tabla 4">
            <a:extLst>
              <a:ext uri="{FF2B5EF4-FFF2-40B4-BE49-F238E27FC236}">
                <a16:creationId xmlns:a16="http://schemas.microsoft.com/office/drawing/2014/main" id="{2A456197-298B-1E4A-9596-74423CEDB75C}"/>
              </a:ext>
            </a:extLst>
          </p:cNvPr>
          <p:cNvGraphicFramePr>
            <a:graphicFrameLocks noGrp="1"/>
          </p:cNvGraphicFramePr>
          <p:nvPr>
            <p:extLst/>
          </p:nvPr>
        </p:nvGraphicFramePr>
        <p:xfrm>
          <a:off x="259739" y="1751954"/>
          <a:ext cx="5400160" cy="4170160"/>
        </p:xfrm>
        <a:graphic>
          <a:graphicData uri="http://schemas.openxmlformats.org/drawingml/2006/table">
            <a:tbl>
              <a:tblPr firstRow="1" bandRow="1">
                <a:tableStyleId>{8A107856-5554-42FB-B03E-39F5DBC370BA}</a:tableStyleId>
              </a:tblPr>
              <a:tblGrid>
                <a:gridCol w="983434">
                  <a:extLst>
                    <a:ext uri="{9D8B030D-6E8A-4147-A177-3AD203B41FA5}">
                      <a16:colId xmlns:a16="http://schemas.microsoft.com/office/drawing/2014/main" val="3212352524"/>
                    </a:ext>
                  </a:extLst>
                </a:gridCol>
                <a:gridCol w="2208363">
                  <a:extLst>
                    <a:ext uri="{9D8B030D-6E8A-4147-A177-3AD203B41FA5}">
                      <a16:colId xmlns:a16="http://schemas.microsoft.com/office/drawing/2014/main" val="3975948012"/>
                    </a:ext>
                  </a:extLst>
                </a:gridCol>
                <a:gridCol w="2208363">
                  <a:extLst>
                    <a:ext uri="{9D8B030D-6E8A-4147-A177-3AD203B41FA5}">
                      <a16:colId xmlns:a16="http://schemas.microsoft.com/office/drawing/2014/main" val="2321293653"/>
                    </a:ext>
                  </a:extLst>
                </a:gridCol>
              </a:tblGrid>
              <a:tr h="583054">
                <a:tc>
                  <a:txBody>
                    <a:bodyPr/>
                    <a:lstStyle/>
                    <a:p>
                      <a:endParaRPr lang="x-none" dirty="0"/>
                    </a:p>
                  </a:txBody>
                  <a:tcPr/>
                </a:tc>
                <a:tc>
                  <a:txBody>
                    <a:bodyPr/>
                    <a:lstStyle/>
                    <a:p>
                      <a:pPr algn="ctr"/>
                      <a:r>
                        <a:rPr lang="x-none" dirty="0">
                          <a:solidFill>
                            <a:srgbClr val="002060"/>
                          </a:solidFill>
                        </a:rPr>
                        <a:t>España</a:t>
                      </a:r>
                    </a:p>
                  </a:txBody>
                  <a:tcPr/>
                </a:tc>
                <a:tc>
                  <a:txBody>
                    <a:bodyPr/>
                    <a:lstStyle/>
                    <a:p>
                      <a:pPr algn="ctr"/>
                      <a:r>
                        <a:rPr lang="x-none" dirty="0">
                          <a:solidFill>
                            <a:srgbClr val="002060"/>
                          </a:solidFill>
                        </a:rPr>
                        <a:t>Latinoamérica / Canarias</a:t>
                      </a:r>
                    </a:p>
                  </a:txBody>
                  <a:tcPr/>
                </a:tc>
                <a:extLst>
                  <a:ext uri="{0D108BD9-81ED-4DB2-BD59-A6C34878D82A}">
                    <a16:rowId xmlns:a16="http://schemas.microsoft.com/office/drawing/2014/main" val="1618326333"/>
                  </a:ext>
                </a:extLst>
              </a:tr>
              <a:tr h="706016">
                <a:tc>
                  <a:txBody>
                    <a:bodyPr/>
                    <a:lstStyle/>
                    <a:p>
                      <a:endParaRPr lang="x-none" dirty="0"/>
                    </a:p>
                  </a:txBody>
                  <a:tcPr/>
                </a:tc>
                <a:tc>
                  <a:txBody>
                    <a:bodyPr/>
                    <a:lstStyle/>
                    <a:p>
                      <a:endParaRPr lang="x-none"/>
                    </a:p>
                  </a:txBody>
                  <a:tcPr/>
                </a:tc>
                <a:tc>
                  <a:txBody>
                    <a:bodyPr/>
                    <a:lstStyle/>
                    <a:p>
                      <a:endParaRPr lang="x-none" dirty="0"/>
                    </a:p>
                  </a:txBody>
                  <a:tcPr/>
                </a:tc>
                <a:extLst>
                  <a:ext uri="{0D108BD9-81ED-4DB2-BD59-A6C34878D82A}">
                    <a16:rowId xmlns:a16="http://schemas.microsoft.com/office/drawing/2014/main" val="1820434900"/>
                  </a:ext>
                </a:extLst>
              </a:tr>
              <a:tr h="706016">
                <a:tc>
                  <a:txBody>
                    <a:bodyPr/>
                    <a:lstStyle/>
                    <a:p>
                      <a:endParaRPr lang="x-none" dirty="0"/>
                    </a:p>
                  </a:txBody>
                  <a:tcPr/>
                </a:tc>
                <a:tc>
                  <a:txBody>
                    <a:bodyPr/>
                    <a:lstStyle/>
                    <a:p>
                      <a:endParaRPr lang="x-none"/>
                    </a:p>
                  </a:txBody>
                  <a:tcPr/>
                </a:tc>
                <a:tc>
                  <a:txBody>
                    <a:bodyPr/>
                    <a:lstStyle/>
                    <a:p>
                      <a:endParaRPr lang="x-none" dirty="0"/>
                    </a:p>
                  </a:txBody>
                  <a:tcPr/>
                </a:tc>
                <a:extLst>
                  <a:ext uri="{0D108BD9-81ED-4DB2-BD59-A6C34878D82A}">
                    <a16:rowId xmlns:a16="http://schemas.microsoft.com/office/drawing/2014/main" val="51597389"/>
                  </a:ext>
                </a:extLst>
              </a:tr>
              <a:tr h="706016">
                <a:tc>
                  <a:txBody>
                    <a:bodyPr/>
                    <a:lstStyle/>
                    <a:p>
                      <a:endParaRPr lang="x-none" dirty="0"/>
                    </a:p>
                  </a:txBody>
                  <a:tcPr/>
                </a:tc>
                <a:tc>
                  <a:txBody>
                    <a:bodyPr/>
                    <a:lstStyle/>
                    <a:p>
                      <a:endParaRPr lang="x-none"/>
                    </a:p>
                  </a:txBody>
                  <a:tcPr/>
                </a:tc>
                <a:tc>
                  <a:txBody>
                    <a:bodyPr/>
                    <a:lstStyle/>
                    <a:p>
                      <a:endParaRPr lang="x-none" dirty="0"/>
                    </a:p>
                  </a:txBody>
                  <a:tcPr/>
                </a:tc>
                <a:extLst>
                  <a:ext uri="{0D108BD9-81ED-4DB2-BD59-A6C34878D82A}">
                    <a16:rowId xmlns:a16="http://schemas.microsoft.com/office/drawing/2014/main" val="2002282666"/>
                  </a:ext>
                </a:extLst>
              </a:tr>
              <a:tr h="706016">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a16="http://schemas.microsoft.com/office/drawing/2014/main" val="2515354939"/>
                  </a:ext>
                </a:extLst>
              </a:tr>
              <a:tr h="706016">
                <a:tc>
                  <a:txBody>
                    <a:bodyPr/>
                    <a:lstStyle/>
                    <a:p>
                      <a:endParaRPr lang="x-none"/>
                    </a:p>
                  </a:txBody>
                  <a:tcPr/>
                </a:tc>
                <a:tc>
                  <a:txBody>
                    <a:bodyPr/>
                    <a:lstStyle/>
                    <a:p>
                      <a:endParaRPr lang="x-none"/>
                    </a:p>
                  </a:txBody>
                  <a:tcPr/>
                </a:tc>
                <a:tc>
                  <a:txBody>
                    <a:bodyPr/>
                    <a:lstStyle/>
                    <a:p>
                      <a:endParaRPr lang="x-none" dirty="0"/>
                    </a:p>
                  </a:txBody>
                  <a:tcPr/>
                </a:tc>
                <a:extLst>
                  <a:ext uri="{0D108BD9-81ED-4DB2-BD59-A6C34878D82A}">
                    <a16:rowId xmlns:a16="http://schemas.microsoft.com/office/drawing/2014/main" val="362052452"/>
                  </a:ext>
                </a:extLst>
              </a:tr>
            </a:tbl>
          </a:graphicData>
        </a:graphic>
      </p:graphicFrame>
      <p:sp>
        <p:nvSpPr>
          <p:cNvPr id="26" name="Action Button: Custom 6">
            <a:hlinkClick r:id="" action="ppaction://noaction" highlightClick="1">
              <a:snd r:embed="rId4" name="hay pa%CC%81jaros azules en los a%CC%81rboles de la zona.wav"/>
            </a:hlinkClick>
            <a:extLst>
              <a:ext uri="{FF2B5EF4-FFF2-40B4-BE49-F238E27FC236}">
                <a16:creationId xmlns:a16="http://schemas.microsoft.com/office/drawing/2014/main" id="{191EA8F8-F14B-B042-BD52-84031E2457A3}"/>
              </a:ext>
            </a:extLst>
          </p:cNvPr>
          <p:cNvSpPr/>
          <p:nvPr/>
        </p:nvSpPr>
        <p:spPr>
          <a:xfrm>
            <a:off x="528736" y="255637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27" name="Action Button: Custom 7">
            <a:hlinkClick r:id="" action="ppaction://noaction" highlightClick="1">
              <a:snd r:embed="rId5" name="debo organizar los zapatos.wav"/>
            </a:hlinkClick>
            <a:extLst>
              <a:ext uri="{FF2B5EF4-FFF2-40B4-BE49-F238E27FC236}">
                <a16:creationId xmlns:a16="http://schemas.microsoft.com/office/drawing/2014/main" id="{3B36600F-2A0A-F44E-B589-D04FF8AD10A2}"/>
              </a:ext>
            </a:extLst>
          </p:cNvPr>
          <p:cNvSpPr/>
          <p:nvPr/>
        </p:nvSpPr>
        <p:spPr>
          <a:xfrm>
            <a:off x="528735" y="324472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28" name="Action Button: Custom 8">
            <a:hlinkClick r:id="" action="ppaction://noaction" highlightClick="1">
              <a:snd r:embed="rId6" name="la plaza esta%CC%81 a la izquierda.wav"/>
            </a:hlinkClick>
            <a:extLst>
              <a:ext uri="{FF2B5EF4-FFF2-40B4-BE49-F238E27FC236}">
                <a16:creationId xmlns:a16="http://schemas.microsoft.com/office/drawing/2014/main" id="{DB8B4A08-152C-D044-A0AA-C0B61EAF9FAA}"/>
              </a:ext>
            </a:extLst>
          </p:cNvPr>
          <p:cNvSpPr/>
          <p:nvPr/>
        </p:nvSpPr>
        <p:spPr>
          <a:xfrm>
            <a:off x="528735" y="395771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29" name="Action Button: Custom 9">
            <a:hlinkClick r:id="" action="ppaction://noaction" highlightClick="1">
              <a:snd r:embed="rId7" name="debes empezar un dibujo de la naturaleza.wav"/>
            </a:hlinkClick>
            <a:extLst>
              <a:ext uri="{FF2B5EF4-FFF2-40B4-BE49-F238E27FC236}">
                <a16:creationId xmlns:a16="http://schemas.microsoft.com/office/drawing/2014/main" id="{1A1B0D86-B46E-FD4C-91F7-6B4939748FA4}"/>
              </a:ext>
            </a:extLst>
          </p:cNvPr>
          <p:cNvSpPr/>
          <p:nvPr/>
        </p:nvSpPr>
        <p:spPr>
          <a:xfrm>
            <a:off x="528734" y="467643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30" name="Action Button: Custom 10">
            <a:hlinkClick r:id="" action="ppaction://noaction" highlightClick="1">
              <a:snd r:embed="rId8" name="tiene diez ideas en la cabeza.wav"/>
            </a:hlinkClick>
            <a:extLst>
              <a:ext uri="{FF2B5EF4-FFF2-40B4-BE49-F238E27FC236}">
                <a16:creationId xmlns:a16="http://schemas.microsoft.com/office/drawing/2014/main" id="{4FA77E95-3061-244E-A0D7-DDE497AEABED}"/>
              </a:ext>
            </a:extLst>
          </p:cNvPr>
          <p:cNvSpPr/>
          <p:nvPr/>
        </p:nvSpPr>
        <p:spPr>
          <a:xfrm>
            <a:off x="506735" y="538942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graphicFrame>
        <p:nvGraphicFramePr>
          <p:cNvPr id="6" name="Tabla 5">
            <a:extLst>
              <a:ext uri="{FF2B5EF4-FFF2-40B4-BE49-F238E27FC236}">
                <a16:creationId xmlns:a16="http://schemas.microsoft.com/office/drawing/2014/main" id="{F2714E62-F353-D746-B2A1-BAFE7CE018AA}"/>
              </a:ext>
            </a:extLst>
          </p:cNvPr>
          <p:cNvGraphicFramePr>
            <a:graphicFrameLocks noGrp="1"/>
          </p:cNvGraphicFramePr>
          <p:nvPr>
            <p:extLst/>
          </p:nvPr>
        </p:nvGraphicFramePr>
        <p:xfrm>
          <a:off x="5816009" y="1751953"/>
          <a:ext cx="6056362" cy="4170162"/>
        </p:xfrm>
        <a:graphic>
          <a:graphicData uri="http://schemas.openxmlformats.org/drawingml/2006/table">
            <a:tbl>
              <a:tblPr firstRow="1" bandRow="1">
                <a:tableStyleId>{8A107856-5554-42FB-B03E-39F5DBC370BA}</a:tableStyleId>
              </a:tblPr>
              <a:tblGrid>
                <a:gridCol w="3028181">
                  <a:extLst>
                    <a:ext uri="{9D8B030D-6E8A-4147-A177-3AD203B41FA5}">
                      <a16:colId xmlns:a16="http://schemas.microsoft.com/office/drawing/2014/main" val="2326217365"/>
                    </a:ext>
                  </a:extLst>
                </a:gridCol>
                <a:gridCol w="3028181">
                  <a:extLst>
                    <a:ext uri="{9D8B030D-6E8A-4147-A177-3AD203B41FA5}">
                      <a16:colId xmlns:a16="http://schemas.microsoft.com/office/drawing/2014/main" val="753517558"/>
                    </a:ext>
                  </a:extLst>
                </a:gridCol>
              </a:tblGrid>
              <a:tr h="695027">
                <a:tc>
                  <a:txBody>
                    <a:bodyPr/>
                    <a:lstStyle/>
                    <a:p>
                      <a:pPr algn="ctr"/>
                      <a:r>
                        <a:rPr lang="x-none" dirty="0">
                          <a:solidFill>
                            <a:srgbClr val="002060"/>
                          </a:solidFill>
                        </a:rPr>
                        <a:t>Frase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dirty="0">
                          <a:solidFill>
                            <a:srgbClr val="002060"/>
                          </a:solidFill>
                        </a:rPr>
                        <a:t>¿Qué significa?</a:t>
                      </a:r>
                    </a:p>
                    <a:p>
                      <a:pPr algn="ctr"/>
                      <a:endParaRPr lang="x-none" dirty="0">
                        <a:solidFill>
                          <a:srgbClr val="002060"/>
                        </a:solidFill>
                      </a:endParaRPr>
                    </a:p>
                  </a:txBody>
                  <a:tcPr/>
                </a:tc>
                <a:extLst>
                  <a:ext uri="{0D108BD9-81ED-4DB2-BD59-A6C34878D82A}">
                    <a16:rowId xmlns:a16="http://schemas.microsoft.com/office/drawing/2014/main" val="3532640703"/>
                  </a:ext>
                </a:extLst>
              </a:tr>
              <a:tr h="695027">
                <a:tc>
                  <a:txBody>
                    <a:bodyPr/>
                    <a:lstStyle/>
                    <a:p>
                      <a:endParaRPr lang="x-none" dirty="0"/>
                    </a:p>
                  </a:txBody>
                  <a:tcPr/>
                </a:tc>
                <a:tc>
                  <a:txBody>
                    <a:bodyPr/>
                    <a:lstStyle/>
                    <a:p>
                      <a:endParaRPr lang="x-none"/>
                    </a:p>
                  </a:txBody>
                  <a:tcPr/>
                </a:tc>
                <a:extLst>
                  <a:ext uri="{0D108BD9-81ED-4DB2-BD59-A6C34878D82A}">
                    <a16:rowId xmlns:a16="http://schemas.microsoft.com/office/drawing/2014/main" val="1924806471"/>
                  </a:ext>
                </a:extLst>
              </a:tr>
              <a:tr h="695027">
                <a:tc>
                  <a:txBody>
                    <a:bodyPr/>
                    <a:lstStyle/>
                    <a:p>
                      <a:endParaRPr lang="x-none" dirty="0"/>
                    </a:p>
                  </a:txBody>
                  <a:tcPr/>
                </a:tc>
                <a:tc>
                  <a:txBody>
                    <a:bodyPr/>
                    <a:lstStyle/>
                    <a:p>
                      <a:endParaRPr lang="x-none" dirty="0"/>
                    </a:p>
                  </a:txBody>
                  <a:tcPr/>
                </a:tc>
                <a:extLst>
                  <a:ext uri="{0D108BD9-81ED-4DB2-BD59-A6C34878D82A}">
                    <a16:rowId xmlns:a16="http://schemas.microsoft.com/office/drawing/2014/main" val="4138336679"/>
                  </a:ext>
                </a:extLst>
              </a:tr>
              <a:tr h="695027">
                <a:tc>
                  <a:txBody>
                    <a:bodyPr/>
                    <a:lstStyle/>
                    <a:p>
                      <a:endParaRPr lang="x-none"/>
                    </a:p>
                  </a:txBody>
                  <a:tcPr/>
                </a:tc>
                <a:tc>
                  <a:txBody>
                    <a:bodyPr/>
                    <a:lstStyle/>
                    <a:p>
                      <a:endParaRPr lang="x-none" dirty="0"/>
                    </a:p>
                  </a:txBody>
                  <a:tcPr/>
                </a:tc>
                <a:extLst>
                  <a:ext uri="{0D108BD9-81ED-4DB2-BD59-A6C34878D82A}">
                    <a16:rowId xmlns:a16="http://schemas.microsoft.com/office/drawing/2014/main" val="2097481164"/>
                  </a:ext>
                </a:extLst>
              </a:tr>
              <a:tr h="695027">
                <a:tc>
                  <a:txBody>
                    <a:bodyPr/>
                    <a:lstStyle/>
                    <a:p>
                      <a:endParaRPr lang="x-none"/>
                    </a:p>
                  </a:txBody>
                  <a:tcPr/>
                </a:tc>
                <a:tc>
                  <a:txBody>
                    <a:bodyPr/>
                    <a:lstStyle/>
                    <a:p>
                      <a:endParaRPr lang="x-none" dirty="0"/>
                    </a:p>
                  </a:txBody>
                  <a:tcPr/>
                </a:tc>
                <a:extLst>
                  <a:ext uri="{0D108BD9-81ED-4DB2-BD59-A6C34878D82A}">
                    <a16:rowId xmlns:a16="http://schemas.microsoft.com/office/drawing/2014/main" val="3807467674"/>
                  </a:ext>
                </a:extLst>
              </a:tr>
              <a:tr h="695027">
                <a:tc>
                  <a:txBody>
                    <a:bodyPr/>
                    <a:lstStyle/>
                    <a:p>
                      <a:endParaRPr lang="x-none" dirty="0"/>
                    </a:p>
                  </a:txBody>
                  <a:tcPr/>
                </a:tc>
                <a:tc>
                  <a:txBody>
                    <a:bodyPr/>
                    <a:lstStyle/>
                    <a:p>
                      <a:endParaRPr lang="x-none" dirty="0"/>
                    </a:p>
                  </a:txBody>
                  <a:tcPr/>
                </a:tc>
                <a:extLst>
                  <a:ext uri="{0D108BD9-81ED-4DB2-BD59-A6C34878D82A}">
                    <a16:rowId xmlns:a16="http://schemas.microsoft.com/office/drawing/2014/main" val="3133184972"/>
                  </a:ext>
                </a:extLst>
              </a:tr>
            </a:tbl>
          </a:graphicData>
        </a:graphic>
      </p:graphicFrame>
      <p:sp>
        <p:nvSpPr>
          <p:cNvPr id="15" name="CuadroTexto 14">
            <a:extLst>
              <a:ext uri="{FF2B5EF4-FFF2-40B4-BE49-F238E27FC236}">
                <a16:creationId xmlns:a16="http://schemas.microsoft.com/office/drawing/2014/main" id="{6FC7AA63-408C-B647-801E-FCFBDD6A22C8}"/>
              </a:ext>
            </a:extLst>
          </p:cNvPr>
          <p:cNvSpPr txBox="1"/>
          <p:nvPr/>
        </p:nvSpPr>
        <p:spPr>
          <a:xfrm>
            <a:off x="5800640" y="2438120"/>
            <a:ext cx="29993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Hay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pájaros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azules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los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árboles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de la  zona.</a:t>
            </a:r>
            <a:endParaRPr kumimoji="0" lang="x-none"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39" name="CuadroTexto 38">
            <a:extLst>
              <a:ext uri="{FF2B5EF4-FFF2-40B4-BE49-F238E27FC236}">
                <a16:creationId xmlns:a16="http://schemas.microsoft.com/office/drawing/2014/main" id="{E4B7A5A8-5595-E44A-8580-6EB65005FD08}"/>
              </a:ext>
            </a:extLst>
          </p:cNvPr>
          <p:cNvSpPr txBox="1"/>
          <p:nvPr/>
        </p:nvSpPr>
        <p:spPr>
          <a:xfrm>
            <a:off x="5819480" y="3130319"/>
            <a:ext cx="28270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Debo</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organizar</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los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zapatos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40" name="CuadroTexto 39">
            <a:extLst>
              <a:ext uri="{FF2B5EF4-FFF2-40B4-BE49-F238E27FC236}">
                <a16:creationId xmlns:a16="http://schemas.microsoft.com/office/drawing/2014/main" id="{9E431B57-32CB-694B-A825-13F07DC7E27F}"/>
              </a:ext>
            </a:extLst>
          </p:cNvPr>
          <p:cNvSpPr txBox="1"/>
          <p:nvPr/>
        </p:nvSpPr>
        <p:spPr>
          <a:xfrm>
            <a:off x="5826572" y="3837034"/>
            <a:ext cx="28270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La plaza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está</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 la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izquierda</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43" name="CuadroTexto 42">
            <a:extLst>
              <a:ext uri="{FF2B5EF4-FFF2-40B4-BE49-F238E27FC236}">
                <a16:creationId xmlns:a16="http://schemas.microsoft.com/office/drawing/2014/main" id="{C7B9E06C-4657-BE40-8B0C-3AAA1F3ABEB9}"/>
              </a:ext>
            </a:extLst>
          </p:cNvPr>
          <p:cNvSpPr txBox="1"/>
          <p:nvPr/>
        </p:nvSpPr>
        <p:spPr>
          <a:xfrm>
            <a:off x="5784219" y="4516775"/>
            <a:ext cx="31933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Debes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empezar</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un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dibujo</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de la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naturaleza</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45" name="CuadroTexto 44">
            <a:extLst>
              <a:ext uri="{FF2B5EF4-FFF2-40B4-BE49-F238E27FC236}">
                <a16:creationId xmlns:a16="http://schemas.microsoft.com/office/drawing/2014/main" id="{646E45F5-007C-A94F-85AD-9A538C02D0EF}"/>
              </a:ext>
            </a:extLst>
          </p:cNvPr>
          <p:cNvSpPr txBox="1"/>
          <p:nvPr/>
        </p:nvSpPr>
        <p:spPr>
          <a:xfrm>
            <a:off x="5799726" y="5213817"/>
            <a:ext cx="31024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Tiene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diez</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ideas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la cabeza.</a:t>
            </a:r>
          </a:p>
        </p:txBody>
      </p:sp>
      <p:pic>
        <p:nvPicPr>
          <p:cNvPr id="46" name="Picture 14" descr="Correct">
            <a:extLst>
              <a:ext uri="{FF2B5EF4-FFF2-40B4-BE49-F238E27FC236}">
                <a16:creationId xmlns:a16="http://schemas.microsoft.com/office/drawing/2014/main" id="{8854BE09-574C-7448-B888-3A69474C20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1753" y="2443319"/>
            <a:ext cx="415973" cy="433305"/>
          </a:xfrm>
          <a:prstGeom prst="rect">
            <a:avLst/>
          </a:prstGeom>
        </p:spPr>
      </p:pic>
      <p:pic>
        <p:nvPicPr>
          <p:cNvPr id="47" name="Picture 14" descr="Correct">
            <a:extLst>
              <a:ext uri="{FF2B5EF4-FFF2-40B4-BE49-F238E27FC236}">
                <a16:creationId xmlns:a16="http://schemas.microsoft.com/office/drawing/2014/main" id="{3398608B-1A67-6542-93CF-39B55598F5F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7043" y="3221369"/>
            <a:ext cx="415973" cy="433305"/>
          </a:xfrm>
          <a:prstGeom prst="rect">
            <a:avLst/>
          </a:prstGeom>
        </p:spPr>
      </p:pic>
      <p:pic>
        <p:nvPicPr>
          <p:cNvPr id="48" name="Picture 14" descr="Correct">
            <a:extLst>
              <a:ext uri="{FF2B5EF4-FFF2-40B4-BE49-F238E27FC236}">
                <a16:creationId xmlns:a16="http://schemas.microsoft.com/office/drawing/2014/main" id="{B677D5A5-D10A-984C-B41A-D8899D8FE2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1269" y="3921657"/>
            <a:ext cx="415973" cy="433305"/>
          </a:xfrm>
          <a:prstGeom prst="rect">
            <a:avLst/>
          </a:prstGeom>
        </p:spPr>
      </p:pic>
      <p:pic>
        <p:nvPicPr>
          <p:cNvPr id="49" name="Picture 14" descr="Correct">
            <a:extLst>
              <a:ext uri="{FF2B5EF4-FFF2-40B4-BE49-F238E27FC236}">
                <a16:creationId xmlns:a16="http://schemas.microsoft.com/office/drawing/2014/main" id="{96DD0C9B-6087-4643-A525-ADA7A9937B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1753" y="4619906"/>
            <a:ext cx="415973" cy="433305"/>
          </a:xfrm>
          <a:prstGeom prst="rect">
            <a:avLst/>
          </a:prstGeom>
        </p:spPr>
      </p:pic>
      <p:pic>
        <p:nvPicPr>
          <p:cNvPr id="50" name="Picture 14" descr="Correct">
            <a:extLst>
              <a:ext uri="{FF2B5EF4-FFF2-40B4-BE49-F238E27FC236}">
                <a16:creationId xmlns:a16="http://schemas.microsoft.com/office/drawing/2014/main" id="{2E0DC72A-5ECA-EC4A-9FDA-61F97D27D4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1269" y="5369825"/>
            <a:ext cx="415973" cy="433305"/>
          </a:xfrm>
          <a:prstGeom prst="rect">
            <a:avLst/>
          </a:prstGeom>
        </p:spPr>
      </p:pic>
      <p:sp>
        <p:nvSpPr>
          <p:cNvPr id="51" name="CuadroTexto 50">
            <a:extLst>
              <a:ext uri="{FF2B5EF4-FFF2-40B4-BE49-F238E27FC236}">
                <a16:creationId xmlns:a16="http://schemas.microsoft.com/office/drawing/2014/main" id="{FDA6B6B8-9520-B841-B4FE-2A01C251D280}"/>
              </a:ext>
            </a:extLst>
          </p:cNvPr>
          <p:cNvSpPr txBox="1"/>
          <p:nvPr/>
        </p:nvSpPr>
        <p:spPr>
          <a:xfrm>
            <a:off x="8900633" y="2438120"/>
            <a:ext cx="29871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F0302020204030204"/>
                <a:ea typeface="+mn-ea"/>
                <a:cs typeface="+mn-cs"/>
              </a:rPr>
              <a:t>There are blue birds in the trees of the area.</a:t>
            </a:r>
            <a:endParaRPr kumimoji="0" lang="x-none" sz="2000" b="0" i="1"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52" name="CuadroTexto 51">
            <a:extLst>
              <a:ext uri="{FF2B5EF4-FFF2-40B4-BE49-F238E27FC236}">
                <a16:creationId xmlns:a16="http://schemas.microsoft.com/office/drawing/2014/main" id="{EBCAD8DA-A3AD-E841-B131-2ABDC556E563}"/>
              </a:ext>
            </a:extLst>
          </p:cNvPr>
          <p:cNvSpPr txBox="1"/>
          <p:nvPr/>
        </p:nvSpPr>
        <p:spPr>
          <a:xfrm>
            <a:off x="8922633" y="3145182"/>
            <a:ext cx="28270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F0302020204030204"/>
                <a:ea typeface="+mn-ea"/>
                <a:cs typeface="+mn-cs"/>
              </a:rPr>
              <a:t>I must organise the shoes.</a:t>
            </a:r>
            <a:endParaRPr kumimoji="0" lang="x-none" sz="2000" b="0" i="1"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53" name="CuadroTexto 52">
            <a:extLst>
              <a:ext uri="{FF2B5EF4-FFF2-40B4-BE49-F238E27FC236}">
                <a16:creationId xmlns:a16="http://schemas.microsoft.com/office/drawing/2014/main" id="{260F6324-0E3D-1444-BAA3-12821A5C280F}"/>
              </a:ext>
            </a:extLst>
          </p:cNvPr>
          <p:cNvSpPr txBox="1"/>
          <p:nvPr/>
        </p:nvSpPr>
        <p:spPr>
          <a:xfrm>
            <a:off x="8922633" y="3853068"/>
            <a:ext cx="28270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F0302020204030204"/>
                <a:ea typeface="+mn-ea"/>
                <a:cs typeface="+mn-cs"/>
              </a:rPr>
              <a:t>The square is on the left.</a:t>
            </a:r>
            <a:endParaRPr kumimoji="0" lang="x-none" sz="2000" b="0" i="1"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54" name="CuadroTexto 53">
            <a:extLst>
              <a:ext uri="{FF2B5EF4-FFF2-40B4-BE49-F238E27FC236}">
                <a16:creationId xmlns:a16="http://schemas.microsoft.com/office/drawing/2014/main" id="{C443B485-1460-754E-8B9F-7FEAE3519A0D}"/>
              </a:ext>
            </a:extLst>
          </p:cNvPr>
          <p:cNvSpPr txBox="1"/>
          <p:nvPr/>
        </p:nvSpPr>
        <p:spPr>
          <a:xfrm>
            <a:off x="8900633" y="4533648"/>
            <a:ext cx="28270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F205F"/>
                </a:solidFill>
                <a:effectLst/>
                <a:uLnTx/>
                <a:uFillTx/>
                <a:latin typeface="Century Gothic" panose="020F0302020204030204"/>
                <a:ea typeface="+mn-ea"/>
                <a:cs typeface="+mn-cs"/>
              </a:rPr>
              <a:t>You must start a drawing of nature.</a:t>
            </a:r>
            <a:endParaRPr kumimoji="0" lang="x-none" sz="2000" b="0" i="1" u="none" strike="noStrike" kern="1200" cap="none" spc="0" normalizeH="0" baseline="0" noProof="0" dirty="0">
              <a:ln>
                <a:noFill/>
              </a:ln>
              <a:solidFill>
                <a:srgbClr val="0F205F"/>
              </a:solidFill>
              <a:effectLst/>
              <a:uLnTx/>
              <a:uFillTx/>
              <a:latin typeface="Century Gothic" panose="020F0302020204030204"/>
              <a:ea typeface="+mn-ea"/>
              <a:cs typeface="+mn-cs"/>
            </a:endParaRPr>
          </a:p>
        </p:txBody>
      </p:sp>
      <p:sp>
        <p:nvSpPr>
          <p:cNvPr id="55" name="CuadroTexto 54">
            <a:extLst>
              <a:ext uri="{FF2B5EF4-FFF2-40B4-BE49-F238E27FC236}">
                <a16:creationId xmlns:a16="http://schemas.microsoft.com/office/drawing/2014/main" id="{5A9E33A8-EAE2-AD42-8235-76189B98C24B}"/>
              </a:ext>
            </a:extLst>
          </p:cNvPr>
          <p:cNvSpPr txBox="1"/>
          <p:nvPr/>
        </p:nvSpPr>
        <p:spPr>
          <a:xfrm>
            <a:off x="8889633" y="5246296"/>
            <a:ext cx="28270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F0302020204030204"/>
                <a:ea typeface="+mn-ea"/>
                <a:cs typeface="+mn-cs"/>
              </a:rPr>
              <a:t>S/he has ten ideas in the head.</a:t>
            </a:r>
            <a:endParaRPr kumimoji="0" lang="x-none" sz="2000" b="0" i="1"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71369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15" grpId="0"/>
      <p:bldP spid="39" grpId="0"/>
      <p:bldP spid="40" grpId="0"/>
      <p:bldP spid="43" grpId="0"/>
      <p:bldP spid="45" grpId="0"/>
      <p:bldP spid="51"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descr="background rectangle&#10;">
            <a:extLst>
              <a:ext uri="{FF2B5EF4-FFF2-40B4-BE49-F238E27FC236}">
                <a16:creationId xmlns:a16="http://schemas.microsoft.com/office/drawing/2014/main" id="{9268BA27-9508-448E-9915-ACE234D74542}"/>
              </a:ext>
            </a:extLst>
          </p:cNvPr>
          <p:cNvSpPr/>
          <p:nvPr/>
        </p:nvSpPr>
        <p:spPr>
          <a:xfrm>
            <a:off x="10749516" y="93581"/>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89A9CC99-6E6F-BA4F-8531-09C581FE85E7}"/>
              </a:ext>
            </a:extLst>
          </p:cNvPr>
          <p:cNvSpPr>
            <a:spLocks noGrp="1"/>
          </p:cNvSpPr>
          <p:nvPr>
            <p:ph type="title"/>
          </p:nvPr>
        </p:nvSpPr>
        <p:spPr>
          <a:xfrm>
            <a:off x="10776098" y="-90480"/>
            <a:ext cx="1415902" cy="769039"/>
          </a:xfrm>
        </p:spPr>
        <p:txBody>
          <a:bodyPr>
            <a:normAutofit/>
          </a:bodyPr>
          <a:lstStyle/>
          <a:p>
            <a:r>
              <a:rPr lang="en-GB" sz="1800" b="1" dirty="0" err="1">
                <a:solidFill>
                  <a:prstClr val="white"/>
                </a:solidFill>
              </a:rPr>
              <a:t>escuchar</a:t>
            </a:r>
            <a:endParaRPr lang="en-US" sz="1800" dirty="0"/>
          </a:p>
        </p:txBody>
      </p:sp>
      <p:graphicFrame>
        <p:nvGraphicFramePr>
          <p:cNvPr id="4" name="Table 3"/>
          <p:cNvGraphicFramePr>
            <a:graphicFrameLocks noGrp="1"/>
          </p:cNvGraphicFramePr>
          <p:nvPr>
            <p:extLst/>
          </p:nvPr>
        </p:nvGraphicFramePr>
        <p:xfrm>
          <a:off x="3120623" y="1139967"/>
          <a:ext cx="5950754" cy="5142844"/>
        </p:xfrm>
        <a:graphic>
          <a:graphicData uri="http://schemas.openxmlformats.org/drawingml/2006/table">
            <a:tbl>
              <a:tblPr firstRow="1" bandRow="1"/>
              <a:tblGrid>
                <a:gridCol w="2975377">
                  <a:extLst>
                    <a:ext uri="{9D8B030D-6E8A-4147-A177-3AD203B41FA5}">
                      <a16:colId xmlns:a16="http://schemas.microsoft.com/office/drawing/2014/main" val="862796494"/>
                    </a:ext>
                  </a:extLst>
                </a:gridCol>
                <a:gridCol w="2975377">
                  <a:extLst>
                    <a:ext uri="{9D8B030D-6E8A-4147-A177-3AD203B41FA5}">
                      <a16:colId xmlns:a16="http://schemas.microsoft.com/office/drawing/2014/main" val="406463520"/>
                    </a:ext>
                  </a:extLst>
                </a:gridCol>
              </a:tblGrid>
              <a:tr h="637884">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z</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p>
                      <a:pPr algn="ctr"/>
                      <a:r>
                        <a:rPr lang="en-GB" sz="2400" b="1" dirty="0">
                          <a:solidFill>
                            <a:srgbClr val="002060"/>
                          </a:solidFill>
                          <a:latin typeface="Century Gothic" panose="020B0502020202020204" pitchFamily="34" charset="0"/>
                        </a:rPr>
                        <a:t>palabras</a:t>
                      </a:r>
                    </a:p>
                  </a:txBody>
                  <a:tcPr anchor="ctr">
                    <a:lnL w="12700" cap="flat" cmpd="sng" algn="ctr">
                      <a:solidFill>
                        <a:srgbClr val="ED7D31"/>
                      </a:solidFill>
                      <a:prstDash val="solid"/>
                      <a:round/>
                      <a:headEnd type="none" w="med" len="med"/>
                      <a:tailEnd type="none" w="med" len="med"/>
                    </a:lnL>
                    <a:lnR w="12700" cmpd="sng">
                      <a:solidFill>
                        <a:srgbClr val="ED7D31"/>
                      </a:solid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44628243"/>
                  </a:ext>
                </a:extLst>
              </a:tr>
              <a:tr h="958502">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p>
                      <a:endParaRPr lang="en-GB" dirty="0">
                        <a:solidFill>
                          <a:srgbClr val="002060"/>
                        </a:solidFill>
                      </a:endParaRPr>
                    </a:p>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p>
                      <a:endParaRPr lang="en-GB" dirty="0">
                        <a:solidFill>
                          <a:srgbClr val="002060"/>
                        </a:solidFill>
                      </a:endParaRPr>
                    </a:p>
                  </a:txBody>
                  <a:tcP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3607598778"/>
                  </a:ext>
                </a:extLst>
              </a:tr>
              <a:tr h="958502">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p>
                      <a:endParaRPr lang="en-GB" dirty="0">
                        <a:solidFill>
                          <a:srgbClr val="002060"/>
                        </a:solidFill>
                      </a:endParaRPr>
                    </a:p>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p>
                      <a:endParaRPr lang="en-GB" dirty="0">
                        <a:solidFill>
                          <a:srgbClr val="002060"/>
                        </a:solidFill>
                      </a:endParaRPr>
                    </a:p>
                  </a:txBody>
                  <a:tcP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462903717"/>
                  </a:ext>
                </a:extLst>
              </a:tr>
              <a:tr h="958502">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p>
                      <a:endParaRPr lang="en-GB" dirty="0">
                        <a:solidFill>
                          <a:srgbClr val="002060"/>
                        </a:solidFill>
                      </a:endParaRPr>
                    </a:p>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p>
                      <a:endParaRPr lang="en-GB" dirty="0">
                        <a:solidFill>
                          <a:srgbClr val="002060"/>
                        </a:solidFill>
                      </a:endParaRPr>
                    </a:p>
                  </a:txBody>
                  <a:tcP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543922647"/>
                  </a:ext>
                </a:extLst>
              </a:tr>
              <a:tr h="958502">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dirty="0">
                        <a:solidFill>
                          <a:srgbClr val="002060"/>
                        </a:solidFill>
                      </a:endParaRPr>
                    </a:p>
                    <a:p>
                      <a:endParaRPr lang="en-GB" dirty="0">
                        <a:solidFill>
                          <a:srgbClr val="002060"/>
                        </a:solidFill>
                      </a:endParaRPr>
                    </a:p>
                    <a:p>
                      <a:endParaRPr lang="en-GB" dirty="0">
                        <a:solidFill>
                          <a:srgbClr val="002060"/>
                        </a:solidFill>
                      </a:endParaRPr>
                    </a:p>
                  </a:txBody>
                  <a:tcPr>
                    <a:lnL w="12700" cmpd="sng">
                      <a:solidFill>
                        <a:srgbClr val="ED7D31"/>
                      </a:solidFill>
                    </a:lnL>
                    <a:lnR w="12700" cmpd="sng">
                      <a:solidFill>
                        <a:srgbClr val="ED7D31"/>
                      </a:solid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p>
                      <a:endParaRPr lang="en-GB" dirty="0">
                        <a:solidFill>
                          <a:srgbClr val="002060"/>
                        </a:solidFill>
                      </a:endParaRPr>
                    </a:p>
                  </a:txBody>
                  <a:tcPr>
                    <a:lnL w="12700" cap="flat" cmpd="sng" algn="ctr">
                      <a:solidFill>
                        <a:srgbClr val="ED7D31"/>
                      </a:solidFill>
                      <a:prstDash val="solid"/>
                      <a:round/>
                      <a:headEnd type="none" w="med" len="med"/>
                      <a:tailEnd type="none" w="med" len="med"/>
                    </a:lnL>
                    <a:lnR w="12700" cmpd="sng">
                      <a:solidFill>
                        <a:srgbClr val="ED7D31"/>
                      </a:solid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3080627764"/>
                  </a:ext>
                </a:extLst>
              </a:tr>
              <a:tr h="670952">
                <a:tc>
                  <a:txBody>
                    <a:bodyPr/>
                    <a:lstStyle/>
                    <a:p>
                      <a:endParaRPr lang="en-GB" dirty="0">
                        <a:solidFill>
                          <a:srgbClr val="002060"/>
                        </a:solidFill>
                      </a:endParaRPr>
                    </a:p>
                    <a:p>
                      <a:endParaRPr lang="en-GB" dirty="0">
                        <a:solidFill>
                          <a:srgbClr val="002060"/>
                        </a:solidFill>
                      </a:endParaRPr>
                    </a:p>
                  </a:txBody>
                  <a:tcP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p>
                      <a:endParaRPr lang="en-GB" dirty="0">
                        <a:solidFill>
                          <a:srgbClr val="002060"/>
                        </a:solidFill>
                      </a:endParaRPr>
                    </a:p>
                  </a:txBody>
                  <a:tcP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882680774"/>
                  </a:ext>
                </a:extLst>
              </a:tr>
            </a:tbl>
          </a:graphicData>
        </a:graphic>
      </p:graphicFrame>
      <p:sp>
        <p:nvSpPr>
          <p:cNvPr id="5" name="Action Button: Custom 4">
            <a:hlinkClick r:id="" action="ppaction://noaction" highlightClick="1">
              <a:snd r:embed="rId3" name="Pasa tiempo en la naturaleza.wav"/>
            </a:hlinkClick>
          </p:cNvPr>
          <p:cNvSpPr/>
          <p:nvPr/>
        </p:nvSpPr>
        <p:spPr>
          <a:xfrm>
            <a:off x="1709748" y="1878418"/>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entury Gothic" panose="020F0302020204030204"/>
                <a:ea typeface="+mn-ea"/>
                <a:cs typeface="+mn-cs"/>
              </a:rPr>
              <a:t>1</a:t>
            </a:r>
          </a:p>
        </p:txBody>
      </p:sp>
      <p:sp>
        <p:nvSpPr>
          <p:cNvPr id="9" name="TextBox 8"/>
          <p:cNvSpPr txBox="1"/>
          <p:nvPr/>
        </p:nvSpPr>
        <p:spPr>
          <a:xfrm>
            <a:off x="271701" y="231061"/>
            <a:ext cx="98958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How many times in each sentence do you hear the sound ‘z’?  Tally each time.  Write the words in Spanish if you can</a:t>
            </a:r>
            <a:r>
              <a:rPr kumimoji="0" lang="en-GB" sz="1800" b="0" i="0" u="none" strike="noStrike" kern="1200" cap="none" spc="0" normalizeH="0" baseline="0" noProof="0" dirty="0">
                <a:ln>
                  <a:noFill/>
                </a:ln>
                <a:solidFill>
                  <a:prstClr val="black"/>
                </a:solidFill>
                <a:effectLst/>
                <a:uLnTx/>
                <a:uFillTx/>
                <a:latin typeface="Century Gothic" panose="020F0302020204030204"/>
                <a:ea typeface="+mn-ea"/>
                <a:cs typeface="+mn-cs"/>
              </a:rPr>
              <a:t>. </a:t>
            </a:r>
          </a:p>
        </p:txBody>
      </p:sp>
      <p:cxnSp>
        <p:nvCxnSpPr>
          <p:cNvPr id="11" name="Straight Connector 10"/>
          <p:cNvCxnSpPr/>
          <p:nvPr/>
        </p:nvCxnSpPr>
        <p:spPr>
          <a:xfrm>
            <a:off x="4494516" y="2054942"/>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08148" y="1970867"/>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naturaleza</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cxnSp>
        <p:nvCxnSpPr>
          <p:cNvPr id="18" name="Straight Connector 17"/>
          <p:cNvCxnSpPr/>
          <p:nvPr/>
        </p:nvCxnSpPr>
        <p:spPr>
          <a:xfrm>
            <a:off x="4510438" y="2998912"/>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07" y="2998912"/>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47572" y="3927820"/>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zapatos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4" name="TextBox 23"/>
          <p:cNvSpPr txBox="1"/>
          <p:nvPr/>
        </p:nvSpPr>
        <p:spPr>
          <a:xfrm>
            <a:off x="6455931" y="4222180"/>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izquierda</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cxnSp>
        <p:nvCxnSpPr>
          <p:cNvPr id="28" name="Straight Connector 27"/>
          <p:cNvCxnSpPr/>
          <p:nvPr/>
        </p:nvCxnSpPr>
        <p:spPr>
          <a:xfrm>
            <a:off x="4510438" y="3986100"/>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01507" y="3986100"/>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85867" y="2752654"/>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zona</a:t>
            </a:r>
          </a:p>
        </p:txBody>
      </p:sp>
      <p:sp>
        <p:nvSpPr>
          <p:cNvPr id="31" name="TextBox 30"/>
          <p:cNvSpPr txBox="1"/>
          <p:nvPr/>
        </p:nvSpPr>
        <p:spPr>
          <a:xfrm>
            <a:off x="6385072" y="3155814"/>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plaza</a:t>
            </a:r>
          </a:p>
        </p:txBody>
      </p:sp>
      <p:cxnSp>
        <p:nvCxnSpPr>
          <p:cNvPr id="36" name="Straight Connector 35"/>
          <p:cNvCxnSpPr/>
          <p:nvPr/>
        </p:nvCxnSpPr>
        <p:spPr>
          <a:xfrm>
            <a:off x="4494516" y="4861831"/>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01507" y="4861830"/>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27248" y="4699826"/>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Zara</a:t>
            </a:r>
          </a:p>
        </p:txBody>
      </p:sp>
      <p:sp>
        <p:nvSpPr>
          <p:cNvPr id="39" name="TextBox 38"/>
          <p:cNvSpPr txBox="1"/>
          <p:nvPr/>
        </p:nvSpPr>
        <p:spPr>
          <a:xfrm>
            <a:off x="6527946" y="5030432"/>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diez</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cxnSp>
        <p:nvCxnSpPr>
          <p:cNvPr id="44" name="Straight Connector 43"/>
          <p:cNvCxnSpPr/>
          <p:nvPr/>
        </p:nvCxnSpPr>
        <p:spPr>
          <a:xfrm>
            <a:off x="4494516" y="5753482"/>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01507" y="5753481"/>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530043" y="5536839"/>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cabeza</a:t>
            </a:r>
          </a:p>
        </p:txBody>
      </p:sp>
      <p:sp>
        <p:nvSpPr>
          <p:cNvPr id="50" name="TextBox 49"/>
          <p:cNvSpPr txBox="1"/>
          <p:nvPr/>
        </p:nvSpPr>
        <p:spPr>
          <a:xfrm>
            <a:off x="6527248" y="5869969"/>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azul</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4" name="Action Button: Custom 53">
            <a:hlinkClick r:id="" action="ppaction://noaction" highlightClick="1">
              <a:snd r:embed="rId4" name="en la zona hay una plaza.wav"/>
            </a:hlinkClick>
          </p:cNvPr>
          <p:cNvSpPr/>
          <p:nvPr/>
        </p:nvSpPr>
        <p:spPr>
          <a:xfrm>
            <a:off x="1709748" y="2792794"/>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entury Gothic" panose="020F0302020204030204"/>
                <a:ea typeface="+mn-ea"/>
                <a:cs typeface="+mn-cs"/>
              </a:rPr>
              <a:t>2</a:t>
            </a:r>
          </a:p>
        </p:txBody>
      </p:sp>
      <p:sp>
        <p:nvSpPr>
          <p:cNvPr id="55" name="Action Button: Custom 54">
            <a:hlinkClick r:id="" action="ppaction://noaction" highlightClick="1">
              <a:snd r:embed="rId5" name="organizan los zapatos a la izquierda.wav"/>
            </a:hlinkClick>
          </p:cNvPr>
          <p:cNvSpPr/>
          <p:nvPr/>
        </p:nvSpPr>
        <p:spPr>
          <a:xfrm>
            <a:off x="1718459" y="3707170"/>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entury Gothic" panose="020F0302020204030204"/>
                <a:ea typeface="+mn-ea"/>
                <a:cs typeface="+mn-cs"/>
              </a:rPr>
              <a:t>3</a:t>
            </a:r>
          </a:p>
        </p:txBody>
      </p:sp>
      <p:sp>
        <p:nvSpPr>
          <p:cNvPr id="56" name="Action Button: Custom 55">
            <a:hlinkClick r:id="" action="ppaction://noaction" highlightClick="1">
              <a:snd r:embed="rId6" name="Zara compra diez camisas.wav"/>
            </a:hlinkClick>
          </p:cNvPr>
          <p:cNvSpPr/>
          <p:nvPr/>
        </p:nvSpPr>
        <p:spPr>
          <a:xfrm>
            <a:off x="1717631" y="4672300"/>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entury Gothic" panose="020F0302020204030204"/>
                <a:ea typeface="+mn-ea"/>
                <a:cs typeface="+mn-cs"/>
              </a:rPr>
              <a:t>4</a:t>
            </a:r>
          </a:p>
        </p:txBody>
      </p:sp>
      <p:sp>
        <p:nvSpPr>
          <p:cNvPr id="57" name="Action Button: Custom 56">
            <a:hlinkClick r:id="" action="ppaction://noaction" highlightClick="1">
              <a:snd r:embed="rId7" name="la cabeza del pa%CC%81jaro es azul.wav"/>
            </a:hlinkClick>
          </p:cNvPr>
          <p:cNvSpPr/>
          <p:nvPr/>
        </p:nvSpPr>
        <p:spPr>
          <a:xfrm>
            <a:off x="1717631" y="5624323"/>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entury Gothic" panose="020F0302020204030204"/>
                <a:ea typeface="+mn-ea"/>
                <a:cs typeface="+mn-cs"/>
              </a:rPr>
              <a:t>5</a:t>
            </a:r>
          </a:p>
        </p:txBody>
      </p:sp>
      <p:sp>
        <p:nvSpPr>
          <p:cNvPr id="58" name="TextBox 14">
            <a:extLst>
              <a:ext uri="{FF2B5EF4-FFF2-40B4-BE49-F238E27FC236}">
                <a16:creationId xmlns:a16="http://schemas.microsoft.com/office/drawing/2014/main" id="{ACA5632C-6C43-A04C-ABE1-9661F206C556}"/>
              </a:ext>
            </a:extLst>
          </p:cNvPr>
          <p:cNvSpPr txBox="1"/>
          <p:nvPr/>
        </p:nvSpPr>
        <p:spPr>
          <a:xfrm>
            <a:off x="6464289" y="3617479"/>
            <a:ext cx="22092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organizan</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cxnSp>
        <p:nvCxnSpPr>
          <p:cNvPr id="59" name="Straight Connector 18">
            <a:extLst>
              <a:ext uri="{FF2B5EF4-FFF2-40B4-BE49-F238E27FC236}">
                <a16:creationId xmlns:a16="http://schemas.microsoft.com/office/drawing/2014/main" id="{906C4F26-9326-744F-94FD-4A387EEC0A74}"/>
              </a:ext>
            </a:extLst>
          </p:cNvPr>
          <p:cNvCxnSpPr/>
          <p:nvPr/>
        </p:nvCxnSpPr>
        <p:spPr>
          <a:xfrm>
            <a:off x="4883404" y="3986099"/>
            <a:ext cx="0" cy="423081"/>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Llamada rectangular redondeada 6">
            <a:extLst>
              <a:ext uri="{FF2B5EF4-FFF2-40B4-BE49-F238E27FC236}">
                <a16:creationId xmlns:a16="http://schemas.microsoft.com/office/drawing/2014/main" id="{26B91734-0403-134E-A0B3-ECB5455325C4}"/>
              </a:ext>
            </a:extLst>
          </p:cNvPr>
          <p:cNvSpPr/>
          <p:nvPr/>
        </p:nvSpPr>
        <p:spPr>
          <a:xfrm>
            <a:off x="9796265" y="2095764"/>
            <a:ext cx="2042352" cy="2024202"/>
          </a:xfrm>
          <a:prstGeom prst="wedgeRoundRectCallout">
            <a:avLst>
              <a:gd name="adj1" fmla="val 58820"/>
              <a:gd name="adj2" fmla="val -89303"/>
              <a:gd name="adj3" fmla="val 16667"/>
            </a:avLst>
          </a:prstGeom>
          <a:solidFill>
            <a:srgbClr val="FBF0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srgbClr val="115076"/>
                </a:solidFill>
                <a:effectLst/>
                <a:uLnTx/>
                <a:uFillTx/>
                <a:latin typeface="Century Gothic" panose="020F0302020204030204"/>
                <a:ea typeface="+mn-ea"/>
                <a:cs typeface="+mn-cs"/>
              </a:rPr>
              <a:t>La persona, ¿está en España o en Latinoamérica / Canarias?</a:t>
            </a:r>
          </a:p>
        </p:txBody>
      </p:sp>
    </p:spTree>
    <p:extLst>
      <p:ext uri="{BB962C8B-B14F-4D97-AF65-F5344CB8AC3E}">
        <p14:creationId xmlns:p14="http://schemas.microsoft.com/office/powerpoint/2010/main" val="21470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p:bldP spid="30" grpId="0"/>
      <p:bldP spid="31" grpId="0"/>
      <p:bldP spid="38" grpId="0"/>
      <p:bldP spid="39" grpId="0"/>
      <p:bldP spid="49" grpId="0"/>
      <p:bldP spid="50" grpId="0"/>
      <p:bldP spid="58"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template.pptx [Read-Only]" id="{223A5FE2-D646-431C-A223-FF3E69290268}" vid="{7360DC47-A87F-4B2E-B0FA-554F224BB3C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E39AC979-EDA1-49DA-99D4-95A74E22A10C}" vid="{61683DBD-0424-47F3-AB63-E89A4B368B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716</Words>
  <Application>Microsoft Office PowerPoint</Application>
  <PresentationFormat>Widescreen</PresentationFormat>
  <Paragraphs>121</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Century Gothic</vt:lpstr>
      <vt:lpstr>Tw Cen MT</vt:lpstr>
      <vt:lpstr>1_Office Theme</vt:lpstr>
      <vt:lpstr>2_Office Theme</vt:lpstr>
      <vt:lpstr>Phonics</vt:lpstr>
      <vt:lpstr>z </vt:lpstr>
      <vt:lpstr>z </vt:lpstr>
      <vt:lpstr>z </vt:lpstr>
      <vt:lpstr>Remember there are different ways to pronounce ‘z’.</vt:lpstr>
      <vt:lpstr>Escucha. </vt:lpstr>
      <vt:lpstr>escuchar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Nicholas Avery</dc:creator>
  <cp:lastModifiedBy>Victoria Hobson</cp:lastModifiedBy>
  <cp:revision>6</cp:revision>
  <dcterms:created xsi:type="dcterms:W3CDTF">2020-04-20T12:50:35Z</dcterms:created>
  <dcterms:modified xsi:type="dcterms:W3CDTF">2020-05-16T14:11:01Z</dcterms:modified>
</cp:coreProperties>
</file>