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47"/>
  </p:notesMasterIdLst>
  <p:sldIdLst>
    <p:sldId id="257" r:id="rId3"/>
    <p:sldId id="513" r:id="rId4"/>
    <p:sldId id="543" r:id="rId5"/>
    <p:sldId id="425" r:id="rId6"/>
    <p:sldId id="541" r:id="rId7"/>
    <p:sldId id="540" r:id="rId8"/>
    <p:sldId id="450" r:id="rId9"/>
    <p:sldId id="527" r:id="rId10"/>
    <p:sldId id="528" r:id="rId11"/>
    <p:sldId id="558" r:id="rId12"/>
    <p:sldId id="529" r:id="rId13"/>
    <p:sldId id="530" r:id="rId14"/>
    <p:sldId id="494" r:id="rId15"/>
    <p:sldId id="537" r:id="rId16"/>
    <p:sldId id="538" r:id="rId17"/>
    <p:sldId id="542" r:id="rId18"/>
    <p:sldId id="532" r:id="rId19"/>
    <p:sldId id="544" r:id="rId20"/>
    <p:sldId id="535" r:id="rId21"/>
    <p:sldId id="367" r:id="rId22"/>
    <p:sldId id="557" r:id="rId23"/>
    <p:sldId id="536" r:id="rId24"/>
    <p:sldId id="263" r:id="rId25"/>
    <p:sldId id="531" r:id="rId26"/>
    <p:sldId id="534" r:id="rId27"/>
    <p:sldId id="550" r:id="rId28"/>
    <p:sldId id="551" r:id="rId29"/>
    <p:sldId id="545" r:id="rId30"/>
    <p:sldId id="278" r:id="rId31"/>
    <p:sldId id="279" r:id="rId32"/>
    <p:sldId id="280" r:id="rId33"/>
    <p:sldId id="546" r:id="rId34"/>
    <p:sldId id="547" r:id="rId35"/>
    <p:sldId id="284" r:id="rId36"/>
    <p:sldId id="548" r:id="rId37"/>
    <p:sldId id="281" r:id="rId38"/>
    <p:sldId id="282" r:id="rId39"/>
    <p:sldId id="283" r:id="rId40"/>
    <p:sldId id="553" r:id="rId41"/>
    <p:sldId id="556" r:id="rId42"/>
    <p:sldId id="554" r:id="rId43"/>
    <p:sldId id="555" r:id="rId44"/>
    <p:sldId id="446" r:id="rId45"/>
    <p:sldId id="267"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chel Hawkes" initials="RH" lastIdx="2" clrIdx="0">
    <p:extLst>
      <p:ext uri="{19B8F6BF-5375-455C-9EA6-DF929625EA0E}">
        <p15:presenceInfo xmlns:p15="http://schemas.microsoft.com/office/powerpoint/2012/main" userId="S::RHawkes@combertonvc.org::5e669c2b-3608-40aa-930e-cb573f7025a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3864"/>
    <a:srgbClr val="E25B00"/>
    <a:srgbClr val="F66400"/>
    <a:srgbClr val="FBF0D5"/>
    <a:srgbClr val="115076"/>
    <a:srgbClr val="E3EAFD"/>
    <a:srgbClr val="EE6000"/>
    <a:srgbClr val="DAA5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A107856-5554-42FB-B03E-39F5DBC370BA}" styleName="Estilo medio 4 - Énfasis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E3FDE45-AF77-4B5C-9715-49D594BDF05E}" styleName="Estilo claro 1 - Acento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009" autoAdjust="0"/>
    <p:restoredTop sz="90792" autoAdjust="0"/>
  </p:normalViewPr>
  <p:slideViewPr>
    <p:cSldViewPr snapToGrid="0">
      <p:cViewPr varScale="1">
        <p:scale>
          <a:sx n="104" d="100"/>
          <a:sy n="104" d="100"/>
        </p:scale>
        <p:origin x="984" y="114"/>
      </p:cViewPr>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commentAuthors" Target="commentAuthors.xml"/><Relationship Id="rId8" Type="http://schemas.openxmlformats.org/officeDocument/2006/relationships/slide" Target="slides/slide6.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23/02/2022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Mark Davies.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Native teacher feedback provided by Blanca </a:t>
            </a:r>
            <a:r>
              <a:rPr lang="en-GB" sz="1200" b="0" i="0" kern="1200" dirty="0" err="1">
                <a:solidFill>
                  <a:schemeClr val="tx1"/>
                </a:solidFill>
                <a:effectLst/>
                <a:latin typeface="+mn-lt"/>
                <a:ea typeface="+mn-ea"/>
                <a:cs typeface="+mn-cs"/>
              </a:rPr>
              <a:t>Román</a:t>
            </a:r>
            <a:r>
              <a:rPr lang="en-GB" sz="1200" b="0" i="0" kern="1200" dirty="0">
                <a:solidFill>
                  <a:schemeClr val="tx1"/>
                </a:solidFill>
                <a:effectLst/>
                <a:latin typeface="+mn-lt"/>
                <a:ea typeface="+mn-ea"/>
                <a:cs typeface="+mn-cs"/>
              </a:rPr>
              <a:t>.</a:t>
            </a:r>
            <a:endParaRPr lang="en-GB" b="1" dirty="0"/>
          </a:p>
          <a:p>
            <a:endParaRPr lang="en-GB" b="1" dirty="0"/>
          </a:p>
          <a:p>
            <a:r>
              <a:rPr lang="en-GB" b="1" dirty="0"/>
              <a:t>Learning outcomes: </a:t>
            </a:r>
          </a:p>
          <a:p>
            <a:r>
              <a:rPr lang="en-GB" sz="1200" b="0" kern="1200" dirty="0">
                <a:solidFill>
                  <a:schemeClr val="tx1"/>
                </a:solidFill>
                <a:effectLst/>
                <a:latin typeface="+mn-lt"/>
                <a:ea typeface="+mn-ea"/>
                <a:cs typeface="+mn-cs"/>
              </a:rPr>
              <a:t>Introduction of</a:t>
            </a:r>
            <a:r>
              <a:rPr lang="en-GB" sz="1200" b="0" kern="1200" baseline="0" dirty="0">
                <a:solidFill>
                  <a:schemeClr val="tx1"/>
                </a:solidFill>
                <a:effectLst/>
                <a:latin typeface="+mn-lt"/>
                <a:ea typeface="+mn-ea"/>
                <a:cs typeface="+mn-cs"/>
              </a:rPr>
              <a:t> </a:t>
            </a:r>
            <a:r>
              <a:rPr lang="en-US" sz="1200" b="0" kern="1200" dirty="0">
                <a:solidFill>
                  <a:schemeClr val="tx1"/>
                </a:solidFill>
                <a:effectLst/>
                <a:latin typeface="+mn-lt"/>
                <a:ea typeface="+mn-ea"/>
                <a:cs typeface="+mn-cs"/>
              </a:rPr>
              <a:t>-</a:t>
            </a:r>
            <a:r>
              <a:rPr lang="en-US" sz="1200" b="0" kern="1200" dirty="0" err="1">
                <a:solidFill>
                  <a:schemeClr val="tx1"/>
                </a:solidFill>
                <a:effectLst/>
                <a:latin typeface="+mn-lt"/>
                <a:ea typeface="+mn-ea"/>
                <a:cs typeface="+mn-cs"/>
              </a:rPr>
              <a:t>er</a:t>
            </a:r>
            <a:r>
              <a:rPr lang="en-US" sz="1200" b="0" kern="1200" dirty="0">
                <a:solidFill>
                  <a:schemeClr val="tx1"/>
                </a:solidFill>
                <a:effectLst/>
                <a:latin typeface="+mn-lt"/>
                <a:ea typeface="+mn-ea"/>
                <a:cs typeface="+mn-cs"/>
              </a:rPr>
              <a:t>/-</a:t>
            </a:r>
            <a:r>
              <a:rPr lang="en-US" sz="1200" b="0" kern="1200" dirty="0" err="1">
                <a:solidFill>
                  <a:schemeClr val="tx1"/>
                </a:solidFill>
                <a:effectLst/>
                <a:latin typeface="+mn-lt"/>
                <a:ea typeface="+mn-ea"/>
                <a:cs typeface="+mn-cs"/>
              </a:rPr>
              <a:t>ir</a:t>
            </a:r>
            <a:r>
              <a:rPr lang="en-US" sz="1200" b="1" kern="1200" dirty="0">
                <a:solidFill>
                  <a:schemeClr val="tx1"/>
                </a:solidFill>
                <a:effectLst/>
                <a:latin typeface="+mn-lt"/>
                <a:ea typeface="+mn-ea"/>
                <a:cs typeface="+mn-cs"/>
              </a:rPr>
              <a:t> </a:t>
            </a:r>
            <a:r>
              <a:rPr lang="en-US" sz="1200" b="0" kern="1200" dirty="0">
                <a:solidFill>
                  <a:schemeClr val="tx1"/>
                </a:solidFill>
                <a:effectLst/>
                <a:latin typeface="+mn-lt"/>
                <a:ea typeface="+mn-ea"/>
                <a:cs typeface="+mn-cs"/>
              </a:rPr>
              <a:t>verbs 3rd person singular preterite</a:t>
            </a:r>
            <a:r>
              <a:rPr lang="en-US" sz="1200" b="0" kern="1200" baseline="0" dirty="0">
                <a:solidFill>
                  <a:schemeClr val="tx1"/>
                </a:solidFill>
                <a:effectLst/>
                <a:latin typeface="+mn-lt"/>
                <a:ea typeface="+mn-ea"/>
                <a:cs typeface="+mn-cs"/>
              </a:rPr>
              <a:t> </a:t>
            </a:r>
            <a:r>
              <a:rPr lang="en-US" sz="1200" b="0" kern="1200" dirty="0">
                <a:solidFill>
                  <a:schemeClr val="tx1"/>
                </a:solidFill>
                <a:effectLst/>
                <a:latin typeface="+mn-lt"/>
                <a:ea typeface="+mn-ea"/>
                <a:cs typeface="+mn-cs"/>
              </a:rPr>
              <a:t>(-</a:t>
            </a:r>
            <a:r>
              <a:rPr lang="en-US" sz="1200" b="0" kern="1200" dirty="0" err="1">
                <a:solidFill>
                  <a:schemeClr val="tx1"/>
                </a:solidFill>
                <a:effectLst/>
                <a:latin typeface="+mn-lt"/>
                <a:ea typeface="+mn-ea"/>
                <a:cs typeface="+mn-cs"/>
              </a:rPr>
              <a:t>ió</a:t>
            </a:r>
            <a:r>
              <a:rPr lang="en-US" sz="1200" b="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Consolidation of -</a:t>
            </a:r>
            <a:r>
              <a:rPr lang="en-US" sz="1200" kern="1200" dirty="0" err="1">
                <a:solidFill>
                  <a:schemeClr val="tx1"/>
                </a:solidFill>
                <a:effectLst/>
                <a:latin typeface="+mn-lt"/>
                <a:ea typeface="+mn-ea"/>
                <a:cs typeface="+mn-cs"/>
              </a:rPr>
              <a:t>er</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ir</a:t>
            </a:r>
            <a:r>
              <a:rPr lang="en-US" sz="1200" kern="1200" dirty="0">
                <a:solidFill>
                  <a:schemeClr val="tx1"/>
                </a:solidFill>
                <a:effectLst/>
                <a:latin typeface="+mn-lt"/>
                <a:ea typeface="+mn-ea"/>
                <a:cs typeface="+mn-cs"/>
              </a:rPr>
              <a:t> verbs</a:t>
            </a:r>
            <a:r>
              <a:rPr lang="en-US" sz="1200" kern="1200" baseline="0" dirty="0">
                <a:solidFill>
                  <a:schemeClr val="tx1"/>
                </a:solidFill>
                <a:effectLst/>
                <a:latin typeface="+mn-lt"/>
                <a:ea typeface="+mn-ea"/>
                <a:cs typeface="+mn-cs"/>
              </a:rPr>
              <a:t> in</a:t>
            </a:r>
            <a:r>
              <a:rPr lang="en-US" sz="1200" kern="1200" dirty="0">
                <a:solidFill>
                  <a:schemeClr val="tx1"/>
                </a:solidFill>
                <a:effectLst/>
                <a:latin typeface="+mn-lt"/>
                <a:ea typeface="+mn-ea"/>
                <a:cs typeface="+mn-cs"/>
              </a:rPr>
              <a:t> 1</a:t>
            </a:r>
            <a:r>
              <a:rPr lang="en-US" sz="1200" kern="1200" baseline="30000" dirty="0">
                <a:solidFill>
                  <a:schemeClr val="tx1"/>
                </a:solidFill>
                <a:effectLst/>
                <a:latin typeface="+mn-lt"/>
                <a:ea typeface="+mn-ea"/>
                <a:cs typeface="+mn-cs"/>
              </a:rPr>
              <a:t>st</a:t>
            </a:r>
            <a:r>
              <a:rPr lang="en-US" sz="1200" kern="1200" dirty="0">
                <a:solidFill>
                  <a:schemeClr val="tx1"/>
                </a:solidFill>
                <a:effectLst/>
                <a:latin typeface="+mn-lt"/>
                <a:ea typeface="+mn-ea"/>
                <a:cs typeface="+mn-cs"/>
              </a:rPr>
              <a:t> and 2nd person</a:t>
            </a:r>
            <a:r>
              <a:rPr lang="en-US" sz="1200" kern="1200" baseline="0" dirty="0">
                <a:solidFill>
                  <a:schemeClr val="tx1"/>
                </a:solidFill>
                <a:effectLst/>
                <a:latin typeface="+mn-lt"/>
                <a:ea typeface="+mn-ea"/>
                <a:cs typeface="+mn-cs"/>
              </a:rPr>
              <a:t> singular preterite (-í, -</a:t>
            </a:r>
            <a:r>
              <a:rPr lang="en-US" sz="1200" kern="1200" baseline="0" dirty="0" err="1">
                <a:solidFill>
                  <a:schemeClr val="tx1"/>
                </a:solidFill>
                <a:effectLst/>
                <a:latin typeface="+mn-lt"/>
                <a:ea typeface="+mn-ea"/>
                <a:cs typeface="+mn-cs"/>
              </a:rPr>
              <a:t>iste</a:t>
            </a:r>
            <a:r>
              <a:rPr lang="en-US" sz="1200" kern="1200" baseline="0" dirty="0">
                <a:solidFill>
                  <a:schemeClr val="tx1"/>
                </a:solidFill>
                <a:effectLst/>
                <a:latin typeface="+mn-lt"/>
                <a:ea typeface="+mn-ea"/>
                <a:cs typeface="+mn-cs"/>
              </a:rPr>
              <a:t>)</a:t>
            </a:r>
            <a:r>
              <a:rPr lang="en-US" sz="1200" kern="1200" dirty="0">
                <a:solidFill>
                  <a:schemeClr val="tx1"/>
                </a:solidFill>
                <a:effectLst/>
                <a:latin typeface="+mn-lt"/>
                <a:ea typeface="+mn-ea"/>
                <a:cs typeface="+mn-cs"/>
              </a:rPr>
              <a:t>.</a:t>
            </a:r>
            <a:endParaRPr lang="es-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Consolidation of 3rd person singular present (-e)</a:t>
            </a:r>
            <a:endParaRPr lang="en-US" sz="1200" b="1" u="none" kern="1200" dirty="0">
              <a:solidFill>
                <a:schemeClr val="tx1"/>
              </a:solidFill>
              <a:effectLst/>
              <a:latin typeface="+mn-lt"/>
              <a:ea typeface="+mn-ea"/>
              <a:cs typeface="+mn-cs"/>
            </a:endParaRPr>
          </a:p>
          <a:p>
            <a:r>
              <a:rPr lang="en-GB" sz="1200" b="0" u="none" kern="1200" dirty="0">
                <a:solidFill>
                  <a:schemeClr val="tx1"/>
                </a:solidFill>
                <a:effectLst/>
                <a:latin typeface="+mn-lt"/>
                <a:ea typeface="+mn-ea"/>
                <a:cs typeface="+mn-cs"/>
              </a:rPr>
              <a:t>Consolidation of</a:t>
            </a:r>
            <a:r>
              <a:rPr lang="en-GB" sz="1200" b="0" kern="1200" dirty="0">
                <a:solidFill>
                  <a:schemeClr val="tx1"/>
                </a:solidFill>
                <a:effectLst/>
                <a:latin typeface="+mn-lt"/>
                <a:ea typeface="+mn-ea"/>
                <a:cs typeface="+mn-cs"/>
              </a:rPr>
              <a:t> SSC [que]</a:t>
            </a:r>
            <a:endParaRPr lang="es-GB" sz="1200" b="0" kern="1200" dirty="0">
              <a:solidFill>
                <a:schemeClr val="tx1"/>
              </a:solidFill>
              <a:effectLst/>
              <a:latin typeface="+mn-lt"/>
              <a:ea typeface="+mn-ea"/>
              <a:cs typeface="+mn-cs"/>
            </a:endParaRPr>
          </a:p>
          <a:p>
            <a:r>
              <a:rPr lang="en-GB" baseline="0" dirty="0"/>
              <a:t/>
            </a:r>
            <a:br>
              <a:rPr lang="en-GB" baseline="0" dirty="0"/>
            </a:br>
            <a:r>
              <a:rPr lang="en-GB" b="1" dirty="0"/>
              <a:t>Word frequency </a:t>
            </a:r>
            <a:r>
              <a:rPr lang="en-GB" b="1" baseline="0" dirty="0"/>
              <a:t>(1 is the most frequent word in Spanish): </a:t>
            </a:r>
            <a:endParaRPr lang="en-GB" sz="1200" b="1" i="0" u="none" strike="noStrike" kern="1200" cap="none" dirty="0">
              <a:solidFill>
                <a:schemeClr val="tx1"/>
              </a:solidFill>
              <a:effectLst/>
              <a:latin typeface="+mn-lt"/>
              <a:ea typeface="Calibri"/>
              <a:cs typeface="Calibri"/>
              <a:sym typeface="Calibri"/>
            </a:endParaRPr>
          </a:p>
          <a:p>
            <a:r>
              <a:rPr lang="en-GB" sz="1200" b="1" i="0" u="none" strike="noStrike" kern="1200" cap="none" dirty="0">
                <a:solidFill>
                  <a:schemeClr val="tx1"/>
                </a:solidFill>
                <a:effectLst/>
                <a:latin typeface="+mn-lt"/>
                <a:ea typeface="Calibri"/>
                <a:cs typeface="Calibri"/>
                <a:sym typeface="Calibri"/>
              </a:rPr>
              <a:t>New vocabulary (introduce in lesson 1): </a:t>
            </a:r>
            <a:r>
              <a:rPr lang="es-419" sz="1200" kern="1200" dirty="0">
                <a:solidFill>
                  <a:schemeClr val="tx1"/>
                </a:solidFill>
                <a:effectLst/>
                <a:latin typeface="+mn-lt"/>
                <a:ea typeface="+mn-ea"/>
                <a:cs typeface="+mn-cs"/>
              </a:rPr>
              <a:t>conocer [128]</a:t>
            </a:r>
            <a:r>
              <a:rPr lang="es-GB" sz="1200" kern="1200" dirty="0">
                <a:solidFill>
                  <a:schemeClr val="tx1"/>
                </a:solidFill>
                <a:effectLst/>
                <a:latin typeface="+mn-lt"/>
                <a:ea typeface="+mn-ea"/>
                <a:cs typeface="+mn-cs"/>
              </a:rPr>
              <a:t>; </a:t>
            </a:r>
            <a:r>
              <a:rPr lang="es-419" sz="1200" kern="1200" dirty="0">
                <a:solidFill>
                  <a:schemeClr val="tx1"/>
                </a:solidFill>
                <a:effectLst/>
                <a:latin typeface="+mn-lt"/>
                <a:ea typeface="+mn-ea"/>
                <a:cs typeface="+mn-cs"/>
              </a:rPr>
              <a:t>ofrecer [351]</a:t>
            </a:r>
            <a:r>
              <a:rPr lang="es-GB" sz="1200" kern="1200" dirty="0">
                <a:solidFill>
                  <a:schemeClr val="tx1"/>
                </a:solidFill>
                <a:effectLst/>
                <a:latin typeface="+mn-lt"/>
                <a:ea typeface="+mn-ea"/>
                <a:cs typeface="+mn-cs"/>
              </a:rPr>
              <a:t>; </a:t>
            </a:r>
            <a:r>
              <a:rPr lang="es-419" sz="1200" kern="1200" dirty="0">
                <a:solidFill>
                  <a:schemeClr val="tx1"/>
                </a:solidFill>
                <a:effectLst/>
                <a:latin typeface="+mn-lt"/>
                <a:ea typeface="+mn-ea"/>
                <a:cs typeface="+mn-cs"/>
              </a:rPr>
              <a:t>sufrir [504]</a:t>
            </a:r>
            <a:r>
              <a:rPr lang="es-GB" sz="1200" kern="1200" dirty="0">
                <a:solidFill>
                  <a:schemeClr val="tx1"/>
                </a:solidFill>
                <a:effectLst/>
                <a:latin typeface="+mn-lt"/>
                <a:ea typeface="+mn-ea"/>
                <a:cs typeface="+mn-cs"/>
              </a:rPr>
              <a:t>; </a:t>
            </a:r>
            <a:r>
              <a:rPr lang="es-419" sz="1200" kern="1200" dirty="0">
                <a:solidFill>
                  <a:schemeClr val="tx1"/>
                </a:solidFill>
                <a:effectLst/>
                <a:latin typeface="+mn-lt"/>
                <a:ea typeface="+mn-ea"/>
                <a:cs typeface="+mn-cs"/>
              </a:rPr>
              <a:t>romper [733]</a:t>
            </a:r>
            <a:r>
              <a:rPr lang="es-GB" sz="1200" kern="1200" dirty="0">
                <a:solidFill>
                  <a:schemeClr val="tx1"/>
                </a:solidFill>
                <a:effectLst/>
                <a:latin typeface="+mn-lt"/>
                <a:ea typeface="+mn-ea"/>
                <a:cs typeface="+mn-cs"/>
              </a:rPr>
              <a:t>; </a:t>
            </a:r>
            <a:r>
              <a:rPr lang="es-419" sz="1200" kern="1200" dirty="0">
                <a:solidFill>
                  <a:schemeClr val="tx1"/>
                </a:solidFill>
                <a:effectLst/>
                <a:latin typeface="+mn-lt"/>
                <a:ea typeface="+mn-ea"/>
                <a:cs typeface="+mn-cs"/>
              </a:rPr>
              <a:t>la cultura [469]</a:t>
            </a:r>
            <a:r>
              <a:rPr lang="es-GB" sz="1200" kern="1200" dirty="0">
                <a:solidFill>
                  <a:schemeClr val="tx1"/>
                </a:solidFill>
                <a:effectLst/>
                <a:latin typeface="+mn-lt"/>
                <a:ea typeface="+mn-ea"/>
                <a:cs typeface="+mn-cs"/>
              </a:rPr>
              <a:t>; </a:t>
            </a:r>
            <a:r>
              <a:rPr lang="es-419" sz="1200" kern="1200" dirty="0">
                <a:solidFill>
                  <a:schemeClr val="tx1"/>
                </a:solidFill>
                <a:effectLst/>
                <a:latin typeface="+mn-lt"/>
                <a:ea typeface="+mn-ea"/>
                <a:cs typeface="+mn-cs"/>
              </a:rPr>
              <a:t>apenas [486]</a:t>
            </a:r>
            <a:r>
              <a:rPr lang="es-GB" sz="1200" kern="1200" dirty="0">
                <a:solidFill>
                  <a:schemeClr val="tx1"/>
                </a:solidFill>
                <a:effectLst/>
                <a:latin typeface="+mn-lt"/>
                <a:ea typeface="+mn-ea"/>
                <a:cs typeface="+mn-cs"/>
              </a:rPr>
              <a:t>; </a:t>
            </a:r>
            <a:r>
              <a:rPr lang="es-419" sz="1200" kern="1200" dirty="0">
                <a:solidFill>
                  <a:schemeClr val="tx1"/>
                </a:solidFill>
                <a:effectLst/>
                <a:latin typeface="+mn-lt"/>
                <a:ea typeface="+mn-ea"/>
                <a:cs typeface="+mn-cs"/>
              </a:rPr>
              <a:t>el accidente [1661]</a:t>
            </a:r>
            <a:r>
              <a:rPr lang="es-GB" sz="1200" kern="1200" dirty="0">
                <a:solidFill>
                  <a:schemeClr val="tx1"/>
                </a:solidFill>
                <a:effectLst/>
                <a:latin typeface="+mn-lt"/>
                <a:ea typeface="+mn-ea"/>
                <a:cs typeface="+mn-cs"/>
              </a:rPr>
              <a:t>; </a:t>
            </a:r>
            <a:r>
              <a:rPr lang="es-419" sz="1200" kern="1200" dirty="0">
                <a:solidFill>
                  <a:schemeClr val="tx1"/>
                </a:solidFill>
                <a:effectLst/>
                <a:latin typeface="+mn-lt"/>
                <a:ea typeface="+mn-ea"/>
                <a:cs typeface="+mn-cs"/>
              </a:rPr>
              <a:t>los Estados Unidos [N/A]</a:t>
            </a:r>
            <a:r>
              <a:rPr lang="es-GB" sz="1200" kern="1200" dirty="0">
                <a:solidFill>
                  <a:schemeClr val="tx1"/>
                </a:solidFill>
                <a:effectLst/>
                <a:latin typeface="+mn-lt"/>
                <a:ea typeface="+mn-ea"/>
                <a:cs typeface="+mn-cs"/>
              </a:rPr>
              <a:t>; </a:t>
            </a:r>
            <a:r>
              <a:rPr lang="es-419" sz="1200" kern="1200" dirty="0">
                <a:solidFill>
                  <a:schemeClr val="tx1"/>
                </a:solidFill>
                <a:effectLst/>
                <a:latin typeface="+mn-lt"/>
                <a:ea typeface="+mn-ea"/>
                <a:cs typeface="+mn-cs"/>
              </a:rPr>
              <a:t>ya [39]</a:t>
            </a:r>
            <a:r>
              <a:rPr lang="es-GB" sz="1200" kern="1200" dirty="0">
                <a:solidFill>
                  <a:schemeClr val="tx1"/>
                </a:solidFill>
                <a:effectLst/>
                <a:latin typeface="+mn-lt"/>
                <a:ea typeface="+mn-ea"/>
                <a:cs typeface="+mn-cs"/>
              </a:rPr>
              <a:t>; </a:t>
            </a:r>
            <a:r>
              <a:rPr lang="es-419" sz="1200" kern="1200" dirty="0">
                <a:solidFill>
                  <a:schemeClr val="tx1"/>
                </a:solidFill>
                <a:effectLst/>
                <a:latin typeface="+mn-lt"/>
                <a:ea typeface="+mn-ea"/>
                <a:cs typeface="+mn-cs"/>
              </a:rPr>
              <a:t>pasar³ [68]</a:t>
            </a:r>
          </a:p>
          <a:p>
            <a:endParaRPr lang="es-GB" sz="1200" kern="1200" dirty="0">
              <a:solidFill>
                <a:schemeClr val="tx1"/>
              </a:solidFill>
              <a:effectLst/>
              <a:latin typeface="+mn-lt"/>
              <a:ea typeface="+mn-ea"/>
              <a:cs typeface="+mn-cs"/>
            </a:endParaRPr>
          </a:p>
          <a:p>
            <a:r>
              <a:rPr lang="es-419" sz="1200" b="1" kern="1200" dirty="0">
                <a:solidFill>
                  <a:schemeClr val="tx1"/>
                </a:solidFill>
                <a:effectLst/>
                <a:latin typeface="+mn-lt"/>
                <a:ea typeface="+mn-ea"/>
                <a:cs typeface="+mn-cs"/>
              </a:rPr>
              <a:t>Vocabulary to revisit:</a:t>
            </a:r>
          </a:p>
          <a:p>
            <a:r>
              <a:rPr lang="es-419" sz="1200" b="1" kern="1200" dirty="0">
                <a:solidFill>
                  <a:schemeClr val="tx1"/>
                </a:solidFill>
                <a:effectLst/>
                <a:latin typeface="+mn-lt"/>
                <a:ea typeface="+mn-ea"/>
                <a:cs typeface="+mn-cs"/>
              </a:rPr>
              <a:t>Y8 1.2.6: </a:t>
            </a:r>
            <a:r>
              <a:rPr lang="es-419" sz="1200" kern="1200" dirty="0">
                <a:solidFill>
                  <a:schemeClr val="tx1"/>
                </a:solidFill>
                <a:effectLst/>
                <a:latin typeface="+mn-lt"/>
                <a:ea typeface="+mn-ea"/>
                <a:cs typeface="+mn-cs"/>
              </a:rPr>
              <a:t>paisaje [1685]; crecer [560]; desaparecer [655]; seco [1183]; lluvia [986]; clima [1675]; mejor [116]; frontera [1507]; ganar² [295]; mil [191]; altura [970]; suficiente [781]; dice [decir-31]; más [23]; vida [85]</a:t>
            </a:r>
            <a:r>
              <a:rPr lang="es-GB" dirty="0">
                <a:effectLst/>
              </a:rPr>
              <a:t> </a:t>
            </a:r>
          </a:p>
          <a:p>
            <a:endParaRPr lang="es-GB" sz="1200" b="1" kern="1200" dirty="0">
              <a:solidFill>
                <a:schemeClr val="tx1"/>
              </a:solidFill>
              <a:effectLst/>
              <a:latin typeface="+mn-lt"/>
              <a:ea typeface="+mn-ea"/>
              <a:cs typeface="+mn-cs"/>
            </a:endParaRPr>
          </a:p>
          <a:p>
            <a:r>
              <a:rPr lang="es-419" sz="1200" b="1" kern="1200" dirty="0">
                <a:solidFill>
                  <a:schemeClr val="tx1"/>
                </a:solidFill>
                <a:effectLst/>
                <a:latin typeface="+mn-lt"/>
                <a:ea typeface="+mn-ea"/>
                <a:cs typeface="+mn-cs"/>
              </a:rPr>
              <a:t>Y8 1.2.1: </a:t>
            </a:r>
            <a:r>
              <a:rPr lang="es-419" sz="1200" kern="1200" dirty="0">
                <a:solidFill>
                  <a:schemeClr val="tx1"/>
                </a:solidFill>
                <a:effectLst/>
                <a:latin typeface="+mn-lt"/>
                <a:ea typeface="+mn-ea"/>
                <a:cs typeface="+mn-cs"/>
              </a:rPr>
              <a:t>elegir [561]; elijo [561]; describrir [1272]; compartir [579]; imprimir [2736]; diálogo [1466]; corto [1055]; largo [300]; finalmente [948]; mismo [55]; último [188]; primero [82]; segundo [223]; tercero [450]; propio [183];</a:t>
            </a:r>
            <a:r>
              <a:rPr lang="es-GB" dirty="0">
                <a:effectLst/>
              </a:rPr>
              <a:t> </a:t>
            </a:r>
          </a:p>
          <a:p>
            <a:endParaRPr lang="en-GB"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of </a:t>
            </a:r>
            <a:r>
              <a:rPr lang="es-ES" i="1" baseline="0" dirty="0" err="1"/>
              <a:t>Spanish</a:t>
            </a:r>
            <a:r>
              <a:rPr lang="es-ES" i="1" baseline="0" dirty="0"/>
              <a:t>: Core </a:t>
            </a:r>
            <a:r>
              <a:rPr lang="es-ES" i="1" baseline="0" dirty="0" err="1"/>
              <a:t>vocabulary</a:t>
            </a:r>
            <a:r>
              <a:rPr lang="es-ES" i="1" baseline="0" dirty="0"/>
              <a:t> for </a:t>
            </a:r>
            <a:r>
              <a:rPr lang="es-ES" i="1" baseline="0" dirty="0" err="1"/>
              <a:t>learners</a:t>
            </a:r>
            <a:r>
              <a:rPr lang="es-ES" i="1" baseline="0" dirty="0"/>
              <a:t>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29123389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10 minutes</a:t>
            </a:r>
          </a:p>
          <a:p>
            <a:endParaRPr lang="en-GB" b="1" dirty="0"/>
          </a:p>
          <a:p>
            <a:r>
              <a:rPr lang="en-GB" b="1" dirty="0"/>
              <a:t>Aim: </a:t>
            </a:r>
            <a:r>
              <a:rPr lang="en-GB" b="0" dirty="0"/>
              <a:t>to produce the third person singular forms of –</a:t>
            </a:r>
            <a:r>
              <a:rPr lang="en-GB" b="0" dirty="0" err="1"/>
              <a:t>er</a:t>
            </a:r>
            <a:r>
              <a:rPr lang="en-GB" b="0" dirty="0"/>
              <a:t>/–</a:t>
            </a:r>
            <a:r>
              <a:rPr lang="en-GB" b="0" dirty="0" err="1"/>
              <a:t>ir</a:t>
            </a:r>
            <a:r>
              <a:rPr lang="en-GB" b="0" dirty="0"/>
              <a:t> verbs in present and preterite</a:t>
            </a:r>
            <a:r>
              <a:rPr lang="en-GB" b="0" baseline="0" dirty="0"/>
              <a:t> in writing; to produce vocabulary in writing</a:t>
            </a:r>
            <a:endParaRPr lang="en-GB" b="0" dirty="0"/>
          </a:p>
          <a:p>
            <a:endParaRPr lang="en-GB" b="1" dirty="0"/>
          </a:p>
          <a:p>
            <a:r>
              <a:rPr lang="en-GB" b="1" dirty="0"/>
              <a:t>Procedure:</a:t>
            </a:r>
          </a:p>
          <a:p>
            <a:pPr marL="228600" indent="-228600">
              <a:buAutoNum type="arabicPeriod"/>
            </a:pPr>
            <a:r>
              <a:rPr lang="en-GB" b="0" baseline="0" dirty="0"/>
              <a:t>Students read the English sentences, paying particular attention to whether the verb refers to habitual present or to a completed action in the past.</a:t>
            </a:r>
          </a:p>
          <a:p>
            <a:pPr marL="228600" indent="-228600">
              <a:buAutoNum type="arabicPeriod"/>
            </a:pPr>
            <a:r>
              <a:rPr lang="en-GB" b="0" baseline="0" dirty="0"/>
              <a:t>They write the sentence in Spanish.</a:t>
            </a:r>
            <a:endParaRPr lang="en-GB" b="0" dirty="0"/>
          </a:p>
          <a:p>
            <a:endParaRPr lang="en-GB" b="1" dirty="0"/>
          </a:p>
          <a:p>
            <a:r>
              <a:rPr lang="en-GB" b="1" dirty="0"/>
              <a:t>Notes: </a:t>
            </a:r>
          </a:p>
          <a:p>
            <a:pPr marL="228600" indent="-228600">
              <a:buAutoNum type="arabicPeriod"/>
            </a:pPr>
            <a:r>
              <a:rPr lang="en-GB" b="0" baseline="0" dirty="0"/>
              <a:t>Sentences 1 and 3 are based on real places in the Spanish-speaking world. A picture and caption are included as additional information about these.</a:t>
            </a:r>
          </a:p>
          <a:p>
            <a:pPr marL="228600" indent="-228600">
              <a:buAutoNum type="arabicPeriod"/>
            </a:pPr>
            <a:r>
              <a:rPr lang="en-GB" b="0" baseline="0" dirty="0"/>
              <a:t>The vast majority of the words in this activity have either been practised in the preceding activities or were taught in Y7 (e.g. iglesia). It may be worth recapping the word ‘hasta’ (taught in Year 8 Term 1) with students before the activity.</a:t>
            </a:r>
          </a:p>
        </p:txBody>
      </p:sp>
      <p:sp>
        <p:nvSpPr>
          <p:cNvPr id="4" name="Slide Number Placeholder 3"/>
          <p:cNvSpPr>
            <a:spLocks noGrp="1"/>
          </p:cNvSpPr>
          <p:nvPr>
            <p:ph type="sldNum" sz="quarter" idx="10"/>
          </p:nvPr>
        </p:nvSpPr>
        <p:spPr/>
        <p:txBody>
          <a:bodyPr/>
          <a:lstStyle/>
          <a:p>
            <a:fld id="{051212F4-EB5A-464B-92EC-DACFCB1CC2CD}" type="slidenum">
              <a:rPr lang="en-GB" smtClean="0"/>
              <a:t>10</a:t>
            </a:fld>
            <a:endParaRPr lang="en-GB"/>
          </a:p>
        </p:txBody>
      </p:sp>
    </p:spTree>
    <p:extLst>
      <p:ext uri="{BB962C8B-B14F-4D97-AF65-F5344CB8AC3E}">
        <p14:creationId xmlns:p14="http://schemas.microsoft.com/office/powerpoint/2010/main" val="35167593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noProof="0" dirty="0"/>
              <a:t>Timing: </a:t>
            </a:r>
            <a:r>
              <a:rPr lang="en-GB" b="0" noProof="0" dirty="0"/>
              <a:t>10 min.</a:t>
            </a:r>
          </a:p>
          <a:p>
            <a:endParaRPr lang="en-GB" b="1" noProof="0" dirty="0"/>
          </a:p>
          <a:p>
            <a:r>
              <a:rPr lang="en-GB" b="1" noProof="0" dirty="0"/>
              <a:t>Aim: </a:t>
            </a:r>
            <a:r>
              <a:rPr lang="en-GB" b="0" noProof="0" dirty="0"/>
              <a:t>to practise producing and understanding the 1</a:t>
            </a:r>
            <a:r>
              <a:rPr lang="en-GB" b="0" baseline="30000" noProof="0" dirty="0"/>
              <a:t>st</a:t>
            </a:r>
            <a:r>
              <a:rPr lang="en-GB" b="0" noProof="0" dirty="0"/>
              <a:t> person singular present and 3</a:t>
            </a:r>
            <a:r>
              <a:rPr lang="en-GB" b="0" baseline="30000" noProof="0" dirty="0"/>
              <a:t>rd</a:t>
            </a:r>
            <a:r>
              <a:rPr lang="en-GB" b="0" noProof="0" dirty="0"/>
              <a:t> person singular preterite forms </a:t>
            </a:r>
            <a:r>
              <a:rPr lang="en-GB" b="0" noProof="0"/>
              <a:t>of </a:t>
            </a:r>
            <a:r>
              <a:rPr lang="en-GB" b="0" noProof="0" smtClean="0"/>
              <a:t>–er and -ir </a:t>
            </a:r>
            <a:r>
              <a:rPr lang="en-GB" b="0" noProof="0" dirty="0"/>
              <a:t>verbs in the oral</a:t>
            </a:r>
            <a:r>
              <a:rPr lang="en-GB" b="0" baseline="0" noProof="0" dirty="0"/>
              <a:t> modality; to practise producing and understanding vocabulary</a:t>
            </a:r>
          </a:p>
          <a:p>
            <a:endParaRPr lang="en-GB" b="1" noProof="0" dirty="0"/>
          </a:p>
          <a:p>
            <a:r>
              <a:rPr lang="en-GB" b="1" noProof="0" dirty="0"/>
              <a:t>Procedure:</a:t>
            </a:r>
          </a:p>
          <a:p>
            <a:r>
              <a:rPr lang="en-GB" b="0" noProof="0" dirty="0"/>
              <a:t>1. Person A says the card number and reads the question aloud in Spanish. (Saying</a:t>
            </a:r>
            <a:r>
              <a:rPr lang="en-GB" b="0" baseline="0" noProof="0" dirty="0"/>
              <a:t> the card number will help the partner to follow the order.)</a:t>
            </a:r>
            <a:endParaRPr lang="en-GB" b="0" noProof="0" dirty="0"/>
          </a:p>
          <a:p>
            <a:r>
              <a:rPr lang="en-GB" b="0" noProof="0" dirty="0"/>
              <a:t>2. Person B </a:t>
            </a:r>
            <a:r>
              <a:rPr lang="en-GB" sz="1200" kern="1200" noProof="0" dirty="0">
                <a:solidFill>
                  <a:schemeClr val="tx1"/>
                </a:solidFill>
                <a:effectLst/>
                <a:latin typeface="+mn-lt"/>
                <a:ea typeface="+mn-ea"/>
                <a:cs typeface="+mn-cs"/>
              </a:rPr>
              <a:t>looks at the card displayed on the</a:t>
            </a:r>
            <a:r>
              <a:rPr lang="en-GB" sz="1200" kern="1200" baseline="0" noProof="0" dirty="0">
                <a:solidFill>
                  <a:schemeClr val="tx1"/>
                </a:solidFill>
                <a:effectLst/>
                <a:latin typeface="+mn-lt"/>
                <a:ea typeface="+mn-ea"/>
                <a:cs typeface="+mn-cs"/>
              </a:rPr>
              <a:t> interactive whiteboard </a:t>
            </a:r>
            <a:r>
              <a:rPr lang="en-GB" sz="1200" kern="1200" noProof="0" dirty="0">
                <a:solidFill>
                  <a:schemeClr val="tx1"/>
                </a:solidFill>
                <a:effectLst/>
                <a:latin typeface="+mn-lt"/>
                <a:ea typeface="+mn-ea"/>
                <a:cs typeface="+mn-cs"/>
              </a:rPr>
              <a:t>with the same number that s/he just heard. Depending</a:t>
            </a:r>
            <a:r>
              <a:rPr lang="en-GB" sz="1200" kern="1200" baseline="0" noProof="0" dirty="0">
                <a:solidFill>
                  <a:schemeClr val="tx1"/>
                </a:solidFill>
                <a:effectLst/>
                <a:latin typeface="+mn-lt"/>
                <a:ea typeface="+mn-ea"/>
                <a:cs typeface="+mn-cs"/>
              </a:rPr>
              <a:t> on what Person A says, Person B </a:t>
            </a:r>
            <a:r>
              <a:rPr lang="en-GB" sz="1200" kern="1200" noProof="0" dirty="0">
                <a:solidFill>
                  <a:schemeClr val="tx1"/>
                </a:solidFill>
                <a:effectLst/>
                <a:latin typeface="+mn-lt"/>
                <a:ea typeface="+mn-ea"/>
                <a:cs typeface="+mn-cs"/>
              </a:rPr>
              <a:t>write</a:t>
            </a:r>
            <a:r>
              <a:rPr lang="en-GB" sz="1200" kern="1200" baseline="0" noProof="0" dirty="0">
                <a:solidFill>
                  <a:schemeClr val="tx1"/>
                </a:solidFill>
                <a:effectLst/>
                <a:latin typeface="+mn-lt"/>
                <a:ea typeface="+mn-ea"/>
                <a:cs typeface="+mn-cs"/>
              </a:rPr>
              <a:t>s the name of the person that the sentence corresponds to (e.g. 1. Paula).</a:t>
            </a:r>
          </a:p>
          <a:p>
            <a:endParaRPr lang="en-GB" sz="1200" b="1" kern="1200" baseline="0" noProof="0" dirty="0">
              <a:solidFill>
                <a:schemeClr val="tx1"/>
              </a:solidFill>
              <a:effectLst/>
              <a:latin typeface="+mn-lt"/>
              <a:ea typeface="+mn-ea"/>
              <a:cs typeface="+mn-cs"/>
            </a:endParaRPr>
          </a:p>
          <a:p>
            <a:r>
              <a:rPr lang="en-GB" sz="1200" b="1" kern="1200" baseline="0" noProof="0" dirty="0">
                <a:solidFill>
                  <a:schemeClr val="tx1"/>
                </a:solidFill>
                <a:effectLst/>
                <a:latin typeface="+mn-lt"/>
                <a:ea typeface="+mn-ea"/>
                <a:cs typeface="+mn-cs"/>
              </a:rPr>
              <a:t>Notes: </a:t>
            </a:r>
            <a:endParaRPr lang="en-GB" sz="1200" b="0" kern="1200" baseline="0" noProof="0" dirty="0">
              <a:solidFill>
                <a:schemeClr val="tx1"/>
              </a:solidFill>
              <a:effectLst/>
              <a:latin typeface="+mn-lt"/>
              <a:ea typeface="+mn-ea"/>
              <a:cs typeface="+mn-cs"/>
            </a:endParaRPr>
          </a:p>
          <a:p>
            <a:pPr marL="228600" indent="-228600">
              <a:buAutoNum type="arabicPeriod"/>
            </a:pPr>
            <a:r>
              <a:rPr lang="en-GB" sz="1200" b="0" kern="1200" baseline="0" noProof="0" dirty="0">
                <a:solidFill>
                  <a:schemeClr val="tx1"/>
                </a:solidFill>
                <a:effectLst/>
                <a:latin typeface="+mn-lt"/>
                <a:ea typeface="+mn-ea"/>
                <a:cs typeface="+mn-cs"/>
              </a:rPr>
              <a:t>The cards for the person speaking are on the next slide. These need to be printed. </a:t>
            </a:r>
          </a:p>
          <a:p>
            <a:pPr marL="228600" indent="-228600">
              <a:buAutoNum type="arabicPeriod"/>
            </a:pPr>
            <a:r>
              <a:rPr lang="en-GB" sz="1200" b="0" kern="1200" baseline="0" noProof="0" dirty="0">
                <a:solidFill>
                  <a:schemeClr val="tx1"/>
                </a:solidFill>
                <a:effectLst/>
                <a:latin typeface="+mn-lt"/>
                <a:ea typeface="+mn-ea"/>
                <a:cs typeface="+mn-cs"/>
              </a:rPr>
              <a:t>The cards for the person listening are on the following slide. These can be displayed on the board during the activity (no need to print).</a:t>
            </a:r>
            <a:endParaRPr lang="en-GB" b="1" noProof="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09327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DO NOT DISPLAY DURING ACTIVITY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A</a:t>
            </a:r>
            <a:r>
              <a:rPr lang="en-GB" b="0" baseline="0" dirty="0"/>
              <a:t> printer-friendly version of these speaking cards is available with the resource.</a:t>
            </a:r>
            <a:endParaRPr lang="en-GB" b="0" dirty="0"/>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99562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u="none" dirty="0"/>
              <a:t>DISPLAY</a:t>
            </a:r>
            <a:r>
              <a:rPr lang="en-GB" b="1" dirty="0"/>
              <a:t> TO CLASS DURING ACTIVITY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While the other student reads his/her sentences aloud (see previous slide), the other student will be looking at these on the interactive</a:t>
            </a:r>
            <a:r>
              <a:rPr lang="en-GB" b="0" baseline="0" dirty="0"/>
              <a:t> white</a:t>
            </a:r>
            <a:r>
              <a:rPr lang="en-GB" b="0" dirty="0"/>
              <a:t>board,</a:t>
            </a:r>
            <a:r>
              <a:rPr lang="en-GB" b="0" baseline="0" dirty="0"/>
              <a:t> and will decide which person is referred to for each item.</a:t>
            </a:r>
            <a:endParaRPr lang="en-GB" b="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82130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u="none" dirty="0"/>
              <a:t>DO NOT DISPLAY DURING ACTIVITY</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40523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u="none" dirty="0"/>
              <a:t>DO NOT DISPLAY DURING ACTIVITY</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45216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Learning outcomes: </a:t>
            </a:r>
          </a:p>
          <a:p>
            <a:r>
              <a:rPr lang="en-GB" sz="1200" b="0" kern="1200" dirty="0">
                <a:solidFill>
                  <a:schemeClr val="tx1"/>
                </a:solidFill>
                <a:effectLst/>
                <a:latin typeface="+mn-lt"/>
                <a:ea typeface="+mn-ea"/>
                <a:cs typeface="+mn-cs"/>
              </a:rPr>
              <a:t>Introduction of</a:t>
            </a:r>
            <a:r>
              <a:rPr lang="en-GB" sz="1200" b="0" kern="1200" baseline="0" dirty="0">
                <a:solidFill>
                  <a:schemeClr val="tx1"/>
                </a:solidFill>
                <a:effectLst/>
                <a:latin typeface="+mn-lt"/>
                <a:ea typeface="+mn-ea"/>
                <a:cs typeface="+mn-cs"/>
              </a:rPr>
              <a:t> </a:t>
            </a:r>
            <a:r>
              <a:rPr lang="en-US" sz="1200" b="0" kern="1200" dirty="0">
                <a:solidFill>
                  <a:schemeClr val="tx1"/>
                </a:solidFill>
                <a:effectLst/>
                <a:latin typeface="+mn-lt"/>
                <a:ea typeface="+mn-ea"/>
                <a:cs typeface="+mn-cs"/>
              </a:rPr>
              <a:t>-</a:t>
            </a:r>
            <a:r>
              <a:rPr lang="en-US" sz="1200" b="0" kern="1200" dirty="0" err="1">
                <a:solidFill>
                  <a:schemeClr val="tx1"/>
                </a:solidFill>
                <a:effectLst/>
                <a:latin typeface="+mn-lt"/>
                <a:ea typeface="+mn-ea"/>
                <a:cs typeface="+mn-cs"/>
              </a:rPr>
              <a:t>er</a:t>
            </a:r>
            <a:r>
              <a:rPr lang="en-US" sz="1200" b="0" kern="1200" dirty="0">
                <a:solidFill>
                  <a:schemeClr val="tx1"/>
                </a:solidFill>
                <a:effectLst/>
                <a:latin typeface="+mn-lt"/>
                <a:ea typeface="+mn-ea"/>
                <a:cs typeface="+mn-cs"/>
              </a:rPr>
              <a:t>/-</a:t>
            </a:r>
            <a:r>
              <a:rPr lang="en-US" sz="1200" b="0" kern="1200" dirty="0" err="1">
                <a:solidFill>
                  <a:schemeClr val="tx1"/>
                </a:solidFill>
                <a:effectLst/>
                <a:latin typeface="+mn-lt"/>
                <a:ea typeface="+mn-ea"/>
                <a:cs typeface="+mn-cs"/>
              </a:rPr>
              <a:t>ir</a:t>
            </a:r>
            <a:r>
              <a:rPr lang="en-US" sz="1200" b="1" kern="1200" dirty="0">
                <a:solidFill>
                  <a:schemeClr val="tx1"/>
                </a:solidFill>
                <a:effectLst/>
                <a:latin typeface="+mn-lt"/>
                <a:ea typeface="+mn-ea"/>
                <a:cs typeface="+mn-cs"/>
              </a:rPr>
              <a:t> </a:t>
            </a:r>
            <a:r>
              <a:rPr lang="en-US" sz="1200" b="0" kern="1200" dirty="0">
                <a:solidFill>
                  <a:schemeClr val="tx1"/>
                </a:solidFill>
                <a:effectLst/>
                <a:latin typeface="+mn-lt"/>
                <a:ea typeface="+mn-ea"/>
                <a:cs typeface="+mn-cs"/>
              </a:rPr>
              <a:t>verbs 3rd person singular preterite</a:t>
            </a:r>
            <a:r>
              <a:rPr lang="en-US" sz="1200" b="0" kern="1200" baseline="0" dirty="0">
                <a:solidFill>
                  <a:schemeClr val="tx1"/>
                </a:solidFill>
                <a:effectLst/>
                <a:latin typeface="+mn-lt"/>
                <a:ea typeface="+mn-ea"/>
                <a:cs typeface="+mn-cs"/>
              </a:rPr>
              <a:t> </a:t>
            </a:r>
            <a:r>
              <a:rPr lang="en-US" sz="1200" b="0" kern="1200" dirty="0">
                <a:solidFill>
                  <a:schemeClr val="tx1"/>
                </a:solidFill>
                <a:effectLst/>
                <a:latin typeface="+mn-lt"/>
                <a:ea typeface="+mn-ea"/>
                <a:cs typeface="+mn-cs"/>
              </a:rPr>
              <a:t>(-</a:t>
            </a:r>
            <a:r>
              <a:rPr lang="en-US" sz="1200" b="0" kern="1200" dirty="0" err="1">
                <a:solidFill>
                  <a:schemeClr val="tx1"/>
                </a:solidFill>
                <a:effectLst/>
                <a:latin typeface="+mn-lt"/>
                <a:ea typeface="+mn-ea"/>
                <a:cs typeface="+mn-cs"/>
              </a:rPr>
              <a:t>ió</a:t>
            </a:r>
            <a:r>
              <a:rPr lang="en-US" sz="1200" b="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Consolidation of -</a:t>
            </a:r>
            <a:r>
              <a:rPr lang="en-US" sz="1200" kern="1200" dirty="0" err="1">
                <a:solidFill>
                  <a:schemeClr val="tx1"/>
                </a:solidFill>
                <a:effectLst/>
                <a:latin typeface="+mn-lt"/>
                <a:ea typeface="+mn-ea"/>
                <a:cs typeface="+mn-cs"/>
              </a:rPr>
              <a:t>er</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ir</a:t>
            </a:r>
            <a:r>
              <a:rPr lang="en-US" sz="1200" kern="1200" dirty="0">
                <a:solidFill>
                  <a:schemeClr val="tx1"/>
                </a:solidFill>
                <a:effectLst/>
                <a:latin typeface="+mn-lt"/>
                <a:ea typeface="+mn-ea"/>
                <a:cs typeface="+mn-cs"/>
              </a:rPr>
              <a:t> verbs</a:t>
            </a:r>
            <a:r>
              <a:rPr lang="en-US" sz="1200" kern="1200" baseline="0" dirty="0">
                <a:solidFill>
                  <a:schemeClr val="tx1"/>
                </a:solidFill>
                <a:effectLst/>
                <a:latin typeface="+mn-lt"/>
                <a:ea typeface="+mn-ea"/>
                <a:cs typeface="+mn-cs"/>
              </a:rPr>
              <a:t> in</a:t>
            </a:r>
            <a:r>
              <a:rPr lang="en-US" sz="1200" kern="1200" dirty="0">
                <a:solidFill>
                  <a:schemeClr val="tx1"/>
                </a:solidFill>
                <a:effectLst/>
                <a:latin typeface="+mn-lt"/>
                <a:ea typeface="+mn-ea"/>
                <a:cs typeface="+mn-cs"/>
              </a:rPr>
              <a:t> 1</a:t>
            </a:r>
            <a:r>
              <a:rPr lang="en-US" sz="1200" kern="1200" baseline="30000" dirty="0">
                <a:solidFill>
                  <a:schemeClr val="tx1"/>
                </a:solidFill>
                <a:effectLst/>
                <a:latin typeface="+mn-lt"/>
                <a:ea typeface="+mn-ea"/>
                <a:cs typeface="+mn-cs"/>
              </a:rPr>
              <a:t>st</a:t>
            </a:r>
            <a:r>
              <a:rPr lang="en-US" sz="1200" kern="1200" dirty="0">
                <a:solidFill>
                  <a:schemeClr val="tx1"/>
                </a:solidFill>
                <a:effectLst/>
                <a:latin typeface="+mn-lt"/>
                <a:ea typeface="+mn-ea"/>
                <a:cs typeface="+mn-cs"/>
              </a:rPr>
              <a:t> and 2nd person</a:t>
            </a:r>
            <a:r>
              <a:rPr lang="en-US" sz="1200" kern="1200" baseline="0" dirty="0">
                <a:solidFill>
                  <a:schemeClr val="tx1"/>
                </a:solidFill>
                <a:effectLst/>
                <a:latin typeface="+mn-lt"/>
                <a:ea typeface="+mn-ea"/>
                <a:cs typeface="+mn-cs"/>
              </a:rPr>
              <a:t> singular preterite (-í, -</a:t>
            </a:r>
            <a:r>
              <a:rPr lang="en-US" sz="1200" kern="1200" baseline="0" dirty="0" err="1">
                <a:solidFill>
                  <a:schemeClr val="tx1"/>
                </a:solidFill>
                <a:effectLst/>
                <a:latin typeface="+mn-lt"/>
                <a:ea typeface="+mn-ea"/>
                <a:cs typeface="+mn-cs"/>
              </a:rPr>
              <a:t>iste</a:t>
            </a:r>
            <a:r>
              <a:rPr lang="en-US" sz="1200" kern="1200" baseline="0" dirty="0">
                <a:solidFill>
                  <a:schemeClr val="tx1"/>
                </a:solidFill>
                <a:effectLst/>
                <a:latin typeface="+mn-lt"/>
                <a:ea typeface="+mn-ea"/>
                <a:cs typeface="+mn-cs"/>
              </a:rPr>
              <a:t>)</a:t>
            </a:r>
            <a:r>
              <a:rPr lang="en-US" sz="1200" kern="1200" dirty="0">
                <a:solidFill>
                  <a:schemeClr val="tx1"/>
                </a:solidFill>
                <a:effectLst/>
                <a:latin typeface="+mn-lt"/>
                <a:ea typeface="+mn-ea"/>
                <a:cs typeface="+mn-cs"/>
              </a:rPr>
              <a:t>.</a:t>
            </a:r>
            <a:endParaRPr lang="es-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Consolidation of 3rd person singular present (-e)</a:t>
            </a:r>
            <a:endParaRPr lang="en-US" sz="1200" b="1" u="none" kern="1200" dirty="0">
              <a:solidFill>
                <a:schemeClr val="tx1"/>
              </a:solidFill>
              <a:effectLst/>
              <a:latin typeface="+mn-lt"/>
              <a:ea typeface="+mn-ea"/>
              <a:cs typeface="+mn-cs"/>
            </a:endParaRPr>
          </a:p>
          <a:p>
            <a:r>
              <a:rPr lang="en-GB" sz="1200" b="0" u="none" kern="1200" dirty="0">
                <a:solidFill>
                  <a:schemeClr val="tx1"/>
                </a:solidFill>
                <a:effectLst/>
                <a:latin typeface="+mn-lt"/>
                <a:ea typeface="+mn-ea"/>
                <a:cs typeface="+mn-cs"/>
              </a:rPr>
              <a:t>Consolidation of</a:t>
            </a:r>
            <a:r>
              <a:rPr lang="en-GB" sz="1200" b="0" kern="1200" dirty="0">
                <a:solidFill>
                  <a:schemeClr val="tx1"/>
                </a:solidFill>
                <a:effectLst/>
                <a:latin typeface="+mn-lt"/>
                <a:ea typeface="+mn-ea"/>
                <a:cs typeface="+mn-cs"/>
              </a:rPr>
              <a:t> SSC [que]</a:t>
            </a:r>
            <a:endParaRPr lang="es-GB" sz="1200" b="0" kern="1200" dirty="0">
              <a:solidFill>
                <a:schemeClr val="tx1"/>
              </a:solidFill>
              <a:effectLst/>
              <a:latin typeface="+mn-lt"/>
              <a:ea typeface="+mn-ea"/>
              <a:cs typeface="+mn-cs"/>
            </a:endParaRPr>
          </a:p>
          <a:p>
            <a:r>
              <a:rPr lang="en-GB" baseline="0" dirty="0"/>
              <a:t/>
            </a:r>
            <a:br>
              <a:rPr lang="en-GB" baseline="0" dirty="0"/>
            </a:br>
            <a:r>
              <a:rPr lang="en-GB" b="1" dirty="0"/>
              <a:t>Word frequency </a:t>
            </a:r>
            <a:r>
              <a:rPr lang="en-GB" b="1" baseline="0" dirty="0"/>
              <a:t>(1 is the most frequent word in Spanish): </a:t>
            </a:r>
            <a:endParaRPr lang="en-GB" sz="1200" b="1" i="0" u="none" strike="noStrike" kern="1200" cap="none" dirty="0">
              <a:solidFill>
                <a:schemeClr val="tx1"/>
              </a:solidFill>
              <a:effectLst/>
              <a:latin typeface="+mn-lt"/>
              <a:ea typeface="Calibri"/>
              <a:cs typeface="Calibri"/>
              <a:sym typeface="Calibri"/>
            </a:endParaRPr>
          </a:p>
          <a:p>
            <a:r>
              <a:rPr lang="en-GB" sz="1200" b="1" i="0" u="none" strike="noStrike" kern="1200" cap="none" dirty="0">
                <a:solidFill>
                  <a:schemeClr val="tx1"/>
                </a:solidFill>
                <a:effectLst/>
                <a:latin typeface="+mn-lt"/>
                <a:ea typeface="Calibri"/>
                <a:cs typeface="Calibri"/>
                <a:sym typeface="Calibri"/>
              </a:rPr>
              <a:t>New vocabulary (introduce in lesson 1): </a:t>
            </a:r>
            <a:r>
              <a:rPr lang="es-419" sz="1200" kern="1200" dirty="0">
                <a:solidFill>
                  <a:schemeClr val="tx1"/>
                </a:solidFill>
                <a:effectLst/>
                <a:latin typeface="+mn-lt"/>
                <a:ea typeface="+mn-ea"/>
                <a:cs typeface="+mn-cs"/>
              </a:rPr>
              <a:t>conocer [128]</a:t>
            </a:r>
            <a:r>
              <a:rPr lang="es-GB" sz="1200" kern="1200" dirty="0">
                <a:solidFill>
                  <a:schemeClr val="tx1"/>
                </a:solidFill>
                <a:effectLst/>
                <a:latin typeface="+mn-lt"/>
                <a:ea typeface="+mn-ea"/>
                <a:cs typeface="+mn-cs"/>
              </a:rPr>
              <a:t>; </a:t>
            </a:r>
            <a:r>
              <a:rPr lang="es-419" sz="1200" kern="1200" dirty="0">
                <a:solidFill>
                  <a:schemeClr val="tx1"/>
                </a:solidFill>
                <a:effectLst/>
                <a:latin typeface="+mn-lt"/>
                <a:ea typeface="+mn-ea"/>
                <a:cs typeface="+mn-cs"/>
              </a:rPr>
              <a:t>ofrecer [351]</a:t>
            </a:r>
            <a:r>
              <a:rPr lang="es-GB" sz="1200" kern="1200" dirty="0">
                <a:solidFill>
                  <a:schemeClr val="tx1"/>
                </a:solidFill>
                <a:effectLst/>
                <a:latin typeface="+mn-lt"/>
                <a:ea typeface="+mn-ea"/>
                <a:cs typeface="+mn-cs"/>
              </a:rPr>
              <a:t>; </a:t>
            </a:r>
            <a:r>
              <a:rPr lang="es-419" sz="1200" kern="1200" dirty="0">
                <a:solidFill>
                  <a:schemeClr val="tx1"/>
                </a:solidFill>
                <a:effectLst/>
                <a:latin typeface="+mn-lt"/>
                <a:ea typeface="+mn-ea"/>
                <a:cs typeface="+mn-cs"/>
              </a:rPr>
              <a:t>sufrir [504]</a:t>
            </a:r>
            <a:r>
              <a:rPr lang="es-GB" sz="1200" kern="1200" dirty="0">
                <a:solidFill>
                  <a:schemeClr val="tx1"/>
                </a:solidFill>
                <a:effectLst/>
                <a:latin typeface="+mn-lt"/>
                <a:ea typeface="+mn-ea"/>
                <a:cs typeface="+mn-cs"/>
              </a:rPr>
              <a:t>; </a:t>
            </a:r>
            <a:r>
              <a:rPr lang="es-419" sz="1200" kern="1200" dirty="0">
                <a:solidFill>
                  <a:schemeClr val="tx1"/>
                </a:solidFill>
                <a:effectLst/>
                <a:latin typeface="+mn-lt"/>
                <a:ea typeface="+mn-ea"/>
                <a:cs typeface="+mn-cs"/>
              </a:rPr>
              <a:t>romper [733]</a:t>
            </a:r>
            <a:r>
              <a:rPr lang="es-GB" sz="1200" kern="1200" dirty="0">
                <a:solidFill>
                  <a:schemeClr val="tx1"/>
                </a:solidFill>
                <a:effectLst/>
                <a:latin typeface="+mn-lt"/>
                <a:ea typeface="+mn-ea"/>
                <a:cs typeface="+mn-cs"/>
              </a:rPr>
              <a:t>; </a:t>
            </a:r>
            <a:r>
              <a:rPr lang="es-419" sz="1200" kern="1200" dirty="0">
                <a:solidFill>
                  <a:schemeClr val="tx1"/>
                </a:solidFill>
                <a:effectLst/>
                <a:latin typeface="+mn-lt"/>
                <a:ea typeface="+mn-ea"/>
                <a:cs typeface="+mn-cs"/>
              </a:rPr>
              <a:t>la cultura [469]</a:t>
            </a:r>
            <a:r>
              <a:rPr lang="es-GB" sz="1200" kern="1200" dirty="0">
                <a:solidFill>
                  <a:schemeClr val="tx1"/>
                </a:solidFill>
                <a:effectLst/>
                <a:latin typeface="+mn-lt"/>
                <a:ea typeface="+mn-ea"/>
                <a:cs typeface="+mn-cs"/>
              </a:rPr>
              <a:t>; </a:t>
            </a:r>
            <a:r>
              <a:rPr lang="es-419" sz="1200" kern="1200" dirty="0">
                <a:solidFill>
                  <a:schemeClr val="tx1"/>
                </a:solidFill>
                <a:effectLst/>
                <a:latin typeface="+mn-lt"/>
                <a:ea typeface="+mn-ea"/>
                <a:cs typeface="+mn-cs"/>
              </a:rPr>
              <a:t>apenas [486]</a:t>
            </a:r>
            <a:r>
              <a:rPr lang="es-GB" sz="1200" kern="1200" dirty="0">
                <a:solidFill>
                  <a:schemeClr val="tx1"/>
                </a:solidFill>
                <a:effectLst/>
                <a:latin typeface="+mn-lt"/>
                <a:ea typeface="+mn-ea"/>
                <a:cs typeface="+mn-cs"/>
              </a:rPr>
              <a:t>; </a:t>
            </a:r>
            <a:r>
              <a:rPr lang="es-419" sz="1200" kern="1200" dirty="0">
                <a:solidFill>
                  <a:schemeClr val="tx1"/>
                </a:solidFill>
                <a:effectLst/>
                <a:latin typeface="+mn-lt"/>
                <a:ea typeface="+mn-ea"/>
                <a:cs typeface="+mn-cs"/>
              </a:rPr>
              <a:t>el accidente [1661]</a:t>
            </a:r>
            <a:r>
              <a:rPr lang="es-GB" sz="1200" kern="1200" dirty="0">
                <a:solidFill>
                  <a:schemeClr val="tx1"/>
                </a:solidFill>
                <a:effectLst/>
                <a:latin typeface="+mn-lt"/>
                <a:ea typeface="+mn-ea"/>
                <a:cs typeface="+mn-cs"/>
              </a:rPr>
              <a:t>; </a:t>
            </a:r>
            <a:r>
              <a:rPr lang="es-419" sz="1200" kern="1200" dirty="0">
                <a:solidFill>
                  <a:schemeClr val="tx1"/>
                </a:solidFill>
                <a:effectLst/>
                <a:latin typeface="+mn-lt"/>
                <a:ea typeface="+mn-ea"/>
                <a:cs typeface="+mn-cs"/>
              </a:rPr>
              <a:t>los Estados Unidos [N/A]</a:t>
            </a:r>
            <a:r>
              <a:rPr lang="es-GB" sz="1200" kern="1200" dirty="0">
                <a:solidFill>
                  <a:schemeClr val="tx1"/>
                </a:solidFill>
                <a:effectLst/>
                <a:latin typeface="+mn-lt"/>
                <a:ea typeface="+mn-ea"/>
                <a:cs typeface="+mn-cs"/>
              </a:rPr>
              <a:t>; </a:t>
            </a:r>
            <a:r>
              <a:rPr lang="es-419" sz="1200" kern="1200" dirty="0">
                <a:solidFill>
                  <a:schemeClr val="tx1"/>
                </a:solidFill>
                <a:effectLst/>
                <a:latin typeface="+mn-lt"/>
                <a:ea typeface="+mn-ea"/>
                <a:cs typeface="+mn-cs"/>
              </a:rPr>
              <a:t>ya [39]</a:t>
            </a:r>
            <a:r>
              <a:rPr lang="es-GB" sz="1200" kern="1200" dirty="0">
                <a:solidFill>
                  <a:schemeClr val="tx1"/>
                </a:solidFill>
                <a:effectLst/>
                <a:latin typeface="+mn-lt"/>
                <a:ea typeface="+mn-ea"/>
                <a:cs typeface="+mn-cs"/>
              </a:rPr>
              <a:t>; </a:t>
            </a:r>
            <a:r>
              <a:rPr lang="es-419" sz="1200" kern="1200" dirty="0">
                <a:solidFill>
                  <a:schemeClr val="tx1"/>
                </a:solidFill>
                <a:effectLst/>
                <a:latin typeface="+mn-lt"/>
                <a:ea typeface="+mn-ea"/>
                <a:cs typeface="+mn-cs"/>
              </a:rPr>
              <a:t>pasar³ [68]</a:t>
            </a:r>
          </a:p>
          <a:p>
            <a:endParaRPr lang="es-GB" sz="1200" kern="1200" dirty="0">
              <a:solidFill>
                <a:schemeClr val="tx1"/>
              </a:solidFill>
              <a:effectLst/>
              <a:latin typeface="+mn-lt"/>
              <a:ea typeface="+mn-ea"/>
              <a:cs typeface="+mn-cs"/>
            </a:endParaRPr>
          </a:p>
          <a:p>
            <a:r>
              <a:rPr lang="es-419" sz="1200" b="1" kern="1200" dirty="0">
                <a:solidFill>
                  <a:schemeClr val="tx1"/>
                </a:solidFill>
                <a:effectLst/>
                <a:latin typeface="+mn-lt"/>
                <a:ea typeface="+mn-ea"/>
                <a:cs typeface="+mn-cs"/>
              </a:rPr>
              <a:t>Vocabulary to revisit:</a:t>
            </a:r>
          </a:p>
          <a:p>
            <a:r>
              <a:rPr lang="es-419" sz="1200" b="1" kern="1200" dirty="0">
                <a:solidFill>
                  <a:schemeClr val="tx1"/>
                </a:solidFill>
                <a:effectLst/>
                <a:latin typeface="+mn-lt"/>
                <a:ea typeface="+mn-ea"/>
                <a:cs typeface="+mn-cs"/>
              </a:rPr>
              <a:t>Y8 1.2.6</a:t>
            </a:r>
            <a:endParaRPr lang="es-GB"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paisaje [1685]; crecer [560]; desaparecer [655]; seco [1183]; lluvia [986]; clima [1675]; mejor [116]; frontera [1507]; ganar² [295]; mil [191];  altura [970]; suficiente [781]; dice [decir-31]; más [23]; vida [85]</a:t>
            </a:r>
            <a:r>
              <a:rPr lang="es-GB" dirty="0">
                <a:effectLst/>
              </a:rPr>
              <a:t> </a:t>
            </a:r>
          </a:p>
          <a:p>
            <a:endParaRPr lang="es-GB" sz="1200" b="1" kern="1200" dirty="0">
              <a:solidFill>
                <a:schemeClr val="tx1"/>
              </a:solidFill>
              <a:effectLst/>
              <a:latin typeface="+mn-lt"/>
              <a:ea typeface="+mn-ea"/>
              <a:cs typeface="+mn-cs"/>
            </a:endParaRPr>
          </a:p>
          <a:p>
            <a:r>
              <a:rPr lang="es-419" sz="1200" b="1" kern="1200" dirty="0">
                <a:solidFill>
                  <a:schemeClr val="tx1"/>
                </a:solidFill>
                <a:effectLst/>
                <a:latin typeface="+mn-lt"/>
                <a:ea typeface="+mn-ea"/>
                <a:cs typeface="+mn-cs"/>
              </a:rPr>
              <a:t>Y8 1.2.1</a:t>
            </a:r>
            <a:endParaRPr lang="es-GB"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elegir [561]; elijo [561]; describrir [1272]; compartir [579]; imprimir [2736]; diálogo [1466]; corto [1055]; largo [300]; finalmente [948]; mismo [55]; último [188]; primero [82]; segundo [223]; tercero [450]; propio [183];</a:t>
            </a:r>
            <a:r>
              <a:rPr lang="es-GB" dirty="0">
                <a:effectLst/>
              </a:rPr>
              <a:t> </a:t>
            </a:r>
          </a:p>
          <a:p>
            <a:endParaRPr lang="en-GB"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of </a:t>
            </a:r>
            <a:r>
              <a:rPr lang="es-ES" i="1" baseline="0" dirty="0" err="1"/>
              <a:t>Spanish</a:t>
            </a:r>
            <a:r>
              <a:rPr lang="es-ES" i="1" baseline="0" dirty="0"/>
              <a:t>: Core </a:t>
            </a:r>
            <a:r>
              <a:rPr lang="es-ES" i="1" baseline="0" dirty="0" err="1"/>
              <a:t>vocabulary</a:t>
            </a:r>
            <a:r>
              <a:rPr lang="es-ES" i="1" baseline="0" dirty="0"/>
              <a:t> for </a:t>
            </a:r>
            <a:r>
              <a:rPr lang="es-ES" i="1" baseline="0" dirty="0" err="1"/>
              <a:t>learners</a:t>
            </a:r>
            <a:r>
              <a:rPr lang="es-ES" i="1" baseline="0" dirty="0"/>
              <a:t>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03407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Phonics and vocabulary</a:t>
            </a:r>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
            </a:r>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Timing: </a:t>
            </a:r>
            <a:r>
              <a:rPr lang="en-US" sz="1200" b="0" kern="1200" dirty="0">
                <a:solidFill>
                  <a:schemeClr val="tx1"/>
                </a:solidFill>
                <a:effectLst/>
                <a:latin typeface="+mn-lt"/>
                <a:ea typeface="+mn-ea"/>
                <a:cs typeface="+mn-cs"/>
              </a:rPr>
              <a:t>7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dirty="0"/>
              <a:t>To consolidate pronunciation and understanding of [que] and [cue]. A</a:t>
            </a:r>
            <a:r>
              <a:rPr lang="en-US" baseline="0" dirty="0"/>
              <a:t>t the same time, to revisit vocabulary, including from this week’s revisited sets.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b="1" dirty="0"/>
              <a:t>Procedure:</a:t>
            </a:r>
            <a:r>
              <a:rPr lang="en-US" dirty="0"/>
              <a:t/>
            </a:r>
            <a:br>
              <a:rPr lang="en-US" dirty="0"/>
            </a:br>
            <a:r>
              <a:rPr lang="en-US" dirty="0"/>
              <a:t>1. </a:t>
            </a:r>
            <a:r>
              <a:rPr lang="en-US" strike="noStrike" dirty="0"/>
              <a:t>Student A reads each sentence aloud (see slide</a:t>
            </a:r>
            <a:r>
              <a:rPr lang="en-US" strike="noStrike" baseline="0" dirty="0"/>
              <a:t> 19)</a:t>
            </a:r>
            <a:r>
              <a:rPr lang="en-US" strike="noStrike" dirty="0"/>
              <a:t>. Student B has to tally each time s/he hears [que] and [cue]</a:t>
            </a:r>
            <a:r>
              <a:rPr lang="en-US" strike="noStrike" baseline="0" dirty="0"/>
              <a:t> and write the words.</a:t>
            </a:r>
            <a:endParaRPr lang="en-US" strike="noStrike" dirty="0"/>
          </a:p>
          <a:p>
            <a:r>
              <a:rPr lang="en-US" strike="noStrike" dirty="0"/>
              <a:t>2. Students swap roles.</a:t>
            </a:r>
          </a:p>
          <a:p>
            <a:r>
              <a:rPr lang="en-US" strike="noStrike" dirty="0"/>
              <a:t>3. The teacher shows answers for feedback.</a:t>
            </a:r>
          </a:p>
          <a:p>
            <a:endParaRPr lang="en-US" strike="noStrike" dirty="0"/>
          </a:p>
          <a:p>
            <a:r>
              <a:rPr lang="en-US" b="1" strike="noStrike" dirty="0"/>
              <a:t>Note:</a:t>
            </a:r>
            <a:r>
              <a:rPr lang="en-US" b="0" strike="noStrike" baseline="0" dirty="0"/>
              <a:t> </a:t>
            </a:r>
          </a:p>
          <a:p>
            <a:pPr marL="228600" indent="-228600">
              <a:buAutoNum type="arabicPeriod"/>
            </a:pPr>
            <a:r>
              <a:rPr lang="en-US" b="0" strike="noStrike" baseline="0" dirty="0"/>
              <a:t>For this activity, the speaking cards on slide 19 need to be printed. The answers for each student appear on the next two slides.</a:t>
            </a:r>
          </a:p>
          <a:p>
            <a:pPr marL="228600" indent="-228600">
              <a:buAutoNum type="arabicPeriod"/>
            </a:pPr>
            <a:r>
              <a:rPr lang="en-US" b="0" strike="noStrike" baseline="0" dirty="0"/>
              <a:t>Some of the words with </a:t>
            </a:r>
            <a:r>
              <a:rPr lang="en-US" b="0" strike="noStrike" baseline="0" dirty="0" err="1"/>
              <a:t>with</a:t>
            </a:r>
            <a:r>
              <a:rPr lang="en-US" b="0" strike="noStrike" baseline="0" dirty="0"/>
              <a:t> [que] and [cue] will be completely new to students (Querétaro, </a:t>
            </a:r>
            <a:r>
              <a:rPr lang="en-US" b="0" strike="noStrike" baseline="0" dirty="0" err="1"/>
              <a:t>recuerdo</a:t>
            </a:r>
            <a:r>
              <a:rPr lang="en-US" b="0" strike="noStrike" baseline="0" dirty="0"/>
              <a:t>, </a:t>
            </a:r>
            <a:r>
              <a:rPr lang="en-US" b="0" strike="noStrike" baseline="0" dirty="0" err="1"/>
              <a:t>bosque</a:t>
            </a:r>
            <a:r>
              <a:rPr lang="en-US" b="0" strike="noStrike" baseline="0" dirty="0"/>
              <a:t>, </a:t>
            </a:r>
            <a:r>
              <a:rPr lang="en-US" b="0" strike="noStrike" baseline="0" dirty="0" err="1"/>
              <a:t>acuerdo</a:t>
            </a:r>
            <a:r>
              <a:rPr lang="en-US" b="0" strike="noStrike" baseline="0" dirty="0"/>
              <a:t>, </a:t>
            </a:r>
            <a:r>
              <a:rPr lang="en-US" b="0" strike="noStrike" baseline="0" dirty="0" err="1"/>
              <a:t>quemar</a:t>
            </a:r>
            <a:r>
              <a:rPr lang="en-US" b="0" strike="noStrike" baseline="0" dirty="0"/>
              <a:t>, Enrique). They were selected on the basis of frequency. Enrique is also a common name in Spanish speaking countries. Others words are relatively unfamiliar, though were used in the lesson 1 activity (</a:t>
            </a:r>
            <a:r>
              <a:rPr lang="en-US" b="0" strike="noStrike" baseline="0" dirty="0" err="1"/>
              <a:t>cincuenta</a:t>
            </a:r>
            <a:r>
              <a:rPr lang="en-US" b="0" strike="noStrike" baseline="0" dirty="0"/>
              <a:t>, </a:t>
            </a:r>
            <a:r>
              <a:rPr lang="en-US" b="0" strike="noStrike" baseline="0" dirty="0" err="1"/>
              <a:t>frecuencia</a:t>
            </a:r>
            <a:r>
              <a:rPr lang="en-US" b="0" strike="noStrike" baseline="0" dirty="0"/>
              <a:t>, </a:t>
            </a:r>
            <a:r>
              <a:rPr lang="en-US" b="0" strike="noStrike" baseline="0" dirty="0" err="1"/>
              <a:t>consecuencia</a:t>
            </a:r>
            <a:r>
              <a:rPr lang="en-US" b="0" strike="noStrike" baseline="0" dirty="0"/>
              <a:t>). The rest will be more familiar as they were included in previously taught vocabulary and/or used in Y7 phonics activities (</a:t>
            </a:r>
            <a:r>
              <a:rPr lang="en-US" b="0" strike="noStrike" baseline="0" dirty="0" err="1"/>
              <a:t>pequeño</a:t>
            </a:r>
            <a:r>
              <a:rPr lang="en-US" b="0" strike="noStrike" baseline="0" dirty="0"/>
              <a:t>, </a:t>
            </a:r>
            <a:r>
              <a:rPr lang="en-US" b="0" strike="noStrike" baseline="0" dirty="0" err="1"/>
              <a:t>porque</a:t>
            </a:r>
            <a:r>
              <a:rPr lang="en-US" b="0" strike="noStrike" baseline="0" dirty="0"/>
              <a:t>, escuela, que, </a:t>
            </a:r>
            <a:r>
              <a:rPr lang="en-US" b="0" strike="noStrike" baseline="0" dirty="0" err="1"/>
              <a:t>quedar</a:t>
            </a:r>
            <a:r>
              <a:rPr lang="en-US" b="0" strike="noStrike" baseline="0" dirty="0"/>
              <a:t>, </a:t>
            </a:r>
            <a:r>
              <a:rPr lang="en-US" b="0" strike="noStrike" baseline="0" dirty="0" err="1"/>
              <a:t>así</a:t>
            </a:r>
            <a:r>
              <a:rPr lang="en-US" b="0" strike="noStrike" baseline="0" dirty="0"/>
              <a:t> que, mientras que, </a:t>
            </a:r>
            <a:r>
              <a:rPr lang="en-US" b="0" strike="noStrike" baseline="0" dirty="0" err="1"/>
              <a:t>parque</a:t>
            </a:r>
            <a:r>
              <a:rPr lang="en-US" b="0" strike="noStrike" baseline="0" dirty="0"/>
              <a:t>). The activity is in this way a hybrid phonics and vocabulary task.</a:t>
            </a:r>
          </a:p>
          <a:p>
            <a:pPr marL="228600" indent="-228600">
              <a:buAutoNum type="arabicPeriod"/>
            </a:pPr>
            <a:r>
              <a:rPr lang="en-US" b="0" strike="noStrike" baseline="0" dirty="0"/>
              <a:t>Translations are given of the unknown words. The meanings of these practice words can be learnt incidentally, though sometimes they are also planned to be introduced as core vocabulary later.</a:t>
            </a:r>
          </a:p>
          <a:p>
            <a:endParaRPr lang="en-US" b="0" strike="noStrike" baseline="0" dirty="0"/>
          </a:p>
          <a:p>
            <a:r>
              <a:rPr lang="en-US" b="1" strike="noStrike" dirty="0"/>
              <a:t>Frequency of unknown </a:t>
            </a:r>
            <a:r>
              <a:rPr lang="en-US" b="1" strike="noStrike" baseline="0" dirty="0"/>
              <a:t>words in this activity (1 is the most common word in Spanish):</a:t>
            </a:r>
          </a:p>
          <a:p>
            <a:r>
              <a:rPr lang="en-US" b="0" strike="noStrike" dirty="0" err="1"/>
              <a:t>quemar</a:t>
            </a:r>
            <a:r>
              <a:rPr lang="en-US" b="0" strike="noStrike" dirty="0"/>
              <a:t> [1648]; </a:t>
            </a:r>
            <a:r>
              <a:rPr lang="en-US" b="0" strike="noStrike" dirty="0" err="1"/>
              <a:t>recuerdo</a:t>
            </a:r>
            <a:r>
              <a:rPr lang="en-US" b="0" strike="noStrike" dirty="0"/>
              <a:t> [771]; </a:t>
            </a:r>
            <a:r>
              <a:rPr lang="en-US" b="0" strike="noStrike" dirty="0" err="1"/>
              <a:t>acuerdo</a:t>
            </a:r>
            <a:r>
              <a:rPr lang="en-US" b="0" strike="noStrike" dirty="0"/>
              <a:t> [348];</a:t>
            </a:r>
            <a:r>
              <a:rPr lang="en-US" b="0" strike="noStrike" baseline="0" dirty="0"/>
              <a:t> </a:t>
            </a:r>
            <a:r>
              <a:rPr lang="en-US" b="0" strike="noStrike" baseline="0" dirty="0" err="1"/>
              <a:t>bosque</a:t>
            </a:r>
            <a:r>
              <a:rPr lang="en-US" b="0" strike="noStrike" baseline="0" dirty="0"/>
              <a:t> [1444]</a:t>
            </a:r>
            <a:endParaRPr lang="en-US" b="0" strike="noStrike" dirty="0"/>
          </a:p>
          <a:p>
            <a:endParaRPr lang="en-US" b="1" strike="noStrike"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98542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Phonics and vocabulary</a:t>
            </a:r>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
            </a:r>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Timing: </a:t>
            </a:r>
            <a:r>
              <a:rPr lang="en-US" sz="1200" b="0" kern="1200" dirty="0">
                <a:solidFill>
                  <a:schemeClr val="tx1"/>
                </a:solidFill>
                <a:effectLst/>
                <a:latin typeface="+mn-lt"/>
                <a:ea typeface="+mn-ea"/>
                <a:cs typeface="+mn-cs"/>
              </a:rPr>
              <a:t>7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dirty="0"/>
              <a:t>To consolidate the pronunciation of [que] against [cue]. At the same time, to revisit vocabulary </a:t>
            </a:r>
            <a:r>
              <a:rPr lang="en-US" b="0" dirty="0"/>
              <a:t>from </a:t>
            </a:r>
            <a:r>
              <a:rPr lang="es-419" sz="1200" b="0" kern="1200" dirty="0">
                <a:solidFill>
                  <a:schemeClr val="tx1"/>
                </a:solidFill>
                <a:effectLst/>
                <a:latin typeface="+mn-lt"/>
                <a:ea typeface="+mn-ea"/>
                <a:cs typeface="+mn-cs"/>
              </a:rPr>
              <a:t>Y8 1.2.6 and Y8 1.2.1</a:t>
            </a:r>
            <a:r>
              <a:rPr lang="es-GB" sz="1200" b="0" kern="1200" dirty="0">
                <a:solidFill>
                  <a:schemeClr val="tx1"/>
                </a:solidFill>
                <a:effectLst/>
                <a:latin typeface="+mn-lt"/>
                <a:ea typeface="+mn-ea"/>
                <a:cs typeface="+mn-cs"/>
              </a:rPr>
              <a:t>.</a:t>
            </a:r>
          </a:p>
          <a:p>
            <a:endParaRPr lang="en-US" dirty="0"/>
          </a:p>
          <a:p>
            <a:r>
              <a:rPr lang="en-US" b="1" dirty="0"/>
              <a:t>Procedure:</a:t>
            </a:r>
            <a:r>
              <a:rPr lang="en-US" dirty="0"/>
              <a:t/>
            </a:r>
            <a:br>
              <a:rPr lang="en-US" dirty="0"/>
            </a:br>
            <a:r>
              <a:rPr lang="en-US" dirty="0"/>
              <a:t>1. </a:t>
            </a:r>
            <a:r>
              <a:rPr lang="en-US" strike="noStrike" dirty="0"/>
              <a:t>Student A reads out each phrase. Student B has to tally each time s/he hears [que] and [cue].</a:t>
            </a:r>
          </a:p>
          <a:p>
            <a:r>
              <a:rPr lang="en-US" strike="noStrike" dirty="0"/>
              <a:t>2. Students swap roles.</a:t>
            </a:r>
          </a:p>
          <a:p>
            <a:r>
              <a:rPr lang="en-US" strike="noStrike" dirty="0"/>
              <a:t>3. Teacher shows answers for feedback.</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5324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DO NOT DISPLAY DURING ACTIVITY</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80829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Phonics and vocabulary [1/2]</a:t>
            </a:r>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
            </a:r>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Timing: </a:t>
            </a:r>
            <a:r>
              <a:rPr lang="en-US" sz="1200" b="0" kern="1200" dirty="0">
                <a:solidFill>
                  <a:schemeClr val="tx1"/>
                </a:solidFill>
                <a:effectLst/>
                <a:latin typeface="+mn-lt"/>
                <a:ea typeface="+mn-ea"/>
                <a:cs typeface="+mn-cs"/>
              </a:rPr>
              <a:t>7 minutes</a:t>
            </a:r>
          </a:p>
          <a:p>
            <a:endParaRPr lang="en-US" b="1" dirty="0"/>
          </a:p>
          <a:p>
            <a:r>
              <a:rPr lang="en-US" b="1" dirty="0"/>
              <a:t>Aim: </a:t>
            </a:r>
            <a:r>
              <a:rPr lang="en-US" dirty="0"/>
              <a:t>to revisit the SSC [que] and focus on</a:t>
            </a:r>
            <a:r>
              <a:rPr lang="en-US" baseline="0" dirty="0"/>
              <a:t> how it differs from </a:t>
            </a:r>
            <a:r>
              <a:rPr lang="en-US" dirty="0"/>
              <a:t>[cue];</a:t>
            </a:r>
            <a:r>
              <a:rPr lang="en-US" baseline="0" dirty="0"/>
              <a:t> to consolidate understanding of vocabulary</a:t>
            </a:r>
            <a:endParaRPr lang="en-US" dirty="0"/>
          </a:p>
          <a:p>
            <a:endParaRPr lang="en-US" dirty="0"/>
          </a:p>
          <a:p>
            <a:r>
              <a:rPr lang="en-US" b="1" dirty="0"/>
              <a:t>Procedure:</a:t>
            </a:r>
            <a:r>
              <a:rPr lang="en-US" dirty="0"/>
              <a:t/>
            </a:r>
            <a:br>
              <a:rPr lang="en-US" dirty="0"/>
            </a:br>
            <a:r>
              <a:rPr lang="en-US" dirty="0"/>
              <a:t>1. Students copy 1-6 and the two-column grid</a:t>
            </a:r>
            <a:r>
              <a:rPr lang="en-US" baseline="0" dirty="0"/>
              <a:t> into their books.</a:t>
            </a:r>
            <a:endParaRPr lang="en-US" dirty="0"/>
          </a:p>
          <a:p>
            <a:r>
              <a:rPr lang="en-US" dirty="0"/>
              <a:t>2. They listen to each sentence</a:t>
            </a:r>
            <a:r>
              <a:rPr lang="en-US" baseline="0" dirty="0"/>
              <a:t> and write </a:t>
            </a:r>
            <a:r>
              <a:rPr lang="en-US" dirty="0"/>
              <a:t>down any words with [que] in the first column and any words with [cue] in the second column.</a:t>
            </a:r>
          </a:p>
          <a:p>
            <a:r>
              <a:rPr lang="en-US" dirty="0"/>
              <a:t>3. They then listen again and write the missing words in the English translation. Some</a:t>
            </a:r>
            <a:r>
              <a:rPr lang="en-US" baseline="0" dirty="0"/>
              <a:t> of the gaps to translate are the target words with [cue] and [que] that they students have just heard. Others are previously taught vocabulary items that also feature in the sentence.</a:t>
            </a:r>
          </a:p>
          <a:p>
            <a:endParaRPr lang="en-US" dirty="0"/>
          </a:p>
          <a:p>
            <a:r>
              <a:rPr lang="en-US" b="1" dirty="0"/>
              <a:t>Notes:</a:t>
            </a:r>
            <a:r>
              <a:rPr lang="en-US" b="0" dirty="0"/>
              <a:t> </a:t>
            </a:r>
          </a:p>
          <a:p>
            <a:pPr marL="228600" indent="-228600">
              <a:buAutoNum type="arabicPeriod"/>
            </a:pPr>
            <a:r>
              <a:rPr lang="en-US" b="0" dirty="0"/>
              <a:t>Vocabulary selection:</a:t>
            </a:r>
            <a:r>
              <a:rPr lang="en-US" b="0" baseline="0" dirty="0"/>
              <a:t> t</a:t>
            </a:r>
            <a:r>
              <a:rPr lang="en-US" b="0" dirty="0"/>
              <a:t>he activity includes a mix of better known and lesser known words</a:t>
            </a:r>
            <a:r>
              <a:rPr lang="en-US" b="0" baseline="0" dirty="0"/>
              <a:t>. Some words have appeared once before in a phonics activity (</a:t>
            </a:r>
            <a:r>
              <a:rPr lang="en-US" b="0" baseline="0" dirty="0" err="1"/>
              <a:t>cincuenta</a:t>
            </a:r>
            <a:r>
              <a:rPr lang="en-US" b="0" baseline="0" dirty="0"/>
              <a:t>, </a:t>
            </a:r>
            <a:r>
              <a:rPr lang="en-US" b="0" baseline="0" dirty="0" err="1"/>
              <a:t>frecuencia</a:t>
            </a:r>
            <a:r>
              <a:rPr lang="en-US" b="0" baseline="0" dirty="0"/>
              <a:t>, </a:t>
            </a:r>
            <a:r>
              <a:rPr lang="en-US" b="0" baseline="0" dirty="0" err="1"/>
              <a:t>consecuencia</a:t>
            </a:r>
            <a:r>
              <a:rPr lang="en-US" b="0" baseline="0" dirty="0"/>
              <a:t>, </a:t>
            </a:r>
            <a:r>
              <a:rPr lang="en-US" b="0" baseline="0" dirty="0" err="1"/>
              <a:t>cuello</a:t>
            </a:r>
            <a:r>
              <a:rPr lang="en-US" b="0" baseline="0" dirty="0"/>
              <a:t>). Two of these are near-cognates. The translation part of the activity aims to keep the meanings of these words in focus. Other words have been taught as vocabulary items (escuela, </a:t>
            </a:r>
            <a:r>
              <a:rPr lang="en-US" b="0" baseline="0" dirty="0" err="1"/>
              <a:t>quedamos</a:t>
            </a:r>
            <a:r>
              <a:rPr lang="en-US" b="0" baseline="0" dirty="0"/>
              <a:t>, que, </a:t>
            </a:r>
            <a:r>
              <a:rPr lang="en-US" b="0" baseline="0" dirty="0" err="1"/>
              <a:t>querer</a:t>
            </a:r>
            <a:r>
              <a:rPr lang="en-US" b="0" baseline="0" dirty="0"/>
              <a:t>, </a:t>
            </a:r>
            <a:r>
              <a:rPr lang="en-US" b="0" baseline="0" dirty="0" err="1"/>
              <a:t>parque</a:t>
            </a:r>
            <a:r>
              <a:rPr lang="en-US" b="0" baseline="0" dirty="0"/>
              <a:t>, </a:t>
            </a:r>
            <a:r>
              <a:rPr lang="en-US" b="0" baseline="0" dirty="0" err="1"/>
              <a:t>porque</a:t>
            </a:r>
            <a:r>
              <a:rPr lang="en-US" b="0" baseline="0" dirty="0"/>
              <a:t>, </a:t>
            </a:r>
            <a:r>
              <a:rPr lang="en-US" b="0" baseline="0" dirty="0" err="1"/>
              <a:t>pequeño</a:t>
            </a:r>
            <a:r>
              <a:rPr lang="en-US" b="0" baseline="0" dirty="0"/>
              <a:t>, qué, </a:t>
            </a:r>
            <a:r>
              <a:rPr lang="en-US" b="0" baseline="0" dirty="0" err="1"/>
              <a:t>así</a:t>
            </a:r>
            <a:r>
              <a:rPr lang="en-US" b="0" baseline="0" dirty="0"/>
              <a:t> que). As such, this is a hybrid phonics and vocabulary task.</a:t>
            </a:r>
          </a:p>
          <a:p>
            <a:pPr marL="228600" indent="-228600">
              <a:buAutoNum type="arabicPeriod"/>
            </a:pPr>
            <a:r>
              <a:rPr lang="en-US" b="0" baseline="0" dirty="0"/>
              <a:t>It could be pointed out in feedback for item 5 that when talking about body parts, Spanish uses the definite article (“</a:t>
            </a:r>
            <a:r>
              <a:rPr lang="en-US" b="0" baseline="0" dirty="0" err="1"/>
              <a:t>Es</a:t>
            </a:r>
            <a:r>
              <a:rPr lang="en-US" b="0" baseline="0" dirty="0"/>
              <a:t> un animal con el </a:t>
            </a:r>
            <a:r>
              <a:rPr lang="en-US" b="0" baseline="0" dirty="0" err="1"/>
              <a:t>cuello</a:t>
            </a:r>
            <a:r>
              <a:rPr lang="en-US" b="0" baseline="0" dirty="0"/>
              <a:t> </a:t>
            </a:r>
            <a:r>
              <a:rPr lang="en-US" b="0" baseline="0" dirty="0" err="1"/>
              <a:t>muy</a:t>
            </a:r>
            <a:r>
              <a:rPr lang="en-US" b="0" baseline="0" dirty="0"/>
              <a:t> largo”), whereas English would use the indefinite article (“with a long neck”). This is an incidental point and an opportunity for awareness raising, if appropriate.</a:t>
            </a:r>
          </a:p>
          <a:p>
            <a:pPr marL="228600" indent="-228600">
              <a:buAutoNum type="arabicPeriod"/>
            </a:pPr>
            <a:r>
              <a:rPr lang="en-US" b="0" baseline="0" dirty="0"/>
              <a:t>The activity could be adapted for a higher ability group by removing some or all of the scaffolding for the translations.</a:t>
            </a:r>
            <a:endParaRPr lang="en-US" b="1" dirty="0"/>
          </a:p>
          <a:p>
            <a:endParaRPr lang="en-US" dirty="0"/>
          </a:p>
          <a:p>
            <a:r>
              <a:rPr lang="en-US" b="1" dirty="0"/>
              <a:t>Transcript:</a:t>
            </a:r>
          </a:p>
          <a:p>
            <a:pPr marL="228600" indent="-228600">
              <a:buAutoNum type="arabicPeriod"/>
            </a:pPr>
            <a:r>
              <a:rPr lang="en-US" dirty="0" err="1"/>
              <a:t>Siempre</a:t>
            </a:r>
            <a:r>
              <a:rPr lang="en-US" dirty="0"/>
              <a:t> </a:t>
            </a:r>
            <a:r>
              <a:rPr lang="en-US" b="1" dirty="0" err="1"/>
              <a:t>quedamos</a:t>
            </a:r>
            <a:r>
              <a:rPr lang="en-US" b="1" dirty="0"/>
              <a:t> </a:t>
            </a:r>
            <a:r>
              <a:rPr lang="en-US" b="0" dirty="0" err="1"/>
              <a:t>fuera</a:t>
            </a:r>
            <a:r>
              <a:rPr lang="en-US" b="0" dirty="0"/>
              <a:t> de la </a:t>
            </a:r>
            <a:r>
              <a:rPr lang="en-US" b="1" dirty="0" err="1"/>
              <a:t>escuela</a:t>
            </a:r>
            <a:r>
              <a:rPr lang="en-US" b="0" dirty="0"/>
              <a:t>.</a:t>
            </a:r>
          </a:p>
          <a:p>
            <a:pPr marL="228600" indent="-228600">
              <a:buAutoNum type="arabicPeriod"/>
            </a:pPr>
            <a:r>
              <a:rPr lang="en-US" b="0" dirty="0"/>
              <a:t>¿</a:t>
            </a:r>
            <a:r>
              <a:rPr lang="en-US" b="0" dirty="0" err="1"/>
              <a:t>Tú</a:t>
            </a:r>
            <a:r>
              <a:rPr lang="en-US" b="0" dirty="0"/>
              <a:t> </a:t>
            </a:r>
            <a:r>
              <a:rPr lang="en-US" b="0" dirty="0" err="1"/>
              <a:t>sabes</a:t>
            </a:r>
            <a:r>
              <a:rPr lang="en-US" b="0" dirty="0"/>
              <a:t> la </a:t>
            </a:r>
            <a:r>
              <a:rPr lang="en-US" b="1" dirty="0" err="1"/>
              <a:t>frecuencia</a:t>
            </a:r>
            <a:r>
              <a:rPr lang="en-US" b="0" dirty="0"/>
              <a:t> de la palabra? </a:t>
            </a:r>
            <a:r>
              <a:rPr lang="en-US" b="0" dirty="0" err="1"/>
              <a:t>Yo</a:t>
            </a:r>
            <a:r>
              <a:rPr lang="en-US" b="0" baseline="0" dirty="0"/>
              <a:t> </a:t>
            </a:r>
            <a:r>
              <a:rPr lang="en-US" b="0" baseline="0" dirty="0" err="1"/>
              <a:t>sí</a:t>
            </a:r>
            <a:r>
              <a:rPr lang="en-US" b="0" baseline="0" dirty="0"/>
              <a:t>.</a:t>
            </a:r>
            <a:endParaRPr lang="en-US" b="0" dirty="0"/>
          </a:p>
          <a:p>
            <a:pPr marL="228600" indent="-228600">
              <a:buAutoNum type="arabicPeriod"/>
            </a:pPr>
            <a:r>
              <a:rPr lang="en-US" sz="1200" b="0" kern="1200" dirty="0">
                <a:solidFill>
                  <a:schemeClr val="tx1"/>
                </a:solidFill>
                <a:effectLst/>
                <a:latin typeface="+mn-lt"/>
                <a:ea typeface="+mn-ea"/>
                <a:cs typeface="+mn-cs"/>
              </a:rPr>
              <a:t>Ella</a:t>
            </a:r>
            <a:r>
              <a:rPr lang="en-US" sz="1200" b="0" kern="1200" baseline="0" dirty="0">
                <a:solidFill>
                  <a:schemeClr val="tx1"/>
                </a:solidFill>
                <a:effectLst/>
                <a:latin typeface="+mn-lt"/>
                <a:ea typeface="+mn-ea"/>
                <a:cs typeface="+mn-cs"/>
              </a:rPr>
              <a:t> dice </a:t>
            </a:r>
            <a:r>
              <a:rPr lang="en-US" sz="1200" b="1" kern="1200" baseline="0" dirty="0">
                <a:solidFill>
                  <a:schemeClr val="tx1"/>
                </a:solidFill>
                <a:effectLst/>
                <a:latin typeface="+mn-lt"/>
                <a:ea typeface="+mn-ea"/>
                <a:cs typeface="+mn-cs"/>
              </a:rPr>
              <a:t>que</a:t>
            </a:r>
            <a:r>
              <a:rPr lang="en-US" sz="1200" b="0" kern="1200" baseline="0" dirty="0">
                <a:solidFill>
                  <a:schemeClr val="tx1"/>
                </a:solidFill>
                <a:effectLst/>
                <a:latin typeface="+mn-lt"/>
                <a:ea typeface="+mn-ea"/>
                <a:cs typeface="+mn-cs"/>
              </a:rPr>
              <a:t> l</a:t>
            </a:r>
            <a:r>
              <a:rPr lang="en-US" sz="1200" b="0" kern="1200" dirty="0">
                <a:solidFill>
                  <a:schemeClr val="tx1"/>
                </a:solidFill>
                <a:effectLst/>
                <a:latin typeface="+mn-lt"/>
                <a:ea typeface="+mn-ea"/>
                <a:cs typeface="+mn-cs"/>
              </a:rPr>
              <a:t>as </a:t>
            </a:r>
            <a:r>
              <a:rPr lang="en-US" sz="1200" b="1" kern="1200" dirty="0" err="1">
                <a:solidFill>
                  <a:schemeClr val="tx1"/>
                </a:solidFill>
                <a:effectLst/>
                <a:latin typeface="+mn-lt"/>
                <a:ea typeface="+mn-ea"/>
                <a:cs typeface="+mn-cs"/>
              </a:rPr>
              <a:t>consecuencias</a:t>
            </a:r>
            <a:r>
              <a:rPr lang="en-US" sz="1200" b="0" kern="1200" dirty="0">
                <a:solidFill>
                  <a:schemeClr val="tx1"/>
                </a:solidFill>
                <a:effectLst/>
                <a:latin typeface="+mn-lt"/>
                <a:ea typeface="+mn-ea"/>
                <a:cs typeface="+mn-cs"/>
              </a:rPr>
              <a:t> del </a:t>
            </a:r>
            <a:r>
              <a:rPr lang="en-US" sz="1200" b="0" kern="1200" dirty="0" err="1">
                <a:solidFill>
                  <a:schemeClr val="tx1"/>
                </a:solidFill>
                <a:effectLst/>
                <a:latin typeface="+mn-lt"/>
                <a:ea typeface="+mn-ea"/>
                <a:cs typeface="+mn-cs"/>
              </a:rPr>
              <a:t>calor</a:t>
            </a:r>
            <a:r>
              <a:rPr lang="en-US" sz="1200" b="0" kern="1200" dirty="0">
                <a:solidFill>
                  <a:schemeClr val="tx1"/>
                </a:solidFill>
                <a:effectLst/>
                <a:latin typeface="+mn-lt"/>
                <a:ea typeface="+mn-ea"/>
                <a:cs typeface="+mn-cs"/>
              </a:rPr>
              <a:t> son </a:t>
            </a:r>
            <a:r>
              <a:rPr lang="en-US" sz="1200" b="0" kern="1200" dirty="0" err="1">
                <a:solidFill>
                  <a:schemeClr val="tx1"/>
                </a:solidFill>
                <a:effectLst/>
                <a:latin typeface="+mn-lt"/>
                <a:ea typeface="+mn-ea"/>
                <a:cs typeface="+mn-cs"/>
              </a:rPr>
              <a:t>importantes</a:t>
            </a:r>
            <a:r>
              <a:rPr lang="en-US" sz="1200" b="0" kern="1200" dirty="0">
                <a:solidFill>
                  <a:schemeClr val="tx1"/>
                </a:solidFill>
                <a:effectLst/>
                <a:latin typeface="+mn-lt"/>
                <a:ea typeface="+mn-ea"/>
                <a:cs typeface="+mn-cs"/>
              </a:rPr>
              <a:t>.</a:t>
            </a:r>
          </a:p>
          <a:p>
            <a:pPr marL="228600" indent="-228600">
              <a:buAutoNum type="arabicPeriod"/>
            </a:pPr>
            <a:r>
              <a:rPr lang="en-US" sz="1200" b="0" kern="1200" dirty="0">
                <a:solidFill>
                  <a:schemeClr val="tx1"/>
                </a:solidFill>
                <a:effectLst/>
                <a:latin typeface="+mn-lt"/>
                <a:ea typeface="+mn-ea"/>
                <a:cs typeface="+mn-cs"/>
              </a:rPr>
              <a:t>Es normal </a:t>
            </a:r>
            <a:r>
              <a:rPr lang="en-US" sz="1200" b="1" kern="1200" dirty="0" err="1">
                <a:solidFill>
                  <a:schemeClr val="tx1"/>
                </a:solidFill>
                <a:effectLst/>
                <a:latin typeface="+mn-lt"/>
                <a:ea typeface="+mn-ea"/>
                <a:cs typeface="+mn-cs"/>
              </a:rPr>
              <a:t>querer</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ir</a:t>
            </a:r>
            <a:r>
              <a:rPr lang="en-US" sz="1200" b="0" kern="1200" dirty="0">
                <a:solidFill>
                  <a:schemeClr val="tx1"/>
                </a:solidFill>
                <a:effectLst/>
                <a:latin typeface="+mn-lt"/>
                <a:ea typeface="+mn-ea"/>
                <a:cs typeface="+mn-cs"/>
              </a:rPr>
              <a:t> al </a:t>
            </a:r>
            <a:r>
              <a:rPr lang="en-US" sz="1200" b="1" kern="1200" dirty="0" err="1">
                <a:solidFill>
                  <a:schemeClr val="tx1"/>
                </a:solidFill>
                <a:effectLst/>
                <a:latin typeface="+mn-lt"/>
                <a:ea typeface="+mn-ea"/>
                <a:cs typeface="+mn-cs"/>
              </a:rPr>
              <a:t>parque</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en</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verano</a:t>
            </a:r>
            <a:r>
              <a:rPr lang="en-US" sz="1200" b="0"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porque</a:t>
            </a:r>
            <a:r>
              <a:rPr lang="en-US" sz="1200" b="0" kern="1200" dirty="0">
                <a:solidFill>
                  <a:schemeClr val="tx1"/>
                </a:solidFill>
                <a:effectLst/>
                <a:latin typeface="+mn-lt"/>
                <a:ea typeface="+mn-ea"/>
                <a:cs typeface="+mn-cs"/>
              </a:rPr>
              <a:t> el </a:t>
            </a:r>
            <a:r>
              <a:rPr lang="en-US" sz="1200" b="0" kern="1200" dirty="0" err="1">
                <a:solidFill>
                  <a:schemeClr val="tx1"/>
                </a:solidFill>
                <a:effectLst/>
                <a:latin typeface="+mn-lt"/>
                <a:ea typeface="+mn-ea"/>
                <a:cs typeface="+mn-cs"/>
              </a:rPr>
              <a:t>clima</a:t>
            </a:r>
            <a:r>
              <a:rPr lang="en-US" sz="1200" b="0" kern="1200" dirty="0">
                <a:solidFill>
                  <a:schemeClr val="tx1"/>
                </a:solidFill>
                <a:effectLst/>
                <a:latin typeface="+mn-lt"/>
                <a:ea typeface="+mn-ea"/>
                <a:cs typeface="+mn-cs"/>
              </a:rPr>
              <a:t> es </a:t>
            </a:r>
            <a:r>
              <a:rPr lang="en-US" sz="1200" b="0" kern="1200" dirty="0" err="1">
                <a:solidFill>
                  <a:schemeClr val="tx1"/>
                </a:solidFill>
                <a:effectLst/>
                <a:latin typeface="+mn-lt"/>
                <a:ea typeface="+mn-ea"/>
                <a:cs typeface="+mn-cs"/>
              </a:rPr>
              <a:t>mejor</a:t>
            </a:r>
            <a:r>
              <a:rPr lang="en-US" sz="1200" b="0" kern="1200" dirty="0">
                <a:solidFill>
                  <a:schemeClr val="tx1"/>
                </a:solidFill>
                <a:effectLst/>
                <a:latin typeface="+mn-lt"/>
                <a:ea typeface="+mn-ea"/>
                <a:cs typeface="+mn-cs"/>
              </a:rPr>
              <a:t>.</a:t>
            </a:r>
          </a:p>
          <a:p>
            <a:pPr marL="228600" indent="-228600">
              <a:buAutoNum type="arabicPeriod"/>
            </a:pPr>
            <a:r>
              <a:rPr lang="en-US" sz="1200" b="0" kern="1200" dirty="0">
                <a:solidFill>
                  <a:schemeClr val="tx1"/>
                </a:solidFill>
                <a:effectLst/>
                <a:latin typeface="+mn-lt"/>
                <a:ea typeface="+mn-ea"/>
                <a:cs typeface="+mn-cs"/>
              </a:rPr>
              <a:t>Es un animal con el </a:t>
            </a:r>
            <a:r>
              <a:rPr lang="en-US" sz="1200" b="1" kern="1200" dirty="0" err="1">
                <a:solidFill>
                  <a:schemeClr val="tx1"/>
                </a:solidFill>
                <a:effectLst/>
                <a:latin typeface="+mn-lt"/>
                <a:ea typeface="+mn-ea"/>
                <a:cs typeface="+mn-cs"/>
              </a:rPr>
              <a:t>cuello</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muy</a:t>
            </a:r>
            <a:r>
              <a:rPr lang="en-US" sz="1200" b="0" kern="1200" dirty="0">
                <a:solidFill>
                  <a:schemeClr val="tx1"/>
                </a:solidFill>
                <a:effectLst/>
                <a:latin typeface="+mn-lt"/>
                <a:ea typeface="+mn-ea"/>
                <a:cs typeface="+mn-cs"/>
              </a:rPr>
              <a:t> largo. ¿</a:t>
            </a:r>
            <a:r>
              <a:rPr lang="en-US" sz="1200" b="1" kern="1200" dirty="0" err="1">
                <a:solidFill>
                  <a:schemeClr val="tx1"/>
                </a:solidFill>
                <a:effectLst/>
                <a:latin typeface="+mn-lt"/>
                <a:ea typeface="+mn-ea"/>
                <a:cs typeface="+mn-cs"/>
              </a:rPr>
              <a:t>Qué</a:t>
            </a:r>
            <a:r>
              <a:rPr lang="en-US" sz="1200" b="0" kern="1200" dirty="0">
                <a:solidFill>
                  <a:schemeClr val="tx1"/>
                </a:solidFill>
                <a:effectLst/>
                <a:latin typeface="+mn-lt"/>
                <a:ea typeface="+mn-ea"/>
                <a:cs typeface="+mn-cs"/>
              </a:rPr>
              <a:t> animal es?</a:t>
            </a:r>
          </a:p>
          <a:p>
            <a:pPr marL="228600" indent="-228600">
              <a:buAutoNum type="arabicPeriod"/>
            </a:pPr>
            <a:r>
              <a:rPr lang="en-US" sz="1200" b="0" kern="1200" dirty="0">
                <a:solidFill>
                  <a:schemeClr val="tx1"/>
                </a:solidFill>
                <a:effectLst/>
                <a:latin typeface="+mn-lt"/>
                <a:ea typeface="+mn-ea"/>
                <a:cs typeface="+mn-cs"/>
              </a:rPr>
              <a:t>No </a:t>
            </a:r>
            <a:r>
              <a:rPr lang="en-US" sz="1200" b="0" kern="1200" dirty="0" err="1">
                <a:solidFill>
                  <a:schemeClr val="tx1"/>
                </a:solidFill>
                <a:effectLst/>
                <a:latin typeface="+mn-lt"/>
                <a:ea typeface="+mn-ea"/>
                <a:cs typeface="+mn-cs"/>
              </a:rPr>
              <a:t>tengo</a:t>
            </a:r>
            <a:r>
              <a:rPr lang="en-US" sz="1200" b="0"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cincuenta</a:t>
            </a:r>
            <a:r>
              <a:rPr lang="en-US" sz="1200" b="0" kern="1200" dirty="0">
                <a:solidFill>
                  <a:schemeClr val="tx1"/>
                </a:solidFill>
                <a:effectLst/>
                <a:latin typeface="+mn-lt"/>
                <a:ea typeface="+mn-ea"/>
                <a:cs typeface="+mn-cs"/>
              </a:rPr>
              <a:t> euros, </a:t>
            </a:r>
            <a:r>
              <a:rPr lang="en-US" sz="1200" b="0" kern="1200" dirty="0" err="1">
                <a:solidFill>
                  <a:schemeClr val="tx1"/>
                </a:solidFill>
                <a:effectLst/>
                <a:latin typeface="+mn-lt"/>
                <a:ea typeface="+mn-ea"/>
                <a:cs typeface="+mn-cs"/>
              </a:rPr>
              <a:t>así</a:t>
            </a:r>
            <a:r>
              <a:rPr lang="en-US" sz="1200" b="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que</a:t>
            </a:r>
            <a:r>
              <a:rPr lang="en-US" sz="1200" b="0" kern="1200" dirty="0">
                <a:solidFill>
                  <a:schemeClr val="tx1"/>
                </a:solidFill>
                <a:effectLst/>
                <a:latin typeface="+mn-lt"/>
                <a:ea typeface="+mn-ea"/>
                <a:cs typeface="+mn-cs"/>
              </a:rPr>
              <a:t> no </a:t>
            </a:r>
            <a:r>
              <a:rPr lang="en-US" sz="1200" b="0" kern="1200" dirty="0" err="1">
                <a:solidFill>
                  <a:schemeClr val="tx1"/>
                </a:solidFill>
                <a:effectLst/>
                <a:latin typeface="+mn-lt"/>
                <a:ea typeface="+mn-ea"/>
                <a:cs typeface="+mn-cs"/>
              </a:rPr>
              <a:t>puedo</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comprar</a:t>
            </a:r>
            <a:r>
              <a:rPr lang="en-US" sz="1200" b="0" kern="1200" dirty="0">
                <a:solidFill>
                  <a:schemeClr val="tx1"/>
                </a:solidFill>
                <a:effectLst/>
                <a:latin typeface="+mn-lt"/>
                <a:ea typeface="+mn-ea"/>
                <a:cs typeface="+mn-cs"/>
              </a:rPr>
              <a:t> las entradas.</a:t>
            </a:r>
            <a:endParaRPr lang="es-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es-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05561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Timing: </a:t>
            </a:r>
            <a:r>
              <a:rPr lang="en-US" sz="1200" b="0" kern="1200" dirty="0">
                <a:solidFill>
                  <a:schemeClr val="tx1"/>
                </a:solidFill>
                <a:effectLst/>
                <a:latin typeface="+mn-lt"/>
                <a:ea typeface="+mn-ea"/>
                <a:cs typeface="+mn-cs"/>
              </a:rPr>
              <a:t>5 minutes.</a:t>
            </a:r>
          </a:p>
          <a:p>
            <a:endParaRPr lang="en-US" b="1" dirty="0"/>
          </a:p>
          <a:p>
            <a:r>
              <a:rPr lang="en-US" b="1" dirty="0"/>
              <a:t>Aim: </a:t>
            </a:r>
            <a:r>
              <a:rPr lang="en-US" dirty="0"/>
              <a:t>To revisit vocabulary, first through listening and then oral production</a:t>
            </a:r>
          </a:p>
          <a:p>
            <a:endParaRPr lang="en-US" dirty="0"/>
          </a:p>
          <a:p>
            <a:r>
              <a:rPr lang="en-US" b="1" dirty="0"/>
              <a:t>Procedure:</a:t>
            </a:r>
          </a:p>
          <a:p>
            <a:r>
              <a:rPr lang="en-GB" sz="1200" kern="1200" dirty="0">
                <a:solidFill>
                  <a:schemeClr val="tx1"/>
                </a:solidFill>
                <a:effectLst/>
                <a:latin typeface="+mn-lt"/>
                <a:ea typeface="+mn-ea"/>
                <a:cs typeface="+mn-cs"/>
              </a:rPr>
              <a:t>1. Students first listen to sets of three Spanish words at a time. They listen and write the three English words in the order</a:t>
            </a:r>
            <a:r>
              <a:rPr lang="en-GB" sz="1200" kern="1200" baseline="0" dirty="0">
                <a:solidFill>
                  <a:schemeClr val="tx1"/>
                </a:solidFill>
                <a:effectLst/>
                <a:latin typeface="+mn-lt"/>
                <a:ea typeface="+mn-ea"/>
                <a:cs typeface="+mn-cs"/>
              </a:rPr>
              <a:t> that they hear them in Spanish</a:t>
            </a:r>
            <a:r>
              <a:rPr lang="en-GB" sz="1200" kern="1200" dirty="0">
                <a:solidFill>
                  <a:schemeClr val="tx1"/>
                </a:solidFill>
                <a:effectLst/>
                <a:latin typeface="+mn-lt"/>
                <a:ea typeface="+mn-ea"/>
                <a:cs typeface="+mn-cs"/>
              </a:rPr>
              <a:t>. This is likely to be quite straightforward</a:t>
            </a:r>
            <a:r>
              <a:rPr lang="en-GB" sz="1200" kern="1200" baseline="0" dirty="0">
                <a:solidFill>
                  <a:schemeClr val="tx1"/>
                </a:solidFill>
                <a:effectLst/>
                <a:latin typeface="+mn-lt"/>
                <a:ea typeface="+mn-ea"/>
                <a:cs typeface="+mn-cs"/>
              </a:rPr>
              <a:t> as some words have some similarity with the English equivalent. </a:t>
            </a:r>
            <a:endParaRPr lang="es-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2. The teacher goes through answers with students. The correct order of the words is revealed by</a:t>
            </a:r>
            <a:r>
              <a:rPr lang="en-GB" sz="1200" kern="1200" baseline="0" dirty="0">
                <a:solidFill>
                  <a:schemeClr val="tx1"/>
                </a:solidFill>
                <a:effectLst/>
                <a:latin typeface="+mn-lt"/>
                <a:ea typeface="+mn-ea"/>
                <a:cs typeface="+mn-cs"/>
              </a:rPr>
              <a:t> animation.</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3. Then, as a group,</a:t>
            </a:r>
            <a:r>
              <a:rPr lang="en-GB" sz="1200" kern="1200" baseline="0" dirty="0">
                <a:solidFill>
                  <a:schemeClr val="tx1"/>
                </a:solidFill>
                <a:effectLst/>
                <a:latin typeface="+mn-lt"/>
                <a:ea typeface="+mn-ea"/>
                <a:cs typeface="+mn-cs"/>
              </a:rPr>
              <a:t> students</a:t>
            </a:r>
            <a:r>
              <a:rPr lang="en-GB" sz="1200" kern="1200" dirty="0">
                <a:solidFill>
                  <a:schemeClr val="tx1"/>
                </a:solidFill>
                <a:effectLst/>
                <a:latin typeface="+mn-lt"/>
                <a:ea typeface="+mn-ea"/>
                <a:cs typeface="+mn-cs"/>
              </a:rPr>
              <a:t> say the Spanish words aloud in the order that they see the English words on the board. The teacher plays the audio after each time they do this, so that students are given immediate feedback</a:t>
            </a:r>
            <a:r>
              <a:rPr lang="en-GB" sz="1200" kern="1200" baseline="0" dirty="0">
                <a:solidFill>
                  <a:schemeClr val="tx1"/>
                </a:solidFill>
                <a:effectLst/>
                <a:latin typeface="+mn-lt"/>
                <a:ea typeface="+mn-ea"/>
                <a:cs typeface="+mn-cs"/>
              </a:rPr>
              <a:t> on their oral production.</a:t>
            </a:r>
            <a:endParaRPr lang="es-GB" sz="1200" kern="1200" dirty="0">
              <a:solidFill>
                <a:schemeClr val="tx1"/>
              </a:solidFill>
              <a:effectLst/>
              <a:latin typeface="+mn-lt"/>
              <a:ea typeface="+mn-ea"/>
              <a:cs typeface="+mn-cs"/>
            </a:endParaRPr>
          </a:p>
          <a:p>
            <a:pPr marL="228600" indent="-228600">
              <a:buAutoNum type="arabicPeriod"/>
            </a:pPr>
            <a:endParaRPr lang="en-GB" b="0" dirty="0"/>
          </a:p>
          <a:p>
            <a:pPr marL="0" indent="0">
              <a:buNone/>
            </a:pPr>
            <a:r>
              <a:rPr lang="en-GB" b="1" dirty="0"/>
              <a:t>Note:</a:t>
            </a:r>
            <a:r>
              <a:rPr lang="en-GB" b="1" baseline="0" dirty="0"/>
              <a:t> </a:t>
            </a:r>
            <a:r>
              <a:rPr lang="en-GB" b="0" baseline="0" dirty="0"/>
              <a:t>students could also be challenged to turn away from the board to complete part one of the activity without seeing the answer options. They would then turn back to check their answers and do the oral recall part of the activity. </a:t>
            </a:r>
          </a:p>
          <a:p>
            <a:pPr marL="0" indent="0">
              <a:buNone/>
            </a:pPr>
            <a:endParaRPr lang="en-GB" b="0" dirty="0"/>
          </a:p>
          <a:p>
            <a:r>
              <a:rPr lang="es-ES" sz="1200" b="1" i="0" u="none" strike="noStrike" kern="1200" cap="none" dirty="0">
                <a:solidFill>
                  <a:schemeClr val="tx1"/>
                </a:solidFill>
                <a:effectLst/>
                <a:latin typeface="+mn-lt"/>
                <a:ea typeface="Calibri"/>
                <a:cs typeface="Calibri"/>
                <a:sym typeface="Calibri"/>
              </a:rPr>
              <a:t>Transcript:</a:t>
            </a:r>
            <a:endParaRPr lang="es-ES" sz="1200" b="1" i="0" u="none" strike="noStrike" kern="1200" cap="none" dirty="0">
              <a:solidFill>
                <a:schemeClr val="tx1"/>
              </a:solidFill>
              <a:effectLst/>
              <a:latin typeface="+mn-lt"/>
              <a:ea typeface="+mn-ea"/>
              <a:cs typeface="Calibri"/>
              <a:sym typeface="Calibri"/>
            </a:endParaRPr>
          </a:p>
          <a:p>
            <a:pPr marL="228600" indent="-228600">
              <a:buAutoNum type="arabicPeriod"/>
            </a:pPr>
            <a:r>
              <a:rPr lang="es-ES" sz="1200" b="0" i="0" u="none" strike="noStrike" kern="1200" cap="none" dirty="0">
                <a:solidFill>
                  <a:schemeClr val="tx1"/>
                </a:solidFill>
                <a:effectLst/>
                <a:latin typeface="+mn-lt"/>
                <a:ea typeface="+mn-ea"/>
                <a:cs typeface="Calibri"/>
                <a:sym typeface="Calibri"/>
              </a:rPr>
              <a:t>compartir, frontera, crecer.</a:t>
            </a:r>
          </a:p>
          <a:p>
            <a:pPr marL="228600" indent="-228600">
              <a:buAutoNum type="arabicPeriod"/>
            </a:pPr>
            <a:r>
              <a:rPr lang="es-ES" sz="1200" b="0" i="0" u="none" strike="noStrike" kern="1200" cap="none" dirty="0">
                <a:solidFill>
                  <a:schemeClr val="tx1"/>
                </a:solidFill>
                <a:effectLst/>
                <a:latin typeface="+mn-lt"/>
                <a:ea typeface="+mn-ea"/>
                <a:cs typeface="Calibri"/>
                <a:sym typeface="Calibri"/>
              </a:rPr>
              <a:t>diálogo, mejor, paisaje.</a:t>
            </a:r>
          </a:p>
          <a:p>
            <a:pPr marL="228600" indent="-228600">
              <a:buAutoNum type="arabicPeriod"/>
            </a:pPr>
            <a:r>
              <a:rPr lang="es-ES" sz="1200" b="0" i="0" u="none" strike="noStrike" kern="1200" cap="none" dirty="0">
                <a:solidFill>
                  <a:schemeClr val="tx1"/>
                </a:solidFill>
                <a:effectLst/>
                <a:latin typeface="+mn-lt"/>
                <a:ea typeface="+mn-ea"/>
                <a:cs typeface="Calibri"/>
                <a:sym typeface="Calibri"/>
              </a:rPr>
              <a:t>clima, mil, largo.</a:t>
            </a:r>
          </a:p>
          <a:p>
            <a:pPr marL="228600" indent="-228600">
              <a:buAutoNum type="arabicPeriod"/>
            </a:pPr>
            <a:r>
              <a:rPr lang="es-ES" sz="1200" b="0" i="0" u="none" strike="noStrike" kern="1200" cap="none" dirty="0">
                <a:solidFill>
                  <a:schemeClr val="tx1"/>
                </a:solidFill>
                <a:effectLst/>
                <a:latin typeface="+mn-lt"/>
                <a:ea typeface="+mn-ea"/>
                <a:cs typeface="Calibri"/>
                <a:sym typeface="Calibri"/>
              </a:rPr>
              <a:t>imprimir, lluvia, más.</a:t>
            </a:r>
          </a:p>
          <a:p>
            <a:pPr marL="228600" indent="-228600">
              <a:buAutoNum type="arabicPeriod"/>
            </a:pPr>
            <a:r>
              <a:rPr lang="es-ES" sz="1200" b="0" i="0" u="none" strike="noStrike" kern="1200" cap="none" dirty="0">
                <a:solidFill>
                  <a:schemeClr val="tx1"/>
                </a:solidFill>
                <a:effectLst/>
                <a:latin typeface="+mn-lt"/>
                <a:ea typeface="+mn-ea"/>
                <a:cs typeface="Calibri"/>
                <a:sym typeface="Calibri"/>
              </a:rPr>
              <a:t>corto, altura, suficiente.</a:t>
            </a:r>
          </a:p>
          <a:p>
            <a:pPr marL="228600" indent="-228600">
              <a:buAutoNum type="arabicPeriod"/>
            </a:pPr>
            <a:r>
              <a:rPr lang="es-ES" sz="1200" b="0" i="0" u="none" strike="noStrike" kern="1200" cap="none" dirty="0">
                <a:solidFill>
                  <a:schemeClr val="tx1"/>
                </a:solidFill>
                <a:effectLst/>
                <a:latin typeface="+mn-lt"/>
                <a:ea typeface="+mn-ea"/>
                <a:cs typeface="Calibri"/>
                <a:sym typeface="Calibri"/>
              </a:rPr>
              <a:t>seco, describir, elegir.</a:t>
            </a:r>
          </a:p>
          <a:p>
            <a:pPr marL="228600" indent="-228600">
              <a:buAutoNum type="arabicPeriod"/>
            </a:pPr>
            <a:r>
              <a:rPr lang="es-ES" sz="1200" b="0" i="0" u="none" strike="noStrike" kern="1200" cap="none" dirty="0">
                <a:solidFill>
                  <a:schemeClr val="tx1"/>
                </a:solidFill>
                <a:effectLst/>
                <a:latin typeface="+mn-lt"/>
                <a:ea typeface="+mn-ea"/>
                <a:cs typeface="Calibri"/>
                <a:sym typeface="Calibri"/>
              </a:rPr>
              <a:t>desaparecer, elijo, dice.</a:t>
            </a:r>
          </a:p>
          <a:p>
            <a:pPr marL="228600" indent="-228600">
              <a:buAutoNum type="arabicPeriod"/>
            </a:pPr>
            <a:r>
              <a:rPr lang="es-ES" sz="1200" b="0" i="0" u="none" strike="noStrike" kern="1200" cap="none" dirty="0">
                <a:solidFill>
                  <a:schemeClr val="tx1"/>
                </a:solidFill>
                <a:effectLst/>
                <a:latin typeface="+mn-lt"/>
                <a:ea typeface="+mn-ea"/>
                <a:cs typeface="Calibri"/>
                <a:sym typeface="Calibri"/>
              </a:rPr>
              <a:t>segundo, vida, finalmente.</a:t>
            </a:r>
            <a:endParaRPr lang="es-419"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A119F9D-DE95-46FD-9DBD-380478876FF9}" type="slidenum">
              <a:rPr lang="en-GB" smtClean="0"/>
              <a:t>20</a:t>
            </a:fld>
            <a:endParaRPr lang="en-GB"/>
          </a:p>
        </p:txBody>
      </p:sp>
    </p:spTree>
    <p:extLst>
      <p:ext uri="{BB962C8B-B14F-4D97-AF65-F5344CB8AC3E}">
        <p14:creationId xmlns:p14="http://schemas.microsoft.com/office/powerpoint/2010/main" val="7317679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VARIATION</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In this variation of activity,</a:t>
            </a:r>
            <a:r>
              <a:rPr lang="en-GB" b="0" baseline="0" dirty="0"/>
              <a:t> the answer options aren’t provided, so students are challenged write the words they hear in English without additional support. They could then complete the rest of the activity as described on the previous slide (checking answers with the teacher, and producing the words orally).</a:t>
            </a:r>
            <a:endParaRPr lang="en-GB" b="0" dirty="0"/>
          </a:p>
          <a:p>
            <a:pPr marL="0" indent="0">
              <a:buNone/>
            </a:pPr>
            <a:endParaRPr lang="en-GB" b="0" dirty="0"/>
          </a:p>
          <a:p>
            <a:r>
              <a:rPr lang="es-ES" sz="1200" b="1" i="0" u="none" strike="noStrike" kern="1200" cap="none" dirty="0">
                <a:solidFill>
                  <a:schemeClr val="tx1"/>
                </a:solidFill>
                <a:effectLst/>
                <a:latin typeface="+mn-lt"/>
                <a:ea typeface="Calibri"/>
                <a:cs typeface="Calibri"/>
                <a:sym typeface="Calibri"/>
              </a:rPr>
              <a:t>Transcript:</a:t>
            </a:r>
            <a:endParaRPr lang="es-ES" sz="1200" b="1" i="0" u="none" strike="noStrike" kern="1200" cap="none" dirty="0">
              <a:solidFill>
                <a:schemeClr val="tx1"/>
              </a:solidFill>
              <a:effectLst/>
              <a:latin typeface="+mn-lt"/>
              <a:ea typeface="+mn-ea"/>
              <a:cs typeface="Calibri"/>
              <a:sym typeface="Calibri"/>
            </a:endParaRPr>
          </a:p>
          <a:p>
            <a:pPr marL="228600" indent="-228600">
              <a:buAutoNum type="arabicPeriod"/>
            </a:pPr>
            <a:r>
              <a:rPr lang="es-ES" sz="1200" b="0" i="0" u="none" strike="noStrike" kern="1200" cap="none" dirty="0">
                <a:solidFill>
                  <a:schemeClr val="tx1"/>
                </a:solidFill>
                <a:effectLst/>
                <a:latin typeface="+mn-lt"/>
                <a:ea typeface="+mn-ea"/>
                <a:cs typeface="Calibri"/>
                <a:sym typeface="Calibri"/>
              </a:rPr>
              <a:t>compartir, frontera, crecer.</a:t>
            </a:r>
          </a:p>
          <a:p>
            <a:pPr marL="228600" indent="-228600">
              <a:buAutoNum type="arabicPeriod"/>
            </a:pPr>
            <a:r>
              <a:rPr lang="es-ES" sz="1200" b="0" i="0" u="none" strike="noStrike" kern="1200" cap="none" dirty="0">
                <a:solidFill>
                  <a:schemeClr val="tx1"/>
                </a:solidFill>
                <a:effectLst/>
                <a:latin typeface="+mn-lt"/>
                <a:ea typeface="+mn-ea"/>
                <a:cs typeface="Calibri"/>
                <a:sym typeface="Calibri"/>
              </a:rPr>
              <a:t>diálogo, mejor, paisaje.</a:t>
            </a:r>
          </a:p>
          <a:p>
            <a:pPr marL="228600" indent="-228600">
              <a:buAutoNum type="arabicPeriod"/>
            </a:pPr>
            <a:r>
              <a:rPr lang="es-ES" sz="1200" b="0" i="0" u="none" strike="noStrike" kern="1200" cap="none" dirty="0">
                <a:solidFill>
                  <a:schemeClr val="tx1"/>
                </a:solidFill>
                <a:effectLst/>
                <a:latin typeface="+mn-lt"/>
                <a:ea typeface="+mn-ea"/>
                <a:cs typeface="Calibri"/>
                <a:sym typeface="Calibri"/>
              </a:rPr>
              <a:t>clima, mil, largo.</a:t>
            </a:r>
          </a:p>
          <a:p>
            <a:pPr marL="228600" indent="-228600">
              <a:buAutoNum type="arabicPeriod"/>
            </a:pPr>
            <a:r>
              <a:rPr lang="es-ES" sz="1200" b="0" i="0" u="none" strike="noStrike" kern="1200" cap="none" dirty="0">
                <a:solidFill>
                  <a:schemeClr val="tx1"/>
                </a:solidFill>
                <a:effectLst/>
                <a:latin typeface="+mn-lt"/>
                <a:ea typeface="+mn-ea"/>
                <a:cs typeface="Calibri"/>
                <a:sym typeface="Calibri"/>
              </a:rPr>
              <a:t>imprimir, lluvia, más.</a:t>
            </a:r>
          </a:p>
          <a:p>
            <a:pPr marL="228600" indent="-228600">
              <a:buAutoNum type="arabicPeriod"/>
            </a:pPr>
            <a:r>
              <a:rPr lang="es-ES" sz="1200" b="0" i="0" u="none" strike="noStrike" kern="1200" cap="none" dirty="0">
                <a:solidFill>
                  <a:schemeClr val="tx1"/>
                </a:solidFill>
                <a:effectLst/>
                <a:latin typeface="+mn-lt"/>
                <a:ea typeface="+mn-ea"/>
                <a:cs typeface="Calibri"/>
                <a:sym typeface="Calibri"/>
              </a:rPr>
              <a:t>corto, altura, suficiente.</a:t>
            </a:r>
          </a:p>
          <a:p>
            <a:pPr marL="228600" indent="-228600">
              <a:buAutoNum type="arabicPeriod"/>
            </a:pPr>
            <a:r>
              <a:rPr lang="es-ES" sz="1200" b="0" i="0" u="none" strike="noStrike" kern="1200" cap="none" dirty="0">
                <a:solidFill>
                  <a:schemeClr val="tx1"/>
                </a:solidFill>
                <a:effectLst/>
                <a:latin typeface="+mn-lt"/>
                <a:ea typeface="+mn-ea"/>
                <a:cs typeface="Calibri"/>
                <a:sym typeface="Calibri"/>
              </a:rPr>
              <a:t>seco, describir, elegir.</a:t>
            </a:r>
          </a:p>
          <a:p>
            <a:pPr marL="228600" indent="-228600">
              <a:buAutoNum type="arabicPeriod"/>
            </a:pPr>
            <a:r>
              <a:rPr lang="es-ES" sz="1200" b="0" i="0" u="none" strike="noStrike" kern="1200" cap="none" dirty="0">
                <a:solidFill>
                  <a:schemeClr val="tx1"/>
                </a:solidFill>
                <a:effectLst/>
                <a:latin typeface="+mn-lt"/>
                <a:ea typeface="+mn-ea"/>
                <a:cs typeface="Calibri"/>
                <a:sym typeface="Calibri"/>
              </a:rPr>
              <a:t>desaparecer, elijo, dice.</a:t>
            </a:r>
          </a:p>
          <a:p>
            <a:pPr marL="228600" indent="-228600">
              <a:buAutoNum type="arabicPeriod"/>
            </a:pPr>
            <a:r>
              <a:rPr lang="es-ES" sz="1200" b="0" i="0" u="none" strike="noStrike" kern="1200" cap="none" dirty="0">
                <a:solidFill>
                  <a:schemeClr val="tx1"/>
                </a:solidFill>
                <a:effectLst/>
                <a:latin typeface="+mn-lt"/>
                <a:ea typeface="+mn-ea"/>
                <a:cs typeface="Calibri"/>
                <a:sym typeface="Calibri"/>
              </a:rPr>
              <a:t>segundo, vida, finalmente.</a:t>
            </a:r>
            <a:endParaRPr lang="es-419"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A119F9D-DE95-46FD-9DBD-380478876FF9}" type="slidenum">
              <a:rPr lang="en-GB" smtClean="0"/>
              <a:t>21</a:t>
            </a:fld>
            <a:endParaRPr lang="en-GB"/>
          </a:p>
        </p:txBody>
      </p:sp>
    </p:spTree>
    <p:extLst>
      <p:ext uri="{BB962C8B-B14F-4D97-AF65-F5344CB8AC3E}">
        <p14:creationId xmlns:p14="http://schemas.microsoft.com/office/powerpoint/2010/main" val="203664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2 minutes</a:t>
            </a:r>
          </a:p>
          <a:p>
            <a:endParaRPr lang="en-US" b="1" dirty="0"/>
          </a:p>
          <a:p>
            <a:r>
              <a:rPr lang="en-US" b="1" dirty="0"/>
              <a:t>Aim: </a:t>
            </a:r>
            <a:r>
              <a:rPr lang="en-US" b="0" dirty="0"/>
              <a:t>to recap the 1</a:t>
            </a:r>
            <a:r>
              <a:rPr lang="en-US" b="0" baseline="30000" dirty="0"/>
              <a:t>st</a:t>
            </a:r>
            <a:r>
              <a:rPr lang="en-US" b="0" dirty="0"/>
              <a:t>, 2</a:t>
            </a:r>
            <a:r>
              <a:rPr lang="en-US" b="0" baseline="30000" dirty="0"/>
              <a:t>nd</a:t>
            </a:r>
            <a:r>
              <a:rPr lang="en-US" b="0" dirty="0"/>
              <a:t>, </a:t>
            </a:r>
            <a:r>
              <a:rPr lang="en-GB" sz="1200" b="0" kern="1200" dirty="0">
                <a:solidFill>
                  <a:schemeClr val="tx1"/>
                </a:solidFill>
                <a:effectLst/>
                <a:latin typeface="+mn-lt"/>
                <a:ea typeface="+mn-ea"/>
                <a:cs typeface="+mn-cs"/>
              </a:rPr>
              <a:t>and 3</a:t>
            </a:r>
            <a:r>
              <a:rPr lang="en-GB" sz="1200" b="0" kern="1200" baseline="30000" dirty="0">
                <a:solidFill>
                  <a:schemeClr val="tx1"/>
                </a:solidFill>
                <a:effectLst/>
                <a:latin typeface="+mn-lt"/>
                <a:ea typeface="+mn-ea"/>
                <a:cs typeface="+mn-cs"/>
              </a:rPr>
              <a:t>rd</a:t>
            </a:r>
            <a:r>
              <a:rPr lang="en-GB" sz="1200" b="0"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person singular forms of –er/–ir verbs</a:t>
            </a:r>
            <a:r>
              <a:rPr lang="en-GB" sz="1200" kern="1200" baseline="0" dirty="0">
                <a:solidFill>
                  <a:schemeClr val="tx1"/>
                </a:solidFill>
                <a:effectLst/>
                <a:latin typeface="+mn-lt"/>
                <a:ea typeface="+mn-ea"/>
                <a:cs typeface="+mn-cs"/>
              </a:rPr>
              <a:t> in the preterite.</a:t>
            </a:r>
            <a:endParaRPr lang="en-GB" sz="1200" kern="1200" dirty="0">
              <a:solidFill>
                <a:schemeClr val="tx1"/>
              </a:solidFill>
              <a:effectLst/>
              <a:latin typeface="+mn-lt"/>
              <a:ea typeface="+mn-ea"/>
              <a:cs typeface="+mn-cs"/>
            </a:endParaRPr>
          </a:p>
          <a:p>
            <a:endParaRPr lang="en-US" b="1" dirty="0"/>
          </a:p>
          <a:p>
            <a:r>
              <a:rPr lang="en-US" b="1" dirty="0"/>
              <a:t>Procedure:</a:t>
            </a:r>
          </a:p>
          <a:p>
            <a:pPr marL="228600" indent="-228600">
              <a:buAutoNum type="arabicPeriod"/>
            </a:pPr>
            <a:r>
              <a:rPr lang="en-US" b="0" dirty="0"/>
              <a:t>Go</a:t>
            </a:r>
            <a:r>
              <a:rPr lang="en-US" b="0" baseline="0" dirty="0"/>
              <a:t> through the grammar explanation with students, revealing each new sentence on a mouse click.</a:t>
            </a:r>
          </a:p>
          <a:p>
            <a:pPr marL="0" indent="0">
              <a:buNone/>
            </a:pPr>
            <a:endParaRPr lang="en-US" b="0" dirty="0"/>
          </a:p>
          <a:p>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41714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2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recap subject pronouns</a:t>
            </a:r>
            <a:r>
              <a:rPr lang="en-US" b="0" baseline="0" dirty="0"/>
              <a:t> ahead of the following activity.</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GB" b="1" dirty="0"/>
              <a:t>Procedure: </a:t>
            </a:r>
            <a:r>
              <a:rPr lang="en-GB" b="0" dirty="0"/>
              <a:t>Clic</a:t>
            </a:r>
            <a:r>
              <a:rPr lang="en-GB" dirty="0"/>
              <a:t>k to bring up each part of the explanation in order.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65951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sz="1200" b="1" kern="1200" noProof="0" dirty="0">
                <a:solidFill>
                  <a:schemeClr val="tx1"/>
                </a:solidFill>
                <a:effectLst/>
                <a:latin typeface="+mn-lt"/>
                <a:ea typeface="+mn-ea"/>
                <a:cs typeface="+mn-cs"/>
              </a:rPr>
              <a:t>Timing: </a:t>
            </a:r>
            <a:r>
              <a:rPr lang="en-GB" sz="1200" b="0" kern="1200" noProof="0" dirty="0">
                <a:solidFill>
                  <a:schemeClr val="tx1"/>
                </a:solidFill>
                <a:effectLst/>
                <a:latin typeface="+mn-lt"/>
                <a:ea typeface="+mn-ea"/>
                <a:cs typeface="+mn-cs"/>
              </a:rPr>
              <a:t>8 minutes</a:t>
            </a:r>
          </a:p>
          <a:p>
            <a:endParaRPr lang="en-GB" b="1" noProof="0" dirty="0"/>
          </a:p>
          <a:p>
            <a:r>
              <a:rPr lang="en-GB" b="1" noProof="0" dirty="0"/>
              <a:t>Aim: </a:t>
            </a:r>
            <a:r>
              <a:rPr lang="en-GB" noProof="0" dirty="0"/>
              <a:t>To consolidate the 1</a:t>
            </a:r>
            <a:r>
              <a:rPr lang="en-GB" baseline="30000" noProof="0" dirty="0"/>
              <a:t>st</a:t>
            </a:r>
            <a:r>
              <a:rPr lang="en-GB" noProof="0" dirty="0"/>
              <a:t>, 2</a:t>
            </a:r>
            <a:r>
              <a:rPr lang="en-GB" baseline="30000" noProof="0" dirty="0"/>
              <a:t>nd</a:t>
            </a:r>
            <a:r>
              <a:rPr lang="en-GB" noProof="0" dirty="0"/>
              <a:t> and 3</a:t>
            </a:r>
            <a:r>
              <a:rPr lang="en-GB" baseline="30000" noProof="0" dirty="0"/>
              <a:t>rd</a:t>
            </a:r>
            <a:r>
              <a:rPr lang="en-GB" noProof="0" dirty="0"/>
              <a:t> person singular endings for –</a:t>
            </a:r>
            <a:r>
              <a:rPr lang="en-GB" noProof="0" dirty="0" err="1"/>
              <a:t>er</a:t>
            </a:r>
            <a:r>
              <a:rPr lang="en-GB" noProof="0" dirty="0"/>
              <a:t> and –</a:t>
            </a:r>
            <a:r>
              <a:rPr lang="en-GB" noProof="0" dirty="0" err="1"/>
              <a:t>ir</a:t>
            </a:r>
            <a:r>
              <a:rPr lang="en-GB" noProof="0" dirty="0"/>
              <a:t> verbs and to revisit the use of subject pronouns in Spanish.</a:t>
            </a:r>
          </a:p>
          <a:p>
            <a:endParaRPr lang="en-GB"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noProof="0" dirty="0"/>
              <a:t>Procedure:</a:t>
            </a:r>
            <a:r>
              <a:rPr lang="en-GB" noProof="0" dirty="0"/>
              <a:t/>
            </a:r>
            <a:br>
              <a:rPr lang="en-GB" noProof="0" dirty="0"/>
            </a:br>
            <a:r>
              <a:rPr lang="en-GB" noProof="0" dirty="0"/>
              <a:t>1. Students first read the text and decide if the English sentences are present in the text or not. The decision between true and false is purely based on person</a:t>
            </a:r>
            <a:r>
              <a:rPr lang="en-GB" baseline="0" noProof="0" dirty="0"/>
              <a:t> agreement (i.e., whether the verb ending refers to ‘I’, ‘you’ or ‘she’). Students will therefore need to pay attention to this, rather than to the meaning of the vocabulary (but see also the ideas for </a:t>
            </a:r>
            <a:r>
              <a:rPr lang="en-GB" baseline="0" noProof="0" dirty="0" err="1"/>
              <a:t>differentation</a:t>
            </a:r>
            <a:r>
              <a:rPr lang="en-GB" baseline="0" noProof="0" dirty="0"/>
              <a:t> below).</a:t>
            </a:r>
          </a:p>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a:t>2. Students then write the missing subject pronouns from 1 to 8.</a:t>
            </a:r>
            <a:r>
              <a:rPr lang="en-GB" baseline="0" noProof="0" dirty="0"/>
              <a:t> The verb ending is the cue to know which pronoun is needed.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noProof="0" dirty="0"/>
              <a:t>3. Finally, the teacher plays the recording of the text so that students can check their answers. An audio player is inserted for this task to give the teacher control over the audio. S/he may wish, for example, to pause after each answer is given, to check that students heard it correctly.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noProof="0" dirty="0"/>
              <a:t>4. A callout provides an opportunity to help students to understand the two possible meanings of ‘</a:t>
            </a:r>
            <a:r>
              <a:rPr lang="en-GB" baseline="0" noProof="0" dirty="0" err="1"/>
              <a:t>subir</a:t>
            </a:r>
            <a:r>
              <a:rPr lang="en-GB" baseline="0" noProof="0" dirty="0"/>
              <a:t>’ in the text. The first of these is a point of cross-linguistic difference between Spanish and English, since English would not require a preposition. See further notes below.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noProof="0" dirty="0"/>
              <a:t>Notes: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noProof="0" dirty="0"/>
              <a:t>Some students may be able to complete steps 1 and 2 at the same time.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noProof="0" dirty="0"/>
              <a:t>Students could be challenged further by removing the numbers in the text and/or jumbling the order of the English statements so that students have to search for the corresponding verb themselves.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noProof="0" dirty="0"/>
              <a:t>Regarding the use of prepositions with ‘</a:t>
            </a:r>
            <a:r>
              <a:rPr lang="en-GB" b="0" baseline="0" noProof="0" dirty="0" err="1"/>
              <a:t>subir</a:t>
            </a:r>
            <a:r>
              <a:rPr lang="en-GB" b="0" baseline="0" noProof="0" dirty="0"/>
              <a:t>’, the RAE says the following: </a:t>
            </a:r>
          </a:p>
          <a:p>
            <a:pPr fontAlgn="base"/>
            <a:r>
              <a:rPr lang="es-ES" sz="1200" b="0" i="0" kern="1200" dirty="0">
                <a:solidFill>
                  <a:schemeClr val="tx1"/>
                </a:solidFill>
                <a:effectLst/>
                <a:latin typeface="+mn-lt"/>
                <a:ea typeface="+mn-ea"/>
                <a:cs typeface="+mn-cs"/>
              </a:rPr>
              <a:t>“Normalmente se construye como intransitivo, a menudo pronominal, con diferentes complementos preposicionales:</a:t>
            </a:r>
          </a:p>
          <a:p>
            <a:pPr fontAlgn="base"/>
            <a:r>
              <a:rPr lang="es-ES" sz="1200" b="1" i="0" kern="1200" dirty="0">
                <a:solidFill>
                  <a:schemeClr val="tx1"/>
                </a:solidFill>
                <a:effectLst/>
                <a:latin typeface="+mn-lt"/>
                <a:ea typeface="+mn-ea"/>
                <a:cs typeface="+mn-cs"/>
              </a:rPr>
              <a:t>a)</a:t>
            </a:r>
            <a:r>
              <a:rPr lang="es-ES" sz="1200" b="0" i="0" kern="1200" dirty="0">
                <a:solidFill>
                  <a:schemeClr val="tx1"/>
                </a:solidFill>
                <a:effectLst/>
                <a:latin typeface="+mn-lt"/>
                <a:ea typeface="+mn-ea"/>
                <a:cs typeface="+mn-cs"/>
              </a:rPr>
              <a:t> Cuando significa ‘ir o llegar a un lugar más alto’ suele llevar un complemento precedido de </a:t>
            </a:r>
            <a:r>
              <a:rPr lang="es-ES" sz="1200" b="0" i="1" kern="1200" dirty="0">
                <a:solidFill>
                  <a:schemeClr val="tx1"/>
                </a:solidFill>
                <a:effectLst/>
                <a:latin typeface="+mn-lt"/>
                <a:ea typeface="+mn-ea"/>
                <a:cs typeface="+mn-cs"/>
              </a:rPr>
              <a:t>a, hacia</a:t>
            </a:r>
            <a:r>
              <a:rPr lang="es-ES" sz="1200" b="0" i="0" kern="1200" dirty="0">
                <a:solidFill>
                  <a:schemeClr val="tx1"/>
                </a:solidFill>
                <a:effectLst/>
                <a:latin typeface="+mn-lt"/>
                <a:ea typeface="+mn-ea"/>
                <a:cs typeface="+mn-cs"/>
              </a:rPr>
              <a:t> o </a:t>
            </a:r>
            <a:r>
              <a:rPr lang="es-ES" sz="1200" b="0" i="1" kern="1200" dirty="0">
                <a:solidFill>
                  <a:schemeClr val="tx1"/>
                </a:solidFill>
                <a:effectLst/>
                <a:latin typeface="+mn-lt"/>
                <a:ea typeface="+mn-ea"/>
                <a:cs typeface="+mn-cs"/>
              </a:rPr>
              <a:t>hasta,</a:t>
            </a:r>
            <a:r>
              <a:rPr lang="es-ES" sz="1200" b="0" i="0" kern="1200" dirty="0">
                <a:solidFill>
                  <a:schemeClr val="tx1"/>
                </a:solidFill>
                <a:effectLst/>
                <a:latin typeface="+mn-lt"/>
                <a:ea typeface="+mn-ea"/>
                <a:cs typeface="+mn-cs"/>
              </a:rPr>
              <a:t> que expresa el lugar de destino”</a:t>
            </a:r>
          </a:p>
          <a:p>
            <a:pPr fontAlgn="base"/>
            <a:r>
              <a:rPr lang="en-GB" sz="1200" b="0" i="0" kern="1200" noProof="0" dirty="0">
                <a:solidFill>
                  <a:schemeClr val="tx1"/>
                </a:solidFill>
                <a:effectLst/>
                <a:latin typeface="+mn-lt"/>
                <a:ea typeface="+mn-ea"/>
                <a:cs typeface="+mn-cs"/>
              </a:rPr>
              <a:t>A Colombian native speaker also</a:t>
            </a:r>
            <a:r>
              <a:rPr lang="en-GB" sz="1200" b="0" i="0" kern="1200" baseline="0" noProof="0" dirty="0">
                <a:solidFill>
                  <a:schemeClr val="tx1"/>
                </a:solidFill>
                <a:effectLst/>
                <a:latin typeface="+mn-lt"/>
                <a:ea typeface="+mn-ea"/>
                <a:cs typeface="+mn-cs"/>
              </a:rPr>
              <a:t> found it acceptable to use ‘</a:t>
            </a:r>
            <a:r>
              <a:rPr lang="en-GB" sz="1200" b="0" i="0" kern="1200" baseline="0" noProof="0" dirty="0" err="1">
                <a:solidFill>
                  <a:schemeClr val="tx1"/>
                </a:solidFill>
                <a:effectLst/>
                <a:latin typeface="+mn-lt"/>
                <a:ea typeface="+mn-ea"/>
                <a:cs typeface="+mn-cs"/>
              </a:rPr>
              <a:t>subir</a:t>
            </a:r>
            <a:r>
              <a:rPr lang="en-GB" sz="1200" b="0" i="0" kern="1200" baseline="0" noProof="0" dirty="0">
                <a:solidFill>
                  <a:schemeClr val="tx1"/>
                </a:solidFill>
                <a:effectLst/>
                <a:latin typeface="+mn-lt"/>
                <a:ea typeface="+mn-ea"/>
                <a:cs typeface="+mn-cs"/>
              </a:rPr>
              <a:t> una </a:t>
            </a:r>
            <a:r>
              <a:rPr lang="en-GB" sz="1200" b="0" i="0" kern="1200" baseline="0" noProof="0" dirty="0" err="1">
                <a:solidFill>
                  <a:schemeClr val="tx1"/>
                </a:solidFill>
                <a:effectLst/>
                <a:latin typeface="+mn-lt"/>
                <a:ea typeface="+mn-ea"/>
                <a:cs typeface="+mn-cs"/>
              </a:rPr>
              <a:t>torre</a:t>
            </a:r>
            <a:r>
              <a:rPr lang="en-GB" sz="1200" b="0" i="0" kern="1200" baseline="0" noProof="0" dirty="0">
                <a:solidFill>
                  <a:schemeClr val="tx1"/>
                </a:solidFill>
                <a:effectLst/>
                <a:latin typeface="+mn-lt"/>
                <a:ea typeface="+mn-ea"/>
                <a:cs typeface="+mn-cs"/>
              </a:rPr>
              <a:t>’, in a more informal, conversational context.</a:t>
            </a:r>
            <a:endParaRPr lang="en-GB" b="0" baseline="0" noProof="0" dirty="0"/>
          </a:p>
        </p:txBody>
      </p:sp>
      <p:sp>
        <p:nvSpPr>
          <p:cNvPr id="4" name="Marcador de número de diapositiva 3"/>
          <p:cNvSpPr>
            <a:spLocks noGrp="1"/>
          </p:cNvSpPr>
          <p:nvPr>
            <p:ph type="sldNum" sz="quarter" idx="5"/>
          </p:nvPr>
        </p:nvSpPr>
        <p:spPr/>
        <p:txBody>
          <a:bodyPr/>
          <a:lstStyle/>
          <a:p>
            <a:fld id="{051212F4-EB5A-464B-92EC-DACFCB1CC2CD}" type="slidenum">
              <a:rPr lang="en-GB" smtClean="0"/>
              <a:t>24</a:t>
            </a:fld>
            <a:endParaRPr lang="en-GB"/>
          </a:p>
        </p:txBody>
      </p:sp>
    </p:spTree>
    <p:extLst>
      <p:ext uri="{BB962C8B-B14F-4D97-AF65-F5344CB8AC3E}">
        <p14:creationId xmlns:p14="http://schemas.microsoft.com/office/powerpoint/2010/main" val="10172634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b="1" kern="1200" dirty="0">
                <a:solidFill>
                  <a:schemeClr val="tx1"/>
                </a:solidFill>
                <a:effectLst/>
                <a:latin typeface="+mn-lt"/>
                <a:ea typeface="+mn-ea"/>
                <a:cs typeface="+mn-cs"/>
              </a:rPr>
              <a:t>Timing: </a:t>
            </a:r>
            <a:r>
              <a:rPr lang="en-US" sz="1200" b="0" kern="1200" dirty="0">
                <a:solidFill>
                  <a:schemeClr val="tx1"/>
                </a:solidFill>
                <a:effectLst/>
                <a:latin typeface="+mn-lt"/>
                <a:ea typeface="+mn-ea"/>
                <a:cs typeface="+mn-cs"/>
              </a:rPr>
              <a:t>6 minutes</a:t>
            </a:r>
          </a:p>
          <a:p>
            <a:endParaRPr lang="en-US" b="1" dirty="0"/>
          </a:p>
          <a:p>
            <a:r>
              <a:rPr lang="en-US" b="1" dirty="0"/>
              <a:t>Aim: </a:t>
            </a:r>
            <a:r>
              <a:rPr lang="en-US" dirty="0"/>
              <a:t>to consolidate understanding of the 1</a:t>
            </a:r>
            <a:r>
              <a:rPr lang="en-US" baseline="30000" dirty="0"/>
              <a:t>st</a:t>
            </a:r>
            <a:r>
              <a:rPr lang="en-US" dirty="0"/>
              <a:t>, 2</a:t>
            </a:r>
            <a:r>
              <a:rPr lang="en-US" baseline="30000" dirty="0"/>
              <a:t>nd</a:t>
            </a:r>
            <a:r>
              <a:rPr lang="en-US" dirty="0"/>
              <a:t> and 3</a:t>
            </a:r>
            <a:r>
              <a:rPr lang="en-US" baseline="30000" dirty="0"/>
              <a:t>rd</a:t>
            </a:r>
            <a:r>
              <a:rPr lang="en-US" dirty="0"/>
              <a:t> person singular endings of –</a:t>
            </a:r>
            <a:r>
              <a:rPr lang="en-US" dirty="0" err="1"/>
              <a:t>er</a:t>
            </a:r>
            <a:r>
              <a:rPr lang="en-US" dirty="0"/>
              <a:t>/ –</a:t>
            </a:r>
            <a:r>
              <a:rPr lang="en-US" dirty="0" err="1"/>
              <a:t>ir</a:t>
            </a:r>
            <a:r>
              <a:rPr lang="en-US" dirty="0"/>
              <a:t> verbs in the preterite tense through listening.</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Procedure:</a:t>
            </a:r>
            <a:r>
              <a:rPr lang="en-US" dirty="0"/>
              <a:t/>
            </a:r>
            <a:br>
              <a:rPr lang="en-US" dirty="0"/>
            </a:br>
            <a:r>
              <a:rPr lang="en-US" dirty="0"/>
              <a:t>1. </a:t>
            </a:r>
            <a:r>
              <a:rPr lang="es-ES" dirty="0" err="1"/>
              <a:t>Students</a:t>
            </a:r>
            <a:r>
              <a:rPr lang="es-ES" dirty="0"/>
              <a:t> listen to </a:t>
            </a:r>
            <a:r>
              <a:rPr lang="es-ES" dirty="0" err="1"/>
              <a:t>each</a:t>
            </a:r>
            <a:r>
              <a:rPr lang="es-ES" dirty="0"/>
              <a:t> </a:t>
            </a:r>
            <a:r>
              <a:rPr lang="es-ES" dirty="0" err="1"/>
              <a:t>sentence</a:t>
            </a:r>
            <a:r>
              <a:rPr lang="es-ES" dirty="0"/>
              <a:t> and </a:t>
            </a:r>
            <a:r>
              <a:rPr lang="es-ES" dirty="0" err="1"/>
              <a:t>answer</a:t>
            </a:r>
            <a:r>
              <a:rPr lang="es-ES" dirty="0"/>
              <a:t> </a:t>
            </a:r>
            <a:r>
              <a:rPr lang="es-ES" dirty="0" err="1"/>
              <a:t>the</a:t>
            </a:r>
            <a:r>
              <a:rPr lang="es-ES" dirty="0"/>
              <a:t> </a:t>
            </a:r>
            <a:r>
              <a:rPr lang="es-ES" dirty="0" err="1"/>
              <a:t>questions</a:t>
            </a:r>
            <a:r>
              <a:rPr lang="es-ES" dirty="0"/>
              <a:t> in English.</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2. </a:t>
            </a:r>
            <a:r>
              <a:rPr lang="es-ES" dirty="0" err="1"/>
              <a:t>Students</a:t>
            </a:r>
            <a:r>
              <a:rPr lang="es-ES" dirty="0"/>
              <a:t> </a:t>
            </a:r>
            <a:r>
              <a:rPr lang="es-ES" dirty="0" err="1"/>
              <a:t>tick</a:t>
            </a:r>
            <a:r>
              <a:rPr lang="es-ES" dirty="0"/>
              <a:t> ‘yo’, ‘tú’ or ‘el/ella’ </a:t>
            </a:r>
            <a:r>
              <a:rPr lang="es-ES" dirty="0" err="1"/>
              <a:t>depending</a:t>
            </a:r>
            <a:r>
              <a:rPr lang="es-ES" dirty="0"/>
              <a:t> </a:t>
            </a:r>
            <a:r>
              <a:rPr lang="es-ES" dirty="0" err="1"/>
              <a:t>on</a:t>
            </a:r>
            <a:r>
              <a:rPr lang="es-ES" dirty="0"/>
              <a:t> </a:t>
            </a:r>
            <a:r>
              <a:rPr lang="es-ES" dirty="0" err="1"/>
              <a:t>the</a:t>
            </a:r>
            <a:r>
              <a:rPr lang="es-ES" dirty="0"/>
              <a:t> </a:t>
            </a:r>
            <a:r>
              <a:rPr lang="es-ES" dirty="0" err="1"/>
              <a:t>verb</a:t>
            </a:r>
            <a:r>
              <a:rPr lang="es-ES" dirty="0"/>
              <a:t> </a:t>
            </a:r>
            <a:r>
              <a:rPr lang="es-ES" dirty="0" err="1"/>
              <a:t>ending</a:t>
            </a:r>
            <a:r>
              <a:rPr lang="es-ES" dirty="0"/>
              <a:t> </a:t>
            </a:r>
            <a:r>
              <a:rPr lang="es-ES" dirty="0" err="1"/>
              <a:t>that</a:t>
            </a:r>
            <a:r>
              <a:rPr lang="es-ES" dirty="0"/>
              <a:t> </a:t>
            </a:r>
            <a:r>
              <a:rPr lang="es-ES" dirty="0" err="1"/>
              <a:t>they</a:t>
            </a:r>
            <a:r>
              <a:rPr lang="es-ES" dirty="0"/>
              <a:t> </a:t>
            </a:r>
            <a:r>
              <a:rPr lang="es-ES" dirty="0" err="1"/>
              <a:t>hear</a:t>
            </a:r>
            <a:r>
              <a:rPr lang="es-E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3. Students listen to the full version of the audio (see beige action buttons) to check their answers to this part of the activity.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Finally students use the English verb in the ‘Who…’ column and their answers to the first part of the activity (now checked) as prompts to write the verb in Spanish. This part of the activity is intended to be done without listening to the audio so that students are required to recall the verb themselves. In this way the activity acts as preparation for the written production activity that follows.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GB" dirty="0"/>
          </a:p>
          <a:p>
            <a:r>
              <a:rPr lang="es-GB" b="1" dirty="0"/>
              <a:t>Transcript:</a:t>
            </a:r>
          </a:p>
          <a:p>
            <a:r>
              <a:rPr lang="es-ES" sz="1200" kern="1200" dirty="0">
                <a:solidFill>
                  <a:schemeClr val="tx1"/>
                </a:solidFill>
                <a:effectLst/>
                <a:latin typeface="+mn-lt"/>
                <a:ea typeface="+mn-ea"/>
                <a:cs typeface="+mn-cs"/>
              </a:rPr>
              <a:t>1. [</a:t>
            </a:r>
            <a:r>
              <a:rPr lang="es-ES" sz="1200" kern="1200" dirty="0" err="1">
                <a:solidFill>
                  <a:schemeClr val="tx1"/>
                </a:solidFill>
                <a:effectLst/>
                <a:latin typeface="+mn-lt"/>
                <a:ea typeface="+mn-ea"/>
                <a:cs typeface="+mn-cs"/>
              </a:rPr>
              <a:t>beep</a:t>
            </a:r>
            <a:r>
              <a:rPr lang="es-ES" sz="1200" kern="1200" dirty="0">
                <a:solidFill>
                  <a:schemeClr val="tx1"/>
                </a:solidFill>
                <a:effectLst/>
                <a:latin typeface="+mn-lt"/>
                <a:ea typeface="+mn-ea"/>
                <a:cs typeface="+mn-cs"/>
              </a:rPr>
              <a:t>] conocí Argentina, mientras que [</a:t>
            </a:r>
            <a:r>
              <a:rPr lang="es-ES" sz="1200" kern="1200" dirty="0" err="1">
                <a:solidFill>
                  <a:schemeClr val="tx1"/>
                </a:solidFill>
                <a:effectLst/>
                <a:latin typeface="+mn-lt"/>
                <a:ea typeface="+mn-ea"/>
                <a:cs typeface="+mn-cs"/>
              </a:rPr>
              <a:t>beep</a:t>
            </a:r>
            <a:r>
              <a:rPr lang="es-ES" sz="1200" kern="1200" dirty="0">
                <a:solidFill>
                  <a:schemeClr val="tx1"/>
                </a:solidFill>
                <a:effectLst/>
                <a:latin typeface="+mn-lt"/>
                <a:ea typeface="+mn-ea"/>
                <a:cs typeface="+mn-cs"/>
              </a:rPr>
              <a:t>] conoció Perú. </a:t>
            </a:r>
            <a:endParaRPr lang="es-GB"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2. [</a:t>
            </a:r>
            <a:r>
              <a:rPr lang="es-ES" sz="1200" kern="1200" dirty="0" err="1">
                <a:solidFill>
                  <a:schemeClr val="tx1"/>
                </a:solidFill>
                <a:effectLst/>
                <a:latin typeface="+mn-lt"/>
                <a:ea typeface="+mn-ea"/>
                <a:cs typeface="+mn-cs"/>
              </a:rPr>
              <a:t>beep</a:t>
            </a:r>
            <a:r>
              <a:rPr lang="es-ES" sz="1200" kern="1200" dirty="0">
                <a:solidFill>
                  <a:schemeClr val="tx1"/>
                </a:solidFill>
                <a:effectLst/>
                <a:latin typeface="+mn-lt"/>
                <a:ea typeface="+mn-ea"/>
                <a:cs typeface="+mn-cs"/>
              </a:rPr>
              <a:t>] aprendió mucho español; en cambio [</a:t>
            </a:r>
            <a:r>
              <a:rPr lang="es-ES" sz="1200" kern="1200" dirty="0" err="1">
                <a:solidFill>
                  <a:schemeClr val="tx1"/>
                </a:solidFill>
                <a:effectLst/>
                <a:latin typeface="+mn-lt"/>
                <a:ea typeface="+mn-ea"/>
                <a:cs typeface="+mn-cs"/>
              </a:rPr>
              <a:t>beep</a:t>
            </a:r>
            <a:r>
              <a:rPr lang="es-ES" sz="1200" kern="1200" dirty="0">
                <a:solidFill>
                  <a:schemeClr val="tx1"/>
                </a:solidFill>
                <a:effectLst/>
                <a:latin typeface="+mn-lt"/>
                <a:ea typeface="+mn-ea"/>
                <a:cs typeface="+mn-cs"/>
              </a:rPr>
              <a:t>] aprendiste poco.</a:t>
            </a:r>
            <a:endParaRPr lang="es-GB" sz="1200" kern="1200" dirty="0">
              <a:solidFill>
                <a:schemeClr val="tx1"/>
              </a:solidFill>
              <a:effectLst/>
              <a:latin typeface="+mn-lt"/>
              <a:ea typeface="+mn-ea"/>
              <a:cs typeface="+mn-cs"/>
            </a:endParaRPr>
          </a:p>
          <a:p>
            <a:r>
              <a:rPr lang="es-GB" sz="1200" kern="1200" dirty="0">
                <a:solidFill>
                  <a:schemeClr val="tx1"/>
                </a:solidFill>
                <a:effectLst/>
                <a:latin typeface="+mn-lt"/>
                <a:ea typeface="+mn-ea"/>
                <a:cs typeface="+mn-cs"/>
              </a:rPr>
              <a:t>3. </a:t>
            </a:r>
            <a:r>
              <a:rPr lang="es-ES" sz="1200" kern="1200" dirty="0">
                <a:solidFill>
                  <a:schemeClr val="tx1"/>
                </a:solidFill>
                <a:effectLst/>
                <a:latin typeface="+mn-lt"/>
                <a:ea typeface="+mn-ea"/>
                <a:cs typeface="+mn-cs"/>
              </a:rPr>
              <a:t>[</a:t>
            </a:r>
            <a:r>
              <a:rPr lang="es-ES" sz="1200" kern="1200" dirty="0" err="1">
                <a:solidFill>
                  <a:schemeClr val="tx1"/>
                </a:solidFill>
                <a:effectLst/>
                <a:latin typeface="+mn-lt"/>
                <a:ea typeface="+mn-ea"/>
                <a:cs typeface="+mn-cs"/>
              </a:rPr>
              <a:t>beep</a:t>
            </a:r>
            <a:r>
              <a:rPr lang="es-ES" sz="1200" kern="1200" dirty="0">
                <a:solidFill>
                  <a:schemeClr val="tx1"/>
                </a:solidFill>
                <a:effectLst/>
                <a:latin typeface="+mn-lt"/>
                <a:ea typeface="+mn-ea"/>
                <a:cs typeface="+mn-cs"/>
              </a:rPr>
              <a:t>] ofreciste un regalo pero [</a:t>
            </a:r>
            <a:r>
              <a:rPr lang="es-ES" sz="1200" kern="1200" dirty="0" err="1">
                <a:solidFill>
                  <a:schemeClr val="tx1"/>
                </a:solidFill>
                <a:effectLst/>
                <a:latin typeface="+mn-lt"/>
                <a:ea typeface="+mn-ea"/>
                <a:cs typeface="+mn-cs"/>
              </a:rPr>
              <a:t>beep</a:t>
            </a:r>
            <a:r>
              <a:rPr lang="es-ES" sz="1200" kern="1200" dirty="0">
                <a:solidFill>
                  <a:schemeClr val="tx1"/>
                </a:solidFill>
                <a:effectLst/>
                <a:latin typeface="+mn-lt"/>
                <a:ea typeface="+mn-ea"/>
                <a:cs typeface="+mn-cs"/>
              </a:rPr>
              <a:t>] ofreció comida.</a:t>
            </a:r>
          </a:p>
          <a:p>
            <a:r>
              <a:rPr lang="es-ES" sz="1200" kern="1200" dirty="0">
                <a:solidFill>
                  <a:schemeClr val="tx1"/>
                </a:solidFill>
                <a:effectLst/>
                <a:latin typeface="+mn-lt"/>
                <a:ea typeface="+mn-ea"/>
                <a:cs typeface="+mn-cs"/>
              </a:rPr>
              <a:t>4. [</a:t>
            </a:r>
            <a:r>
              <a:rPr lang="es-ES" sz="1200" kern="1200" dirty="0" err="1">
                <a:solidFill>
                  <a:schemeClr val="tx1"/>
                </a:solidFill>
                <a:effectLst/>
                <a:latin typeface="+mn-lt"/>
                <a:ea typeface="+mn-ea"/>
                <a:cs typeface="+mn-cs"/>
              </a:rPr>
              <a:t>beep</a:t>
            </a:r>
            <a:r>
              <a:rPr lang="es-ES" sz="1200" kern="1200" dirty="0">
                <a:solidFill>
                  <a:schemeClr val="tx1"/>
                </a:solidFill>
                <a:effectLst/>
                <a:latin typeface="+mn-lt"/>
                <a:ea typeface="+mn-ea"/>
                <a:cs typeface="+mn-cs"/>
              </a:rPr>
              <a:t>] rompiste una cámara mientras que [</a:t>
            </a:r>
            <a:r>
              <a:rPr lang="es-ES" sz="1200" kern="1200" dirty="0" err="1">
                <a:solidFill>
                  <a:schemeClr val="tx1"/>
                </a:solidFill>
                <a:effectLst/>
                <a:latin typeface="+mn-lt"/>
                <a:ea typeface="+mn-ea"/>
                <a:cs typeface="+mn-cs"/>
              </a:rPr>
              <a:t>beep</a:t>
            </a:r>
            <a:r>
              <a:rPr lang="es-ES" sz="1200" kern="1200" dirty="0">
                <a:solidFill>
                  <a:schemeClr val="tx1"/>
                </a:solidFill>
                <a:effectLst/>
                <a:latin typeface="+mn-lt"/>
                <a:ea typeface="+mn-ea"/>
                <a:cs typeface="+mn-cs"/>
              </a:rPr>
              <a:t>] rompí una bicicleta.</a:t>
            </a:r>
          </a:p>
          <a:p>
            <a:r>
              <a:rPr lang="es-ES" sz="1200" kern="1200" dirty="0">
                <a:solidFill>
                  <a:schemeClr val="tx1"/>
                </a:solidFill>
                <a:effectLst/>
                <a:latin typeface="+mn-lt"/>
                <a:ea typeface="+mn-ea"/>
                <a:cs typeface="+mn-cs"/>
              </a:rPr>
              <a:t>5. [</a:t>
            </a:r>
            <a:r>
              <a:rPr lang="es-ES" sz="1200" kern="1200" dirty="0" err="1">
                <a:solidFill>
                  <a:schemeClr val="tx1"/>
                </a:solidFill>
                <a:effectLst/>
                <a:latin typeface="+mn-lt"/>
                <a:ea typeface="+mn-ea"/>
                <a:cs typeface="+mn-cs"/>
              </a:rPr>
              <a:t>beep</a:t>
            </a:r>
            <a:r>
              <a:rPr lang="es-ES" sz="1200" kern="1200" dirty="0">
                <a:solidFill>
                  <a:schemeClr val="tx1"/>
                </a:solidFill>
                <a:effectLst/>
                <a:latin typeface="+mn-lt"/>
                <a:ea typeface="+mn-ea"/>
                <a:cs typeface="+mn-cs"/>
              </a:rPr>
              <a:t>] perdió una camisa aunque [</a:t>
            </a:r>
            <a:r>
              <a:rPr lang="es-ES" sz="1200" kern="1200" dirty="0" err="1">
                <a:solidFill>
                  <a:schemeClr val="tx1"/>
                </a:solidFill>
                <a:effectLst/>
                <a:latin typeface="+mn-lt"/>
                <a:ea typeface="+mn-ea"/>
                <a:cs typeface="+mn-cs"/>
              </a:rPr>
              <a:t>beep</a:t>
            </a:r>
            <a:r>
              <a:rPr lang="es-ES" sz="1200" kern="1200" dirty="0">
                <a:solidFill>
                  <a:schemeClr val="tx1"/>
                </a:solidFill>
                <a:effectLst/>
                <a:latin typeface="+mn-lt"/>
                <a:ea typeface="+mn-ea"/>
                <a:cs typeface="+mn-cs"/>
              </a:rPr>
              <a:t>] perdiste un zapato.</a:t>
            </a:r>
          </a:p>
          <a:p>
            <a:r>
              <a:rPr lang="es-ES" sz="1200" kern="1200" dirty="0">
                <a:solidFill>
                  <a:schemeClr val="tx1"/>
                </a:solidFill>
                <a:effectLst/>
                <a:latin typeface="+mn-lt"/>
                <a:ea typeface="+mn-ea"/>
                <a:cs typeface="+mn-cs"/>
              </a:rPr>
              <a:t>6. [</a:t>
            </a:r>
            <a:r>
              <a:rPr lang="es-ES" sz="1200" kern="1200" dirty="0" err="1">
                <a:solidFill>
                  <a:schemeClr val="tx1"/>
                </a:solidFill>
                <a:effectLst/>
                <a:latin typeface="+mn-lt"/>
                <a:ea typeface="+mn-ea"/>
                <a:cs typeface="+mn-cs"/>
              </a:rPr>
              <a:t>beep</a:t>
            </a:r>
            <a:r>
              <a:rPr lang="es-ES" sz="1200" kern="1200" dirty="0">
                <a:solidFill>
                  <a:schemeClr val="tx1"/>
                </a:solidFill>
                <a:effectLst/>
                <a:latin typeface="+mn-lt"/>
                <a:ea typeface="+mn-ea"/>
                <a:cs typeface="+mn-cs"/>
              </a:rPr>
              <a:t>] compartí la cama y [</a:t>
            </a:r>
            <a:r>
              <a:rPr lang="es-ES" sz="1200" kern="1200" dirty="0" err="1">
                <a:solidFill>
                  <a:schemeClr val="tx1"/>
                </a:solidFill>
                <a:effectLst/>
                <a:latin typeface="+mn-lt"/>
                <a:ea typeface="+mn-ea"/>
                <a:cs typeface="+mn-cs"/>
              </a:rPr>
              <a:t>beep</a:t>
            </a:r>
            <a:r>
              <a:rPr lang="es-ES" sz="1200" kern="1200" dirty="0">
                <a:solidFill>
                  <a:schemeClr val="tx1"/>
                </a:solidFill>
                <a:effectLst/>
                <a:latin typeface="+mn-lt"/>
                <a:ea typeface="+mn-ea"/>
                <a:cs typeface="+mn-cs"/>
              </a:rPr>
              <a:t>] compartió un helado.</a:t>
            </a:r>
          </a:p>
        </p:txBody>
      </p:sp>
      <p:sp>
        <p:nvSpPr>
          <p:cNvPr id="4" name="Marcador de número de diapositiva 3"/>
          <p:cNvSpPr>
            <a:spLocks noGrp="1"/>
          </p:cNvSpPr>
          <p:nvPr>
            <p:ph type="sldNum" sz="quarter" idx="5"/>
          </p:nvPr>
        </p:nvSpPr>
        <p:spPr/>
        <p:txBody>
          <a:bodyPr/>
          <a:lstStyle/>
          <a:p>
            <a:fld id="{051212F4-EB5A-464B-92EC-DACFCB1CC2CD}" type="slidenum">
              <a:rPr lang="en-GB" smtClean="0"/>
              <a:t>25</a:t>
            </a:fld>
            <a:endParaRPr lang="en-GB"/>
          </a:p>
        </p:txBody>
      </p:sp>
    </p:spTree>
    <p:extLst>
      <p:ext uri="{BB962C8B-B14F-4D97-AF65-F5344CB8AC3E}">
        <p14:creationId xmlns:p14="http://schemas.microsoft.com/office/powerpoint/2010/main" val="21304674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0" dirty="0"/>
              <a:t>Grammar recap [1/2]</a:t>
            </a:r>
          </a:p>
          <a:p>
            <a:endParaRPr lang="en-US" b="1" dirty="0"/>
          </a:p>
          <a:p>
            <a:r>
              <a:rPr lang="en-US" b="1" dirty="0"/>
              <a:t>Timing: </a:t>
            </a:r>
            <a:r>
              <a:rPr lang="en-US" b="0" dirty="0"/>
              <a:t>2 minutes</a:t>
            </a:r>
          </a:p>
          <a:p>
            <a:endParaRPr lang="en-US" b="0" dirty="0"/>
          </a:p>
          <a:p>
            <a:r>
              <a:rPr lang="en-US" b="1" dirty="0"/>
              <a:t>Aim: </a:t>
            </a:r>
            <a:r>
              <a:rPr lang="en-US" b="0" dirty="0"/>
              <a:t>to briefly recap prenominal adjectives ahead of</a:t>
            </a:r>
            <a:r>
              <a:rPr lang="en-US" b="0" baseline="0" dirty="0"/>
              <a:t> the </a:t>
            </a:r>
            <a:r>
              <a:rPr lang="en-US" b="0" baseline="0"/>
              <a:t>next activity.</a:t>
            </a:r>
            <a:endParaRPr lang="en-US" b="0" baseline="0" dirty="0"/>
          </a:p>
          <a:p>
            <a:endParaRPr lang="en-US" b="0" baseline="0" dirty="0"/>
          </a:p>
          <a:p>
            <a:r>
              <a:rPr lang="en-US" b="1" baseline="0" dirty="0"/>
              <a:t>Procedure: </a:t>
            </a:r>
            <a:r>
              <a:rPr lang="en-US" b="0" baseline="0" dirty="0"/>
              <a:t>click to bring up each part of the explanation and elicit the Spanish word when for each English prompt.</a:t>
            </a:r>
          </a:p>
          <a:p>
            <a:endParaRPr lang="en-US" b="0" baseline="0" dirty="0"/>
          </a:p>
          <a:p>
            <a:r>
              <a:rPr lang="en-US" b="1" baseline="0" dirty="0"/>
              <a:t>Note: </a:t>
            </a:r>
            <a:r>
              <a:rPr lang="en-US" b="0" baseline="0" dirty="0"/>
              <a:t>the words at the bottom of the slide are all also part of this week’s revisited vocabulary sets.</a:t>
            </a:r>
            <a:endParaRPr lang="en-GB" sz="1200" kern="1200" dirty="0">
              <a:solidFill>
                <a:schemeClr val="tx1"/>
              </a:solidFill>
              <a:effectLst/>
              <a:latin typeface="+mn-lt"/>
              <a:ea typeface="+mn-ea"/>
              <a:cs typeface="+mn-cs"/>
            </a:endParaRPr>
          </a:p>
          <a:p>
            <a:endParaRPr lang="en-US" b="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83327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0" dirty="0"/>
              <a:t>Grammar recap [2/2]</a:t>
            </a:r>
          </a:p>
          <a:p>
            <a:endParaRPr lang="en-US" b="1" dirty="0"/>
          </a:p>
          <a:p>
            <a:endParaRPr lang="en-US"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07657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OPTIONAL</a:t>
            </a:r>
            <a:br>
              <a:rPr lang="en-GB" b="1" dirty="0"/>
            </a:br>
            <a:r>
              <a:rPr lang="en-GB" b="0" dirty="0"/>
              <a:t>A quick ’knowledge check’</a:t>
            </a:r>
            <a:r>
              <a:rPr lang="en-GB" b="0" baseline="0" dirty="0"/>
              <a:t> slide ahead of the final paired speaking/listening activity. This may or may not be needed, depending on the group. If words were covered in preceding activities in the same lesson, they may not be covered here.</a:t>
            </a:r>
          </a:p>
          <a:p>
            <a:r>
              <a:rPr lang="en-GB" b="0" baseline="0" dirty="0"/>
              <a:t/>
            </a:r>
            <a:br>
              <a:rPr lang="en-GB" b="0" baseline="0" dirty="0"/>
            </a:br>
            <a:r>
              <a:rPr lang="en-GB" b="1" baseline="0" dirty="0"/>
              <a:t>Timing: </a:t>
            </a:r>
            <a:r>
              <a:rPr lang="en-GB" b="0" baseline="0" dirty="0"/>
              <a:t>2 minutes</a:t>
            </a:r>
            <a:r>
              <a:rPr lang="en-GB" b="1" baseline="0" dirty="0"/>
              <a:t/>
            </a:r>
            <a:br>
              <a:rPr lang="en-GB" b="1" baseline="0" dirty="0"/>
            </a:br>
            <a:r>
              <a:rPr lang="en-GB" b="0" baseline="0" dirty="0"/>
              <a:t/>
            </a:r>
            <a:br>
              <a:rPr lang="en-GB" b="0" baseline="0" dirty="0"/>
            </a:br>
            <a:r>
              <a:rPr lang="en-GB" b="1" baseline="0" dirty="0"/>
              <a:t>Procedure:</a:t>
            </a:r>
          </a:p>
          <a:p>
            <a:pPr marL="228600" indent="-228600">
              <a:buAutoNum type="arabicPeriod"/>
            </a:pPr>
            <a:r>
              <a:rPr lang="en-GB" b="0" baseline="0" dirty="0"/>
              <a:t>The teacher asks students to say the words on the board in Spanish. This doesn’t need to be done in any particular order, as there is no pre-set animation order to reveal answers.</a:t>
            </a:r>
          </a:p>
          <a:p>
            <a:pPr marL="228600" indent="-228600">
              <a:buAutoNum type="arabicPeriod"/>
            </a:pPr>
            <a:r>
              <a:rPr lang="en-GB" b="0" baseline="0" dirty="0"/>
              <a:t>The teacher clicks on a box to reveal the word behind it.      </a:t>
            </a:r>
          </a:p>
          <a:p>
            <a:pPr marL="228600" indent="-228600">
              <a:buAutoNum type="arabicPeriod"/>
            </a:pPr>
            <a:endParaRPr lang="en-GB" b="0" baseline="0" dirty="0"/>
          </a:p>
          <a:p>
            <a:pPr marL="0" indent="0">
              <a:buNone/>
            </a:pPr>
            <a:r>
              <a:rPr lang="en-GB" b="1" baseline="0" dirty="0"/>
              <a:t>Note: </a:t>
            </a:r>
            <a:r>
              <a:rPr lang="en-GB" b="0" baseline="0" dirty="0"/>
              <a:t>ayuda (noun) is presented here with the singular definite article. In vocabulary activities, nouns tend are presented and revisited in resources with an article (partly to ensure understanding of their gender). However, it is worth noting that in the following activity, the article will not be needed (see slide 29 – ofreció ayuda). Teachers may wish to address this with their students, as needed.</a:t>
            </a:r>
            <a:endParaRPr lang="en-GB" b="0" dirty="0"/>
          </a:p>
        </p:txBody>
      </p:sp>
      <p:sp>
        <p:nvSpPr>
          <p:cNvPr id="4" name="Slide Number Placeholder 3"/>
          <p:cNvSpPr>
            <a:spLocks noGrp="1"/>
          </p:cNvSpPr>
          <p:nvPr>
            <p:ph type="sldNum" sz="quarter" idx="10"/>
          </p:nvPr>
        </p:nvSpPr>
        <p:spPr/>
        <p:txBody>
          <a:bodyPr/>
          <a:lstStyle/>
          <a:p>
            <a:fld id="{051212F4-EB5A-464B-92EC-DACFCB1CC2CD}" type="slidenum">
              <a:rPr lang="en-GB" smtClean="0"/>
              <a:t>28</a:t>
            </a:fld>
            <a:endParaRPr lang="en-GB"/>
          </a:p>
        </p:txBody>
      </p:sp>
    </p:spTree>
    <p:extLst>
      <p:ext uri="{BB962C8B-B14F-4D97-AF65-F5344CB8AC3E}">
        <p14:creationId xmlns:p14="http://schemas.microsoft.com/office/powerpoint/2010/main" val="11703625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8 minutes</a:t>
            </a:r>
          </a:p>
          <a:p>
            <a:endParaRPr lang="en-US" b="1" dirty="0"/>
          </a:p>
          <a:p>
            <a:r>
              <a:rPr lang="en-US" b="1" dirty="0"/>
              <a:t>Aim: </a:t>
            </a:r>
            <a:r>
              <a:rPr lang="en-US" b="0" dirty="0"/>
              <a:t>to </a:t>
            </a:r>
            <a:r>
              <a:rPr lang="en-US" b="0" baseline="0" dirty="0"/>
              <a:t>successfully write sentences using 1</a:t>
            </a:r>
            <a:r>
              <a:rPr lang="en-US" b="0" baseline="30000" dirty="0"/>
              <a:t>st</a:t>
            </a:r>
            <a:r>
              <a:rPr lang="en-US" b="0" baseline="0" dirty="0"/>
              <a:t>, 2</a:t>
            </a:r>
            <a:r>
              <a:rPr lang="en-US" b="0" baseline="30000" dirty="0"/>
              <a:t>nd</a:t>
            </a:r>
            <a:r>
              <a:rPr lang="en-US" b="0" baseline="0" dirty="0"/>
              <a:t> and 3</a:t>
            </a:r>
            <a:r>
              <a:rPr lang="en-US" b="0" baseline="30000" dirty="0"/>
              <a:t>rd</a:t>
            </a:r>
            <a:r>
              <a:rPr lang="en-US" b="0" baseline="0" dirty="0"/>
              <a:t> person singular endings of –</a:t>
            </a:r>
            <a:r>
              <a:rPr lang="en-US" b="0" baseline="0" dirty="0" err="1"/>
              <a:t>er</a:t>
            </a:r>
            <a:r>
              <a:rPr lang="en-US" b="0" baseline="0" dirty="0"/>
              <a:t>/–</a:t>
            </a:r>
            <a:r>
              <a:rPr lang="en-US" b="0" baseline="0" dirty="0" err="1"/>
              <a:t>ir</a:t>
            </a:r>
            <a:r>
              <a:rPr lang="en-US" b="0" baseline="0" dirty="0"/>
              <a:t> verbs in the preterite tense with the correct subject pronouns for the eight slides that follow.</a:t>
            </a:r>
            <a:endParaRPr lang="en-US" b="0" dirty="0"/>
          </a:p>
          <a:p>
            <a:endParaRPr lang="en-US" b="1" dirty="0"/>
          </a:p>
          <a:p>
            <a:r>
              <a:rPr lang="en-US" b="1" dirty="0"/>
              <a:t>Procedure:</a:t>
            </a:r>
          </a:p>
          <a:p>
            <a:pPr marL="228600" indent="-228600">
              <a:buAutoNum type="arabicPeriod"/>
            </a:pPr>
            <a:r>
              <a:rPr lang="en-US" b="0" dirty="0"/>
              <a:t>Students write</a:t>
            </a:r>
            <a:r>
              <a:rPr lang="en-US" b="0" baseline="0" dirty="0"/>
              <a:t> the sentence in Spanish as indicated by the text/images.</a:t>
            </a:r>
          </a:p>
          <a:p>
            <a:pPr marL="228600" indent="-228600">
              <a:buAutoNum type="arabicPeriod"/>
            </a:pPr>
            <a:endParaRPr lang="en-US" b="0" baseline="0" dirty="0"/>
          </a:p>
          <a:p>
            <a:pPr marL="0" indent="0">
              <a:buNone/>
            </a:pPr>
            <a:r>
              <a:rPr lang="en-US" b="1" baseline="0" dirty="0"/>
              <a:t>Note: </a:t>
            </a:r>
            <a:r>
              <a:rPr lang="en-US" b="0" baseline="0" dirty="0"/>
              <a:t>the final sentence requires use of ‘primer’ before a singular masculine noun. The word is one of those from this week’s revisited vocabulary sets. It may help to remind students of this rule before starting the activity.</a:t>
            </a:r>
            <a:endParaRPr lang="en-US" b="0" dirty="0"/>
          </a:p>
          <a:p>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34566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[2/2] </a:t>
            </a:r>
            <a:endParaRPr lang="es-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92428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77381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25317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98691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31427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36302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645651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884079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04041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10mins</a:t>
            </a:r>
          </a:p>
          <a:p>
            <a:endParaRPr lang="en-GB" b="1" dirty="0"/>
          </a:p>
          <a:p>
            <a:r>
              <a:rPr lang="en-GB" b="1" dirty="0"/>
              <a:t>Aim: </a:t>
            </a:r>
            <a:r>
              <a:rPr lang="en-GB" dirty="0"/>
              <a:t>to practise producing and understanding subject pronouns and –</a:t>
            </a:r>
            <a:r>
              <a:rPr lang="en-GB" dirty="0" err="1"/>
              <a:t>er</a:t>
            </a:r>
            <a:r>
              <a:rPr lang="en-GB" dirty="0"/>
              <a:t>/–</a:t>
            </a:r>
            <a:r>
              <a:rPr lang="en-GB" dirty="0" err="1"/>
              <a:t>ir</a:t>
            </a:r>
            <a:r>
              <a:rPr lang="en-GB" dirty="0"/>
              <a:t> verbs in the oral modality; to consolidate production</a:t>
            </a:r>
            <a:r>
              <a:rPr lang="en-GB" baseline="0" dirty="0"/>
              <a:t> and understanding of vocabulary</a:t>
            </a:r>
            <a:endParaRPr lang="en-GB" dirty="0"/>
          </a:p>
          <a:p>
            <a:endParaRPr lang="en-GB" dirty="0"/>
          </a:p>
          <a:p>
            <a:r>
              <a:rPr lang="en-GB" b="1" dirty="0"/>
              <a:t>Procedure:</a:t>
            </a:r>
          </a:p>
          <a:p>
            <a:pPr marL="228600" indent="-228600">
              <a:buAutoNum type="arabicPeriod"/>
            </a:pPr>
            <a:r>
              <a:rPr lang="en-GB" b="0" dirty="0"/>
              <a:t>Students will be taking turns to say what is on each card</a:t>
            </a:r>
            <a:r>
              <a:rPr lang="en-GB" b="0" baseline="0" dirty="0"/>
              <a:t> (e.g. for odd numbers student A speaks and for even numbers student B speaks). They proceed in numerical order.</a:t>
            </a:r>
          </a:p>
          <a:p>
            <a:pPr marL="228600" indent="-228600">
              <a:buAutoNum type="arabicPeriod"/>
            </a:pPr>
            <a:r>
              <a:rPr lang="en-GB" b="0" baseline="0" dirty="0"/>
              <a:t>The student speaking </a:t>
            </a:r>
            <a:r>
              <a:rPr lang="en-GB" b="0" dirty="0"/>
              <a:t>says the </a:t>
            </a:r>
            <a:r>
              <a:rPr lang="en-GB" b="0" baseline="0" dirty="0"/>
              <a:t>sentence in Spanish, using the information on the prompt cards. </a:t>
            </a:r>
          </a:p>
          <a:p>
            <a:pPr marL="228600" indent="-228600">
              <a:buAutoNum type="arabicPeriod"/>
            </a:pPr>
            <a:r>
              <a:rPr lang="en-GB" b="0" baseline="0" dirty="0"/>
              <a:t>The other student listens and looks at his/her own prompt cards, comparing it with what s/he hears. For some cards, the information heard will be identical; in some cases it will be slightly different in terms of who does what in the sentence. This is marked by the pronouns and verbs.</a:t>
            </a:r>
          </a:p>
          <a:p>
            <a:pPr marL="228600" indent="-228600">
              <a:buAutoNum type="arabicPeriod"/>
            </a:pPr>
            <a:r>
              <a:rPr lang="en-GB" b="0" baseline="0" dirty="0"/>
              <a:t>When the information that the listener hears is </a:t>
            </a:r>
            <a:r>
              <a:rPr lang="en-GB" b="0" i="1" baseline="0" dirty="0"/>
              <a:t>different</a:t>
            </a:r>
            <a:r>
              <a:rPr lang="en-GB" b="0" baseline="0" dirty="0"/>
              <a:t>, s/he should make a note of how this is different from the information on their own card.</a:t>
            </a:r>
          </a:p>
          <a:p>
            <a:pPr marL="228600" indent="-228600">
              <a:buAutoNum type="arabicPeriod"/>
            </a:pPr>
            <a:r>
              <a:rPr lang="en-GB" b="0" baseline="0" dirty="0"/>
              <a:t>Afterwards, the teacher can check the answers with the group, asking them which number cards were different for Student A and B, and how.</a:t>
            </a:r>
          </a:p>
          <a:p>
            <a:pPr marL="228600" indent="-228600">
              <a:buAutoNum type="arabicPeriod"/>
            </a:pPr>
            <a:endParaRPr lang="en-GB" b="0" baseline="0" dirty="0"/>
          </a:p>
          <a:p>
            <a:pPr marL="0" indent="0">
              <a:buNone/>
            </a:pPr>
            <a:r>
              <a:rPr lang="en-GB" b="1" baseline="0" dirty="0"/>
              <a:t>Note: </a:t>
            </a:r>
          </a:p>
          <a:p>
            <a:pPr marL="228600" indent="-228600">
              <a:buAutoNum type="arabicPeriod"/>
            </a:pPr>
            <a:r>
              <a:rPr lang="en-GB" b="0" baseline="0" dirty="0"/>
              <a:t>There are four differences in total between the two sets of cards (i.e. Students A and B will have four identical cards and four different ones in their respective sets). All of the differences relate to the subject of the verbs. Teachers may wish to tell students this beforehand. </a:t>
            </a:r>
          </a:p>
          <a:p>
            <a:pPr marL="228600" indent="-228600">
              <a:buAutoNum type="arabicPeriod"/>
            </a:pPr>
            <a:r>
              <a:rPr lang="en-GB" b="0" baseline="0" dirty="0"/>
              <a:t>For two of the differences, the difference is in the use of the pronoun (the verb form that follows is the same for </a:t>
            </a:r>
            <a:r>
              <a:rPr lang="en-GB" b="0" baseline="0" dirty="0" err="1"/>
              <a:t>él</a:t>
            </a:r>
            <a:r>
              <a:rPr lang="en-GB" b="0" baseline="0" dirty="0"/>
              <a:t> and </a:t>
            </a:r>
            <a:r>
              <a:rPr lang="en-GB" b="0" baseline="0" dirty="0" err="1"/>
              <a:t>ella</a:t>
            </a:r>
            <a:r>
              <a:rPr lang="en-GB" b="0" baseline="0" dirty="0"/>
              <a:t>). For the other two differences, the pronoun </a:t>
            </a:r>
            <a:r>
              <a:rPr lang="en-GB" b="0" i="0" baseline="0" dirty="0"/>
              <a:t>and</a:t>
            </a:r>
            <a:r>
              <a:rPr lang="en-GB" b="0" baseline="0" dirty="0"/>
              <a:t> verb will both be different.</a:t>
            </a:r>
            <a:endParaRPr lang="en-GB" b="1" dirty="0"/>
          </a:p>
          <a:p>
            <a:endParaRPr lang="en-GB" dirty="0"/>
          </a:p>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39</a:t>
            </a:fld>
            <a:endParaRPr lang="en-GB"/>
          </a:p>
        </p:txBody>
      </p:sp>
    </p:spTree>
    <p:extLst>
      <p:ext uri="{BB962C8B-B14F-4D97-AF65-F5344CB8AC3E}">
        <p14:creationId xmlns:p14="http://schemas.microsoft.com/office/powerpoint/2010/main" val="292365682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Student A speaking</a:t>
            </a:r>
            <a:r>
              <a:rPr lang="en-GB" b="1" baseline="0" dirty="0"/>
              <a:t> cards</a:t>
            </a:r>
            <a:endParaRPr lang="en-GB" b="1" dirty="0"/>
          </a:p>
        </p:txBody>
      </p:sp>
      <p:sp>
        <p:nvSpPr>
          <p:cNvPr id="4" name="Slide Number Placeholder 3"/>
          <p:cNvSpPr>
            <a:spLocks noGrp="1"/>
          </p:cNvSpPr>
          <p:nvPr>
            <p:ph type="sldNum" sz="quarter" idx="10"/>
          </p:nvPr>
        </p:nvSpPr>
        <p:spPr/>
        <p:txBody>
          <a:bodyPr/>
          <a:lstStyle/>
          <a:p>
            <a:fld id="{051212F4-EB5A-464B-92EC-DACFCB1CC2CD}" type="slidenum">
              <a:rPr lang="en-GB" smtClean="0"/>
              <a:t>40</a:t>
            </a:fld>
            <a:endParaRPr lang="en-GB"/>
          </a:p>
        </p:txBody>
      </p:sp>
    </p:spTree>
    <p:extLst>
      <p:ext uri="{BB962C8B-B14F-4D97-AF65-F5344CB8AC3E}">
        <p14:creationId xmlns:p14="http://schemas.microsoft.com/office/powerpoint/2010/main" val="34879608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Vocabulary practice</a:t>
            </a:r>
            <a:r>
              <a:rPr lang="en-US" b="1" baseline="0" dirty="0"/>
              <a:t> slide [1/2]</a:t>
            </a:r>
            <a:endParaRPr lang="en-US" b="1" dirty="0"/>
          </a:p>
          <a:p>
            <a:endParaRPr lang="en-US" b="1" dirty="0"/>
          </a:p>
          <a:p>
            <a:r>
              <a:rPr lang="en-US" b="1" dirty="0"/>
              <a:t>Timing: </a:t>
            </a:r>
            <a:r>
              <a:rPr lang="en-US" b="0" i="0" dirty="0"/>
              <a:t>2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r>
              <a:rPr lang="en-GB" b="1" dirty="0"/>
              <a:t/>
            </a:r>
            <a:br>
              <a:rPr lang="en-GB" b="1" dirty="0"/>
            </a:br>
            <a:r>
              <a:rPr lang="en-GB" b="1" dirty="0"/>
              <a:t>1. </a:t>
            </a:r>
            <a:r>
              <a:rPr lang="en-GB" dirty="0"/>
              <a:t>Pupils</a:t>
            </a:r>
            <a:r>
              <a:rPr lang="en-GB" baseline="0" dirty="0"/>
              <a:t> either work by themselves or in pairs, reading out the words and recapping their English meaning (1 minute).</a:t>
            </a:r>
            <a:br>
              <a:rPr lang="en-GB" baseline="0" dirty="0"/>
            </a:br>
            <a:r>
              <a:rPr lang="en-GB" b="1" baseline="0" dirty="0"/>
              <a:t>2. </a:t>
            </a:r>
            <a:r>
              <a:rPr lang="en-GB" baseline="0" dirty="0"/>
              <a:t>Then the teacher removes the English words or pictures (one by one) and they try to recall the English orally (chorally), looking at the Spanish (1 minute).</a:t>
            </a:r>
            <a:br>
              <a:rPr lang="en-GB" baseline="0" dirty="0"/>
            </a:br>
            <a:r>
              <a:rPr lang="en-GB" b="1" baseline="0" dirty="0"/>
              <a:t>3. </a:t>
            </a:r>
            <a:r>
              <a:rPr lang="en-GB" baseline="0" dirty="0"/>
              <a:t>Then the Spanish meanings are removed (one by one) and they to recall them orally (again, chorally), looking at the English (1 minute)</a:t>
            </a:r>
            <a:br>
              <a:rPr lang="en-GB" baseline="0" dirty="0"/>
            </a:br>
            <a:r>
              <a:rPr lang="en-GB" b="1" baseline="0" dirty="0"/>
              <a:t>4. </a:t>
            </a:r>
            <a:r>
              <a:rPr lang="en-GB" baseline="0" dirty="0"/>
              <a:t>Further rounds of learning can be facilitated by one pupil turning away from the board, and his/her partner asking him/her the meanings (‘Cómo se dice X en </a:t>
            </a:r>
            <a:r>
              <a:rPr lang="en-GB" baseline="0" dirty="0" err="1"/>
              <a:t>español</a:t>
            </a:r>
            <a:r>
              <a:rPr lang="en-GB" baseline="0" dirty="0"/>
              <a:t>?’).  This activity can work from L2 </a:t>
            </a:r>
            <a:r>
              <a:rPr lang="en-GB" baseline="0" dirty="0">
                <a:sym typeface="Wingdings" panose="05000000000000000000" pitchFamily="2" charset="2"/>
              </a:rPr>
              <a:t></a:t>
            </a:r>
            <a:r>
              <a:rPr lang="en-GB" baseline="0" dirty="0"/>
              <a:t> L1 or L1 </a:t>
            </a:r>
            <a:r>
              <a:rPr lang="en-GB" baseline="0" dirty="0">
                <a:sym typeface="Wingdings" panose="05000000000000000000" pitchFamily="2" charset="2"/>
              </a:rPr>
              <a:t> L2.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sym typeface="Wingdings" panose="05000000000000000000" pitchFamily="2" charset="2"/>
            </a:endParaRPr>
          </a:p>
          <a:p>
            <a:r>
              <a:rPr lang="en-GB" b="1" dirty="0"/>
              <a:t>Note: </a:t>
            </a:r>
            <a:r>
              <a:rPr lang="en-GB" dirty="0"/>
              <a:t>one of this week’s revisited words,</a:t>
            </a:r>
            <a:r>
              <a:rPr lang="en-GB" baseline="0" dirty="0"/>
              <a:t> ‘</a:t>
            </a:r>
            <a:r>
              <a:rPr lang="en-GB" baseline="0" dirty="0" err="1"/>
              <a:t>desaparecer</a:t>
            </a:r>
            <a:r>
              <a:rPr lang="en-GB" baseline="0" dirty="0"/>
              <a:t>’, is included on this slide for further consolidation.</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20665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Student B speaking</a:t>
            </a:r>
            <a:r>
              <a:rPr lang="en-GB" b="1" baseline="0" dirty="0"/>
              <a:t> cards</a:t>
            </a:r>
            <a:endParaRPr lang="en-GB" b="1" dirty="0"/>
          </a:p>
        </p:txBody>
      </p:sp>
      <p:sp>
        <p:nvSpPr>
          <p:cNvPr id="4" name="Slide Number Placeholder 3"/>
          <p:cNvSpPr>
            <a:spLocks noGrp="1"/>
          </p:cNvSpPr>
          <p:nvPr>
            <p:ph type="sldNum" sz="quarter" idx="10"/>
          </p:nvPr>
        </p:nvSpPr>
        <p:spPr/>
        <p:txBody>
          <a:bodyPr/>
          <a:lstStyle/>
          <a:p>
            <a:fld id="{051212F4-EB5A-464B-92EC-DACFCB1CC2CD}" type="slidenum">
              <a:rPr lang="en-GB" smtClean="0"/>
              <a:t>41</a:t>
            </a:fld>
            <a:endParaRPr lang="en-GB"/>
          </a:p>
        </p:txBody>
      </p:sp>
    </p:spTree>
    <p:extLst>
      <p:ext uri="{BB962C8B-B14F-4D97-AF65-F5344CB8AC3E}">
        <p14:creationId xmlns:p14="http://schemas.microsoft.com/office/powerpoint/2010/main" val="391287471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This slide links to Gaming Grammar login screen. The appropriate mission can then be selected from the menu page.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002060"/>
                </a:solidFill>
                <a:latin typeface="Century Gothic" panose="020B0502020202020204" pitchFamily="34" charset="0"/>
                <a:cs typeface="Arial"/>
                <a:sym typeface="Arial"/>
              </a:rPr>
              <a:t>Students will progress through the game at their own rate; teachers should use the teacher interface to check progress. This will help to inform future lesson planning. </a:t>
            </a:r>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070010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i="0" dirty="0">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fld id="{051212F4-EB5A-464B-92EC-DACFCB1CC2CD}" type="slidenum">
              <a:rPr lang="en-GB" smtClean="0"/>
              <a:t>44</a:t>
            </a:fld>
            <a:endParaRPr lang="en-GB"/>
          </a:p>
        </p:txBody>
      </p:sp>
    </p:spTree>
    <p:extLst>
      <p:ext uri="{BB962C8B-B14F-4D97-AF65-F5344CB8AC3E}">
        <p14:creationId xmlns:p14="http://schemas.microsoft.com/office/powerpoint/2010/main" val="50830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Vocabulary practice</a:t>
            </a:r>
            <a:r>
              <a:rPr lang="en-US" b="1" baseline="0" dirty="0"/>
              <a:t> slide [2/2]</a:t>
            </a:r>
            <a:endParaRPr lang="en-US" b="1" dirty="0"/>
          </a:p>
          <a:p>
            <a:endParaRPr lang="en-US" b="1" dirty="0"/>
          </a:p>
          <a:p>
            <a:r>
              <a:rPr lang="en-US" b="1" dirty="0"/>
              <a:t>Timing: </a:t>
            </a:r>
            <a:r>
              <a:rPr lang="en-US" b="0" i="0" dirty="0"/>
              <a:t>2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r>
              <a:rPr lang="en-GB" b="1" dirty="0"/>
              <a:t/>
            </a:r>
            <a:br>
              <a:rPr lang="en-GB" b="1" dirty="0"/>
            </a:br>
            <a:r>
              <a:rPr lang="en-GB" b="1" dirty="0"/>
              <a:t>1. </a:t>
            </a:r>
            <a:r>
              <a:rPr lang="en-GB" dirty="0"/>
              <a:t>Pupils</a:t>
            </a:r>
            <a:r>
              <a:rPr lang="en-GB" baseline="0" dirty="0"/>
              <a:t> either work by themselves or in pairs, reading out the words and recapping their English meaning (1 minute).</a:t>
            </a:r>
            <a:br>
              <a:rPr lang="en-GB" baseline="0" dirty="0"/>
            </a:br>
            <a:r>
              <a:rPr lang="en-GB" b="1" baseline="0" dirty="0"/>
              <a:t>2. </a:t>
            </a:r>
            <a:r>
              <a:rPr lang="en-GB" baseline="0" dirty="0"/>
              <a:t>Then the teacher removes the English words or pictures (one by one) and they try to recall the English orally (chorally), looking at the Spanish (1 minute).</a:t>
            </a:r>
            <a:br>
              <a:rPr lang="en-GB" baseline="0" dirty="0"/>
            </a:br>
            <a:r>
              <a:rPr lang="en-GB" b="1" baseline="0" dirty="0"/>
              <a:t>3. </a:t>
            </a:r>
            <a:r>
              <a:rPr lang="en-GB" baseline="0" dirty="0"/>
              <a:t>Then the Spanish meanings are removed (one by one) and they to recall them orally (again, chorally), looking at the English (1 minute)</a:t>
            </a:r>
            <a:br>
              <a:rPr lang="en-GB" baseline="0" dirty="0"/>
            </a:br>
            <a:r>
              <a:rPr lang="en-GB" b="1" baseline="0" dirty="0"/>
              <a:t>4. </a:t>
            </a:r>
            <a:r>
              <a:rPr lang="en-GB" baseline="0" dirty="0"/>
              <a:t>Further rounds of learning can be facilitated by one pupil turning away from the board, and his/her partner asking him/her the meanings (‘Cómo se dice X en </a:t>
            </a:r>
            <a:r>
              <a:rPr lang="en-GB" baseline="0" dirty="0" err="1"/>
              <a:t>español</a:t>
            </a:r>
            <a:r>
              <a:rPr lang="en-GB" baseline="0" dirty="0"/>
              <a:t>?’).  This activity can work from L2 </a:t>
            </a:r>
            <a:r>
              <a:rPr lang="en-GB" baseline="0" dirty="0">
                <a:sym typeface="Wingdings" panose="05000000000000000000" pitchFamily="2" charset="2"/>
              </a:rPr>
              <a:t></a:t>
            </a:r>
            <a:r>
              <a:rPr lang="en-GB" baseline="0" dirty="0"/>
              <a:t> L1 or L1 </a:t>
            </a:r>
            <a:r>
              <a:rPr lang="en-GB" baseline="0" dirty="0">
                <a:sym typeface="Wingdings" panose="05000000000000000000" pitchFamily="2" charset="2"/>
              </a:rPr>
              <a:t> L2.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sym typeface="Wingdings" panose="05000000000000000000" pitchFamily="2" charset="2"/>
            </a:endParaRPr>
          </a:p>
          <a:p>
            <a:r>
              <a:rPr lang="en-GB" b="1" dirty="0"/>
              <a:t>Note: </a:t>
            </a:r>
            <a:r>
              <a:rPr lang="en-GB" dirty="0"/>
              <a:t>one of this week’s revisited words,</a:t>
            </a:r>
            <a:r>
              <a:rPr lang="en-GB" baseline="0" dirty="0"/>
              <a:t> ‘</a:t>
            </a:r>
            <a:r>
              <a:rPr lang="en-GB" baseline="0" dirty="0" err="1"/>
              <a:t>elegir</a:t>
            </a:r>
            <a:r>
              <a:rPr lang="en-GB" baseline="0" dirty="0"/>
              <a:t>’, is included on this slide for further consolidation.</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sym typeface="Wingdings" panose="05000000000000000000" pitchFamily="2" charset="2"/>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47468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a:t>
            </a:r>
            <a:r>
              <a:rPr lang="en-GB" dirty="0"/>
              <a:t>: 2 minutes</a:t>
            </a:r>
          </a:p>
          <a:p>
            <a:endParaRPr lang="en-GB" b="1" dirty="0"/>
          </a:p>
          <a:p>
            <a:r>
              <a:rPr lang="en-GB" b="1" dirty="0"/>
              <a:t>Aim: </a:t>
            </a:r>
            <a:r>
              <a:rPr lang="en-GB" dirty="0"/>
              <a:t>Slide to highlight the basic</a:t>
            </a:r>
            <a:r>
              <a:rPr lang="en-GB" baseline="0" dirty="0"/>
              <a:t> difference between ‘saber’ and ‘conocer’. </a:t>
            </a:r>
          </a:p>
          <a:p>
            <a:endParaRPr lang="en-GB" baseline="0" dirty="0"/>
          </a:p>
          <a:p>
            <a:r>
              <a:rPr lang="en-GB" b="1" baseline="0" dirty="0"/>
              <a:t>Procedure:</a:t>
            </a:r>
          </a:p>
          <a:p>
            <a:r>
              <a:rPr lang="en-GB" baseline="0" dirty="0"/>
              <a:t>1. Go through the explanation, eliciting the English translations of the Spanish examples.</a:t>
            </a: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6</a:t>
            </a:fld>
            <a:endParaRPr lang="en-GB"/>
          </a:p>
        </p:txBody>
      </p:sp>
    </p:spTree>
    <p:extLst>
      <p:ext uri="{BB962C8B-B14F-4D97-AF65-F5344CB8AC3E}">
        <p14:creationId xmlns:p14="http://schemas.microsoft.com/office/powerpoint/2010/main" val="21997652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2 minutes</a:t>
            </a:r>
          </a:p>
          <a:p>
            <a:endParaRPr lang="en-US" b="1" dirty="0"/>
          </a:p>
          <a:p>
            <a:r>
              <a:rPr lang="en-US" b="1" dirty="0"/>
              <a:t>Aim: </a:t>
            </a:r>
            <a:r>
              <a:rPr lang="en-US" b="0" dirty="0"/>
              <a:t>to recap </a:t>
            </a:r>
            <a:r>
              <a:rPr lang="en-GB" sz="1200" b="0" kern="1200" dirty="0">
                <a:solidFill>
                  <a:schemeClr val="tx1"/>
                </a:solidFill>
                <a:effectLst/>
                <a:latin typeface="+mn-lt"/>
                <a:ea typeface="+mn-ea"/>
                <a:cs typeface="+mn-cs"/>
              </a:rPr>
              <a:t>3</a:t>
            </a:r>
            <a:r>
              <a:rPr lang="en-GB" sz="1200" b="0" kern="1200" baseline="30000" dirty="0">
                <a:solidFill>
                  <a:schemeClr val="tx1"/>
                </a:solidFill>
                <a:effectLst/>
                <a:latin typeface="+mn-lt"/>
                <a:ea typeface="+mn-ea"/>
                <a:cs typeface="+mn-cs"/>
              </a:rPr>
              <a:t>rd</a:t>
            </a:r>
            <a:r>
              <a:rPr lang="en-GB" sz="1200" b="0"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person singular form of present tense for –er/–ir verbs (-e) and introduce</a:t>
            </a:r>
            <a:r>
              <a:rPr lang="en-GB" sz="1200" kern="1200" baseline="0" dirty="0">
                <a:solidFill>
                  <a:schemeClr val="tx1"/>
                </a:solidFill>
                <a:effectLst/>
                <a:latin typeface="+mn-lt"/>
                <a:ea typeface="+mn-ea"/>
                <a:cs typeface="+mn-cs"/>
              </a:rPr>
              <a:t> the 3rd  person singular preterite (-ió)</a:t>
            </a:r>
            <a:endParaRPr lang="en-GB" sz="1200" kern="1200" dirty="0">
              <a:solidFill>
                <a:schemeClr val="tx1"/>
              </a:solidFill>
              <a:effectLst/>
              <a:latin typeface="+mn-lt"/>
              <a:ea typeface="+mn-ea"/>
              <a:cs typeface="+mn-cs"/>
            </a:endParaRPr>
          </a:p>
          <a:p>
            <a:endParaRPr lang="en-US" b="1" dirty="0"/>
          </a:p>
          <a:p>
            <a:r>
              <a:rPr lang="en-US" b="1" dirty="0"/>
              <a:t>Procedure:</a:t>
            </a:r>
          </a:p>
          <a:p>
            <a:pPr marL="228600" indent="-228600">
              <a:buAutoNum type="arabicPeriod"/>
            </a:pPr>
            <a:r>
              <a:rPr lang="en-US" b="0" dirty="0"/>
              <a:t>Go</a:t>
            </a:r>
            <a:r>
              <a:rPr lang="en-US" b="0" baseline="0" dirty="0"/>
              <a:t> through the grammar explanation with students, revealing each new sentence on a mouse click.</a:t>
            </a:r>
          </a:p>
          <a:p>
            <a:pPr marL="0" indent="0">
              <a:buNone/>
            </a:pPr>
            <a:endParaRPr lang="en-US" b="0" dirty="0"/>
          </a:p>
          <a:p>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26058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b="1" dirty="0"/>
              <a:t>Timing: </a:t>
            </a:r>
            <a:r>
              <a:rPr lang="en-US" b="0" dirty="0"/>
              <a:t>7 minutes.</a:t>
            </a:r>
          </a:p>
          <a:p>
            <a:endParaRPr lang="en-US" b="1" dirty="0"/>
          </a:p>
          <a:p>
            <a:r>
              <a:rPr lang="en-US" b="1" dirty="0"/>
              <a:t>Aim: </a:t>
            </a:r>
            <a:r>
              <a:rPr lang="es-ES" b="0" dirty="0"/>
              <a:t>to </a:t>
            </a:r>
            <a:r>
              <a:rPr lang="es-ES" b="0" dirty="0" err="1"/>
              <a:t>consolidate</a:t>
            </a:r>
            <a:r>
              <a:rPr lang="es-ES" b="0" dirty="0"/>
              <a:t> </a:t>
            </a:r>
            <a:r>
              <a:rPr lang="es-ES" b="0" dirty="0" err="1"/>
              <a:t>understanding</a:t>
            </a:r>
            <a:r>
              <a:rPr lang="es-ES" b="0" dirty="0"/>
              <a:t> of </a:t>
            </a:r>
            <a:r>
              <a:rPr lang="es-ES" b="0" dirty="0" err="1"/>
              <a:t>the</a:t>
            </a:r>
            <a:r>
              <a:rPr lang="es-ES" b="0" dirty="0"/>
              <a:t> </a:t>
            </a:r>
            <a:r>
              <a:rPr lang="es-ES" b="0" dirty="0" err="1"/>
              <a:t>difference</a:t>
            </a:r>
            <a:r>
              <a:rPr lang="es-ES" b="0" dirty="0"/>
              <a:t> </a:t>
            </a:r>
            <a:r>
              <a:rPr lang="es-ES" b="0" dirty="0" err="1"/>
              <a:t>between</a:t>
            </a:r>
            <a:r>
              <a:rPr lang="es-ES" b="0" dirty="0"/>
              <a:t> 3rd </a:t>
            </a:r>
            <a:r>
              <a:rPr lang="es-ES" b="0" dirty="0" err="1"/>
              <a:t>person</a:t>
            </a:r>
            <a:r>
              <a:rPr lang="es-ES" b="0" dirty="0"/>
              <a:t> singular </a:t>
            </a:r>
            <a:r>
              <a:rPr lang="es-ES" b="0" dirty="0" err="1"/>
              <a:t>present</a:t>
            </a:r>
            <a:r>
              <a:rPr lang="es-ES" b="0" dirty="0"/>
              <a:t> (-e) and </a:t>
            </a:r>
            <a:r>
              <a:rPr lang="es-ES" b="0" dirty="0" err="1"/>
              <a:t>preterite</a:t>
            </a:r>
            <a:r>
              <a:rPr lang="es-ES" b="0" dirty="0"/>
              <a:t> (-</a:t>
            </a:r>
            <a:r>
              <a:rPr lang="es-ES" b="0" dirty="0" err="1"/>
              <a:t>ió</a:t>
            </a:r>
            <a:r>
              <a:rPr lang="es-ES" b="0" dirty="0"/>
              <a:t>) </a:t>
            </a:r>
            <a:r>
              <a:rPr lang="es-ES" b="0" dirty="0" err="1"/>
              <a:t>through</a:t>
            </a:r>
            <a:r>
              <a:rPr lang="es-ES" b="0" dirty="0"/>
              <a:t> </a:t>
            </a:r>
            <a:r>
              <a:rPr lang="es-ES" b="0" dirty="0" err="1"/>
              <a:t>reading</a:t>
            </a:r>
            <a:r>
              <a:rPr lang="es-ES" b="0" dirty="0"/>
              <a:t>. To </a:t>
            </a:r>
            <a:r>
              <a:rPr lang="es-ES" b="0" dirty="0" err="1"/>
              <a:t>consolidate</a:t>
            </a:r>
            <a:r>
              <a:rPr lang="es-ES" b="0" dirty="0"/>
              <a:t> </a:t>
            </a:r>
            <a:r>
              <a:rPr lang="es-ES" b="0" dirty="0" err="1"/>
              <a:t>understanding</a:t>
            </a:r>
            <a:r>
              <a:rPr lang="es-ES" b="0" dirty="0"/>
              <a:t> of </a:t>
            </a:r>
            <a:r>
              <a:rPr lang="es-ES" b="0" dirty="0" err="1"/>
              <a:t>vocabulary</a:t>
            </a:r>
            <a:r>
              <a:rPr lang="es-ES" b="0" dirty="0"/>
              <a:t> </a:t>
            </a:r>
            <a:r>
              <a:rPr lang="es-ES" b="0" dirty="0" err="1"/>
              <a:t>through</a:t>
            </a:r>
            <a:r>
              <a:rPr lang="es-ES" b="0" dirty="0"/>
              <a:t> </a:t>
            </a:r>
            <a:r>
              <a:rPr lang="es-ES" b="0" dirty="0" err="1"/>
              <a:t>translation</a:t>
            </a:r>
            <a:r>
              <a:rPr lang="es-ES" b="0" dirty="0"/>
              <a:t>.</a:t>
            </a:r>
            <a:endParaRPr lang="en-GB" sz="1200" kern="1200" dirty="0">
              <a:solidFill>
                <a:schemeClr val="tx1"/>
              </a:solidFill>
              <a:effectLst/>
              <a:latin typeface="+mn-lt"/>
              <a:ea typeface="+mn-ea"/>
              <a:cs typeface="+mn-cs"/>
            </a:endParaRPr>
          </a:p>
          <a:p>
            <a:endParaRPr lang="en-US" b="1" dirty="0"/>
          </a:p>
          <a:p>
            <a:r>
              <a:rPr lang="en-US" b="1" dirty="0"/>
              <a:t>Procedure:</a:t>
            </a:r>
          </a:p>
          <a:p>
            <a:pPr marL="228600" indent="-228600">
              <a:buAutoNum type="arabicPeriod"/>
            </a:pPr>
            <a:r>
              <a:rPr lang="en-US" b="0" dirty="0"/>
              <a:t>Students read each sentence  and decide whether it refers to the present or the past.</a:t>
            </a:r>
          </a:p>
          <a:p>
            <a:pPr marL="228600" indent="-228600">
              <a:buAutoNum type="arabicPeriod"/>
            </a:pPr>
            <a:r>
              <a:rPr lang="en-US" b="0" baseline="0" dirty="0"/>
              <a:t>Students write each sentence in English.</a:t>
            </a:r>
            <a:endParaRPr lang="es-419"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Note: </a:t>
            </a:r>
            <a:r>
              <a:rPr lang="en-GB" sz="1200" b="0" kern="1200" dirty="0">
                <a:solidFill>
                  <a:schemeClr val="tx1"/>
                </a:solidFill>
                <a:effectLst/>
                <a:latin typeface="+mn-lt"/>
                <a:ea typeface="+mn-ea"/>
                <a:cs typeface="+mn-cs"/>
              </a:rPr>
              <a:t>the</a:t>
            </a:r>
            <a:r>
              <a:rPr lang="en-GB" sz="1200" b="0" kern="1200" baseline="0" dirty="0">
                <a:solidFill>
                  <a:schemeClr val="tx1"/>
                </a:solidFill>
                <a:effectLst/>
                <a:latin typeface="+mn-lt"/>
                <a:ea typeface="+mn-ea"/>
                <a:cs typeface="+mn-cs"/>
              </a:rPr>
              <a:t> use of ‘de’ for possession features in the first line of the instructions (‘Daniel </a:t>
            </a:r>
            <a:r>
              <a:rPr lang="en-GB" sz="1200" b="0" kern="1200" baseline="0" dirty="0" err="1">
                <a:solidFill>
                  <a:schemeClr val="tx1"/>
                </a:solidFill>
                <a:effectLst/>
                <a:latin typeface="+mn-lt"/>
                <a:ea typeface="+mn-ea"/>
                <a:cs typeface="+mn-cs"/>
              </a:rPr>
              <a:t>habla</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sobre</a:t>
            </a:r>
            <a:r>
              <a:rPr lang="en-GB" sz="1200" b="0" kern="1200" baseline="0" dirty="0">
                <a:solidFill>
                  <a:schemeClr val="tx1"/>
                </a:solidFill>
                <a:effectLst/>
                <a:latin typeface="+mn-lt"/>
                <a:ea typeface="+mn-ea"/>
                <a:cs typeface="+mn-cs"/>
              </a:rPr>
              <a:t> las </a:t>
            </a:r>
            <a:r>
              <a:rPr lang="en-GB" sz="1200" b="0" kern="1200" baseline="0" dirty="0" err="1">
                <a:solidFill>
                  <a:schemeClr val="tx1"/>
                </a:solidFill>
                <a:effectLst/>
                <a:latin typeface="+mn-lt"/>
                <a:ea typeface="+mn-ea"/>
                <a:cs typeface="+mn-cs"/>
              </a:rPr>
              <a:t>vacaciones</a:t>
            </a:r>
            <a:r>
              <a:rPr lang="en-GB" sz="1200" b="0" kern="1200" baseline="0" dirty="0">
                <a:solidFill>
                  <a:schemeClr val="tx1"/>
                </a:solidFill>
                <a:effectLst/>
                <a:latin typeface="+mn-lt"/>
                <a:ea typeface="+mn-ea"/>
                <a:cs typeface="+mn-cs"/>
              </a:rPr>
              <a:t> de una </a:t>
            </a:r>
            <a:r>
              <a:rPr lang="en-GB" sz="1200" b="0" kern="1200" baseline="0" dirty="0" err="1">
                <a:solidFill>
                  <a:schemeClr val="tx1"/>
                </a:solidFill>
                <a:effectLst/>
                <a:latin typeface="+mn-lt"/>
                <a:ea typeface="+mn-ea"/>
                <a:cs typeface="+mn-cs"/>
              </a:rPr>
              <a:t>amiga</a:t>
            </a:r>
            <a:r>
              <a:rPr lang="en-GB" sz="1200" b="0" kern="1200" baseline="0" dirty="0">
                <a:solidFill>
                  <a:schemeClr val="tx1"/>
                </a:solidFill>
                <a:effectLst/>
                <a:latin typeface="+mn-lt"/>
                <a:ea typeface="+mn-ea"/>
                <a:cs typeface="+mn-cs"/>
              </a:rPr>
              <a:t>’). This feature hasn’t yet been explicitly taught, but has appeared incidentally on occasions. If the meaning is unclear, it may be necessary to give this upfront.</a:t>
            </a:r>
            <a:endParaRPr lang="es-GB" sz="1200" b="1" kern="1200" dirty="0">
              <a:solidFill>
                <a:schemeClr val="tx1"/>
              </a:solidFill>
              <a:effectLst/>
              <a:latin typeface="+mn-lt"/>
              <a:ea typeface="+mn-ea"/>
              <a:cs typeface="+mn-cs"/>
            </a:endParaRPr>
          </a:p>
          <a:p>
            <a:endParaRPr lang="es-GB" dirty="0"/>
          </a:p>
        </p:txBody>
      </p:sp>
      <p:sp>
        <p:nvSpPr>
          <p:cNvPr id="4" name="Marcador de número de diapositiva 3"/>
          <p:cNvSpPr>
            <a:spLocks noGrp="1"/>
          </p:cNvSpPr>
          <p:nvPr>
            <p:ph type="sldNum" sz="quarter" idx="5"/>
          </p:nvPr>
        </p:nvSpPr>
        <p:spPr/>
        <p:txBody>
          <a:bodyPr/>
          <a:lstStyle/>
          <a:p>
            <a:fld id="{051212F4-EB5A-464B-92EC-DACFCB1CC2CD}" type="slidenum">
              <a:rPr lang="en-GB" smtClean="0"/>
              <a:t>8</a:t>
            </a:fld>
            <a:endParaRPr lang="en-GB"/>
          </a:p>
        </p:txBody>
      </p:sp>
    </p:spTree>
    <p:extLst>
      <p:ext uri="{BB962C8B-B14F-4D97-AF65-F5344CB8AC3E}">
        <p14:creationId xmlns:p14="http://schemas.microsoft.com/office/powerpoint/2010/main" val="14278036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b="1" dirty="0"/>
              <a:t>Timing: </a:t>
            </a:r>
            <a:r>
              <a:rPr lang="en-US" b="0" dirty="0"/>
              <a:t>8 minutes</a:t>
            </a:r>
          </a:p>
          <a:p>
            <a:endParaRPr lang="en-US" b="1" dirty="0"/>
          </a:p>
          <a:p>
            <a:r>
              <a:rPr lang="en-US" b="1" dirty="0"/>
              <a:t>Aim: </a:t>
            </a:r>
            <a:r>
              <a:rPr lang="en-US" b="0" dirty="0"/>
              <a:t>1)</a:t>
            </a:r>
            <a:r>
              <a:rPr lang="en-US" b="1" dirty="0"/>
              <a:t> </a:t>
            </a:r>
            <a:r>
              <a:rPr lang="es-ES" b="0" dirty="0"/>
              <a:t>to </a:t>
            </a:r>
            <a:r>
              <a:rPr lang="es-ES" b="0" dirty="0" err="1"/>
              <a:t>consolidate</a:t>
            </a:r>
            <a:r>
              <a:rPr lang="es-ES" b="0" dirty="0"/>
              <a:t> </a:t>
            </a:r>
            <a:r>
              <a:rPr lang="es-ES" b="0" dirty="0" err="1"/>
              <a:t>understanding</a:t>
            </a:r>
            <a:r>
              <a:rPr lang="es-ES" b="0" dirty="0"/>
              <a:t> of </a:t>
            </a:r>
            <a:r>
              <a:rPr lang="es-ES" b="0" dirty="0" err="1"/>
              <a:t>the</a:t>
            </a:r>
            <a:r>
              <a:rPr lang="es-ES" b="0" dirty="0"/>
              <a:t> </a:t>
            </a:r>
            <a:r>
              <a:rPr lang="es-ES" b="0" dirty="0" err="1"/>
              <a:t>difference</a:t>
            </a:r>
            <a:r>
              <a:rPr lang="es-ES" b="0" dirty="0"/>
              <a:t> </a:t>
            </a:r>
            <a:r>
              <a:rPr lang="es-ES" b="0" dirty="0" err="1"/>
              <a:t>between</a:t>
            </a:r>
            <a:r>
              <a:rPr lang="es-ES" b="0" dirty="0"/>
              <a:t> 3rd </a:t>
            </a:r>
            <a:r>
              <a:rPr lang="es-ES" b="0" dirty="0" err="1"/>
              <a:t>person</a:t>
            </a:r>
            <a:r>
              <a:rPr lang="es-ES" b="0" dirty="0"/>
              <a:t> singular </a:t>
            </a:r>
            <a:r>
              <a:rPr lang="es-ES" b="0" dirty="0" err="1"/>
              <a:t>present</a:t>
            </a:r>
            <a:r>
              <a:rPr lang="es-ES" b="0" dirty="0"/>
              <a:t> (-e) and </a:t>
            </a:r>
            <a:r>
              <a:rPr lang="es-ES" b="0" dirty="0" err="1"/>
              <a:t>preterite</a:t>
            </a:r>
            <a:r>
              <a:rPr lang="es-ES" b="0" dirty="0"/>
              <a:t> (-</a:t>
            </a:r>
            <a:r>
              <a:rPr lang="es-ES" b="0" dirty="0" err="1"/>
              <a:t>ió</a:t>
            </a:r>
            <a:r>
              <a:rPr lang="es-ES" b="0" dirty="0"/>
              <a:t>) </a:t>
            </a:r>
            <a:r>
              <a:rPr lang="es-ES" b="0" dirty="0" err="1"/>
              <a:t>through</a:t>
            </a:r>
            <a:r>
              <a:rPr lang="es-ES" b="0" dirty="0"/>
              <a:t> </a:t>
            </a:r>
            <a:r>
              <a:rPr lang="es-ES" b="0" dirty="0" err="1"/>
              <a:t>listening</a:t>
            </a:r>
            <a:r>
              <a:rPr lang="es-ES" b="0" dirty="0"/>
              <a:t>; 2) to </a:t>
            </a:r>
            <a:r>
              <a:rPr lang="es-ES" b="0" dirty="0" err="1"/>
              <a:t>focus</a:t>
            </a:r>
            <a:r>
              <a:rPr lang="es-ES" b="0" dirty="0"/>
              <a:t> </a:t>
            </a:r>
            <a:r>
              <a:rPr lang="es-ES" b="0" dirty="0" err="1"/>
              <a:t>on</a:t>
            </a:r>
            <a:r>
              <a:rPr lang="es-ES" b="0" dirty="0"/>
              <a:t> </a:t>
            </a:r>
            <a:r>
              <a:rPr lang="es-ES" b="0" dirty="0" err="1"/>
              <a:t>the</a:t>
            </a:r>
            <a:r>
              <a:rPr lang="es-ES" b="0" dirty="0"/>
              <a:t> position of </a:t>
            </a:r>
            <a:r>
              <a:rPr lang="es-ES" b="0" dirty="0" err="1"/>
              <a:t>the</a:t>
            </a:r>
            <a:r>
              <a:rPr lang="es-ES" b="0" baseline="0" dirty="0"/>
              <a:t> stress and </a:t>
            </a:r>
            <a:r>
              <a:rPr lang="es-ES" b="0" baseline="0" dirty="0" err="1"/>
              <a:t>how</a:t>
            </a:r>
            <a:r>
              <a:rPr lang="es-ES" b="0" baseline="0" dirty="0"/>
              <a:t> </a:t>
            </a:r>
            <a:r>
              <a:rPr lang="es-ES" b="0" baseline="0" dirty="0" err="1"/>
              <a:t>this</a:t>
            </a:r>
            <a:r>
              <a:rPr lang="es-ES" b="0" baseline="0" dirty="0"/>
              <a:t> </a:t>
            </a:r>
            <a:r>
              <a:rPr lang="es-ES" b="0" baseline="0" dirty="0" err="1"/>
              <a:t>affects</a:t>
            </a:r>
            <a:r>
              <a:rPr lang="es-ES" b="0" baseline="0" dirty="0"/>
              <a:t> </a:t>
            </a:r>
            <a:r>
              <a:rPr lang="es-ES" b="0" baseline="0" dirty="0" err="1"/>
              <a:t>the</a:t>
            </a:r>
            <a:r>
              <a:rPr lang="es-ES" b="0" baseline="0" dirty="0"/>
              <a:t> use of </a:t>
            </a:r>
            <a:r>
              <a:rPr lang="es-ES" b="0" baseline="0" dirty="0" err="1"/>
              <a:t>the</a:t>
            </a:r>
            <a:r>
              <a:rPr lang="es-ES" b="0" baseline="0" dirty="0"/>
              <a:t> </a:t>
            </a:r>
            <a:r>
              <a:rPr lang="es-ES" b="0" baseline="0" dirty="0" err="1"/>
              <a:t>written</a:t>
            </a:r>
            <a:r>
              <a:rPr lang="es-ES" b="0" baseline="0" dirty="0"/>
              <a:t> </a:t>
            </a:r>
            <a:r>
              <a:rPr lang="es-ES" b="0" baseline="0" dirty="0" err="1"/>
              <a:t>accent</a:t>
            </a:r>
            <a:r>
              <a:rPr lang="es-ES" b="0" baseline="0" dirty="0"/>
              <a:t>.</a:t>
            </a:r>
            <a:endParaRPr lang="es-ES" b="0" dirty="0"/>
          </a:p>
          <a:p>
            <a:endParaRPr lang="en-US" b="1" dirty="0"/>
          </a:p>
          <a:p>
            <a:r>
              <a:rPr lang="en-US" b="1" dirty="0"/>
              <a:t>Procedure:</a:t>
            </a:r>
          </a:p>
          <a:p>
            <a:pPr marL="228600" indent="-228600">
              <a:buAutoNum type="arabicPeriod"/>
            </a:pPr>
            <a:r>
              <a:rPr lang="en-US" b="0" dirty="0"/>
              <a:t>Students</a:t>
            </a:r>
            <a:r>
              <a:rPr lang="en-US" b="0" baseline="0" dirty="0"/>
              <a:t> l</a:t>
            </a:r>
            <a:r>
              <a:rPr lang="en-US" b="0" dirty="0"/>
              <a:t>isten to each recording.</a:t>
            </a:r>
          </a:p>
          <a:p>
            <a:pPr marL="228600" indent="-228600">
              <a:buAutoNum type="arabicPeriod"/>
            </a:pPr>
            <a:r>
              <a:rPr lang="en-US" b="0" baseline="0" dirty="0"/>
              <a:t>They tick the correct column depending on whether the sentence refers to the present or to a completed action in the past.</a:t>
            </a:r>
          </a:p>
          <a:p>
            <a:pPr marL="228600" indent="-228600">
              <a:buAutoNum type="arabicPeriod"/>
            </a:pPr>
            <a:r>
              <a:rPr lang="en-US" b="0" baseline="0" dirty="0"/>
              <a:t>Students listen again. This time, they write the verb in Spanish and the activity in English.</a:t>
            </a:r>
          </a:p>
          <a:p>
            <a:pPr marL="228600" indent="-228600">
              <a:buAutoNum type="arabicPeriod"/>
            </a:pPr>
            <a:endParaRPr lang="en-US" b="0" baseline="0" dirty="0"/>
          </a:p>
          <a:p>
            <a:pPr marL="0" indent="0">
              <a:buNone/>
            </a:pPr>
            <a:r>
              <a:rPr lang="en-US" b="1" baseline="0" dirty="0"/>
              <a:t>Note: </a:t>
            </a:r>
          </a:p>
          <a:p>
            <a:pPr marL="228600" indent="-228600">
              <a:buAutoNum type="arabicPeriod"/>
            </a:pPr>
            <a:r>
              <a:rPr lang="en-US" b="0" baseline="0" dirty="0"/>
              <a:t>Some students may be able to complete the different parts in one go, rather than as separate steps.</a:t>
            </a:r>
          </a:p>
          <a:p>
            <a:pPr marL="0" indent="0">
              <a:buNone/>
            </a:pPr>
            <a:endParaRPr lang="en-US" b="0" baseline="0" dirty="0"/>
          </a:p>
          <a:p>
            <a:pPr marL="0" indent="0">
              <a:buNone/>
            </a:pPr>
            <a:r>
              <a:rPr lang="en-US" b="1" baseline="0" dirty="0"/>
              <a:t>Transcript</a:t>
            </a:r>
          </a:p>
          <a:p>
            <a:pPr marL="228600" indent="-228600">
              <a:buAutoNum type="arabicPeriod"/>
            </a:pPr>
            <a:r>
              <a:rPr lang="en-GB" sz="1200" b="0" i="0" u="none" strike="noStrike" kern="1200" cap="none" dirty="0" err="1">
                <a:solidFill>
                  <a:schemeClr val="tx1"/>
                </a:solidFill>
                <a:effectLst/>
                <a:latin typeface="+mn-lt"/>
                <a:ea typeface="Calibri"/>
                <a:cs typeface="Calibri"/>
                <a:sym typeface="Calibri"/>
              </a:rPr>
              <a:t>Vivió</a:t>
            </a:r>
            <a:r>
              <a:rPr lang="en-GB" sz="1200" b="0" i="0" u="none" strike="noStrike" kern="1200" cap="none" dirty="0">
                <a:solidFill>
                  <a:schemeClr val="tx1"/>
                </a:solidFill>
                <a:effectLst/>
                <a:latin typeface="+mn-lt"/>
                <a:ea typeface="Calibri"/>
                <a:cs typeface="Calibri"/>
                <a:sym typeface="Calibri"/>
              </a:rPr>
              <a:t> un año en México.</a:t>
            </a:r>
          </a:p>
          <a:p>
            <a:pPr marL="228600" indent="-228600">
              <a:buAutoNum type="arabicPeriod"/>
            </a:pPr>
            <a:r>
              <a:rPr lang="en-GB" sz="1200" b="0" i="0" u="none" strike="noStrike" kern="1200" cap="none" dirty="0" err="1">
                <a:solidFill>
                  <a:schemeClr val="tx1"/>
                </a:solidFill>
                <a:effectLst/>
                <a:latin typeface="+mn-lt"/>
                <a:ea typeface="Calibri"/>
                <a:cs typeface="Calibri"/>
                <a:sym typeface="Calibri"/>
              </a:rPr>
              <a:t>Conoce</a:t>
            </a:r>
            <a:r>
              <a:rPr lang="en-GB" sz="1200" b="0" i="0" u="none" strike="noStrike" kern="1200" cap="none" dirty="0">
                <a:solidFill>
                  <a:schemeClr val="tx1"/>
                </a:solidFill>
                <a:effectLst/>
                <a:latin typeface="+mn-lt"/>
                <a:ea typeface="Calibri"/>
                <a:cs typeface="Calibri"/>
                <a:sym typeface="Calibri"/>
              </a:rPr>
              <a:t> la </a:t>
            </a:r>
            <a:r>
              <a:rPr lang="en-GB" sz="1200" b="0" i="0" u="none" strike="noStrike" kern="1200" cap="none" dirty="0" err="1">
                <a:solidFill>
                  <a:schemeClr val="tx1"/>
                </a:solidFill>
                <a:effectLst/>
                <a:latin typeface="+mn-lt"/>
                <a:ea typeface="Calibri"/>
                <a:cs typeface="Calibri"/>
                <a:sym typeface="Calibri"/>
              </a:rPr>
              <a:t>frontera</a:t>
            </a:r>
            <a:r>
              <a:rPr lang="en-GB" sz="1200" b="0" i="0" u="none" strike="noStrike" kern="1200" cap="none" dirty="0">
                <a:solidFill>
                  <a:schemeClr val="tx1"/>
                </a:solidFill>
                <a:effectLst/>
                <a:latin typeface="+mn-lt"/>
                <a:ea typeface="Calibri"/>
                <a:cs typeface="Calibri"/>
                <a:sym typeface="Calibri"/>
              </a:rPr>
              <a:t> con </a:t>
            </a:r>
            <a:r>
              <a:rPr lang="en-GB" sz="1200" b="0" i="0" u="none" strike="noStrike" kern="1200" cap="none" dirty="0" err="1">
                <a:solidFill>
                  <a:schemeClr val="tx1"/>
                </a:solidFill>
                <a:effectLst/>
                <a:latin typeface="+mn-lt"/>
                <a:ea typeface="Calibri"/>
                <a:cs typeface="Calibri"/>
                <a:sym typeface="Calibri"/>
              </a:rPr>
              <a:t>Estados</a:t>
            </a:r>
            <a:r>
              <a:rPr lang="en-GB" sz="1200" b="0" i="0" u="none" strike="noStrike" kern="1200" cap="none" dirty="0">
                <a:solidFill>
                  <a:schemeClr val="tx1"/>
                </a:solidFill>
                <a:effectLst/>
                <a:latin typeface="+mn-lt"/>
                <a:ea typeface="Calibri"/>
                <a:cs typeface="Calibri"/>
                <a:sym typeface="Calibri"/>
              </a:rPr>
              <a:t> Unidos.</a:t>
            </a:r>
          </a:p>
          <a:p>
            <a:pPr marL="228600" indent="-228600">
              <a:buAutoNum type="arabicPeriod"/>
            </a:pPr>
            <a:r>
              <a:rPr lang="en-GB" sz="1200" b="0" i="0" u="none" strike="noStrike" kern="1200" cap="none" dirty="0" err="1">
                <a:solidFill>
                  <a:schemeClr val="tx1"/>
                </a:solidFill>
                <a:effectLst/>
                <a:latin typeface="+mn-lt"/>
                <a:ea typeface="Calibri"/>
                <a:cs typeface="Calibri"/>
                <a:sym typeface="Calibri"/>
              </a:rPr>
              <a:t>Sufrió</a:t>
            </a:r>
            <a:r>
              <a:rPr lang="en-GB" sz="1200" b="0" i="0" u="none" strike="noStrike" kern="1200" cap="none" dirty="0">
                <a:solidFill>
                  <a:schemeClr val="tx1"/>
                </a:solidFill>
                <a:effectLst/>
                <a:latin typeface="+mn-lt"/>
                <a:ea typeface="Calibri"/>
                <a:cs typeface="Calibri"/>
                <a:sym typeface="Calibri"/>
              </a:rPr>
              <a:t> un </a:t>
            </a:r>
            <a:r>
              <a:rPr lang="en-GB" sz="1200" b="0" i="0" u="none" strike="noStrike" kern="1200" cap="none" dirty="0" err="1">
                <a:solidFill>
                  <a:schemeClr val="tx1"/>
                </a:solidFill>
                <a:effectLst/>
                <a:latin typeface="+mn-lt"/>
                <a:ea typeface="Calibri"/>
                <a:cs typeface="Calibri"/>
                <a:sym typeface="Calibri"/>
              </a:rPr>
              <a:t>accidente</a:t>
            </a:r>
            <a:r>
              <a:rPr lang="en-GB" sz="1200" b="0" i="0" u="none" strike="noStrike" kern="1200" cap="none" dirty="0">
                <a:solidFill>
                  <a:schemeClr val="tx1"/>
                </a:solidFill>
                <a:effectLst/>
                <a:latin typeface="+mn-lt"/>
                <a:ea typeface="Calibri"/>
                <a:cs typeface="Calibri"/>
                <a:sym typeface="Calibri"/>
              </a:rPr>
              <a:t> de </a:t>
            </a:r>
            <a:r>
              <a:rPr lang="en-GB" sz="1200" b="0" i="0" u="none" strike="noStrike" kern="1200" cap="none" dirty="0" err="1">
                <a:solidFill>
                  <a:schemeClr val="tx1"/>
                </a:solidFill>
                <a:effectLst/>
                <a:latin typeface="+mn-lt"/>
                <a:ea typeface="Calibri"/>
                <a:cs typeface="Calibri"/>
                <a:sym typeface="Calibri"/>
              </a:rPr>
              <a:t>coche</a:t>
            </a:r>
            <a:r>
              <a:rPr lang="en-GB" sz="1200" b="0" i="0" u="none" strike="noStrike" kern="1200" cap="none" dirty="0">
                <a:solidFill>
                  <a:schemeClr val="tx1"/>
                </a:solidFill>
                <a:effectLst/>
                <a:latin typeface="+mn-lt"/>
                <a:ea typeface="Calibri"/>
                <a:cs typeface="Calibri"/>
                <a:sym typeface="Calibri"/>
              </a:rPr>
              <a:t> </a:t>
            </a:r>
            <a:r>
              <a:rPr lang="en-GB" sz="1200" b="0" i="0" u="none" strike="noStrike" kern="1200" cap="none" dirty="0" err="1">
                <a:solidFill>
                  <a:schemeClr val="tx1"/>
                </a:solidFill>
                <a:effectLst/>
                <a:latin typeface="+mn-lt"/>
                <a:ea typeface="Calibri"/>
                <a:cs typeface="Calibri"/>
                <a:sym typeface="Calibri"/>
              </a:rPr>
              <a:t>allí</a:t>
            </a:r>
            <a:r>
              <a:rPr lang="en-GB" sz="1200" b="0" i="0" u="none" strike="noStrike" kern="1200" cap="none" dirty="0">
                <a:solidFill>
                  <a:schemeClr val="tx1"/>
                </a:solidFill>
                <a:effectLst/>
                <a:latin typeface="+mn-lt"/>
                <a:ea typeface="Calibri"/>
                <a:cs typeface="Calibri"/>
                <a:sym typeface="Calibri"/>
              </a:rPr>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i="0" u="none" strike="noStrike" kern="1200" cap="none" dirty="0" err="1">
                <a:solidFill>
                  <a:schemeClr val="tx1"/>
                </a:solidFill>
                <a:effectLst/>
                <a:latin typeface="+mn-lt"/>
                <a:ea typeface="Calibri"/>
                <a:cs typeface="Calibri"/>
                <a:sym typeface="Calibri"/>
              </a:rPr>
              <a:t>Ofrece</a:t>
            </a:r>
            <a:r>
              <a:rPr lang="en-GB" sz="1200" b="0" i="0" u="none" strike="noStrike" kern="1200" cap="none" dirty="0">
                <a:solidFill>
                  <a:schemeClr val="tx1"/>
                </a:solidFill>
                <a:effectLst/>
                <a:latin typeface="+mn-lt"/>
                <a:ea typeface="Calibri"/>
                <a:cs typeface="Calibri"/>
                <a:sym typeface="Calibri"/>
              </a:rPr>
              <a:t> regalos a los amigos después de las </a:t>
            </a:r>
            <a:r>
              <a:rPr lang="en-GB" sz="1200" b="0" i="0" u="none" strike="noStrike" kern="1200" cap="none" dirty="0" err="1">
                <a:solidFill>
                  <a:schemeClr val="tx1"/>
                </a:solidFill>
                <a:effectLst/>
                <a:latin typeface="+mn-lt"/>
                <a:ea typeface="Calibri"/>
                <a:cs typeface="Calibri"/>
                <a:sym typeface="Calibri"/>
              </a:rPr>
              <a:t>vacaciones</a:t>
            </a:r>
            <a:r>
              <a:rPr lang="en-GB" sz="1200" b="0" i="0" u="none" strike="noStrike" kern="1200" cap="none" dirty="0">
                <a:solidFill>
                  <a:schemeClr val="tx1"/>
                </a:solidFill>
                <a:effectLst/>
                <a:latin typeface="+mn-lt"/>
                <a:ea typeface="Calibri"/>
                <a:cs typeface="Calibri"/>
                <a:sym typeface="Calibri"/>
              </a:rPr>
              <a:t>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i="0" u="none" strike="noStrike" kern="1200" cap="none" dirty="0">
                <a:solidFill>
                  <a:schemeClr val="tx1"/>
                </a:solidFill>
                <a:effectLst/>
                <a:latin typeface="+mn-lt"/>
                <a:ea typeface="Calibri"/>
                <a:cs typeface="Calibri"/>
                <a:sym typeface="Calibri"/>
              </a:rPr>
              <a:t>Decide </a:t>
            </a:r>
            <a:r>
              <a:rPr lang="en-GB" sz="1200" b="0" i="0" u="none" strike="noStrike" kern="1200" cap="none" dirty="0" err="1">
                <a:solidFill>
                  <a:schemeClr val="tx1"/>
                </a:solidFill>
                <a:effectLst/>
                <a:latin typeface="+mn-lt"/>
                <a:ea typeface="Calibri"/>
                <a:cs typeface="Calibri"/>
                <a:sym typeface="Calibri"/>
              </a:rPr>
              <a:t>visitar</a:t>
            </a:r>
            <a:r>
              <a:rPr lang="en-GB" sz="1200" b="0" i="0" u="none" strike="noStrike" kern="1200" cap="none" dirty="0">
                <a:solidFill>
                  <a:schemeClr val="tx1"/>
                </a:solidFill>
                <a:effectLst/>
                <a:latin typeface="+mn-lt"/>
                <a:ea typeface="Calibri"/>
                <a:cs typeface="Calibri"/>
                <a:sym typeface="Calibri"/>
              </a:rPr>
              <a:t> pueblos </a:t>
            </a:r>
            <a:r>
              <a:rPr lang="en-GB" sz="1200" b="0" i="0" u="none" strike="noStrike" kern="1200" cap="none" dirty="0" err="1">
                <a:solidFill>
                  <a:schemeClr val="tx1"/>
                </a:solidFill>
                <a:effectLst/>
                <a:latin typeface="+mn-lt"/>
                <a:ea typeface="Calibri"/>
                <a:cs typeface="Calibri"/>
                <a:sym typeface="Calibri"/>
              </a:rPr>
              <a:t>antiguos</a:t>
            </a:r>
            <a:r>
              <a:rPr lang="en-GB" sz="1200" b="0" i="0" u="none" strike="noStrike" kern="1200" cap="none" dirty="0">
                <a:solidFill>
                  <a:schemeClr val="tx1"/>
                </a:solidFill>
                <a:effectLst/>
                <a:latin typeface="+mn-lt"/>
                <a:ea typeface="Calibri"/>
                <a:cs typeface="Calibri"/>
                <a:sym typeface="Calibri"/>
              </a:rPr>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i="0" u="none" strike="noStrike" kern="1200" cap="none" dirty="0" err="1">
                <a:solidFill>
                  <a:schemeClr val="tx1"/>
                </a:solidFill>
                <a:effectLst/>
                <a:latin typeface="+mn-lt"/>
                <a:ea typeface="Calibri"/>
                <a:cs typeface="Calibri"/>
                <a:sym typeface="Calibri"/>
              </a:rPr>
              <a:t>Aprende</a:t>
            </a:r>
            <a:r>
              <a:rPr lang="en-GB" sz="1200" b="0" i="0" u="none" strike="noStrike" kern="1200" cap="none" dirty="0">
                <a:solidFill>
                  <a:schemeClr val="tx1"/>
                </a:solidFill>
                <a:effectLst/>
                <a:latin typeface="+mn-lt"/>
                <a:ea typeface="Calibri"/>
                <a:cs typeface="Calibri"/>
                <a:sym typeface="Calibri"/>
              </a:rPr>
              <a:t> </a:t>
            </a:r>
            <a:r>
              <a:rPr lang="en-GB" sz="1200" b="0" i="0" u="none" strike="noStrike" kern="1200" cap="none" dirty="0" err="1">
                <a:solidFill>
                  <a:schemeClr val="tx1"/>
                </a:solidFill>
                <a:effectLst/>
                <a:latin typeface="+mn-lt"/>
                <a:ea typeface="Calibri"/>
                <a:cs typeface="Calibri"/>
                <a:sym typeface="Calibri"/>
              </a:rPr>
              <a:t>cosas</a:t>
            </a:r>
            <a:r>
              <a:rPr lang="en-GB" sz="1200" b="0" i="0" u="none" strike="noStrike" kern="1200" cap="none" dirty="0">
                <a:solidFill>
                  <a:schemeClr val="tx1"/>
                </a:solidFill>
                <a:effectLst/>
                <a:latin typeface="+mn-lt"/>
                <a:ea typeface="Calibri"/>
                <a:cs typeface="Calibri"/>
                <a:sym typeface="Calibri"/>
              </a:rPr>
              <a:t> sobre la </a:t>
            </a:r>
            <a:r>
              <a:rPr lang="en-GB" sz="1200" b="0" i="0" u="none" strike="noStrike" kern="1200" cap="none" dirty="0" err="1">
                <a:solidFill>
                  <a:schemeClr val="tx1"/>
                </a:solidFill>
                <a:effectLst/>
                <a:latin typeface="+mn-lt"/>
                <a:ea typeface="Calibri"/>
                <a:cs typeface="Calibri"/>
                <a:sym typeface="Calibri"/>
              </a:rPr>
              <a:t>cultura</a:t>
            </a:r>
            <a:r>
              <a:rPr lang="en-GB" sz="1200" b="0" i="0" u="none" strike="noStrike" kern="1200" cap="none" dirty="0">
                <a:solidFill>
                  <a:schemeClr val="tx1"/>
                </a:solidFill>
                <a:effectLst/>
                <a:latin typeface="+mn-lt"/>
                <a:ea typeface="Calibri"/>
                <a:cs typeface="Calibri"/>
                <a:sym typeface="Calibri"/>
              </a:rPr>
              <a:t> de las </a:t>
            </a:r>
            <a:r>
              <a:rPr lang="en-GB" sz="1200" b="0" i="0" u="none" strike="noStrike" kern="1200" cap="none" dirty="0" err="1">
                <a:solidFill>
                  <a:schemeClr val="tx1"/>
                </a:solidFill>
                <a:effectLst/>
                <a:latin typeface="+mn-lt"/>
                <a:ea typeface="Calibri"/>
                <a:cs typeface="Calibri"/>
                <a:sym typeface="Calibri"/>
              </a:rPr>
              <a:t>ciudades</a:t>
            </a:r>
            <a:r>
              <a:rPr lang="en-GB" sz="1200" b="0" i="0" u="none" strike="noStrike" kern="1200" cap="none" dirty="0">
                <a:solidFill>
                  <a:schemeClr val="tx1"/>
                </a:solidFill>
                <a:effectLst/>
                <a:latin typeface="+mn-lt"/>
                <a:ea typeface="Calibri"/>
                <a:cs typeface="Calibri"/>
                <a:sym typeface="Calibri"/>
              </a:rPr>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i="0" u="none" strike="noStrike" kern="1200" cap="none" dirty="0" err="1">
                <a:solidFill>
                  <a:schemeClr val="tx1"/>
                </a:solidFill>
                <a:effectLst/>
                <a:latin typeface="+mn-lt"/>
                <a:ea typeface="Calibri"/>
                <a:cs typeface="Calibri"/>
                <a:sym typeface="Calibri"/>
              </a:rPr>
              <a:t>Rompió</a:t>
            </a:r>
            <a:r>
              <a:rPr lang="en-GB" sz="1200" b="0" i="0" u="none" strike="noStrike" kern="1200" cap="none" dirty="0">
                <a:solidFill>
                  <a:schemeClr val="tx1"/>
                </a:solidFill>
                <a:effectLst/>
                <a:latin typeface="+mn-lt"/>
                <a:ea typeface="Calibri"/>
                <a:cs typeface="Calibri"/>
                <a:sym typeface="Calibri"/>
              </a:rPr>
              <a:t> la </a:t>
            </a:r>
            <a:r>
              <a:rPr lang="en-GB" sz="1200" b="0" i="0" u="none" strike="noStrike" kern="1200" cap="none" dirty="0" err="1">
                <a:solidFill>
                  <a:schemeClr val="tx1"/>
                </a:solidFill>
                <a:effectLst/>
                <a:latin typeface="+mn-lt"/>
                <a:ea typeface="Calibri"/>
                <a:cs typeface="Calibri"/>
                <a:sym typeface="Calibri"/>
              </a:rPr>
              <a:t>cámara</a:t>
            </a:r>
            <a:r>
              <a:rPr lang="en-GB" sz="1200" b="0" i="0" u="none" strike="noStrike" kern="1200" cap="none" dirty="0">
                <a:solidFill>
                  <a:schemeClr val="tx1"/>
                </a:solidFill>
                <a:effectLst/>
                <a:latin typeface="+mn-lt"/>
                <a:ea typeface="Calibri"/>
                <a:cs typeface="Calibri"/>
                <a:sym typeface="Calibri"/>
              </a:rPr>
              <a:t> </a:t>
            </a:r>
            <a:r>
              <a:rPr lang="en-GB" sz="1200" b="0" i="0" u="none" strike="noStrike" kern="1200" cap="none" dirty="0" err="1">
                <a:solidFill>
                  <a:schemeClr val="tx1"/>
                </a:solidFill>
                <a:effectLst/>
                <a:latin typeface="+mn-lt"/>
                <a:ea typeface="Calibri"/>
                <a:cs typeface="Calibri"/>
                <a:sym typeface="Calibri"/>
              </a:rPr>
              <a:t>cerca</a:t>
            </a:r>
            <a:r>
              <a:rPr lang="en-GB" sz="1200" b="0" i="0" u="none" strike="noStrike" kern="1200" cap="none" dirty="0">
                <a:solidFill>
                  <a:schemeClr val="tx1"/>
                </a:solidFill>
                <a:effectLst/>
                <a:latin typeface="+mn-lt"/>
                <a:ea typeface="Calibri"/>
                <a:cs typeface="Calibri"/>
                <a:sym typeface="Calibri"/>
              </a:rPr>
              <a:t> de una </a:t>
            </a:r>
            <a:r>
              <a:rPr lang="en-GB" sz="1200" b="0" i="0" u="none" strike="noStrike" kern="1200" cap="none" dirty="0" err="1">
                <a:solidFill>
                  <a:schemeClr val="tx1"/>
                </a:solidFill>
                <a:effectLst/>
                <a:latin typeface="+mn-lt"/>
                <a:ea typeface="Calibri"/>
                <a:cs typeface="Calibri"/>
                <a:sym typeface="Calibri"/>
              </a:rPr>
              <a:t>montaña</a:t>
            </a:r>
            <a:r>
              <a:rPr lang="en-GB" sz="1200" b="0" i="0" u="none" strike="noStrike" kern="1200" cap="none" dirty="0">
                <a:solidFill>
                  <a:schemeClr val="tx1"/>
                </a:solidFill>
                <a:effectLst/>
                <a:latin typeface="+mn-lt"/>
                <a:ea typeface="Calibri"/>
                <a:cs typeface="Calibri"/>
                <a:sym typeface="Calibri"/>
              </a:rPr>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i="0" u="none" strike="noStrike" kern="1200" cap="none" dirty="0" err="1">
                <a:solidFill>
                  <a:schemeClr val="tx1"/>
                </a:solidFill>
                <a:effectLst/>
                <a:latin typeface="+mn-lt"/>
                <a:ea typeface="Calibri"/>
                <a:cs typeface="Calibri"/>
                <a:sym typeface="Calibri"/>
              </a:rPr>
              <a:t>Salió</a:t>
            </a:r>
            <a:r>
              <a:rPr lang="en-GB" sz="1200" b="0" i="0" u="none" strike="noStrike" kern="1200" cap="none" dirty="0">
                <a:solidFill>
                  <a:schemeClr val="tx1"/>
                </a:solidFill>
                <a:effectLst/>
                <a:latin typeface="+mn-lt"/>
                <a:ea typeface="Calibri"/>
                <a:cs typeface="Calibri"/>
                <a:sym typeface="Calibri"/>
              </a:rPr>
              <a:t> con un amigo.</a:t>
            </a:r>
          </a:p>
        </p:txBody>
      </p:sp>
      <p:sp>
        <p:nvSpPr>
          <p:cNvPr id="4" name="Marcador de número de diapositiva 3"/>
          <p:cNvSpPr>
            <a:spLocks noGrp="1"/>
          </p:cNvSpPr>
          <p:nvPr>
            <p:ph type="sldNum" sz="quarter" idx="5"/>
          </p:nvPr>
        </p:nvSpPr>
        <p:spPr/>
        <p:txBody>
          <a:bodyPr/>
          <a:lstStyle/>
          <a:p>
            <a:fld id="{051212F4-EB5A-464B-92EC-DACFCB1CC2CD}" type="slidenum">
              <a:rPr lang="en-GB" smtClean="0"/>
              <a:t>9</a:t>
            </a:fld>
            <a:endParaRPr lang="en-GB"/>
          </a:p>
        </p:txBody>
      </p:sp>
    </p:spTree>
    <p:extLst>
      <p:ext uri="{BB962C8B-B14F-4D97-AF65-F5344CB8AC3E}">
        <p14:creationId xmlns:p14="http://schemas.microsoft.com/office/powerpoint/2010/main" val="29355298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9912987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574064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5840748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160993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8953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6058938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23/02/2022</a:t>
            </a:fld>
            <a:endParaRPr lang="en-GB"/>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5854646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23/02/2022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4515537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3790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23/02/2022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7704185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23/02/2022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3662986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23/02/2022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5627486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Box 2">
            <a:extLst>
              <a:ext uri="{FF2B5EF4-FFF2-40B4-BE49-F238E27FC236}">
                <a16:creationId xmlns:a16="http://schemas.microsoft.com/office/drawing/2014/main" id="{A586DACE-91D4-F84C-BC79-BE1BB5A5CA8D}"/>
              </a:ext>
            </a:extLst>
          </p:cNvPr>
          <p:cNvSpPr txBox="1"/>
          <p:nvPr userDrawn="1"/>
        </p:nvSpPr>
        <p:spPr>
          <a:xfrm>
            <a:off x="838200" y="1923393"/>
            <a:ext cx="6035566" cy="461665"/>
          </a:xfrm>
          <a:prstGeom prst="rect">
            <a:avLst/>
          </a:prstGeom>
          <a:noFill/>
        </p:spPr>
        <p:txBody>
          <a:bodyPr wrap="square" rtlCol="0">
            <a:spAutoFit/>
          </a:bodyPr>
          <a:lstStyle/>
          <a:p>
            <a:r>
              <a:rPr lang="en-US" sz="2400" dirty="0">
                <a:solidFill>
                  <a:schemeClr val="accent5">
                    <a:lumMod val="50000"/>
                  </a:schemeClr>
                </a:solidFill>
              </a:rPr>
              <a:t>Text</a:t>
            </a:r>
          </a:p>
        </p:txBody>
      </p:sp>
    </p:spTree>
    <p:extLst>
      <p:ext uri="{BB962C8B-B14F-4D97-AF65-F5344CB8AC3E}">
        <p14:creationId xmlns:p14="http://schemas.microsoft.com/office/powerpoint/2010/main" val="1531769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9418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8747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4.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4" name="Text Placeholder 3">
            <a:extLst>
              <a:ext uri="{FF2B5EF4-FFF2-40B4-BE49-F238E27FC236}">
                <a16:creationId xmlns:a16="http://schemas.microsoft.com/office/drawing/2014/main" id="{2C4B177A-FB9B-624B-90F1-42CB20E9EC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Tw Cen MT" panose="020B0602020104020603" pitchFamily="34" charset="0"/>
              </a:rPr>
              <a:t>Material</a:t>
            </a:r>
            <a:r>
              <a:rPr lang="en-GB" sz="1100" dirty="0">
                <a:solidFill>
                  <a:srgbClr val="002060"/>
                </a:solidFill>
                <a:latin typeface="Century Gothic" panose="020B0502020202020204" pitchFamily="34" charset="0"/>
              </a:rPr>
              <a:t> </a:t>
            </a:r>
            <a:r>
              <a:rPr lang="en-GB" sz="1100" dirty="0">
                <a:solidFill>
                  <a:srgbClr val="002060"/>
                </a:solidFill>
                <a:latin typeface="Tw Cen MT" panose="020B0602020104020603" pitchFamily="34" charset="0"/>
              </a:rPr>
              <a:t>licensed as </a:t>
            </a:r>
            <a:r>
              <a:rPr lang="en-GB" sz="1100" b="1" u="sng" dirty="0">
                <a:solidFill>
                  <a:srgbClr val="FFFFFF"/>
                </a:solidFill>
                <a:latin typeface="Tw Cen MT" panose="020B0602020104020603" pitchFamily="34" charset="0"/>
                <a:hlinkClick r:id="rId16"/>
              </a:rPr>
              <a:t>CC BY-NC-SA 4.0</a:t>
            </a:r>
            <a:r>
              <a:rPr lang="en-GB" sz="1100" dirty="0">
                <a:latin typeface="Tw Cen MT" panose="020B0602020104020603" pitchFamily="34" charset="0"/>
              </a:rPr>
              <a:t/>
            </a:r>
            <a:br>
              <a:rPr lang="en-GB" sz="1100" dirty="0">
                <a:latin typeface="Tw Cen MT" panose="020B0602020104020603" pitchFamily="34" charset="0"/>
              </a:rPr>
            </a:br>
            <a:endParaRPr lang="en-GB" sz="1100" dirty="0">
              <a:latin typeface="Tw Cen MT" panose="020B0602020104020603" pitchFamily="34" charset="0"/>
            </a:endParaRPr>
          </a:p>
        </p:txBody>
      </p:sp>
      <p:sp>
        <p:nvSpPr>
          <p:cNvPr id="5" name="TextBox 4"/>
          <p:cNvSpPr txBox="1"/>
          <p:nvPr userDrawn="1"/>
        </p:nvSpPr>
        <p:spPr>
          <a:xfrm>
            <a:off x="76201" y="6515085"/>
            <a:ext cx="4622801" cy="276999"/>
          </a:xfrm>
          <a:prstGeom prst="rect">
            <a:avLst/>
          </a:prstGeom>
          <a:noFill/>
        </p:spPr>
        <p:txBody>
          <a:bodyPr wrap="square" rtlCol="0">
            <a:spAutoFit/>
          </a:bodyPr>
          <a:lstStyle/>
          <a:p>
            <a:r>
              <a:rPr lang="en-GB" sz="1200" b="0" dirty="0">
                <a:solidFill>
                  <a:srgbClr val="002060"/>
                </a:solidFill>
                <a:latin typeface="+mj-lt"/>
              </a:rPr>
              <a:t>Nick Avery</a:t>
            </a:r>
          </a:p>
        </p:txBody>
      </p:sp>
    </p:spTree>
    <p:extLst>
      <p:ext uri="{BB962C8B-B14F-4D97-AF65-F5344CB8AC3E}">
        <p14:creationId xmlns:p14="http://schemas.microsoft.com/office/powerpoint/2010/main" val="18563416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8" Type="http://schemas.openxmlformats.org/officeDocument/2006/relationships/image" Target="../media/image23.tiff"/><Relationship Id="rId3" Type="http://schemas.openxmlformats.org/officeDocument/2006/relationships/image" Target="../media/image20.tiff"/><Relationship Id="rId7" Type="http://schemas.microsoft.com/office/2007/relationships/hdphoto" Target="../media/hdphoto3.wdp"/><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2.png"/><Relationship Id="rId5" Type="http://schemas.microsoft.com/office/2007/relationships/hdphoto" Target="../media/hdphoto2.wdp"/><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9.png"/><Relationship Id="rId13" Type="http://schemas.microsoft.com/office/2007/relationships/hdphoto" Target="../media/hdphoto6.wdp"/><Relationship Id="rId3" Type="http://schemas.openxmlformats.org/officeDocument/2006/relationships/image" Target="../media/image24.tiff"/><Relationship Id="rId7" Type="http://schemas.openxmlformats.org/officeDocument/2006/relationships/image" Target="../media/image28.tiff"/><Relationship Id="rId12" Type="http://schemas.openxmlformats.org/officeDocument/2006/relationships/image" Target="../media/image21.png"/><Relationship Id="rId17" Type="http://schemas.microsoft.com/office/2007/relationships/hdphoto" Target="../media/hdphoto8.wdp"/><Relationship Id="rId2" Type="http://schemas.openxmlformats.org/officeDocument/2006/relationships/notesSlide" Target="../notesSlides/notesSlide13.xml"/><Relationship Id="rId16"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27.tiff"/><Relationship Id="rId11" Type="http://schemas.microsoft.com/office/2007/relationships/hdphoto" Target="../media/hdphoto5.wdp"/><Relationship Id="rId5" Type="http://schemas.openxmlformats.org/officeDocument/2006/relationships/image" Target="../media/image26.tiff"/><Relationship Id="rId15" Type="http://schemas.microsoft.com/office/2007/relationships/hdphoto" Target="../media/hdphoto7.wdp"/><Relationship Id="rId10" Type="http://schemas.openxmlformats.org/officeDocument/2006/relationships/image" Target="../media/image30.png"/><Relationship Id="rId4" Type="http://schemas.openxmlformats.org/officeDocument/2006/relationships/image" Target="../media/image25.tiff"/><Relationship Id="rId9" Type="http://schemas.microsoft.com/office/2007/relationships/hdphoto" Target="../media/hdphoto4.wdp"/><Relationship Id="rId14" Type="http://schemas.openxmlformats.org/officeDocument/2006/relationships/image" Target="../media/image22.png"/></Relationships>
</file>

<file path=ppt/slides/_rels/slide14.xml.rels><?xml version="1.0" encoding="UTF-8" standalone="yes"?>
<Relationships xmlns="http://schemas.openxmlformats.org/package/2006/relationships"><Relationship Id="rId8" Type="http://schemas.openxmlformats.org/officeDocument/2006/relationships/image" Target="../media/image29.png"/><Relationship Id="rId13" Type="http://schemas.microsoft.com/office/2007/relationships/hdphoto" Target="../media/hdphoto7.wdp"/><Relationship Id="rId3" Type="http://schemas.openxmlformats.org/officeDocument/2006/relationships/image" Target="../media/image24.tiff"/><Relationship Id="rId7" Type="http://schemas.openxmlformats.org/officeDocument/2006/relationships/image" Target="../media/image28.tiff"/><Relationship Id="rId12" Type="http://schemas.openxmlformats.org/officeDocument/2006/relationships/image" Target="../media/image22.png"/><Relationship Id="rId17" Type="http://schemas.microsoft.com/office/2007/relationships/hdphoto" Target="../media/hdphoto5.wdp"/><Relationship Id="rId2" Type="http://schemas.openxmlformats.org/officeDocument/2006/relationships/notesSlide" Target="../notesSlides/notesSlide14.xml"/><Relationship Id="rId16"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27.tiff"/><Relationship Id="rId11" Type="http://schemas.microsoft.com/office/2007/relationships/hdphoto" Target="../media/hdphoto10.wdp"/><Relationship Id="rId5" Type="http://schemas.openxmlformats.org/officeDocument/2006/relationships/image" Target="../media/image26.tiff"/><Relationship Id="rId15" Type="http://schemas.microsoft.com/office/2007/relationships/hdphoto" Target="../media/hdphoto11.wdp"/><Relationship Id="rId10" Type="http://schemas.openxmlformats.org/officeDocument/2006/relationships/image" Target="../media/image21.png"/><Relationship Id="rId4" Type="http://schemas.openxmlformats.org/officeDocument/2006/relationships/image" Target="../media/image25.tiff"/><Relationship Id="rId9" Type="http://schemas.microsoft.com/office/2007/relationships/hdphoto" Target="../media/hdphoto9.wdp"/><Relationship Id="rId14" Type="http://schemas.openxmlformats.org/officeDocument/2006/relationships/image" Target="../media/image31.png"/></Relationships>
</file>

<file path=ppt/slides/_rels/slide15.xml.rels><?xml version="1.0" encoding="UTF-8" standalone="yes"?>
<Relationships xmlns="http://schemas.openxmlformats.org/package/2006/relationships"><Relationship Id="rId8" Type="http://schemas.openxmlformats.org/officeDocument/2006/relationships/image" Target="../media/image29.png"/><Relationship Id="rId13" Type="http://schemas.microsoft.com/office/2007/relationships/hdphoto" Target="../media/hdphoto13.wdp"/><Relationship Id="rId18" Type="http://schemas.microsoft.com/office/2007/relationships/hdphoto" Target="../media/hdphoto15.wdp"/><Relationship Id="rId3" Type="http://schemas.openxmlformats.org/officeDocument/2006/relationships/image" Target="../media/image24.tiff"/><Relationship Id="rId7" Type="http://schemas.openxmlformats.org/officeDocument/2006/relationships/image" Target="../media/image28.tiff"/><Relationship Id="rId12" Type="http://schemas.openxmlformats.org/officeDocument/2006/relationships/image" Target="../media/image21.png"/><Relationship Id="rId17" Type="http://schemas.openxmlformats.org/officeDocument/2006/relationships/image" Target="../media/image33.png"/><Relationship Id="rId2" Type="http://schemas.openxmlformats.org/officeDocument/2006/relationships/notesSlide" Target="../notesSlides/notesSlide15.xml"/><Relationship Id="rId16"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27.tiff"/><Relationship Id="rId11" Type="http://schemas.microsoft.com/office/2007/relationships/hdphoto" Target="../media/hdphoto12.wdp"/><Relationship Id="rId5" Type="http://schemas.openxmlformats.org/officeDocument/2006/relationships/image" Target="../media/image26.tiff"/><Relationship Id="rId15" Type="http://schemas.microsoft.com/office/2007/relationships/hdphoto" Target="../media/hdphoto14.wdp"/><Relationship Id="rId10" Type="http://schemas.openxmlformats.org/officeDocument/2006/relationships/image" Target="../media/image32.png"/><Relationship Id="rId4" Type="http://schemas.openxmlformats.org/officeDocument/2006/relationships/image" Target="../media/image25.tiff"/><Relationship Id="rId9" Type="http://schemas.microsoft.com/office/2007/relationships/hdphoto" Target="../media/hdphoto4.wdp"/><Relationship Id="rId1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audio" Target="../media/audio3.wav"/><Relationship Id="rId4" Type="http://schemas.openxmlformats.org/officeDocument/2006/relationships/audio" Target="../media/audio2.wav"/></Relationships>
</file>

<file path=ppt/slides/_rels/slide20.xml.rels><?xml version="1.0" encoding="UTF-8" standalone="yes"?>
<Relationships xmlns="http://schemas.openxmlformats.org/package/2006/relationships"><Relationship Id="rId8" Type="http://schemas.openxmlformats.org/officeDocument/2006/relationships/audio" Target="../media/audio21.wav"/><Relationship Id="rId3" Type="http://schemas.openxmlformats.org/officeDocument/2006/relationships/image" Target="../media/image6.png"/><Relationship Id="rId7" Type="http://schemas.openxmlformats.org/officeDocument/2006/relationships/audio" Target="../media/audio20.wav"/><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audio" Target="../media/audio19.wav"/><Relationship Id="rId11" Type="http://schemas.openxmlformats.org/officeDocument/2006/relationships/audio" Target="../media/audio24.wav"/><Relationship Id="rId5" Type="http://schemas.openxmlformats.org/officeDocument/2006/relationships/audio" Target="../media/audio18.wav"/><Relationship Id="rId10" Type="http://schemas.openxmlformats.org/officeDocument/2006/relationships/audio" Target="../media/audio23.wav"/><Relationship Id="rId4" Type="http://schemas.openxmlformats.org/officeDocument/2006/relationships/audio" Target="../media/audio17.wav"/><Relationship Id="rId9" Type="http://schemas.openxmlformats.org/officeDocument/2006/relationships/audio" Target="../media/audio22.wav"/></Relationships>
</file>

<file path=ppt/slides/_rels/slide21.xml.rels><?xml version="1.0" encoding="UTF-8" standalone="yes"?>
<Relationships xmlns="http://schemas.openxmlformats.org/package/2006/relationships"><Relationship Id="rId8" Type="http://schemas.openxmlformats.org/officeDocument/2006/relationships/audio" Target="../media/audio21.wav"/><Relationship Id="rId3" Type="http://schemas.openxmlformats.org/officeDocument/2006/relationships/image" Target="../media/image6.png"/><Relationship Id="rId7" Type="http://schemas.openxmlformats.org/officeDocument/2006/relationships/audio" Target="../media/audio20.wav"/><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audio" Target="../media/audio19.wav"/><Relationship Id="rId11" Type="http://schemas.openxmlformats.org/officeDocument/2006/relationships/audio" Target="../media/audio24.wav"/><Relationship Id="rId5" Type="http://schemas.openxmlformats.org/officeDocument/2006/relationships/audio" Target="../media/audio18.wav"/><Relationship Id="rId10" Type="http://schemas.openxmlformats.org/officeDocument/2006/relationships/audio" Target="../media/audio23.wav"/><Relationship Id="rId4" Type="http://schemas.openxmlformats.org/officeDocument/2006/relationships/audio" Target="../media/audio17.wav"/><Relationship Id="rId9" Type="http://schemas.openxmlformats.org/officeDocument/2006/relationships/audio" Target="../media/audio22.wav"/></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8" Type="http://schemas.openxmlformats.org/officeDocument/2006/relationships/audio" Target="../media/audio30.wav"/><Relationship Id="rId13" Type="http://schemas.openxmlformats.org/officeDocument/2006/relationships/audio" Target="../media/audio32.wav"/><Relationship Id="rId3" Type="http://schemas.openxmlformats.org/officeDocument/2006/relationships/audio" Target="../media/audio25.wav"/><Relationship Id="rId7" Type="http://schemas.openxmlformats.org/officeDocument/2006/relationships/audio" Target="../media/audio29.wav"/><Relationship Id="rId12" Type="http://schemas.openxmlformats.org/officeDocument/2006/relationships/audio" Target="../media/audio31.wav"/><Relationship Id="rId17" Type="http://schemas.openxmlformats.org/officeDocument/2006/relationships/audio" Target="../media/audio36.wav"/><Relationship Id="rId2" Type="http://schemas.openxmlformats.org/officeDocument/2006/relationships/notesSlide" Target="../notesSlides/notesSlide25.xml"/><Relationship Id="rId16" Type="http://schemas.openxmlformats.org/officeDocument/2006/relationships/audio" Target="../media/audio35.wav"/><Relationship Id="rId1" Type="http://schemas.openxmlformats.org/officeDocument/2006/relationships/slideLayout" Target="../slideLayouts/slideLayout2.xml"/><Relationship Id="rId6" Type="http://schemas.openxmlformats.org/officeDocument/2006/relationships/audio" Target="../media/audio28.wav"/><Relationship Id="rId11" Type="http://schemas.openxmlformats.org/officeDocument/2006/relationships/image" Target="../media/image37.tiff"/><Relationship Id="rId5" Type="http://schemas.openxmlformats.org/officeDocument/2006/relationships/audio" Target="../media/audio27.wav"/><Relationship Id="rId15" Type="http://schemas.openxmlformats.org/officeDocument/2006/relationships/audio" Target="../media/audio34.wav"/><Relationship Id="rId10" Type="http://schemas.openxmlformats.org/officeDocument/2006/relationships/image" Target="../media/image36.tiff"/><Relationship Id="rId4" Type="http://schemas.openxmlformats.org/officeDocument/2006/relationships/audio" Target="../media/audio26.wav"/><Relationship Id="rId9" Type="http://schemas.openxmlformats.org/officeDocument/2006/relationships/image" Target="../media/image14.png"/><Relationship Id="rId14" Type="http://schemas.openxmlformats.org/officeDocument/2006/relationships/audio" Target="../media/audio33.wav"/></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microsoft.com/office/2007/relationships/hdphoto" Target="../media/hdphoto17.wdp"/><Relationship Id="rId3" Type="http://schemas.openxmlformats.org/officeDocument/2006/relationships/image" Target="../media/image6.png"/><Relationship Id="rId7" Type="http://schemas.openxmlformats.org/officeDocument/2006/relationships/image" Target="../media/image41.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40.png"/><Relationship Id="rId5" Type="http://schemas.microsoft.com/office/2007/relationships/hdphoto" Target="../media/hdphoto16.wdp"/><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audio" Target="../media/audio6.wav"/><Relationship Id="rId4" Type="http://schemas.openxmlformats.org/officeDocument/2006/relationships/audio" Target="../media/audio5.wav"/></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44.png"/><Relationship Id="rId5" Type="http://schemas.microsoft.com/office/2007/relationships/hdphoto" Target="../media/hdphoto18.wdp"/><Relationship Id="rId4" Type="http://schemas.openxmlformats.org/officeDocument/2006/relationships/image" Target="../media/image41.png"/></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2.png"/></Relationships>
</file>

<file path=ppt/slides/_rels/slide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4.png"/></Relationships>
</file>

<file path=ppt/slides/_rels/slide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43.png"/><Relationship Id="rId5" Type="http://schemas.microsoft.com/office/2007/relationships/hdphoto" Target="../media/hdphoto19.wdp"/><Relationship Id="rId4" Type="http://schemas.openxmlformats.org/officeDocument/2006/relationships/image" Target="../media/image4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42.png"/><Relationship Id="rId5" Type="http://schemas.microsoft.com/office/2007/relationships/hdphoto" Target="../media/hdphoto20.wdp"/><Relationship Id="rId4" Type="http://schemas.openxmlformats.org/officeDocument/2006/relationships/image" Target="../media/image41.png"/></Relationships>
</file>

<file path=ppt/slides/_rels/slide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2.png"/></Relationships>
</file>

<file path=ppt/slides/_rels/slide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7" Type="http://schemas.microsoft.com/office/2007/relationships/hdphoto" Target="../media/hdphoto1.wdp"/><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tiff"/><Relationship Id="rId4" Type="http://schemas.openxmlformats.org/officeDocument/2006/relationships/image" Target="../media/image7.tiff"/></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s://www.gaminggrammar.com/" TargetMode="External"/><Relationship Id="rId2" Type="http://schemas.openxmlformats.org/officeDocument/2006/relationships/notesSlide" Target="../notesSlides/notesSlide41.xml"/><Relationship Id="rId1" Type="http://schemas.openxmlformats.org/officeDocument/2006/relationships/slideLayout" Target="../slideLayouts/slideLayout17.xml"/><Relationship Id="rId5" Type="http://schemas.openxmlformats.org/officeDocument/2006/relationships/image" Target="../media/image48.png"/><Relationship Id="rId4" Type="http://schemas.openxmlformats.org/officeDocument/2006/relationships/image" Target="../media/image47.png"/></Relationships>
</file>

<file path=ppt/slides/_rels/slide44.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6.png"/><Relationship Id="rId7" Type="http://schemas.openxmlformats.org/officeDocument/2006/relationships/hyperlink" Target="https://quizlet.com/gb/528143379/year-8-spanish-term-12-week-2-flash-cards/"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hyperlink" Target="https://quizlet.com/gb/528160906/y8-spanish-term-12-week-7-y7-vocabulary-mashup-1-flash-cards/" TargetMode="External"/><Relationship Id="rId5" Type="http://schemas.openxmlformats.org/officeDocument/2006/relationships/hyperlink" Target="https://quizlet.com/gb/535096801/y8-spanish-term-21-week-3-year-7-vocabulary-mashup-2-flash-cards/?new" TargetMode="External"/><Relationship Id="rId4" Type="http://schemas.openxmlformats.org/officeDocument/2006/relationships/image" Target="../media/image49.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tiff"/><Relationship Id="rId4" Type="http://schemas.openxmlformats.org/officeDocument/2006/relationships/image" Target="../media/image10.tiff"/></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audio" Target="../media/audio8.wav"/><Relationship Id="rId4" Type="http://schemas.openxmlformats.org/officeDocument/2006/relationships/audio" Target="../media/audio7.wav"/></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tiff"/></Relationships>
</file>

<file path=ppt/slides/_rels/slide9.xml.rels><?xml version="1.0" encoding="UTF-8" standalone="yes"?>
<Relationships xmlns="http://schemas.openxmlformats.org/package/2006/relationships"><Relationship Id="rId8" Type="http://schemas.openxmlformats.org/officeDocument/2006/relationships/audio" Target="../media/audio14.wav"/><Relationship Id="rId13" Type="http://schemas.openxmlformats.org/officeDocument/2006/relationships/image" Target="../media/image18.png"/><Relationship Id="rId3" Type="http://schemas.openxmlformats.org/officeDocument/2006/relationships/audio" Target="../media/audio9.wav"/><Relationship Id="rId7" Type="http://schemas.openxmlformats.org/officeDocument/2006/relationships/audio" Target="../media/audio13.wav"/><Relationship Id="rId12" Type="http://schemas.openxmlformats.org/officeDocument/2006/relationships/image" Target="../media/image17.tif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audio" Target="../media/audio12.wav"/><Relationship Id="rId11" Type="http://schemas.openxmlformats.org/officeDocument/2006/relationships/image" Target="../media/image14.png"/><Relationship Id="rId5" Type="http://schemas.openxmlformats.org/officeDocument/2006/relationships/audio" Target="../media/audio11.wav"/><Relationship Id="rId10" Type="http://schemas.openxmlformats.org/officeDocument/2006/relationships/audio" Target="../media/audio16.wav"/><Relationship Id="rId4" Type="http://schemas.openxmlformats.org/officeDocument/2006/relationships/audio" Target="../media/audio10.wav"/><Relationship Id="rId9" Type="http://schemas.openxmlformats.org/officeDocument/2006/relationships/audio" Target="../media/audio15.wav"/></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7" name="Group 16" descr="background rectangle">
            <a:extLst>
              <a:ext uri="{C183D7F6-B498-43B3-948B-1728B52AA6E4}">
                <adec:decorative xmlns:adec="http://schemas.microsoft.com/office/drawing/2017/decorative" xmlns=""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a:extLst>
                  <a:ext uri="{C183D7F6-B498-43B3-948B-1728B52AA6E4}">
                    <adec:decorative xmlns:adec="http://schemas.microsoft.com/office/drawing/2017/decorative" xmlns=""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a:extLst>
                  <a:ext uri="{C183D7F6-B498-43B3-948B-1728B52AA6E4}">
                    <adec:decorative xmlns:adec="http://schemas.microsoft.com/office/drawing/2017/decorative" xmlns=""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a:extLst>
                <a:ext uri="{C183D7F6-B498-43B3-948B-1728B52AA6E4}">
                  <adec:decorative xmlns:adec="http://schemas.microsoft.com/office/drawing/2017/decorative" xmlns="" val="1"/>
                </a:ext>
              </a:extLst>
            </p:cNvPr>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grpSp>
      <p:sp>
        <p:nvSpPr>
          <p:cNvPr id="5" name="Rectangle 4" descr="background rectangle">
            <a:extLst>
              <a:ext uri="{C183D7F6-B498-43B3-948B-1728B52AA6E4}">
                <adec:decorative xmlns:adec="http://schemas.microsoft.com/office/drawing/2017/decorative" xmlns="" val="1"/>
              </a:ext>
            </a:extLst>
          </p:cNvPr>
          <p:cNvSpPr/>
          <p:nvPr/>
        </p:nvSpPr>
        <p:spPr>
          <a:xfrm>
            <a:off x="-56445" y="-2"/>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2" name="Title 1">
            <a:extLst>
              <a:ext uri="{FF2B5EF4-FFF2-40B4-BE49-F238E27FC236}">
                <a16:creationId xmlns:a16="http://schemas.microsoft.com/office/drawing/2014/main" id="{BED81D6C-D649-1548-983B-DB3A797C762C}"/>
              </a:ext>
            </a:extLst>
          </p:cNvPr>
          <p:cNvSpPr>
            <a:spLocks noGrp="1"/>
          </p:cNvSpPr>
          <p:nvPr>
            <p:ph type="ctrTitle"/>
          </p:nvPr>
        </p:nvSpPr>
        <p:spPr>
          <a:xfrm>
            <a:off x="190328" y="1849851"/>
            <a:ext cx="8886765" cy="1124296"/>
          </a:xfrm>
        </p:spPr>
        <p:txBody>
          <a:bodyPr>
            <a:normAutofit fontScale="90000"/>
          </a:bodyPr>
          <a:lstStyle/>
          <a:p>
            <a:pPr algn="l"/>
            <a:r>
              <a:rPr lang="en-GB" sz="4000" b="1" dirty="0">
                <a:solidFill>
                  <a:prstClr val="white"/>
                </a:solidFill>
              </a:rPr>
              <a:t>Describing travel in the past and present</a:t>
            </a:r>
            <a:endParaRPr lang="en-US" sz="4000" dirty="0"/>
          </a:p>
        </p:txBody>
      </p:sp>
      <p:sp>
        <p:nvSpPr>
          <p:cNvPr id="6" name="Subtitle 5">
            <a:extLst>
              <a:ext uri="{FF2B5EF4-FFF2-40B4-BE49-F238E27FC236}">
                <a16:creationId xmlns:a16="http://schemas.microsoft.com/office/drawing/2014/main" id="{DDFED1B0-8365-D84A-847E-1CD3FA337399}"/>
              </a:ext>
            </a:extLst>
          </p:cNvPr>
          <p:cNvSpPr>
            <a:spLocks noGrp="1"/>
          </p:cNvSpPr>
          <p:nvPr>
            <p:ph type="subTitle" idx="1"/>
          </p:nvPr>
        </p:nvSpPr>
        <p:spPr>
          <a:xfrm>
            <a:off x="206729" y="3015755"/>
            <a:ext cx="8175619" cy="1301969"/>
          </a:xfrm>
        </p:spPr>
        <p:txBody>
          <a:bodyPr>
            <a:noAutofit/>
          </a:bodyPr>
          <a:lstStyle/>
          <a:p>
            <a:pPr algn="l"/>
            <a:r>
              <a:rPr lang="en-GB" sz="2600" dirty="0">
                <a:solidFill>
                  <a:prstClr val="white"/>
                </a:solidFill>
              </a:rPr>
              <a:t>–er &amp; –ir verbs in 3rd person singular preterite (-ió) </a:t>
            </a:r>
          </a:p>
        </p:txBody>
      </p:sp>
      <p:sp>
        <p:nvSpPr>
          <p:cNvPr id="14" name="Subtitle 6">
            <a:extLst>
              <a:ext uri="{FF2B5EF4-FFF2-40B4-BE49-F238E27FC236}">
                <a16:creationId xmlns:a16="http://schemas.microsoft.com/office/drawing/2014/main" id="{ABC93937-5935-4FD6-909A-1159EB86D0C7}"/>
              </a:ext>
            </a:extLst>
          </p:cNvPr>
          <p:cNvSpPr txBox="1">
            <a:spLocks/>
          </p:cNvSpPr>
          <p:nvPr/>
        </p:nvSpPr>
        <p:spPr>
          <a:xfrm>
            <a:off x="223130" y="3546761"/>
            <a:ext cx="5993571" cy="51397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2600" dirty="0">
                <a:solidFill>
                  <a:prstClr val="white"/>
                </a:solidFill>
              </a:rPr>
              <a:t>SSC [que] [revisited]</a:t>
            </a:r>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223130" y="5226589"/>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Y8 Spanish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2.1 - Week 2 – Lesson 31 </a:t>
            </a:r>
          </a:p>
        </p:txBody>
      </p:sp>
      <p:sp>
        <p:nvSpPr>
          <p:cNvPr id="13" name="Title 3">
            <a:extLst>
              <a:ext uri="{FF2B5EF4-FFF2-40B4-BE49-F238E27FC236}">
                <a16:creationId xmlns:a16="http://schemas.microsoft.com/office/drawing/2014/main" id="{AB3692F8-CE33-C34E-B376-364FE77401E4}"/>
              </a:ext>
            </a:extLst>
          </p:cNvPr>
          <p:cNvSpPr txBox="1">
            <a:spLocks/>
          </p:cNvSpPr>
          <p:nvPr/>
        </p:nvSpPr>
        <p:spPr>
          <a:xfrm>
            <a:off x="225242" y="6147055"/>
            <a:ext cx="4648910" cy="59418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Amanda </a:t>
            </a:r>
            <a:r>
              <a:rPr kumimoji="0" lang="en-GB" sz="1400" b="0"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Izquierdo</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Nick Avery / Rachel Hawkes</a:t>
            </a:r>
            <a:r>
              <a:rPr kumimoji="0" lang="en-GB" sz="1400" b="0" i="0" u="none" strike="noStrike" kern="1200" cap="none" spc="0" normalizeH="0" noProof="0" dirty="0">
                <a:ln>
                  <a:noFill/>
                </a:ln>
                <a:solidFill>
                  <a:prstClr val="white"/>
                </a:solidFill>
                <a:effectLst/>
                <a:uLnTx/>
                <a:uFillTx/>
                <a:latin typeface="Century Gothic" panose="020B0502020202020204" pitchFamily="34" charset="0"/>
                <a:ea typeface="+mj-ea"/>
                <a:cs typeface="+mj-cs"/>
              </a:rPr>
              <a:t/>
            </a:r>
            <a:br>
              <a:rPr kumimoji="0" lang="en-GB" sz="1400" b="0" i="0" u="none" strike="noStrike" kern="1200" cap="none" spc="0" normalizeH="0" noProof="0" dirty="0">
                <a:ln>
                  <a:noFill/>
                </a:ln>
                <a:solidFill>
                  <a:prstClr val="white"/>
                </a:solidFill>
                <a:effectLst/>
                <a:uLnTx/>
                <a:uFillTx/>
                <a:latin typeface="Century Gothic" panose="020B0502020202020204" pitchFamily="34" charset="0"/>
                <a:ea typeface="+mj-ea"/>
                <a:cs typeface="+mj-cs"/>
              </a:rPr>
            </a:br>
            <a:r>
              <a:rPr kumimoji="0" lang="en-GB" sz="1400" b="0" i="0" u="none" strike="noStrike" kern="1200" cap="none" spc="0" normalizeH="0" noProof="0" dirty="0">
                <a:ln>
                  <a:noFill/>
                </a:ln>
                <a:solidFill>
                  <a:prstClr val="white"/>
                </a:solidFill>
                <a:effectLst/>
                <a:uLnTx/>
                <a:uFillTx/>
                <a:latin typeface="Century Gothic" panose="020B0502020202020204" pitchFamily="34" charset="0"/>
                <a:ea typeface="+mj-ea"/>
                <a:cs typeface="+mj-cs"/>
              </a:rPr>
              <a:t>Artwork: Mark Davies</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Date updated</a:t>
            </a:r>
            <a:r>
              <a:rPr lang="en-GB" sz="1400">
                <a:solidFill>
                  <a:prstClr val="white"/>
                </a:solidFill>
                <a:latin typeface="Century Gothic" panose="020B0502020202020204" pitchFamily="34" charset="0"/>
              </a:rPr>
              <a:t>: </a:t>
            </a:r>
            <a:r>
              <a:rPr lang="en-GB" sz="1400" smtClean="0">
                <a:solidFill>
                  <a:prstClr val="white"/>
                </a:solidFill>
                <a:latin typeface="Century Gothic" panose="020B0502020202020204" pitchFamily="34" charset="0"/>
              </a:rPr>
              <a:t>23/02/22</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5" name="Picture 14" descr="NCELP logo">
            <a:extLst>
              <a:ext uri="{C183D7F6-B498-43B3-948B-1728B52AA6E4}">
                <adec:decorative xmlns:adec="http://schemas.microsoft.com/office/drawing/2017/decorative" xmlns="" val="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344578070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109" y="27348"/>
            <a:ext cx="8651839" cy="1245170"/>
          </a:xfrm>
        </p:spPr>
        <p:txBody>
          <a:bodyPr>
            <a:noAutofit/>
          </a:bodyPr>
          <a:lstStyle/>
          <a:p>
            <a:pPr>
              <a:lnSpc>
                <a:spcPct val="100000"/>
              </a:lnSpc>
            </a:pPr>
            <a:r>
              <a:rPr lang="en-GB" sz="2200" b="1" dirty="0" err="1"/>
              <a:t>Ahora</a:t>
            </a:r>
            <a:r>
              <a:rPr lang="en-GB" sz="2200" b="1" dirty="0"/>
              <a:t> escribe </a:t>
            </a:r>
            <a:r>
              <a:rPr lang="en-GB" sz="2200" b="1" dirty="0" err="1"/>
              <a:t>unas</a:t>
            </a:r>
            <a:r>
              <a:rPr lang="en-GB" sz="2200" b="1" dirty="0"/>
              <a:t> </a:t>
            </a:r>
            <a:r>
              <a:rPr lang="en-GB" sz="2200" b="1" dirty="0" err="1"/>
              <a:t>frases</a:t>
            </a:r>
            <a:r>
              <a:rPr lang="en-GB" sz="2200" b="1" dirty="0"/>
              <a:t> </a:t>
            </a:r>
            <a:r>
              <a:rPr lang="en-GB" sz="2200" b="1" dirty="0" err="1"/>
              <a:t>sobre</a:t>
            </a:r>
            <a:r>
              <a:rPr lang="en-GB" sz="2200" b="1" dirty="0"/>
              <a:t> </a:t>
            </a:r>
            <a:r>
              <a:rPr lang="en-GB" sz="2200" b="1" dirty="0" err="1"/>
              <a:t>los</a:t>
            </a:r>
            <a:r>
              <a:rPr lang="en-GB" sz="2200" b="1" dirty="0"/>
              <a:t> </a:t>
            </a:r>
            <a:r>
              <a:rPr lang="en-GB" sz="2200" b="1" dirty="0" err="1"/>
              <a:t>viajes</a:t>
            </a:r>
            <a:r>
              <a:rPr lang="en-GB" sz="2200" b="1" dirty="0"/>
              <a:t> de Enrique. </a:t>
            </a:r>
            <a:r>
              <a:rPr lang="es-ES" sz="2200" b="1" dirty="0"/>
              <a:t>¿Son las vacaciones de antes o son las vacaciones cada año? </a:t>
            </a:r>
            <a:r>
              <a:rPr lang="en-GB" sz="2200" b="1" dirty="0" err="1"/>
              <a:t>Usa</a:t>
            </a:r>
            <a:r>
              <a:rPr lang="en-GB" sz="2200" b="1" dirty="0"/>
              <a:t> la forma </a:t>
            </a:r>
            <a:r>
              <a:rPr lang="en-GB" sz="2200" b="1" dirty="0" err="1"/>
              <a:t>correcta</a:t>
            </a:r>
            <a:r>
              <a:rPr lang="en-GB" sz="2200" b="1" dirty="0"/>
              <a:t> del </a:t>
            </a:r>
            <a:r>
              <a:rPr lang="en-GB" sz="2200" b="1" dirty="0" err="1"/>
              <a:t>verbo</a:t>
            </a:r>
            <a:r>
              <a:rPr lang="en-GB" sz="2200" b="1" dirty="0"/>
              <a:t> (‘–e’ o ‘–ió’), </a:t>
            </a:r>
            <a:r>
              <a:rPr lang="en-GB" sz="2200" b="1" dirty="0" err="1"/>
              <a:t>según</a:t>
            </a:r>
            <a:r>
              <a:rPr lang="en-GB" sz="2200" b="1" dirty="0"/>
              <a:t> la </a:t>
            </a:r>
            <a:r>
              <a:rPr lang="en-GB" sz="2200" b="1" dirty="0" err="1"/>
              <a:t>frase</a:t>
            </a:r>
            <a:r>
              <a:rPr lang="en-GB" sz="2200" b="1" dirty="0"/>
              <a:t>.</a:t>
            </a:r>
          </a:p>
        </p:txBody>
      </p:sp>
      <p:sp>
        <p:nvSpPr>
          <p:cNvPr id="5" name="Rounded Rectangle 11">
            <a:extLst>
              <a:ext uri="{FF2B5EF4-FFF2-40B4-BE49-F238E27FC236}">
                <a16:creationId xmlns:a16="http://schemas.microsoft.com/office/drawing/2014/main" id="{A316DD52-7894-4A75-969C-CA0645DA2978}"/>
              </a:ext>
            </a:extLst>
          </p:cNvPr>
          <p:cNvSpPr/>
          <p:nvPr/>
        </p:nvSpPr>
        <p:spPr>
          <a:xfrm>
            <a:off x="9906000" y="258166"/>
            <a:ext cx="20221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2" name="Imagen 47">
            <a:extLst>
              <a:ext uri="{FF2B5EF4-FFF2-40B4-BE49-F238E27FC236}">
                <a16:creationId xmlns:a16="http://schemas.microsoft.com/office/drawing/2014/main" id="{C18AEADC-5E59-9E45-80A8-8CAFB06E3E3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52377" y="1078124"/>
            <a:ext cx="1146332" cy="1273702"/>
          </a:xfrm>
          <a:prstGeom prst="rect">
            <a:avLst/>
          </a:prstGeom>
        </p:spPr>
      </p:pic>
      <p:sp>
        <p:nvSpPr>
          <p:cNvPr id="14" name="TextBox 13"/>
          <p:cNvSpPr txBox="1"/>
          <p:nvPr/>
        </p:nvSpPr>
        <p:spPr>
          <a:xfrm>
            <a:off x="305084" y="1154678"/>
            <a:ext cx="7516678" cy="430887"/>
          </a:xfrm>
          <a:prstGeom prst="rect">
            <a:avLst/>
          </a:prstGeom>
          <a:noFill/>
        </p:spPr>
        <p:txBody>
          <a:bodyPr wrap="square" rtlCol="0">
            <a:spAutoFit/>
          </a:bodyPr>
          <a:lstStyle/>
          <a:p>
            <a:pPr algn="l"/>
            <a:r>
              <a:rPr lang="en-GB" sz="2200" dirty="0">
                <a:solidFill>
                  <a:schemeClr val="accent5">
                    <a:lumMod val="50000"/>
                  </a:schemeClr>
                </a:solidFill>
              </a:rPr>
              <a:t>1. He got to know a famous church in Colombia.</a:t>
            </a:r>
          </a:p>
        </p:txBody>
      </p:sp>
      <p:sp>
        <p:nvSpPr>
          <p:cNvPr id="15" name="TextBox 14"/>
          <p:cNvSpPr txBox="1"/>
          <p:nvPr/>
        </p:nvSpPr>
        <p:spPr>
          <a:xfrm>
            <a:off x="297109" y="2930314"/>
            <a:ext cx="9156107" cy="430887"/>
          </a:xfrm>
          <a:prstGeom prst="rect">
            <a:avLst/>
          </a:prstGeom>
          <a:noFill/>
        </p:spPr>
        <p:txBody>
          <a:bodyPr wrap="square" rtlCol="0">
            <a:spAutoFit/>
          </a:bodyPr>
          <a:lstStyle/>
          <a:p>
            <a:pPr algn="l"/>
            <a:r>
              <a:rPr lang="en-GB" sz="2200" dirty="0">
                <a:solidFill>
                  <a:schemeClr val="accent5">
                    <a:lumMod val="50000"/>
                  </a:schemeClr>
                </a:solidFill>
              </a:rPr>
              <a:t>3. He decided to travel up to/as far as the border with Ecuador.</a:t>
            </a:r>
          </a:p>
        </p:txBody>
      </p:sp>
      <p:pic>
        <p:nvPicPr>
          <p:cNvPr id="1026" name="Picture 2" descr="Las Lajas, Colombia, The Sanctuary, Bridge, Church"/>
          <p:cNvPicPr>
            <a:picLocks noChangeAspect="1" noChangeArrowheads="1"/>
          </p:cNvPicPr>
          <p:nvPr/>
        </p:nvPicPr>
        <p:blipFill rotWithShape="1">
          <a:blip r:embed="rId4">
            <a:extLst>
              <a:ext uri="{28A0092B-C50C-407E-A947-70E740481C1C}">
                <a14:useLocalDpi xmlns:a14="http://schemas.microsoft.com/office/drawing/2010/main" val="0"/>
              </a:ext>
            </a:extLst>
          </a:blip>
          <a:srcRect t="1330" r="1748" b="1359"/>
          <a:stretch/>
        </p:blipFill>
        <p:spPr bwMode="auto">
          <a:xfrm>
            <a:off x="9310272" y="1282682"/>
            <a:ext cx="2520404" cy="3531083"/>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8462312" y="4813765"/>
            <a:ext cx="3729688" cy="1323439"/>
          </a:xfrm>
          <a:prstGeom prst="rect">
            <a:avLst/>
          </a:prstGeom>
          <a:noFill/>
        </p:spPr>
        <p:txBody>
          <a:bodyPr wrap="square" rtlCol="0">
            <a:spAutoFit/>
          </a:bodyPr>
          <a:lstStyle/>
          <a:p>
            <a:pPr algn="l"/>
            <a:r>
              <a:rPr lang="en-GB" sz="2000" dirty="0">
                <a:solidFill>
                  <a:schemeClr val="accent5">
                    <a:lumMod val="50000"/>
                  </a:schemeClr>
                </a:solidFill>
              </a:rPr>
              <a:t>El </a:t>
            </a:r>
            <a:r>
              <a:rPr lang="en-GB" sz="2000" dirty="0" err="1">
                <a:solidFill>
                  <a:schemeClr val="accent5">
                    <a:lumMod val="50000"/>
                  </a:schemeClr>
                </a:solidFill>
              </a:rPr>
              <a:t>Santuario</a:t>
            </a:r>
            <a:r>
              <a:rPr lang="en-GB" sz="2000" dirty="0">
                <a:solidFill>
                  <a:schemeClr val="accent5">
                    <a:lumMod val="50000"/>
                  </a:schemeClr>
                </a:solidFill>
              </a:rPr>
              <a:t> de Las </a:t>
            </a:r>
            <a:r>
              <a:rPr lang="en-GB" sz="2000" dirty="0" err="1">
                <a:solidFill>
                  <a:schemeClr val="accent5">
                    <a:lumMod val="50000"/>
                  </a:schemeClr>
                </a:solidFill>
              </a:rPr>
              <a:t>Lajas</a:t>
            </a:r>
            <a:r>
              <a:rPr lang="en-GB" sz="2000" dirty="0">
                <a:solidFill>
                  <a:schemeClr val="accent5">
                    <a:lumMod val="50000"/>
                  </a:schemeClr>
                </a:solidFill>
              </a:rPr>
              <a:t> </a:t>
            </a:r>
            <a:r>
              <a:rPr lang="en-GB" sz="2000" dirty="0" err="1">
                <a:solidFill>
                  <a:schemeClr val="accent5">
                    <a:lumMod val="50000"/>
                  </a:schemeClr>
                </a:solidFill>
              </a:rPr>
              <a:t>es</a:t>
            </a:r>
            <a:r>
              <a:rPr lang="en-GB" sz="2000" dirty="0">
                <a:solidFill>
                  <a:schemeClr val="accent5">
                    <a:lumMod val="50000"/>
                  </a:schemeClr>
                </a:solidFill>
              </a:rPr>
              <a:t> una iglesia en el </a:t>
            </a:r>
            <a:r>
              <a:rPr lang="en-GB" sz="2000" dirty="0" err="1">
                <a:solidFill>
                  <a:schemeClr val="accent5">
                    <a:lumMod val="50000"/>
                  </a:schemeClr>
                </a:solidFill>
              </a:rPr>
              <a:t>suroeste</a:t>
            </a:r>
            <a:r>
              <a:rPr lang="en-GB" sz="2000" dirty="0">
                <a:solidFill>
                  <a:schemeClr val="accent5">
                    <a:lumMod val="50000"/>
                  </a:schemeClr>
                </a:solidFill>
              </a:rPr>
              <a:t> de Colombia. </a:t>
            </a:r>
            <a:r>
              <a:rPr lang="en-GB" sz="2000" dirty="0" err="1">
                <a:solidFill>
                  <a:schemeClr val="accent5">
                    <a:lumMod val="50000"/>
                  </a:schemeClr>
                </a:solidFill>
              </a:rPr>
              <a:t>Está</a:t>
            </a:r>
            <a:r>
              <a:rPr lang="en-GB" sz="2000" dirty="0">
                <a:solidFill>
                  <a:schemeClr val="accent5">
                    <a:lumMod val="50000"/>
                  </a:schemeClr>
                </a:solidFill>
              </a:rPr>
              <a:t> </a:t>
            </a:r>
            <a:r>
              <a:rPr lang="en-GB" sz="2000" dirty="0" err="1">
                <a:solidFill>
                  <a:schemeClr val="accent5">
                    <a:lumMod val="50000"/>
                  </a:schemeClr>
                </a:solidFill>
              </a:rPr>
              <a:t>muy</a:t>
            </a:r>
            <a:r>
              <a:rPr lang="en-GB" sz="2000" dirty="0">
                <a:solidFill>
                  <a:schemeClr val="accent5">
                    <a:lumMod val="50000"/>
                  </a:schemeClr>
                </a:solidFill>
              </a:rPr>
              <a:t> </a:t>
            </a:r>
            <a:r>
              <a:rPr lang="en-GB" sz="2000" dirty="0" err="1">
                <a:solidFill>
                  <a:schemeClr val="accent5">
                    <a:lumMod val="50000"/>
                  </a:schemeClr>
                </a:solidFill>
              </a:rPr>
              <a:t>cerca</a:t>
            </a:r>
            <a:r>
              <a:rPr lang="en-GB" sz="2000" dirty="0">
                <a:solidFill>
                  <a:schemeClr val="accent5">
                    <a:lumMod val="50000"/>
                  </a:schemeClr>
                </a:solidFill>
              </a:rPr>
              <a:t> de la </a:t>
            </a:r>
            <a:r>
              <a:rPr lang="en-GB" sz="2000" dirty="0" err="1">
                <a:solidFill>
                  <a:schemeClr val="accent5">
                    <a:lumMod val="50000"/>
                  </a:schemeClr>
                </a:solidFill>
              </a:rPr>
              <a:t>frontera</a:t>
            </a:r>
            <a:r>
              <a:rPr lang="en-GB" sz="2000" dirty="0">
                <a:solidFill>
                  <a:schemeClr val="accent5">
                    <a:lumMod val="50000"/>
                  </a:schemeClr>
                </a:solidFill>
              </a:rPr>
              <a:t> con Ecuador. </a:t>
            </a:r>
          </a:p>
        </p:txBody>
      </p:sp>
      <p:sp>
        <p:nvSpPr>
          <p:cNvPr id="18" name="TextBox 17"/>
          <p:cNvSpPr txBox="1"/>
          <p:nvPr/>
        </p:nvSpPr>
        <p:spPr>
          <a:xfrm>
            <a:off x="300322" y="2031242"/>
            <a:ext cx="9032512" cy="430887"/>
          </a:xfrm>
          <a:prstGeom prst="rect">
            <a:avLst/>
          </a:prstGeom>
          <a:noFill/>
        </p:spPr>
        <p:txBody>
          <a:bodyPr wrap="square" rtlCol="0">
            <a:spAutoFit/>
          </a:bodyPr>
          <a:lstStyle/>
          <a:p>
            <a:pPr algn="l"/>
            <a:r>
              <a:rPr lang="en-GB" sz="2200" dirty="0">
                <a:solidFill>
                  <a:schemeClr val="accent5">
                    <a:lumMod val="50000"/>
                  </a:schemeClr>
                </a:solidFill>
              </a:rPr>
              <a:t>2. He always breaks something.</a:t>
            </a:r>
          </a:p>
        </p:txBody>
      </p:sp>
      <p:sp>
        <p:nvSpPr>
          <p:cNvPr id="19" name="TextBox 18"/>
          <p:cNvSpPr txBox="1"/>
          <p:nvPr/>
        </p:nvSpPr>
        <p:spPr>
          <a:xfrm>
            <a:off x="300322" y="3781044"/>
            <a:ext cx="9032512" cy="430887"/>
          </a:xfrm>
          <a:prstGeom prst="rect">
            <a:avLst/>
          </a:prstGeom>
          <a:noFill/>
        </p:spPr>
        <p:txBody>
          <a:bodyPr wrap="square" rtlCol="0">
            <a:spAutoFit/>
          </a:bodyPr>
          <a:lstStyle/>
          <a:p>
            <a:pPr algn="l"/>
            <a:r>
              <a:rPr lang="en-GB" sz="2200" dirty="0">
                <a:solidFill>
                  <a:schemeClr val="accent5">
                    <a:lumMod val="50000"/>
                  </a:schemeClr>
                </a:solidFill>
              </a:rPr>
              <a:t>4. He suffers many accidents during the holidays.</a:t>
            </a:r>
          </a:p>
        </p:txBody>
      </p:sp>
      <p:sp>
        <p:nvSpPr>
          <p:cNvPr id="20" name="TextBox 19"/>
          <p:cNvSpPr txBox="1"/>
          <p:nvPr/>
        </p:nvSpPr>
        <p:spPr>
          <a:xfrm>
            <a:off x="318121" y="4619642"/>
            <a:ext cx="6924350" cy="430887"/>
          </a:xfrm>
          <a:prstGeom prst="rect">
            <a:avLst/>
          </a:prstGeom>
          <a:noFill/>
        </p:spPr>
        <p:txBody>
          <a:bodyPr wrap="square" rtlCol="0">
            <a:spAutoFit/>
          </a:bodyPr>
          <a:lstStyle/>
          <a:p>
            <a:pPr algn="l"/>
            <a:r>
              <a:rPr lang="en-GB" sz="2200" dirty="0">
                <a:solidFill>
                  <a:schemeClr val="accent5">
                    <a:lumMod val="50000"/>
                  </a:schemeClr>
                </a:solidFill>
              </a:rPr>
              <a:t>5. He offers presents to some friends after the trips.</a:t>
            </a:r>
          </a:p>
        </p:txBody>
      </p:sp>
      <p:sp>
        <p:nvSpPr>
          <p:cNvPr id="21" name="TextBox 20"/>
          <p:cNvSpPr txBox="1"/>
          <p:nvPr/>
        </p:nvSpPr>
        <p:spPr>
          <a:xfrm>
            <a:off x="297109" y="5439181"/>
            <a:ext cx="6707374" cy="430887"/>
          </a:xfrm>
          <a:prstGeom prst="rect">
            <a:avLst/>
          </a:prstGeom>
          <a:noFill/>
        </p:spPr>
        <p:txBody>
          <a:bodyPr wrap="square" rtlCol="0">
            <a:spAutoFit/>
          </a:bodyPr>
          <a:lstStyle/>
          <a:p>
            <a:pPr algn="l"/>
            <a:r>
              <a:rPr lang="en-GB" sz="2200" dirty="0">
                <a:solidFill>
                  <a:schemeClr val="accent5">
                    <a:lumMod val="50000"/>
                  </a:schemeClr>
                </a:solidFill>
              </a:rPr>
              <a:t>6. He barely learnt English in the United States.</a:t>
            </a:r>
          </a:p>
        </p:txBody>
      </p:sp>
      <p:sp>
        <p:nvSpPr>
          <p:cNvPr id="22" name="TextBox 21"/>
          <p:cNvSpPr txBox="1"/>
          <p:nvPr/>
        </p:nvSpPr>
        <p:spPr>
          <a:xfrm>
            <a:off x="318121" y="1521870"/>
            <a:ext cx="7516678" cy="430887"/>
          </a:xfrm>
          <a:prstGeom prst="rect">
            <a:avLst/>
          </a:prstGeom>
          <a:noFill/>
        </p:spPr>
        <p:txBody>
          <a:bodyPr wrap="square" rtlCol="0">
            <a:spAutoFit/>
          </a:bodyPr>
          <a:lstStyle/>
          <a:p>
            <a:pPr algn="l"/>
            <a:r>
              <a:rPr lang="en-GB" sz="2200" i="1" dirty="0">
                <a:solidFill>
                  <a:schemeClr val="accent5">
                    <a:lumMod val="50000"/>
                  </a:schemeClr>
                </a:solidFill>
              </a:rPr>
              <a:t>Conoció una iglesias famosa en Colombia.</a:t>
            </a:r>
          </a:p>
        </p:txBody>
      </p:sp>
      <p:sp>
        <p:nvSpPr>
          <p:cNvPr id="23" name="TextBox 22"/>
          <p:cNvSpPr txBox="1"/>
          <p:nvPr/>
        </p:nvSpPr>
        <p:spPr>
          <a:xfrm>
            <a:off x="305084" y="2393503"/>
            <a:ext cx="7516678" cy="430887"/>
          </a:xfrm>
          <a:prstGeom prst="rect">
            <a:avLst/>
          </a:prstGeom>
          <a:noFill/>
        </p:spPr>
        <p:txBody>
          <a:bodyPr wrap="square" rtlCol="0">
            <a:spAutoFit/>
          </a:bodyPr>
          <a:lstStyle/>
          <a:p>
            <a:pPr algn="l"/>
            <a:r>
              <a:rPr lang="en-GB" sz="2200" i="1" dirty="0" err="1">
                <a:solidFill>
                  <a:schemeClr val="accent5">
                    <a:lumMod val="50000"/>
                  </a:schemeClr>
                </a:solidFill>
              </a:rPr>
              <a:t>Siempre</a:t>
            </a:r>
            <a:r>
              <a:rPr lang="en-GB" sz="2200" i="1" dirty="0">
                <a:solidFill>
                  <a:schemeClr val="accent5">
                    <a:lumMod val="50000"/>
                  </a:schemeClr>
                </a:solidFill>
              </a:rPr>
              <a:t> </a:t>
            </a:r>
            <a:r>
              <a:rPr lang="en-GB" sz="2200" i="1" dirty="0" err="1">
                <a:solidFill>
                  <a:schemeClr val="accent5">
                    <a:lumMod val="50000"/>
                  </a:schemeClr>
                </a:solidFill>
              </a:rPr>
              <a:t>rompe</a:t>
            </a:r>
            <a:r>
              <a:rPr lang="en-GB" sz="2200" i="1" dirty="0">
                <a:solidFill>
                  <a:schemeClr val="accent5">
                    <a:lumMod val="50000"/>
                  </a:schemeClr>
                </a:solidFill>
              </a:rPr>
              <a:t> </a:t>
            </a:r>
            <a:r>
              <a:rPr lang="en-GB" sz="2200" i="1" dirty="0" err="1">
                <a:solidFill>
                  <a:schemeClr val="accent5">
                    <a:lumMod val="50000"/>
                  </a:schemeClr>
                </a:solidFill>
              </a:rPr>
              <a:t>algo</a:t>
            </a:r>
            <a:r>
              <a:rPr lang="en-GB" sz="2200" i="1" dirty="0">
                <a:solidFill>
                  <a:schemeClr val="accent5">
                    <a:lumMod val="50000"/>
                  </a:schemeClr>
                </a:solidFill>
              </a:rPr>
              <a:t>.</a:t>
            </a:r>
          </a:p>
        </p:txBody>
      </p:sp>
      <p:sp>
        <p:nvSpPr>
          <p:cNvPr id="24" name="TextBox 23"/>
          <p:cNvSpPr txBox="1"/>
          <p:nvPr/>
        </p:nvSpPr>
        <p:spPr>
          <a:xfrm>
            <a:off x="305084" y="3289207"/>
            <a:ext cx="7516678" cy="430887"/>
          </a:xfrm>
          <a:prstGeom prst="rect">
            <a:avLst/>
          </a:prstGeom>
          <a:noFill/>
        </p:spPr>
        <p:txBody>
          <a:bodyPr wrap="square" rtlCol="0">
            <a:spAutoFit/>
          </a:bodyPr>
          <a:lstStyle/>
          <a:p>
            <a:pPr algn="l"/>
            <a:r>
              <a:rPr lang="en-GB" sz="2200" i="1" dirty="0" err="1">
                <a:solidFill>
                  <a:schemeClr val="accent5">
                    <a:lumMod val="50000"/>
                  </a:schemeClr>
                </a:solidFill>
              </a:rPr>
              <a:t>Decidió</a:t>
            </a:r>
            <a:r>
              <a:rPr lang="en-GB" sz="2200" i="1" dirty="0">
                <a:solidFill>
                  <a:schemeClr val="accent5">
                    <a:lumMod val="50000"/>
                  </a:schemeClr>
                </a:solidFill>
              </a:rPr>
              <a:t> </a:t>
            </a:r>
            <a:r>
              <a:rPr lang="en-GB" sz="2200" i="1" dirty="0" err="1">
                <a:solidFill>
                  <a:schemeClr val="accent5">
                    <a:lumMod val="50000"/>
                  </a:schemeClr>
                </a:solidFill>
              </a:rPr>
              <a:t>viajar</a:t>
            </a:r>
            <a:r>
              <a:rPr lang="en-GB" sz="2200" i="1" dirty="0">
                <a:solidFill>
                  <a:schemeClr val="accent5">
                    <a:lumMod val="50000"/>
                  </a:schemeClr>
                </a:solidFill>
              </a:rPr>
              <a:t> hasta la </a:t>
            </a:r>
            <a:r>
              <a:rPr lang="en-GB" sz="2200" i="1" dirty="0" err="1">
                <a:solidFill>
                  <a:schemeClr val="accent5">
                    <a:lumMod val="50000"/>
                  </a:schemeClr>
                </a:solidFill>
              </a:rPr>
              <a:t>frontera</a:t>
            </a:r>
            <a:r>
              <a:rPr lang="en-GB" sz="2200" i="1" dirty="0">
                <a:solidFill>
                  <a:schemeClr val="accent5">
                    <a:lumMod val="50000"/>
                  </a:schemeClr>
                </a:solidFill>
              </a:rPr>
              <a:t> con Ecuador.</a:t>
            </a:r>
          </a:p>
        </p:txBody>
      </p:sp>
      <p:sp>
        <p:nvSpPr>
          <p:cNvPr id="25" name="TextBox 24"/>
          <p:cNvSpPr txBox="1"/>
          <p:nvPr/>
        </p:nvSpPr>
        <p:spPr>
          <a:xfrm>
            <a:off x="305084" y="4146864"/>
            <a:ext cx="7516678" cy="430887"/>
          </a:xfrm>
          <a:prstGeom prst="rect">
            <a:avLst/>
          </a:prstGeom>
          <a:noFill/>
        </p:spPr>
        <p:txBody>
          <a:bodyPr wrap="square" rtlCol="0">
            <a:spAutoFit/>
          </a:bodyPr>
          <a:lstStyle/>
          <a:p>
            <a:pPr algn="l"/>
            <a:r>
              <a:rPr lang="en-GB" sz="2200" i="1" dirty="0" err="1">
                <a:solidFill>
                  <a:schemeClr val="accent5">
                    <a:lumMod val="50000"/>
                  </a:schemeClr>
                </a:solidFill>
              </a:rPr>
              <a:t>Sufre</a:t>
            </a:r>
            <a:r>
              <a:rPr lang="en-GB" sz="2200" i="1" dirty="0">
                <a:solidFill>
                  <a:schemeClr val="accent5">
                    <a:lumMod val="50000"/>
                  </a:schemeClr>
                </a:solidFill>
              </a:rPr>
              <a:t> </a:t>
            </a:r>
            <a:r>
              <a:rPr lang="en-GB" sz="2200" i="1" dirty="0" err="1">
                <a:solidFill>
                  <a:schemeClr val="accent5">
                    <a:lumMod val="50000"/>
                  </a:schemeClr>
                </a:solidFill>
              </a:rPr>
              <a:t>muchos</a:t>
            </a:r>
            <a:r>
              <a:rPr lang="en-GB" sz="2200" i="1" dirty="0">
                <a:solidFill>
                  <a:schemeClr val="accent5">
                    <a:lumMod val="50000"/>
                  </a:schemeClr>
                </a:solidFill>
              </a:rPr>
              <a:t> </a:t>
            </a:r>
            <a:r>
              <a:rPr lang="en-GB" sz="2200" i="1" dirty="0" err="1">
                <a:solidFill>
                  <a:schemeClr val="accent5">
                    <a:lumMod val="50000"/>
                  </a:schemeClr>
                </a:solidFill>
              </a:rPr>
              <a:t>accidentes</a:t>
            </a:r>
            <a:r>
              <a:rPr lang="en-GB" sz="2200" i="1" dirty="0">
                <a:solidFill>
                  <a:schemeClr val="accent5">
                    <a:lumMod val="50000"/>
                  </a:schemeClr>
                </a:solidFill>
              </a:rPr>
              <a:t> </a:t>
            </a:r>
            <a:r>
              <a:rPr lang="en-GB" sz="2200" i="1" dirty="0" err="1">
                <a:solidFill>
                  <a:schemeClr val="accent5">
                    <a:lumMod val="50000"/>
                  </a:schemeClr>
                </a:solidFill>
              </a:rPr>
              <a:t>durante</a:t>
            </a:r>
            <a:r>
              <a:rPr lang="en-GB" sz="2200" i="1" dirty="0">
                <a:solidFill>
                  <a:schemeClr val="accent5">
                    <a:lumMod val="50000"/>
                  </a:schemeClr>
                </a:solidFill>
              </a:rPr>
              <a:t> las </a:t>
            </a:r>
            <a:r>
              <a:rPr lang="en-GB" sz="2200" i="1" dirty="0" err="1">
                <a:solidFill>
                  <a:schemeClr val="accent5">
                    <a:lumMod val="50000"/>
                  </a:schemeClr>
                </a:solidFill>
              </a:rPr>
              <a:t>vacaciones</a:t>
            </a:r>
            <a:r>
              <a:rPr lang="en-GB" sz="2200" i="1" dirty="0">
                <a:solidFill>
                  <a:schemeClr val="accent5">
                    <a:lumMod val="50000"/>
                  </a:schemeClr>
                </a:solidFill>
              </a:rPr>
              <a:t>.</a:t>
            </a:r>
          </a:p>
        </p:txBody>
      </p:sp>
      <p:sp>
        <p:nvSpPr>
          <p:cNvPr id="27" name="TextBox 26"/>
          <p:cNvSpPr txBox="1"/>
          <p:nvPr/>
        </p:nvSpPr>
        <p:spPr>
          <a:xfrm>
            <a:off x="318121" y="4966403"/>
            <a:ext cx="7516678" cy="430887"/>
          </a:xfrm>
          <a:prstGeom prst="rect">
            <a:avLst/>
          </a:prstGeom>
          <a:noFill/>
        </p:spPr>
        <p:txBody>
          <a:bodyPr wrap="square" rtlCol="0">
            <a:spAutoFit/>
          </a:bodyPr>
          <a:lstStyle/>
          <a:p>
            <a:pPr algn="l"/>
            <a:r>
              <a:rPr lang="en-GB" sz="2200" i="1" dirty="0" err="1">
                <a:solidFill>
                  <a:schemeClr val="accent5">
                    <a:lumMod val="50000"/>
                  </a:schemeClr>
                </a:solidFill>
              </a:rPr>
              <a:t>Ofrece</a:t>
            </a:r>
            <a:r>
              <a:rPr lang="en-GB" sz="2200" i="1" dirty="0">
                <a:solidFill>
                  <a:schemeClr val="accent5">
                    <a:lumMod val="50000"/>
                  </a:schemeClr>
                </a:solidFill>
              </a:rPr>
              <a:t> </a:t>
            </a:r>
            <a:r>
              <a:rPr lang="en-GB" sz="2200" i="1" dirty="0" err="1">
                <a:solidFill>
                  <a:schemeClr val="accent5">
                    <a:lumMod val="50000"/>
                  </a:schemeClr>
                </a:solidFill>
              </a:rPr>
              <a:t>regalos</a:t>
            </a:r>
            <a:r>
              <a:rPr lang="en-GB" sz="2200" i="1" dirty="0">
                <a:solidFill>
                  <a:schemeClr val="accent5">
                    <a:lumMod val="50000"/>
                  </a:schemeClr>
                </a:solidFill>
              </a:rPr>
              <a:t> a </a:t>
            </a:r>
            <a:r>
              <a:rPr lang="en-GB" sz="2200" i="1" dirty="0" err="1">
                <a:solidFill>
                  <a:schemeClr val="accent5">
                    <a:lumMod val="50000"/>
                  </a:schemeClr>
                </a:solidFill>
              </a:rPr>
              <a:t>unos</a:t>
            </a:r>
            <a:r>
              <a:rPr lang="en-GB" sz="2200" i="1" dirty="0">
                <a:solidFill>
                  <a:schemeClr val="accent5">
                    <a:lumMod val="50000"/>
                  </a:schemeClr>
                </a:solidFill>
              </a:rPr>
              <a:t> amigos </a:t>
            </a:r>
            <a:r>
              <a:rPr lang="en-GB" sz="2200" i="1" dirty="0" err="1">
                <a:solidFill>
                  <a:schemeClr val="accent5">
                    <a:lumMod val="50000"/>
                  </a:schemeClr>
                </a:solidFill>
              </a:rPr>
              <a:t>después</a:t>
            </a:r>
            <a:r>
              <a:rPr lang="en-GB" sz="2200" i="1" dirty="0">
                <a:solidFill>
                  <a:schemeClr val="accent5">
                    <a:lumMod val="50000"/>
                  </a:schemeClr>
                </a:solidFill>
              </a:rPr>
              <a:t> de </a:t>
            </a:r>
            <a:r>
              <a:rPr lang="en-GB" sz="2200" i="1" dirty="0" err="1">
                <a:solidFill>
                  <a:schemeClr val="accent5">
                    <a:lumMod val="50000"/>
                  </a:schemeClr>
                </a:solidFill>
              </a:rPr>
              <a:t>los</a:t>
            </a:r>
            <a:r>
              <a:rPr lang="en-GB" sz="2200" i="1" dirty="0">
                <a:solidFill>
                  <a:schemeClr val="accent5">
                    <a:lumMod val="50000"/>
                  </a:schemeClr>
                </a:solidFill>
              </a:rPr>
              <a:t> </a:t>
            </a:r>
            <a:r>
              <a:rPr lang="en-GB" sz="2200" i="1" dirty="0" err="1">
                <a:solidFill>
                  <a:schemeClr val="accent5">
                    <a:lumMod val="50000"/>
                  </a:schemeClr>
                </a:solidFill>
              </a:rPr>
              <a:t>viajes</a:t>
            </a:r>
            <a:r>
              <a:rPr lang="en-GB" sz="2200" i="1" dirty="0">
                <a:solidFill>
                  <a:schemeClr val="accent5">
                    <a:lumMod val="50000"/>
                  </a:schemeClr>
                </a:solidFill>
              </a:rPr>
              <a:t>.</a:t>
            </a:r>
          </a:p>
        </p:txBody>
      </p:sp>
      <p:sp>
        <p:nvSpPr>
          <p:cNvPr id="28" name="TextBox 27"/>
          <p:cNvSpPr txBox="1"/>
          <p:nvPr/>
        </p:nvSpPr>
        <p:spPr>
          <a:xfrm>
            <a:off x="305084" y="5769910"/>
            <a:ext cx="7516678" cy="430887"/>
          </a:xfrm>
          <a:prstGeom prst="rect">
            <a:avLst/>
          </a:prstGeom>
          <a:noFill/>
        </p:spPr>
        <p:txBody>
          <a:bodyPr wrap="square" rtlCol="0">
            <a:spAutoFit/>
          </a:bodyPr>
          <a:lstStyle/>
          <a:p>
            <a:pPr algn="l"/>
            <a:r>
              <a:rPr lang="en-GB" sz="2200" i="1" dirty="0" err="1">
                <a:solidFill>
                  <a:schemeClr val="accent5">
                    <a:lumMod val="50000"/>
                  </a:schemeClr>
                </a:solidFill>
              </a:rPr>
              <a:t>Apenas</a:t>
            </a:r>
            <a:r>
              <a:rPr lang="en-GB" sz="2200" i="1" dirty="0">
                <a:solidFill>
                  <a:schemeClr val="accent5">
                    <a:lumMod val="50000"/>
                  </a:schemeClr>
                </a:solidFill>
              </a:rPr>
              <a:t> </a:t>
            </a:r>
            <a:r>
              <a:rPr lang="en-GB" sz="2200" i="1" dirty="0" err="1">
                <a:solidFill>
                  <a:schemeClr val="accent5">
                    <a:lumMod val="50000"/>
                  </a:schemeClr>
                </a:solidFill>
              </a:rPr>
              <a:t>aprendió</a:t>
            </a:r>
            <a:r>
              <a:rPr lang="en-GB" sz="2200" i="1" dirty="0">
                <a:solidFill>
                  <a:schemeClr val="accent5">
                    <a:lumMod val="50000"/>
                  </a:schemeClr>
                </a:solidFill>
              </a:rPr>
              <a:t> </a:t>
            </a:r>
            <a:r>
              <a:rPr lang="en-GB" sz="2200" i="1" dirty="0" err="1">
                <a:solidFill>
                  <a:schemeClr val="accent5">
                    <a:lumMod val="50000"/>
                  </a:schemeClr>
                </a:solidFill>
              </a:rPr>
              <a:t>inglés</a:t>
            </a:r>
            <a:r>
              <a:rPr lang="en-GB" sz="2200" i="1" dirty="0">
                <a:solidFill>
                  <a:schemeClr val="accent5">
                    <a:lumMod val="50000"/>
                  </a:schemeClr>
                </a:solidFill>
              </a:rPr>
              <a:t> en </a:t>
            </a:r>
            <a:r>
              <a:rPr lang="en-GB" sz="2200" i="1" dirty="0" err="1">
                <a:solidFill>
                  <a:schemeClr val="accent5">
                    <a:lumMod val="50000"/>
                  </a:schemeClr>
                </a:solidFill>
              </a:rPr>
              <a:t>los</a:t>
            </a:r>
            <a:r>
              <a:rPr lang="en-GB" sz="2200" i="1" dirty="0">
                <a:solidFill>
                  <a:schemeClr val="accent5">
                    <a:lumMod val="50000"/>
                  </a:schemeClr>
                </a:solidFill>
              </a:rPr>
              <a:t> </a:t>
            </a:r>
            <a:r>
              <a:rPr lang="en-GB" sz="2200" i="1" dirty="0" err="1">
                <a:solidFill>
                  <a:schemeClr val="accent5">
                    <a:lumMod val="50000"/>
                  </a:schemeClr>
                </a:solidFill>
              </a:rPr>
              <a:t>Estados</a:t>
            </a:r>
            <a:r>
              <a:rPr lang="en-GB" sz="2200" i="1" dirty="0">
                <a:solidFill>
                  <a:schemeClr val="accent5">
                    <a:lumMod val="50000"/>
                  </a:schemeClr>
                </a:solidFill>
              </a:rPr>
              <a:t> </a:t>
            </a:r>
            <a:r>
              <a:rPr lang="en-GB" sz="2200" i="1" dirty="0" err="1">
                <a:solidFill>
                  <a:schemeClr val="accent5">
                    <a:lumMod val="50000"/>
                  </a:schemeClr>
                </a:solidFill>
              </a:rPr>
              <a:t>Unidos</a:t>
            </a:r>
            <a:r>
              <a:rPr lang="en-GB" sz="2200" i="1" dirty="0">
                <a:solidFill>
                  <a:schemeClr val="accent5">
                    <a:lumMod val="50000"/>
                  </a:schemeClr>
                </a:solidFill>
              </a:rPr>
              <a:t>.</a:t>
            </a:r>
          </a:p>
        </p:txBody>
      </p:sp>
      <p:sp>
        <p:nvSpPr>
          <p:cNvPr id="17" name="Rounded Rectangle 16"/>
          <p:cNvSpPr/>
          <p:nvPr/>
        </p:nvSpPr>
        <p:spPr>
          <a:xfrm>
            <a:off x="385383" y="1581423"/>
            <a:ext cx="5901117" cy="443933"/>
          </a:xfrm>
          <a:prstGeom prst="roundRect">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203864"/>
                </a:solidFill>
              </a:rPr>
              <a:t>?</a:t>
            </a:r>
          </a:p>
        </p:txBody>
      </p:sp>
      <p:sp>
        <p:nvSpPr>
          <p:cNvPr id="35" name="Rounded Rectangle 34"/>
          <p:cNvSpPr/>
          <p:nvPr/>
        </p:nvSpPr>
        <p:spPr>
          <a:xfrm>
            <a:off x="385383" y="2452847"/>
            <a:ext cx="5901117" cy="443933"/>
          </a:xfrm>
          <a:prstGeom prst="roundRect">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203864"/>
                </a:solidFill>
              </a:rPr>
              <a:t>?</a:t>
            </a:r>
          </a:p>
        </p:txBody>
      </p:sp>
      <p:sp>
        <p:nvSpPr>
          <p:cNvPr id="36" name="Rounded Rectangle 35"/>
          <p:cNvSpPr/>
          <p:nvPr/>
        </p:nvSpPr>
        <p:spPr>
          <a:xfrm>
            <a:off x="385382" y="3337111"/>
            <a:ext cx="6193217" cy="443933"/>
          </a:xfrm>
          <a:prstGeom prst="roundRect">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203864"/>
                </a:solidFill>
              </a:rPr>
              <a:t>?</a:t>
            </a:r>
          </a:p>
        </p:txBody>
      </p:sp>
      <p:sp>
        <p:nvSpPr>
          <p:cNvPr id="37" name="Rounded Rectangle 36"/>
          <p:cNvSpPr/>
          <p:nvPr/>
        </p:nvSpPr>
        <p:spPr>
          <a:xfrm>
            <a:off x="385382" y="4189938"/>
            <a:ext cx="7310818" cy="443933"/>
          </a:xfrm>
          <a:prstGeom prst="roundRect">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203864"/>
                </a:solidFill>
              </a:rPr>
              <a:t>?</a:t>
            </a:r>
          </a:p>
        </p:txBody>
      </p:sp>
      <p:sp>
        <p:nvSpPr>
          <p:cNvPr id="38" name="Rounded Rectangle 37"/>
          <p:cNvSpPr/>
          <p:nvPr/>
        </p:nvSpPr>
        <p:spPr>
          <a:xfrm>
            <a:off x="385382" y="5024602"/>
            <a:ext cx="7310818" cy="443933"/>
          </a:xfrm>
          <a:prstGeom prst="roundRect">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203864"/>
                </a:solidFill>
              </a:rPr>
              <a:t>?</a:t>
            </a:r>
          </a:p>
        </p:txBody>
      </p:sp>
      <p:sp>
        <p:nvSpPr>
          <p:cNvPr id="39" name="Rounded Rectangle 38"/>
          <p:cNvSpPr/>
          <p:nvPr/>
        </p:nvSpPr>
        <p:spPr>
          <a:xfrm>
            <a:off x="385382" y="5864288"/>
            <a:ext cx="7310818" cy="443933"/>
          </a:xfrm>
          <a:prstGeom prst="roundRect">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203864"/>
                </a:solidFill>
              </a:rPr>
              <a:t>?</a:t>
            </a:r>
          </a:p>
        </p:txBody>
      </p:sp>
    </p:spTree>
    <p:extLst>
      <p:ext uri="{BB962C8B-B14F-4D97-AF65-F5344CB8AC3E}">
        <p14:creationId xmlns:p14="http://schemas.microsoft.com/office/powerpoint/2010/main" val="170152170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7"/>
                                        </p:tgtEl>
                                      </p:cBhvr>
                                    </p:animEffect>
                                    <p:set>
                                      <p:cBhvr>
                                        <p:cTn id="7"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8" restart="whenNotActive" fill="hold" evtFilter="cancelBubble" nodeType="interactiveSeq">
                <p:stCondLst>
                  <p:cond evt="onClick" delay="0">
                    <p:tgtEl>
                      <p:spTgt spid="35"/>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35"/>
                                        </p:tgtEl>
                                      </p:cBhvr>
                                    </p:animEffect>
                                    <p:set>
                                      <p:cBhvr>
                                        <p:cTn id="13"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14" restart="whenNotActive" fill="hold" evtFilter="cancelBubble" nodeType="interactiveSeq">
                <p:stCondLst>
                  <p:cond evt="onClick" delay="0">
                    <p:tgtEl>
                      <p:spTgt spid="36"/>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36"/>
                                        </p:tgtEl>
                                      </p:cBhvr>
                                    </p:animEffect>
                                    <p:set>
                                      <p:cBhvr>
                                        <p:cTn id="19"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20" restart="whenNotActive" fill="hold" evtFilter="cancelBubble" nodeType="interactiveSeq">
                <p:stCondLst>
                  <p:cond evt="onClick" delay="0">
                    <p:tgtEl>
                      <p:spTgt spid="37"/>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37"/>
                                        </p:tgtEl>
                                      </p:cBhvr>
                                    </p:animEffect>
                                    <p:set>
                                      <p:cBhvr>
                                        <p:cTn id="25"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26" restart="whenNotActive" fill="hold" evtFilter="cancelBubble" nodeType="interactiveSeq">
                <p:stCondLst>
                  <p:cond evt="onClick" delay="0">
                    <p:tgtEl>
                      <p:spTgt spid="38"/>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38"/>
                                        </p:tgtEl>
                                      </p:cBhvr>
                                    </p:animEffect>
                                    <p:set>
                                      <p:cBhvr>
                                        <p:cTn id="31"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32" restart="whenNotActive" fill="hold" evtFilter="cancelBubble" nodeType="interactiveSeq">
                <p:stCondLst>
                  <p:cond evt="onClick" delay="0">
                    <p:tgtEl>
                      <p:spTgt spid="39"/>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39"/>
                                        </p:tgtEl>
                                      </p:cBhvr>
                                    </p:animEffect>
                                    <p:set>
                                      <p:cBhvr>
                                        <p:cTn id="37"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childTnLst>
        </p:cTn>
      </p:par>
    </p:tnLst>
    <p:bldLst>
      <p:bldP spid="17" grpId="0" animBg="1"/>
      <p:bldP spid="35" grpId="0" animBg="1"/>
      <p:bldP spid="36" grpId="0" animBg="1"/>
      <p:bldP spid="37" grpId="0" animBg="1"/>
      <p:bldP spid="38" grpId="0" animBg="1"/>
      <p:bldP spid="3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B2573ED-B4A5-1D4C-AFCC-06101CBAFA6A}"/>
              </a:ext>
            </a:extLst>
          </p:cNvPr>
          <p:cNvSpPr txBox="1"/>
          <p:nvPr/>
        </p:nvSpPr>
        <p:spPr>
          <a:xfrm>
            <a:off x="238837" y="288933"/>
            <a:ext cx="5857163" cy="430887"/>
          </a:xfrm>
          <a:prstGeom prst="rect">
            <a:avLst/>
          </a:prstGeom>
          <a:noFill/>
        </p:spPr>
        <p:txBody>
          <a:bodyPr wrap="square" rtlCol="0">
            <a:spAutoFit/>
          </a:bodyPr>
          <a:lstStyle/>
          <a:p>
            <a:r>
              <a:rPr lang="en-US" sz="2200" b="1" dirty="0" err="1">
                <a:solidFill>
                  <a:schemeClr val="accent5">
                    <a:lumMod val="50000"/>
                  </a:schemeClr>
                </a:solidFill>
              </a:rPr>
              <a:t>Hablamos</a:t>
            </a:r>
            <a:r>
              <a:rPr lang="en-US" sz="2200" b="1" dirty="0">
                <a:solidFill>
                  <a:schemeClr val="accent5">
                    <a:lumMod val="50000"/>
                  </a:schemeClr>
                </a:solidFill>
              </a:rPr>
              <a:t> de las </a:t>
            </a:r>
            <a:r>
              <a:rPr lang="en-US" sz="2200" b="1" dirty="0" err="1">
                <a:solidFill>
                  <a:schemeClr val="accent5">
                    <a:lumMod val="50000"/>
                  </a:schemeClr>
                </a:solidFill>
              </a:rPr>
              <a:t>vacaciones</a:t>
            </a:r>
            <a:r>
              <a:rPr lang="en-US" sz="2200" b="1" dirty="0">
                <a:solidFill>
                  <a:schemeClr val="accent5">
                    <a:lumMod val="50000"/>
                  </a:schemeClr>
                </a:solidFill>
              </a:rPr>
              <a:t>.</a:t>
            </a:r>
          </a:p>
        </p:txBody>
      </p:sp>
      <p:sp>
        <p:nvSpPr>
          <p:cNvPr id="25" name="TextBox 6">
            <a:extLst>
              <a:ext uri="{FF2B5EF4-FFF2-40B4-BE49-F238E27FC236}">
                <a16:creationId xmlns:a16="http://schemas.microsoft.com/office/drawing/2014/main" id="{C51E761F-383A-9442-AA22-F984E1D4E13F}"/>
              </a:ext>
            </a:extLst>
          </p:cNvPr>
          <p:cNvSpPr txBox="1"/>
          <p:nvPr/>
        </p:nvSpPr>
        <p:spPr>
          <a:xfrm>
            <a:off x="238837" y="802921"/>
            <a:ext cx="8951885" cy="430887"/>
          </a:xfrm>
          <a:prstGeom prst="rect">
            <a:avLst/>
          </a:prstGeom>
          <a:noFill/>
        </p:spPr>
        <p:txBody>
          <a:bodyPr wrap="square" rtlCol="0">
            <a:spAutoFit/>
          </a:bodyPr>
          <a:lstStyle/>
          <a:p>
            <a:r>
              <a:rPr lang="en-US" sz="2200" dirty="0">
                <a:solidFill>
                  <a:schemeClr val="accent5">
                    <a:lumMod val="50000"/>
                  </a:schemeClr>
                </a:solidFill>
              </a:rPr>
              <a:t>Persona A lee </a:t>
            </a:r>
            <a:r>
              <a:rPr lang="en-US" sz="2200" dirty="0" err="1">
                <a:solidFill>
                  <a:schemeClr val="accent5">
                    <a:lumMod val="50000"/>
                  </a:schemeClr>
                </a:solidFill>
              </a:rPr>
              <a:t>cada</a:t>
            </a:r>
            <a:r>
              <a:rPr lang="en-US" sz="2200" dirty="0">
                <a:solidFill>
                  <a:schemeClr val="accent5">
                    <a:lumMod val="50000"/>
                  </a:schemeClr>
                </a:solidFill>
              </a:rPr>
              <a:t> </a:t>
            </a:r>
            <a:r>
              <a:rPr lang="en-US" sz="2200" dirty="0" err="1">
                <a:solidFill>
                  <a:schemeClr val="accent5">
                    <a:lumMod val="50000"/>
                  </a:schemeClr>
                </a:solidFill>
              </a:rPr>
              <a:t>tarjeta</a:t>
            </a:r>
            <a:r>
              <a:rPr lang="en-US" sz="2200" dirty="0">
                <a:solidFill>
                  <a:schemeClr val="accent5">
                    <a:lumMod val="50000"/>
                  </a:schemeClr>
                </a:solidFill>
              </a:rPr>
              <a:t> </a:t>
            </a:r>
            <a:r>
              <a:rPr lang="en-US" sz="2200" dirty="0" err="1">
                <a:solidFill>
                  <a:schemeClr val="accent5">
                    <a:lumMod val="50000"/>
                  </a:schemeClr>
                </a:solidFill>
              </a:rPr>
              <a:t>en</a:t>
            </a:r>
            <a:r>
              <a:rPr lang="en-US" sz="2200" dirty="0">
                <a:solidFill>
                  <a:schemeClr val="accent5">
                    <a:lumMod val="50000"/>
                  </a:schemeClr>
                </a:solidFill>
              </a:rPr>
              <a:t> </a:t>
            </a:r>
            <a:r>
              <a:rPr lang="en-US" sz="2200" dirty="0" err="1">
                <a:solidFill>
                  <a:schemeClr val="accent5">
                    <a:lumMod val="50000"/>
                  </a:schemeClr>
                </a:solidFill>
              </a:rPr>
              <a:t>inglés</a:t>
            </a:r>
            <a:r>
              <a:rPr lang="en-US" sz="2200" dirty="0">
                <a:solidFill>
                  <a:schemeClr val="accent5">
                    <a:lumMod val="50000"/>
                  </a:schemeClr>
                </a:solidFill>
              </a:rPr>
              <a:t> y </a:t>
            </a:r>
            <a:r>
              <a:rPr lang="en-US" sz="2200" dirty="0" err="1">
                <a:solidFill>
                  <a:schemeClr val="accent5">
                    <a:lumMod val="50000"/>
                  </a:schemeClr>
                </a:solidFill>
              </a:rPr>
              <a:t>habla</a:t>
            </a:r>
            <a:r>
              <a:rPr lang="en-US" sz="2200" dirty="0">
                <a:solidFill>
                  <a:schemeClr val="accent5">
                    <a:lumMod val="50000"/>
                  </a:schemeClr>
                </a:solidFill>
              </a:rPr>
              <a:t> </a:t>
            </a:r>
            <a:r>
              <a:rPr lang="en-US" sz="2200" dirty="0" err="1">
                <a:solidFill>
                  <a:schemeClr val="accent5">
                    <a:lumMod val="50000"/>
                  </a:schemeClr>
                </a:solidFill>
              </a:rPr>
              <a:t>en</a:t>
            </a:r>
            <a:r>
              <a:rPr lang="en-US" sz="2200" dirty="0">
                <a:solidFill>
                  <a:schemeClr val="accent5">
                    <a:lumMod val="50000"/>
                  </a:schemeClr>
                </a:solidFill>
              </a:rPr>
              <a:t> </a:t>
            </a:r>
            <a:r>
              <a:rPr lang="en-US" sz="2200" dirty="0" err="1">
                <a:solidFill>
                  <a:schemeClr val="accent5">
                    <a:lumMod val="50000"/>
                  </a:schemeClr>
                </a:solidFill>
              </a:rPr>
              <a:t>español</a:t>
            </a:r>
            <a:r>
              <a:rPr lang="en-US" sz="2200" dirty="0">
                <a:solidFill>
                  <a:schemeClr val="accent5">
                    <a:lumMod val="50000"/>
                  </a:schemeClr>
                </a:solidFill>
              </a:rPr>
              <a:t>.</a:t>
            </a:r>
          </a:p>
        </p:txBody>
      </p:sp>
      <p:sp>
        <p:nvSpPr>
          <p:cNvPr id="26" name="TextBox 6">
            <a:extLst>
              <a:ext uri="{FF2B5EF4-FFF2-40B4-BE49-F238E27FC236}">
                <a16:creationId xmlns:a16="http://schemas.microsoft.com/office/drawing/2014/main" id="{255B0A94-F5FC-C94E-809C-031675007925}"/>
              </a:ext>
            </a:extLst>
          </p:cNvPr>
          <p:cNvSpPr txBox="1"/>
          <p:nvPr/>
        </p:nvSpPr>
        <p:spPr>
          <a:xfrm>
            <a:off x="213437" y="1255774"/>
            <a:ext cx="10368712" cy="769441"/>
          </a:xfrm>
          <a:prstGeom prst="rect">
            <a:avLst/>
          </a:prstGeom>
          <a:noFill/>
        </p:spPr>
        <p:txBody>
          <a:bodyPr wrap="square" rtlCol="0">
            <a:spAutoFit/>
          </a:bodyPr>
          <a:lstStyle/>
          <a:p>
            <a:r>
              <a:rPr lang="en-US" sz="2200" dirty="0">
                <a:solidFill>
                  <a:schemeClr val="accent5">
                    <a:lumMod val="50000"/>
                  </a:schemeClr>
                </a:solidFill>
              </a:rPr>
              <a:t>Persona B </a:t>
            </a:r>
            <a:r>
              <a:rPr lang="en-US" sz="2200" dirty="0" err="1">
                <a:solidFill>
                  <a:schemeClr val="accent5">
                    <a:lumMod val="50000"/>
                  </a:schemeClr>
                </a:solidFill>
              </a:rPr>
              <a:t>mira</a:t>
            </a:r>
            <a:r>
              <a:rPr lang="en-US" sz="2200" dirty="0">
                <a:solidFill>
                  <a:schemeClr val="accent5">
                    <a:lumMod val="50000"/>
                  </a:schemeClr>
                </a:solidFill>
              </a:rPr>
              <a:t> las </a:t>
            </a:r>
            <a:r>
              <a:rPr lang="en-US" sz="2200" dirty="0" err="1">
                <a:solidFill>
                  <a:schemeClr val="accent5">
                    <a:lumMod val="50000"/>
                  </a:schemeClr>
                </a:solidFill>
              </a:rPr>
              <a:t>opciones</a:t>
            </a:r>
            <a:r>
              <a:rPr lang="en-US" sz="2200" dirty="0">
                <a:solidFill>
                  <a:schemeClr val="accent5">
                    <a:lumMod val="50000"/>
                  </a:schemeClr>
                </a:solidFill>
              </a:rPr>
              <a:t> con el </a:t>
            </a:r>
            <a:r>
              <a:rPr lang="en-US" sz="2200" dirty="0" err="1">
                <a:solidFill>
                  <a:schemeClr val="accent5">
                    <a:lumMod val="50000"/>
                  </a:schemeClr>
                </a:solidFill>
              </a:rPr>
              <a:t>mismo</a:t>
            </a:r>
            <a:r>
              <a:rPr lang="en-US" sz="2200" dirty="0">
                <a:solidFill>
                  <a:schemeClr val="accent5">
                    <a:lumMod val="50000"/>
                  </a:schemeClr>
                </a:solidFill>
              </a:rPr>
              <a:t> </a:t>
            </a:r>
            <a:r>
              <a:rPr lang="en-US" sz="2200" dirty="0" err="1">
                <a:solidFill>
                  <a:schemeClr val="accent5">
                    <a:lumMod val="50000"/>
                  </a:schemeClr>
                </a:solidFill>
              </a:rPr>
              <a:t>número</a:t>
            </a:r>
            <a:r>
              <a:rPr lang="en-US" sz="2200" dirty="0">
                <a:solidFill>
                  <a:schemeClr val="accent5">
                    <a:lumMod val="50000"/>
                  </a:schemeClr>
                </a:solidFill>
              </a:rPr>
              <a:t> y </a:t>
            </a:r>
            <a:r>
              <a:rPr lang="en-US" sz="2200" dirty="0" err="1">
                <a:solidFill>
                  <a:schemeClr val="accent5">
                    <a:lumMod val="50000"/>
                  </a:schemeClr>
                </a:solidFill>
              </a:rPr>
              <a:t>escucha</a:t>
            </a:r>
            <a:r>
              <a:rPr lang="en-US" sz="2200" dirty="0">
                <a:solidFill>
                  <a:schemeClr val="accent5">
                    <a:lumMod val="50000"/>
                  </a:schemeClr>
                </a:solidFill>
              </a:rPr>
              <a:t>: ¿es </a:t>
            </a:r>
            <a:r>
              <a:rPr lang="en-US" sz="2200" dirty="0" err="1">
                <a:solidFill>
                  <a:schemeClr val="accent5">
                    <a:lumMod val="50000"/>
                  </a:schemeClr>
                </a:solidFill>
              </a:rPr>
              <a:t>presente</a:t>
            </a:r>
            <a:r>
              <a:rPr lang="en-US" sz="2200" dirty="0">
                <a:solidFill>
                  <a:schemeClr val="accent5">
                    <a:lumMod val="50000"/>
                  </a:schemeClr>
                </a:solidFill>
              </a:rPr>
              <a:t> o </a:t>
            </a:r>
            <a:r>
              <a:rPr lang="en-US" sz="2200" dirty="0" err="1">
                <a:solidFill>
                  <a:schemeClr val="accent5">
                    <a:lumMod val="50000"/>
                  </a:schemeClr>
                </a:solidFill>
              </a:rPr>
              <a:t>pasado</a:t>
            </a:r>
            <a:r>
              <a:rPr lang="en-US" sz="2200" dirty="0">
                <a:solidFill>
                  <a:schemeClr val="accent5">
                    <a:lumMod val="50000"/>
                  </a:schemeClr>
                </a:solidFill>
              </a:rPr>
              <a:t>? </a:t>
            </a:r>
            <a:r>
              <a:rPr lang="en-US" sz="2200" dirty="0" err="1">
                <a:solidFill>
                  <a:schemeClr val="accent5">
                    <a:lumMod val="50000"/>
                  </a:schemeClr>
                </a:solidFill>
              </a:rPr>
              <a:t>Luego</a:t>
            </a:r>
            <a:r>
              <a:rPr lang="en-US" sz="2200" dirty="0">
                <a:solidFill>
                  <a:schemeClr val="accent5">
                    <a:lumMod val="50000"/>
                  </a:schemeClr>
                </a:solidFill>
              </a:rPr>
              <a:t>, escribe el </a:t>
            </a:r>
            <a:r>
              <a:rPr lang="en-US" sz="2200" dirty="0" err="1">
                <a:solidFill>
                  <a:schemeClr val="accent5">
                    <a:lumMod val="50000"/>
                  </a:schemeClr>
                </a:solidFill>
              </a:rPr>
              <a:t>nombre</a:t>
            </a:r>
            <a:r>
              <a:rPr lang="en-US" sz="2200" dirty="0">
                <a:solidFill>
                  <a:schemeClr val="accent5">
                    <a:lumMod val="50000"/>
                  </a:schemeClr>
                </a:solidFill>
              </a:rPr>
              <a:t> </a:t>
            </a:r>
            <a:r>
              <a:rPr lang="en-US" sz="2200" dirty="0" err="1">
                <a:solidFill>
                  <a:schemeClr val="accent5">
                    <a:lumMod val="50000"/>
                  </a:schemeClr>
                </a:solidFill>
              </a:rPr>
              <a:t>correcto</a:t>
            </a:r>
            <a:r>
              <a:rPr lang="en-US" sz="2200" dirty="0">
                <a:solidFill>
                  <a:schemeClr val="accent5">
                    <a:lumMod val="50000"/>
                  </a:schemeClr>
                </a:solidFill>
              </a:rPr>
              <a:t>, </a:t>
            </a:r>
            <a:r>
              <a:rPr lang="en-US" sz="2200" dirty="0" err="1">
                <a:solidFill>
                  <a:schemeClr val="accent5">
                    <a:lumMod val="50000"/>
                  </a:schemeClr>
                </a:solidFill>
              </a:rPr>
              <a:t>según</a:t>
            </a:r>
            <a:r>
              <a:rPr lang="en-US" sz="2200" dirty="0">
                <a:solidFill>
                  <a:schemeClr val="accent5">
                    <a:lumMod val="50000"/>
                  </a:schemeClr>
                </a:solidFill>
              </a:rPr>
              <a:t> el </a:t>
            </a:r>
            <a:r>
              <a:rPr lang="en-US" sz="2200" dirty="0" err="1">
                <a:solidFill>
                  <a:schemeClr val="accent5">
                    <a:lumMod val="50000"/>
                  </a:schemeClr>
                </a:solidFill>
              </a:rPr>
              <a:t>verbo</a:t>
            </a:r>
            <a:r>
              <a:rPr lang="en-US" sz="2200" dirty="0">
                <a:solidFill>
                  <a:schemeClr val="accent5">
                    <a:lumMod val="50000"/>
                  </a:schemeClr>
                </a:solidFill>
              </a:rPr>
              <a:t>.</a:t>
            </a:r>
          </a:p>
        </p:txBody>
      </p:sp>
      <p:sp>
        <p:nvSpPr>
          <p:cNvPr id="27" name="TextBox 6">
            <a:extLst>
              <a:ext uri="{FF2B5EF4-FFF2-40B4-BE49-F238E27FC236}">
                <a16:creationId xmlns:a16="http://schemas.microsoft.com/office/drawing/2014/main" id="{F10C08D2-2A9A-A74E-AEF0-802DC2BD14D4}"/>
              </a:ext>
            </a:extLst>
          </p:cNvPr>
          <p:cNvSpPr txBox="1"/>
          <p:nvPr/>
        </p:nvSpPr>
        <p:spPr>
          <a:xfrm>
            <a:off x="262498" y="2083551"/>
            <a:ext cx="1465603" cy="430887"/>
          </a:xfrm>
          <a:prstGeom prst="rect">
            <a:avLst/>
          </a:prstGeom>
          <a:noFill/>
        </p:spPr>
        <p:txBody>
          <a:bodyPr wrap="square" rtlCol="0">
            <a:spAutoFit/>
          </a:bodyPr>
          <a:lstStyle/>
          <a:p>
            <a:r>
              <a:rPr lang="en-US" sz="2200" b="1" dirty="0" err="1">
                <a:solidFill>
                  <a:schemeClr val="accent5">
                    <a:lumMod val="50000"/>
                  </a:schemeClr>
                </a:solidFill>
              </a:rPr>
              <a:t>Ejemplo</a:t>
            </a:r>
            <a:r>
              <a:rPr lang="en-US" sz="2200" dirty="0">
                <a:solidFill>
                  <a:schemeClr val="accent5">
                    <a:lumMod val="50000"/>
                  </a:schemeClr>
                </a:solidFill>
              </a:rPr>
              <a:t>:</a:t>
            </a:r>
          </a:p>
        </p:txBody>
      </p:sp>
      <p:sp>
        <p:nvSpPr>
          <p:cNvPr id="28" name="TextBox 6">
            <a:extLst>
              <a:ext uri="{FF2B5EF4-FFF2-40B4-BE49-F238E27FC236}">
                <a16:creationId xmlns:a16="http://schemas.microsoft.com/office/drawing/2014/main" id="{D02C821B-4B95-AE44-BCB5-92D43AD01B95}"/>
              </a:ext>
            </a:extLst>
          </p:cNvPr>
          <p:cNvSpPr txBox="1"/>
          <p:nvPr/>
        </p:nvSpPr>
        <p:spPr>
          <a:xfrm>
            <a:off x="270180" y="2671069"/>
            <a:ext cx="5355919" cy="430887"/>
          </a:xfrm>
          <a:prstGeom prst="rect">
            <a:avLst/>
          </a:prstGeom>
          <a:noFill/>
        </p:spPr>
        <p:txBody>
          <a:bodyPr wrap="square" rtlCol="0">
            <a:spAutoFit/>
          </a:bodyPr>
          <a:lstStyle/>
          <a:p>
            <a:r>
              <a:rPr lang="en-US" sz="2200" dirty="0">
                <a:solidFill>
                  <a:schemeClr val="accent5">
                    <a:lumMod val="50000"/>
                  </a:schemeClr>
                </a:solidFill>
              </a:rPr>
              <a:t>Persona A </a:t>
            </a:r>
            <a:r>
              <a:rPr lang="en-US" sz="2200" dirty="0" err="1">
                <a:solidFill>
                  <a:schemeClr val="accent5">
                    <a:lumMod val="50000"/>
                  </a:schemeClr>
                </a:solidFill>
              </a:rPr>
              <a:t>habla</a:t>
            </a:r>
            <a:r>
              <a:rPr lang="en-US" sz="2200" dirty="0">
                <a:solidFill>
                  <a:schemeClr val="accent5">
                    <a:lumMod val="50000"/>
                  </a:schemeClr>
                </a:solidFill>
              </a:rPr>
              <a:t>:</a:t>
            </a:r>
          </a:p>
        </p:txBody>
      </p:sp>
      <p:sp>
        <p:nvSpPr>
          <p:cNvPr id="29" name="TextBox 6">
            <a:extLst>
              <a:ext uri="{FF2B5EF4-FFF2-40B4-BE49-F238E27FC236}">
                <a16:creationId xmlns:a16="http://schemas.microsoft.com/office/drawing/2014/main" id="{E3B6A0D0-E1AB-D84B-9510-3E47E8422DAF}"/>
              </a:ext>
            </a:extLst>
          </p:cNvPr>
          <p:cNvSpPr txBox="1"/>
          <p:nvPr/>
        </p:nvSpPr>
        <p:spPr>
          <a:xfrm>
            <a:off x="4683196" y="2396503"/>
            <a:ext cx="4217186" cy="1107996"/>
          </a:xfrm>
          <a:prstGeom prst="rect">
            <a:avLst/>
          </a:prstGeom>
          <a:noFill/>
        </p:spPr>
        <p:txBody>
          <a:bodyPr wrap="square" rtlCol="0">
            <a:spAutoFit/>
          </a:bodyPr>
          <a:lstStyle/>
          <a:p>
            <a:r>
              <a:rPr lang="en-US" sz="2200" dirty="0">
                <a:solidFill>
                  <a:srgbClr val="203864"/>
                </a:solidFill>
              </a:rPr>
              <a:t>Persona B </a:t>
            </a:r>
            <a:r>
              <a:rPr lang="en-US" sz="2200" dirty="0" err="1">
                <a:solidFill>
                  <a:srgbClr val="203864"/>
                </a:solidFill>
              </a:rPr>
              <a:t>escucha</a:t>
            </a:r>
            <a:r>
              <a:rPr lang="en-US" sz="2200" dirty="0">
                <a:solidFill>
                  <a:srgbClr val="203864"/>
                </a:solidFill>
              </a:rPr>
              <a:t>, </a:t>
            </a:r>
            <a:r>
              <a:rPr lang="en-US" sz="2200" dirty="0" err="1">
                <a:solidFill>
                  <a:srgbClr val="203864"/>
                </a:solidFill>
              </a:rPr>
              <a:t>mira</a:t>
            </a:r>
            <a:r>
              <a:rPr lang="en-US" sz="2200" dirty="0">
                <a:solidFill>
                  <a:srgbClr val="203864"/>
                </a:solidFill>
              </a:rPr>
              <a:t> las </a:t>
            </a:r>
            <a:r>
              <a:rPr lang="en-US" sz="2200" dirty="0" err="1">
                <a:solidFill>
                  <a:srgbClr val="203864"/>
                </a:solidFill>
              </a:rPr>
              <a:t>opciones</a:t>
            </a:r>
            <a:r>
              <a:rPr lang="en-US" sz="2200" dirty="0">
                <a:solidFill>
                  <a:srgbClr val="203864"/>
                </a:solidFill>
              </a:rPr>
              <a:t> y escribe el </a:t>
            </a:r>
            <a:r>
              <a:rPr lang="en-US" sz="2200" dirty="0" err="1">
                <a:solidFill>
                  <a:srgbClr val="203864"/>
                </a:solidFill>
              </a:rPr>
              <a:t>nombre</a:t>
            </a:r>
            <a:r>
              <a:rPr lang="en-US" sz="2200" dirty="0">
                <a:solidFill>
                  <a:srgbClr val="203864"/>
                </a:solidFill>
              </a:rPr>
              <a:t> </a:t>
            </a:r>
            <a:r>
              <a:rPr lang="en-US" sz="2200" dirty="0" err="1">
                <a:solidFill>
                  <a:srgbClr val="203864"/>
                </a:solidFill>
              </a:rPr>
              <a:t>correcto</a:t>
            </a:r>
            <a:r>
              <a:rPr lang="en-US" sz="2200" dirty="0">
                <a:solidFill>
                  <a:srgbClr val="203864"/>
                </a:solidFill>
              </a:rPr>
              <a:t> </a:t>
            </a:r>
            <a:r>
              <a:rPr lang="en-US" sz="2200" dirty="0" err="1">
                <a:solidFill>
                  <a:srgbClr val="203864"/>
                </a:solidFill>
              </a:rPr>
              <a:t>en</a:t>
            </a:r>
            <a:r>
              <a:rPr lang="en-US" sz="2200" dirty="0">
                <a:solidFill>
                  <a:srgbClr val="203864"/>
                </a:solidFill>
              </a:rPr>
              <a:t> una </a:t>
            </a:r>
            <a:r>
              <a:rPr lang="en-US" sz="2200" dirty="0" err="1">
                <a:solidFill>
                  <a:srgbClr val="203864"/>
                </a:solidFill>
              </a:rPr>
              <a:t>lista</a:t>
            </a:r>
            <a:r>
              <a:rPr lang="en-US" sz="2200" dirty="0">
                <a:solidFill>
                  <a:srgbClr val="203864"/>
                </a:solidFill>
              </a:rPr>
              <a:t>:</a:t>
            </a:r>
          </a:p>
        </p:txBody>
      </p:sp>
      <p:sp>
        <p:nvSpPr>
          <p:cNvPr id="21" name="Rectangle 1">
            <a:extLst>
              <a:ext uri="{FF2B5EF4-FFF2-40B4-BE49-F238E27FC236}">
                <a16:creationId xmlns:a16="http://schemas.microsoft.com/office/drawing/2014/main" id="{2644006F-A92B-EA48-83E5-A6A318E84B93}"/>
              </a:ext>
            </a:extLst>
          </p:cNvPr>
          <p:cNvSpPr/>
          <p:nvPr/>
        </p:nvSpPr>
        <p:spPr>
          <a:xfrm>
            <a:off x="661279" y="4366904"/>
            <a:ext cx="2030539" cy="1596578"/>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sz="2000"/>
          </a:p>
        </p:txBody>
      </p:sp>
      <p:sp>
        <p:nvSpPr>
          <p:cNvPr id="22" name="Text Box 2">
            <a:extLst>
              <a:ext uri="{FF2B5EF4-FFF2-40B4-BE49-F238E27FC236}">
                <a16:creationId xmlns:a16="http://schemas.microsoft.com/office/drawing/2014/main" id="{AB4E9271-56C6-BF4B-B56D-E0CD21C80991}"/>
              </a:ext>
            </a:extLst>
          </p:cNvPr>
          <p:cNvSpPr txBox="1">
            <a:spLocks noChangeArrowheads="1"/>
          </p:cNvSpPr>
          <p:nvPr/>
        </p:nvSpPr>
        <p:spPr bwMode="auto">
          <a:xfrm>
            <a:off x="771795" y="4869481"/>
            <a:ext cx="1912611" cy="750975"/>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000" b="1" dirty="0">
                <a:ea typeface="Calibri" panose="020F0502020204030204" pitchFamily="34" charset="0"/>
                <a:cs typeface="Times New Roman" panose="02020603050405020304" pitchFamily="18" charset="0"/>
              </a:rPr>
              <a:t>Say:</a:t>
            </a:r>
            <a:r>
              <a:rPr lang="en-GB" sz="2000" dirty="0">
                <a:ea typeface="Calibri" panose="020F0502020204030204" pitchFamily="34" charset="0"/>
                <a:cs typeface="Times New Roman" panose="02020603050405020304" pitchFamily="18" charset="0"/>
              </a:rPr>
              <a:t> S/he lost a camera.</a:t>
            </a:r>
            <a:endParaRPr lang="es-GB" sz="2000" b="1" dirty="0">
              <a:effectLst/>
              <a:ea typeface="Calibri" panose="020F0502020204030204" pitchFamily="34" charset="0"/>
              <a:cs typeface="Times New Roman" panose="02020603050405020304" pitchFamily="18" charset="0"/>
            </a:endParaRPr>
          </a:p>
        </p:txBody>
      </p:sp>
      <p:sp>
        <p:nvSpPr>
          <p:cNvPr id="23" name="Text Box 10">
            <a:extLst>
              <a:ext uri="{FF2B5EF4-FFF2-40B4-BE49-F238E27FC236}">
                <a16:creationId xmlns:a16="http://schemas.microsoft.com/office/drawing/2014/main" id="{F52DF713-BA44-E945-AEBA-56C58FDCCFB4}"/>
              </a:ext>
            </a:extLst>
          </p:cNvPr>
          <p:cNvSpPr txBox="1">
            <a:spLocks noChangeArrowheads="1"/>
          </p:cNvSpPr>
          <p:nvPr/>
        </p:nvSpPr>
        <p:spPr bwMode="auto">
          <a:xfrm>
            <a:off x="729347" y="4469631"/>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b="1" dirty="0">
                <a:effectLst/>
                <a:latin typeface="Century Gothic" panose="020B0502020202020204" pitchFamily="34" charset="0"/>
                <a:ea typeface="Calibri" panose="020F0502020204030204" pitchFamily="34" charset="0"/>
                <a:cs typeface="Times New Roman" panose="02020603050405020304" pitchFamily="18" charset="0"/>
              </a:rPr>
              <a:t>1</a:t>
            </a:r>
            <a:endParaRPr lang="es-GB"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3" name="Llamada rectangular redondeada 42">
            <a:extLst>
              <a:ext uri="{FF2B5EF4-FFF2-40B4-BE49-F238E27FC236}">
                <a16:creationId xmlns:a16="http://schemas.microsoft.com/office/drawing/2014/main" id="{6A60C4A0-0F59-2F45-8AE9-F7E6CA427253}"/>
              </a:ext>
            </a:extLst>
          </p:cNvPr>
          <p:cNvSpPr/>
          <p:nvPr/>
        </p:nvSpPr>
        <p:spPr>
          <a:xfrm>
            <a:off x="2691818" y="3101956"/>
            <a:ext cx="1896471" cy="1255860"/>
          </a:xfrm>
          <a:prstGeom prst="wedgeRoundRectCallout">
            <a:avLst>
              <a:gd name="adj1" fmla="val -112203"/>
              <a:gd name="adj2" fmla="val 75883"/>
              <a:gd name="adj3" fmla="val 1666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400" dirty="0">
                <a:solidFill>
                  <a:srgbClr val="115076"/>
                </a:solidFill>
              </a:rPr>
              <a:t>Perdió una cámara.</a:t>
            </a:r>
          </a:p>
        </p:txBody>
      </p:sp>
      <p:sp>
        <p:nvSpPr>
          <p:cNvPr id="8" name="CuadroTexto 7">
            <a:extLst>
              <a:ext uri="{FF2B5EF4-FFF2-40B4-BE49-F238E27FC236}">
                <a16:creationId xmlns:a16="http://schemas.microsoft.com/office/drawing/2014/main" id="{40B63D64-DC3D-3A40-8803-0998D3719536}"/>
              </a:ext>
            </a:extLst>
          </p:cNvPr>
          <p:cNvSpPr txBox="1"/>
          <p:nvPr/>
        </p:nvSpPr>
        <p:spPr>
          <a:xfrm>
            <a:off x="2893142" y="5833419"/>
            <a:ext cx="6552050" cy="400110"/>
          </a:xfrm>
          <a:prstGeom prst="rect">
            <a:avLst/>
          </a:prstGeom>
          <a:noFill/>
        </p:spPr>
        <p:txBody>
          <a:bodyPr wrap="square" rtlCol="0">
            <a:spAutoFit/>
          </a:bodyPr>
          <a:lstStyle/>
          <a:p>
            <a:pPr algn="l"/>
            <a:r>
              <a:rPr lang="en-GB" sz="2000" dirty="0">
                <a:solidFill>
                  <a:schemeClr val="accent5">
                    <a:lumMod val="50000"/>
                  </a:schemeClr>
                </a:solidFill>
              </a:rPr>
              <a:t>Después, Persona B </a:t>
            </a:r>
            <a:r>
              <a:rPr lang="en-GB" sz="2000" dirty="0" err="1">
                <a:solidFill>
                  <a:schemeClr val="accent5">
                    <a:lumMod val="50000"/>
                  </a:schemeClr>
                </a:solidFill>
              </a:rPr>
              <a:t>habla</a:t>
            </a:r>
            <a:r>
              <a:rPr lang="en-GB" sz="2000" dirty="0">
                <a:solidFill>
                  <a:schemeClr val="accent5">
                    <a:lumMod val="50000"/>
                  </a:schemeClr>
                </a:solidFill>
              </a:rPr>
              <a:t> y Persona A </a:t>
            </a:r>
            <a:r>
              <a:rPr lang="en-GB" sz="2000" dirty="0" err="1">
                <a:solidFill>
                  <a:schemeClr val="accent5">
                    <a:lumMod val="50000"/>
                  </a:schemeClr>
                </a:solidFill>
              </a:rPr>
              <a:t>escucha</a:t>
            </a:r>
            <a:r>
              <a:rPr lang="en-GB" sz="2000" dirty="0">
                <a:solidFill>
                  <a:schemeClr val="accent5">
                    <a:lumMod val="50000"/>
                  </a:schemeClr>
                </a:solidFill>
              </a:rPr>
              <a:t>.</a:t>
            </a:r>
            <a:endParaRPr lang="es-GB" sz="2000" dirty="0">
              <a:solidFill>
                <a:schemeClr val="accent5">
                  <a:lumMod val="50000"/>
                </a:schemeClr>
              </a:solidFill>
            </a:endParaRPr>
          </a:p>
        </p:txBody>
      </p:sp>
      <p:pic>
        <p:nvPicPr>
          <p:cNvPr id="5" name="Imagen 4">
            <a:extLst>
              <a:ext uri="{FF2B5EF4-FFF2-40B4-BE49-F238E27FC236}">
                <a16:creationId xmlns:a16="http://schemas.microsoft.com/office/drawing/2014/main" id="{A9FAC5B8-4E8C-9A45-B46D-FEBBDDA5D2D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890112" y="1654789"/>
            <a:ext cx="1571485" cy="846234"/>
          </a:xfrm>
          <a:prstGeom prst="rect">
            <a:avLst/>
          </a:prstGeom>
        </p:spPr>
      </p:pic>
      <p:sp>
        <p:nvSpPr>
          <p:cNvPr id="31" name="Rectangle 1">
            <a:extLst>
              <a:ext uri="{FF2B5EF4-FFF2-40B4-BE49-F238E27FC236}">
                <a16:creationId xmlns:a16="http://schemas.microsoft.com/office/drawing/2014/main" id="{19DD7021-1199-7344-998E-C542ACB3E60F}"/>
              </a:ext>
            </a:extLst>
          </p:cNvPr>
          <p:cNvSpPr/>
          <p:nvPr/>
        </p:nvSpPr>
        <p:spPr>
          <a:xfrm>
            <a:off x="4895836" y="3719711"/>
            <a:ext cx="3522212"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es-ES_tradnl" sz="2000" dirty="0">
              <a:solidFill>
                <a:srgbClr val="203864"/>
              </a:solidFill>
            </a:endParaRPr>
          </a:p>
        </p:txBody>
      </p:sp>
      <p:sp>
        <p:nvSpPr>
          <p:cNvPr id="32" name="Text Box 10">
            <a:extLst>
              <a:ext uri="{FF2B5EF4-FFF2-40B4-BE49-F238E27FC236}">
                <a16:creationId xmlns:a16="http://schemas.microsoft.com/office/drawing/2014/main" id="{EFC67971-E8E7-C047-A44D-37FE4E34F8A5}"/>
              </a:ext>
            </a:extLst>
          </p:cNvPr>
          <p:cNvSpPr txBox="1">
            <a:spLocks noChangeArrowheads="1"/>
          </p:cNvSpPr>
          <p:nvPr/>
        </p:nvSpPr>
        <p:spPr bwMode="auto">
          <a:xfrm>
            <a:off x="4963905" y="3822438"/>
            <a:ext cx="352799" cy="404534"/>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b="1" dirty="0">
                <a:effectLst/>
                <a:latin typeface="Century Gothic" panose="020B0502020202020204" pitchFamily="34" charset="0"/>
                <a:ea typeface="Calibri" panose="020F0502020204030204" pitchFamily="34" charset="0"/>
                <a:cs typeface="Times New Roman" panose="02020603050405020304" pitchFamily="18" charset="0"/>
              </a:rPr>
              <a:t>1</a:t>
            </a:r>
            <a:endParaRPr lang="es-GB"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3" name="CuadroTexto 32">
            <a:extLst>
              <a:ext uri="{FF2B5EF4-FFF2-40B4-BE49-F238E27FC236}">
                <a16:creationId xmlns:a16="http://schemas.microsoft.com/office/drawing/2014/main" id="{D67A9580-91A0-9B49-8DA1-EC908D1DDEF2}"/>
              </a:ext>
            </a:extLst>
          </p:cNvPr>
          <p:cNvSpPr txBox="1"/>
          <p:nvPr/>
        </p:nvSpPr>
        <p:spPr>
          <a:xfrm>
            <a:off x="4977946" y="4296937"/>
            <a:ext cx="1460594" cy="1015663"/>
          </a:xfrm>
          <a:prstGeom prst="rect">
            <a:avLst/>
          </a:prstGeom>
          <a:noFill/>
        </p:spPr>
        <p:txBody>
          <a:bodyPr wrap="square" rtlCol="0">
            <a:spAutoFit/>
          </a:bodyPr>
          <a:lstStyle/>
          <a:p>
            <a:pPr algn="ctr"/>
            <a:r>
              <a:rPr lang="es-ES_tradnl" sz="2000" b="1" dirty="0"/>
              <a:t>loses a camera</a:t>
            </a:r>
          </a:p>
          <a:p>
            <a:pPr algn="ctr"/>
            <a:r>
              <a:rPr lang="es-ES_tradnl" sz="2000" dirty="0"/>
              <a:t>[Marta]</a:t>
            </a:r>
          </a:p>
        </p:txBody>
      </p:sp>
      <p:sp>
        <p:nvSpPr>
          <p:cNvPr id="34" name="CuadroTexto 33">
            <a:extLst>
              <a:ext uri="{FF2B5EF4-FFF2-40B4-BE49-F238E27FC236}">
                <a16:creationId xmlns:a16="http://schemas.microsoft.com/office/drawing/2014/main" id="{5F2028A6-5B0B-5940-9849-28047EB73C5B}"/>
              </a:ext>
            </a:extLst>
          </p:cNvPr>
          <p:cNvSpPr txBox="1"/>
          <p:nvPr/>
        </p:nvSpPr>
        <p:spPr>
          <a:xfrm>
            <a:off x="6613860" y="4296937"/>
            <a:ext cx="1833896" cy="1015663"/>
          </a:xfrm>
          <a:prstGeom prst="rect">
            <a:avLst/>
          </a:prstGeom>
          <a:noFill/>
        </p:spPr>
        <p:txBody>
          <a:bodyPr wrap="square" rtlCol="0">
            <a:spAutoFit/>
          </a:bodyPr>
          <a:lstStyle/>
          <a:p>
            <a:pPr algn="ctr"/>
            <a:r>
              <a:rPr lang="es-ES_tradnl" sz="2000" b="1" dirty="0" err="1"/>
              <a:t>lost</a:t>
            </a:r>
            <a:r>
              <a:rPr lang="es-ES_tradnl" sz="2000" b="1" dirty="0"/>
              <a:t> a camera</a:t>
            </a:r>
          </a:p>
          <a:p>
            <a:pPr algn="ctr"/>
            <a:r>
              <a:rPr lang="es-ES_tradnl" sz="2000" dirty="0"/>
              <a:t>[Paula]</a:t>
            </a:r>
          </a:p>
        </p:txBody>
      </p:sp>
      <p:pic>
        <p:nvPicPr>
          <p:cNvPr id="35" name="Picture 7">
            <a:extLst>
              <a:ext uri="{FF2B5EF4-FFF2-40B4-BE49-F238E27FC236}">
                <a16:creationId xmlns:a16="http://schemas.microsoft.com/office/drawing/2014/main" id="{F2BFE075-592E-434B-A43C-357FA0E1DD29}"/>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backgroundRemoval t="4587" b="95413" l="8571" r="94286">
                        <a14:foregroundMark x1="84762" y1="74312" x2="90476" y2="51376"/>
                        <a14:foregroundMark x1="88571" y1="45872" x2="41905" y2="11009"/>
                        <a14:foregroundMark x1="41905" y1="11009" x2="10476" y2="38532"/>
                        <a14:foregroundMark x1="10476" y1="38532" x2="17143" y2="80734"/>
                        <a14:foregroundMark x1="17143" y1="80734" x2="61905" y2="92661"/>
                        <a14:foregroundMark x1="61905" y1="92661" x2="90476" y2="63303"/>
                        <a14:foregroundMark x1="90476" y1="63303" x2="81905" y2="23853"/>
                        <a14:foregroundMark x1="76190" y1="16514" x2="64762" y2="8257"/>
                        <a14:foregroundMark x1="62857" y1="6422" x2="35238" y2="6422"/>
                        <a14:foregroundMark x1="35238" y1="5505" x2="13333" y2="22018"/>
                        <a14:foregroundMark x1="27619" y1="17431" x2="22857" y2="21101"/>
                        <a14:foregroundMark x1="52381" y1="11009" x2="72381" y2="18349"/>
                        <a14:foregroundMark x1="75238" y1="13761" x2="93333" y2="43119"/>
                        <a14:foregroundMark x1="66667" y1="88073" x2="47619" y2="92661"/>
                        <a14:foregroundMark x1="91429" y1="47706" x2="94286" y2="52294"/>
                        <a14:foregroundMark x1="65714" y1="91743" x2="38095" y2="94495"/>
                        <a14:foregroundMark x1="66667" y1="95413" x2="33333" y2="95413"/>
                        <a14:foregroundMark x1="50476" y1="95413" x2="24762" y2="91743"/>
                        <a14:foregroundMark x1="24762" y1="89908" x2="75238" y2="87156"/>
                        <a14:foregroundMark x1="73333" y1="80734" x2="26667" y2="95413"/>
                        <a14:backgroundMark x1="32381" y1="4587" x2="33333" y2="5505"/>
                        <a14:backgroundMark x1="33333" y1="3670" x2="34286" y2="5505"/>
                      </a14:backgroundRemoval>
                    </a14:imgEffect>
                  </a14:imgLayer>
                </a14:imgProps>
              </a:ext>
              <a:ext uri="{28A0092B-C50C-407E-A947-70E740481C1C}">
                <a14:useLocalDpi xmlns:a14="http://schemas.microsoft.com/office/drawing/2010/main"/>
              </a:ext>
            </a:extLst>
          </a:blip>
          <a:srcRect/>
          <a:stretch/>
        </p:blipFill>
        <p:spPr>
          <a:xfrm>
            <a:off x="5411593" y="3779874"/>
            <a:ext cx="593300" cy="581018"/>
          </a:xfrm>
          <a:prstGeom prst="rect">
            <a:avLst/>
          </a:prstGeom>
        </p:spPr>
      </p:pic>
      <p:pic>
        <p:nvPicPr>
          <p:cNvPr id="36" name="Picture 8">
            <a:extLst>
              <a:ext uri="{FF2B5EF4-FFF2-40B4-BE49-F238E27FC236}">
                <a16:creationId xmlns:a16="http://schemas.microsoft.com/office/drawing/2014/main" id="{5128030D-11FF-814B-A5A4-32AED8E48DE4}"/>
              </a:ext>
            </a:extLst>
          </p:cNvPr>
          <p:cNvPicPr>
            <a:picLocks noChangeAspect="1"/>
          </p:cNvPicPr>
          <p:nvPr/>
        </p:nvPicPr>
        <p:blipFill rotWithShape="1">
          <a:blip r:embed="rId6" cstate="screen">
            <a:extLst>
              <a:ext uri="{BEBA8EAE-BF5A-486C-A8C5-ECC9F3942E4B}">
                <a14:imgProps xmlns:a14="http://schemas.microsoft.com/office/drawing/2010/main">
                  <a14:imgLayer r:embed="rId7">
                    <a14:imgEffect>
                      <a14:backgroundRemoval t="2679" b="94643" l="1905" r="93333">
                        <a14:foregroundMark x1="29524" y1="66071" x2="73333" y2="72321"/>
                        <a14:foregroundMark x1="73333" y1="72321" x2="35238" y2="58036"/>
                        <a14:foregroundMark x1="35238" y1="58036" x2="11429" y2="58929"/>
                        <a14:foregroundMark x1="33333" y1="78571" x2="57143" y2="83036"/>
                        <a14:foregroundMark x1="64762" y1="77679" x2="87619" y2="46429"/>
                        <a14:foregroundMark x1="41905" y1="90179" x2="76190" y2="78571"/>
                        <a14:foregroundMark x1="37143" y1="78571" x2="13333" y2="65179"/>
                        <a14:foregroundMark x1="24762" y1="71429" x2="59048" y2="91071"/>
                        <a14:foregroundMark x1="59048" y1="91071" x2="90476" y2="64286"/>
                        <a14:foregroundMark x1="90476" y1="64286" x2="79048" y2="21429"/>
                        <a14:foregroundMark x1="79048" y1="21429" x2="40952" y2="8929"/>
                        <a14:foregroundMark x1="40952" y1="8929" x2="11429" y2="22321"/>
                        <a14:foregroundMark x1="43810" y1="87500" x2="22857" y2="75000"/>
                        <a14:foregroundMark x1="16190" y1="59821" x2="34286" y2="85714"/>
                        <a14:foregroundMark x1="34286" y1="86607" x2="32381" y2="83929"/>
                        <a14:foregroundMark x1="36190" y1="86607" x2="11429" y2="68750"/>
                        <a14:foregroundMark x1="17143" y1="76786" x2="62857" y2="70536"/>
                        <a14:foregroundMark x1="62857" y1="70536" x2="63810" y2="34821"/>
                        <a14:foregroundMark x1="7619" y1="50000" x2="10476" y2="25893"/>
                        <a14:foregroundMark x1="8571" y1="46429" x2="4762" y2="41964"/>
                        <a14:foregroundMark x1="6667" y1="49107" x2="5714" y2="36607"/>
                        <a14:foregroundMark x1="41905" y1="13393" x2="82857" y2="23214"/>
                        <a14:foregroundMark x1="82857" y1="23214" x2="86667" y2="65179"/>
                        <a14:foregroundMark x1="86667" y1="65179" x2="54286" y2="91964"/>
                        <a14:foregroundMark x1="54286" y1="91964" x2="43810" y2="94643"/>
                        <a14:foregroundMark x1="57143" y1="93750" x2="89524" y2="70536"/>
                        <a14:foregroundMark x1="89524" y1="70536" x2="89524" y2="29464"/>
                        <a14:foregroundMark x1="89524" y1="29464" x2="84762" y2="21429"/>
                        <a14:foregroundMark x1="71429" y1="86607" x2="95238" y2="55357"/>
                        <a14:foregroundMark x1="95238" y1="55357" x2="92381" y2="41964"/>
                        <a14:foregroundMark x1="80952" y1="79464" x2="41905" y2="93750"/>
                        <a14:foregroundMark x1="41905" y1="93750" x2="19048" y2="79464"/>
                        <a14:foregroundMark x1="3810" y1="45536" x2="1905" y2="38393"/>
                        <a14:foregroundMark x1="45714" y1="9821" x2="68571" y2="13393"/>
                        <a14:foregroundMark x1="72381" y1="14286" x2="49524" y2="8036"/>
                        <a14:foregroundMark x1="63810" y1="5357" x2="52381" y2="2679"/>
                        <a14:foregroundMark x1="71429" y1="48214" x2="72381" y2="43750"/>
                        <a14:foregroundMark x1="80952" y1="16964" x2="74286" y2="10714"/>
                        <a14:foregroundMark x1="60000" y1="92857" x2="68571" y2="87500"/>
                      </a14:backgroundRemoval>
                    </a14:imgEffect>
                  </a14:imgLayer>
                </a14:imgProps>
              </a:ext>
              <a:ext uri="{28A0092B-C50C-407E-A947-70E740481C1C}">
                <a14:useLocalDpi xmlns:a14="http://schemas.microsoft.com/office/drawing/2010/main"/>
              </a:ext>
            </a:extLst>
          </a:blip>
          <a:srcRect/>
          <a:stretch/>
        </p:blipFill>
        <p:spPr>
          <a:xfrm rot="12778579">
            <a:off x="7287931" y="3750024"/>
            <a:ext cx="569970" cy="604125"/>
          </a:xfrm>
          <a:prstGeom prst="rect">
            <a:avLst/>
          </a:prstGeom>
        </p:spPr>
      </p:pic>
      <p:graphicFrame>
        <p:nvGraphicFramePr>
          <p:cNvPr id="10" name="Tabla 9">
            <a:extLst>
              <a:ext uri="{FF2B5EF4-FFF2-40B4-BE49-F238E27FC236}">
                <a16:creationId xmlns:a16="http://schemas.microsoft.com/office/drawing/2014/main" id="{84C6D649-61EE-CD41-9636-3FE98CCB0002}"/>
              </a:ext>
            </a:extLst>
          </p:cNvPr>
          <p:cNvGraphicFramePr>
            <a:graphicFrameLocks noGrp="1"/>
          </p:cNvGraphicFramePr>
          <p:nvPr>
            <p:extLst>
              <p:ext uri="{D42A27DB-BD31-4B8C-83A1-F6EECF244321}">
                <p14:modId xmlns:p14="http://schemas.microsoft.com/office/powerpoint/2010/main" val="1869252207"/>
              </p:ext>
            </p:extLst>
          </p:nvPr>
        </p:nvGraphicFramePr>
        <p:xfrm>
          <a:off x="8995290" y="2671069"/>
          <a:ext cx="2079631" cy="3291840"/>
        </p:xfrm>
        <a:graphic>
          <a:graphicData uri="http://schemas.openxmlformats.org/drawingml/2006/table">
            <a:tbl>
              <a:tblPr firstRow="1" bandRow="1">
                <a:tableStyleId>{5DA37D80-6434-44D0-A028-1B22A696006F}</a:tableStyleId>
              </a:tblPr>
              <a:tblGrid>
                <a:gridCol w="422656">
                  <a:extLst>
                    <a:ext uri="{9D8B030D-6E8A-4147-A177-3AD203B41FA5}">
                      <a16:colId xmlns:a16="http://schemas.microsoft.com/office/drawing/2014/main" val="3769206215"/>
                    </a:ext>
                  </a:extLst>
                </a:gridCol>
                <a:gridCol w="1656975">
                  <a:extLst>
                    <a:ext uri="{9D8B030D-6E8A-4147-A177-3AD203B41FA5}">
                      <a16:colId xmlns:a16="http://schemas.microsoft.com/office/drawing/2014/main" val="2039333093"/>
                    </a:ext>
                  </a:extLst>
                </a:gridCol>
              </a:tblGrid>
              <a:tr h="321203">
                <a:tc>
                  <a:txBody>
                    <a:bodyPr/>
                    <a:lstStyle/>
                    <a:p>
                      <a:endParaRPr lang="es-GB" dirty="0"/>
                    </a:p>
                  </a:txBody>
                  <a:tcPr/>
                </a:tc>
                <a:tc>
                  <a:txBody>
                    <a:bodyPr/>
                    <a:lstStyle/>
                    <a:p>
                      <a:pPr algn="ctr"/>
                      <a:r>
                        <a:rPr lang="es-GB" dirty="0">
                          <a:solidFill>
                            <a:srgbClr val="203864"/>
                          </a:solidFill>
                        </a:rPr>
                        <a:t>Nombres</a:t>
                      </a:r>
                    </a:p>
                  </a:txBody>
                  <a:tcPr/>
                </a:tc>
                <a:extLst>
                  <a:ext uri="{0D108BD9-81ED-4DB2-BD59-A6C34878D82A}">
                    <a16:rowId xmlns:a16="http://schemas.microsoft.com/office/drawing/2014/main" val="1808010557"/>
                  </a:ext>
                </a:extLst>
              </a:tr>
              <a:tr h="321203">
                <a:tc>
                  <a:txBody>
                    <a:bodyPr/>
                    <a:lstStyle/>
                    <a:p>
                      <a:pPr algn="ctr"/>
                      <a:r>
                        <a:rPr lang="es-GB" dirty="0">
                          <a:solidFill>
                            <a:srgbClr val="203864"/>
                          </a:solidFill>
                        </a:rPr>
                        <a:t>1</a:t>
                      </a:r>
                    </a:p>
                  </a:txBody>
                  <a:tcPr/>
                </a:tc>
                <a:tc>
                  <a:txBody>
                    <a:bodyPr/>
                    <a:lstStyle/>
                    <a:p>
                      <a:endParaRPr lang="es-GB" dirty="0"/>
                    </a:p>
                  </a:txBody>
                  <a:tcPr/>
                </a:tc>
                <a:extLst>
                  <a:ext uri="{0D108BD9-81ED-4DB2-BD59-A6C34878D82A}">
                    <a16:rowId xmlns:a16="http://schemas.microsoft.com/office/drawing/2014/main" val="731240697"/>
                  </a:ext>
                </a:extLst>
              </a:tr>
              <a:tr h="321203">
                <a:tc>
                  <a:txBody>
                    <a:bodyPr/>
                    <a:lstStyle/>
                    <a:p>
                      <a:pPr algn="ctr"/>
                      <a:r>
                        <a:rPr lang="es-GB" dirty="0">
                          <a:solidFill>
                            <a:srgbClr val="203864"/>
                          </a:solidFill>
                        </a:rPr>
                        <a:t>2</a:t>
                      </a:r>
                    </a:p>
                  </a:txBody>
                  <a:tcPr/>
                </a:tc>
                <a:tc>
                  <a:txBody>
                    <a:bodyPr/>
                    <a:lstStyle/>
                    <a:p>
                      <a:endParaRPr lang="es-GB" dirty="0"/>
                    </a:p>
                  </a:txBody>
                  <a:tcPr/>
                </a:tc>
                <a:extLst>
                  <a:ext uri="{0D108BD9-81ED-4DB2-BD59-A6C34878D82A}">
                    <a16:rowId xmlns:a16="http://schemas.microsoft.com/office/drawing/2014/main" val="3889413453"/>
                  </a:ext>
                </a:extLst>
              </a:tr>
              <a:tr h="321203">
                <a:tc>
                  <a:txBody>
                    <a:bodyPr/>
                    <a:lstStyle/>
                    <a:p>
                      <a:pPr algn="ctr"/>
                      <a:r>
                        <a:rPr lang="es-GB" dirty="0">
                          <a:solidFill>
                            <a:srgbClr val="203864"/>
                          </a:solidFill>
                        </a:rPr>
                        <a:t>3</a:t>
                      </a:r>
                    </a:p>
                  </a:txBody>
                  <a:tcPr/>
                </a:tc>
                <a:tc>
                  <a:txBody>
                    <a:bodyPr/>
                    <a:lstStyle/>
                    <a:p>
                      <a:endParaRPr lang="es-GB"/>
                    </a:p>
                  </a:txBody>
                  <a:tcPr/>
                </a:tc>
                <a:extLst>
                  <a:ext uri="{0D108BD9-81ED-4DB2-BD59-A6C34878D82A}">
                    <a16:rowId xmlns:a16="http://schemas.microsoft.com/office/drawing/2014/main" val="2966517930"/>
                  </a:ext>
                </a:extLst>
              </a:tr>
              <a:tr h="321203">
                <a:tc>
                  <a:txBody>
                    <a:bodyPr/>
                    <a:lstStyle/>
                    <a:p>
                      <a:pPr algn="ctr"/>
                      <a:r>
                        <a:rPr lang="es-GB" dirty="0">
                          <a:solidFill>
                            <a:srgbClr val="203864"/>
                          </a:solidFill>
                        </a:rPr>
                        <a:t>4</a:t>
                      </a:r>
                    </a:p>
                  </a:txBody>
                  <a:tcPr/>
                </a:tc>
                <a:tc>
                  <a:txBody>
                    <a:bodyPr/>
                    <a:lstStyle/>
                    <a:p>
                      <a:endParaRPr lang="es-GB" dirty="0"/>
                    </a:p>
                  </a:txBody>
                  <a:tcPr/>
                </a:tc>
                <a:extLst>
                  <a:ext uri="{0D108BD9-81ED-4DB2-BD59-A6C34878D82A}">
                    <a16:rowId xmlns:a16="http://schemas.microsoft.com/office/drawing/2014/main" val="3578226277"/>
                  </a:ext>
                </a:extLst>
              </a:tr>
              <a:tr h="321203">
                <a:tc>
                  <a:txBody>
                    <a:bodyPr/>
                    <a:lstStyle/>
                    <a:p>
                      <a:pPr algn="ctr"/>
                      <a:r>
                        <a:rPr lang="es-GB" dirty="0">
                          <a:solidFill>
                            <a:srgbClr val="203864"/>
                          </a:solidFill>
                        </a:rPr>
                        <a:t>5</a:t>
                      </a:r>
                    </a:p>
                  </a:txBody>
                  <a:tcPr/>
                </a:tc>
                <a:tc>
                  <a:txBody>
                    <a:bodyPr/>
                    <a:lstStyle/>
                    <a:p>
                      <a:endParaRPr lang="es-GB"/>
                    </a:p>
                  </a:txBody>
                  <a:tcPr/>
                </a:tc>
                <a:extLst>
                  <a:ext uri="{0D108BD9-81ED-4DB2-BD59-A6C34878D82A}">
                    <a16:rowId xmlns:a16="http://schemas.microsoft.com/office/drawing/2014/main" val="3280699391"/>
                  </a:ext>
                </a:extLst>
              </a:tr>
              <a:tr h="321203">
                <a:tc>
                  <a:txBody>
                    <a:bodyPr/>
                    <a:lstStyle/>
                    <a:p>
                      <a:pPr algn="ctr"/>
                      <a:r>
                        <a:rPr lang="es-GB" dirty="0">
                          <a:solidFill>
                            <a:srgbClr val="203864"/>
                          </a:solidFill>
                        </a:rPr>
                        <a:t>6</a:t>
                      </a:r>
                    </a:p>
                  </a:txBody>
                  <a:tcPr/>
                </a:tc>
                <a:tc>
                  <a:txBody>
                    <a:bodyPr/>
                    <a:lstStyle/>
                    <a:p>
                      <a:endParaRPr lang="es-GB"/>
                    </a:p>
                  </a:txBody>
                  <a:tcPr/>
                </a:tc>
                <a:extLst>
                  <a:ext uri="{0D108BD9-81ED-4DB2-BD59-A6C34878D82A}">
                    <a16:rowId xmlns:a16="http://schemas.microsoft.com/office/drawing/2014/main" val="3795461113"/>
                  </a:ext>
                </a:extLst>
              </a:tr>
              <a:tr h="321203">
                <a:tc>
                  <a:txBody>
                    <a:bodyPr/>
                    <a:lstStyle/>
                    <a:p>
                      <a:pPr algn="ctr"/>
                      <a:r>
                        <a:rPr lang="es-GB" dirty="0">
                          <a:solidFill>
                            <a:srgbClr val="203864"/>
                          </a:solidFill>
                        </a:rPr>
                        <a:t>7</a:t>
                      </a:r>
                    </a:p>
                  </a:txBody>
                  <a:tcPr/>
                </a:tc>
                <a:tc>
                  <a:txBody>
                    <a:bodyPr/>
                    <a:lstStyle/>
                    <a:p>
                      <a:endParaRPr lang="es-GB"/>
                    </a:p>
                  </a:txBody>
                  <a:tcPr/>
                </a:tc>
                <a:extLst>
                  <a:ext uri="{0D108BD9-81ED-4DB2-BD59-A6C34878D82A}">
                    <a16:rowId xmlns:a16="http://schemas.microsoft.com/office/drawing/2014/main" val="790129317"/>
                  </a:ext>
                </a:extLst>
              </a:tr>
              <a:tr h="321203">
                <a:tc>
                  <a:txBody>
                    <a:bodyPr/>
                    <a:lstStyle/>
                    <a:p>
                      <a:pPr algn="ctr"/>
                      <a:r>
                        <a:rPr lang="es-GB" dirty="0">
                          <a:solidFill>
                            <a:srgbClr val="203864"/>
                          </a:solidFill>
                        </a:rPr>
                        <a:t>8</a:t>
                      </a:r>
                    </a:p>
                  </a:txBody>
                  <a:tcPr/>
                </a:tc>
                <a:tc>
                  <a:txBody>
                    <a:bodyPr/>
                    <a:lstStyle/>
                    <a:p>
                      <a:endParaRPr lang="es-GB" dirty="0"/>
                    </a:p>
                  </a:txBody>
                  <a:tcPr/>
                </a:tc>
                <a:extLst>
                  <a:ext uri="{0D108BD9-81ED-4DB2-BD59-A6C34878D82A}">
                    <a16:rowId xmlns:a16="http://schemas.microsoft.com/office/drawing/2014/main" val="737910659"/>
                  </a:ext>
                </a:extLst>
              </a:tr>
            </a:tbl>
          </a:graphicData>
        </a:graphic>
      </p:graphicFrame>
      <p:pic>
        <p:nvPicPr>
          <p:cNvPr id="37" name="Imagen 36">
            <a:extLst>
              <a:ext uri="{FF2B5EF4-FFF2-40B4-BE49-F238E27FC236}">
                <a16:creationId xmlns:a16="http://schemas.microsoft.com/office/drawing/2014/main" id="{509AD524-5D54-5443-860A-9744CD63643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632407" y="2541987"/>
            <a:ext cx="1025806" cy="817029"/>
          </a:xfrm>
          <a:prstGeom prst="rect">
            <a:avLst/>
          </a:prstGeom>
        </p:spPr>
      </p:pic>
      <p:sp>
        <p:nvSpPr>
          <p:cNvPr id="11" name="CuadroTexto 10">
            <a:extLst>
              <a:ext uri="{FF2B5EF4-FFF2-40B4-BE49-F238E27FC236}">
                <a16:creationId xmlns:a16="http://schemas.microsoft.com/office/drawing/2014/main" id="{5CE52D03-5B6B-8847-A831-722896AC056C}"/>
              </a:ext>
            </a:extLst>
          </p:cNvPr>
          <p:cNvSpPr txBox="1"/>
          <p:nvPr/>
        </p:nvSpPr>
        <p:spPr>
          <a:xfrm>
            <a:off x="9712130" y="3011161"/>
            <a:ext cx="963725" cy="430887"/>
          </a:xfrm>
          <a:prstGeom prst="rect">
            <a:avLst/>
          </a:prstGeom>
          <a:noFill/>
        </p:spPr>
        <p:txBody>
          <a:bodyPr wrap="none" rtlCol="0">
            <a:spAutoFit/>
          </a:bodyPr>
          <a:lstStyle/>
          <a:p>
            <a:pPr algn="l"/>
            <a:r>
              <a:rPr lang="es-GB" sz="2200" dirty="0">
                <a:solidFill>
                  <a:schemeClr val="accent5">
                    <a:lumMod val="50000"/>
                  </a:schemeClr>
                </a:solidFill>
              </a:rPr>
              <a:t>Paula</a:t>
            </a:r>
          </a:p>
        </p:txBody>
      </p:sp>
      <p:sp>
        <p:nvSpPr>
          <p:cNvPr id="30" name="Rounded Rectangle 11">
            <a:extLst>
              <a:ext uri="{FF2B5EF4-FFF2-40B4-BE49-F238E27FC236}">
                <a16:creationId xmlns:a16="http://schemas.microsoft.com/office/drawing/2014/main" id="{A316DD52-7894-4A75-969C-CA0645DA2978}"/>
              </a:ext>
            </a:extLst>
          </p:cNvPr>
          <p:cNvSpPr/>
          <p:nvPr/>
        </p:nvSpPr>
        <p:spPr>
          <a:xfrm>
            <a:off x="9347200" y="258166"/>
            <a:ext cx="25809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itle 1"/>
          <p:cNvSpPr>
            <a:spLocks noGrp="1"/>
          </p:cNvSpPr>
          <p:nvPr>
            <p:ph type="title"/>
          </p:nvPr>
        </p:nvSpPr>
        <p:spPr>
          <a:xfrm>
            <a:off x="9429398" y="129082"/>
            <a:ext cx="2579247" cy="659085"/>
          </a:xfrm>
        </p:spPr>
        <p:txBody>
          <a:bodyPr>
            <a:normAutofit/>
          </a:bodyPr>
          <a:lstStyle/>
          <a:p>
            <a:r>
              <a:rPr lang="en-GB" sz="2000" b="1" dirty="0" err="1">
                <a:solidFill>
                  <a:schemeClr val="bg1"/>
                </a:solidFill>
              </a:rPr>
              <a:t>hablar</a:t>
            </a:r>
            <a:r>
              <a:rPr lang="en-GB" sz="2000" b="1" dirty="0">
                <a:solidFill>
                  <a:schemeClr val="bg1"/>
                </a:solidFill>
              </a:rPr>
              <a:t> / </a:t>
            </a:r>
            <a:r>
              <a:rPr lang="en-GB" sz="2000" b="1" dirty="0" err="1">
                <a:solidFill>
                  <a:schemeClr val="bg1"/>
                </a:solidFill>
              </a:rPr>
              <a:t>escuchar</a:t>
            </a:r>
            <a:endParaRPr lang="en-GB" sz="2000" b="1" dirty="0">
              <a:solidFill>
                <a:schemeClr val="bg1"/>
              </a:solidFill>
            </a:endParaRPr>
          </a:p>
        </p:txBody>
      </p:sp>
    </p:spTree>
    <p:extLst>
      <p:ext uri="{BB962C8B-B14F-4D97-AF65-F5344CB8AC3E}">
        <p14:creationId xmlns:p14="http://schemas.microsoft.com/office/powerpoint/2010/main" val="3141926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21" grpId="0" animBg="1"/>
      <p:bldP spid="22" grpId="0"/>
      <p:bldP spid="23" grpId="0" animBg="1"/>
      <p:bldP spid="43" grpId="0" animBg="1"/>
      <p:bldP spid="8" grpId="0"/>
      <p:bldP spid="31" grpId="0" animBg="1"/>
      <p:bldP spid="32" grpId="0"/>
      <p:bldP spid="33" grpId="0"/>
      <p:bldP spid="34"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1">
            <a:extLst>
              <a:ext uri="{FF2B5EF4-FFF2-40B4-BE49-F238E27FC236}">
                <a16:creationId xmlns:a16="http://schemas.microsoft.com/office/drawing/2014/main" id="{29E932D3-4E27-4749-8AE0-552996D7C365}"/>
              </a:ext>
            </a:extLst>
          </p:cNvPr>
          <p:cNvSpPr/>
          <p:nvPr/>
        </p:nvSpPr>
        <p:spPr>
          <a:xfrm>
            <a:off x="872597" y="541132"/>
            <a:ext cx="2030539" cy="128498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sz="2000"/>
          </a:p>
        </p:txBody>
      </p:sp>
      <p:sp>
        <p:nvSpPr>
          <p:cNvPr id="40" name="Text Box 2">
            <a:extLst>
              <a:ext uri="{FF2B5EF4-FFF2-40B4-BE49-F238E27FC236}">
                <a16:creationId xmlns:a16="http://schemas.microsoft.com/office/drawing/2014/main" id="{9E0B6178-4B8C-7043-A2EB-EE63CB7A7956}"/>
              </a:ext>
            </a:extLst>
          </p:cNvPr>
          <p:cNvSpPr txBox="1">
            <a:spLocks noChangeArrowheads="1"/>
          </p:cNvSpPr>
          <p:nvPr/>
        </p:nvSpPr>
        <p:spPr bwMode="auto">
          <a:xfrm>
            <a:off x="1055011" y="725315"/>
            <a:ext cx="1671768" cy="1080296"/>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000" b="1" dirty="0">
                <a:effectLst/>
                <a:ea typeface="Calibri" panose="020F0502020204030204" pitchFamily="34" charset="0"/>
                <a:cs typeface="Times New Roman" panose="02020603050405020304" pitchFamily="18" charset="0"/>
              </a:rPr>
              <a:t>Say</a:t>
            </a:r>
            <a:r>
              <a:rPr lang="en-GB" sz="2000" dirty="0">
                <a:effectLst/>
                <a:ea typeface="Calibri" panose="020F0502020204030204" pitchFamily="34" charset="0"/>
                <a:cs typeface="Times New Roman" panose="02020603050405020304" pitchFamily="18" charset="0"/>
              </a:rPr>
              <a:t>: S/he suffered accidents.</a:t>
            </a:r>
            <a:endParaRPr lang="es-GB" sz="2000" dirty="0">
              <a:effectLst/>
              <a:ea typeface="Calibri" panose="020F0502020204030204" pitchFamily="34" charset="0"/>
              <a:cs typeface="Times New Roman" panose="02020603050405020304" pitchFamily="18" charset="0"/>
            </a:endParaRPr>
          </a:p>
        </p:txBody>
      </p:sp>
      <p:sp>
        <p:nvSpPr>
          <p:cNvPr id="42" name="Text Box 10">
            <a:extLst>
              <a:ext uri="{FF2B5EF4-FFF2-40B4-BE49-F238E27FC236}">
                <a16:creationId xmlns:a16="http://schemas.microsoft.com/office/drawing/2014/main" id="{36A40A61-3D75-1049-BC69-71C2B258FB99}"/>
              </a:ext>
            </a:extLst>
          </p:cNvPr>
          <p:cNvSpPr txBox="1">
            <a:spLocks noChangeArrowheads="1"/>
          </p:cNvSpPr>
          <p:nvPr/>
        </p:nvSpPr>
        <p:spPr bwMode="auto">
          <a:xfrm>
            <a:off x="940665" y="643859"/>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b="1" dirty="0">
                <a:effectLst/>
                <a:latin typeface="Century Gothic" panose="020B0502020202020204" pitchFamily="34" charset="0"/>
                <a:ea typeface="Calibri" panose="020F0502020204030204" pitchFamily="34" charset="0"/>
                <a:cs typeface="Times New Roman" panose="02020603050405020304" pitchFamily="18" charset="0"/>
              </a:rPr>
              <a:t>1</a:t>
            </a:r>
            <a:endParaRPr lang="es-GB"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CuadroTexto 4">
            <a:extLst>
              <a:ext uri="{FF2B5EF4-FFF2-40B4-BE49-F238E27FC236}">
                <a16:creationId xmlns:a16="http://schemas.microsoft.com/office/drawing/2014/main" id="{5E5F786F-FE48-7B4A-8559-76A7E69CF2DA}"/>
              </a:ext>
            </a:extLst>
          </p:cNvPr>
          <p:cNvSpPr txBox="1"/>
          <p:nvPr/>
        </p:nvSpPr>
        <p:spPr>
          <a:xfrm>
            <a:off x="870696" y="18465"/>
            <a:ext cx="1439818" cy="400110"/>
          </a:xfrm>
          <a:prstGeom prst="rect">
            <a:avLst/>
          </a:prstGeom>
          <a:noFill/>
        </p:spPr>
        <p:txBody>
          <a:bodyPr wrap="none" rtlCol="0">
            <a:spAutoFit/>
          </a:bodyPr>
          <a:lstStyle/>
          <a:p>
            <a:pPr algn="l"/>
            <a:r>
              <a:rPr lang="es-GB" sz="2000" b="1" dirty="0">
                <a:solidFill>
                  <a:schemeClr val="accent5">
                    <a:lumMod val="50000"/>
                  </a:schemeClr>
                </a:solidFill>
              </a:rPr>
              <a:t>Persona A</a:t>
            </a:r>
          </a:p>
        </p:txBody>
      </p:sp>
      <p:sp>
        <p:nvSpPr>
          <p:cNvPr id="38" name="Rectangle 1">
            <a:extLst>
              <a:ext uri="{FF2B5EF4-FFF2-40B4-BE49-F238E27FC236}">
                <a16:creationId xmlns:a16="http://schemas.microsoft.com/office/drawing/2014/main" id="{95C34A03-58EF-B742-AFE9-9B488A9F228E}"/>
              </a:ext>
            </a:extLst>
          </p:cNvPr>
          <p:cNvSpPr/>
          <p:nvPr/>
        </p:nvSpPr>
        <p:spPr>
          <a:xfrm>
            <a:off x="3055157" y="541132"/>
            <a:ext cx="2030539" cy="128498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sz="2000"/>
          </a:p>
        </p:txBody>
      </p:sp>
      <p:sp>
        <p:nvSpPr>
          <p:cNvPr id="39" name="Text Box 2">
            <a:extLst>
              <a:ext uri="{FF2B5EF4-FFF2-40B4-BE49-F238E27FC236}">
                <a16:creationId xmlns:a16="http://schemas.microsoft.com/office/drawing/2014/main" id="{69A45D71-3F71-CF4F-BF36-8A0201C803B8}"/>
              </a:ext>
            </a:extLst>
          </p:cNvPr>
          <p:cNvSpPr txBox="1">
            <a:spLocks noChangeArrowheads="1"/>
          </p:cNvSpPr>
          <p:nvPr/>
        </p:nvSpPr>
        <p:spPr bwMode="auto">
          <a:xfrm>
            <a:off x="3235225" y="738129"/>
            <a:ext cx="1671768" cy="1080296"/>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000" b="1" dirty="0">
                <a:effectLst/>
                <a:ea typeface="Calibri" panose="020F0502020204030204" pitchFamily="34" charset="0"/>
                <a:cs typeface="Times New Roman" panose="02020603050405020304" pitchFamily="18" charset="0"/>
              </a:rPr>
              <a:t>Say</a:t>
            </a:r>
            <a:r>
              <a:rPr lang="en-GB" sz="2000" dirty="0">
                <a:effectLst/>
                <a:ea typeface="Calibri" panose="020F0502020204030204" pitchFamily="34" charset="0"/>
                <a:cs typeface="Times New Roman" panose="02020603050405020304" pitchFamily="18" charset="0"/>
              </a:rPr>
              <a:t>: S/he broke a mobile.</a:t>
            </a:r>
            <a:endParaRPr lang="es-GB" sz="2000" dirty="0">
              <a:effectLst/>
              <a:ea typeface="Calibri" panose="020F0502020204030204" pitchFamily="34" charset="0"/>
              <a:cs typeface="Times New Roman" panose="02020603050405020304" pitchFamily="18" charset="0"/>
            </a:endParaRPr>
          </a:p>
        </p:txBody>
      </p:sp>
      <p:sp>
        <p:nvSpPr>
          <p:cNvPr id="41" name="Text Box 10">
            <a:extLst>
              <a:ext uri="{FF2B5EF4-FFF2-40B4-BE49-F238E27FC236}">
                <a16:creationId xmlns:a16="http://schemas.microsoft.com/office/drawing/2014/main" id="{A38D54D2-89EE-D345-82F0-08B756FDBA96}"/>
              </a:ext>
            </a:extLst>
          </p:cNvPr>
          <p:cNvSpPr txBox="1">
            <a:spLocks noChangeArrowheads="1"/>
          </p:cNvSpPr>
          <p:nvPr/>
        </p:nvSpPr>
        <p:spPr bwMode="auto">
          <a:xfrm>
            <a:off x="3123225" y="643859"/>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b="1" dirty="0">
                <a:latin typeface="Century Gothic" panose="020B0502020202020204" pitchFamily="34" charset="0"/>
                <a:ea typeface="Calibri" panose="020F0502020204030204" pitchFamily="34" charset="0"/>
                <a:cs typeface="Times New Roman" panose="02020603050405020304" pitchFamily="18" charset="0"/>
              </a:rPr>
              <a:t>2</a:t>
            </a:r>
            <a:endParaRPr lang="es-GB"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4" name="Rectangle 1">
            <a:extLst>
              <a:ext uri="{FF2B5EF4-FFF2-40B4-BE49-F238E27FC236}">
                <a16:creationId xmlns:a16="http://schemas.microsoft.com/office/drawing/2014/main" id="{5E675CF1-0CF8-F643-A8C6-269FB69832A9}"/>
              </a:ext>
            </a:extLst>
          </p:cNvPr>
          <p:cNvSpPr/>
          <p:nvPr/>
        </p:nvSpPr>
        <p:spPr>
          <a:xfrm>
            <a:off x="874316" y="1961790"/>
            <a:ext cx="2030539" cy="128498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sz="2000"/>
          </a:p>
        </p:txBody>
      </p:sp>
      <p:sp>
        <p:nvSpPr>
          <p:cNvPr id="46" name="Text Box 10">
            <a:extLst>
              <a:ext uri="{FF2B5EF4-FFF2-40B4-BE49-F238E27FC236}">
                <a16:creationId xmlns:a16="http://schemas.microsoft.com/office/drawing/2014/main" id="{CCCA9772-B13A-CC49-AC13-2BBF96019CDC}"/>
              </a:ext>
            </a:extLst>
          </p:cNvPr>
          <p:cNvSpPr txBox="1">
            <a:spLocks noChangeArrowheads="1"/>
          </p:cNvSpPr>
          <p:nvPr/>
        </p:nvSpPr>
        <p:spPr bwMode="auto">
          <a:xfrm>
            <a:off x="942384" y="2064517"/>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b="1" dirty="0">
                <a:latin typeface="Century Gothic" panose="020B0502020202020204" pitchFamily="34" charset="0"/>
                <a:ea typeface="Calibri" panose="020F0502020204030204" pitchFamily="34" charset="0"/>
                <a:cs typeface="Times New Roman" panose="02020603050405020304" pitchFamily="18" charset="0"/>
              </a:rPr>
              <a:t>3</a:t>
            </a:r>
            <a:endParaRPr lang="es-GB"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3" name="Rectangle 1">
            <a:extLst>
              <a:ext uri="{FF2B5EF4-FFF2-40B4-BE49-F238E27FC236}">
                <a16:creationId xmlns:a16="http://schemas.microsoft.com/office/drawing/2014/main" id="{6061A976-9596-474D-8C01-C628EAAB4A66}"/>
              </a:ext>
            </a:extLst>
          </p:cNvPr>
          <p:cNvSpPr/>
          <p:nvPr/>
        </p:nvSpPr>
        <p:spPr>
          <a:xfrm>
            <a:off x="3056876" y="1961790"/>
            <a:ext cx="2030539" cy="128498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sz="2000"/>
          </a:p>
        </p:txBody>
      </p:sp>
      <p:sp>
        <p:nvSpPr>
          <p:cNvPr id="56" name="Text Box 10">
            <a:extLst>
              <a:ext uri="{FF2B5EF4-FFF2-40B4-BE49-F238E27FC236}">
                <a16:creationId xmlns:a16="http://schemas.microsoft.com/office/drawing/2014/main" id="{D6BABF5A-DD37-B447-9580-292ED528DBD0}"/>
              </a:ext>
            </a:extLst>
          </p:cNvPr>
          <p:cNvSpPr txBox="1">
            <a:spLocks noChangeArrowheads="1"/>
          </p:cNvSpPr>
          <p:nvPr/>
        </p:nvSpPr>
        <p:spPr bwMode="auto">
          <a:xfrm>
            <a:off x="3124944" y="2064517"/>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b="1" dirty="0">
                <a:latin typeface="Century Gothic" panose="020B0502020202020204" pitchFamily="34" charset="0"/>
                <a:ea typeface="Calibri" panose="020F0502020204030204" pitchFamily="34" charset="0"/>
                <a:cs typeface="Times New Roman" panose="02020603050405020304" pitchFamily="18" charset="0"/>
              </a:rPr>
              <a:t>4</a:t>
            </a:r>
            <a:endParaRPr lang="es-GB"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7" name="Rectangle 1">
            <a:extLst>
              <a:ext uri="{FF2B5EF4-FFF2-40B4-BE49-F238E27FC236}">
                <a16:creationId xmlns:a16="http://schemas.microsoft.com/office/drawing/2014/main" id="{90338776-F980-6B40-809A-16CF75A13513}"/>
              </a:ext>
            </a:extLst>
          </p:cNvPr>
          <p:cNvSpPr/>
          <p:nvPr/>
        </p:nvSpPr>
        <p:spPr>
          <a:xfrm>
            <a:off x="876217" y="3386019"/>
            <a:ext cx="2030539" cy="128498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sz="2000"/>
          </a:p>
        </p:txBody>
      </p:sp>
      <p:sp>
        <p:nvSpPr>
          <p:cNvPr id="59" name="Text Box 10">
            <a:extLst>
              <a:ext uri="{FF2B5EF4-FFF2-40B4-BE49-F238E27FC236}">
                <a16:creationId xmlns:a16="http://schemas.microsoft.com/office/drawing/2014/main" id="{021D7EAC-089F-8A4E-BEAC-7DCDCE47052B}"/>
              </a:ext>
            </a:extLst>
          </p:cNvPr>
          <p:cNvSpPr txBox="1">
            <a:spLocks noChangeArrowheads="1"/>
          </p:cNvSpPr>
          <p:nvPr/>
        </p:nvSpPr>
        <p:spPr bwMode="auto">
          <a:xfrm>
            <a:off x="944285" y="3488746"/>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b="1" dirty="0">
                <a:latin typeface="Century Gothic" panose="020B0502020202020204" pitchFamily="34" charset="0"/>
                <a:ea typeface="Calibri" panose="020F0502020204030204" pitchFamily="34" charset="0"/>
                <a:cs typeface="Times New Roman" panose="02020603050405020304" pitchFamily="18" charset="0"/>
              </a:rPr>
              <a:t>5</a:t>
            </a:r>
            <a:endParaRPr lang="es-GB"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0" name="Rectangle 1">
            <a:extLst>
              <a:ext uri="{FF2B5EF4-FFF2-40B4-BE49-F238E27FC236}">
                <a16:creationId xmlns:a16="http://schemas.microsoft.com/office/drawing/2014/main" id="{5404FA5A-2C1D-1149-AFA1-6621F0B7AA85}"/>
              </a:ext>
            </a:extLst>
          </p:cNvPr>
          <p:cNvSpPr/>
          <p:nvPr/>
        </p:nvSpPr>
        <p:spPr>
          <a:xfrm>
            <a:off x="3056876" y="3406889"/>
            <a:ext cx="2030539" cy="1294064"/>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sz="2000"/>
          </a:p>
        </p:txBody>
      </p:sp>
      <p:sp>
        <p:nvSpPr>
          <p:cNvPr id="75" name="Text Box 10">
            <a:extLst>
              <a:ext uri="{FF2B5EF4-FFF2-40B4-BE49-F238E27FC236}">
                <a16:creationId xmlns:a16="http://schemas.microsoft.com/office/drawing/2014/main" id="{80BEF186-068D-AA42-A8CC-95F7750033AA}"/>
              </a:ext>
            </a:extLst>
          </p:cNvPr>
          <p:cNvSpPr txBox="1">
            <a:spLocks noChangeArrowheads="1"/>
          </p:cNvSpPr>
          <p:nvPr/>
        </p:nvSpPr>
        <p:spPr bwMode="auto">
          <a:xfrm>
            <a:off x="3124944" y="3529558"/>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b="1" dirty="0">
                <a:latin typeface="Century Gothic" panose="020B0502020202020204" pitchFamily="34" charset="0"/>
                <a:ea typeface="Calibri" panose="020F0502020204030204" pitchFamily="34" charset="0"/>
                <a:cs typeface="Times New Roman" panose="02020603050405020304" pitchFamily="18" charset="0"/>
              </a:rPr>
              <a:t>6</a:t>
            </a:r>
            <a:endParaRPr lang="es-GB"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7" name="CuadroTexto 46">
            <a:extLst>
              <a:ext uri="{FF2B5EF4-FFF2-40B4-BE49-F238E27FC236}">
                <a16:creationId xmlns:a16="http://schemas.microsoft.com/office/drawing/2014/main" id="{4C420205-0F2F-C54B-9328-BFDDCC608ADF}"/>
              </a:ext>
            </a:extLst>
          </p:cNvPr>
          <p:cNvSpPr txBox="1"/>
          <p:nvPr/>
        </p:nvSpPr>
        <p:spPr>
          <a:xfrm>
            <a:off x="6744552" y="45827"/>
            <a:ext cx="1394934" cy="400110"/>
          </a:xfrm>
          <a:prstGeom prst="rect">
            <a:avLst/>
          </a:prstGeom>
          <a:noFill/>
        </p:spPr>
        <p:txBody>
          <a:bodyPr wrap="none" rtlCol="0">
            <a:spAutoFit/>
          </a:bodyPr>
          <a:lstStyle/>
          <a:p>
            <a:pPr algn="l"/>
            <a:r>
              <a:rPr lang="es-GB" sz="2000" b="1" dirty="0">
                <a:solidFill>
                  <a:schemeClr val="accent5">
                    <a:lumMod val="50000"/>
                  </a:schemeClr>
                </a:solidFill>
              </a:rPr>
              <a:t>Persona B</a:t>
            </a:r>
          </a:p>
        </p:txBody>
      </p:sp>
      <p:cxnSp>
        <p:nvCxnSpPr>
          <p:cNvPr id="6" name="Conector recto 5">
            <a:extLst>
              <a:ext uri="{FF2B5EF4-FFF2-40B4-BE49-F238E27FC236}">
                <a16:creationId xmlns:a16="http://schemas.microsoft.com/office/drawing/2014/main" id="{4B6C6F5F-825A-7C44-B870-6A505723EC9B}"/>
              </a:ext>
            </a:extLst>
          </p:cNvPr>
          <p:cNvCxnSpPr/>
          <p:nvPr/>
        </p:nvCxnSpPr>
        <p:spPr>
          <a:xfrm>
            <a:off x="6095330" y="208675"/>
            <a:ext cx="0" cy="6124366"/>
          </a:xfrm>
          <a:prstGeom prst="line">
            <a:avLst/>
          </a:prstGeom>
          <a:ln w="28575">
            <a:solidFill>
              <a:srgbClr val="F66400"/>
            </a:solidFill>
            <a:prstDash val="sysDash"/>
          </a:ln>
        </p:spPr>
        <p:style>
          <a:lnRef idx="1">
            <a:schemeClr val="accent1"/>
          </a:lnRef>
          <a:fillRef idx="0">
            <a:schemeClr val="accent1"/>
          </a:fillRef>
          <a:effectRef idx="0">
            <a:schemeClr val="accent1"/>
          </a:effectRef>
          <a:fontRef idx="minor">
            <a:schemeClr val="tx1"/>
          </a:fontRef>
        </p:style>
      </p:cxnSp>
      <p:sp>
        <p:nvSpPr>
          <p:cNvPr id="43" name="Rectangle 1">
            <a:extLst>
              <a:ext uri="{FF2B5EF4-FFF2-40B4-BE49-F238E27FC236}">
                <a16:creationId xmlns:a16="http://schemas.microsoft.com/office/drawing/2014/main" id="{28F01D68-D6FE-8747-859B-E404F5E200AA}"/>
              </a:ext>
            </a:extLst>
          </p:cNvPr>
          <p:cNvSpPr/>
          <p:nvPr/>
        </p:nvSpPr>
        <p:spPr>
          <a:xfrm>
            <a:off x="875181" y="4813779"/>
            <a:ext cx="2030539" cy="128498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sz="2000"/>
          </a:p>
        </p:txBody>
      </p:sp>
      <p:sp>
        <p:nvSpPr>
          <p:cNvPr id="76" name="Text Box 10">
            <a:extLst>
              <a:ext uri="{FF2B5EF4-FFF2-40B4-BE49-F238E27FC236}">
                <a16:creationId xmlns:a16="http://schemas.microsoft.com/office/drawing/2014/main" id="{F9268E33-1CFA-6A4B-93B9-617DF83B1D80}"/>
              </a:ext>
            </a:extLst>
          </p:cNvPr>
          <p:cNvSpPr txBox="1">
            <a:spLocks noChangeArrowheads="1"/>
          </p:cNvSpPr>
          <p:nvPr/>
        </p:nvSpPr>
        <p:spPr bwMode="auto">
          <a:xfrm>
            <a:off x="943249" y="4916506"/>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b="1" dirty="0">
                <a:effectLst/>
                <a:latin typeface="Century Gothic" panose="020B0502020202020204" pitchFamily="34" charset="0"/>
                <a:ea typeface="Calibri" panose="020F0502020204030204" pitchFamily="34" charset="0"/>
                <a:cs typeface="Times New Roman" panose="02020603050405020304" pitchFamily="18" charset="0"/>
              </a:rPr>
              <a:t>7</a:t>
            </a:r>
            <a:endParaRPr lang="es-GB"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7" name="Rectangle 1">
            <a:extLst>
              <a:ext uri="{FF2B5EF4-FFF2-40B4-BE49-F238E27FC236}">
                <a16:creationId xmlns:a16="http://schemas.microsoft.com/office/drawing/2014/main" id="{39D683B3-5C34-CD49-BC4D-B2196400B34C}"/>
              </a:ext>
            </a:extLst>
          </p:cNvPr>
          <p:cNvSpPr/>
          <p:nvPr/>
        </p:nvSpPr>
        <p:spPr>
          <a:xfrm>
            <a:off x="3055157" y="4813779"/>
            <a:ext cx="2030539" cy="128498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sz="2000"/>
          </a:p>
        </p:txBody>
      </p:sp>
      <p:sp>
        <p:nvSpPr>
          <p:cNvPr id="79" name="Text Box 10">
            <a:extLst>
              <a:ext uri="{FF2B5EF4-FFF2-40B4-BE49-F238E27FC236}">
                <a16:creationId xmlns:a16="http://schemas.microsoft.com/office/drawing/2014/main" id="{625A3C9C-B378-A74E-9629-D825ADCC1801}"/>
              </a:ext>
            </a:extLst>
          </p:cNvPr>
          <p:cNvSpPr txBox="1">
            <a:spLocks noChangeArrowheads="1"/>
          </p:cNvSpPr>
          <p:nvPr/>
        </p:nvSpPr>
        <p:spPr bwMode="auto">
          <a:xfrm>
            <a:off x="3123225" y="4916506"/>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b="1" dirty="0">
                <a:effectLst/>
                <a:latin typeface="Century Gothic" panose="020B0502020202020204" pitchFamily="34" charset="0"/>
                <a:ea typeface="Calibri" panose="020F0502020204030204" pitchFamily="34" charset="0"/>
                <a:cs typeface="Times New Roman" panose="02020603050405020304" pitchFamily="18" charset="0"/>
              </a:rPr>
              <a:t>8</a:t>
            </a:r>
            <a:endParaRPr lang="es-GB"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0" name="Text Box 2">
            <a:extLst>
              <a:ext uri="{FF2B5EF4-FFF2-40B4-BE49-F238E27FC236}">
                <a16:creationId xmlns:a16="http://schemas.microsoft.com/office/drawing/2014/main" id="{3E835A6C-0EB9-294B-8CEC-E95E0B586A40}"/>
              </a:ext>
            </a:extLst>
          </p:cNvPr>
          <p:cNvSpPr txBox="1">
            <a:spLocks noChangeArrowheads="1"/>
          </p:cNvSpPr>
          <p:nvPr/>
        </p:nvSpPr>
        <p:spPr bwMode="auto">
          <a:xfrm>
            <a:off x="1001185" y="2157500"/>
            <a:ext cx="1782096" cy="1080296"/>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000" b="1" dirty="0">
                <a:effectLst/>
                <a:ea typeface="Calibri" panose="020F0502020204030204" pitchFamily="34" charset="0"/>
                <a:cs typeface="Times New Roman" panose="02020603050405020304" pitchFamily="18" charset="0"/>
              </a:rPr>
              <a:t>Say</a:t>
            </a:r>
            <a:r>
              <a:rPr lang="en-GB" sz="2000" dirty="0">
                <a:effectLst/>
                <a:ea typeface="Calibri" panose="020F0502020204030204" pitchFamily="34" charset="0"/>
                <a:cs typeface="Times New Roman" panose="02020603050405020304" pitchFamily="18" charset="0"/>
              </a:rPr>
              <a:t>: S/he learns about the culture.</a:t>
            </a:r>
            <a:endParaRPr lang="es-GB" sz="2000" dirty="0">
              <a:effectLst/>
              <a:ea typeface="Calibri" panose="020F0502020204030204" pitchFamily="34" charset="0"/>
              <a:cs typeface="Times New Roman" panose="02020603050405020304" pitchFamily="18" charset="0"/>
            </a:endParaRPr>
          </a:p>
        </p:txBody>
      </p:sp>
      <p:sp>
        <p:nvSpPr>
          <p:cNvPr id="81" name="Text Box 2">
            <a:extLst>
              <a:ext uri="{FF2B5EF4-FFF2-40B4-BE49-F238E27FC236}">
                <a16:creationId xmlns:a16="http://schemas.microsoft.com/office/drawing/2014/main" id="{51878A13-563A-2D47-B347-E4E915375FFF}"/>
              </a:ext>
            </a:extLst>
          </p:cNvPr>
          <p:cNvSpPr txBox="1">
            <a:spLocks noChangeArrowheads="1"/>
          </p:cNvSpPr>
          <p:nvPr/>
        </p:nvSpPr>
        <p:spPr bwMode="auto">
          <a:xfrm>
            <a:off x="3235225" y="2157500"/>
            <a:ext cx="1671768" cy="1080296"/>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000" b="1" dirty="0">
                <a:effectLst/>
                <a:ea typeface="Calibri" panose="020F0502020204030204" pitchFamily="34" charset="0"/>
                <a:cs typeface="Times New Roman" panose="02020603050405020304" pitchFamily="18" charset="0"/>
              </a:rPr>
              <a:t>Say</a:t>
            </a:r>
            <a:r>
              <a:rPr lang="en-GB" sz="2000" dirty="0">
                <a:effectLst/>
                <a:ea typeface="Calibri" panose="020F0502020204030204" pitchFamily="34" charset="0"/>
                <a:cs typeface="Times New Roman" panose="02020603050405020304" pitchFamily="18" charset="0"/>
              </a:rPr>
              <a:t>: S/he shares an ice cream.</a:t>
            </a:r>
            <a:endParaRPr lang="es-GB" sz="2000" dirty="0">
              <a:effectLst/>
              <a:ea typeface="Calibri" panose="020F0502020204030204" pitchFamily="34" charset="0"/>
              <a:cs typeface="Times New Roman" panose="02020603050405020304" pitchFamily="18" charset="0"/>
            </a:endParaRPr>
          </a:p>
        </p:txBody>
      </p:sp>
      <p:sp>
        <p:nvSpPr>
          <p:cNvPr id="82" name="Text Box 2">
            <a:extLst>
              <a:ext uri="{FF2B5EF4-FFF2-40B4-BE49-F238E27FC236}">
                <a16:creationId xmlns:a16="http://schemas.microsoft.com/office/drawing/2014/main" id="{EC31AC25-37F3-3348-A5AD-4D805051DB44}"/>
              </a:ext>
            </a:extLst>
          </p:cNvPr>
          <p:cNvSpPr txBox="1">
            <a:spLocks noChangeArrowheads="1"/>
          </p:cNvSpPr>
          <p:nvPr/>
        </p:nvSpPr>
        <p:spPr bwMode="auto">
          <a:xfrm>
            <a:off x="1111513" y="3731825"/>
            <a:ext cx="1671768" cy="750975"/>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000" b="1" dirty="0">
                <a:effectLst/>
                <a:ea typeface="Calibri" panose="020F0502020204030204" pitchFamily="34" charset="0"/>
                <a:cs typeface="Times New Roman" panose="02020603050405020304" pitchFamily="18" charset="0"/>
              </a:rPr>
              <a:t>Say</a:t>
            </a:r>
            <a:r>
              <a:rPr lang="en-GB" sz="2000" dirty="0">
                <a:effectLst/>
                <a:ea typeface="Calibri" panose="020F0502020204030204" pitchFamily="34" charset="0"/>
                <a:cs typeface="Times New Roman" panose="02020603050405020304" pitchFamily="18" charset="0"/>
              </a:rPr>
              <a:t>: S/he offers drinks.</a:t>
            </a:r>
            <a:endParaRPr lang="es-GB" sz="2000" dirty="0">
              <a:effectLst/>
              <a:ea typeface="Calibri" panose="020F0502020204030204" pitchFamily="34" charset="0"/>
              <a:cs typeface="Times New Roman" panose="02020603050405020304" pitchFamily="18" charset="0"/>
            </a:endParaRPr>
          </a:p>
        </p:txBody>
      </p:sp>
      <p:sp>
        <p:nvSpPr>
          <p:cNvPr id="83" name="Text Box 2">
            <a:extLst>
              <a:ext uri="{FF2B5EF4-FFF2-40B4-BE49-F238E27FC236}">
                <a16:creationId xmlns:a16="http://schemas.microsoft.com/office/drawing/2014/main" id="{88CC831F-8144-2D44-B4EA-EFD77800B9FB}"/>
              </a:ext>
            </a:extLst>
          </p:cNvPr>
          <p:cNvSpPr txBox="1">
            <a:spLocks noChangeArrowheads="1"/>
          </p:cNvSpPr>
          <p:nvPr/>
        </p:nvSpPr>
        <p:spPr bwMode="auto">
          <a:xfrm>
            <a:off x="3243722" y="3598826"/>
            <a:ext cx="1671768" cy="1080296"/>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000" b="1" dirty="0">
                <a:effectLst/>
                <a:ea typeface="Calibri" panose="020F0502020204030204" pitchFamily="34" charset="0"/>
                <a:cs typeface="Times New Roman" panose="02020603050405020304" pitchFamily="18" charset="0"/>
              </a:rPr>
              <a:t>Say</a:t>
            </a:r>
            <a:r>
              <a:rPr lang="en-GB" sz="2000" dirty="0">
                <a:effectLst/>
                <a:ea typeface="Calibri" panose="020F0502020204030204" pitchFamily="34" charset="0"/>
                <a:cs typeface="Times New Roman" panose="02020603050405020304" pitchFamily="18" charset="0"/>
              </a:rPr>
              <a:t>: S/he printed the tickets.</a:t>
            </a:r>
            <a:endParaRPr lang="es-GB" sz="2000" dirty="0">
              <a:effectLst/>
              <a:ea typeface="Calibri" panose="020F0502020204030204" pitchFamily="34" charset="0"/>
              <a:cs typeface="Times New Roman" panose="02020603050405020304" pitchFamily="18" charset="0"/>
            </a:endParaRPr>
          </a:p>
        </p:txBody>
      </p:sp>
      <p:sp>
        <p:nvSpPr>
          <p:cNvPr id="84" name="Text Box 2">
            <a:extLst>
              <a:ext uri="{FF2B5EF4-FFF2-40B4-BE49-F238E27FC236}">
                <a16:creationId xmlns:a16="http://schemas.microsoft.com/office/drawing/2014/main" id="{330FF410-4544-594B-A300-68C90296AD49}"/>
              </a:ext>
            </a:extLst>
          </p:cNvPr>
          <p:cNvSpPr txBox="1">
            <a:spLocks noChangeArrowheads="1"/>
          </p:cNvSpPr>
          <p:nvPr/>
        </p:nvSpPr>
        <p:spPr bwMode="auto">
          <a:xfrm>
            <a:off x="966558" y="5003304"/>
            <a:ext cx="1902950" cy="1080296"/>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000" b="1" dirty="0">
                <a:effectLst/>
                <a:ea typeface="Calibri" panose="020F0502020204030204" pitchFamily="34" charset="0"/>
                <a:cs typeface="Times New Roman" panose="02020603050405020304" pitchFamily="18" charset="0"/>
              </a:rPr>
              <a:t>Say</a:t>
            </a:r>
            <a:r>
              <a:rPr lang="en-GB" sz="2000" dirty="0">
                <a:effectLst/>
                <a:ea typeface="Calibri" panose="020F0502020204030204" pitchFamily="34" charset="0"/>
                <a:cs typeface="Times New Roman" panose="02020603050405020304" pitchFamily="18" charset="0"/>
              </a:rPr>
              <a:t>: S/he lives in the United States.</a:t>
            </a:r>
            <a:endParaRPr lang="es-GB" sz="2000" dirty="0">
              <a:effectLst/>
              <a:ea typeface="Calibri" panose="020F0502020204030204" pitchFamily="34" charset="0"/>
              <a:cs typeface="Times New Roman" panose="02020603050405020304" pitchFamily="18" charset="0"/>
            </a:endParaRPr>
          </a:p>
        </p:txBody>
      </p:sp>
      <p:sp>
        <p:nvSpPr>
          <p:cNvPr id="85" name="Text Box 2">
            <a:extLst>
              <a:ext uri="{FF2B5EF4-FFF2-40B4-BE49-F238E27FC236}">
                <a16:creationId xmlns:a16="http://schemas.microsoft.com/office/drawing/2014/main" id="{BF1B2259-AACE-5147-A589-B3C777AAF6D5}"/>
              </a:ext>
            </a:extLst>
          </p:cNvPr>
          <p:cNvSpPr txBox="1">
            <a:spLocks noChangeArrowheads="1"/>
          </p:cNvSpPr>
          <p:nvPr/>
        </p:nvSpPr>
        <p:spPr bwMode="auto">
          <a:xfrm>
            <a:off x="3228279" y="4962491"/>
            <a:ext cx="1671768" cy="1080296"/>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000" b="1" dirty="0">
                <a:effectLst/>
                <a:ea typeface="Calibri" panose="020F0502020204030204" pitchFamily="34" charset="0"/>
                <a:cs typeface="Times New Roman" panose="02020603050405020304" pitchFamily="18" charset="0"/>
              </a:rPr>
              <a:t>Say</a:t>
            </a:r>
            <a:r>
              <a:rPr lang="en-GB" sz="2000" dirty="0">
                <a:effectLst/>
                <a:ea typeface="Calibri" panose="020F0502020204030204" pitchFamily="34" charset="0"/>
                <a:cs typeface="Times New Roman" panose="02020603050405020304" pitchFamily="18" charset="0"/>
              </a:rPr>
              <a:t>: S/he got to know France. </a:t>
            </a:r>
            <a:endParaRPr lang="es-GB" sz="2000" dirty="0">
              <a:effectLst/>
              <a:ea typeface="Calibri" panose="020F0502020204030204" pitchFamily="34" charset="0"/>
              <a:cs typeface="Times New Roman" panose="02020603050405020304" pitchFamily="18" charset="0"/>
            </a:endParaRPr>
          </a:p>
        </p:txBody>
      </p:sp>
      <p:sp>
        <p:nvSpPr>
          <p:cNvPr id="86" name="Rectangle 1">
            <a:extLst>
              <a:ext uri="{FF2B5EF4-FFF2-40B4-BE49-F238E27FC236}">
                <a16:creationId xmlns:a16="http://schemas.microsoft.com/office/drawing/2014/main" id="{177014CA-CDAB-5C48-ACF2-27D0FCF5623E}"/>
              </a:ext>
            </a:extLst>
          </p:cNvPr>
          <p:cNvSpPr/>
          <p:nvPr/>
        </p:nvSpPr>
        <p:spPr>
          <a:xfrm>
            <a:off x="6839973" y="535346"/>
            <a:ext cx="2030539" cy="128498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sz="2000"/>
          </a:p>
        </p:txBody>
      </p:sp>
      <p:sp>
        <p:nvSpPr>
          <p:cNvPr id="87" name="Text Box 2">
            <a:extLst>
              <a:ext uri="{FF2B5EF4-FFF2-40B4-BE49-F238E27FC236}">
                <a16:creationId xmlns:a16="http://schemas.microsoft.com/office/drawing/2014/main" id="{6E8F0D7A-2F54-FC4B-BE8F-BE68EDF6E861}"/>
              </a:ext>
            </a:extLst>
          </p:cNvPr>
          <p:cNvSpPr txBox="1">
            <a:spLocks noChangeArrowheads="1"/>
          </p:cNvSpPr>
          <p:nvPr/>
        </p:nvSpPr>
        <p:spPr bwMode="auto">
          <a:xfrm>
            <a:off x="7022387" y="719529"/>
            <a:ext cx="1671768" cy="1080296"/>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000" b="1" dirty="0">
                <a:effectLst/>
                <a:ea typeface="Calibri" panose="020F0502020204030204" pitchFamily="34" charset="0"/>
                <a:cs typeface="Times New Roman" panose="02020603050405020304" pitchFamily="18" charset="0"/>
              </a:rPr>
              <a:t>Say</a:t>
            </a:r>
            <a:r>
              <a:rPr lang="en-GB" sz="2000" dirty="0">
                <a:effectLst/>
                <a:ea typeface="Calibri" panose="020F0502020204030204" pitchFamily="34" charset="0"/>
                <a:cs typeface="Times New Roman" panose="02020603050405020304" pitchFamily="18" charset="0"/>
              </a:rPr>
              <a:t>: S/he suffers accidents.</a:t>
            </a:r>
            <a:endParaRPr lang="es-GB" sz="2000" dirty="0">
              <a:effectLst/>
              <a:ea typeface="Calibri" panose="020F0502020204030204" pitchFamily="34" charset="0"/>
              <a:cs typeface="Times New Roman" panose="02020603050405020304" pitchFamily="18" charset="0"/>
            </a:endParaRPr>
          </a:p>
        </p:txBody>
      </p:sp>
      <p:sp>
        <p:nvSpPr>
          <p:cNvPr id="88" name="Text Box 10">
            <a:extLst>
              <a:ext uri="{FF2B5EF4-FFF2-40B4-BE49-F238E27FC236}">
                <a16:creationId xmlns:a16="http://schemas.microsoft.com/office/drawing/2014/main" id="{DC7A3E6B-096A-234A-A59F-C13A314A5B7C}"/>
              </a:ext>
            </a:extLst>
          </p:cNvPr>
          <p:cNvSpPr txBox="1">
            <a:spLocks noChangeArrowheads="1"/>
          </p:cNvSpPr>
          <p:nvPr/>
        </p:nvSpPr>
        <p:spPr bwMode="auto">
          <a:xfrm>
            <a:off x="6908041" y="638073"/>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b="1" dirty="0">
                <a:effectLst/>
                <a:latin typeface="Century Gothic" panose="020B0502020202020204" pitchFamily="34" charset="0"/>
                <a:ea typeface="Calibri" panose="020F0502020204030204" pitchFamily="34" charset="0"/>
                <a:cs typeface="Times New Roman" panose="02020603050405020304" pitchFamily="18" charset="0"/>
              </a:rPr>
              <a:t>1</a:t>
            </a:r>
            <a:endParaRPr lang="es-GB"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9" name="Rectangle 1">
            <a:extLst>
              <a:ext uri="{FF2B5EF4-FFF2-40B4-BE49-F238E27FC236}">
                <a16:creationId xmlns:a16="http://schemas.microsoft.com/office/drawing/2014/main" id="{CAF60F5F-B88A-E444-B9AC-B76F6DCD92CA}"/>
              </a:ext>
            </a:extLst>
          </p:cNvPr>
          <p:cNvSpPr/>
          <p:nvPr/>
        </p:nvSpPr>
        <p:spPr>
          <a:xfrm>
            <a:off x="9022533" y="535346"/>
            <a:ext cx="2030539" cy="128498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sz="2000"/>
          </a:p>
        </p:txBody>
      </p:sp>
      <p:sp>
        <p:nvSpPr>
          <p:cNvPr id="90" name="Text Box 2">
            <a:extLst>
              <a:ext uri="{FF2B5EF4-FFF2-40B4-BE49-F238E27FC236}">
                <a16:creationId xmlns:a16="http://schemas.microsoft.com/office/drawing/2014/main" id="{A8FE2752-AF34-534C-8BC0-9054F5FDE3AC}"/>
              </a:ext>
            </a:extLst>
          </p:cNvPr>
          <p:cNvSpPr txBox="1">
            <a:spLocks noChangeArrowheads="1"/>
          </p:cNvSpPr>
          <p:nvPr/>
        </p:nvSpPr>
        <p:spPr bwMode="auto">
          <a:xfrm>
            <a:off x="9202601" y="732343"/>
            <a:ext cx="1671768" cy="1080296"/>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000" b="1" dirty="0">
                <a:effectLst/>
                <a:ea typeface="Calibri" panose="020F0502020204030204" pitchFamily="34" charset="0"/>
                <a:cs typeface="Times New Roman" panose="02020603050405020304" pitchFamily="18" charset="0"/>
              </a:rPr>
              <a:t>Say</a:t>
            </a:r>
            <a:r>
              <a:rPr lang="en-GB" sz="2000" dirty="0">
                <a:effectLst/>
                <a:ea typeface="Calibri" panose="020F0502020204030204" pitchFamily="34" charset="0"/>
                <a:cs typeface="Times New Roman" panose="02020603050405020304" pitchFamily="18" charset="0"/>
              </a:rPr>
              <a:t>: S/he broke a mobile.</a:t>
            </a:r>
            <a:endParaRPr lang="es-GB" sz="2000" dirty="0">
              <a:effectLst/>
              <a:ea typeface="Calibri" panose="020F0502020204030204" pitchFamily="34" charset="0"/>
              <a:cs typeface="Times New Roman" panose="02020603050405020304" pitchFamily="18" charset="0"/>
            </a:endParaRPr>
          </a:p>
        </p:txBody>
      </p:sp>
      <p:sp>
        <p:nvSpPr>
          <p:cNvPr id="91" name="Text Box 10">
            <a:extLst>
              <a:ext uri="{FF2B5EF4-FFF2-40B4-BE49-F238E27FC236}">
                <a16:creationId xmlns:a16="http://schemas.microsoft.com/office/drawing/2014/main" id="{FCC4F3A0-2A67-0E4C-8154-368A45147E47}"/>
              </a:ext>
            </a:extLst>
          </p:cNvPr>
          <p:cNvSpPr txBox="1">
            <a:spLocks noChangeArrowheads="1"/>
          </p:cNvSpPr>
          <p:nvPr/>
        </p:nvSpPr>
        <p:spPr bwMode="auto">
          <a:xfrm>
            <a:off x="9090601" y="638073"/>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b="1" dirty="0">
                <a:latin typeface="Century Gothic" panose="020B0502020202020204" pitchFamily="34" charset="0"/>
                <a:ea typeface="Calibri" panose="020F0502020204030204" pitchFamily="34" charset="0"/>
                <a:cs typeface="Times New Roman" panose="02020603050405020304" pitchFamily="18" charset="0"/>
              </a:rPr>
              <a:t>2</a:t>
            </a:r>
            <a:endParaRPr lang="es-GB"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2" name="Rectangle 1">
            <a:extLst>
              <a:ext uri="{FF2B5EF4-FFF2-40B4-BE49-F238E27FC236}">
                <a16:creationId xmlns:a16="http://schemas.microsoft.com/office/drawing/2014/main" id="{AA18108A-3D8A-494B-A9EA-EBCBDE96F024}"/>
              </a:ext>
            </a:extLst>
          </p:cNvPr>
          <p:cNvSpPr/>
          <p:nvPr/>
        </p:nvSpPr>
        <p:spPr>
          <a:xfrm>
            <a:off x="6841692" y="1956004"/>
            <a:ext cx="2030539" cy="128498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sz="2000"/>
          </a:p>
        </p:txBody>
      </p:sp>
      <p:sp>
        <p:nvSpPr>
          <p:cNvPr id="93" name="Text Box 10">
            <a:extLst>
              <a:ext uri="{FF2B5EF4-FFF2-40B4-BE49-F238E27FC236}">
                <a16:creationId xmlns:a16="http://schemas.microsoft.com/office/drawing/2014/main" id="{733A92C3-3FED-A44E-9322-FC8CFE4EB290}"/>
              </a:ext>
            </a:extLst>
          </p:cNvPr>
          <p:cNvSpPr txBox="1">
            <a:spLocks noChangeArrowheads="1"/>
          </p:cNvSpPr>
          <p:nvPr/>
        </p:nvSpPr>
        <p:spPr bwMode="auto">
          <a:xfrm>
            <a:off x="6909760" y="2058731"/>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b="1" dirty="0">
                <a:latin typeface="Century Gothic" panose="020B0502020202020204" pitchFamily="34" charset="0"/>
                <a:ea typeface="Calibri" panose="020F0502020204030204" pitchFamily="34" charset="0"/>
                <a:cs typeface="Times New Roman" panose="02020603050405020304" pitchFamily="18" charset="0"/>
              </a:rPr>
              <a:t>3</a:t>
            </a:r>
            <a:endParaRPr lang="es-GB"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4" name="Rectangle 1">
            <a:extLst>
              <a:ext uri="{FF2B5EF4-FFF2-40B4-BE49-F238E27FC236}">
                <a16:creationId xmlns:a16="http://schemas.microsoft.com/office/drawing/2014/main" id="{71717D03-7A0F-6848-A15A-3A71D753CB18}"/>
              </a:ext>
            </a:extLst>
          </p:cNvPr>
          <p:cNvSpPr/>
          <p:nvPr/>
        </p:nvSpPr>
        <p:spPr>
          <a:xfrm>
            <a:off x="9024252" y="1956004"/>
            <a:ext cx="2030539" cy="128498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sz="2000"/>
          </a:p>
        </p:txBody>
      </p:sp>
      <p:sp>
        <p:nvSpPr>
          <p:cNvPr id="95" name="Text Box 10">
            <a:extLst>
              <a:ext uri="{FF2B5EF4-FFF2-40B4-BE49-F238E27FC236}">
                <a16:creationId xmlns:a16="http://schemas.microsoft.com/office/drawing/2014/main" id="{D3AF0779-EC58-5A45-9D0E-D5725ED1FCBC}"/>
              </a:ext>
            </a:extLst>
          </p:cNvPr>
          <p:cNvSpPr txBox="1">
            <a:spLocks noChangeArrowheads="1"/>
          </p:cNvSpPr>
          <p:nvPr/>
        </p:nvSpPr>
        <p:spPr bwMode="auto">
          <a:xfrm>
            <a:off x="9092320" y="2058731"/>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b="1" dirty="0">
                <a:latin typeface="Century Gothic" panose="020B0502020202020204" pitchFamily="34" charset="0"/>
                <a:ea typeface="Calibri" panose="020F0502020204030204" pitchFamily="34" charset="0"/>
                <a:cs typeface="Times New Roman" panose="02020603050405020304" pitchFamily="18" charset="0"/>
              </a:rPr>
              <a:t>4</a:t>
            </a:r>
            <a:endParaRPr lang="es-GB"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6" name="Rectangle 1">
            <a:extLst>
              <a:ext uri="{FF2B5EF4-FFF2-40B4-BE49-F238E27FC236}">
                <a16:creationId xmlns:a16="http://schemas.microsoft.com/office/drawing/2014/main" id="{C095427D-077B-2849-9CC8-1ED856E42E96}"/>
              </a:ext>
            </a:extLst>
          </p:cNvPr>
          <p:cNvSpPr/>
          <p:nvPr/>
        </p:nvSpPr>
        <p:spPr>
          <a:xfrm>
            <a:off x="6841345" y="3413381"/>
            <a:ext cx="2030539" cy="128498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sz="2000"/>
          </a:p>
        </p:txBody>
      </p:sp>
      <p:sp>
        <p:nvSpPr>
          <p:cNvPr id="97" name="Text Box 10">
            <a:extLst>
              <a:ext uri="{FF2B5EF4-FFF2-40B4-BE49-F238E27FC236}">
                <a16:creationId xmlns:a16="http://schemas.microsoft.com/office/drawing/2014/main" id="{BC013F69-3310-3B4C-9589-E59EF3C30AFF}"/>
              </a:ext>
            </a:extLst>
          </p:cNvPr>
          <p:cNvSpPr txBox="1">
            <a:spLocks noChangeArrowheads="1"/>
          </p:cNvSpPr>
          <p:nvPr/>
        </p:nvSpPr>
        <p:spPr bwMode="auto">
          <a:xfrm>
            <a:off x="6909413" y="3516108"/>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b="1" dirty="0">
                <a:latin typeface="Century Gothic" panose="020B0502020202020204" pitchFamily="34" charset="0"/>
                <a:ea typeface="Calibri" panose="020F0502020204030204" pitchFamily="34" charset="0"/>
                <a:cs typeface="Times New Roman" panose="02020603050405020304" pitchFamily="18" charset="0"/>
              </a:rPr>
              <a:t>5</a:t>
            </a:r>
            <a:endParaRPr lang="es-GB"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8" name="Rectangle 1">
            <a:extLst>
              <a:ext uri="{FF2B5EF4-FFF2-40B4-BE49-F238E27FC236}">
                <a16:creationId xmlns:a16="http://schemas.microsoft.com/office/drawing/2014/main" id="{91E7C142-AD22-1744-8C42-F029902CD9F4}"/>
              </a:ext>
            </a:extLst>
          </p:cNvPr>
          <p:cNvSpPr/>
          <p:nvPr/>
        </p:nvSpPr>
        <p:spPr>
          <a:xfrm>
            <a:off x="9022817" y="3443328"/>
            <a:ext cx="2030539" cy="128498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sz="2000"/>
          </a:p>
        </p:txBody>
      </p:sp>
      <p:sp>
        <p:nvSpPr>
          <p:cNvPr id="99" name="Text Box 10">
            <a:extLst>
              <a:ext uri="{FF2B5EF4-FFF2-40B4-BE49-F238E27FC236}">
                <a16:creationId xmlns:a16="http://schemas.microsoft.com/office/drawing/2014/main" id="{BE1722CF-8A0E-7D4E-A769-0A6E6203A2D5}"/>
              </a:ext>
            </a:extLst>
          </p:cNvPr>
          <p:cNvSpPr txBox="1">
            <a:spLocks noChangeArrowheads="1"/>
          </p:cNvSpPr>
          <p:nvPr/>
        </p:nvSpPr>
        <p:spPr bwMode="auto">
          <a:xfrm>
            <a:off x="9090072" y="3556920"/>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b="1" dirty="0">
                <a:latin typeface="Century Gothic" panose="020B0502020202020204" pitchFamily="34" charset="0"/>
                <a:ea typeface="Calibri" panose="020F0502020204030204" pitchFamily="34" charset="0"/>
                <a:cs typeface="Times New Roman" panose="02020603050405020304" pitchFamily="18" charset="0"/>
              </a:rPr>
              <a:t>6</a:t>
            </a:r>
            <a:endParaRPr lang="es-GB"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0" name="Rectangle 1">
            <a:extLst>
              <a:ext uri="{FF2B5EF4-FFF2-40B4-BE49-F238E27FC236}">
                <a16:creationId xmlns:a16="http://schemas.microsoft.com/office/drawing/2014/main" id="{8FD90F73-400D-294E-918A-2E225486B909}"/>
              </a:ext>
            </a:extLst>
          </p:cNvPr>
          <p:cNvSpPr/>
          <p:nvPr/>
        </p:nvSpPr>
        <p:spPr>
          <a:xfrm>
            <a:off x="6840309" y="4841141"/>
            <a:ext cx="2030539" cy="128498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sz="2000"/>
          </a:p>
        </p:txBody>
      </p:sp>
      <p:sp>
        <p:nvSpPr>
          <p:cNvPr id="101" name="Text Box 10">
            <a:extLst>
              <a:ext uri="{FF2B5EF4-FFF2-40B4-BE49-F238E27FC236}">
                <a16:creationId xmlns:a16="http://schemas.microsoft.com/office/drawing/2014/main" id="{69D782DD-A07C-194B-A811-64EABF210882}"/>
              </a:ext>
            </a:extLst>
          </p:cNvPr>
          <p:cNvSpPr txBox="1">
            <a:spLocks noChangeArrowheads="1"/>
          </p:cNvSpPr>
          <p:nvPr/>
        </p:nvSpPr>
        <p:spPr bwMode="auto">
          <a:xfrm>
            <a:off x="6908377" y="4943868"/>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b="1" dirty="0">
                <a:effectLst/>
                <a:latin typeface="Century Gothic" panose="020B0502020202020204" pitchFamily="34" charset="0"/>
                <a:ea typeface="Calibri" panose="020F0502020204030204" pitchFamily="34" charset="0"/>
                <a:cs typeface="Times New Roman" panose="02020603050405020304" pitchFamily="18" charset="0"/>
              </a:rPr>
              <a:t>7</a:t>
            </a:r>
            <a:endParaRPr lang="es-GB"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2" name="Rectangle 1">
            <a:extLst>
              <a:ext uri="{FF2B5EF4-FFF2-40B4-BE49-F238E27FC236}">
                <a16:creationId xmlns:a16="http://schemas.microsoft.com/office/drawing/2014/main" id="{62A18C86-C0B5-6647-9AAB-99DA2B9FC297}"/>
              </a:ext>
            </a:extLst>
          </p:cNvPr>
          <p:cNvSpPr/>
          <p:nvPr/>
        </p:nvSpPr>
        <p:spPr>
          <a:xfrm>
            <a:off x="9020285" y="4841141"/>
            <a:ext cx="2030539" cy="128498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sz="2000"/>
          </a:p>
        </p:txBody>
      </p:sp>
      <p:sp>
        <p:nvSpPr>
          <p:cNvPr id="103" name="Text Box 10">
            <a:extLst>
              <a:ext uri="{FF2B5EF4-FFF2-40B4-BE49-F238E27FC236}">
                <a16:creationId xmlns:a16="http://schemas.microsoft.com/office/drawing/2014/main" id="{8735D928-99DF-DF4E-B938-905E4A916FC1}"/>
              </a:ext>
            </a:extLst>
          </p:cNvPr>
          <p:cNvSpPr txBox="1">
            <a:spLocks noChangeArrowheads="1"/>
          </p:cNvSpPr>
          <p:nvPr/>
        </p:nvSpPr>
        <p:spPr bwMode="auto">
          <a:xfrm>
            <a:off x="9088353" y="4943868"/>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b="1" dirty="0">
                <a:effectLst/>
                <a:latin typeface="Century Gothic" panose="020B0502020202020204" pitchFamily="34" charset="0"/>
                <a:ea typeface="Calibri" panose="020F0502020204030204" pitchFamily="34" charset="0"/>
                <a:cs typeface="Times New Roman" panose="02020603050405020304" pitchFamily="18" charset="0"/>
              </a:rPr>
              <a:t>8</a:t>
            </a:r>
            <a:endParaRPr lang="es-GB"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4" name="Text Box 2">
            <a:extLst>
              <a:ext uri="{FF2B5EF4-FFF2-40B4-BE49-F238E27FC236}">
                <a16:creationId xmlns:a16="http://schemas.microsoft.com/office/drawing/2014/main" id="{32390449-6DA8-DC46-B979-AB39E9541A3D}"/>
              </a:ext>
            </a:extLst>
          </p:cNvPr>
          <p:cNvSpPr txBox="1">
            <a:spLocks noChangeArrowheads="1"/>
          </p:cNvSpPr>
          <p:nvPr/>
        </p:nvSpPr>
        <p:spPr bwMode="auto">
          <a:xfrm>
            <a:off x="6887392" y="2125369"/>
            <a:ext cx="1971737" cy="1080296"/>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000" b="1" dirty="0">
                <a:effectLst/>
                <a:ea typeface="Calibri" panose="020F0502020204030204" pitchFamily="34" charset="0"/>
                <a:cs typeface="Times New Roman" panose="02020603050405020304" pitchFamily="18" charset="0"/>
              </a:rPr>
              <a:t>Say</a:t>
            </a:r>
            <a:r>
              <a:rPr lang="en-GB" sz="2000" dirty="0">
                <a:effectLst/>
                <a:ea typeface="Calibri" panose="020F0502020204030204" pitchFamily="34" charset="0"/>
                <a:cs typeface="Times New Roman" panose="02020603050405020304" pitchFamily="18" charset="0"/>
              </a:rPr>
              <a:t>: S/he learnt about the culture.</a:t>
            </a:r>
            <a:endParaRPr lang="es-GB" sz="2000" dirty="0">
              <a:effectLst/>
              <a:ea typeface="Calibri" panose="020F0502020204030204" pitchFamily="34" charset="0"/>
              <a:cs typeface="Times New Roman" panose="02020603050405020304" pitchFamily="18" charset="0"/>
            </a:endParaRPr>
          </a:p>
        </p:txBody>
      </p:sp>
      <p:sp>
        <p:nvSpPr>
          <p:cNvPr id="105" name="Text Box 2">
            <a:extLst>
              <a:ext uri="{FF2B5EF4-FFF2-40B4-BE49-F238E27FC236}">
                <a16:creationId xmlns:a16="http://schemas.microsoft.com/office/drawing/2014/main" id="{CE1F8129-FAAD-ED4F-82C4-DB5237F920BE}"/>
              </a:ext>
            </a:extLst>
          </p:cNvPr>
          <p:cNvSpPr txBox="1">
            <a:spLocks noChangeArrowheads="1"/>
          </p:cNvSpPr>
          <p:nvPr/>
        </p:nvSpPr>
        <p:spPr bwMode="auto">
          <a:xfrm>
            <a:off x="9202601" y="2108248"/>
            <a:ext cx="1671768" cy="1080296"/>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000" b="1" dirty="0">
                <a:effectLst/>
                <a:ea typeface="Calibri" panose="020F0502020204030204" pitchFamily="34" charset="0"/>
                <a:cs typeface="Times New Roman" panose="02020603050405020304" pitchFamily="18" charset="0"/>
              </a:rPr>
              <a:t>Say</a:t>
            </a:r>
            <a:r>
              <a:rPr lang="en-GB" sz="2000" dirty="0">
                <a:effectLst/>
                <a:ea typeface="Calibri" panose="020F0502020204030204" pitchFamily="34" charset="0"/>
                <a:cs typeface="Times New Roman" panose="02020603050405020304" pitchFamily="18" charset="0"/>
              </a:rPr>
              <a:t>: S/he shared an ice cream.</a:t>
            </a:r>
            <a:endParaRPr lang="es-GB" sz="2000" dirty="0">
              <a:effectLst/>
              <a:ea typeface="Calibri" panose="020F0502020204030204" pitchFamily="34" charset="0"/>
              <a:cs typeface="Times New Roman" panose="02020603050405020304" pitchFamily="18" charset="0"/>
            </a:endParaRPr>
          </a:p>
        </p:txBody>
      </p:sp>
      <p:sp>
        <p:nvSpPr>
          <p:cNvPr id="106" name="Text Box 2">
            <a:extLst>
              <a:ext uri="{FF2B5EF4-FFF2-40B4-BE49-F238E27FC236}">
                <a16:creationId xmlns:a16="http://schemas.microsoft.com/office/drawing/2014/main" id="{8EF37498-8114-FD4C-929C-44D087433669}"/>
              </a:ext>
            </a:extLst>
          </p:cNvPr>
          <p:cNvSpPr txBox="1">
            <a:spLocks noChangeArrowheads="1"/>
          </p:cNvSpPr>
          <p:nvPr/>
        </p:nvSpPr>
        <p:spPr bwMode="auto">
          <a:xfrm>
            <a:off x="7076641" y="3759187"/>
            <a:ext cx="1671768" cy="750975"/>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000" b="1" dirty="0">
                <a:effectLst/>
                <a:ea typeface="Calibri" panose="020F0502020204030204" pitchFamily="34" charset="0"/>
                <a:cs typeface="Times New Roman" panose="02020603050405020304" pitchFamily="18" charset="0"/>
              </a:rPr>
              <a:t>Say</a:t>
            </a:r>
            <a:r>
              <a:rPr lang="en-GB" sz="2000" dirty="0">
                <a:effectLst/>
                <a:ea typeface="Calibri" panose="020F0502020204030204" pitchFamily="34" charset="0"/>
                <a:cs typeface="Times New Roman" panose="02020603050405020304" pitchFamily="18" charset="0"/>
              </a:rPr>
              <a:t>: S/he offers drinks.</a:t>
            </a:r>
            <a:endParaRPr lang="es-GB" sz="2000" dirty="0">
              <a:effectLst/>
              <a:ea typeface="Calibri" panose="020F0502020204030204" pitchFamily="34" charset="0"/>
              <a:cs typeface="Times New Roman" panose="02020603050405020304" pitchFamily="18" charset="0"/>
            </a:endParaRPr>
          </a:p>
        </p:txBody>
      </p:sp>
      <p:sp>
        <p:nvSpPr>
          <p:cNvPr id="107" name="Text Box 2">
            <a:extLst>
              <a:ext uri="{FF2B5EF4-FFF2-40B4-BE49-F238E27FC236}">
                <a16:creationId xmlns:a16="http://schemas.microsoft.com/office/drawing/2014/main" id="{58CFC3B9-C5A9-5944-8C9A-E43C30076B06}"/>
              </a:ext>
            </a:extLst>
          </p:cNvPr>
          <p:cNvSpPr txBox="1">
            <a:spLocks noChangeArrowheads="1"/>
          </p:cNvSpPr>
          <p:nvPr/>
        </p:nvSpPr>
        <p:spPr bwMode="auto">
          <a:xfrm>
            <a:off x="9193407" y="3598826"/>
            <a:ext cx="1671768" cy="1080296"/>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000" b="1" dirty="0">
                <a:effectLst/>
                <a:ea typeface="Calibri" panose="020F0502020204030204" pitchFamily="34" charset="0"/>
                <a:cs typeface="Times New Roman" panose="02020603050405020304" pitchFamily="18" charset="0"/>
              </a:rPr>
              <a:t>Say</a:t>
            </a:r>
            <a:r>
              <a:rPr lang="en-GB" sz="2000" dirty="0">
                <a:effectLst/>
                <a:ea typeface="Calibri" panose="020F0502020204030204" pitchFamily="34" charset="0"/>
                <a:cs typeface="Times New Roman" panose="02020603050405020304" pitchFamily="18" charset="0"/>
              </a:rPr>
              <a:t>: S/he prints the tickets.</a:t>
            </a:r>
            <a:endParaRPr lang="es-GB" sz="2000" dirty="0">
              <a:effectLst/>
              <a:ea typeface="Calibri" panose="020F0502020204030204" pitchFamily="34" charset="0"/>
              <a:cs typeface="Times New Roman" panose="02020603050405020304" pitchFamily="18" charset="0"/>
            </a:endParaRPr>
          </a:p>
        </p:txBody>
      </p:sp>
      <p:sp>
        <p:nvSpPr>
          <p:cNvPr id="108" name="Text Box 2">
            <a:extLst>
              <a:ext uri="{FF2B5EF4-FFF2-40B4-BE49-F238E27FC236}">
                <a16:creationId xmlns:a16="http://schemas.microsoft.com/office/drawing/2014/main" id="{A529EF1C-1E54-2A41-ACDD-23549E0655AA}"/>
              </a:ext>
            </a:extLst>
          </p:cNvPr>
          <p:cNvSpPr txBox="1">
            <a:spLocks noChangeArrowheads="1"/>
          </p:cNvSpPr>
          <p:nvPr/>
        </p:nvSpPr>
        <p:spPr bwMode="auto">
          <a:xfrm>
            <a:off x="6931686" y="5030666"/>
            <a:ext cx="1902950" cy="1080296"/>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000" b="1" dirty="0">
                <a:effectLst/>
                <a:ea typeface="Calibri" panose="020F0502020204030204" pitchFamily="34" charset="0"/>
                <a:cs typeface="Times New Roman" panose="02020603050405020304" pitchFamily="18" charset="0"/>
              </a:rPr>
              <a:t>Say</a:t>
            </a:r>
            <a:r>
              <a:rPr lang="en-GB" sz="2000" dirty="0">
                <a:effectLst/>
                <a:ea typeface="Calibri" panose="020F0502020204030204" pitchFamily="34" charset="0"/>
                <a:cs typeface="Times New Roman" panose="02020603050405020304" pitchFamily="18" charset="0"/>
              </a:rPr>
              <a:t>: S/he lived in the United States.</a:t>
            </a:r>
            <a:endParaRPr lang="es-GB" sz="2000" dirty="0">
              <a:effectLst/>
              <a:ea typeface="Calibri" panose="020F0502020204030204" pitchFamily="34" charset="0"/>
              <a:cs typeface="Times New Roman" panose="02020603050405020304" pitchFamily="18" charset="0"/>
            </a:endParaRPr>
          </a:p>
        </p:txBody>
      </p:sp>
      <p:sp>
        <p:nvSpPr>
          <p:cNvPr id="109" name="Text Box 2">
            <a:extLst>
              <a:ext uri="{FF2B5EF4-FFF2-40B4-BE49-F238E27FC236}">
                <a16:creationId xmlns:a16="http://schemas.microsoft.com/office/drawing/2014/main" id="{AF6E7CCC-C8D0-1342-9AAF-391557ADA693}"/>
              </a:ext>
            </a:extLst>
          </p:cNvPr>
          <p:cNvSpPr txBox="1">
            <a:spLocks noChangeArrowheads="1"/>
          </p:cNvSpPr>
          <p:nvPr/>
        </p:nvSpPr>
        <p:spPr bwMode="auto">
          <a:xfrm>
            <a:off x="9193407" y="4989853"/>
            <a:ext cx="1671768" cy="1080296"/>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000" b="1" dirty="0">
                <a:effectLst/>
                <a:ea typeface="Calibri" panose="020F0502020204030204" pitchFamily="34" charset="0"/>
                <a:cs typeface="Times New Roman" panose="02020603050405020304" pitchFamily="18" charset="0"/>
              </a:rPr>
              <a:t>Say</a:t>
            </a:r>
            <a:r>
              <a:rPr lang="en-GB" sz="2000" dirty="0">
                <a:effectLst/>
                <a:ea typeface="Calibri" panose="020F0502020204030204" pitchFamily="34" charset="0"/>
                <a:cs typeface="Times New Roman" panose="02020603050405020304" pitchFamily="18" charset="0"/>
              </a:rPr>
              <a:t>: S/he got to know France. </a:t>
            </a:r>
            <a:endParaRPr lang="es-GB" sz="2000" dirty="0">
              <a:effectLst/>
              <a:ea typeface="Calibri" panose="020F0502020204030204" pitchFamily="34" charset="0"/>
              <a:cs typeface="Times New Roman" panose="02020603050405020304" pitchFamily="18" charset="0"/>
            </a:endParaRPr>
          </a:p>
        </p:txBody>
      </p:sp>
      <p:sp>
        <p:nvSpPr>
          <p:cNvPr id="3" name="Title 2"/>
          <p:cNvSpPr>
            <a:spLocks noGrp="1"/>
          </p:cNvSpPr>
          <p:nvPr>
            <p:ph type="title"/>
          </p:nvPr>
        </p:nvSpPr>
        <p:spPr>
          <a:xfrm>
            <a:off x="11906250" y="6819900"/>
            <a:ext cx="1517353" cy="281813"/>
          </a:xfrm>
        </p:spPr>
        <p:txBody>
          <a:bodyPr>
            <a:normAutofit/>
          </a:bodyPr>
          <a:lstStyle/>
          <a:p>
            <a:r>
              <a:rPr lang="en-GB" sz="500" dirty="0">
                <a:solidFill>
                  <a:schemeClr val="bg1"/>
                </a:solidFill>
              </a:rPr>
              <a:t>HABLAR</a:t>
            </a:r>
          </a:p>
        </p:txBody>
      </p:sp>
    </p:spTree>
    <p:extLst>
      <p:ext uri="{BB962C8B-B14F-4D97-AF65-F5344CB8AC3E}">
        <p14:creationId xmlns:p14="http://schemas.microsoft.com/office/powerpoint/2010/main" val="6302160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0946115" y="180905"/>
            <a:ext cx="10950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itle 1"/>
          <p:cNvSpPr>
            <a:spLocks noGrp="1"/>
          </p:cNvSpPr>
          <p:nvPr>
            <p:ph type="title"/>
          </p:nvPr>
        </p:nvSpPr>
        <p:spPr>
          <a:xfrm>
            <a:off x="10853355" y="51821"/>
            <a:ext cx="1273903" cy="659085"/>
          </a:xfrm>
        </p:spPr>
        <p:txBody>
          <a:bodyPr>
            <a:normAutofit/>
          </a:bodyPr>
          <a:lstStyle/>
          <a:p>
            <a:pPr algn="ctr"/>
            <a:r>
              <a:rPr lang="en-GB" sz="2000" b="1" dirty="0" err="1">
                <a:solidFill>
                  <a:schemeClr val="bg1"/>
                </a:solidFill>
              </a:rPr>
              <a:t>hablar</a:t>
            </a:r>
            <a:endParaRPr lang="en-GB" sz="2000" b="1" dirty="0">
              <a:solidFill>
                <a:schemeClr val="bg1"/>
              </a:solidFill>
            </a:endParaRPr>
          </a:p>
        </p:txBody>
      </p:sp>
      <p:sp>
        <p:nvSpPr>
          <p:cNvPr id="31" name="Rectangle 1">
            <a:extLst>
              <a:ext uri="{FF2B5EF4-FFF2-40B4-BE49-F238E27FC236}">
                <a16:creationId xmlns:a16="http://schemas.microsoft.com/office/drawing/2014/main" id="{29E932D3-4E27-4749-8AE0-552996D7C365}"/>
              </a:ext>
            </a:extLst>
          </p:cNvPr>
          <p:cNvSpPr/>
          <p:nvPr/>
        </p:nvSpPr>
        <p:spPr>
          <a:xfrm>
            <a:off x="800145" y="710906"/>
            <a:ext cx="3522212"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es-ES_tradnl" sz="2000" dirty="0">
              <a:solidFill>
                <a:srgbClr val="203864"/>
              </a:solidFill>
            </a:endParaRPr>
          </a:p>
        </p:txBody>
      </p:sp>
      <p:sp>
        <p:nvSpPr>
          <p:cNvPr id="42" name="Text Box 10">
            <a:extLst>
              <a:ext uri="{FF2B5EF4-FFF2-40B4-BE49-F238E27FC236}">
                <a16:creationId xmlns:a16="http://schemas.microsoft.com/office/drawing/2014/main" id="{36A40A61-3D75-1049-BC69-71C2B258FB99}"/>
              </a:ext>
            </a:extLst>
          </p:cNvPr>
          <p:cNvSpPr txBox="1">
            <a:spLocks noChangeArrowheads="1"/>
          </p:cNvSpPr>
          <p:nvPr/>
        </p:nvSpPr>
        <p:spPr bwMode="auto">
          <a:xfrm>
            <a:off x="868214" y="813633"/>
            <a:ext cx="352799" cy="404534"/>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b="1" dirty="0">
                <a:effectLst/>
                <a:latin typeface="Century Gothic" panose="020B0502020202020204" pitchFamily="34" charset="0"/>
                <a:ea typeface="Calibri" panose="020F0502020204030204" pitchFamily="34" charset="0"/>
                <a:cs typeface="Times New Roman" panose="02020603050405020304" pitchFamily="18" charset="0"/>
              </a:rPr>
              <a:t>1</a:t>
            </a:r>
            <a:endParaRPr lang="es-GB"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CuadroTexto 5">
            <a:extLst>
              <a:ext uri="{FF2B5EF4-FFF2-40B4-BE49-F238E27FC236}">
                <a16:creationId xmlns:a16="http://schemas.microsoft.com/office/drawing/2014/main" id="{1061D751-7D81-0141-853D-70932CA341CF}"/>
              </a:ext>
            </a:extLst>
          </p:cNvPr>
          <p:cNvSpPr txBox="1"/>
          <p:nvPr/>
        </p:nvSpPr>
        <p:spPr>
          <a:xfrm>
            <a:off x="786714" y="1291821"/>
            <a:ext cx="1658885" cy="1015663"/>
          </a:xfrm>
          <a:prstGeom prst="rect">
            <a:avLst/>
          </a:prstGeom>
          <a:noFill/>
        </p:spPr>
        <p:txBody>
          <a:bodyPr wrap="square" rtlCol="0">
            <a:spAutoFit/>
          </a:bodyPr>
          <a:lstStyle/>
          <a:p>
            <a:pPr algn="ctr"/>
            <a:r>
              <a:rPr lang="es-ES_tradnl" sz="2000" b="1" dirty="0" err="1"/>
              <a:t>suffers</a:t>
            </a:r>
            <a:r>
              <a:rPr lang="es-ES_tradnl" sz="2000" b="1" dirty="0"/>
              <a:t> </a:t>
            </a:r>
            <a:r>
              <a:rPr lang="es-ES_tradnl" sz="2000" b="1" dirty="0" err="1"/>
              <a:t>accidents</a:t>
            </a:r>
            <a:endParaRPr lang="es-ES_tradnl" sz="2000" b="1" dirty="0"/>
          </a:p>
          <a:p>
            <a:pPr algn="ctr"/>
            <a:r>
              <a:rPr lang="es-ES_tradnl" sz="2000" dirty="0"/>
              <a:t>[Marta]</a:t>
            </a:r>
          </a:p>
        </p:txBody>
      </p:sp>
      <p:sp>
        <p:nvSpPr>
          <p:cNvPr id="39" name="CuadroTexto 38">
            <a:extLst>
              <a:ext uri="{FF2B5EF4-FFF2-40B4-BE49-F238E27FC236}">
                <a16:creationId xmlns:a16="http://schemas.microsoft.com/office/drawing/2014/main" id="{86DA299B-B6F6-0545-9D56-D49B451A43EE}"/>
              </a:ext>
            </a:extLst>
          </p:cNvPr>
          <p:cNvSpPr txBox="1"/>
          <p:nvPr/>
        </p:nvSpPr>
        <p:spPr>
          <a:xfrm>
            <a:off x="2527912" y="1298816"/>
            <a:ext cx="1833896" cy="1015663"/>
          </a:xfrm>
          <a:prstGeom prst="rect">
            <a:avLst/>
          </a:prstGeom>
          <a:noFill/>
        </p:spPr>
        <p:txBody>
          <a:bodyPr wrap="square" rtlCol="0">
            <a:spAutoFit/>
          </a:bodyPr>
          <a:lstStyle/>
          <a:p>
            <a:pPr algn="ctr"/>
            <a:r>
              <a:rPr lang="es-ES_tradnl" sz="2000" b="1" dirty="0" err="1"/>
              <a:t>suffered</a:t>
            </a:r>
            <a:r>
              <a:rPr lang="es-ES_tradnl" sz="2000" b="1" dirty="0"/>
              <a:t> </a:t>
            </a:r>
            <a:r>
              <a:rPr lang="es-ES_tradnl" sz="2000" b="1" dirty="0" err="1"/>
              <a:t>accidents</a:t>
            </a:r>
            <a:endParaRPr lang="es-ES_tradnl" sz="2000" b="1" dirty="0"/>
          </a:p>
          <a:p>
            <a:pPr algn="ctr"/>
            <a:r>
              <a:rPr lang="es-ES_tradnl" sz="2000" dirty="0"/>
              <a:t>[Paula]</a:t>
            </a:r>
          </a:p>
        </p:txBody>
      </p:sp>
      <p:sp>
        <p:nvSpPr>
          <p:cNvPr id="47" name="Rectangle 1">
            <a:extLst>
              <a:ext uri="{FF2B5EF4-FFF2-40B4-BE49-F238E27FC236}">
                <a16:creationId xmlns:a16="http://schemas.microsoft.com/office/drawing/2014/main" id="{5CFB69FC-FCAA-804F-ADE0-979B10A62B92}"/>
              </a:ext>
            </a:extLst>
          </p:cNvPr>
          <p:cNvSpPr/>
          <p:nvPr/>
        </p:nvSpPr>
        <p:spPr>
          <a:xfrm>
            <a:off x="4444121" y="710906"/>
            <a:ext cx="3522212"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es-ES_tradnl" sz="2000" dirty="0">
              <a:solidFill>
                <a:srgbClr val="203864"/>
              </a:solidFill>
            </a:endParaRPr>
          </a:p>
        </p:txBody>
      </p:sp>
      <p:sp>
        <p:nvSpPr>
          <p:cNvPr id="49" name="Text Box 10">
            <a:extLst>
              <a:ext uri="{FF2B5EF4-FFF2-40B4-BE49-F238E27FC236}">
                <a16:creationId xmlns:a16="http://schemas.microsoft.com/office/drawing/2014/main" id="{4C4CC6AD-4DDB-AA49-98F5-13DF0789F278}"/>
              </a:ext>
            </a:extLst>
          </p:cNvPr>
          <p:cNvSpPr txBox="1">
            <a:spLocks noChangeArrowheads="1"/>
          </p:cNvSpPr>
          <p:nvPr/>
        </p:nvSpPr>
        <p:spPr bwMode="auto">
          <a:xfrm>
            <a:off x="4512190" y="813633"/>
            <a:ext cx="352799" cy="404534"/>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b="1" dirty="0">
                <a:latin typeface="Century Gothic" panose="020B0502020202020204" pitchFamily="34" charset="0"/>
                <a:ea typeface="Calibri" panose="020F0502020204030204" pitchFamily="34" charset="0"/>
                <a:cs typeface="Times New Roman" panose="02020603050405020304" pitchFamily="18" charset="0"/>
              </a:rPr>
              <a:t>2</a:t>
            </a:r>
            <a:endParaRPr lang="es-GB"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0" name="CuadroTexto 49">
            <a:extLst>
              <a:ext uri="{FF2B5EF4-FFF2-40B4-BE49-F238E27FC236}">
                <a16:creationId xmlns:a16="http://schemas.microsoft.com/office/drawing/2014/main" id="{F76A84A4-91A2-5D4F-BD29-89757A771467}"/>
              </a:ext>
            </a:extLst>
          </p:cNvPr>
          <p:cNvSpPr txBox="1"/>
          <p:nvPr/>
        </p:nvSpPr>
        <p:spPr>
          <a:xfrm>
            <a:off x="4444121" y="1328507"/>
            <a:ext cx="1851511" cy="1015663"/>
          </a:xfrm>
          <a:prstGeom prst="rect">
            <a:avLst/>
          </a:prstGeom>
          <a:noFill/>
        </p:spPr>
        <p:txBody>
          <a:bodyPr wrap="square" rtlCol="0">
            <a:spAutoFit/>
          </a:bodyPr>
          <a:lstStyle/>
          <a:p>
            <a:pPr algn="ctr"/>
            <a:r>
              <a:rPr lang="es-ES_tradnl" sz="2000" b="1" dirty="0" err="1"/>
              <a:t>breaks</a:t>
            </a:r>
            <a:r>
              <a:rPr lang="es-ES_tradnl" sz="2000" b="1" dirty="0"/>
              <a:t> a </a:t>
            </a:r>
            <a:r>
              <a:rPr lang="es-ES_tradnl" sz="2000" b="1" dirty="0" err="1"/>
              <a:t>mobile</a:t>
            </a:r>
            <a:endParaRPr lang="es-ES_tradnl" sz="2000" b="1" dirty="0"/>
          </a:p>
          <a:p>
            <a:pPr algn="ctr"/>
            <a:r>
              <a:rPr lang="es-ES_tradnl" sz="2000" dirty="0"/>
              <a:t>[Pablo]</a:t>
            </a:r>
          </a:p>
        </p:txBody>
      </p:sp>
      <p:sp>
        <p:nvSpPr>
          <p:cNvPr id="51" name="CuadroTexto 50">
            <a:extLst>
              <a:ext uri="{FF2B5EF4-FFF2-40B4-BE49-F238E27FC236}">
                <a16:creationId xmlns:a16="http://schemas.microsoft.com/office/drawing/2014/main" id="{99220182-3ADE-514D-A2A5-F6F8B9BBBA6A}"/>
              </a:ext>
            </a:extLst>
          </p:cNvPr>
          <p:cNvSpPr txBox="1"/>
          <p:nvPr/>
        </p:nvSpPr>
        <p:spPr>
          <a:xfrm>
            <a:off x="6205053" y="1328507"/>
            <a:ext cx="1824288" cy="1015663"/>
          </a:xfrm>
          <a:prstGeom prst="rect">
            <a:avLst/>
          </a:prstGeom>
          <a:noFill/>
        </p:spPr>
        <p:txBody>
          <a:bodyPr wrap="square" rtlCol="0">
            <a:spAutoFit/>
          </a:bodyPr>
          <a:lstStyle/>
          <a:p>
            <a:pPr algn="ctr"/>
            <a:r>
              <a:rPr lang="es-ES_tradnl" sz="2000" b="1" dirty="0" err="1"/>
              <a:t>broke</a:t>
            </a:r>
            <a:r>
              <a:rPr lang="es-ES_tradnl" sz="2000" b="1" dirty="0"/>
              <a:t> a </a:t>
            </a:r>
            <a:r>
              <a:rPr lang="es-ES_tradnl" sz="2000" b="1" dirty="0" err="1"/>
              <a:t>mobile</a:t>
            </a:r>
            <a:endParaRPr lang="es-ES_tradnl" sz="2000" b="1" dirty="0"/>
          </a:p>
          <a:p>
            <a:pPr algn="ctr"/>
            <a:r>
              <a:rPr lang="es-ES_tradnl" sz="2000" dirty="0"/>
              <a:t>[Quique]</a:t>
            </a:r>
          </a:p>
        </p:txBody>
      </p:sp>
      <p:sp>
        <p:nvSpPr>
          <p:cNvPr id="52" name="Rectangle 1">
            <a:extLst>
              <a:ext uri="{FF2B5EF4-FFF2-40B4-BE49-F238E27FC236}">
                <a16:creationId xmlns:a16="http://schemas.microsoft.com/office/drawing/2014/main" id="{8EA05B7D-3C23-CE43-A80E-DFCE87AF302B}"/>
              </a:ext>
            </a:extLst>
          </p:cNvPr>
          <p:cNvSpPr/>
          <p:nvPr/>
        </p:nvSpPr>
        <p:spPr>
          <a:xfrm>
            <a:off x="786714" y="2588945"/>
            <a:ext cx="3522212"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es-ES_tradnl" sz="2000" dirty="0">
              <a:solidFill>
                <a:srgbClr val="203864"/>
              </a:solidFill>
            </a:endParaRPr>
          </a:p>
        </p:txBody>
      </p:sp>
      <p:sp>
        <p:nvSpPr>
          <p:cNvPr id="53" name="Text Box 10">
            <a:extLst>
              <a:ext uri="{FF2B5EF4-FFF2-40B4-BE49-F238E27FC236}">
                <a16:creationId xmlns:a16="http://schemas.microsoft.com/office/drawing/2014/main" id="{AC08EFD5-D6C6-F643-9F66-13DF1B6D9938}"/>
              </a:ext>
            </a:extLst>
          </p:cNvPr>
          <p:cNvSpPr txBox="1">
            <a:spLocks noChangeArrowheads="1"/>
          </p:cNvSpPr>
          <p:nvPr/>
        </p:nvSpPr>
        <p:spPr bwMode="auto">
          <a:xfrm>
            <a:off x="854783" y="2691672"/>
            <a:ext cx="352799" cy="404534"/>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b="1" dirty="0">
                <a:effectLst/>
                <a:latin typeface="Century Gothic" panose="020B0502020202020204" pitchFamily="34" charset="0"/>
                <a:ea typeface="Calibri" panose="020F0502020204030204" pitchFamily="34" charset="0"/>
                <a:cs typeface="Times New Roman" panose="02020603050405020304" pitchFamily="18" charset="0"/>
              </a:rPr>
              <a:t>4</a:t>
            </a:r>
            <a:endParaRPr lang="es-GB"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4" name="CuadroTexto 53">
            <a:extLst>
              <a:ext uri="{FF2B5EF4-FFF2-40B4-BE49-F238E27FC236}">
                <a16:creationId xmlns:a16="http://schemas.microsoft.com/office/drawing/2014/main" id="{BCF7B3C5-8BFA-E540-8347-B80C8EB41F17}"/>
              </a:ext>
            </a:extLst>
          </p:cNvPr>
          <p:cNvSpPr txBox="1"/>
          <p:nvPr/>
        </p:nvSpPr>
        <p:spPr>
          <a:xfrm>
            <a:off x="773954" y="3172840"/>
            <a:ext cx="1677196" cy="1015663"/>
          </a:xfrm>
          <a:prstGeom prst="rect">
            <a:avLst/>
          </a:prstGeom>
          <a:noFill/>
        </p:spPr>
        <p:txBody>
          <a:bodyPr wrap="square" rtlCol="0">
            <a:spAutoFit/>
          </a:bodyPr>
          <a:lstStyle/>
          <a:p>
            <a:pPr algn="ctr"/>
            <a:r>
              <a:rPr lang="es-ES_tradnl" sz="2000" b="1" dirty="0"/>
              <a:t>shares </a:t>
            </a:r>
            <a:r>
              <a:rPr lang="es-ES_tradnl" sz="2000" b="1" dirty="0" err="1"/>
              <a:t>an</a:t>
            </a:r>
            <a:r>
              <a:rPr lang="es-ES_tradnl" sz="2000" b="1" dirty="0"/>
              <a:t> ice </a:t>
            </a:r>
            <a:r>
              <a:rPr lang="es-ES_tradnl" sz="2000" b="1" dirty="0" err="1"/>
              <a:t>cream</a:t>
            </a:r>
            <a:endParaRPr lang="es-ES_tradnl" sz="2000" b="1" dirty="0"/>
          </a:p>
          <a:p>
            <a:pPr algn="ctr"/>
            <a:r>
              <a:rPr lang="es-ES_tradnl" sz="2000" dirty="0"/>
              <a:t>[Alba]</a:t>
            </a:r>
          </a:p>
        </p:txBody>
      </p:sp>
      <p:sp>
        <p:nvSpPr>
          <p:cNvPr id="56" name="CuadroTexto 55">
            <a:extLst>
              <a:ext uri="{FF2B5EF4-FFF2-40B4-BE49-F238E27FC236}">
                <a16:creationId xmlns:a16="http://schemas.microsoft.com/office/drawing/2014/main" id="{DDB74F9C-04B1-684E-B3A0-10F5CF26C0EE}"/>
              </a:ext>
            </a:extLst>
          </p:cNvPr>
          <p:cNvSpPr txBox="1"/>
          <p:nvPr/>
        </p:nvSpPr>
        <p:spPr>
          <a:xfrm>
            <a:off x="2535342" y="3205440"/>
            <a:ext cx="1824288" cy="1015663"/>
          </a:xfrm>
          <a:prstGeom prst="rect">
            <a:avLst/>
          </a:prstGeom>
          <a:noFill/>
        </p:spPr>
        <p:txBody>
          <a:bodyPr wrap="square" rtlCol="0">
            <a:spAutoFit/>
          </a:bodyPr>
          <a:lstStyle/>
          <a:p>
            <a:pPr algn="ctr"/>
            <a:r>
              <a:rPr lang="es-ES_tradnl" sz="2000" b="1" dirty="0" err="1"/>
              <a:t>shared</a:t>
            </a:r>
            <a:r>
              <a:rPr lang="es-ES_tradnl" sz="2000" b="1" dirty="0"/>
              <a:t> </a:t>
            </a:r>
            <a:r>
              <a:rPr lang="es-ES_tradnl" sz="2000" b="1" dirty="0" err="1"/>
              <a:t>an</a:t>
            </a:r>
            <a:r>
              <a:rPr lang="es-ES_tradnl" sz="2000" b="1" dirty="0"/>
              <a:t> ice </a:t>
            </a:r>
            <a:r>
              <a:rPr lang="es-ES_tradnl" sz="2000" b="1" dirty="0" err="1"/>
              <a:t>cream</a:t>
            </a:r>
            <a:endParaRPr lang="es-ES_tradnl" sz="2000" b="1" dirty="0"/>
          </a:p>
          <a:p>
            <a:pPr algn="ctr"/>
            <a:r>
              <a:rPr lang="es-ES_tradnl" sz="2000" dirty="0"/>
              <a:t>[Adrián]</a:t>
            </a:r>
          </a:p>
        </p:txBody>
      </p:sp>
      <p:sp>
        <p:nvSpPr>
          <p:cNvPr id="57" name="Rectangle 1">
            <a:extLst>
              <a:ext uri="{FF2B5EF4-FFF2-40B4-BE49-F238E27FC236}">
                <a16:creationId xmlns:a16="http://schemas.microsoft.com/office/drawing/2014/main" id="{AFDAA6EB-C2E0-F844-99D3-425D3F4AC51C}"/>
              </a:ext>
            </a:extLst>
          </p:cNvPr>
          <p:cNvSpPr/>
          <p:nvPr/>
        </p:nvSpPr>
        <p:spPr>
          <a:xfrm>
            <a:off x="4444121" y="2588945"/>
            <a:ext cx="3522212"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es-ES_tradnl" sz="2000" dirty="0">
              <a:solidFill>
                <a:srgbClr val="203864"/>
              </a:solidFill>
            </a:endParaRPr>
          </a:p>
        </p:txBody>
      </p:sp>
      <p:sp>
        <p:nvSpPr>
          <p:cNvPr id="58" name="Text Box 10">
            <a:extLst>
              <a:ext uri="{FF2B5EF4-FFF2-40B4-BE49-F238E27FC236}">
                <a16:creationId xmlns:a16="http://schemas.microsoft.com/office/drawing/2014/main" id="{B8196581-3154-F44A-8441-5CE55C1B774D}"/>
              </a:ext>
            </a:extLst>
          </p:cNvPr>
          <p:cNvSpPr txBox="1">
            <a:spLocks noChangeArrowheads="1"/>
          </p:cNvSpPr>
          <p:nvPr/>
        </p:nvSpPr>
        <p:spPr bwMode="auto">
          <a:xfrm>
            <a:off x="4512190" y="2691672"/>
            <a:ext cx="352799" cy="404534"/>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b="1" dirty="0">
                <a:effectLst/>
                <a:latin typeface="Century Gothic" panose="020B0502020202020204" pitchFamily="34" charset="0"/>
                <a:ea typeface="Calibri" panose="020F0502020204030204" pitchFamily="34" charset="0"/>
                <a:cs typeface="Times New Roman" panose="02020603050405020304" pitchFamily="18" charset="0"/>
              </a:rPr>
              <a:t>5</a:t>
            </a:r>
            <a:endParaRPr lang="es-GB"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9" name="CuadroTexto 58">
            <a:extLst>
              <a:ext uri="{FF2B5EF4-FFF2-40B4-BE49-F238E27FC236}">
                <a16:creationId xmlns:a16="http://schemas.microsoft.com/office/drawing/2014/main" id="{27DD7858-8532-0E48-9053-95E402C381DE}"/>
              </a:ext>
            </a:extLst>
          </p:cNvPr>
          <p:cNvSpPr txBox="1"/>
          <p:nvPr/>
        </p:nvSpPr>
        <p:spPr>
          <a:xfrm>
            <a:off x="4322357" y="3466222"/>
            <a:ext cx="2037270" cy="707886"/>
          </a:xfrm>
          <a:prstGeom prst="rect">
            <a:avLst/>
          </a:prstGeom>
          <a:noFill/>
        </p:spPr>
        <p:txBody>
          <a:bodyPr wrap="square" rtlCol="0">
            <a:spAutoFit/>
          </a:bodyPr>
          <a:lstStyle/>
          <a:p>
            <a:pPr algn="ctr"/>
            <a:r>
              <a:rPr lang="es-ES_tradnl" sz="2000" b="1" dirty="0" err="1"/>
              <a:t>offers</a:t>
            </a:r>
            <a:r>
              <a:rPr lang="es-ES_tradnl" sz="2000" b="1" dirty="0"/>
              <a:t> </a:t>
            </a:r>
            <a:r>
              <a:rPr lang="es-ES_tradnl" sz="2000" b="1" dirty="0" err="1"/>
              <a:t>drinks</a:t>
            </a:r>
            <a:endParaRPr lang="es-ES_tradnl" sz="2000" b="1" dirty="0"/>
          </a:p>
          <a:p>
            <a:pPr algn="ctr"/>
            <a:r>
              <a:rPr lang="es-ES_tradnl" sz="2000" dirty="0"/>
              <a:t>[Nerea]</a:t>
            </a:r>
          </a:p>
        </p:txBody>
      </p:sp>
      <p:sp>
        <p:nvSpPr>
          <p:cNvPr id="60" name="CuadroTexto 59">
            <a:extLst>
              <a:ext uri="{FF2B5EF4-FFF2-40B4-BE49-F238E27FC236}">
                <a16:creationId xmlns:a16="http://schemas.microsoft.com/office/drawing/2014/main" id="{4A9B1761-E10C-BE42-826E-44EFF425B4B4}"/>
              </a:ext>
            </a:extLst>
          </p:cNvPr>
          <p:cNvSpPr txBox="1"/>
          <p:nvPr/>
        </p:nvSpPr>
        <p:spPr>
          <a:xfrm>
            <a:off x="6075063" y="3455248"/>
            <a:ext cx="1915506" cy="707886"/>
          </a:xfrm>
          <a:prstGeom prst="rect">
            <a:avLst/>
          </a:prstGeom>
          <a:noFill/>
        </p:spPr>
        <p:txBody>
          <a:bodyPr wrap="square" rtlCol="0">
            <a:spAutoFit/>
          </a:bodyPr>
          <a:lstStyle/>
          <a:p>
            <a:pPr algn="ctr"/>
            <a:r>
              <a:rPr lang="es-ES_tradnl" sz="2000" b="1" dirty="0" err="1"/>
              <a:t>offered</a:t>
            </a:r>
            <a:r>
              <a:rPr lang="es-ES_tradnl" sz="2000" b="1" dirty="0"/>
              <a:t> </a:t>
            </a:r>
            <a:r>
              <a:rPr lang="es-ES_tradnl" sz="2000" b="1" dirty="0" err="1"/>
              <a:t>drinks</a:t>
            </a:r>
            <a:endParaRPr lang="es-ES_tradnl" sz="2000" b="1" dirty="0"/>
          </a:p>
          <a:p>
            <a:pPr algn="ctr"/>
            <a:r>
              <a:rPr lang="es-ES_tradnl" sz="2000" dirty="0"/>
              <a:t>[Álvaro]</a:t>
            </a:r>
          </a:p>
        </p:txBody>
      </p:sp>
      <p:sp>
        <p:nvSpPr>
          <p:cNvPr id="66" name="Rectangle 1">
            <a:extLst>
              <a:ext uri="{FF2B5EF4-FFF2-40B4-BE49-F238E27FC236}">
                <a16:creationId xmlns:a16="http://schemas.microsoft.com/office/drawing/2014/main" id="{7C9B5BC6-FDEB-2045-90FE-89062C617EB5}"/>
              </a:ext>
            </a:extLst>
          </p:cNvPr>
          <p:cNvSpPr/>
          <p:nvPr/>
        </p:nvSpPr>
        <p:spPr>
          <a:xfrm>
            <a:off x="2583610" y="4430690"/>
            <a:ext cx="3450632"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es-ES_tradnl" sz="2000" dirty="0">
              <a:solidFill>
                <a:srgbClr val="203864"/>
              </a:solidFill>
            </a:endParaRPr>
          </a:p>
        </p:txBody>
      </p:sp>
      <p:sp>
        <p:nvSpPr>
          <p:cNvPr id="72" name="Text Box 10">
            <a:extLst>
              <a:ext uri="{FF2B5EF4-FFF2-40B4-BE49-F238E27FC236}">
                <a16:creationId xmlns:a16="http://schemas.microsoft.com/office/drawing/2014/main" id="{9326DBE4-CF05-C143-A365-2E7EAC7E76D9}"/>
              </a:ext>
            </a:extLst>
          </p:cNvPr>
          <p:cNvSpPr txBox="1">
            <a:spLocks noChangeArrowheads="1"/>
          </p:cNvSpPr>
          <p:nvPr/>
        </p:nvSpPr>
        <p:spPr bwMode="auto">
          <a:xfrm>
            <a:off x="2651679" y="4533417"/>
            <a:ext cx="352799" cy="404534"/>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b="1" dirty="0">
                <a:effectLst/>
                <a:latin typeface="Century Gothic" panose="020B0502020202020204" pitchFamily="34" charset="0"/>
                <a:ea typeface="Calibri" panose="020F0502020204030204" pitchFamily="34" charset="0"/>
                <a:cs typeface="Times New Roman" panose="02020603050405020304" pitchFamily="18" charset="0"/>
              </a:rPr>
              <a:t>7</a:t>
            </a:r>
            <a:endParaRPr lang="es-GB"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3" name="CuadroTexto 72">
            <a:extLst>
              <a:ext uri="{FF2B5EF4-FFF2-40B4-BE49-F238E27FC236}">
                <a16:creationId xmlns:a16="http://schemas.microsoft.com/office/drawing/2014/main" id="{536D8929-488E-FE4F-8D46-82D756CE44EB}"/>
              </a:ext>
            </a:extLst>
          </p:cNvPr>
          <p:cNvSpPr txBox="1"/>
          <p:nvPr/>
        </p:nvSpPr>
        <p:spPr>
          <a:xfrm>
            <a:off x="2527912" y="5040678"/>
            <a:ext cx="1851511" cy="1015663"/>
          </a:xfrm>
          <a:prstGeom prst="rect">
            <a:avLst/>
          </a:prstGeom>
          <a:noFill/>
        </p:spPr>
        <p:txBody>
          <a:bodyPr wrap="square" rtlCol="0">
            <a:spAutoFit/>
          </a:bodyPr>
          <a:lstStyle/>
          <a:p>
            <a:pPr algn="ctr"/>
            <a:r>
              <a:rPr lang="es-ES_tradnl" sz="2000" b="1" dirty="0" err="1"/>
              <a:t>lives</a:t>
            </a:r>
            <a:r>
              <a:rPr lang="es-ES_tradnl" sz="2000" b="1" dirty="0"/>
              <a:t> in </a:t>
            </a:r>
            <a:r>
              <a:rPr lang="es-ES_tradnl" sz="2000" b="1" dirty="0" err="1"/>
              <a:t>the</a:t>
            </a:r>
            <a:r>
              <a:rPr lang="es-ES_tradnl" sz="2000" b="1" dirty="0"/>
              <a:t> </a:t>
            </a:r>
            <a:r>
              <a:rPr lang="es-ES_tradnl" sz="2000" b="1" dirty="0" err="1"/>
              <a:t>United</a:t>
            </a:r>
            <a:r>
              <a:rPr lang="es-ES_tradnl" sz="2000" b="1" dirty="0"/>
              <a:t> </a:t>
            </a:r>
            <a:r>
              <a:rPr lang="es-ES_tradnl" sz="2000" b="1" dirty="0" err="1"/>
              <a:t>Stated</a:t>
            </a:r>
            <a:endParaRPr lang="es-ES_tradnl" sz="2000" b="1" dirty="0"/>
          </a:p>
          <a:p>
            <a:pPr algn="ctr"/>
            <a:r>
              <a:rPr lang="es-ES_tradnl" sz="2000" dirty="0"/>
              <a:t>[Irene]</a:t>
            </a:r>
          </a:p>
        </p:txBody>
      </p:sp>
      <p:sp>
        <p:nvSpPr>
          <p:cNvPr id="74" name="CuadroTexto 73">
            <a:extLst>
              <a:ext uri="{FF2B5EF4-FFF2-40B4-BE49-F238E27FC236}">
                <a16:creationId xmlns:a16="http://schemas.microsoft.com/office/drawing/2014/main" id="{D22A21FF-BD75-4548-B73A-4012230888D4}"/>
              </a:ext>
            </a:extLst>
          </p:cNvPr>
          <p:cNvSpPr txBox="1"/>
          <p:nvPr/>
        </p:nvSpPr>
        <p:spPr>
          <a:xfrm>
            <a:off x="4250775" y="5036702"/>
            <a:ext cx="1824288" cy="1015663"/>
          </a:xfrm>
          <a:prstGeom prst="rect">
            <a:avLst/>
          </a:prstGeom>
          <a:noFill/>
        </p:spPr>
        <p:txBody>
          <a:bodyPr wrap="square" rtlCol="0">
            <a:spAutoFit/>
          </a:bodyPr>
          <a:lstStyle/>
          <a:p>
            <a:pPr algn="ctr"/>
            <a:r>
              <a:rPr lang="es-ES_tradnl" sz="2000" b="1" dirty="0" err="1"/>
              <a:t>lived</a:t>
            </a:r>
            <a:r>
              <a:rPr lang="es-ES_tradnl" sz="2000" b="1" dirty="0"/>
              <a:t> in </a:t>
            </a:r>
            <a:r>
              <a:rPr lang="es-ES_tradnl" sz="2000" b="1" dirty="0" err="1"/>
              <a:t>the</a:t>
            </a:r>
            <a:r>
              <a:rPr lang="es-ES_tradnl" sz="2000" b="1" dirty="0"/>
              <a:t> </a:t>
            </a:r>
            <a:r>
              <a:rPr lang="es-ES_tradnl" sz="2000" b="1" dirty="0" err="1"/>
              <a:t>United</a:t>
            </a:r>
            <a:r>
              <a:rPr lang="es-ES_tradnl" sz="2000" b="1" dirty="0"/>
              <a:t> </a:t>
            </a:r>
            <a:r>
              <a:rPr lang="es-ES_tradnl" sz="2000" b="1" dirty="0" err="1"/>
              <a:t>Stated</a:t>
            </a:r>
            <a:endParaRPr lang="es-ES_tradnl" sz="2000" b="1" dirty="0"/>
          </a:p>
          <a:p>
            <a:pPr algn="ctr"/>
            <a:r>
              <a:rPr lang="es-ES_tradnl" sz="2000" dirty="0"/>
              <a:t>[Adrián]</a:t>
            </a:r>
          </a:p>
        </p:txBody>
      </p:sp>
      <p:sp>
        <p:nvSpPr>
          <p:cNvPr id="75" name="Rectangle 1">
            <a:extLst>
              <a:ext uri="{FF2B5EF4-FFF2-40B4-BE49-F238E27FC236}">
                <a16:creationId xmlns:a16="http://schemas.microsoft.com/office/drawing/2014/main" id="{B50BF17F-6753-2F42-A13A-C45DC71A89EC}"/>
              </a:ext>
            </a:extLst>
          </p:cNvPr>
          <p:cNvSpPr/>
          <p:nvPr/>
        </p:nvSpPr>
        <p:spPr>
          <a:xfrm>
            <a:off x="6186379" y="4417990"/>
            <a:ext cx="3522212"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es-ES_tradnl" sz="2000" dirty="0">
              <a:solidFill>
                <a:srgbClr val="203864"/>
              </a:solidFill>
            </a:endParaRPr>
          </a:p>
        </p:txBody>
      </p:sp>
      <p:sp>
        <p:nvSpPr>
          <p:cNvPr id="76" name="Text Box 10">
            <a:extLst>
              <a:ext uri="{FF2B5EF4-FFF2-40B4-BE49-F238E27FC236}">
                <a16:creationId xmlns:a16="http://schemas.microsoft.com/office/drawing/2014/main" id="{1547FE70-9804-F74C-93F7-FE9132FF94A9}"/>
              </a:ext>
            </a:extLst>
          </p:cNvPr>
          <p:cNvSpPr txBox="1">
            <a:spLocks noChangeArrowheads="1"/>
          </p:cNvSpPr>
          <p:nvPr/>
        </p:nvSpPr>
        <p:spPr bwMode="auto">
          <a:xfrm>
            <a:off x="6254448" y="4520717"/>
            <a:ext cx="352799" cy="404534"/>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b="1" dirty="0">
                <a:effectLst/>
                <a:latin typeface="Century Gothic" panose="020B0502020202020204" pitchFamily="34" charset="0"/>
                <a:ea typeface="Calibri" panose="020F0502020204030204" pitchFamily="34" charset="0"/>
                <a:cs typeface="Times New Roman" panose="02020603050405020304" pitchFamily="18" charset="0"/>
              </a:rPr>
              <a:t>8</a:t>
            </a:r>
            <a:endParaRPr lang="es-GB"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7" name="CuadroTexto 76">
            <a:extLst>
              <a:ext uri="{FF2B5EF4-FFF2-40B4-BE49-F238E27FC236}">
                <a16:creationId xmlns:a16="http://schemas.microsoft.com/office/drawing/2014/main" id="{239F512E-9E31-3647-8796-C8587B48914A}"/>
              </a:ext>
            </a:extLst>
          </p:cNvPr>
          <p:cNvSpPr txBox="1"/>
          <p:nvPr/>
        </p:nvSpPr>
        <p:spPr>
          <a:xfrm>
            <a:off x="6113493" y="5062800"/>
            <a:ext cx="1851511" cy="1015663"/>
          </a:xfrm>
          <a:prstGeom prst="rect">
            <a:avLst/>
          </a:prstGeom>
          <a:noFill/>
        </p:spPr>
        <p:txBody>
          <a:bodyPr wrap="square" rtlCol="0">
            <a:spAutoFit/>
          </a:bodyPr>
          <a:lstStyle/>
          <a:p>
            <a:pPr algn="ctr"/>
            <a:r>
              <a:rPr lang="es-ES_tradnl" sz="2000" b="1" dirty="0" err="1"/>
              <a:t>gets</a:t>
            </a:r>
            <a:r>
              <a:rPr lang="es-ES_tradnl" sz="2000" b="1" dirty="0"/>
              <a:t> to </a:t>
            </a:r>
            <a:r>
              <a:rPr lang="es-ES_tradnl" sz="2000" b="1" dirty="0" err="1"/>
              <a:t>know</a:t>
            </a:r>
            <a:r>
              <a:rPr lang="es-ES_tradnl" sz="2000" b="1" dirty="0"/>
              <a:t> France</a:t>
            </a:r>
          </a:p>
          <a:p>
            <a:pPr algn="ctr"/>
            <a:r>
              <a:rPr lang="es-ES_tradnl" sz="2000" dirty="0"/>
              <a:t>[Alba]</a:t>
            </a:r>
          </a:p>
        </p:txBody>
      </p:sp>
      <p:sp>
        <p:nvSpPr>
          <p:cNvPr id="78" name="CuadroTexto 77">
            <a:extLst>
              <a:ext uri="{FF2B5EF4-FFF2-40B4-BE49-F238E27FC236}">
                <a16:creationId xmlns:a16="http://schemas.microsoft.com/office/drawing/2014/main" id="{1D36693D-9635-DF40-9178-DBC13F852831}"/>
              </a:ext>
            </a:extLst>
          </p:cNvPr>
          <p:cNvSpPr txBox="1"/>
          <p:nvPr/>
        </p:nvSpPr>
        <p:spPr>
          <a:xfrm>
            <a:off x="7902092" y="5067130"/>
            <a:ext cx="1824288" cy="1015663"/>
          </a:xfrm>
          <a:prstGeom prst="rect">
            <a:avLst/>
          </a:prstGeom>
          <a:noFill/>
        </p:spPr>
        <p:txBody>
          <a:bodyPr wrap="square" rtlCol="0">
            <a:spAutoFit/>
          </a:bodyPr>
          <a:lstStyle/>
          <a:p>
            <a:pPr algn="ctr"/>
            <a:r>
              <a:rPr lang="es-ES_tradnl" sz="2000" b="1" dirty="0" err="1"/>
              <a:t>got</a:t>
            </a:r>
            <a:r>
              <a:rPr lang="es-ES_tradnl" sz="2000" b="1" dirty="0"/>
              <a:t> to </a:t>
            </a:r>
            <a:r>
              <a:rPr lang="es-ES_tradnl" sz="2000" b="1" dirty="0" err="1"/>
              <a:t>know</a:t>
            </a:r>
            <a:r>
              <a:rPr lang="es-ES_tradnl" sz="2000" b="1" dirty="0"/>
              <a:t> France</a:t>
            </a:r>
          </a:p>
          <a:p>
            <a:pPr algn="ctr"/>
            <a:r>
              <a:rPr lang="es-ES_tradnl" sz="2000" dirty="0"/>
              <a:t>[Álvaro]</a:t>
            </a:r>
          </a:p>
        </p:txBody>
      </p:sp>
      <p:sp>
        <p:nvSpPr>
          <p:cNvPr id="55" name="Rectangle 1">
            <a:extLst>
              <a:ext uri="{FF2B5EF4-FFF2-40B4-BE49-F238E27FC236}">
                <a16:creationId xmlns:a16="http://schemas.microsoft.com/office/drawing/2014/main" id="{540CC513-705B-F04A-86E7-830FDB6A3DAE}"/>
              </a:ext>
            </a:extLst>
          </p:cNvPr>
          <p:cNvSpPr/>
          <p:nvPr/>
        </p:nvSpPr>
        <p:spPr>
          <a:xfrm>
            <a:off x="8101528" y="703538"/>
            <a:ext cx="3522212"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es-ES_tradnl" sz="2000" dirty="0">
              <a:solidFill>
                <a:srgbClr val="203864"/>
              </a:solidFill>
            </a:endParaRPr>
          </a:p>
        </p:txBody>
      </p:sp>
      <p:sp>
        <p:nvSpPr>
          <p:cNvPr id="61" name="Text Box 10">
            <a:extLst>
              <a:ext uri="{FF2B5EF4-FFF2-40B4-BE49-F238E27FC236}">
                <a16:creationId xmlns:a16="http://schemas.microsoft.com/office/drawing/2014/main" id="{8417BF5C-DF87-F446-8AEB-7465410E1FF1}"/>
              </a:ext>
            </a:extLst>
          </p:cNvPr>
          <p:cNvSpPr txBox="1">
            <a:spLocks noChangeArrowheads="1"/>
          </p:cNvSpPr>
          <p:nvPr/>
        </p:nvSpPr>
        <p:spPr bwMode="auto">
          <a:xfrm>
            <a:off x="8169597" y="806265"/>
            <a:ext cx="352799" cy="404534"/>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b="1" dirty="0">
                <a:effectLst/>
                <a:latin typeface="Century Gothic" panose="020B0502020202020204" pitchFamily="34" charset="0"/>
                <a:ea typeface="Calibri" panose="020F0502020204030204" pitchFamily="34" charset="0"/>
                <a:cs typeface="Times New Roman" panose="02020603050405020304" pitchFamily="18" charset="0"/>
              </a:rPr>
              <a:t>3</a:t>
            </a:r>
            <a:endParaRPr lang="es-GB"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2" name="CuadroTexto 61">
            <a:extLst>
              <a:ext uri="{FF2B5EF4-FFF2-40B4-BE49-F238E27FC236}">
                <a16:creationId xmlns:a16="http://schemas.microsoft.com/office/drawing/2014/main" id="{173CF1E3-B62D-634B-8250-20ECA6DB502F}"/>
              </a:ext>
            </a:extLst>
          </p:cNvPr>
          <p:cNvSpPr txBox="1"/>
          <p:nvPr/>
        </p:nvSpPr>
        <p:spPr>
          <a:xfrm>
            <a:off x="8028269" y="1322641"/>
            <a:ext cx="1851511" cy="1015663"/>
          </a:xfrm>
          <a:prstGeom prst="rect">
            <a:avLst/>
          </a:prstGeom>
          <a:noFill/>
        </p:spPr>
        <p:txBody>
          <a:bodyPr wrap="square" rtlCol="0">
            <a:spAutoFit/>
          </a:bodyPr>
          <a:lstStyle/>
          <a:p>
            <a:pPr algn="ctr"/>
            <a:r>
              <a:rPr lang="es-ES_tradnl" sz="2000" b="1" dirty="0" err="1"/>
              <a:t>learns</a:t>
            </a:r>
            <a:r>
              <a:rPr lang="es-ES_tradnl" sz="2000" b="1" dirty="0"/>
              <a:t> </a:t>
            </a:r>
            <a:r>
              <a:rPr lang="es-ES_tradnl" sz="2000" b="1" dirty="0" err="1"/>
              <a:t>about</a:t>
            </a:r>
            <a:r>
              <a:rPr lang="es-ES_tradnl" sz="2000" b="1" dirty="0"/>
              <a:t> </a:t>
            </a:r>
            <a:r>
              <a:rPr lang="es-ES_tradnl" sz="2000" b="1" dirty="0" err="1"/>
              <a:t>the</a:t>
            </a:r>
            <a:r>
              <a:rPr lang="es-ES_tradnl" sz="2000" b="1" dirty="0"/>
              <a:t> culture</a:t>
            </a:r>
          </a:p>
          <a:p>
            <a:pPr algn="ctr"/>
            <a:r>
              <a:rPr lang="es-ES_tradnl" sz="2000" dirty="0"/>
              <a:t>[Irene]</a:t>
            </a:r>
          </a:p>
        </p:txBody>
      </p:sp>
      <p:sp>
        <p:nvSpPr>
          <p:cNvPr id="63" name="CuadroTexto 62">
            <a:extLst>
              <a:ext uri="{FF2B5EF4-FFF2-40B4-BE49-F238E27FC236}">
                <a16:creationId xmlns:a16="http://schemas.microsoft.com/office/drawing/2014/main" id="{87F5E3AB-CC34-074A-91CD-F5405251846A}"/>
              </a:ext>
            </a:extLst>
          </p:cNvPr>
          <p:cNvSpPr txBox="1"/>
          <p:nvPr/>
        </p:nvSpPr>
        <p:spPr>
          <a:xfrm>
            <a:off x="9711011" y="1310542"/>
            <a:ext cx="2015880" cy="1015663"/>
          </a:xfrm>
          <a:prstGeom prst="rect">
            <a:avLst/>
          </a:prstGeom>
          <a:noFill/>
        </p:spPr>
        <p:txBody>
          <a:bodyPr wrap="square" rtlCol="0">
            <a:spAutoFit/>
          </a:bodyPr>
          <a:lstStyle/>
          <a:p>
            <a:pPr algn="ctr"/>
            <a:r>
              <a:rPr lang="es-ES_tradnl" sz="2000" b="1" dirty="0" err="1"/>
              <a:t>learnt</a:t>
            </a:r>
            <a:r>
              <a:rPr lang="es-ES_tradnl" sz="2000" b="1" dirty="0"/>
              <a:t> </a:t>
            </a:r>
            <a:r>
              <a:rPr lang="es-ES_tradnl" sz="2000" b="1" dirty="0" err="1"/>
              <a:t>about</a:t>
            </a:r>
            <a:r>
              <a:rPr lang="es-ES_tradnl" sz="2000" b="1" dirty="0"/>
              <a:t> </a:t>
            </a:r>
            <a:r>
              <a:rPr lang="es-ES_tradnl" sz="2000" b="1" dirty="0" err="1"/>
              <a:t>the</a:t>
            </a:r>
            <a:r>
              <a:rPr lang="es-ES_tradnl" sz="2000" b="1" dirty="0"/>
              <a:t> culture</a:t>
            </a:r>
          </a:p>
          <a:p>
            <a:pPr algn="ctr"/>
            <a:r>
              <a:rPr lang="es-ES_tradnl" sz="2000" dirty="0"/>
              <a:t>[David]</a:t>
            </a:r>
          </a:p>
        </p:txBody>
      </p:sp>
      <p:sp>
        <p:nvSpPr>
          <p:cNvPr id="64" name="Rectangle 1">
            <a:extLst>
              <a:ext uri="{FF2B5EF4-FFF2-40B4-BE49-F238E27FC236}">
                <a16:creationId xmlns:a16="http://schemas.microsoft.com/office/drawing/2014/main" id="{08C4C9CF-0B7D-BD47-9946-D5DD090802D1}"/>
              </a:ext>
            </a:extLst>
          </p:cNvPr>
          <p:cNvSpPr/>
          <p:nvPr/>
        </p:nvSpPr>
        <p:spPr>
          <a:xfrm>
            <a:off x="8101528" y="2581577"/>
            <a:ext cx="3522212"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es-ES_tradnl" sz="2000" dirty="0">
              <a:solidFill>
                <a:srgbClr val="203864"/>
              </a:solidFill>
            </a:endParaRPr>
          </a:p>
        </p:txBody>
      </p:sp>
      <p:sp>
        <p:nvSpPr>
          <p:cNvPr id="65" name="Text Box 10">
            <a:extLst>
              <a:ext uri="{FF2B5EF4-FFF2-40B4-BE49-F238E27FC236}">
                <a16:creationId xmlns:a16="http://schemas.microsoft.com/office/drawing/2014/main" id="{7162CB42-E72E-7E40-A94D-23692336EEF2}"/>
              </a:ext>
            </a:extLst>
          </p:cNvPr>
          <p:cNvSpPr txBox="1">
            <a:spLocks noChangeArrowheads="1"/>
          </p:cNvSpPr>
          <p:nvPr/>
        </p:nvSpPr>
        <p:spPr bwMode="auto">
          <a:xfrm>
            <a:off x="8169597" y="2684304"/>
            <a:ext cx="352799" cy="404534"/>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b="1" dirty="0">
                <a:effectLst/>
                <a:latin typeface="Century Gothic" panose="020B0502020202020204" pitchFamily="34" charset="0"/>
                <a:ea typeface="Calibri" panose="020F0502020204030204" pitchFamily="34" charset="0"/>
                <a:cs typeface="Times New Roman" panose="02020603050405020304" pitchFamily="18" charset="0"/>
              </a:rPr>
              <a:t>6</a:t>
            </a:r>
            <a:endParaRPr lang="es-GB"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7" name="CuadroTexto 66">
            <a:extLst>
              <a:ext uri="{FF2B5EF4-FFF2-40B4-BE49-F238E27FC236}">
                <a16:creationId xmlns:a16="http://schemas.microsoft.com/office/drawing/2014/main" id="{1B53AA50-07BF-9242-B3AD-F220D03CA249}"/>
              </a:ext>
            </a:extLst>
          </p:cNvPr>
          <p:cNvSpPr txBox="1"/>
          <p:nvPr/>
        </p:nvSpPr>
        <p:spPr>
          <a:xfrm>
            <a:off x="7965004" y="3205038"/>
            <a:ext cx="2037270" cy="1015663"/>
          </a:xfrm>
          <a:prstGeom prst="rect">
            <a:avLst/>
          </a:prstGeom>
          <a:noFill/>
        </p:spPr>
        <p:txBody>
          <a:bodyPr wrap="square" rtlCol="0">
            <a:spAutoFit/>
          </a:bodyPr>
          <a:lstStyle/>
          <a:p>
            <a:pPr algn="ctr"/>
            <a:r>
              <a:rPr lang="es-ES_tradnl" sz="2000" b="1" dirty="0" err="1"/>
              <a:t>prints</a:t>
            </a:r>
            <a:r>
              <a:rPr lang="es-ES_tradnl" sz="2000" b="1" dirty="0"/>
              <a:t> </a:t>
            </a:r>
            <a:r>
              <a:rPr lang="es-ES_tradnl" sz="2000" b="1" dirty="0" err="1"/>
              <a:t>the</a:t>
            </a:r>
            <a:r>
              <a:rPr lang="es-ES_tradnl" sz="2000" b="1" dirty="0"/>
              <a:t> tickets</a:t>
            </a:r>
          </a:p>
          <a:p>
            <a:pPr algn="ctr"/>
            <a:r>
              <a:rPr lang="es-ES_tradnl" sz="2000" dirty="0"/>
              <a:t>[Pablo]</a:t>
            </a:r>
          </a:p>
        </p:txBody>
      </p:sp>
      <p:sp>
        <p:nvSpPr>
          <p:cNvPr id="68" name="CuadroTexto 67">
            <a:extLst>
              <a:ext uri="{FF2B5EF4-FFF2-40B4-BE49-F238E27FC236}">
                <a16:creationId xmlns:a16="http://schemas.microsoft.com/office/drawing/2014/main" id="{975FD883-D1D8-EC41-8F8A-82DB7670BAE5}"/>
              </a:ext>
            </a:extLst>
          </p:cNvPr>
          <p:cNvSpPr txBox="1"/>
          <p:nvPr/>
        </p:nvSpPr>
        <p:spPr>
          <a:xfrm>
            <a:off x="9726380" y="3224888"/>
            <a:ext cx="1987512" cy="1015663"/>
          </a:xfrm>
          <a:prstGeom prst="rect">
            <a:avLst/>
          </a:prstGeom>
          <a:noFill/>
        </p:spPr>
        <p:txBody>
          <a:bodyPr wrap="square" rtlCol="0">
            <a:spAutoFit/>
          </a:bodyPr>
          <a:lstStyle/>
          <a:p>
            <a:pPr algn="ctr"/>
            <a:r>
              <a:rPr lang="es-ES_tradnl" sz="2000" b="1" dirty="0" err="1"/>
              <a:t>printed</a:t>
            </a:r>
            <a:r>
              <a:rPr lang="es-ES_tradnl" sz="2000" b="1" dirty="0"/>
              <a:t> </a:t>
            </a:r>
            <a:r>
              <a:rPr lang="es-ES_tradnl" sz="2000" b="1" dirty="0" err="1"/>
              <a:t>the</a:t>
            </a:r>
            <a:r>
              <a:rPr lang="es-ES_tradnl" sz="2000" b="1" dirty="0"/>
              <a:t> tickets</a:t>
            </a:r>
          </a:p>
          <a:p>
            <a:pPr algn="ctr"/>
            <a:r>
              <a:rPr lang="es-ES_tradnl" sz="2000" dirty="0"/>
              <a:t>[Marta]</a:t>
            </a:r>
          </a:p>
        </p:txBody>
      </p:sp>
      <p:pic>
        <p:nvPicPr>
          <p:cNvPr id="9" name="Imagen 8">
            <a:extLst>
              <a:ext uri="{FF2B5EF4-FFF2-40B4-BE49-F238E27FC236}">
                <a16:creationId xmlns:a16="http://schemas.microsoft.com/office/drawing/2014/main" id="{98841167-35F3-6444-AAD7-A19602F05DC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426314" y="763524"/>
            <a:ext cx="588433" cy="661065"/>
          </a:xfrm>
          <a:prstGeom prst="rect">
            <a:avLst/>
          </a:prstGeom>
        </p:spPr>
      </p:pic>
      <p:pic>
        <p:nvPicPr>
          <p:cNvPr id="10" name="Imagen 9">
            <a:extLst>
              <a:ext uri="{FF2B5EF4-FFF2-40B4-BE49-F238E27FC236}">
                <a16:creationId xmlns:a16="http://schemas.microsoft.com/office/drawing/2014/main" id="{58D7D1D2-F6BA-D043-805A-17DCBE1A564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684304" y="680513"/>
            <a:ext cx="703627" cy="762129"/>
          </a:xfrm>
          <a:prstGeom prst="rect">
            <a:avLst/>
          </a:prstGeom>
        </p:spPr>
      </p:pic>
      <p:pic>
        <p:nvPicPr>
          <p:cNvPr id="11" name="Imagen 10">
            <a:extLst>
              <a:ext uri="{FF2B5EF4-FFF2-40B4-BE49-F238E27FC236}">
                <a16:creationId xmlns:a16="http://schemas.microsoft.com/office/drawing/2014/main" id="{8E4D0F54-5DFB-EC49-BA85-E84168DD112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184947" y="2661435"/>
            <a:ext cx="588433" cy="668836"/>
          </a:xfrm>
          <a:prstGeom prst="rect">
            <a:avLst/>
          </a:prstGeom>
        </p:spPr>
      </p:pic>
      <p:pic>
        <p:nvPicPr>
          <p:cNvPr id="12" name="Imagen 11">
            <a:extLst>
              <a:ext uri="{FF2B5EF4-FFF2-40B4-BE49-F238E27FC236}">
                <a16:creationId xmlns:a16="http://schemas.microsoft.com/office/drawing/2014/main" id="{BE128E12-079B-9043-988A-B1C140A71DA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804470" y="2694259"/>
            <a:ext cx="625454" cy="686783"/>
          </a:xfrm>
          <a:prstGeom prst="rect">
            <a:avLst/>
          </a:prstGeom>
        </p:spPr>
      </p:pic>
      <p:pic>
        <p:nvPicPr>
          <p:cNvPr id="13" name="Imagen 12">
            <a:extLst>
              <a:ext uri="{FF2B5EF4-FFF2-40B4-BE49-F238E27FC236}">
                <a16:creationId xmlns:a16="http://schemas.microsoft.com/office/drawing/2014/main" id="{772B484F-1495-3345-A5AF-CC4EC6D59C30}"/>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349108" y="2701981"/>
            <a:ext cx="560094" cy="557873"/>
          </a:xfrm>
          <a:prstGeom prst="rect">
            <a:avLst/>
          </a:prstGeom>
        </p:spPr>
      </p:pic>
      <p:pic>
        <p:nvPicPr>
          <p:cNvPr id="14" name="Imagen 13">
            <a:extLst>
              <a:ext uri="{FF2B5EF4-FFF2-40B4-BE49-F238E27FC236}">
                <a16:creationId xmlns:a16="http://schemas.microsoft.com/office/drawing/2014/main" id="{072E07A4-3CC1-B946-A442-8FCE6B8C1275}"/>
              </a:ext>
            </a:extLst>
          </p:cNvPr>
          <p:cNvPicPr>
            <a:picLocks noChangeAspect="1"/>
          </p:cNvPicPr>
          <p:nvPr/>
        </p:nvPicPr>
        <p:blipFill rotWithShape="1">
          <a:blip r:embed="rId8" cstate="screen">
            <a:extLst>
              <a:ext uri="{BEBA8EAE-BF5A-486C-A8C5-ECC9F3942E4B}">
                <a14:imgProps xmlns:a14="http://schemas.microsoft.com/office/drawing/2010/main">
                  <a14:imgLayer r:embed="rId9">
                    <a14:imgEffect>
                      <a14:backgroundRemoval t="8966" b="100000" l="8257" r="92661">
                        <a14:foregroundMark x1="60550" y1="12414" x2="52294" y2="18621"/>
                        <a14:foregroundMark x1="88073" y1="75862" x2="81651" y2="79310"/>
                        <a14:foregroundMark x1="87156" y1="60000" x2="92661" y2="69655"/>
                        <a14:foregroundMark x1="48624" y1="86897" x2="39450" y2="79310"/>
                        <a14:foregroundMark x1="44954" y1="80000" x2="41284" y2="84828"/>
                        <a14:foregroundMark x1="17431" y1="91034" x2="15596" y2="97241"/>
                        <a14:foregroundMark x1="26606" y1="90345" x2="26606" y2="90345"/>
                        <a14:foregroundMark x1="58716" y1="84828" x2="54128" y2="94483"/>
                        <a14:foregroundMark x1="53211" y1="96552" x2="69725" y2="98621"/>
                        <a14:foregroundMark x1="39450" y1="99310" x2="39450" y2="99310"/>
                        <a14:foregroundMark x1="73394" y1="97241" x2="75229" y2="99310"/>
                        <a14:foregroundMark x1="65138" y1="99310" x2="65138" y2="99310"/>
                        <a14:foregroundMark x1="69725" y1="99310" x2="69725" y2="99310"/>
                      </a14:backgroundRemoval>
                    </a14:imgEffect>
                  </a14:imgLayer>
                </a14:imgProps>
              </a:ext>
              <a:ext uri="{28A0092B-C50C-407E-A947-70E740481C1C}">
                <a14:useLocalDpi xmlns:a14="http://schemas.microsoft.com/office/drawing/2010/main"/>
              </a:ext>
            </a:extLst>
          </a:blip>
          <a:srcRect/>
          <a:stretch/>
        </p:blipFill>
        <p:spPr>
          <a:xfrm>
            <a:off x="4975948" y="2668818"/>
            <a:ext cx="602121" cy="801734"/>
          </a:xfrm>
          <a:prstGeom prst="rect">
            <a:avLst/>
          </a:prstGeom>
        </p:spPr>
      </p:pic>
      <p:pic>
        <p:nvPicPr>
          <p:cNvPr id="80" name="Picture 6">
            <a:extLst>
              <a:ext uri="{FF2B5EF4-FFF2-40B4-BE49-F238E27FC236}">
                <a16:creationId xmlns:a16="http://schemas.microsoft.com/office/drawing/2014/main" id="{51642B41-3F65-E546-9AFE-E71F07E23500}"/>
              </a:ext>
            </a:extLst>
          </p:cNvPr>
          <p:cNvPicPr>
            <a:picLocks noChangeAspect="1"/>
          </p:cNvPicPr>
          <p:nvPr/>
        </p:nvPicPr>
        <p:blipFill rotWithShape="1">
          <a:blip r:embed="rId10" cstate="screen">
            <a:extLst>
              <a:ext uri="{BEBA8EAE-BF5A-486C-A8C5-ECC9F3942E4B}">
                <a14:imgProps xmlns:a14="http://schemas.microsoft.com/office/drawing/2010/main">
                  <a14:imgLayer r:embed="rId11">
                    <a14:imgEffect>
                      <a14:backgroundRemoval t="4854" b="99029" l="0" r="93684">
                        <a14:foregroundMark x1="47525" y1="11538" x2="8911" y2="35577"/>
                        <a14:foregroundMark x1="8911" y1="35577" x2="21782" y2="61538"/>
                        <a14:foregroundMark x1="49505" y1="29808" x2="50495" y2="35577"/>
                        <a14:foregroundMark x1="45545" y1="71154" x2="46535" y2="75962"/>
                        <a14:foregroundMark x1="57426" y1="93269" x2="52475" y2="93269"/>
                        <a14:foregroundMark x1="35401" y1="85867" x2="10891" y2="60577"/>
                        <a14:foregroundMark x1="10891" y1="60577" x2="19802" y2="16346"/>
                        <a14:foregroundMark x1="19802" y1="16346" x2="56436" y2="5769"/>
                        <a14:foregroundMark x1="990" y1="28846" x2="0" y2="35577"/>
                        <a14:foregroundMark x1="91089" y1="41346" x2="82178" y2="77885"/>
                        <a14:foregroundMark x1="94059" y1="47115" x2="87129" y2="67308"/>
                        <a14:foregroundMark x1="95050" y1="51923" x2="94059" y2="61538"/>
                        <a14:foregroundMark x1="10526" y1="65049" x2="32632" y2="87379"/>
                        <a14:foregroundMark x1="11579" y1="74757" x2="30526" y2="91262"/>
                        <a14:foregroundMark x1="8421" y1="76699" x2="32427" y2="90176"/>
                        <a14:foregroundMark x1="12632" y1="77670" x2="21053" y2="83495"/>
                        <a14:foregroundMark x1="27368" y1="95146" x2="28637" y2="95666"/>
                        <a14:backgroundMark x1="26316" y1="99029" x2="38947" y2="99029"/>
                      </a14:backgroundRemoval>
                    </a14:imgEffect>
                  </a14:imgLayer>
                </a14:imgProps>
              </a:ext>
              <a:ext uri="{28A0092B-C50C-407E-A947-70E740481C1C}">
                <a14:useLocalDpi xmlns:a14="http://schemas.microsoft.com/office/drawing/2010/main"/>
              </a:ext>
            </a:extLst>
          </a:blip>
          <a:srcRect/>
          <a:stretch/>
        </p:blipFill>
        <p:spPr>
          <a:xfrm rot="5214391">
            <a:off x="5052556" y="786634"/>
            <a:ext cx="580018" cy="624705"/>
          </a:xfrm>
          <a:prstGeom prst="rect">
            <a:avLst/>
          </a:prstGeom>
        </p:spPr>
      </p:pic>
      <p:pic>
        <p:nvPicPr>
          <p:cNvPr id="81" name="Picture 7">
            <a:extLst>
              <a:ext uri="{FF2B5EF4-FFF2-40B4-BE49-F238E27FC236}">
                <a16:creationId xmlns:a16="http://schemas.microsoft.com/office/drawing/2014/main" id="{A92FC993-430D-024B-8EF6-1C7A25082C7D}"/>
              </a:ext>
            </a:extLst>
          </p:cNvPr>
          <p:cNvPicPr>
            <a:picLocks noChangeAspect="1"/>
          </p:cNvPicPr>
          <p:nvPr/>
        </p:nvPicPr>
        <p:blipFill rotWithShape="1">
          <a:blip r:embed="rId12" cstate="screen">
            <a:extLst>
              <a:ext uri="{BEBA8EAE-BF5A-486C-A8C5-ECC9F3942E4B}">
                <a14:imgProps xmlns:a14="http://schemas.microsoft.com/office/drawing/2010/main">
                  <a14:imgLayer r:embed="rId13">
                    <a14:imgEffect>
                      <a14:backgroundRemoval t="4587" b="95413" l="8571" r="94286">
                        <a14:foregroundMark x1="84762" y1="74312" x2="90476" y2="51376"/>
                        <a14:foregroundMark x1="88571" y1="45872" x2="41905" y2="11009"/>
                        <a14:foregroundMark x1="41905" y1="11009" x2="10476" y2="38532"/>
                        <a14:foregroundMark x1="10476" y1="38532" x2="17143" y2="80734"/>
                        <a14:foregroundMark x1="17143" y1="80734" x2="61905" y2="92661"/>
                        <a14:foregroundMark x1="61905" y1="92661" x2="90476" y2="63303"/>
                        <a14:foregroundMark x1="90476" y1="63303" x2="81905" y2="23853"/>
                        <a14:foregroundMark x1="76190" y1="16514" x2="64762" y2="8257"/>
                        <a14:foregroundMark x1="62857" y1="6422" x2="35238" y2="6422"/>
                        <a14:foregroundMark x1="35238" y1="5505" x2="13333" y2="22018"/>
                        <a14:foregroundMark x1="27619" y1="17431" x2="22857" y2="21101"/>
                        <a14:foregroundMark x1="52381" y1="11009" x2="72381" y2="18349"/>
                        <a14:foregroundMark x1="75238" y1="13761" x2="93333" y2="43119"/>
                        <a14:foregroundMark x1="66667" y1="88073" x2="47619" y2="92661"/>
                        <a14:foregroundMark x1="91429" y1="47706" x2="94286" y2="52294"/>
                        <a14:foregroundMark x1="65714" y1="91743" x2="38095" y2="94495"/>
                        <a14:foregroundMark x1="66667" y1="95413" x2="33333" y2="95413"/>
                        <a14:foregroundMark x1="50476" y1="95413" x2="24762" y2="91743"/>
                        <a14:foregroundMark x1="24762" y1="89908" x2="75238" y2="87156"/>
                        <a14:foregroundMark x1="73333" y1="80734" x2="26667" y2="95413"/>
                        <a14:backgroundMark x1="32381" y1="4587" x2="33333" y2="5505"/>
                        <a14:backgroundMark x1="33333" y1="3670" x2="34286" y2="5505"/>
                      </a14:backgroundRemoval>
                    </a14:imgEffect>
                  </a14:imgLayer>
                </a14:imgProps>
              </a:ext>
              <a:ext uri="{28A0092B-C50C-407E-A947-70E740481C1C}">
                <a14:useLocalDpi xmlns:a14="http://schemas.microsoft.com/office/drawing/2010/main"/>
              </a:ext>
            </a:extLst>
          </a:blip>
          <a:srcRect/>
          <a:stretch/>
        </p:blipFill>
        <p:spPr>
          <a:xfrm>
            <a:off x="1315902" y="771069"/>
            <a:ext cx="593300" cy="581018"/>
          </a:xfrm>
          <a:prstGeom prst="rect">
            <a:avLst/>
          </a:prstGeom>
        </p:spPr>
      </p:pic>
      <p:pic>
        <p:nvPicPr>
          <p:cNvPr id="82" name="Picture 8">
            <a:extLst>
              <a:ext uri="{FF2B5EF4-FFF2-40B4-BE49-F238E27FC236}">
                <a16:creationId xmlns:a16="http://schemas.microsoft.com/office/drawing/2014/main" id="{65F8D8AA-436C-064B-AC96-329F3115F3F1}"/>
              </a:ext>
            </a:extLst>
          </p:cNvPr>
          <p:cNvPicPr>
            <a:picLocks noChangeAspect="1"/>
          </p:cNvPicPr>
          <p:nvPr/>
        </p:nvPicPr>
        <p:blipFill rotWithShape="1">
          <a:blip r:embed="rId14" cstate="screen">
            <a:extLst>
              <a:ext uri="{BEBA8EAE-BF5A-486C-A8C5-ECC9F3942E4B}">
                <a14:imgProps xmlns:a14="http://schemas.microsoft.com/office/drawing/2010/main">
                  <a14:imgLayer r:embed="rId15">
                    <a14:imgEffect>
                      <a14:backgroundRemoval t="2679" b="94643" l="1905" r="93333">
                        <a14:foregroundMark x1="29524" y1="66071" x2="73333" y2="72321"/>
                        <a14:foregroundMark x1="73333" y1="72321" x2="35238" y2="58036"/>
                        <a14:foregroundMark x1="35238" y1="58036" x2="11429" y2="58929"/>
                        <a14:foregroundMark x1="33333" y1="78571" x2="57143" y2="83036"/>
                        <a14:foregroundMark x1="64762" y1="77679" x2="87619" y2="46429"/>
                        <a14:foregroundMark x1="41905" y1="90179" x2="76190" y2="78571"/>
                        <a14:foregroundMark x1="37143" y1="78571" x2="13333" y2="65179"/>
                        <a14:foregroundMark x1="24762" y1="71429" x2="59048" y2="91071"/>
                        <a14:foregroundMark x1="59048" y1="91071" x2="90476" y2="64286"/>
                        <a14:foregroundMark x1="90476" y1="64286" x2="79048" y2="21429"/>
                        <a14:foregroundMark x1="79048" y1="21429" x2="40952" y2="8929"/>
                        <a14:foregroundMark x1="40952" y1="8929" x2="11429" y2="22321"/>
                        <a14:foregroundMark x1="43810" y1="87500" x2="22857" y2="75000"/>
                        <a14:foregroundMark x1="16190" y1="59821" x2="34286" y2="85714"/>
                        <a14:foregroundMark x1="34286" y1="86607" x2="32381" y2="83929"/>
                        <a14:foregroundMark x1="36190" y1="86607" x2="11429" y2="68750"/>
                        <a14:foregroundMark x1="17143" y1="76786" x2="62857" y2="70536"/>
                        <a14:foregroundMark x1="62857" y1="70536" x2="63810" y2="34821"/>
                        <a14:foregroundMark x1="7619" y1="50000" x2="10476" y2="25893"/>
                        <a14:foregroundMark x1="8571" y1="46429" x2="4762" y2="41964"/>
                        <a14:foregroundMark x1="6667" y1="49107" x2="5714" y2="36607"/>
                        <a14:foregroundMark x1="41905" y1="13393" x2="82857" y2="23214"/>
                        <a14:foregroundMark x1="82857" y1="23214" x2="86667" y2="65179"/>
                        <a14:foregroundMark x1="86667" y1="65179" x2="54286" y2="91964"/>
                        <a14:foregroundMark x1="54286" y1="91964" x2="43810" y2="94643"/>
                        <a14:foregroundMark x1="57143" y1="93750" x2="89524" y2="70536"/>
                        <a14:foregroundMark x1="89524" y1="70536" x2="89524" y2="29464"/>
                        <a14:foregroundMark x1="89524" y1="29464" x2="84762" y2="21429"/>
                        <a14:foregroundMark x1="71429" y1="86607" x2="95238" y2="55357"/>
                        <a14:foregroundMark x1="95238" y1="55357" x2="92381" y2="41964"/>
                        <a14:foregroundMark x1="80952" y1="79464" x2="41905" y2="93750"/>
                        <a14:foregroundMark x1="41905" y1="93750" x2="19048" y2="79464"/>
                        <a14:foregroundMark x1="3810" y1="45536" x2="1905" y2="38393"/>
                        <a14:foregroundMark x1="45714" y1="9821" x2="68571" y2="13393"/>
                        <a14:foregroundMark x1="72381" y1="14286" x2="49524" y2="8036"/>
                        <a14:foregroundMark x1="63810" y1="5357" x2="52381" y2="2679"/>
                        <a14:foregroundMark x1="71429" y1="48214" x2="72381" y2="43750"/>
                        <a14:foregroundMark x1="80952" y1="16964" x2="74286" y2="10714"/>
                        <a14:foregroundMark x1="60000" y1="92857" x2="68571" y2="87500"/>
                      </a14:backgroundRemoval>
                    </a14:imgEffect>
                  </a14:imgLayer>
                </a14:imgProps>
              </a:ext>
              <a:ext uri="{28A0092B-C50C-407E-A947-70E740481C1C}">
                <a14:useLocalDpi xmlns:a14="http://schemas.microsoft.com/office/drawing/2010/main"/>
              </a:ext>
            </a:extLst>
          </a:blip>
          <a:srcRect/>
          <a:stretch/>
        </p:blipFill>
        <p:spPr>
          <a:xfrm rot="12778579">
            <a:off x="3192240" y="741219"/>
            <a:ext cx="569970" cy="604125"/>
          </a:xfrm>
          <a:prstGeom prst="rect">
            <a:avLst/>
          </a:prstGeom>
        </p:spPr>
      </p:pic>
      <p:pic>
        <p:nvPicPr>
          <p:cNvPr id="83" name="Picture 9">
            <a:extLst>
              <a:ext uri="{FF2B5EF4-FFF2-40B4-BE49-F238E27FC236}">
                <a16:creationId xmlns:a16="http://schemas.microsoft.com/office/drawing/2014/main" id="{8CDD476E-962C-D945-84E0-EC1EE3A45943}"/>
              </a:ext>
            </a:extLst>
          </p:cNvPr>
          <p:cNvPicPr>
            <a:picLocks noChangeAspect="1"/>
          </p:cNvPicPr>
          <p:nvPr/>
        </p:nvPicPr>
        <p:blipFill rotWithShape="1">
          <a:blip r:embed="rId16" cstate="screen">
            <a:extLst>
              <a:ext uri="{28A0092B-C50C-407E-A947-70E740481C1C}">
                <a14:useLocalDpi xmlns:a14="http://schemas.microsoft.com/office/drawing/2010/main"/>
              </a:ext>
            </a:extLst>
          </a:blip>
          <a:srcRect/>
          <a:stretch/>
        </p:blipFill>
        <p:spPr>
          <a:xfrm rot="17308951">
            <a:off x="6701786" y="811614"/>
            <a:ext cx="565572" cy="564887"/>
          </a:xfrm>
          <a:prstGeom prst="rect">
            <a:avLst/>
          </a:prstGeom>
        </p:spPr>
      </p:pic>
      <p:pic>
        <p:nvPicPr>
          <p:cNvPr id="84" name="Imagen 83">
            <a:extLst>
              <a:ext uri="{FF2B5EF4-FFF2-40B4-BE49-F238E27FC236}">
                <a16:creationId xmlns:a16="http://schemas.microsoft.com/office/drawing/2014/main" id="{04706611-C921-9F45-B21D-4956EED4842C}"/>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501509" y="4410622"/>
            <a:ext cx="625454" cy="686783"/>
          </a:xfrm>
          <a:prstGeom prst="rect">
            <a:avLst/>
          </a:prstGeom>
        </p:spPr>
      </p:pic>
      <p:pic>
        <p:nvPicPr>
          <p:cNvPr id="85" name="Imagen 84">
            <a:extLst>
              <a:ext uri="{FF2B5EF4-FFF2-40B4-BE49-F238E27FC236}">
                <a16:creationId xmlns:a16="http://schemas.microsoft.com/office/drawing/2014/main" id="{A5DE94E3-5F06-AA4C-9B34-49B7F1EC735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902540" y="4457117"/>
            <a:ext cx="588433" cy="668836"/>
          </a:xfrm>
          <a:prstGeom prst="rect">
            <a:avLst/>
          </a:prstGeom>
        </p:spPr>
      </p:pic>
      <p:pic>
        <p:nvPicPr>
          <p:cNvPr id="88" name="Picture 7">
            <a:extLst>
              <a:ext uri="{FF2B5EF4-FFF2-40B4-BE49-F238E27FC236}">
                <a16:creationId xmlns:a16="http://schemas.microsoft.com/office/drawing/2014/main" id="{E2A3F44A-D04E-604F-AF32-7F2CA97529BD}"/>
              </a:ext>
            </a:extLst>
          </p:cNvPr>
          <p:cNvPicPr>
            <a:picLocks noChangeAspect="1"/>
          </p:cNvPicPr>
          <p:nvPr/>
        </p:nvPicPr>
        <p:blipFill rotWithShape="1">
          <a:blip r:embed="rId12" cstate="screen">
            <a:extLst>
              <a:ext uri="{BEBA8EAE-BF5A-486C-A8C5-ECC9F3942E4B}">
                <a14:imgProps xmlns:a14="http://schemas.microsoft.com/office/drawing/2010/main">
                  <a14:imgLayer r:embed="rId17">
                    <a14:imgEffect>
                      <a14:backgroundRemoval t="4587" b="95413" l="8571" r="94286">
                        <a14:foregroundMark x1="84762" y1="74312" x2="90476" y2="51376"/>
                        <a14:foregroundMark x1="88571" y1="45872" x2="41905" y2="11009"/>
                        <a14:foregroundMark x1="41905" y1="11009" x2="10476" y2="38532"/>
                        <a14:foregroundMark x1="10476" y1="38532" x2="17143" y2="80734"/>
                        <a14:foregroundMark x1="17143" y1="80734" x2="61905" y2="92661"/>
                        <a14:foregroundMark x1="61905" y1="92661" x2="90476" y2="63303"/>
                        <a14:foregroundMark x1="90476" y1="63303" x2="81905" y2="23853"/>
                        <a14:foregroundMark x1="76190" y1="16514" x2="64762" y2="8257"/>
                        <a14:foregroundMark x1="62857" y1="6422" x2="35238" y2="6422"/>
                        <a14:foregroundMark x1="35238" y1="5505" x2="13333" y2="22018"/>
                        <a14:foregroundMark x1="27619" y1="17431" x2="22857" y2="21101"/>
                        <a14:foregroundMark x1="52381" y1="11009" x2="72381" y2="18349"/>
                        <a14:foregroundMark x1="75238" y1="13761" x2="93333" y2="43119"/>
                        <a14:foregroundMark x1="66667" y1="88073" x2="47619" y2="92661"/>
                        <a14:foregroundMark x1="91429" y1="47706" x2="94286" y2="52294"/>
                        <a14:foregroundMark x1="65714" y1="91743" x2="38095" y2="94495"/>
                        <a14:foregroundMark x1="66667" y1="95413" x2="33333" y2="95413"/>
                        <a14:foregroundMark x1="50476" y1="95413" x2="24762" y2="91743"/>
                        <a14:foregroundMark x1="24762" y1="89908" x2="75238" y2="87156"/>
                        <a14:foregroundMark x1="73333" y1="80734" x2="26667" y2="95413"/>
                        <a14:backgroundMark x1="32381" y1="4587" x2="33333" y2="5505"/>
                        <a14:backgroundMark x1="33333" y1="3670" x2="34286" y2="5505"/>
                      </a14:backgroundRemoval>
                    </a14:imgEffect>
                  </a14:imgLayer>
                </a14:imgProps>
              </a:ext>
              <a:ext uri="{28A0092B-C50C-407E-A947-70E740481C1C}">
                <a14:useLocalDpi xmlns:a14="http://schemas.microsoft.com/office/drawing/2010/main"/>
              </a:ext>
            </a:extLst>
          </a:blip>
          <a:srcRect/>
          <a:stretch/>
        </p:blipFill>
        <p:spPr>
          <a:xfrm>
            <a:off x="10516357" y="2649268"/>
            <a:ext cx="593300" cy="581018"/>
          </a:xfrm>
          <a:prstGeom prst="rect">
            <a:avLst/>
          </a:prstGeom>
        </p:spPr>
      </p:pic>
      <p:pic>
        <p:nvPicPr>
          <p:cNvPr id="89" name="Imagen 88">
            <a:extLst>
              <a:ext uri="{FF2B5EF4-FFF2-40B4-BE49-F238E27FC236}">
                <a16:creationId xmlns:a16="http://schemas.microsoft.com/office/drawing/2014/main" id="{0EF9FE87-CAA1-674F-B4EF-7A6FC251373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125411" y="4372948"/>
            <a:ext cx="703627" cy="762129"/>
          </a:xfrm>
          <a:prstGeom prst="rect">
            <a:avLst/>
          </a:prstGeom>
        </p:spPr>
      </p:pic>
      <p:pic>
        <p:nvPicPr>
          <p:cNvPr id="90" name="Imagen 89">
            <a:extLst>
              <a:ext uri="{FF2B5EF4-FFF2-40B4-BE49-F238E27FC236}">
                <a16:creationId xmlns:a16="http://schemas.microsoft.com/office/drawing/2014/main" id="{5E7E5F4E-51BD-A948-BB25-9A8D94F154FE}"/>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747805" y="4509548"/>
            <a:ext cx="560094" cy="557873"/>
          </a:xfrm>
          <a:prstGeom prst="rect">
            <a:avLst/>
          </a:prstGeom>
        </p:spPr>
      </p:pic>
      <p:pic>
        <p:nvPicPr>
          <p:cNvPr id="69" name="Picture 6">
            <a:extLst>
              <a:ext uri="{FF2B5EF4-FFF2-40B4-BE49-F238E27FC236}">
                <a16:creationId xmlns:a16="http://schemas.microsoft.com/office/drawing/2014/main" id="{8D312040-4D8A-4F46-9A13-ADBD11BE8A3F}"/>
              </a:ext>
            </a:extLst>
          </p:cNvPr>
          <p:cNvPicPr>
            <a:picLocks noChangeAspect="1"/>
          </p:cNvPicPr>
          <p:nvPr/>
        </p:nvPicPr>
        <p:blipFill rotWithShape="1">
          <a:blip r:embed="rId10" cstate="screen">
            <a:extLst>
              <a:ext uri="{BEBA8EAE-BF5A-486C-A8C5-ECC9F3942E4B}">
                <a14:imgProps xmlns:a14="http://schemas.microsoft.com/office/drawing/2010/main">
                  <a14:imgLayer r:embed="rId11">
                    <a14:imgEffect>
                      <a14:backgroundRemoval t="4854" b="99029" l="0" r="93684">
                        <a14:foregroundMark x1="47525" y1="11538" x2="8911" y2="35577"/>
                        <a14:foregroundMark x1="8911" y1="35577" x2="21782" y2="61538"/>
                        <a14:foregroundMark x1="49505" y1="29808" x2="50495" y2="35577"/>
                        <a14:foregroundMark x1="45545" y1="71154" x2="46535" y2="75962"/>
                        <a14:foregroundMark x1="57426" y1="93269" x2="52475" y2="93269"/>
                        <a14:foregroundMark x1="35401" y1="85867" x2="10891" y2="60577"/>
                        <a14:foregroundMark x1="10891" y1="60577" x2="19802" y2="16346"/>
                        <a14:foregroundMark x1="19802" y1="16346" x2="56436" y2="5769"/>
                        <a14:foregroundMark x1="990" y1="28846" x2="0" y2="35577"/>
                        <a14:foregroundMark x1="91089" y1="41346" x2="82178" y2="77885"/>
                        <a14:foregroundMark x1="94059" y1="47115" x2="87129" y2="67308"/>
                        <a14:foregroundMark x1="95050" y1="51923" x2="94059" y2="61538"/>
                        <a14:foregroundMark x1="10526" y1="65049" x2="32632" y2="87379"/>
                        <a14:foregroundMark x1="11579" y1="74757" x2="30526" y2="91262"/>
                        <a14:foregroundMark x1="8421" y1="76699" x2="32427" y2="90176"/>
                        <a14:foregroundMark x1="12632" y1="77670" x2="21053" y2="83495"/>
                        <a14:foregroundMark x1="27368" y1="95146" x2="28637" y2="95666"/>
                        <a14:backgroundMark x1="26316" y1="99029" x2="38947" y2="99029"/>
                      </a14:backgroundRemoval>
                    </a14:imgEffect>
                  </a14:imgLayer>
                </a14:imgProps>
              </a:ext>
              <a:ext uri="{28A0092B-C50C-407E-A947-70E740481C1C}">
                <a14:useLocalDpi xmlns:a14="http://schemas.microsoft.com/office/drawing/2010/main"/>
              </a:ext>
            </a:extLst>
          </a:blip>
          <a:srcRect/>
          <a:stretch/>
        </p:blipFill>
        <p:spPr>
          <a:xfrm rot="5214391">
            <a:off x="8745292" y="2711476"/>
            <a:ext cx="580018" cy="624705"/>
          </a:xfrm>
          <a:prstGeom prst="rect">
            <a:avLst/>
          </a:prstGeom>
        </p:spPr>
      </p:pic>
    </p:spTree>
    <p:extLst>
      <p:ext uri="{BB962C8B-B14F-4D97-AF65-F5344CB8AC3E}">
        <p14:creationId xmlns:p14="http://schemas.microsoft.com/office/powerpoint/2010/main" val="31972139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1">
            <a:extLst>
              <a:ext uri="{FF2B5EF4-FFF2-40B4-BE49-F238E27FC236}">
                <a16:creationId xmlns:a16="http://schemas.microsoft.com/office/drawing/2014/main" id="{29E932D3-4E27-4749-8AE0-552996D7C365}"/>
              </a:ext>
            </a:extLst>
          </p:cNvPr>
          <p:cNvSpPr/>
          <p:nvPr/>
        </p:nvSpPr>
        <p:spPr>
          <a:xfrm>
            <a:off x="800145" y="710906"/>
            <a:ext cx="3522212"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es-ES_tradnl" sz="2000" dirty="0">
              <a:solidFill>
                <a:srgbClr val="203864"/>
              </a:solidFill>
            </a:endParaRPr>
          </a:p>
        </p:txBody>
      </p:sp>
      <p:sp>
        <p:nvSpPr>
          <p:cNvPr id="42" name="Text Box 10">
            <a:extLst>
              <a:ext uri="{FF2B5EF4-FFF2-40B4-BE49-F238E27FC236}">
                <a16:creationId xmlns:a16="http://schemas.microsoft.com/office/drawing/2014/main" id="{36A40A61-3D75-1049-BC69-71C2B258FB99}"/>
              </a:ext>
            </a:extLst>
          </p:cNvPr>
          <p:cNvSpPr txBox="1">
            <a:spLocks noChangeArrowheads="1"/>
          </p:cNvSpPr>
          <p:nvPr/>
        </p:nvSpPr>
        <p:spPr bwMode="auto">
          <a:xfrm>
            <a:off x="868214" y="813633"/>
            <a:ext cx="352799" cy="404534"/>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b="1" dirty="0">
                <a:effectLst/>
                <a:latin typeface="Century Gothic" panose="020B0502020202020204" pitchFamily="34" charset="0"/>
                <a:ea typeface="Calibri" panose="020F0502020204030204" pitchFamily="34" charset="0"/>
                <a:cs typeface="Times New Roman" panose="02020603050405020304" pitchFamily="18" charset="0"/>
              </a:rPr>
              <a:t>1</a:t>
            </a:r>
            <a:endParaRPr lang="es-GB"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CuadroTexto 5">
            <a:extLst>
              <a:ext uri="{FF2B5EF4-FFF2-40B4-BE49-F238E27FC236}">
                <a16:creationId xmlns:a16="http://schemas.microsoft.com/office/drawing/2014/main" id="{1061D751-7D81-0141-853D-70932CA341CF}"/>
              </a:ext>
            </a:extLst>
          </p:cNvPr>
          <p:cNvSpPr txBox="1"/>
          <p:nvPr/>
        </p:nvSpPr>
        <p:spPr>
          <a:xfrm>
            <a:off x="786714" y="1291821"/>
            <a:ext cx="1658885" cy="1015663"/>
          </a:xfrm>
          <a:prstGeom prst="rect">
            <a:avLst/>
          </a:prstGeom>
          <a:noFill/>
        </p:spPr>
        <p:txBody>
          <a:bodyPr wrap="square" rtlCol="0">
            <a:spAutoFit/>
          </a:bodyPr>
          <a:lstStyle/>
          <a:p>
            <a:pPr algn="ctr"/>
            <a:r>
              <a:rPr lang="es-ES_tradnl" sz="2000" b="1" dirty="0" err="1"/>
              <a:t>suffers</a:t>
            </a:r>
            <a:r>
              <a:rPr lang="es-ES_tradnl" sz="2000" b="1" dirty="0"/>
              <a:t> </a:t>
            </a:r>
            <a:r>
              <a:rPr lang="es-ES_tradnl" sz="2000" b="1" dirty="0" err="1"/>
              <a:t>accidents</a:t>
            </a:r>
            <a:endParaRPr lang="es-ES_tradnl" sz="2000" b="1" dirty="0"/>
          </a:p>
          <a:p>
            <a:pPr algn="ctr"/>
            <a:r>
              <a:rPr lang="es-ES_tradnl" sz="2000" dirty="0"/>
              <a:t>[Marta]</a:t>
            </a:r>
          </a:p>
        </p:txBody>
      </p:sp>
      <p:sp>
        <p:nvSpPr>
          <p:cNvPr id="39" name="CuadroTexto 38">
            <a:extLst>
              <a:ext uri="{FF2B5EF4-FFF2-40B4-BE49-F238E27FC236}">
                <a16:creationId xmlns:a16="http://schemas.microsoft.com/office/drawing/2014/main" id="{86DA299B-B6F6-0545-9D56-D49B451A43EE}"/>
              </a:ext>
            </a:extLst>
          </p:cNvPr>
          <p:cNvSpPr txBox="1"/>
          <p:nvPr/>
        </p:nvSpPr>
        <p:spPr>
          <a:xfrm>
            <a:off x="2527912" y="1298816"/>
            <a:ext cx="1833896" cy="1015663"/>
          </a:xfrm>
          <a:prstGeom prst="rect">
            <a:avLst/>
          </a:prstGeom>
          <a:noFill/>
        </p:spPr>
        <p:txBody>
          <a:bodyPr wrap="square" rtlCol="0">
            <a:spAutoFit/>
          </a:bodyPr>
          <a:lstStyle/>
          <a:p>
            <a:pPr algn="ctr"/>
            <a:r>
              <a:rPr lang="es-ES_tradnl" sz="2000" b="1" dirty="0" err="1"/>
              <a:t>suffered</a:t>
            </a:r>
            <a:r>
              <a:rPr lang="es-ES_tradnl" sz="2000" b="1" dirty="0"/>
              <a:t> </a:t>
            </a:r>
            <a:r>
              <a:rPr lang="es-ES_tradnl" sz="2000" b="1" dirty="0" err="1"/>
              <a:t>accidents</a:t>
            </a:r>
            <a:endParaRPr lang="es-ES_tradnl" sz="2000" b="1" dirty="0"/>
          </a:p>
          <a:p>
            <a:pPr algn="ctr"/>
            <a:r>
              <a:rPr lang="es-ES_tradnl" sz="2000" dirty="0"/>
              <a:t>[Paula]</a:t>
            </a:r>
          </a:p>
        </p:txBody>
      </p:sp>
      <p:sp>
        <p:nvSpPr>
          <p:cNvPr id="47" name="Rectangle 1">
            <a:extLst>
              <a:ext uri="{FF2B5EF4-FFF2-40B4-BE49-F238E27FC236}">
                <a16:creationId xmlns:a16="http://schemas.microsoft.com/office/drawing/2014/main" id="{5CFB69FC-FCAA-804F-ADE0-979B10A62B92}"/>
              </a:ext>
            </a:extLst>
          </p:cNvPr>
          <p:cNvSpPr/>
          <p:nvPr/>
        </p:nvSpPr>
        <p:spPr>
          <a:xfrm>
            <a:off x="4444121" y="710906"/>
            <a:ext cx="3522212"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es-ES_tradnl" sz="2000" dirty="0">
              <a:solidFill>
                <a:srgbClr val="203864"/>
              </a:solidFill>
            </a:endParaRPr>
          </a:p>
        </p:txBody>
      </p:sp>
      <p:sp>
        <p:nvSpPr>
          <p:cNvPr id="49" name="Text Box 10">
            <a:extLst>
              <a:ext uri="{FF2B5EF4-FFF2-40B4-BE49-F238E27FC236}">
                <a16:creationId xmlns:a16="http://schemas.microsoft.com/office/drawing/2014/main" id="{4C4CC6AD-4DDB-AA49-98F5-13DF0789F278}"/>
              </a:ext>
            </a:extLst>
          </p:cNvPr>
          <p:cNvSpPr txBox="1">
            <a:spLocks noChangeArrowheads="1"/>
          </p:cNvSpPr>
          <p:nvPr/>
        </p:nvSpPr>
        <p:spPr bwMode="auto">
          <a:xfrm>
            <a:off x="4512190" y="813633"/>
            <a:ext cx="352799" cy="404534"/>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b="1" dirty="0">
                <a:latin typeface="Century Gothic" panose="020B0502020202020204" pitchFamily="34" charset="0"/>
                <a:ea typeface="Calibri" panose="020F0502020204030204" pitchFamily="34" charset="0"/>
                <a:cs typeface="Times New Roman" panose="02020603050405020304" pitchFamily="18" charset="0"/>
              </a:rPr>
              <a:t>2</a:t>
            </a:r>
            <a:endParaRPr lang="es-GB"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0" name="CuadroTexto 49">
            <a:extLst>
              <a:ext uri="{FF2B5EF4-FFF2-40B4-BE49-F238E27FC236}">
                <a16:creationId xmlns:a16="http://schemas.microsoft.com/office/drawing/2014/main" id="{F76A84A4-91A2-5D4F-BD29-89757A771467}"/>
              </a:ext>
            </a:extLst>
          </p:cNvPr>
          <p:cNvSpPr txBox="1"/>
          <p:nvPr/>
        </p:nvSpPr>
        <p:spPr>
          <a:xfrm>
            <a:off x="4444121" y="1328507"/>
            <a:ext cx="1851511" cy="1015663"/>
          </a:xfrm>
          <a:prstGeom prst="rect">
            <a:avLst/>
          </a:prstGeom>
          <a:noFill/>
        </p:spPr>
        <p:txBody>
          <a:bodyPr wrap="square" rtlCol="0">
            <a:spAutoFit/>
          </a:bodyPr>
          <a:lstStyle/>
          <a:p>
            <a:pPr algn="ctr"/>
            <a:r>
              <a:rPr lang="es-ES_tradnl" sz="2000" b="1" dirty="0" err="1"/>
              <a:t>breaks</a:t>
            </a:r>
            <a:r>
              <a:rPr lang="es-ES_tradnl" sz="2000" b="1" dirty="0"/>
              <a:t> a </a:t>
            </a:r>
            <a:r>
              <a:rPr lang="es-ES_tradnl" sz="2000" b="1" dirty="0" err="1"/>
              <a:t>mobile</a:t>
            </a:r>
            <a:endParaRPr lang="es-ES_tradnl" sz="2000" b="1" dirty="0"/>
          </a:p>
          <a:p>
            <a:pPr algn="ctr"/>
            <a:r>
              <a:rPr lang="es-ES_tradnl" sz="2000" dirty="0"/>
              <a:t>[Pablo]</a:t>
            </a:r>
          </a:p>
        </p:txBody>
      </p:sp>
      <p:sp>
        <p:nvSpPr>
          <p:cNvPr id="51" name="CuadroTexto 50">
            <a:extLst>
              <a:ext uri="{FF2B5EF4-FFF2-40B4-BE49-F238E27FC236}">
                <a16:creationId xmlns:a16="http://schemas.microsoft.com/office/drawing/2014/main" id="{99220182-3ADE-514D-A2A5-F6F8B9BBBA6A}"/>
              </a:ext>
            </a:extLst>
          </p:cNvPr>
          <p:cNvSpPr txBox="1"/>
          <p:nvPr/>
        </p:nvSpPr>
        <p:spPr>
          <a:xfrm>
            <a:off x="6205053" y="1328507"/>
            <a:ext cx="1824288" cy="1015663"/>
          </a:xfrm>
          <a:prstGeom prst="rect">
            <a:avLst/>
          </a:prstGeom>
          <a:noFill/>
        </p:spPr>
        <p:txBody>
          <a:bodyPr wrap="square" rtlCol="0">
            <a:spAutoFit/>
          </a:bodyPr>
          <a:lstStyle/>
          <a:p>
            <a:pPr algn="ctr"/>
            <a:r>
              <a:rPr lang="es-ES_tradnl" sz="2000" b="1" dirty="0" err="1"/>
              <a:t>broke</a:t>
            </a:r>
            <a:r>
              <a:rPr lang="es-ES_tradnl" sz="2000" b="1" dirty="0"/>
              <a:t> a </a:t>
            </a:r>
            <a:r>
              <a:rPr lang="es-ES_tradnl" sz="2000" b="1" dirty="0" err="1"/>
              <a:t>mobile</a:t>
            </a:r>
            <a:endParaRPr lang="es-ES_tradnl" sz="2000" b="1" dirty="0"/>
          </a:p>
          <a:p>
            <a:pPr algn="ctr"/>
            <a:r>
              <a:rPr lang="es-ES_tradnl" sz="2000" dirty="0"/>
              <a:t>[Quique]</a:t>
            </a:r>
          </a:p>
        </p:txBody>
      </p:sp>
      <p:sp>
        <p:nvSpPr>
          <p:cNvPr id="52" name="Rectangle 1">
            <a:extLst>
              <a:ext uri="{FF2B5EF4-FFF2-40B4-BE49-F238E27FC236}">
                <a16:creationId xmlns:a16="http://schemas.microsoft.com/office/drawing/2014/main" id="{8EA05B7D-3C23-CE43-A80E-DFCE87AF302B}"/>
              </a:ext>
            </a:extLst>
          </p:cNvPr>
          <p:cNvSpPr/>
          <p:nvPr/>
        </p:nvSpPr>
        <p:spPr>
          <a:xfrm>
            <a:off x="786714" y="2588945"/>
            <a:ext cx="3522212"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es-ES_tradnl" sz="2000" dirty="0">
              <a:solidFill>
                <a:srgbClr val="203864"/>
              </a:solidFill>
            </a:endParaRPr>
          </a:p>
        </p:txBody>
      </p:sp>
      <p:sp>
        <p:nvSpPr>
          <p:cNvPr id="53" name="Text Box 10">
            <a:extLst>
              <a:ext uri="{FF2B5EF4-FFF2-40B4-BE49-F238E27FC236}">
                <a16:creationId xmlns:a16="http://schemas.microsoft.com/office/drawing/2014/main" id="{AC08EFD5-D6C6-F643-9F66-13DF1B6D9938}"/>
              </a:ext>
            </a:extLst>
          </p:cNvPr>
          <p:cNvSpPr txBox="1">
            <a:spLocks noChangeArrowheads="1"/>
          </p:cNvSpPr>
          <p:nvPr/>
        </p:nvSpPr>
        <p:spPr bwMode="auto">
          <a:xfrm>
            <a:off x="854783" y="2691672"/>
            <a:ext cx="352799" cy="404534"/>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b="1" dirty="0">
                <a:effectLst/>
                <a:latin typeface="Century Gothic" panose="020B0502020202020204" pitchFamily="34" charset="0"/>
                <a:ea typeface="Calibri" panose="020F0502020204030204" pitchFamily="34" charset="0"/>
                <a:cs typeface="Times New Roman" panose="02020603050405020304" pitchFamily="18" charset="0"/>
              </a:rPr>
              <a:t>4</a:t>
            </a:r>
            <a:endParaRPr lang="es-GB"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4" name="CuadroTexto 53">
            <a:extLst>
              <a:ext uri="{FF2B5EF4-FFF2-40B4-BE49-F238E27FC236}">
                <a16:creationId xmlns:a16="http://schemas.microsoft.com/office/drawing/2014/main" id="{BCF7B3C5-8BFA-E540-8347-B80C8EB41F17}"/>
              </a:ext>
            </a:extLst>
          </p:cNvPr>
          <p:cNvSpPr txBox="1"/>
          <p:nvPr/>
        </p:nvSpPr>
        <p:spPr>
          <a:xfrm>
            <a:off x="747187" y="3174274"/>
            <a:ext cx="1851511" cy="1015663"/>
          </a:xfrm>
          <a:prstGeom prst="rect">
            <a:avLst/>
          </a:prstGeom>
          <a:noFill/>
        </p:spPr>
        <p:txBody>
          <a:bodyPr wrap="square" rtlCol="0">
            <a:spAutoFit/>
          </a:bodyPr>
          <a:lstStyle/>
          <a:p>
            <a:pPr algn="ctr"/>
            <a:r>
              <a:rPr lang="es-ES_tradnl" sz="2000" b="1" dirty="0"/>
              <a:t>shares </a:t>
            </a:r>
            <a:r>
              <a:rPr lang="es-ES_tradnl" sz="2000" b="1" dirty="0" err="1"/>
              <a:t>an</a:t>
            </a:r>
            <a:r>
              <a:rPr lang="es-ES_tradnl" sz="2000" b="1" dirty="0"/>
              <a:t> ice </a:t>
            </a:r>
            <a:r>
              <a:rPr lang="es-ES_tradnl" sz="2000" b="1" dirty="0" err="1"/>
              <a:t>cream</a:t>
            </a:r>
            <a:endParaRPr lang="es-ES_tradnl" sz="2000" b="1" dirty="0"/>
          </a:p>
          <a:p>
            <a:pPr algn="ctr"/>
            <a:r>
              <a:rPr lang="es-ES_tradnl" sz="2000" dirty="0"/>
              <a:t>[Alba]</a:t>
            </a:r>
          </a:p>
        </p:txBody>
      </p:sp>
      <p:sp>
        <p:nvSpPr>
          <p:cNvPr id="56" name="CuadroTexto 55">
            <a:extLst>
              <a:ext uri="{FF2B5EF4-FFF2-40B4-BE49-F238E27FC236}">
                <a16:creationId xmlns:a16="http://schemas.microsoft.com/office/drawing/2014/main" id="{DDB74F9C-04B1-684E-B3A0-10F5CF26C0EE}"/>
              </a:ext>
            </a:extLst>
          </p:cNvPr>
          <p:cNvSpPr txBox="1"/>
          <p:nvPr/>
        </p:nvSpPr>
        <p:spPr>
          <a:xfrm>
            <a:off x="2535342" y="3205440"/>
            <a:ext cx="1824288" cy="1015663"/>
          </a:xfrm>
          <a:prstGeom prst="rect">
            <a:avLst/>
          </a:prstGeom>
          <a:noFill/>
        </p:spPr>
        <p:txBody>
          <a:bodyPr wrap="square" rtlCol="0">
            <a:spAutoFit/>
          </a:bodyPr>
          <a:lstStyle/>
          <a:p>
            <a:pPr algn="ctr"/>
            <a:r>
              <a:rPr lang="es-ES_tradnl" sz="2000" b="1" dirty="0" err="1"/>
              <a:t>shared</a:t>
            </a:r>
            <a:r>
              <a:rPr lang="es-ES_tradnl" sz="2000" b="1" dirty="0"/>
              <a:t> </a:t>
            </a:r>
            <a:r>
              <a:rPr lang="es-ES_tradnl" sz="2000" b="1" dirty="0" err="1"/>
              <a:t>an</a:t>
            </a:r>
            <a:r>
              <a:rPr lang="es-ES_tradnl" sz="2000" b="1" dirty="0"/>
              <a:t> ice </a:t>
            </a:r>
            <a:r>
              <a:rPr lang="es-ES_tradnl" sz="2000" b="1" dirty="0" err="1"/>
              <a:t>cream</a:t>
            </a:r>
            <a:endParaRPr lang="es-ES_tradnl" sz="2000" b="1" dirty="0"/>
          </a:p>
          <a:p>
            <a:pPr algn="ctr"/>
            <a:r>
              <a:rPr lang="es-ES_tradnl" sz="2000" dirty="0"/>
              <a:t>[Adrián]</a:t>
            </a:r>
          </a:p>
        </p:txBody>
      </p:sp>
      <p:sp>
        <p:nvSpPr>
          <p:cNvPr id="57" name="Rectangle 1">
            <a:extLst>
              <a:ext uri="{FF2B5EF4-FFF2-40B4-BE49-F238E27FC236}">
                <a16:creationId xmlns:a16="http://schemas.microsoft.com/office/drawing/2014/main" id="{AFDAA6EB-C2E0-F844-99D3-425D3F4AC51C}"/>
              </a:ext>
            </a:extLst>
          </p:cNvPr>
          <p:cNvSpPr/>
          <p:nvPr/>
        </p:nvSpPr>
        <p:spPr>
          <a:xfrm>
            <a:off x="4444121" y="2588945"/>
            <a:ext cx="3522212"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es-ES_tradnl" sz="2000" dirty="0">
              <a:solidFill>
                <a:srgbClr val="203864"/>
              </a:solidFill>
            </a:endParaRPr>
          </a:p>
        </p:txBody>
      </p:sp>
      <p:sp>
        <p:nvSpPr>
          <p:cNvPr id="58" name="Text Box 10">
            <a:extLst>
              <a:ext uri="{FF2B5EF4-FFF2-40B4-BE49-F238E27FC236}">
                <a16:creationId xmlns:a16="http://schemas.microsoft.com/office/drawing/2014/main" id="{B8196581-3154-F44A-8441-5CE55C1B774D}"/>
              </a:ext>
            </a:extLst>
          </p:cNvPr>
          <p:cNvSpPr txBox="1">
            <a:spLocks noChangeArrowheads="1"/>
          </p:cNvSpPr>
          <p:nvPr/>
        </p:nvSpPr>
        <p:spPr bwMode="auto">
          <a:xfrm>
            <a:off x="4512190" y="2691672"/>
            <a:ext cx="352799" cy="404534"/>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b="1" dirty="0">
                <a:effectLst/>
                <a:latin typeface="Century Gothic" panose="020B0502020202020204" pitchFamily="34" charset="0"/>
                <a:ea typeface="Calibri" panose="020F0502020204030204" pitchFamily="34" charset="0"/>
                <a:cs typeface="Times New Roman" panose="02020603050405020304" pitchFamily="18" charset="0"/>
              </a:rPr>
              <a:t>5</a:t>
            </a:r>
            <a:endParaRPr lang="es-GB"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9" name="CuadroTexto 58">
            <a:extLst>
              <a:ext uri="{FF2B5EF4-FFF2-40B4-BE49-F238E27FC236}">
                <a16:creationId xmlns:a16="http://schemas.microsoft.com/office/drawing/2014/main" id="{27DD7858-8532-0E48-9053-95E402C381DE}"/>
              </a:ext>
            </a:extLst>
          </p:cNvPr>
          <p:cNvSpPr txBox="1"/>
          <p:nvPr/>
        </p:nvSpPr>
        <p:spPr>
          <a:xfrm>
            <a:off x="4322357" y="3466222"/>
            <a:ext cx="2037270" cy="707886"/>
          </a:xfrm>
          <a:prstGeom prst="rect">
            <a:avLst/>
          </a:prstGeom>
          <a:noFill/>
        </p:spPr>
        <p:txBody>
          <a:bodyPr wrap="square" rtlCol="0">
            <a:spAutoFit/>
          </a:bodyPr>
          <a:lstStyle/>
          <a:p>
            <a:pPr algn="ctr"/>
            <a:r>
              <a:rPr lang="es-ES_tradnl" sz="2000" b="1" dirty="0" err="1"/>
              <a:t>offers</a:t>
            </a:r>
            <a:r>
              <a:rPr lang="es-ES_tradnl" sz="2000" b="1" dirty="0"/>
              <a:t> </a:t>
            </a:r>
            <a:r>
              <a:rPr lang="es-ES_tradnl" sz="2000" b="1" dirty="0" err="1"/>
              <a:t>drinks</a:t>
            </a:r>
            <a:endParaRPr lang="es-ES_tradnl" sz="2000" b="1" dirty="0"/>
          </a:p>
          <a:p>
            <a:pPr algn="ctr"/>
            <a:r>
              <a:rPr lang="es-ES_tradnl" sz="2000" dirty="0"/>
              <a:t>[Nerea]</a:t>
            </a:r>
          </a:p>
        </p:txBody>
      </p:sp>
      <p:sp>
        <p:nvSpPr>
          <p:cNvPr id="60" name="CuadroTexto 59">
            <a:extLst>
              <a:ext uri="{FF2B5EF4-FFF2-40B4-BE49-F238E27FC236}">
                <a16:creationId xmlns:a16="http://schemas.microsoft.com/office/drawing/2014/main" id="{4A9B1761-E10C-BE42-826E-44EFF425B4B4}"/>
              </a:ext>
            </a:extLst>
          </p:cNvPr>
          <p:cNvSpPr txBox="1"/>
          <p:nvPr/>
        </p:nvSpPr>
        <p:spPr>
          <a:xfrm>
            <a:off x="6075063" y="3455248"/>
            <a:ext cx="1915506" cy="707886"/>
          </a:xfrm>
          <a:prstGeom prst="rect">
            <a:avLst/>
          </a:prstGeom>
          <a:noFill/>
        </p:spPr>
        <p:txBody>
          <a:bodyPr wrap="square" rtlCol="0">
            <a:spAutoFit/>
          </a:bodyPr>
          <a:lstStyle/>
          <a:p>
            <a:pPr algn="ctr"/>
            <a:r>
              <a:rPr lang="es-ES_tradnl" sz="2000" b="1" dirty="0" err="1"/>
              <a:t>offered</a:t>
            </a:r>
            <a:r>
              <a:rPr lang="es-ES_tradnl" sz="2000" b="1" dirty="0"/>
              <a:t> </a:t>
            </a:r>
            <a:r>
              <a:rPr lang="es-ES_tradnl" sz="2000" b="1" dirty="0" err="1"/>
              <a:t>drinks</a:t>
            </a:r>
            <a:endParaRPr lang="es-ES_tradnl" sz="2000" b="1" dirty="0"/>
          </a:p>
          <a:p>
            <a:pPr algn="ctr"/>
            <a:r>
              <a:rPr lang="es-ES_tradnl" sz="2000" dirty="0"/>
              <a:t>[Álvaro]</a:t>
            </a:r>
          </a:p>
        </p:txBody>
      </p:sp>
      <p:sp>
        <p:nvSpPr>
          <p:cNvPr id="66" name="Rectangle 1">
            <a:extLst>
              <a:ext uri="{FF2B5EF4-FFF2-40B4-BE49-F238E27FC236}">
                <a16:creationId xmlns:a16="http://schemas.microsoft.com/office/drawing/2014/main" id="{7C9B5BC6-FDEB-2045-90FE-89062C617EB5}"/>
              </a:ext>
            </a:extLst>
          </p:cNvPr>
          <p:cNvSpPr/>
          <p:nvPr/>
        </p:nvSpPr>
        <p:spPr>
          <a:xfrm>
            <a:off x="2583610" y="4430690"/>
            <a:ext cx="3450632"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es-ES_tradnl" sz="2000" dirty="0">
              <a:solidFill>
                <a:srgbClr val="203864"/>
              </a:solidFill>
            </a:endParaRPr>
          </a:p>
        </p:txBody>
      </p:sp>
      <p:sp>
        <p:nvSpPr>
          <p:cNvPr id="72" name="Text Box 10">
            <a:extLst>
              <a:ext uri="{FF2B5EF4-FFF2-40B4-BE49-F238E27FC236}">
                <a16:creationId xmlns:a16="http://schemas.microsoft.com/office/drawing/2014/main" id="{9326DBE4-CF05-C143-A365-2E7EAC7E76D9}"/>
              </a:ext>
            </a:extLst>
          </p:cNvPr>
          <p:cNvSpPr txBox="1">
            <a:spLocks noChangeArrowheads="1"/>
          </p:cNvSpPr>
          <p:nvPr/>
        </p:nvSpPr>
        <p:spPr bwMode="auto">
          <a:xfrm>
            <a:off x="2651679" y="4533417"/>
            <a:ext cx="352799" cy="404534"/>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b="1" dirty="0">
                <a:effectLst/>
                <a:latin typeface="Century Gothic" panose="020B0502020202020204" pitchFamily="34" charset="0"/>
                <a:ea typeface="Calibri" panose="020F0502020204030204" pitchFamily="34" charset="0"/>
                <a:cs typeface="Times New Roman" panose="02020603050405020304" pitchFamily="18" charset="0"/>
              </a:rPr>
              <a:t>7</a:t>
            </a:r>
            <a:endParaRPr lang="es-GB"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3" name="CuadroTexto 72">
            <a:extLst>
              <a:ext uri="{FF2B5EF4-FFF2-40B4-BE49-F238E27FC236}">
                <a16:creationId xmlns:a16="http://schemas.microsoft.com/office/drawing/2014/main" id="{536D8929-488E-FE4F-8D46-82D756CE44EB}"/>
              </a:ext>
            </a:extLst>
          </p:cNvPr>
          <p:cNvSpPr txBox="1"/>
          <p:nvPr/>
        </p:nvSpPr>
        <p:spPr>
          <a:xfrm>
            <a:off x="2527912" y="5040678"/>
            <a:ext cx="1851511" cy="1015663"/>
          </a:xfrm>
          <a:prstGeom prst="rect">
            <a:avLst/>
          </a:prstGeom>
          <a:noFill/>
        </p:spPr>
        <p:txBody>
          <a:bodyPr wrap="square" rtlCol="0">
            <a:spAutoFit/>
          </a:bodyPr>
          <a:lstStyle/>
          <a:p>
            <a:pPr algn="ctr"/>
            <a:r>
              <a:rPr lang="es-ES_tradnl" sz="2000" b="1" dirty="0" err="1"/>
              <a:t>lives</a:t>
            </a:r>
            <a:r>
              <a:rPr lang="es-ES_tradnl" sz="2000" b="1" dirty="0"/>
              <a:t> in </a:t>
            </a:r>
            <a:r>
              <a:rPr lang="es-ES_tradnl" sz="2000" b="1" dirty="0" err="1"/>
              <a:t>the</a:t>
            </a:r>
            <a:r>
              <a:rPr lang="es-ES_tradnl" sz="2000" b="1" dirty="0"/>
              <a:t> </a:t>
            </a:r>
            <a:r>
              <a:rPr lang="es-ES_tradnl" sz="2000" b="1" dirty="0" err="1"/>
              <a:t>United</a:t>
            </a:r>
            <a:r>
              <a:rPr lang="es-ES_tradnl" sz="2000" b="1" dirty="0"/>
              <a:t> </a:t>
            </a:r>
            <a:r>
              <a:rPr lang="es-ES_tradnl" sz="2000" b="1" dirty="0" err="1"/>
              <a:t>Stated</a:t>
            </a:r>
            <a:endParaRPr lang="es-ES_tradnl" sz="2000" b="1" dirty="0"/>
          </a:p>
          <a:p>
            <a:pPr algn="ctr"/>
            <a:r>
              <a:rPr lang="es-ES_tradnl" sz="2000" dirty="0"/>
              <a:t>[Irene]</a:t>
            </a:r>
          </a:p>
        </p:txBody>
      </p:sp>
      <p:sp>
        <p:nvSpPr>
          <p:cNvPr id="74" name="CuadroTexto 73">
            <a:extLst>
              <a:ext uri="{FF2B5EF4-FFF2-40B4-BE49-F238E27FC236}">
                <a16:creationId xmlns:a16="http://schemas.microsoft.com/office/drawing/2014/main" id="{D22A21FF-BD75-4548-B73A-4012230888D4}"/>
              </a:ext>
            </a:extLst>
          </p:cNvPr>
          <p:cNvSpPr txBox="1"/>
          <p:nvPr/>
        </p:nvSpPr>
        <p:spPr>
          <a:xfrm>
            <a:off x="4250775" y="5036702"/>
            <a:ext cx="1824288" cy="1015663"/>
          </a:xfrm>
          <a:prstGeom prst="rect">
            <a:avLst/>
          </a:prstGeom>
          <a:noFill/>
        </p:spPr>
        <p:txBody>
          <a:bodyPr wrap="square" rtlCol="0">
            <a:spAutoFit/>
          </a:bodyPr>
          <a:lstStyle/>
          <a:p>
            <a:pPr algn="ctr"/>
            <a:r>
              <a:rPr lang="es-ES_tradnl" sz="2000" b="1" dirty="0" err="1"/>
              <a:t>lived</a:t>
            </a:r>
            <a:r>
              <a:rPr lang="es-ES_tradnl" sz="2000" b="1" dirty="0"/>
              <a:t> in </a:t>
            </a:r>
            <a:r>
              <a:rPr lang="es-ES_tradnl" sz="2000" b="1" dirty="0" err="1"/>
              <a:t>the</a:t>
            </a:r>
            <a:r>
              <a:rPr lang="es-ES_tradnl" sz="2000" b="1" dirty="0"/>
              <a:t> </a:t>
            </a:r>
            <a:r>
              <a:rPr lang="es-ES_tradnl" sz="2000" b="1" dirty="0" err="1"/>
              <a:t>United</a:t>
            </a:r>
            <a:r>
              <a:rPr lang="es-ES_tradnl" sz="2000" b="1" dirty="0"/>
              <a:t> </a:t>
            </a:r>
            <a:r>
              <a:rPr lang="es-ES_tradnl" sz="2000" b="1" dirty="0" err="1"/>
              <a:t>Stated</a:t>
            </a:r>
            <a:endParaRPr lang="es-ES_tradnl" sz="2000" b="1" dirty="0"/>
          </a:p>
          <a:p>
            <a:pPr algn="ctr"/>
            <a:r>
              <a:rPr lang="es-ES_tradnl" sz="2000" dirty="0"/>
              <a:t>[Adrián]</a:t>
            </a:r>
          </a:p>
        </p:txBody>
      </p:sp>
      <p:sp>
        <p:nvSpPr>
          <p:cNvPr id="75" name="Rectangle 1">
            <a:extLst>
              <a:ext uri="{FF2B5EF4-FFF2-40B4-BE49-F238E27FC236}">
                <a16:creationId xmlns:a16="http://schemas.microsoft.com/office/drawing/2014/main" id="{B50BF17F-6753-2F42-A13A-C45DC71A89EC}"/>
              </a:ext>
            </a:extLst>
          </p:cNvPr>
          <p:cNvSpPr/>
          <p:nvPr/>
        </p:nvSpPr>
        <p:spPr>
          <a:xfrm>
            <a:off x="6186379" y="4417990"/>
            <a:ext cx="3522212"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es-ES_tradnl" sz="2000" dirty="0">
              <a:solidFill>
                <a:srgbClr val="203864"/>
              </a:solidFill>
            </a:endParaRPr>
          </a:p>
        </p:txBody>
      </p:sp>
      <p:sp>
        <p:nvSpPr>
          <p:cNvPr id="76" name="Text Box 10">
            <a:extLst>
              <a:ext uri="{FF2B5EF4-FFF2-40B4-BE49-F238E27FC236}">
                <a16:creationId xmlns:a16="http://schemas.microsoft.com/office/drawing/2014/main" id="{1547FE70-9804-F74C-93F7-FE9132FF94A9}"/>
              </a:ext>
            </a:extLst>
          </p:cNvPr>
          <p:cNvSpPr txBox="1">
            <a:spLocks noChangeArrowheads="1"/>
          </p:cNvSpPr>
          <p:nvPr/>
        </p:nvSpPr>
        <p:spPr bwMode="auto">
          <a:xfrm>
            <a:off x="6254448" y="4520717"/>
            <a:ext cx="352799" cy="404534"/>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b="1" dirty="0">
                <a:effectLst/>
                <a:latin typeface="Century Gothic" panose="020B0502020202020204" pitchFamily="34" charset="0"/>
                <a:ea typeface="Calibri" panose="020F0502020204030204" pitchFamily="34" charset="0"/>
                <a:cs typeface="Times New Roman" panose="02020603050405020304" pitchFamily="18" charset="0"/>
              </a:rPr>
              <a:t>8</a:t>
            </a:r>
            <a:endParaRPr lang="es-GB"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7" name="CuadroTexto 76">
            <a:extLst>
              <a:ext uri="{FF2B5EF4-FFF2-40B4-BE49-F238E27FC236}">
                <a16:creationId xmlns:a16="http://schemas.microsoft.com/office/drawing/2014/main" id="{239F512E-9E31-3647-8796-C8587B48914A}"/>
              </a:ext>
            </a:extLst>
          </p:cNvPr>
          <p:cNvSpPr txBox="1"/>
          <p:nvPr/>
        </p:nvSpPr>
        <p:spPr>
          <a:xfrm>
            <a:off x="6113493" y="5062800"/>
            <a:ext cx="1851511" cy="1015663"/>
          </a:xfrm>
          <a:prstGeom prst="rect">
            <a:avLst/>
          </a:prstGeom>
          <a:noFill/>
        </p:spPr>
        <p:txBody>
          <a:bodyPr wrap="square" rtlCol="0">
            <a:spAutoFit/>
          </a:bodyPr>
          <a:lstStyle/>
          <a:p>
            <a:pPr algn="ctr"/>
            <a:r>
              <a:rPr lang="es-ES_tradnl" sz="2000" b="1" dirty="0" err="1"/>
              <a:t>gets</a:t>
            </a:r>
            <a:r>
              <a:rPr lang="es-ES_tradnl" sz="2000" b="1" dirty="0"/>
              <a:t> to </a:t>
            </a:r>
            <a:r>
              <a:rPr lang="es-ES_tradnl" sz="2000" b="1" dirty="0" err="1"/>
              <a:t>know</a:t>
            </a:r>
            <a:r>
              <a:rPr lang="es-ES_tradnl" sz="2000" b="1" dirty="0"/>
              <a:t> France</a:t>
            </a:r>
          </a:p>
          <a:p>
            <a:pPr algn="ctr"/>
            <a:r>
              <a:rPr lang="es-ES_tradnl" sz="2000" dirty="0"/>
              <a:t>[Alba]</a:t>
            </a:r>
          </a:p>
        </p:txBody>
      </p:sp>
      <p:sp>
        <p:nvSpPr>
          <p:cNvPr id="78" name="CuadroTexto 77">
            <a:extLst>
              <a:ext uri="{FF2B5EF4-FFF2-40B4-BE49-F238E27FC236}">
                <a16:creationId xmlns:a16="http://schemas.microsoft.com/office/drawing/2014/main" id="{1D36693D-9635-DF40-9178-DBC13F852831}"/>
              </a:ext>
            </a:extLst>
          </p:cNvPr>
          <p:cNvSpPr txBox="1"/>
          <p:nvPr/>
        </p:nvSpPr>
        <p:spPr>
          <a:xfrm>
            <a:off x="7902092" y="5067130"/>
            <a:ext cx="1824288" cy="1015663"/>
          </a:xfrm>
          <a:prstGeom prst="rect">
            <a:avLst/>
          </a:prstGeom>
          <a:noFill/>
        </p:spPr>
        <p:txBody>
          <a:bodyPr wrap="square" rtlCol="0">
            <a:spAutoFit/>
          </a:bodyPr>
          <a:lstStyle/>
          <a:p>
            <a:pPr algn="ctr"/>
            <a:r>
              <a:rPr lang="es-ES_tradnl" sz="2000" b="1" dirty="0" err="1"/>
              <a:t>got</a:t>
            </a:r>
            <a:r>
              <a:rPr lang="es-ES_tradnl" sz="2000" b="1" dirty="0"/>
              <a:t> to </a:t>
            </a:r>
            <a:r>
              <a:rPr lang="es-ES_tradnl" sz="2000" b="1" dirty="0" err="1"/>
              <a:t>know</a:t>
            </a:r>
            <a:r>
              <a:rPr lang="es-ES_tradnl" sz="2000" b="1" dirty="0"/>
              <a:t> France</a:t>
            </a:r>
          </a:p>
          <a:p>
            <a:pPr algn="ctr"/>
            <a:r>
              <a:rPr lang="es-ES_tradnl" sz="2000" dirty="0"/>
              <a:t>[Álvaro]</a:t>
            </a:r>
          </a:p>
        </p:txBody>
      </p:sp>
      <p:sp>
        <p:nvSpPr>
          <p:cNvPr id="55" name="Rectangle 1">
            <a:extLst>
              <a:ext uri="{FF2B5EF4-FFF2-40B4-BE49-F238E27FC236}">
                <a16:creationId xmlns:a16="http://schemas.microsoft.com/office/drawing/2014/main" id="{540CC513-705B-F04A-86E7-830FDB6A3DAE}"/>
              </a:ext>
            </a:extLst>
          </p:cNvPr>
          <p:cNvSpPr/>
          <p:nvPr/>
        </p:nvSpPr>
        <p:spPr>
          <a:xfrm>
            <a:off x="8101528" y="703538"/>
            <a:ext cx="3522212"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es-ES_tradnl" sz="2000" dirty="0">
              <a:solidFill>
                <a:srgbClr val="203864"/>
              </a:solidFill>
            </a:endParaRPr>
          </a:p>
        </p:txBody>
      </p:sp>
      <p:sp>
        <p:nvSpPr>
          <p:cNvPr id="61" name="Text Box 10">
            <a:extLst>
              <a:ext uri="{FF2B5EF4-FFF2-40B4-BE49-F238E27FC236}">
                <a16:creationId xmlns:a16="http://schemas.microsoft.com/office/drawing/2014/main" id="{8417BF5C-DF87-F446-8AEB-7465410E1FF1}"/>
              </a:ext>
            </a:extLst>
          </p:cNvPr>
          <p:cNvSpPr txBox="1">
            <a:spLocks noChangeArrowheads="1"/>
          </p:cNvSpPr>
          <p:nvPr/>
        </p:nvSpPr>
        <p:spPr bwMode="auto">
          <a:xfrm>
            <a:off x="8169597" y="806265"/>
            <a:ext cx="352799" cy="404534"/>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b="1" dirty="0">
                <a:effectLst/>
                <a:latin typeface="Century Gothic" panose="020B0502020202020204" pitchFamily="34" charset="0"/>
                <a:ea typeface="Calibri" panose="020F0502020204030204" pitchFamily="34" charset="0"/>
                <a:cs typeface="Times New Roman" panose="02020603050405020304" pitchFamily="18" charset="0"/>
              </a:rPr>
              <a:t>3</a:t>
            </a:r>
            <a:endParaRPr lang="es-GB"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2" name="CuadroTexto 61">
            <a:extLst>
              <a:ext uri="{FF2B5EF4-FFF2-40B4-BE49-F238E27FC236}">
                <a16:creationId xmlns:a16="http://schemas.microsoft.com/office/drawing/2014/main" id="{173CF1E3-B62D-634B-8250-20ECA6DB502F}"/>
              </a:ext>
            </a:extLst>
          </p:cNvPr>
          <p:cNvSpPr txBox="1"/>
          <p:nvPr/>
        </p:nvSpPr>
        <p:spPr>
          <a:xfrm>
            <a:off x="8028269" y="1322641"/>
            <a:ext cx="1851511" cy="1015663"/>
          </a:xfrm>
          <a:prstGeom prst="rect">
            <a:avLst/>
          </a:prstGeom>
          <a:noFill/>
        </p:spPr>
        <p:txBody>
          <a:bodyPr wrap="square" rtlCol="0">
            <a:spAutoFit/>
          </a:bodyPr>
          <a:lstStyle/>
          <a:p>
            <a:pPr algn="ctr"/>
            <a:r>
              <a:rPr lang="es-ES_tradnl" sz="2000" b="1" dirty="0" err="1"/>
              <a:t>learns</a:t>
            </a:r>
            <a:r>
              <a:rPr lang="es-ES_tradnl" sz="2000" b="1" dirty="0"/>
              <a:t> </a:t>
            </a:r>
            <a:r>
              <a:rPr lang="es-ES_tradnl" sz="2000" b="1" dirty="0" err="1"/>
              <a:t>about</a:t>
            </a:r>
            <a:r>
              <a:rPr lang="es-ES_tradnl" sz="2000" b="1" dirty="0"/>
              <a:t> </a:t>
            </a:r>
            <a:r>
              <a:rPr lang="es-ES_tradnl" sz="2000" b="1" dirty="0" err="1"/>
              <a:t>the</a:t>
            </a:r>
            <a:r>
              <a:rPr lang="es-ES_tradnl" sz="2000" b="1" dirty="0"/>
              <a:t> culture</a:t>
            </a:r>
          </a:p>
          <a:p>
            <a:pPr algn="ctr"/>
            <a:r>
              <a:rPr lang="es-ES_tradnl" sz="2000" dirty="0"/>
              <a:t>[Irene]</a:t>
            </a:r>
          </a:p>
        </p:txBody>
      </p:sp>
      <p:sp>
        <p:nvSpPr>
          <p:cNvPr id="63" name="CuadroTexto 62">
            <a:extLst>
              <a:ext uri="{FF2B5EF4-FFF2-40B4-BE49-F238E27FC236}">
                <a16:creationId xmlns:a16="http://schemas.microsoft.com/office/drawing/2014/main" id="{87F5E3AB-CC34-074A-91CD-F5405251846A}"/>
              </a:ext>
            </a:extLst>
          </p:cNvPr>
          <p:cNvSpPr txBox="1"/>
          <p:nvPr/>
        </p:nvSpPr>
        <p:spPr>
          <a:xfrm>
            <a:off x="9711011" y="1310542"/>
            <a:ext cx="2015880" cy="1015663"/>
          </a:xfrm>
          <a:prstGeom prst="rect">
            <a:avLst/>
          </a:prstGeom>
          <a:noFill/>
        </p:spPr>
        <p:txBody>
          <a:bodyPr wrap="square" rtlCol="0">
            <a:spAutoFit/>
          </a:bodyPr>
          <a:lstStyle/>
          <a:p>
            <a:pPr algn="ctr"/>
            <a:r>
              <a:rPr lang="es-ES_tradnl" sz="2000" b="1" dirty="0" err="1"/>
              <a:t>learnt</a:t>
            </a:r>
            <a:r>
              <a:rPr lang="es-ES_tradnl" sz="2000" b="1" dirty="0"/>
              <a:t> </a:t>
            </a:r>
            <a:r>
              <a:rPr lang="es-ES_tradnl" sz="2000" b="1" dirty="0" err="1"/>
              <a:t>about</a:t>
            </a:r>
            <a:r>
              <a:rPr lang="es-ES_tradnl" sz="2000" b="1" dirty="0"/>
              <a:t> </a:t>
            </a:r>
            <a:r>
              <a:rPr lang="es-ES_tradnl" sz="2000" b="1" dirty="0" err="1"/>
              <a:t>the</a:t>
            </a:r>
            <a:r>
              <a:rPr lang="es-ES_tradnl" sz="2000" b="1" dirty="0"/>
              <a:t> culture</a:t>
            </a:r>
          </a:p>
          <a:p>
            <a:pPr algn="ctr"/>
            <a:r>
              <a:rPr lang="es-ES_tradnl" sz="2000" dirty="0"/>
              <a:t>[David]</a:t>
            </a:r>
          </a:p>
        </p:txBody>
      </p:sp>
      <p:sp>
        <p:nvSpPr>
          <p:cNvPr id="64" name="Rectangle 1">
            <a:extLst>
              <a:ext uri="{FF2B5EF4-FFF2-40B4-BE49-F238E27FC236}">
                <a16:creationId xmlns:a16="http://schemas.microsoft.com/office/drawing/2014/main" id="{08C4C9CF-0B7D-BD47-9946-D5DD090802D1}"/>
              </a:ext>
            </a:extLst>
          </p:cNvPr>
          <p:cNvSpPr/>
          <p:nvPr/>
        </p:nvSpPr>
        <p:spPr>
          <a:xfrm>
            <a:off x="8101528" y="2581577"/>
            <a:ext cx="3522212"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es-ES_tradnl" sz="2000" dirty="0">
              <a:solidFill>
                <a:srgbClr val="203864"/>
              </a:solidFill>
            </a:endParaRPr>
          </a:p>
        </p:txBody>
      </p:sp>
      <p:sp>
        <p:nvSpPr>
          <p:cNvPr id="65" name="Text Box 10">
            <a:extLst>
              <a:ext uri="{FF2B5EF4-FFF2-40B4-BE49-F238E27FC236}">
                <a16:creationId xmlns:a16="http://schemas.microsoft.com/office/drawing/2014/main" id="{7162CB42-E72E-7E40-A94D-23692336EEF2}"/>
              </a:ext>
            </a:extLst>
          </p:cNvPr>
          <p:cNvSpPr txBox="1">
            <a:spLocks noChangeArrowheads="1"/>
          </p:cNvSpPr>
          <p:nvPr/>
        </p:nvSpPr>
        <p:spPr bwMode="auto">
          <a:xfrm>
            <a:off x="8169597" y="2684304"/>
            <a:ext cx="352799" cy="404534"/>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b="1" dirty="0">
                <a:effectLst/>
                <a:latin typeface="Century Gothic" panose="020B0502020202020204" pitchFamily="34" charset="0"/>
                <a:ea typeface="Calibri" panose="020F0502020204030204" pitchFamily="34" charset="0"/>
                <a:cs typeface="Times New Roman" panose="02020603050405020304" pitchFamily="18" charset="0"/>
              </a:rPr>
              <a:t>6</a:t>
            </a:r>
            <a:endParaRPr lang="es-GB"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7" name="CuadroTexto 66">
            <a:extLst>
              <a:ext uri="{FF2B5EF4-FFF2-40B4-BE49-F238E27FC236}">
                <a16:creationId xmlns:a16="http://schemas.microsoft.com/office/drawing/2014/main" id="{1B53AA50-07BF-9242-B3AD-F220D03CA249}"/>
              </a:ext>
            </a:extLst>
          </p:cNvPr>
          <p:cNvSpPr txBox="1"/>
          <p:nvPr/>
        </p:nvSpPr>
        <p:spPr>
          <a:xfrm>
            <a:off x="7965004" y="3205038"/>
            <a:ext cx="2037270" cy="1015663"/>
          </a:xfrm>
          <a:prstGeom prst="rect">
            <a:avLst/>
          </a:prstGeom>
          <a:noFill/>
        </p:spPr>
        <p:txBody>
          <a:bodyPr wrap="square" rtlCol="0">
            <a:spAutoFit/>
          </a:bodyPr>
          <a:lstStyle/>
          <a:p>
            <a:pPr algn="ctr"/>
            <a:r>
              <a:rPr lang="es-ES_tradnl" sz="2000" b="1" dirty="0" err="1"/>
              <a:t>prints</a:t>
            </a:r>
            <a:r>
              <a:rPr lang="es-ES_tradnl" sz="2000" b="1" dirty="0"/>
              <a:t> </a:t>
            </a:r>
            <a:r>
              <a:rPr lang="es-ES_tradnl" sz="2000" b="1" dirty="0" err="1"/>
              <a:t>the</a:t>
            </a:r>
            <a:r>
              <a:rPr lang="es-ES_tradnl" sz="2000" b="1" dirty="0"/>
              <a:t> tickets</a:t>
            </a:r>
          </a:p>
          <a:p>
            <a:pPr algn="ctr"/>
            <a:r>
              <a:rPr lang="es-ES_tradnl" sz="2000" dirty="0"/>
              <a:t>[Pablo]</a:t>
            </a:r>
          </a:p>
        </p:txBody>
      </p:sp>
      <p:sp>
        <p:nvSpPr>
          <p:cNvPr id="68" name="CuadroTexto 67">
            <a:extLst>
              <a:ext uri="{FF2B5EF4-FFF2-40B4-BE49-F238E27FC236}">
                <a16:creationId xmlns:a16="http://schemas.microsoft.com/office/drawing/2014/main" id="{975FD883-D1D8-EC41-8F8A-82DB7670BAE5}"/>
              </a:ext>
            </a:extLst>
          </p:cNvPr>
          <p:cNvSpPr txBox="1"/>
          <p:nvPr/>
        </p:nvSpPr>
        <p:spPr>
          <a:xfrm>
            <a:off x="9726380" y="3224888"/>
            <a:ext cx="1987512" cy="1015663"/>
          </a:xfrm>
          <a:prstGeom prst="rect">
            <a:avLst/>
          </a:prstGeom>
          <a:noFill/>
        </p:spPr>
        <p:txBody>
          <a:bodyPr wrap="square" rtlCol="0">
            <a:spAutoFit/>
          </a:bodyPr>
          <a:lstStyle/>
          <a:p>
            <a:pPr algn="ctr"/>
            <a:r>
              <a:rPr lang="es-ES_tradnl" sz="2000" b="1" dirty="0" err="1"/>
              <a:t>printed</a:t>
            </a:r>
            <a:r>
              <a:rPr lang="es-ES_tradnl" sz="2000" b="1" dirty="0"/>
              <a:t> </a:t>
            </a:r>
            <a:r>
              <a:rPr lang="es-ES_tradnl" sz="2000" b="1" dirty="0" err="1"/>
              <a:t>the</a:t>
            </a:r>
            <a:r>
              <a:rPr lang="es-ES_tradnl" sz="2000" b="1" dirty="0"/>
              <a:t> tickets</a:t>
            </a:r>
          </a:p>
          <a:p>
            <a:pPr algn="ctr"/>
            <a:r>
              <a:rPr lang="es-ES_tradnl" sz="2000" dirty="0"/>
              <a:t>[Marta]</a:t>
            </a:r>
          </a:p>
        </p:txBody>
      </p:sp>
      <p:pic>
        <p:nvPicPr>
          <p:cNvPr id="9" name="Imagen 8">
            <a:extLst>
              <a:ext uri="{FF2B5EF4-FFF2-40B4-BE49-F238E27FC236}">
                <a16:creationId xmlns:a16="http://schemas.microsoft.com/office/drawing/2014/main" id="{98841167-35F3-6444-AAD7-A19602F05DC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426314" y="763524"/>
            <a:ext cx="588433" cy="661065"/>
          </a:xfrm>
          <a:prstGeom prst="rect">
            <a:avLst/>
          </a:prstGeom>
        </p:spPr>
      </p:pic>
      <p:pic>
        <p:nvPicPr>
          <p:cNvPr id="10" name="Imagen 9">
            <a:extLst>
              <a:ext uri="{FF2B5EF4-FFF2-40B4-BE49-F238E27FC236}">
                <a16:creationId xmlns:a16="http://schemas.microsoft.com/office/drawing/2014/main" id="{58D7D1D2-F6BA-D043-805A-17DCBE1A564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684304" y="680513"/>
            <a:ext cx="703627" cy="762129"/>
          </a:xfrm>
          <a:prstGeom prst="rect">
            <a:avLst/>
          </a:prstGeom>
        </p:spPr>
      </p:pic>
      <p:pic>
        <p:nvPicPr>
          <p:cNvPr id="11" name="Imagen 10">
            <a:extLst>
              <a:ext uri="{FF2B5EF4-FFF2-40B4-BE49-F238E27FC236}">
                <a16:creationId xmlns:a16="http://schemas.microsoft.com/office/drawing/2014/main" id="{8E4D0F54-5DFB-EC49-BA85-E84168DD112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184947" y="2661435"/>
            <a:ext cx="588433" cy="668836"/>
          </a:xfrm>
          <a:prstGeom prst="rect">
            <a:avLst/>
          </a:prstGeom>
        </p:spPr>
      </p:pic>
      <p:pic>
        <p:nvPicPr>
          <p:cNvPr id="12" name="Imagen 11">
            <a:extLst>
              <a:ext uri="{FF2B5EF4-FFF2-40B4-BE49-F238E27FC236}">
                <a16:creationId xmlns:a16="http://schemas.microsoft.com/office/drawing/2014/main" id="{BE128E12-079B-9043-988A-B1C140A71DA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804470" y="2694259"/>
            <a:ext cx="625454" cy="686783"/>
          </a:xfrm>
          <a:prstGeom prst="rect">
            <a:avLst/>
          </a:prstGeom>
        </p:spPr>
      </p:pic>
      <p:pic>
        <p:nvPicPr>
          <p:cNvPr id="13" name="Imagen 12">
            <a:extLst>
              <a:ext uri="{FF2B5EF4-FFF2-40B4-BE49-F238E27FC236}">
                <a16:creationId xmlns:a16="http://schemas.microsoft.com/office/drawing/2014/main" id="{772B484F-1495-3345-A5AF-CC4EC6D59C30}"/>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349108" y="2701981"/>
            <a:ext cx="560094" cy="557873"/>
          </a:xfrm>
          <a:prstGeom prst="rect">
            <a:avLst/>
          </a:prstGeom>
        </p:spPr>
      </p:pic>
      <p:pic>
        <p:nvPicPr>
          <p:cNvPr id="14" name="Imagen 13">
            <a:extLst>
              <a:ext uri="{FF2B5EF4-FFF2-40B4-BE49-F238E27FC236}">
                <a16:creationId xmlns:a16="http://schemas.microsoft.com/office/drawing/2014/main" id="{072E07A4-3CC1-B946-A442-8FCE6B8C1275}"/>
              </a:ext>
            </a:extLst>
          </p:cNvPr>
          <p:cNvPicPr>
            <a:picLocks noChangeAspect="1"/>
          </p:cNvPicPr>
          <p:nvPr/>
        </p:nvPicPr>
        <p:blipFill rotWithShape="1">
          <a:blip r:embed="rId8" cstate="screen">
            <a:extLst>
              <a:ext uri="{BEBA8EAE-BF5A-486C-A8C5-ECC9F3942E4B}">
                <a14:imgProps xmlns:a14="http://schemas.microsoft.com/office/drawing/2010/main">
                  <a14:imgLayer r:embed="rId9">
                    <a14:imgEffect>
                      <a14:backgroundRemoval t="8966" b="100000" l="8257" r="92661">
                        <a14:foregroundMark x1="60550" y1="12414" x2="52294" y2="18621"/>
                        <a14:foregroundMark x1="88073" y1="75862" x2="81651" y2="79310"/>
                        <a14:foregroundMark x1="87156" y1="60000" x2="92661" y2="69655"/>
                        <a14:foregroundMark x1="48624" y1="86897" x2="39450" y2="79310"/>
                        <a14:foregroundMark x1="44954" y1="80000" x2="41284" y2="84828"/>
                        <a14:foregroundMark x1="17431" y1="91034" x2="15596" y2="97241"/>
                        <a14:foregroundMark x1="26606" y1="90345" x2="26606" y2="90345"/>
                        <a14:foregroundMark x1="58716" y1="84828" x2="54128" y2="94483"/>
                        <a14:foregroundMark x1="53211" y1="96552" x2="69725" y2="98621"/>
                        <a14:foregroundMark x1="39450" y1="99310" x2="39450" y2="99310"/>
                        <a14:foregroundMark x1="73394" y1="97241" x2="75229" y2="99310"/>
                        <a14:foregroundMark x1="65138" y1="99310" x2="65138" y2="99310"/>
                        <a14:foregroundMark x1="69725" y1="99310" x2="69725" y2="99310"/>
                      </a14:backgroundRemoval>
                    </a14:imgEffect>
                  </a14:imgLayer>
                </a14:imgProps>
              </a:ext>
              <a:ext uri="{28A0092B-C50C-407E-A947-70E740481C1C}">
                <a14:useLocalDpi xmlns:a14="http://schemas.microsoft.com/office/drawing/2010/main"/>
              </a:ext>
            </a:extLst>
          </a:blip>
          <a:srcRect/>
          <a:stretch/>
        </p:blipFill>
        <p:spPr>
          <a:xfrm>
            <a:off x="4975948" y="2668818"/>
            <a:ext cx="602121" cy="801734"/>
          </a:xfrm>
          <a:prstGeom prst="rect">
            <a:avLst/>
          </a:prstGeom>
        </p:spPr>
      </p:pic>
      <p:pic>
        <p:nvPicPr>
          <p:cNvPr id="81" name="Picture 7">
            <a:extLst>
              <a:ext uri="{FF2B5EF4-FFF2-40B4-BE49-F238E27FC236}">
                <a16:creationId xmlns:a16="http://schemas.microsoft.com/office/drawing/2014/main" id="{A92FC993-430D-024B-8EF6-1C7A25082C7D}"/>
              </a:ext>
            </a:extLst>
          </p:cNvPr>
          <p:cNvPicPr>
            <a:picLocks noChangeAspect="1"/>
          </p:cNvPicPr>
          <p:nvPr/>
        </p:nvPicPr>
        <p:blipFill rotWithShape="1">
          <a:blip r:embed="rId10" cstate="screen">
            <a:extLst>
              <a:ext uri="{BEBA8EAE-BF5A-486C-A8C5-ECC9F3942E4B}">
                <a14:imgProps xmlns:a14="http://schemas.microsoft.com/office/drawing/2010/main">
                  <a14:imgLayer r:embed="rId11">
                    <a14:imgEffect>
                      <a14:backgroundRemoval t="4587" b="95413" l="8571" r="94286">
                        <a14:foregroundMark x1="84762" y1="74312" x2="90476" y2="51376"/>
                        <a14:foregroundMark x1="88571" y1="45872" x2="41905" y2="11009"/>
                        <a14:foregroundMark x1="41905" y1="11009" x2="10476" y2="38532"/>
                        <a14:foregroundMark x1="10476" y1="38532" x2="17143" y2="80734"/>
                        <a14:foregroundMark x1="17143" y1="80734" x2="61905" y2="92661"/>
                        <a14:foregroundMark x1="61905" y1="92661" x2="90476" y2="63303"/>
                        <a14:foregroundMark x1="90476" y1="63303" x2="81905" y2="23853"/>
                        <a14:foregroundMark x1="76190" y1="16514" x2="64762" y2="8257"/>
                        <a14:foregroundMark x1="62857" y1="6422" x2="35238" y2="6422"/>
                        <a14:foregroundMark x1="35238" y1="5505" x2="13333" y2="22018"/>
                        <a14:foregroundMark x1="27619" y1="17431" x2="22857" y2="21101"/>
                        <a14:foregroundMark x1="52381" y1="11009" x2="72381" y2="18349"/>
                        <a14:foregroundMark x1="75238" y1="13761" x2="93333" y2="43119"/>
                        <a14:foregroundMark x1="66667" y1="88073" x2="47619" y2="92661"/>
                        <a14:foregroundMark x1="91429" y1="47706" x2="94286" y2="52294"/>
                        <a14:foregroundMark x1="65714" y1="91743" x2="38095" y2="94495"/>
                        <a14:foregroundMark x1="66667" y1="95413" x2="33333" y2="95413"/>
                        <a14:foregroundMark x1="50476" y1="95413" x2="24762" y2="91743"/>
                        <a14:foregroundMark x1="24762" y1="89908" x2="75238" y2="87156"/>
                        <a14:foregroundMark x1="73333" y1="80734" x2="26667" y2="95413"/>
                        <a14:backgroundMark x1="32381" y1="4587" x2="33333" y2="5505"/>
                        <a14:backgroundMark x1="33333" y1="3670" x2="34286" y2="5505"/>
                      </a14:backgroundRemoval>
                    </a14:imgEffect>
                  </a14:imgLayer>
                </a14:imgProps>
              </a:ext>
              <a:ext uri="{28A0092B-C50C-407E-A947-70E740481C1C}">
                <a14:useLocalDpi xmlns:a14="http://schemas.microsoft.com/office/drawing/2010/main"/>
              </a:ext>
            </a:extLst>
          </a:blip>
          <a:srcRect/>
          <a:stretch/>
        </p:blipFill>
        <p:spPr>
          <a:xfrm>
            <a:off x="1315902" y="771069"/>
            <a:ext cx="593300" cy="581018"/>
          </a:xfrm>
          <a:prstGeom prst="rect">
            <a:avLst/>
          </a:prstGeom>
        </p:spPr>
      </p:pic>
      <p:pic>
        <p:nvPicPr>
          <p:cNvPr id="82" name="Picture 8">
            <a:extLst>
              <a:ext uri="{FF2B5EF4-FFF2-40B4-BE49-F238E27FC236}">
                <a16:creationId xmlns:a16="http://schemas.microsoft.com/office/drawing/2014/main" id="{65F8D8AA-436C-064B-AC96-329F3115F3F1}"/>
              </a:ext>
            </a:extLst>
          </p:cNvPr>
          <p:cNvPicPr>
            <a:picLocks noChangeAspect="1"/>
          </p:cNvPicPr>
          <p:nvPr/>
        </p:nvPicPr>
        <p:blipFill rotWithShape="1">
          <a:blip r:embed="rId12" cstate="screen">
            <a:extLst>
              <a:ext uri="{BEBA8EAE-BF5A-486C-A8C5-ECC9F3942E4B}">
                <a14:imgProps xmlns:a14="http://schemas.microsoft.com/office/drawing/2010/main">
                  <a14:imgLayer r:embed="rId13">
                    <a14:imgEffect>
                      <a14:backgroundRemoval t="2679" b="94643" l="1905" r="93333">
                        <a14:foregroundMark x1="29524" y1="66071" x2="73333" y2="72321"/>
                        <a14:foregroundMark x1="73333" y1="72321" x2="35238" y2="58036"/>
                        <a14:foregroundMark x1="35238" y1="58036" x2="11429" y2="58929"/>
                        <a14:foregroundMark x1="33333" y1="78571" x2="57143" y2="83036"/>
                        <a14:foregroundMark x1="64762" y1="77679" x2="87619" y2="46429"/>
                        <a14:foregroundMark x1="41905" y1="90179" x2="76190" y2="78571"/>
                        <a14:foregroundMark x1="37143" y1="78571" x2="13333" y2="65179"/>
                        <a14:foregroundMark x1="24762" y1="71429" x2="59048" y2="91071"/>
                        <a14:foregroundMark x1="59048" y1="91071" x2="90476" y2="64286"/>
                        <a14:foregroundMark x1="90476" y1="64286" x2="79048" y2="21429"/>
                        <a14:foregroundMark x1="79048" y1="21429" x2="40952" y2="8929"/>
                        <a14:foregroundMark x1="40952" y1="8929" x2="11429" y2="22321"/>
                        <a14:foregroundMark x1="43810" y1="87500" x2="22857" y2="75000"/>
                        <a14:foregroundMark x1="16190" y1="59821" x2="34286" y2="85714"/>
                        <a14:foregroundMark x1="34286" y1="86607" x2="32381" y2="83929"/>
                        <a14:foregroundMark x1="36190" y1="86607" x2="11429" y2="68750"/>
                        <a14:foregroundMark x1="17143" y1="76786" x2="62857" y2="70536"/>
                        <a14:foregroundMark x1="62857" y1="70536" x2="63810" y2="34821"/>
                        <a14:foregroundMark x1="7619" y1="50000" x2="10476" y2="25893"/>
                        <a14:foregroundMark x1="8571" y1="46429" x2="4762" y2="41964"/>
                        <a14:foregroundMark x1="6667" y1="49107" x2="5714" y2="36607"/>
                        <a14:foregroundMark x1="41905" y1="13393" x2="82857" y2="23214"/>
                        <a14:foregroundMark x1="82857" y1="23214" x2="86667" y2="65179"/>
                        <a14:foregroundMark x1="86667" y1="65179" x2="54286" y2="91964"/>
                        <a14:foregroundMark x1="54286" y1="91964" x2="43810" y2="94643"/>
                        <a14:foregroundMark x1="57143" y1="93750" x2="89524" y2="70536"/>
                        <a14:foregroundMark x1="89524" y1="70536" x2="89524" y2="29464"/>
                        <a14:foregroundMark x1="89524" y1="29464" x2="84762" y2="21429"/>
                        <a14:foregroundMark x1="71429" y1="86607" x2="95238" y2="55357"/>
                        <a14:foregroundMark x1="95238" y1="55357" x2="92381" y2="41964"/>
                        <a14:foregroundMark x1="80952" y1="79464" x2="41905" y2="93750"/>
                        <a14:foregroundMark x1="41905" y1="93750" x2="19048" y2="79464"/>
                        <a14:foregroundMark x1="3810" y1="45536" x2="1905" y2="38393"/>
                        <a14:foregroundMark x1="45714" y1="9821" x2="68571" y2="13393"/>
                        <a14:foregroundMark x1="72381" y1="14286" x2="49524" y2="8036"/>
                        <a14:foregroundMark x1="63810" y1="5357" x2="52381" y2="2679"/>
                        <a14:foregroundMark x1="71429" y1="48214" x2="72381" y2="43750"/>
                        <a14:foregroundMark x1="80952" y1="16964" x2="74286" y2="10714"/>
                        <a14:foregroundMark x1="60000" y1="92857" x2="68571" y2="87500"/>
                      </a14:backgroundRemoval>
                    </a14:imgEffect>
                  </a14:imgLayer>
                </a14:imgProps>
              </a:ext>
              <a:ext uri="{28A0092B-C50C-407E-A947-70E740481C1C}">
                <a14:useLocalDpi xmlns:a14="http://schemas.microsoft.com/office/drawing/2010/main"/>
              </a:ext>
            </a:extLst>
          </a:blip>
          <a:srcRect/>
          <a:stretch/>
        </p:blipFill>
        <p:spPr>
          <a:xfrm rot="12778579">
            <a:off x="3192240" y="741219"/>
            <a:ext cx="569970" cy="604125"/>
          </a:xfrm>
          <a:prstGeom prst="rect">
            <a:avLst/>
          </a:prstGeom>
        </p:spPr>
      </p:pic>
      <p:pic>
        <p:nvPicPr>
          <p:cNvPr id="83" name="Picture 9">
            <a:extLst>
              <a:ext uri="{FF2B5EF4-FFF2-40B4-BE49-F238E27FC236}">
                <a16:creationId xmlns:a16="http://schemas.microsoft.com/office/drawing/2014/main" id="{8CDD476E-962C-D945-84E0-EC1EE3A45943}"/>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rot="17308951">
            <a:off x="6746046" y="827771"/>
            <a:ext cx="565572" cy="564887"/>
          </a:xfrm>
          <a:prstGeom prst="rect">
            <a:avLst/>
          </a:prstGeom>
        </p:spPr>
      </p:pic>
      <p:pic>
        <p:nvPicPr>
          <p:cNvPr id="84" name="Imagen 83">
            <a:extLst>
              <a:ext uri="{FF2B5EF4-FFF2-40B4-BE49-F238E27FC236}">
                <a16:creationId xmlns:a16="http://schemas.microsoft.com/office/drawing/2014/main" id="{04706611-C921-9F45-B21D-4956EED4842C}"/>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501509" y="4410622"/>
            <a:ext cx="625454" cy="686783"/>
          </a:xfrm>
          <a:prstGeom prst="rect">
            <a:avLst/>
          </a:prstGeom>
        </p:spPr>
      </p:pic>
      <p:pic>
        <p:nvPicPr>
          <p:cNvPr id="85" name="Imagen 84">
            <a:extLst>
              <a:ext uri="{FF2B5EF4-FFF2-40B4-BE49-F238E27FC236}">
                <a16:creationId xmlns:a16="http://schemas.microsoft.com/office/drawing/2014/main" id="{A5DE94E3-5F06-AA4C-9B34-49B7F1EC735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902540" y="4457117"/>
            <a:ext cx="588433" cy="668836"/>
          </a:xfrm>
          <a:prstGeom prst="rect">
            <a:avLst/>
          </a:prstGeom>
        </p:spPr>
      </p:pic>
      <p:pic>
        <p:nvPicPr>
          <p:cNvPr id="88" name="Picture 7">
            <a:extLst>
              <a:ext uri="{FF2B5EF4-FFF2-40B4-BE49-F238E27FC236}">
                <a16:creationId xmlns:a16="http://schemas.microsoft.com/office/drawing/2014/main" id="{E2A3F44A-D04E-604F-AF32-7F2CA97529BD}"/>
              </a:ext>
            </a:extLst>
          </p:cNvPr>
          <p:cNvPicPr>
            <a:picLocks noChangeAspect="1"/>
          </p:cNvPicPr>
          <p:nvPr/>
        </p:nvPicPr>
        <p:blipFill rotWithShape="1">
          <a:blip r:embed="rId10" cstate="screen">
            <a:extLst>
              <a:ext uri="{BEBA8EAE-BF5A-486C-A8C5-ECC9F3942E4B}">
                <a14:imgProps xmlns:a14="http://schemas.microsoft.com/office/drawing/2010/main">
                  <a14:imgLayer r:embed="rId15">
                    <a14:imgEffect>
                      <a14:backgroundRemoval t="4587" b="95413" l="8571" r="94286">
                        <a14:foregroundMark x1="84762" y1="74312" x2="90476" y2="51376"/>
                        <a14:foregroundMark x1="88571" y1="45872" x2="41905" y2="11009"/>
                        <a14:foregroundMark x1="41905" y1="11009" x2="10476" y2="38532"/>
                        <a14:foregroundMark x1="10476" y1="38532" x2="17143" y2="80734"/>
                        <a14:foregroundMark x1="17143" y1="80734" x2="61905" y2="92661"/>
                        <a14:foregroundMark x1="61905" y1="92661" x2="90476" y2="63303"/>
                        <a14:foregroundMark x1="90476" y1="63303" x2="81905" y2="23853"/>
                        <a14:foregroundMark x1="76190" y1="16514" x2="64762" y2="8257"/>
                        <a14:foregroundMark x1="62857" y1="6422" x2="35238" y2="6422"/>
                        <a14:foregroundMark x1="35238" y1="5505" x2="13333" y2="22018"/>
                        <a14:foregroundMark x1="27619" y1="17431" x2="22857" y2="21101"/>
                        <a14:foregroundMark x1="52381" y1="11009" x2="72381" y2="18349"/>
                        <a14:foregroundMark x1="75238" y1="13761" x2="93333" y2="43119"/>
                        <a14:foregroundMark x1="66667" y1="88073" x2="47619" y2="92661"/>
                        <a14:foregroundMark x1="91429" y1="47706" x2="94286" y2="52294"/>
                        <a14:foregroundMark x1="65714" y1="91743" x2="38095" y2="94495"/>
                        <a14:foregroundMark x1="66667" y1="95413" x2="33333" y2="95413"/>
                        <a14:foregroundMark x1="50476" y1="95413" x2="24762" y2="91743"/>
                        <a14:foregroundMark x1="24762" y1="89908" x2="75238" y2="87156"/>
                        <a14:foregroundMark x1="73333" y1="80734" x2="26667" y2="95413"/>
                        <a14:backgroundMark x1="32381" y1="4587" x2="33333" y2="5505"/>
                        <a14:backgroundMark x1="33333" y1="3670" x2="34286" y2="5505"/>
                      </a14:backgroundRemoval>
                    </a14:imgEffect>
                  </a14:imgLayer>
                </a14:imgProps>
              </a:ext>
              <a:ext uri="{28A0092B-C50C-407E-A947-70E740481C1C}">
                <a14:useLocalDpi xmlns:a14="http://schemas.microsoft.com/office/drawing/2010/main"/>
              </a:ext>
            </a:extLst>
          </a:blip>
          <a:srcRect/>
          <a:stretch/>
        </p:blipFill>
        <p:spPr>
          <a:xfrm>
            <a:off x="10516357" y="2649268"/>
            <a:ext cx="593300" cy="581018"/>
          </a:xfrm>
          <a:prstGeom prst="rect">
            <a:avLst/>
          </a:prstGeom>
        </p:spPr>
      </p:pic>
      <p:pic>
        <p:nvPicPr>
          <p:cNvPr id="89" name="Imagen 88">
            <a:extLst>
              <a:ext uri="{FF2B5EF4-FFF2-40B4-BE49-F238E27FC236}">
                <a16:creationId xmlns:a16="http://schemas.microsoft.com/office/drawing/2014/main" id="{0EF9FE87-CAA1-674F-B4EF-7A6FC251373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125411" y="4372948"/>
            <a:ext cx="703627" cy="762129"/>
          </a:xfrm>
          <a:prstGeom prst="rect">
            <a:avLst/>
          </a:prstGeom>
        </p:spPr>
      </p:pic>
      <p:pic>
        <p:nvPicPr>
          <p:cNvPr id="90" name="Imagen 89">
            <a:extLst>
              <a:ext uri="{FF2B5EF4-FFF2-40B4-BE49-F238E27FC236}">
                <a16:creationId xmlns:a16="http://schemas.microsoft.com/office/drawing/2014/main" id="{5E7E5F4E-51BD-A948-BB25-9A8D94F154FE}"/>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747805" y="4509548"/>
            <a:ext cx="560094" cy="557873"/>
          </a:xfrm>
          <a:prstGeom prst="rect">
            <a:avLst/>
          </a:prstGeom>
        </p:spPr>
      </p:pic>
      <p:sp>
        <p:nvSpPr>
          <p:cNvPr id="69" name="Anillo 68">
            <a:extLst>
              <a:ext uri="{FF2B5EF4-FFF2-40B4-BE49-F238E27FC236}">
                <a16:creationId xmlns:a16="http://schemas.microsoft.com/office/drawing/2014/main" id="{BF6AE013-1C94-C144-A47C-C4CE30E0D08B}"/>
              </a:ext>
            </a:extLst>
          </p:cNvPr>
          <p:cNvSpPr/>
          <p:nvPr/>
        </p:nvSpPr>
        <p:spPr>
          <a:xfrm>
            <a:off x="654776" y="622882"/>
            <a:ext cx="1943922" cy="1861269"/>
          </a:xfrm>
          <a:prstGeom prst="donut">
            <a:avLst>
              <a:gd name="adj" fmla="val 3219"/>
            </a:avLst>
          </a:prstGeom>
          <a:solidFill>
            <a:srgbClr val="F664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dirty="0">
              <a:solidFill>
                <a:schemeClr val="tx1"/>
              </a:solidFill>
            </a:endParaRPr>
          </a:p>
        </p:txBody>
      </p:sp>
      <p:sp>
        <p:nvSpPr>
          <p:cNvPr id="70" name="Anillo 69">
            <a:extLst>
              <a:ext uri="{FF2B5EF4-FFF2-40B4-BE49-F238E27FC236}">
                <a16:creationId xmlns:a16="http://schemas.microsoft.com/office/drawing/2014/main" id="{A6B58E19-78AB-EE42-95B9-6EA688EE10B5}"/>
              </a:ext>
            </a:extLst>
          </p:cNvPr>
          <p:cNvSpPr/>
          <p:nvPr/>
        </p:nvSpPr>
        <p:spPr>
          <a:xfrm>
            <a:off x="6181355" y="590127"/>
            <a:ext cx="1943922" cy="1861269"/>
          </a:xfrm>
          <a:prstGeom prst="donut">
            <a:avLst>
              <a:gd name="adj" fmla="val 3219"/>
            </a:avLst>
          </a:prstGeom>
          <a:solidFill>
            <a:srgbClr val="F664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dirty="0">
              <a:solidFill>
                <a:schemeClr val="tx1"/>
              </a:solidFill>
            </a:endParaRPr>
          </a:p>
        </p:txBody>
      </p:sp>
      <p:sp>
        <p:nvSpPr>
          <p:cNvPr id="71" name="Anillo 70">
            <a:extLst>
              <a:ext uri="{FF2B5EF4-FFF2-40B4-BE49-F238E27FC236}">
                <a16:creationId xmlns:a16="http://schemas.microsoft.com/office/drawing/2014/main" id="{5347CC19-04EE-F04E-9AED-5CAB6E8F990E}"/>
              </a:ext>
            </a:extLst>
          </p:cNvPr>
          <p:cNvSpPr/>
          <p:nvPr/>
        </p:nvSpPr>
        <p:spPr>
          <a:xfrm>
            <a:off x="9718002" y="571192"/>
            <a:ext cx="1943922" cy="1861269"/>
          </a:xfrm>
          <a:prstGeom prst="donut">
            <a:avLst>
              <a:gd name="adj" fmla="val 3219"/>
            </a:avLst>
          </a:prstGeom>
          <a:solidFill>
            <a:srgbClr val="F664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dirty="0">
              <a:solidFill>
                <a:schemeClr val="tx1"/>
              </a:solidFill>
            </a:endParaRPr>
          </a:p>
        </p:txBody>
      </p:sp>
      <p:sp>
        <p:nvSpPr>
          <p:cNvPr id="79" name="Anillo 78">
            <a:extLst>
              <a:ext uri="{FF2B5EF4-FFF2-40B4-BE49-F238E27FC236}">
                <a16:creationId xmlns:a16="http://schemas.microsoft.com/office/drawing/2014/main" id="{207AFF1E-2F7F-7449-AB60-B97E712B86D6}"/>
              </a:ext>
            </a:extLst>
          </p:cNvPr>
          <p:cNvSpPr/>
          <p:nvPr/>
        </p:nvSpPr>
        <p:spPr>
          <a:xfrm>
            <a:off x="2496827" y="2524613"/>
            <a:ext cx="1943922" cy="1861269"/>
          </a:xfrm>
          <a:prstGeom prst="donut">
            <a:avLst>
              <a:gd name="adj" fmla="val 3219"/>
            </a:avLst>
          </a:prstGeom>
          <a:solidFill>
            <a:srgbClr val="F664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dirty="0">
              <a:solidFill>
                <a:schemeClr val="tx1"/>
              </a:solidFill>
            </a:endParaRPr>
          </a:p>
        </p:txBody>
      </p:sp>
      <p:sp>
        <p:nvSpPr>
          <p:cNvPr id="87" name="Anillo 86">
            <a:extLst>
              <a:ext uri="{FF2B5EF4-FFF2-40B4-BE49-F238E27FC236}">
                <a16:creationId xmlns:a16="http://schemas.microsoft.com/office/drawing/2014/main" id="{0484CEE0-1652-1A49-93B5-37C79A273B78}"/>
              </a:ext>
            </a:extLst>
          </p:cNvPr>
          <p:cNvSpPr/>
          <p:nvPr/>
        </p:nvSpPr>
        <p:spPr>
          <a:xfrm>
            <a:off x="4370839" y="2524612"/>
            <a:ext cx="1943922" cy="1861269"/>
          </a:xfrm>
          <a:prstGeom prst="donut">
            <a:avLst>
              <a:gd name="adj" fmla="val 3219"/>
            </a:avLst>
          </a:prstGeom>
          <a:solidFill>
            <a:srgbClr val="F664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dirty="0">
              <a:solidFill>
                <a:schemeClr val="tx1"/>
              </a:solidFill>
            </a:endParaRPr>
          </a:p>
        </p:txBody>
      </p:sp>
      <p:sp>
        <p:nvSpPr>
          <p:cNvPr id="91" name="Anillo 90">
            <a:extLst>
              <a:ext uri="{FF2B5EF4-FFF2-40B4-BE49-F238E27FC236}">
                <a16:creationId xmlns:a16="http://schemas.microsoft.com/office/drawing/2014/main" id="{D4793816-A66A-7740-B2E9-CAABC3A5AA1C}"/>
              </a:ext>
            </a:extLst>
          </p:cNvPr>
          <p:cNvSpPr/>
          <p:nvPr/>
        </p:nvSpPr>
        <p:spPr>
          <a:xfrm>
            <a:off x="7982063" y="2495465"/>
            <a:ext cx="1943922" cy="1861269"/>
          </a:xfrm>
          <a:prstGeom prst="donut">
            <a:avLst>
              <a:gd name="adj" fmla="val 3219"/>
            </a:avLst>
          </a:prstGeom>
          <a:solidFill>
            <a:srgbClr val="F664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dirty="0">
              <a:solidFill>
                <a:schemeClr val="tx1"/>
              </a:solidFill>
            </a:endParaRPr>
          </a:p>
        </p:txBody>
      </p:sp>
      <p:sp>
        <p:nvSpPr>
          <p:cNvPr id="92" name="Anillo 91">
            <a:extLst>
              <a:ext uri="{FF2B5EF4-FFF2-40B4-BE49-F238E27FC236}">
                <a16:creationId xmlns:a16="http://schemas.microsoft.com/office/drawing/2014/main" id="{DE8E486C-8116-2D4E-9895-F2470CF67464}"/>
              </a:ext>
            </a:extLst>
          </p:cNvPr>
          <p:cNvSpPr/>
          <p:nvPr/>
        </p:nvSpPr>
        <p:spPr>
          <a:xfrm>
            <a:off x="4201751" y="4355510"/>
            <a:ext cx="1943922" cy="1861269"/>
          </a:xfrm>
          <a:prstGeom prst="donut">
            <a:avLst>
              <a:gd name="adj" fmla="val 3219"/>
            </a:avLst>
          </a:prstGeom>
          <a:solidFill>
            <a:srgbClr val="F664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dirty="0">
              <a:solidFill>
                <a:schemeClr val="tx1"/>
              </a:solidFill>
            </a:endParaRPr>
          </a:p>
        </p:txBody>
      </p:sp>
      <p:sp>
        <p:nvSpPr>
          <p:cNvPr id="93" name="Anillo 92">
            <a:extLst>
              <a:ext uri="{FF2B5EF4-FFF2-40B4-BE49-F238E27FC236}">
                <a16:creationId xmlns:a16="http://schemas.microsoft.com/office/drawing/2014/main" id="{AD0374E2-775D-1848-87CC-63506D53B70F}"/>
              </a:ext>
            </a:extLst>
          </p:cNvPr>
          <p:cNvSpPr/>
          <p:nvPr/>
        </p:nvSpPr>
        <p:spPr>
          <a:xfrm>
            <a:off x="7858980" y="4336901"/>
            <a:ext cx="1943922" cy="1861269"/>
          </a:xfrm>
          <a:prstGeom prst="donut">
            <a:avLst>
              <a:gd name="adj" fmla="val 3219"/>
            </a:avLst>
          </a:prstGeom>
          <a:solidFill>
            <a:srgbClr val="F664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dirty="0">
              <a:solidFill>
                <a:schemeClr val="tx1"/>
              </a:solidFill>
            </a:endParaRPr>
          </a:p>
        </p:txBody>
      </p:sp>
      <p:pic>
        <p:nvPicPr>
          <p:cNvPr id="94" name="Picture 6">
            <a:extLst>
              <a:ext uri="{FF2B5EF4-FFF2-40B4-BE49-F238E27FC236}">
                <a16:creationId xmlns:a16="http://schemas.microsoft.com/office/drawing/2014/main" id="{0176A7CD-8EBD-EE4B-A968-3AE57FD33977}"/>
              </a:ext>
            </a:extLst>
          </p:cNvPr>
          <p:cNvPicPr>
            <a:picLocks noChangeAspect="1"/>
          </p:cNvPicPr>
          <p:nvPr/>
        </p:nvPicPr>
        <p:blipFill rotWithShape="1">
          <a:blip r:embed="rId16" cstate="screen">
            <a:extLst>
              <a:ext uri="{BEBA8EAE-BF5A-486C-A8C5-ECC9F3942E4B}">
                <a14:imgProps xmlns:a14="http://schemas.microsoft.com/office/drawing/2010/main">
                  <a14:imgLayer r:embed="rId17">
                    <a14:imgEffect>
                      <a14:backgroundRemoval t="4854" b="99029" l="0" r="93684">
                        <a14:foregroundMark x1="47525" y1="11538" x2="8911" y2="35577"/>
                        <a14:foregroundMark x1="8911" y1="35577" x2="21782" y2="61538"/>
                        <a14:foregroundMark x1="49505" y1="29808" x2="50495" y2="35577"/>
                        <a14:foregroundMark x1="45545" y1="71154" x2="46535" y2="75962"/>
                        <a14:foregroundMark x1="57426" y1="93269" x2="52475" y2="93269"/>
                        <a14:foregroundMark x1="35401" y1="85867" x2="10891" y2="60577"/>
                        <a14:foregroundMark x1="10891" y1="60577" x2="19802" y2="16346"/>
                        <a14:foregroundMark x1="19802" y1="16346" x2="56436" y2="5769"/>
                        <a14:foregroundMark x1="990" y1="28846" x2="0" y2="35577"/>
                        <a14:foregroundMark x1="91089" y1="41346" x2="82178" y2="77885"/>
                        <a14:foregroundMark x1="94059" y1="47115" x2="87129" y2="67308"/>
                        <a14:foregroundMark x1="95050" y1="51923" x2="94059" y2="61538"/>
                        <a14:foregroundMark x1="10526" y1="65049" x2="32632" y2="87379"/>
                        <a14:foregroundMark x1="11579" y1="74757" x2="30526" y2="91262"/>
                        <a14:foregroundMark x1="8421" y1="76699" x2="32427" y2="90176"/>
                        <a14:foregroundMark x1="12632" y1="77670" x2="21053" y2="83495"/>
                        <a14:foregroundMark x1="27368" y1="95146" x2="28637" y2="95666"/>
                        <a14:backgroundMark x1="26316" y1="99029" x2="38947" y2="99029"/>
                      </a14:backgroundRemoval>
                    </a14:imgEffect>
                  </a14:imgLayer>
                </a14:imgProps>
              </a:ext>
              <a:ext uri="{28A0092B-C50C-407E-A947-70E740481C1C}">
                <a14:useLocalDpi xmlns:a14="http://schemas.microsoft.com/office/drawing/2010/main"/>
              </a:ext>
            </a:extLst>
          </a:blip>
          <a:srcRect/>
          <a:stretch/>
        </p:blipFill>
        <p:spPr>
          <a:xfrm rot="5214391">
            <a:off x="5052556" y="786634"/>
            <a:ext cx="580018" cy="624705"/>
          </a:xfrm>
          <a:prstGeom prst="rect">
            <a:avLst/>
          </a:prstGeom>
        </p:spPr>
      </p:pic>
      <p:pic>
        <p:nvPicPr>
          <p:cNvPr id="95" name="Picture 6">
            <a:extLst>
              <a:ext uri="{FF2B5EF4-FFF2-40B4-BE49-F238E27FC236}">
                <a16:creationId xmlns:a16="http://schemas.microsoft.com/office/drawing/2014/main" id="{52FCF3D5-2BD3-0944-AB73-1570CC464BA0}"/>
              </a:ext>
            </a:extLst>
          </p:cNvPr>
          <p:cNvPicPr>
            <a:picLocks noChangeAspect="1"/>
          </p:cNvPicPr>
          <p:nvPr/>
        </p:nvPicPr>
        <p:blipFill rotWithShape="1">
          <a:blip r:embed="rId16" cstate="screen">
            <a:extLst>
              <a:ext uri="{BEBA8EAE-BF5A-486C-A8C5-ECC9F3942E4B}">
                <a14:imgProps xmlns:a14="http://schemas.microsoft.com/office/drawing/2010/main">
                  <a14:imgLayer r:embed="rId17">
                    <a14:imgEffect>
                      <a14:backgroundRemoval t="4854" b="99029" l="0" r="93684">
                        <a14:foregroundMark x1="47525" y1="11538" x2="8911" y2="35577"/>
                        <a14:foregroundMark x1="8911" y1="35577" x2="21782" y2="61538"/>
                        <a14:foregroundMark x1="49505" y1="29808" x2="50495" y2="35577"/>
                        <a14:foregroundMark x1="45545" y1="71154" x2="46535" y2="75962"/>
                        <a14:foregroundMark x1="57426" y1="93269" x2="52475" y2="93269"/>
                        <a14:foregroundMark x1="35401" y1="85867" x2="10891" y2="60577"/>
                        <a14:foregroundMark x1="10891" y1="60577" x2="19802" y2="16346"/>
                        <a14:foregroundMark x1="19802" y1="16346" x2="56436" y2="5769"/>
                        <a14:foregroundMark x1="990" y1="28846" x2="0" y2="35577"/>
                        <a14:foregroundMark x1="91089" y1="41346" x2="82178" y2="77885"/>
                        <a14:foregroundMark x1="94059" y1="47115" x2="87129" y2="67308"/>
                        <a14:foregroundMark x1="95050" y1="51923" x2="94059" y2="61538"/>
                        <a14:foregroundMark x1="10526" y1="65049" x2="32632" y2="87379"/>
                        <a14:foregroundMark x1="11579" y1="74757" x2="30526" y2="91262"/>
                        <a14:foregroundMark x1="8421" y1="76699" x2="32427" y2="90176"/>
                        <a14:foregroundMark x1="12632" y1="77670" x2="21053" y2="83495"/>
                        <a14:foregroundMark x1="27368" y1="95146" x2="28637" y2="95666"/>
                        <a14:backgroundMark x1="26316" y1="99029" x2="38947" y2="99029"/>
                      </a14:backgroundRemoval>
                    </a14:imgEffect>
                  </a14:imgLayer>
                </a14:imgProps>
              </a:ext>
              <a:ext uri="{28A0092B-C50C-407E-A947-70E740481C1C}">
                <a14:useLocalDpi xmlns:a14="http://schemas.microsoft.com/office/drawing/2010/main"/>
              </a:ext>
            </a:extLst>
          </a:blip>
          <a:srcRect/>
          <a:stretch/>
        </p:blipFill>
        <p:spPr>
          <a:xfrm rot="5214391">
            <a:off x="8623944" y="2662907"/>
            <a:ext cx="580018" cy="624705"/>
          </a:xfrm>
          <a:prstGeom prst="rect">
            <a:avLst/>
          </a:prstGeom>
        </p:spPr>
      </p:pic>
      <p:sp>
        <p:nvSpPr>
          <p:cNvPr id="5" name="Title 4"/>
          <p:cNvSpPr>
            <a:spLocks noGrp="1"/>
          </p:cNvSpPr>
          <p:nvPr>
            <p:ph type="title"/>
          </p:nvPr>
        </p:nvSpPr>
        <p:spPr>
          <a:xfrm>
            <a:off x="708189" y="223300"/>
            <a:ext cx="3723590" cy="518066"/>
          </a:xfrm>
        </p:spPr>
        <p:txBody>
          <a:bodyPr>
            <a:normAutofit/>
          </a:bodyPr>
          <a:lstStyle/>
          <a:p>
            <a:r>
              <a:rPr lang="es-GB" sz="2400" b="1" dirty="0"/>
              <a:t>Solución – Persona </a:t>
            </a:r>
            <a:r>
              <a:rPr lang="en-GB" sz="2400" b="1" dirty="0"/>
              <a:t>A</a:t>
            </a:r>
            <a:endParaRPr lang="en-GB" sz="2400" dirty="0"/>
          </a:p>
        </p:txBody>
      </p:sp>
    </p:spTree>
    <p:extLst>
      <p:ext uri="{BB962C8B-B14F-4D97-AF65-F5344CB8AC3E}">
        <p14:creationId xmlns:p14="http://schemas.microsoft.com/office/powerpoint/2010/main" val="1710944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70" grpId="0" animBg="1"/>
      <p:bldP spid="71" grpId="0" animBg="1"/>
      <p:bldP spid="79" grpId="0" animBg="1"/>
      <p:bldP spid="87" grpId="0" animBg="1"/>
      <p:bldP spid="91" grpId="0" animBg="1"/>
      <p:bldP spid="92" grpId="0" animBg="1"/>
      <p:bldP spid="9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1">
            <a:extLst>
              <a:ext uri="{FF2B5EF4-FFF2-40B4-BE49-F238E27FC236}">
                <a16:creationId xmlns:a16="http://schemas.microsoft.com/office/drawing/2014/main" id="{29E932D3-4E27-4749-8AE0-552996D7C365}"/>
              </a:ext>
            </a:extLst>
          </p:cNvPr>
          <p:cNvSpPr/>
          <p:nvPr/>
        </p:nvSpPr>
        <p:spPr>
          <a:xfrm>
            <a:off x="800145" y="710906"/>
            <a:ext cx="3522212"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es-ES_tradnl" sz="2000" dirty="0">
              <a:solidFill>
                <a:srgbClr val="203864"/>
              </a:solidFill>
            </a:endParaRPr>
          </a:p>
        </p:txBody>
      </p:sp>
      <p:sp>
        <p:nvSpPr>
          <p:cNvPr id="42" name="Text Box 10">
            <a:extLst>
              <a:ext uri="{FF2B5EF4-FFF2-40B4-BE49-F238E27FC236}">
                <a16:creationId xmlns:a16="http://schemas.microsoft.com/office/drawing/2014/main" id="{36A40A61-3D75-1049-BC69-71C2B258FB99}"/>
              </a:ext>
            </a:extLst>
          </p:cNvPr>
          <p:cNvSpPr txBox="1">
            <a:spLocks noChangeArrowheads="1"/>
          </p:cNvSpPr>
          <p:nvPr/>
        </p:nvSpPr>
        <p:spPr bwMode="auto">
          <a:xfrm>
            <a:off x="868214" y="813633"/>
            <a:ext cx="352799" cy="404534"/>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b="1" dirty="0">
                <a:effectLst/>
                <a:latin typeface="Century Gothic" panose="020B0502020202020204" pitchFamily="34" charset="0"/>
                <a:ea typeface="Calibri" panose="020F0502020204030204" pitchFamily="34" charset="0"/>
                <a:cs typeface="Times New Roman" panose="02020603050405020304" pitchFamily="18" charset="0"/>
              </a:rPr>
              <a:t>1</a:t>
            </a:r>
            <a:endParaRPr lang="es-GB"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CuadroTexto 5">
            <a:extLst>
              <a:ext uri="{FF2B5EF4-FFF2-40B4-BE49-F238E27FC236}">
                <a16:creationId xmlns:a16="http://schemas.microsoft.com/office/drawing/2014/main" id="{1061D751-7D81-0141-853D-70932CA341CF}"/>
              </a:ext>
            </a:extLst>
          </p:cNvPr>
          <p:cNvSpPr txBox="1"/>
          <p:nvPr/>
        </p:nvSpPr>
        <p:spPr>
          <a:xfrm>
            <a:off x="786714" y="1291821"/>
            <a:ext cx="1658885" cy="1015663"/>
          </a:xfrm>
          <a:prstGeom prst="rect">
            <a:avLst/>
          </a:prstGeom>
          <a:noFill/>
        </p:spPr>
        <p:txBody>
          <a:bodyPr wrap="square" rtlCol="0">
            <a:spAutoFit/>
          </a:bodyPr>
          <a:lstStyle/>
          <a:p>
            <a:pPr algn="ctr"/>
            <a:r>
              <a:rPr lang="es-ES_tradnl" sz="2000" b="1" dirty="0" err="1"/>
              <a:t>suffers</a:t>
            </a:r>
            <a:r>
              <a:rPr lang="es-ES_tradnl" sz="2000" b="1" dirty="0"/>
              <a:t> </a:t>
            </a:r>
            <a:r>
              <a:rPr lang="es-ES_tradnl" sz="2000" b="1" dirty="0" err="1"/>
              <a:t>accidents</a:t>
            </a:r>
            <a:endParaRPr lang="es-ES_tradnl" sz="2000" b="1" dirty="0"/>
          </a:p>
          <a:p>
            <a:pPr algn="ctr"/>
            <a:r>
              <a:rPr lang="es-ES_tradnl" sz="2000" dirty="0"/>
              <a:t>[Marta]</a:t>
            </a:r>
          </a:p>
        </p:txBody>
      </p:sp>
      <p:sp>
        <p:nvSpPr>
          <p:cNvPr id="39" name="CuadroTexto 38">
            <a:extLst>
              <a:ext uri="{FF2B5EF4-FFF2-40B4-BE49-F238E27FC236}">
                <a16:creationId xmlns:a16="http://schemas.microsoft.com/office/drawing/2014/main" id="{86DA299B-B6F6-0545-9D56-D49B451A43EE}"/>
              </a:ext>
            </a:extLst>
          </p:cNvPr>
          <p:cNvSpPr txBox="1"/>
          <p:nvPr/>
        </p:nvSpPr>
        <p:spPr>
          <a:xfrm>
            <a:off x="2527912" y="1298816"/>
            <a:ext cx="1833896" cy="1015663"/>
          </a:xfrm>
          <a:prstGeom prst="rect">
            <a:avLst/>
          </a:prstGeom>
          <a:noFill/>
        </p:spPr>
        <p:txBody>
          <a:bodyPr wrap="square" rtlCol="0">
            <a:spAutoFit/>
          </a:bodyPr>
          <a:lstStyle/>
          <a:p>
            <a:pPr algn="ctr"/>
            <a:r>
              <a:rPr lang="es-ES_tradnl" sz="2000" b="1" dirty="0" err="1"/>
              <a:t>suffered</a:t>
            </a:r>
            <a:r>
              <a:rPr lang="es-ES_tradnl" sz="2000" b="1" dirty="0"/>
              <a:t> </a:t>
            </a:r>
            <a:r>
              <a:rPr lang="es-ES_tradnl" sz="2000" b="1" dirty="0" err="1"/>
              <a:t>accidents</a:t>
            </a:r>
            <a:endParaRPr lang="es-ES_tradnl" sz="2000" b="1" dirty="0"/>
          </a:p>
          <a:p>
            <a:pPr algn="ctr"/>
            <a:r>
              <a:rPr lang="es-ES_tradnl" sz="2000" dirty="0"/>
              <a:t>[Paula]</a:t>
            </a:r>
          </a:p>
        </p:txBody>
      </p:sp>
      <p:sp>
        <p:nvSpPr>
          <p:cNvPr id="47" name="Rectangle 1">
            <a:extLst>
              <a:ext uri="{FF2B5EF4-FFF2-40B4-BE49-F238E27FC236}">
                <a16:creationId xmlns:a16="http://schemas.microsoft.com/office/drawing/2014/main" id="{5CFB69FC-FCAA-804F-ADE0-979B10A62B92}"/>
              </a:ext>
            </a:extLst>
          </p:cNvPr>
          <p:cNvSpPr/>
          <p:nvPr/>
        </p:nvSpPr>
        <p:spPr>
          <a:xfrm>
            <a:off x="4444121" y="710906"/>
            <a:ext cx="3522212"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es-ES_tradnl" sz="2000" dirty="0">
              <a:solidFill>
                <a:srgbClr val="203864"/>
              </a:solidFill>
            </a:endParaRPr>
          </a:p>
        </p:txBody>
      </p:sp>
      <p:sp>
        <p:nvSpPr>
          <p:cNvPr id="49" name="Text Box 10">
            <a:extLst>
              <a:ext uri="{FF2B5EF4-FFF2-40B4-BE49-F238E27FC236}">
                <a16:creationId xmlns:a16="http://schemas.microsoft.com/office/drawing/2014/main" id="{4C4CC6AD-4DDB-AA49-98F5-13DF0789F278}"/>
              </a:ext>
            </a:extLst>
          </p:cNvPr>
          <p:cNvSpPr txBox="1">
            <a:spLocks noChangeArrowheads="1"/>
          </p:cNvSpPr>
          <p:nvPr/>
        </p:nvSpPr>
        <p:spPr bwMode="auto">
          <a:xfrm>
            <a:off x="4512190" y="813633"/>
            <a:ext cx="352799" cy="404534"/>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b="1" dirty="0">
                <a:latin typeface="Century Gothic" panose="020B0502020202020204" pitchFamily="34" charset="0"/>
                <a:ea typeface="Calibri" panose="020F0502020204030204" pitchFamily="34" charset="0"/>
                <a:cs typeface="Times New Roman" panose="02020603050405020304" pitchFamily="18" charset="0"/>
              </a:rPr>
              <a:t>2</a:t>
            </a:r>
            <a:endParaRPr lang="es-GB"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0" name="CuadroTexto 49">
            <a:extLst>
              <a:ext uri="{FF2B5EF4-FFF2-40B4-BE49-F238E27FC236}">
                <a16:creationId xmlns:a16="http://schemas.microsoft.com/office/drawing/2014/main" id="{F76A84A4-91A2-5D4F-BD29-89757A771467}"/>
              </a:ext>
            </a:extLst>
          </p:cNvPr>
          <p:cNvSpPr txBox="1"/>
          <p:nvPr/>
        </p:nvSpPr>
        <p:spPr>
          <a:xfrm>
            <a:off x="4444121" y="1328507"/>
            <a:ext cx="1851511" cy="1015663"/>
          </a:xfrm>
          <a:prstGeom prst="rect">
            <a:avLst/>
          </a:prstGeom>
          <a:noFill/>
        </p:spPr>
        <p:txBody>
          <a:bodyPr wrap="square" rtlCol="0">
            <a:spAutoFit/>
          </a:bodyPr>
          <a:lstStyle/>
          <a:p>
            <a:pPr algn="ctr"/>
            <a:r>
              <a:rPr lang="es-ES_tradnl" sz="2000" b="1" dirty="0" err="1"/>
              <a:t>breaks</a:t>
            </a:r>
            <a:r>
              <a:rPr lang="es-ES_tradnl" sz="2000" b="1" dirty="0"/>
              <a:t> a </a:t>
            </a:r>
            <a:r>
              <a:rPr lang="es-ES_tradnl" sz="2000" b="1" dirty="0" err="1"/>
              <a:t>mobile</a:t>
            </a:r>
            <a:endParaRPr lang="es-ES_tradnl" sz="2000" b="1" dirty="0"/>
          </a:p>
          <a:p>
            <a:pPr algn="ctr"/>
            <a:r>
              <a:rPr lang="es-ES_tradnl" sz="2000" dirty="0"/>
              <a:t>[Pablo]</a:t>
            </a:r>
          </a:p>
        </p:txBody>
      </p:sp>
      <p:sp>
        <p:nvSpPr>
          <p:cNvPr id="51" name="CuadroTexto 50">
            <a:extLst>
              <a:ext uri="{FF2B5EF4-FFF2-40B4-BE49-F238E27FC236}">
                <a16:creationId xmlns:a16="http://schemas.microsoft.com/office/drawing/2014/main" id="{99220182-3ADE-514D-A2A5-F6F8B9BBBA6A}"/>
              </a:ext>
            </a:extLst>
          </p:cNvPr>
          <p:cNvSpPr txBox="1"/>
          <p:nvPr/>
        </p:nvSpPr>
        <p:spPr>
          <a:xfrm>
            <a:off x="6205053" y="1328507"/>
            <a:ext cx="1824288" cy="1015663"/>
          </a:xfrm>
          <a:prstGeom prst="rect">
            <a:avLst/>
          </a:prstGeom>
          <a:noFill/>
        </p:spPr>
        <p:txBody>
          <a:bodyPr wrap="square" rtlCol="0">
            <a:spAutoFit/>
          </a:bodyPr>
          <a:lstStyle/>
          <a:p>
            <a:pPr algn="ctr"/>
            <a:r>
              <a:rPr lang="es-ES_tradnl" sz="2000" b="1" dirty="0" err="1"/>
              <a:t>broke</a:t>
            </a:r>
            <a:r>
              <a:rPr lang="es-ES_tradnl" sz="2000" b="1" dirty="0"/>
              <a:t> a </a:t>
            </a:r>
            <a:r>
              <a:rPr lang="es-ES_tradnl" sz="2000" b="1" dirty="0" err="1"/>
              <a:t>mobile</a:t>
            </a:r>
            <a:endParaRPr lang="es-ES_tradnl" sz="2000" b="1" dirty="0"/>
          </a:p>
          <a:p>
            <a:pPr algn="ctr"/>
            <a:r>
              <a:rPr lang="es-ES_tradnl" sz="2000" dirty="0"/>
              <a:t>[Quique]</a:t>
            </a:r>
          </a:p>
        </p:txBody>
      </p:sp>
      <p:sp>
        <p:nvSpPr>
          <p:cNvPr id="52" name="Rectangle 1">
            <a:extLst>
              <a:ext uri="{FF2B5EF4-FFF2-40B4-BE49-F238E27FC236}">
                <a16:creationId xmlns:a16="http://schemas.microsoft.com/office/drawing/2014/main" id="{8EA05B7D-3C23-CE43-A80E-DFCE87AF302B}"/>
              </a:ext>
            </a:extLst>
          </p:cNvPr>
          <p:cNvSpPr/>
          <p:nvPr/>
        </p:nvSpPr>
        <p:spPr>
          <a:xfrm>
            <a:off x="786714" y="2588945"/>
            <a:ext cx="3522212"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es-ES_tradnl" sz="2000" dirty="0">
              <a:solidFill>
                <a:srgbClr val="203864"/>
              </a:solidFill>
            </a:endParaRPr>
          </a:p>
        </p:txBody>
      </p:sp>
      <p:sp>
        <p:nvSpPr>
          <p:cNvPr id="53" name="Text Box 10">
            <a:extLst>
              <a:ext uri="{FF2B5EF4-FFF2-40B4-BE49-F238E27FC236}">
                <a16:creationId xmlns:a16="http://schemas.microsoft.com/office/drawing/2014/main" id="{AC08EFD5-D6C6-F643-9F66-13DF1B6D9938}"/>
              </a:ext>
            </a:extLst>
          </p:cNvPr>
          <p:cNvSpPr txBox="1">
            <a:spLocks noChangeArrowheads="1"/>
          </p:cNvSpPr>
          <p:nvPr/>
        </p:nvSpPr>
        <p:spPr bwMode="auto">
          <a:xfrm>
            <a:off x="854783" y="2691672"/>
            <a:ext cx="352799" cy="404534"/>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b="1" dirty="0">
                <a:effectLst/>
                <a:latin typeface="Century Gothic" panose="020B0502020202020204" pitchFamily="34" charset="0"/>
                <a:ea typeface="Calibri" panose="020F0502020204030204" pitchFamily="34" charset="0"/>
                <a:cs typeface="Times New Roman" panose="02020603050405020304" pitchFamily="18" charset="0"/>
              </a:rPr>
              <a:t>4</a:t>
            </a:r>
            <a:endParaRPr lang="es-GB"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4" name="CuadroTexto 53">
            <a:extLst>
              <a:ext uri="{FF2B5EF4-FFF2-40B4-BE49-F238E27FC236}">
                <a16:creationId xmlns:a16="http://schemas.microsoft.com/office/drawing/2014/main" id="{BCF7B3C5-8BFA-E540-8347-B80C8EB41F17}"/>
              </a:ext>
            </a:extLst>
          </p:cNvPr>
          <p:cNvSpPr txBox="1"/>
          <p:nvPr/>
        </p:nvSpPr>
        <p:spPr>
          <a:xfrm>
            <a:off x="747187" y="3174274"/>
            <a:ext cx="1851511" cy="1015663"/>
          </a:xfrm>
          <a:prstGeom prst="rect">
            <a:avLst/>
          </a:prstGeom>
          <a:noFill/>
        </p:spPr>
        <p:txBody>
          <a:bodyPr wrap="square" rtlCol="0">
            <a:spAutoFit/>
          </a:bodyPr>
          <a:lstStyle/>
          <a:p>
            <a:pPr algn="ctr"/>
            <a:r>
              <a:rPr lang="es-ES_tradnl" sz="2000" b="1" dirty="0"/>
              <a:t>shares </a:t>
            </a:r>
            <a:r>
              <a:rPr lang="es-ES_tradnl" sz="2000" b="1" dirty="0" err="1"/>
              <a:t>an</a:t>
            </a:r>
            <a:r>
              <a:rPr lang="es-ES_tradnl" sz="2000" b="1" dirty="0"/>
              <a:t> ice </a:t>
            </a:r>
            <a:r>
              <a:rPr lang="es-ES_tradnl" sz="2000" b="1" dirty="0" err="1"/>
              <a:t>cream</a:t>
            </a:r>
            <a:endParaRPr lang="es-ES_tradnl" sz="2000" b="1" dirty="0"/>
          </a:p>
          <a:p>
            <a:pPr algn="ctr"/>
            <a:r>
              <a:rPr lang="es-ES_tradnl" sz="2000" dirty="0"/>
              <a:t>[Alba]</a:t>
            </a:r>
          </a:p>
        </p:txBody>
      </p:sp>
      <p:sp>
        <p:nvSpPr>
          <p:cNvPr id="56" name="CuadroTexto 55">
            <a:extLst>
              <a:ext uri="{FF2B5EF4-FFF2-40B4-BE49-F238E27FC236}">
                <a16:creationId xmlns:a16="http://schemas.microsoft.com/office/drawing/2014/main" id="{DDB74F9C-04B1-684E-B3A0-10F5CF26C0EE}"/>
              </a:ext>
            </a:extLst>
          </p:cNvPr>
          <p:cNvSpPr txBox="1"/>
          <p:nvPr/>
        </p:nvSpPr>
        <p:spPr>
          <a:xfrm>
            <a:off x="2535342" y="3205440"/>
            <a:ext cx="1824288" cy="1015663"/>
          </a:xfrm>
          <a:prstGeom prst="rect">
            <a:avLst/>
          </a:prstGeom>
          <a:noFill/>
        </p:spPr>
        <p:txBody>
          <a:bodyPr wrap="square" rtlCol="0">
            <a:spAutoFit/>
          </a:bodyPr>
          <a:lstStyle/>
          <a:p>
            <a:pPr algn="ctr"/>
            <a:r>
              <a:rPr lang="es-ES_tradnl" sz="2000" b="1" dirty="0" err="1"/>
              <a:t>shared</a:t>
            </a:r>
            <a:r>
              <a:rPr lang="es-ES_tradnl" sz="2000" b="1" dirty="0"/>
              <a:t> </a:t>
            </a:r>
            <a:r>
              <a:rPr lang="es-ES_tradnl" sz="2000" b="1" dirty="0" err="1"/>
              <a:t>an</a:t>
            </a:r>
            <a:r>
              <a:rPr lang="es-ES_tradnl" sz="2000" b="1" dirty="0"/>
              <a:t> ice </a:t>
            </a:r>
            <a:r>
              <a:rPr lang="es-ES_tradnl" sz="2000" b="1" dirty="0" err="1"/>
              <a:t>cream</a:t>
            </a:r>
            <a:endParaRPr lang="es-ES_tradnl" sz="2000" b="1" dirty="0"/>
          </a:p>
          <a:p>
            <a:pPr algn="ctr"/>
            <a:r>
              <a:rPr lang="es-ES_tradnl" sz="2000" dirty="0"/>
              <a:t>[Adrián]</a:t>
            </a:r>
          </a:p>
        </p:txBody>
      </p:sp>
      <p:sp>
        <p:nvSpPr>
          <p:cNvPr id="57" name="Rectangle 1">
            <a:extLst>
              <a:ext uri="{FF2B5EF4-FFF2-40B4-BE49-F238E27FC236}">
                <a16:creationId xmlns:a16="http://schemas.microsoft.com/office/drawing/2014/main" id="{AFDAA6EB-C2E0-F844-99D3-425D3F4AC51C}"/>
              </a:ext>
            </a:extLst>
          </p:cNvPr>
          <p:cNvSpPr/>
          <p:nvPr/>
        </p:nvSpPr>
        <p:spPr>
          <a:xfrm>
            <a:off x="4444121" y="2588945"/>
            <a:ext cx="3522212"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es-ES_tradnl" sz="2000" dirty="0">
              <a:solidFill>
                <a:srgbClr val="203864"/>
              </a:solidFill>
            </a:endParaRPr>
          </a:p>
        </p:txBody>
      </p:sp>
      <p:sp>
        <p:nvSpPr>
          <p:cNvPr id="58" name="Text Box 10">
            <a:extLst>
              <a:ext uri="{FF2B5EF4-FFF2-40B4-BE49-F238E27FC236}">
                <a16:creationId xmlns:a16="http://schemas.microsoft.com/office/drawing/2014/main" id="{B8196581-3154-F44A-8441-5CE55C1B774D}"/>
              </a:ext>
            </a:extLst>
          </p:cNvPr>
          <p:cNvSpPr txBox="1">
            <a:spLocks noChangeArrowheads="1"/>
          </p:cNvSpPr>
          <p:nvPr/>
        </p:nvSpPr>
        <p:spPr bwMode="auto">
          <a:xfrm>
            <a:off x="4512190" y="2691672"/>
            <a:ext cx="352799" cy="404534"/>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b="1" dirty="0">
                <a:effectLst/>
                <a:latin typeface="Century Gothic" panose="020B0502020202020204" pitchFamily="34" charset="0"/>
                <a:ea typeface="Calibri" panose="020F0502020204030204" pitchFamily="34" charset="0"/>
                <a:cs typeface="Times New Roman" panose="02020603050405020304" pitchFamily="18" charset="0"/>
              </a:rPr>
              <a:t>5</a:t>
            </a:r>
            <a:endParaRPr lang="es-GB"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9" name="CuadroTexto 58">
            <a:extLst>
              <a:ext uri="{FF2B5EF4-FFF2-40B4-BE49-F238E27FC236}">
                <a16:creationId xmlns:a16="http://schemas.microsoft.com/office/drawing/2014/main" id="{27DD7858-8532-0E48-9053-95E402C381DE}"/>
              </a:ext>
            </a:extLst>
          </p:cNvPr>
          <p:cNvSpPr txBox="1"/>
          <p:nvPr/>
        </p:nvSpPr>
        <p:spPr>
          <a:xfrm>
            <a:off x="4322357" y="3466222"/>
            <a:ext cx="2037270" cy="707886"/>
          </a:xfrm>
          <a:prstGeom prst="rect">
            <a:avLst/>
          </a:prstGeom>
          <a:noFill/>
        </p:spPr>
        <p:txBody>
          <a:bodyPr wrap="square" rtlCol="0">
            <a:spAutoFit/>
          </a:bodyPr>
          <a:lstStyle/>
          <a:p>
            <a:pPr algn="ctr"/>
            <a:r>
              <a:rPr lang="es-ES_tradnl" sz="2000" b="1" dirty="0" err="1"/>
              <a:t>offers</a:t>
            </a:r>
            <a:r>
              <a:rPr lang="es-ES_tradnl" sz="2000" b="1" dirty="0"/>
              <a:t> </a:t>
            </a:r>
            <a:r>
              <a:rPr lang="es-ES_tradnl" sz="2000" b="1" dirty="0" err="1"/>
              <a:t>drinks</a:t>
            </a:r>
            <a:endParaRPr lang="es-ES_tradnl" sz="2000" b="1" dirty="0"/>
          </a:p>
          <a:p>
            <a:pPr algn="ctr"/>
            <a:r>
              <a:rPr lang="es-ES_tradnl" sz="2000" dirty="0"/>
              <a:t>[Nerea]</a:t>
            </a:r>
          </a:p>
        </p:txBody>
      </p:sp>
      <p:sp>
        <p:nvSpPr>
          <p:cNvPr id="60" name="CuadroTexto 59">
            <a:extLst>
              <a:ext uri="{FF2B5EF4-FFF2-40B4-BE49-F238E27FC236}">
                <a16:creationId xmlns:a16="http://schemas.microsoft.com/office/drawing/2014/main" id="{4A9B1761-E10C-BE42-826E-44EFF425B4B4}"/>
              </a:ext>
            </a:extLst>
          </p:cNvPr>
          <p:cNvSpPr txBox="1"/>
          <p:nvPr/>
        </p:nvSpPr>
        <p:spPr>
          <a:xfrm>
            <a:off x="6075063" y="3455248"/>
            <a:ext cx="1915506" cy="707886"/>
          </a:xfrm>
          <a:prstGeom prst="rect">
            <a:avLst/>
          </a:prstGeom>
          <a:noFill/>
        </p:spPr>
        <p:txBody>
          <a:bodyPr wrap="square" rtlCol="0">
            <a:spAutoFit/>
          </a:bodyPr>
          <a:lstStyle/>
          <a:p>
            <a:pPr algn="ctr"/>
            <a:r>
              <a:rPr lang="es-ES_tradnl" sz="2000" b="1" dirty="0" err="1"/>
              <a:t>offered</a:t>
            </a:r>
            <a:r>
              <a:rPr lang="es-ES_tradnl" sz="2000" b="1" dirty="0"/>
              <a:t> </a:t>
            </a:r>
            <a:r>
              <a:rPr lang="es-ES_tradnl" sz="2000" b="1" dirty="0" err="1"/>
              <a:t>drinks</a:t>
            </a:r>
            <a:endParaRPr lang="es-ES_tradnl" sz="2000" b="1" dirty="0"/>
          </a:p>
          <a:p>
            <a:pPr algn="ctr"/>
            <a:r>
              <a:rPr lang="es-ES_tradnl" sz="2000" dirty="0"/>
              <a:t>[Álvaro]</a:t>
            </a:r>
          </a:p>
        </p:txBody>
      </p:sp>
      <p:sp>
        <p:nvSpPr>
          <p:cNvPr id="66" name="Rectangle 1">
            <a:extLst>
              <a:ext uri="{FF2B5EF4-FFF2-40B4-BE49-F238E27FC236}">
                <a16:creationId xmlns:a16="http://schemas.microsoft.com/office/drawing/2014/main" id="{7C9B5BC6-FDEB-2045-90FE-89062C617EB5}"/>
              </a:ext>
            </a:extLst>
          </p:cNvPr>
          <p:cNvSpPr/>
          <p:nvPr/>
        </p:nvSpPr>
        <p:spPr>
          <a:xfrm>
            <a:off x="2583610" y="4430690"/>
            <a:ext cx="3450632"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es-ES_tradnl" sz="2000" dirty="0">
              <a:solidFill>
                <a:srgbClr val="203864"/>
              </a:solidFill>
            </a:endParaRPr>
          </a:p>
        </p:txBody>
      </p:sp>
      <p:sp>
        <p:nvSpPr>
          <p:cNvPr id="72" name="Text Box 10">
            <a:extLst>
              <a:ext uri="{FF2B5EF4-FFF2-40B4-BE49-F238E27FC236}">
                <a16:creationId xmlns:a16="http://schemas.microsoft.com/office/drawing/2014/main" id="{9326DBE4-CF05-C143-A365-2E7EAC7E76D9}"/>
              </a:ext>
            </a:extLst>
          </p:cNvPr>
          <p:cNvSpPr txBox="1">
            <a:spLocks noChangeArrowheads="1"/>
          </p:cNvSpPr>
          <p:nvPr/>
        </p:nvSpPr>
        <p:spPr bwMode="auto">
          <a:xfrm>
            <a:off x="2651679" y="4533417"/>
            <a:ext cx="352799" cy="404534"/>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b="1" dirty="0">
                <a:effectLst/>
                <a:latin typeface="Century Gothic" panose="020B0502020202020204" pitchFamily="34" charset="0"/>
                <a:ea typeface="Calibri" panose="020F0502020204030204" pitchFamily="34" charset="0"/>
                <a:cs typeface="Times New Roman" panose="02020603050405020304" pitchFamily="18" charset="0"/>
              </a:rPr>
              <a:t>7</a:t>
            </a:r>
            <a:endParaRPr lang="es-GB"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3" name="CuadroTexto 72">
            <a:extLst>
              <a:ext uri="{FF2B5EF4-FFF2-40B4-BE49-F238E27FC236}">
                <a16:creationId xmlns:a16="http://schemas.microsoft.com/office/drawing/2014/main" id="{536D8929-488E-FE4F-8D46-82D756CE44EB}"/>
              </a:ext>
            </a:extLst>
          </p:cNvPr>
          <p:cNvSpPr txBox="1"/>
          <p:nvPr/>
        </p:nvSpPr>
        <p:spPr>
          <a:xfrm>
            <a:off x="2527912" y="5040678"/>
            <a:ext cx="1851511" cy="1015663"/>
          </a:xfrm>
          <a:prstGeom prst="rect">
            <a:avLst/>
          </a:prstGeom>
          <a:noFill/>
        </p:spPr>
        <p:txBody>
          <a:bodyPr wrap="square" rtlCol="0">
            <a:spAutoFit/>
          </a:bodyPr>
          <a:lstStyle/>
          <a:p>
            <a:pPr algn="ctr"/>
            <a:r>
              <a:rPr lang="es-ES_tradnl" sz="2000" b="1" dirty="0" err="1"/>
              <a:t>lives</a:t>
            </a:r>
            <a:r>
              <a:rPr lang="es-ES_tradnl" sz="2000" b="1" dirty="0"/>
              <a:t> in </a:t>
            </a:r>
            <a:r>
              <a:rPr lang="es-ES_tradnl" sz="2000" b="1" dirty="0" err="1"/>
              <a:t>the</a:t>
            </a:r>
            <a:r>
              <a:rPr lang="es-ES_tradnl" sz="2000" b="1" dirty="0"/>
              <a:t> </a:t>
            </a:r>
            <a:r>
              <a:rPr lang="es-ES_tradnl" sz="2000" b="1" dirty="0" err="1"/>
              <a:t>United</a:t>
            </a:r>
            <a:r>
              <a:rPr lang="es-ES_tradnl" sz="2000" b="1" dirty="0"/>
              <a:t> </a:t>
            </a:r>
            <a:r>
              <a:rPr lang="es-ES_tradnl" sz="2000" b="1" dirty="0" err="1"/>
              <a:t>Stated</a:t>
            </a:r>
            <a:endParaRPr lang="es-ES_tradnl" sz="2000" b="1" dirty="0"/>
          </a:p>
          <a:p>
            <a:pPr algn="ctr"/>
            <a:r>
              <a:rPr lang="es-ES_tradnl" sz="2000" dirty="0"/>
              <a:t>[Irene]</a:t>
            </a:r>
          </a:p>
        </p:txBody>
      </p:sp>
      <p:sp>
        <p:nvSpPr>
          <p:cNvPr id="74" name="CuadroTexto 73">
            <a:extLst>
              <a:ext uri="{FF2B5EF4-FFF2-40B4-BE49-F238E27FC236}">
                <a16:creationId xmlns:a16="http://schemas.microsoft.com/office/drawing/2014/main" id="{D22A21FF-BD75-4548-B73A-4012230888D4}"/>
              </a:ext>
            </a:extLst>
          </p:cNvPr>
          <p:cNvSpPr txBox="1"/>
          <p:nvPr/>
        </p:nvSpPr>
        <p:spPr>
          <a:xfrm>
            <a:off x="4250775" y="5036702"/>
            <a:ext cx="1824288" cy="1015663"/>
          </a:xfrm>
          <a:prstGeom prst="rect">
            <a:avLst/>
          </a:prstGeom>
          <a:noFill/>
        </p:spPr>
        <p:txBody>
          <a:bodyPr wrap="square" rtlCol="0">
            <a:spAutoFit/>
          </a:bodyPr>
          <a:lstStyle/>
          <a:p>
            <a:pPr algn="ctr"/>
            <a:r>
              <a:rPr lang="es-ES_tradnl" sz="2000" b="1" dirty="0" err="1"/>
              <a:t>lived</a:t>
            </a:r>
            <a:r>
              <a:rPr lang="es-ES_tradnl" sz="2000" b="1" dirty="0"/>
              <a:t> in </a:t>
            </a:r>
            <a:r>
              <a:rPr lang="es-ES_tradnl" sz="2000" b="1" dirty="0" err="1"/>
              <a:t>the</a:t>
            </a:r>
            <a:r>
              <a:rPr lang="es-ES_tradnl" sz="2000" b="1" dirty="0"/>
              <a:t> </a:t>
            </a:r>
            <a:r>
              <a:rPr lang="es-ES_tradnl" sz="2000" b="1" dirty="0" err="1"/>
              <a:t>United</a:t>
            </a:r>
            <a:r>
              <a:rPr lang="es-ES_tradnl" sz="2000" b="1" dirty="0"/>
              <a:t> </a:t>
            </a:r>
            <a:r>
              <a:rPr lang="es-ES_tradnl" sz="2000" b="1" dirty="0" err="1"/>
              <a:t>States</a:t>
            </a:r>
            <a:endParaRPr lang="es-ES_tradnl" sz="2000" b="1" dirty="0"/>
          </a:p>
          <a:p>
            <a:pPr algn="ctr"/>
            <a:r>
              <a:rPr lang="es-ES_tradnl" sz="2000" dirty="0"/>
              <a:t>[Adrián]</a:t>
            </a:r>
          </a:p>
        </p:txBody>
      </p:sp>
      <p:sp>
        <p:nvSpPr>
          <p:cNvPr id="75" name="Rectangle 1">
            <a:extLst>
              <a:ext uri="{FF2B5EF4-FFF2-40B4-BE49-F238E27FC236}">
                <a16:creationId xmlns:a16="http://schemas.microsoft.com/office/drawing/2014/main" id="{B50BF17F-6753-2F42-A13A-C45DC71A89EC}"/>
              </a:ext>
            </a:extLst>
          </p:cNvPr>
          <p:cNvSpPr/>
          <p:nvPr/>
        </p:nvSpPr>
        <p:spPr>
          <a:xfrm>
            <a:off x="6186379" y="4417990"/>
            <a:ext cx="3522212"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es-ES_tradnl" sz="2000" dirty="0">
              <a:solidFill>
                <a:srgbClr val="203864"/>
              </a:solidFill>
            </a:endParaRPr>
          </a:p>
        </p:txBody>
      </p:sp>
      <p:sp>
        <p:nvSpPr>
          <p:cNvPr id="76" name="Text Box 10">
            <a:extLst>
              <a:ext uri="{FF2B5EF4-FFF2-40B4-BE49-F238E27FC236}">
                <a16:creationId xmlns:a16="http://schemas.microsoft.com/office/drawing/2014/main" id="{1547FE70-9804-F74C-93F7-FE9132FF94A9}"/>
              </a:ext>
            </a:extLst>
          </p:cNvPr>
          <p:cNvSpPr txBox="1">
            <a:spLocks noChangeArrowheads="1"/>
          </p:cNvSpPr>
          <p:nvPr/>
        </p:nvSpPr>
        <p:spPr bwMode="auto">
          <a:xfrm>
            <a:off x="6254448" y="4520717"/>
            <a:ext cx="352799" cy="404534"/>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b="1" dirty="0">
                <a:effectLst/>
                <a:latin typeface="Century Gothic" panose="020B0502020202020204" pitchFamily="34" charset="0"/>
                <a:ea typeface="Calibri" panose="020F0502020204030204" pitchFamily="34" charset="0"/>
                <a:cs typeface="Times New Roman" panose="02020603050405020304" pitchFamily="18" charset="0"/>
              </a:rPr>
              <a:t>8</a:t>
            </a:r>
            <a:endParaRPr lang="es-GB"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7" name="CuadroTexto 76">
            <a:extLst>
              <a:ext uri="{FF2B5EF4-FFF2-40B4-BE49-F238E27FC236}">
                <a16:creationId xmlns:a16="http://schemas.microsoft.com/office/drawing/2014/main" id="{239F512E-9E31-3647-8796-C8587B48914A}"/>
              </a:ext>
            </a:extLst>
          </p:cNvPr>
          <p:cNvSpPr txBox="1"/>
          <p:nvPr/>
        </p:nvSpPr>
        <p:spPr>
          <a:xfrm>
            <a:off x="6113493" y="5062800"/>
            <a:ext cx="1851511" cy="1015663"/>
          </a:xfrm>
          <a:prstGeom prst="rect">
            <a:avLst/>
          </a:prstGeom>
          <a:noFill/>
        </p:spPr>
        <p:txBody>
          <a:bodyPr wrap="square" rtlCol="0">
            <a:spAutoFit/>
          </a:bodyPr>
          <a:lstStyle/>
          <a:p>
            <a:pPr algn="ctr"/>
            <a:r>
              <a:rPr lang="es-ES_tradnl" sz="2000" b="1" dirty="0" err="1"/>
              <a:t>gets</a:t>
            </a:r>
            <a:r>
              <a:rPr lang="es-ES_tradnl" sz="2000" b="1" dirty="0"/>
              <a:t> to </a:t>
            </a:r>
            <a:r>
              <a:rPr lang="es-ES_tradnl" sz="2000" b="1" dirty="0" err="1"/>
              <a:t>know</a:t>
            </a:r>
            <a:r>
              <a:rPr lang="es-ES_tradnl" sz="2000" b="1" dirty="0"/>
              <a:t> France</a:t>
            </a:r>
          </a:p>
          <a:p>
            <a:pPr algn="ctr"/>
            <a:r>
              <a:rPr lang="es-ES_tradnl" sz="2000" dirty="0"/>
              <a:t>[Alba]</a:t>
            </a:r>
          </a:p>
        </p:txBody>
      </p:sp>
      <p:sp>
        <p:nvSpPr>
          <p:cNvPr id="78" name="CuadroTexto 77">
            <a:extLst>
              <a:ext uri="{FF2B5EF4-FFF2-40B4-BE49-F238E27FC236}">
                <a16:creationId xmlns:a16="http://schemas.microsoft.com/office/drawing/2014/main" id="{1D36693D-9635-DF40-9178-DBC13F852831}"/>
              </a:ext>
            </a:extLst>
          </p:cNvPr>
          <p:cNvSpPr txBox="1"/>
          <p:nvPr/>
        </p:nvSpPr>
        <p:spPr>
          <a:xfrm>
            <a:off x="7902092" y="5067130"/>
            <a:ext cx="1824288" cy="1015663"/>
          </a:xfrm>
          <a:prstGeom prst="rect">
            <a:avLst/>
          </a:prstGeom>
          <a:noFill/>
        </p:spPr>
        <p:txBody>
          <a:bodyPr wrap="square" rtlCol="0">
            <a:spAutoFit/>
          </a:bodyPr>
          <a:lstStyle/>
          <a:p>
            <a:pPr algn="ctr"/>
            <a:r>
              <a:rPr lang="es-ES_tradnl" sz="2000" b="1" dirty="0" err="1"/>
              <a:t>got</a:t>
            </a:r>
            <a:r>
              <a:rPr lang="es-ES_tradnl" sz="2000" b="1" dirty="0"/>
              <a:t> to </a:t>
            </a:r>
            <a:r>
              <a:rPr lang="es-ES_tradnl" sz="2000" b="1" dirty="0" err="1"/>
              <a:t>know</a:t>
            </a:r>
            <a:r>
              <a:rPr lang="es-ES_tradnl" sz="2000" b="1" dirty="0"/>
              <a:t> France</a:t>
            </a:r>
          </a:p>
          <a:p>
            <a:pPr algn="ctr"/>
            <a:r>
              <a:rPr lang="es-ES_tradnl" sz="2000" dirty="0"/>
              <a:t>[Álvaro]</a:t>
            </a:r>
          </a:p>
        </p:txBody>
      </p:sp>
      <p:sp>
        <p:nvSpPr>
          <p:cNvPr id="55" name="Rectangle 1">
            <a:extLst>
              <a:ext uri="{FF2B5EF4-FFF2-40B4-BE49-F238E27FC236}">
                <a16:creationId xmlns:a16="http://schemas.microsoft.com/office/drawing/2014/main" id="{540CC513-705B-F04A-86E7-830FDB6A3DAE}"/>
              </a:ext>
            </a:extLst>
          </p:cNvPr>
          <p:cNvSpPr/>
          <p:nvPr/>
        </p:nvSpPr>
        <p:spPr>
          <a:xfrm>
            <a:off x="8101528" y="703538"/>
            <a:ext cx="3522212"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es-ES_tradnl" sz="2000" dirty="0">
              <a:solidFill>
                <a:srgbClr val="203864"/>
              </a:solidFill>
            </a:endParaRPr>
          </a:p>
        </p:txBody>
      </p:sp>
      <p:sp>
        <p:nvSpPr>
          <p:cNvPr id="61" name="Text Box 10">
            <a:extLst>
              <a:ext uri="{FF2B5EF4-FFF2-40B4-BE49-F238E27FC236}">
                <a16:creationId xmlns:a16="http://schemas.microsoft.com/office/drawing/2014/main" id="{8417BF5C-DF87-F446-8AEB-7465410E1FF1}"/>
              </a:ext>
            </a:extLst>
          </p:cNvPr>
          <p:cNvSpPr txBox="1">
            <a:spLocks noChangeArrowheads="1"/>
          </p:cNvSpPr>
          <p:nvPr/>
        </p:nvSpPr>
        <p:spPr bwMode="auto">
          <a:xfrm>
            <a:off x="8169597" y="806265"/>
            <a:ext cx="352799" cy="404534"/>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b="1" dirty="0">
                <a:effectLst/>
                <a:latin typeface="Century Gothic" panose="020B0502020202020204" pitchFamily="34" charset="0"/>
                <a:ea typeface="Calibri" panose="020F0502020204030204" pitchFamily="34" charset="0"/>
                <a:cs typeface="Times New Roman" panose="02020603050405020304" pitchFamily="18" charset="0"/>
              </a:rPr>
              <a:t>3</a:t>
            </a:r>
            <a:endParaRPr lang="es-GB"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2" name="CuadroTexto 61">
            <a:extLst>
              <a:ext uri="{FF2B5EF4-FFF2-40B4-BE49-F238E27FC236}">
                <a16:creationId xmlns:a16="http://schemas.microsoft.com/office/drawing/2014/main" id="{173CF1E3-B62D-634B-8250-20ECA6DB502F}"/>
              </a:ext>
            </a:extLst>
          </p:cNvPr>
          <p:cNvSpPr txBox="1"/>
          <p:nvPr/>
        </p:nvSpPr>
        <p:spPr>
          <a:xfrm>
            <a:off x="8028269" y="1322641"/>
            <a:ext cx="1851511" cy="1015663"/>
          </a:xfrm>
          <a:prstGeom prst="rect">
            <a:avLst/>
          </a:prstGeom>
          <a:noFill/>
        </p:spPr>
        <p:txBody>
          <a:bodyPr wrap="square" rtlCol="0">
            <a:spAutoFit/>
          </a:bodyPr>
          <a:lstStyle/>
          <a:p>
            <a:pPr algn="ctr"/>
            <a:r>
              <a:rPr lang="es-ES_tradnl" sz="2000" b="1" dirty="0" err="1"/>
              <a:t>learns</a:t>
            </a:r>
            <a:r>
              <a:rPr lang="es-ES_tradnl" sz="2000" b="1" dirty="0"/>
              <a:t> </a:t>
            </a:r>
            <a:r>
              <a:rPr lang="es-ES_tradnl" sz="2000" b="1" dirty="0" err="1"/>
              <a:t>about</a:t>
            </a:r>
            <a:r>
              <a:rPr lang="es-ES_tradnl" sz="2000" b="1" dirty="0"/>
              <a:t> </a:t>
            </a:r>
            <a:r>
              <a:rPr lang="es-ES_tradnl" sz="2000" b="1" dirty="0" err="1"/>
              <a:t>the</a:t>
            </a:r>
            <a:r>
              <a:rPr lang="es-ES_tradnl" sz="2000" b="1" dirty="0"/>
              <a:t> culture</a:t>
            </a:r>
          </a:p>
          <a:p>
            <a:pPr algn="ctr"/>
            <a:r>
              <a:rPr lang="es-ES_tradnl" sz="2000" dirty="0"/>
              <a:t>[Irene]</a:t>
            </a:r>
          </a:p>
        </p:txBody>
      </p:sp>
      <p:sp>
        <p:nvSpPr>
          <p:cNvPr id="63" name="CuadroTexto 62">
            <a:extLst>
              <a:ext uri="{FF2B5EF4-FFF2-40B4-BE49-F238E27FC236}">
                <a16:creationId xmlns:a16="http://schemas.microsoft.com/office/drawing/2014/main" id="{87F5E3AB-CC34-074A-91CD-F5405251846A}"/>
              </a:ext>
            </a:extLst>
          </p:cNvPr>
          <p:cNvSpPr txBox="1"/>
          <p:nvPr/>
        </p:nvSpPr>
        <p:spPr>
          <a:xfrm>
            <a:off x="9711011" y="1310542"/>
            <a:ext cx="2015880" cy="1015663"/>
          </a:xfrm>
          <a:prstGeom prst="rect">
            <a:avLst/>
          </a:prstGeom>
          <a:noFill/>
        </p:spPr>
        <p:txBody>
          <a:bodyPr wrap="square" rtlCol="0">
            <a:spAutoFit/>
          </a:bodyPr>
          <a:lstStyle/>
          <a:p>
            <a:pPr algn="ctr"/>
            <a:r>
              <a:rPr lang="es-ES_tradnl" sz="2000" b="1" dirty="0" err="1"/>
              <a:t>learnt</a:t>
            </a:r>
            <a:r>
              <a:rPr lang="es-ES_tradnl" sz="2000" b="1" dirty="0"/>
              <a:t> </a:t>
            </a:r>
            <a:r>
              <a:rPr lang="es-ES_tradnl" sz="2000" b="1" dirty="0" err="1"/>
              <a:t>about</a:t>
            </a:r>
            <a:r>
              <a:rPr lang="es-ES_tradnl" sz="2000" b="1" dirty="0"/>
              <a:t> </a:t>
            </a:r>
            <a:r>
              <a:rPr lang="es-ES_tradnl" sz="2000" b="1" dirty="0" err="1"/>
              <a:t>the</a:t>
            </a:r>
            <a:r>
              <a:rPr lang="es-ES_tradnl" sz="2000" b="1" dirty="0"/>
              <a:t> culture</a:t>
            </a:r>
          </a:p>
          <a:p>
            <a:pPr algn="ctr"/>
            <a:r>
              <a:rPr lang="es-ES_tradnl" sz="2000" dirty="0"/>
              <a:t>[David]</a:t>
            </a:r>
          </a:p>
        </p:txBody>
      </p:sp>
      <p:sp>
        <p:nvSpPr>
          <p:cNvPr id="64" name="Rectangle 1">
            <a:extLst>
              <a:ext uri="{FF2B5EF4-FFF2-40B4-BE49-F238E27FC236}">
                <a16:creationId xmlns:a16="http://schemas.microsoft.com/office/drawing/2014/main" id="{08C4C9CF-0B7D-BD47-9946-D5DD090802D1}"/>
              </a:ext>
            </a:extLst>
          </p:cNvPr>
          <p:cNvSpPr/>
          <p:nvPr/>
        </p:nvSpPr>
        <p:spPr>
          <a:xfrm>
            <a:off x="8101528" y="2581577"/>
            <a:ext cx="3522212"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es-ES_tradnl" sz="2000" dirty="0">
              <a:solidFill>
                <a:srgbClr val="203864"/>
              </a:solidFill>
            </a:endParaRPr>
          </a:p>
        </p:txBody>
      </p:sp>
      <p:sp>
        <p:nvSpPr>
          <p:cNvPr id="65" name="Text Box 10">
            <a:extLst>
              <a:ext uri="{FF2B5EF4-FFF2-40B4-BE49-F238E27FC236}">
                <a16:creationId xmlns:a16="http://schemas.microsoft.com/office/drawing/2014/main" id="{7162CB42-E72E-7E40-A94D-23692336EEF2}"/>
              </a:ext>
            </a:extLst>
          </p:cNvPr>
          <p:cNvSpPr txBox="1">
            <a:spLocks noChangeArrowheads="1"/>
          </p:cNvSpPr>
          <p:nvPr/>
        </p:nvSpPr>
        <p:spPr bwMode="auto">
          <a:xfrm>
            <a:off x="8169597" y="2684304"/>
            <a:ext cx="352799" cy="404534"/>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b="1" dirty="0">
                <a:effectLst/>
                <a:latin typeface="Century Gothic" panose="020B0502020202020204" pitchFamily="34" charset="0"/>
                <a:ea typeface="Calibri" panose="020F0502020204030204" pitchFamily="34" charset="0"/>
                <a:cs typeface="Times New Roman" panose="02020603050405020304" pitchFamily="18" charset="0"/>
              </a:rPr>
              <a:t>6</a:t>
            </a:r>
            <a:endParaRPr lang="es-GB"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7" name="CuadroTexto 66">
            <a:extLst>
              <a:ext uri="{FF2B5EF4-FFF2-40B4-BE49-F238E27FC236}">
                <a16:creationId xmlns:a16="http://schemas.microsoft.com/office/drawing/2014/main" id="{1B53AA50-07BF-9242-B3AD-F220D03CA249}"/>
              </a:ext>
            </a:extLst>
          </p:cNvPr>
          <p:cNvSpPr txBox="1"/>
          <p:nvPr/>
        </p:nvSpPr>
        <p:spPr>
          <a:xfrm>
            <a:off x="7965004" y="3205038"/>
            <a:ext cx="2037270" cy="1015663"/>
          </a:xfrm>
          <a:prstGeom prst="rect">
            <a:avLst/>
          </a:prstGeom>
          <a:noFill/>
        </p:spPr>
        <p:txBody>
          <a:bodyPr wrap="square" rtlCol="0">
            <a:spAutoFit/>
          </a:bodyPr>
          <a:lstStyle/>
          <a:p>
            <a:pPr algn="ctr"/>
            <a:r>
              <a:rPr lang="es-ES_tradnl" sz="2000" b="1" dirty="0" err="1"/>
              <a:t>prints</a:t>
            </a:r>
            <a:r>
              <a:rPr lang="es-ES_tradnl" sz="2000" b="1" dirty="0"/>
              <a:t> </a:t>
            </a:r>
            <a:r>
              <a:rPr lang="es-ES_tradnl" sz="2000" b="1" dirty="0" err="1"/>
              <a:t>the</a:t>
            </a:r>
            <a:r>
              <a:rPr lang="es-ES_tradnl" sz="2000" b="1" dirty="0"/>
              <a:t> tickets</a:t>
            </a:r>
          </a:p>
          <a:p>
            <a:pPr algn="ctr"/>
            <a:r>
              <a:rPr lang="es-ES_tradnl" sz="2000" dirty="0"/>
              <a:t>[Pablo]</a:t>
            </a:r>
          </a:p>
        </p:txBody>
      </p:sp>
      <p:sp>
        <p:nvSpPr>
          <p:cNvPr id="68" name="CuadroTexto 67">
            <a:extLst>
              <a:ext uri="{FF2B5EF4-FFF2-40B4-BE49-F238E27FC236}">
                <a16:creationId xmlns:a16="http://schemas.microsoft.com/office/drawing/2014/main" id="{975FD883-D1D8-EC41-8F8A-82DB7670BAE5}"/>
              </a:ext>
            </a:extLst>
          </p:cNvPr>
          <p:cNvSpPr txBox="1"/>
          <p:nvPr/>
        </p:nvSpPr>
        <p:spPr>
          <a:xfrm>
            <a:off x="9726380" y="3224888"/>
            <a:ext cx="1987512" cy="1015663"/>
          </a:xfrm>
          <a:prstGeom prst="rect">
            <a:avLst/>
          </a:prstGeom>
          <a:noFill/>
        </p:spPr>
        <p:txBody>
          <a:bodyPr wrap="square" rtlCol="0">
            <a:spAutoFit/>
          </a:bodyPr>
          <a:lstStyle/>
          <a:p>
            <a:pPr algn="ctr"/>
            <a:r>
              <a:rPr lang="es-ES_tradnl" sz="2000" b="1" dirty="0" err="1"/>
              <a:t>printed</a:t>
            </a:r>
            <a:r>
              <a:rPr lang="es-ES_tradnl" sz="2000" b="1" dirty="0"/>
              <a:t> </a:t>
            </a:r>
            <a:r>
              <a:rPr lang="es-ES_tradnl" sz="2000" b="1" dirty="0" err="1"/>
              <a:t>the</a:t>
            </a:r>
            <a:r>
              <a:rPr lang="es-ES_tradnl" sz="2000" b="1" dirty="0"/>
              <a:t> tickets</a:t>
            </a:r>
          </a:p>
          <a:p>
            <a:pPr algn="ctr"/>
            <a:r>
              <a:rPr lang="es-ES_tradnl" sz="2000" dirty="0"/>
              <a:t>[Marta]</a:t>
            </a:r>
          </a:p>
        </p:txBody>
      </p:sp>
      <p:pic>
        <p:nvPicPr>
          <p:cNvPr id="9" name="Imagen 8">
            <a:extLst>
              <a:ext uri="{FF2B5EF4-FFF2-40B4-BE49-F238E27FC236}">
                <a16:creationId xmlns:a16="http://schemas.microsoft.com/office/drawing/2014/main" id="{98841167-35F3-6444-AAD7-A19602F05DC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426314" y="763524"/>
            <a:ext cx="588433" cy="661065"/>
          </a:xfrm>
          <a:prstGeom prst="rect">
            <a:avLst/>
          </a:prstGeom>
        </p:spPr>
      </p:pic>
      <p:pic>
        <p:nvPicPr>
          <p:cNvPr id="10" name="Imagen 9">
            <a:extLst>
              <a:ext uri="{FF2B5EF4-FFF2-40B4-BE49-F238E27FC236}">
                <a16:creationId xmlns:a16="http://schemas.microsoft.com/office/drawing/2014/main" id="{58D7D1D2-F6BA-D043-805A-17DCBE1A564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684304" y="680513"/>
            <a:ext cx="703627" cy="762129"/>
          </a:xfrm>
          <a:prstGeom prst="rect">
            <a:avLst/>
          </a:prstGeom>
        </p:spPr>
      </p:pic>
      <p:pic>
        <p:nvPicPr>
          <p:cNvPr id="11" name="Imagen 10">
            <a:extLst>
              <a:ext uri="{FF2B5EF4-FFF2-40B4-BE49-F238E27FC236}">
                <a16:creationId xmlns:a16="http://schemas.microsoft.com/office/drawing/2014/main" id="{8E4D0F54-5DFB-EC49-BA85-E84168DD112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184947" y="2661435"/>
            <a:ext cx="588433" cy="668836"/>
          </a:xfrm>
          <a:prstGeom prst="rect">
            <a:avLst/>
          </a:prstGeom>
        </p:spPr>
      </p:pic>
      <p:pic>
        <p:nvPicPr>
          <p:cNvPr id="12" name="Imagen 11">
            <a:extLst>
              <a:ext uri="{FF2B5EF4-FFF2-40B4-BE49-F238E27FC236}">
                <a16:creationId xmlns:a16="http://schemas.microsoft.com/office/drawing/2014/main" id="{BE128E12-079B-9043-988A-B1C140A71DA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804470" y="2694259"/>
            <a:ext cx="625454" cy="686783"/>
          </a:xfrm>
          <a:prstGeom prst="rect">
            <a:avLst/>
          </a:prstGeom>
        </p:spPr>
      </p:pic>
      <p:pic>
        <p:nvPicPr>
          <p:cNvPr id="13" name="Imagen 12">
            <a:extLst>
              <a:ext uri="{FF2B5EF4-FFF2-40B4-BE49-F238E27FC236}">
                <a16:creationId xmlns:a16="http://schemas.microsoft.com/office/drawing/2014/main" id="{772B484F-1495-3345-A5AF-CC4EC6D59C30}"/>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349108" y="2701981"/>
            <a:ext cx="560094" cy="557873"/>
          </a:xfrm>
          <a:prstGeom prst="rect">
            <a:avLst/>
          </a:prstGeom>
        </p:spPr>
      </p:pic>
      <p:pic>
        <p:nvPicPr>
          <p:cNvPr id="14" name="Imagen 13">
            <a:extLst>
              <a:ext uri="{FF2B5EF4-FFF2-40B4-BE49-F238E27FC236}">
                <a16:creationId xmlns:a16="http://schemas.microsoft.com/office/drawing/2014/main" id="{072E07A4-3CC1-B946-A442-8FCE6B8C1275}"/>
              </a:ext>
            </a:extLst>
          </p:cNvPr>
          <p:cNvPicPr>
            <a:picLocks noChangeAspect="1"/>
          </p:cNvPicPr>
          <p:nvPr/>
        </p:nvPicPr>
        <p:blipFill rotWithShape="1">
          <a:blip r:embed="rId8" cstate="screen">
            <a:extLst>
              <a:ext uri="{BEBA8EAE-BF5A-486C-A8C5-ECC9F3942E4B}">
                <a14:imgProps xmlns:a14="http://schemas.microsoft.com/office/drawing/2010/main">
                  <a14:imgLayer r:embed="rId9">
                    <a14:imgEffect>
                      <a14:backgroundRemoval t="8966" b="100000" l="8257" r="92661">
                        <a14:foregroundMark x1="60550" y1="12414" x2="52294" y2="18621"/>
                        <a14:foregroundMark x1="88073" y1="75862" x2="81651" y2="79310"/>
                        <a14:foregroundMark x1="87156" y1="60000" x2="92661" y2="69655"/>
                        <a14:foregroundMark x1="48624" y1="86897" x2="39450" y2="79310"/>
                        <a14:foregroundMark x1="44954" y1="80000" x2="41284" y2="84828"/>
                        <a14:foregroundMark x1="17431" y1="91034" x2="15596" y2="97241"/>
                        <a14:foregroundMark x1="26606" y1="90345" x2="26606" y2="90345"/>
                        <a14:foregroundMark x1="58716" y1="84828" x2="54128" y2="94483"/>
                        <a14:foregroundMark x1="53211" y1="96552" x2="69725" y2="98621"/>
                        <a14:foregroundMark x1="39450" y1="99310" x2="39450" y2="99310"/>
                        <a14:foregroundMark x1="73394" y1="97241" x2="75229" y2="99310"/>
                        <a14:foregroundMark x1="65138" y1="99310" x2="65138" y2="99310"/>
                        <a14:foregroundMark x1="69725" y1="99310" x2="69725" y2="99310"/>
                      </a14:backgroundRemoval>
                    </a14:imgEffect>
                  </a14:imgLayer>
                </a14:imgProps>
              </a:ext>
              <a:ext uri="{28A0092B-C50C-407E-A947-70E740481C1C}">
                <a14:useLocalDpi xmlns:a14="http://schemas.microsoft.com/office/drawing/2010/main"/>
              </a:ext>
            </a:extLst>
          </a:blip>
          <a:srcRect/>
          <a:stretch/>
        </p:blipFill>
        <p:spPr>
          <a:xfrm>
            <a:off x="4975948" y="2668818"/>
            <a:ext cx="602121" cy="801734"/>
          </a:xfrm>
          <a:prstGeom prst="rect">
            <a:avLst/>
          </a:prstGeom>
        </p:spPr>
      </p:pic>
      <p:pic>
        <p:nvPicPr>
          <p:cNvPr id="80" name="Picture 6">
            <a:extLst>
              <a:ext uri="{FF2B5EF4-FFF2-40B4-BE49-F238E27FC236}">
                <a16:creationId xmlns:a16="http://schemas.microsoft.com/office/drawing/2014/main" id="{51642B41-3F65-E546-9AFE-E71F07E23500}"/>
              </a:ext>
            </a:extLst>
          </p:cNvPr>
          <p:cNvPicPr>
            <a:picLocks noChangeAspect="1"/>
          </p:cNvPicPr>
          <p:nvPr/>
        </p:nvPicPr>
        <p:blipFill rotWithShape="1">
          <a:blip r:embed="rId10" cstate="screen">
            <a:extLst>
              <a:ext uri="{BEBA8EAE-BF5A-486C-A8C5-ECC9F3942E4B}">
                <a14:imgProps xmlns:a14="http://schemas.microsoft.com/office/drawing/2010/main">
                  <a14:imgLayer r:embed="rId11">
                    <a14:imgEffect>
                      <a14:backgroundRemoval t="5769" b="91346" l="0" r="94059">
                        <a14:foregroundMark x1="47525" y1="11538" x2="8911" y2="35577"/>
                        <a14:foregroundMark x1="8911" y1="35577" x2="21782" y2="61538"/>
                        <a14:foregroundMark x1="49505" y1="29808" x2="50495" y2="35577"/>
                        <a14:foregroundMark x1="45545" y1="71154" x2="46535" y2="75962"/>
                        <a14:foregroundMark x1="57426" y1="93269" x2="52475" y2="93269"/>
                        <a14:foregroundMark x1="42574" y1="93269" x2="10891" y2="60577"/>
                        <a14:foregroundMark x1="10891" y1="60577" x2="19802" y2="16346"/>
                        <a14:foregroundMark x1="19802" y1="16346" x2="56436" y2="5769"/>
                        <a14:foregroundMark x1="990" y1="28846" x2="0" y2="35577"/>
                        <a14:foregroundMark x1="91089" y1="41346" x2="82178" y2="77885"/>
                        <a14:foregroundMark x1="94059" y1="47115" x2="87129" y2="67308"/>
                        <a14:foregroundMark x1="95050" y1="51923" x2="94059" y2="61538"/>
                      </a14:backgroundRemoval>
                    </a14:imgEffect>
                  </a14:imgLayer>
                </a14:imgProps>
              </a:ext>
              <a:ext uri="{28A0092B-C50C-407E-A947-70E740481C1C}">
                <a14:useLocalDpi xmlns:a14="http://schemas.microsoft.com/office/drawing/2010/main"/>
              </a:ext>
            </a:extLst>
          </a:blip>
          <a:srcRect/>
          <a:stretch/>
        </p:blipFill>
        <p:spPr>
          <a:xfrm rot="5214391">
            <a:off x="5052556" y="786634"/>
            <a:ext cx="580018" cy="624705"/>
          </a:xfrm>
          <a:prstGeom prst="rect">
            <a:avLst/>
          </a:prstGeom>
        </p:spPr>
      </p:pic>
      <p:pic>
        <p:nvPicPr>
          <p:cNvPr id="81" name="Picture 7">
            <a:extLst>
              <a:ext uri="{FF2B5EF4-FFF2-40B4-BE49-F238E27FC236}">
                <a16:creationId xmlns:a16="http://schemas.microsoft.com/office/drawing/2014/main" id="{A92FC993-430D-024B-8EF6-1C7A25082C7D}"/>
              </a:ext>
            </a:extLst>
          </p:cNvPr>
          <p:cNvPicPr>
            <a:picLocks noChangeAspect="1"/>
          </p:cNvPicPr>
          <p:nvPr/>
        </p:nvPicPr>
        <p:blipFill rotWithShape="1">
          <a:blip r:embed="rId12" cstate="screen">
            <a:extLst>
              <a:ext uri="{BEBA8EAE-BF5A-486C-A8C5-ECC9F3942E4B}">
                <a14:imgProps xmlns:a14="http://schemas.microsoft.com/office/drawing/2010/main">
                  <a14:imgLayer r:embed="rId13">
                    <a14:imgEffect>
                      <a14:backgroundRemoval t="4587" b="95413" l="8571" r="94286">
                        <a14:foregroundMark x1="84762" y1="74312" x2="90476" y2="51376"/>
                        <a14:foregroundMark x1="88571" y1="45872" x2="41905" y2="11009"/>
                        <a14:foregroundMark x1="41905" y1="11009" x2="10476" y2="38532"/>
                        <a14:foregroundMark x1="10476" y1="38532" x2="17143" y2="80734"/>
                        <a14:foregroundMark x1="17143" y1="80734" x2="61905" y2="92661"/>
                        <a14:foregroundMark x1="61905" y1="92661" x2="90476" y2="63303"/>
                        <a14:foregroundMark x1="90476" y1="63303" x2="81905" y2="23853"/>
                        <a14:foregroundMark x1="76190" y1="16514" x2="64762" y2="8257"/>
                        <a14:foregroundMark x1="62857" y1="6422" x2="35238" y2="6422"/>
                        <a14:foregroundMark x1="35238" y1="5505" x2="13333" y2="22018"/>
                        <a14:foregroundMark x1="27619" y1="17431" x2="22857" y2="21101"/>
                        <a14:foregroundMark x1="52381" y1="11009" x2="72381" y2="18349"/>
                        <a14:foregroundMark x1="75238" y1="13761" x2="93333" y2="43119"/>
                        <a14:foregroundMark x1="66667" y1="88073" x2="47619" y2="92661"/>
                        <a14:foregroundMark x1="91429" y1="47706" x2="94286" y2="52294"/>
                        <a14:foregroundMark x1="65714" y1="91743" x2="38095" y2="94495"/>
                        <a14:foregroundMark x1="66667" y1="95413" x2="33333" y2="95413"/>
                        <a14:foregroundMark x1="50476" y1="95413" x2="24762" y2="91743"/>
                        <a14:foregroundMark x1="24762" y1="89908" x2="75238" y2="87156"/>
                        <a14:foregroundMark x1="73333" y1="80734" x2="26667" y2="95413"/>
                        <a14:backgroundMark x1="32381" y1="4587" x2="33333" y2="5505"/>
                        <a14:backgroundMark x1="33333" y1="3670" x2="34286" y2="5505"/>
                      </a14:backgroundRemoval>
                    </a14:imgEffect>
                  </a14:imgLayer>
                </a14:imgProps>
              </a:ext>
              <a:ext uri="{28A0092B-C50C-407E-A947-70E740481C1C}">
                <a14:useLocalDpi xmlns:a14="http://schemas.microsoft.com/office/drawing/2010/main"/>
              </a:ext>
            </a:extLst>
          </a:blip>
          <a:srcRect/>
          <a:stretch/>
        </p:blipFill>
        <p:spPr>
          <a:xfrm>
            <a:off x="1315902" y="771069"/>
            <a:ext cx="593300" cy="581018"/>
          </a:xfrm>
          <a:prstGeom prst="rect">
            <a:avLst/>
          </a:prstGeom>
        </p:spPr>
      </p:pic>
      <p:pic>
        <p:nvPicPr>
          <p:cNvPr id="82" name="Picture 8">
            <a:extLst>
              <a:ext uri="{FF2B5EF4-FFF2-40B4-BE49-F238E27FC236}">
                <a16:creationId xmlns:a16="http://schemas.microsoft.com/office/drawing/2014/main" id="{65F8D8AA-436C-064B-AC96-329F3115F3F1}"/>
              </a:ext>
            </a:extLst>
          </p:cNvPr>
          <p:cNvPicPr>
            <a:picLocks noChangeAspect="1"/>
          </p:cNvPicPr>
          <p:nvPr/>
        </p:nvPicPr>
        <p:blipFill rotWithShape="1">
          <a:blip r:embed="rId14" cstate="screen">
            <a:extLst>
              <a:ext uri="{BEBA8EAE-BF5A-486C-A8C5-ECC9F3942E4B}">
                <a14:imgProps xmlns:a14="http://schemas.microsoft.com/office/drawing/2010/main">
                  <a14:imgLayer r:embed="rId15">
                    <a14:imgEffect>
                      <a14:backgroundRemoval t="2679" b="94643" l="1905" r="93333">
                        <a14:foregroundMark x1="29524" y1="66071" x2="73333" y2="72321"/>
                        <a14:foregroundMark x1="73333" y1="72321" x2="35238" y2="58036"/>
                        <a14:foregroundMark x1="35238" y1="58036" x2="11429" y2="58929"/>
                        <a14:foregroundMark x1="33333" y1="78571" x2="57143" y2="83036"/>
                        <a14:foregroundMark x1="64762" y1="77679" x2="87619" y2="46429"/>
                        <a14:foregroundMark x1="41905" y1="90179" x2="76190" y2="78571"/>
                        <a14:foregroundMark x1="37143" y1="78571" x2="13333" y2="65179"/>
                        <a14:foregroundMark x1="24762" y1="71429" x2="59048" y2="91071"/>
                        <a14:foregroundMark x1="59048" y1="91071" x2="90476" y2="64286"/>
                        <a14:foregroundMark x1="90476" y1="64286" x2="79048" y2="21429"/>
                        <a14:foregroundMark x1="79048" y1="21429" x2="40952" y2="8929"/>
                        <a14:foregroundMark x1="40952" y1="8929" x2="11429" y2="22321"/>
                        <a14:foregroundMark x1="43810" y1="87500" x2="22857" y2="75000"/>
                        <a14:foregroundMark x1="16190" y1="59821" x2="34286" y2="85714"/>
                        <a14:foregroundMark x1="34286" y1="86607" x2="32381" y2="83929"/>
                        <a14:foregroundMark x1="36190" y1="86607" x2="11429" y2="68750"/>
                        <a14:foregroundMark x1="17143" y1="76786" x2="62857" y2="70536"/>
                        <a14:foregroundMark x1="62857" y1="70536" x2="63810" y2="34821"/>
                        <a14:foregroundMark x1="7619" y1="50000" x2="10476" y2="25893"/>
                        <a14:foregroundMark x1="8571" y1="46429" x2="4762" y2="41964"/>
                        <a14:foregroundMark x1="6667" y1="49107" x2="5714" y2="36607"/>
                        <a14:foregroundMark x1="41905" y1="13393" x2="82857" y2="23214"/>
                        <a14:foregroundMark x1="82857" y1="23214" x2="86667" y2="65179"/>
                        <a14:foregroundMark x1="86667" y1="65179" x2="54286" y2="91964"/>
                        <a14:foregroundMark x1="54286" y1="91964" x2="43810" y2="94643"/>
                        <a14:foregroundMark x1="57143" y1="93750" x2="89524" y2="70536"/>
                        <a14:foregroundMark x1="89524" y1="70536" x2="89524" y2="29464"/>
                        <a14:foregroundMark x1="89524" y1="29464" x2="84762" y2="21429"/>
                        <a14:foregroundMark x1="71429" y1="86607" x2="95238" y2="55357"/>
                        <a14:foregroundMark x1="95238" y1="55357" x2="92381" y2="41964"/>
                        <a14:foregroundMark x1="80952" y1="79464" x2="41905" y2="93750"/>
                        <a14:foregroundMark x1="41905" y1="93750" x2="19048" y2="79464"/>
                        <a14:foregroundMark x1="3810" y1="45536" x2="1905" y2="38393"/>
                        <a14:foregroundMark x1="45714" y1="9821" x2="68571" y2="13393"/>
                        <a14:foregroundMark x1="72381" y1="14286" x2="49524" y2="8036"/>
                        <a14:foregroundMark x1="63810" y1="5357" x2="52381" y2="2679"/>
                        <a14:foregroundMark x1="71429" y1="48214" x2="72381" y2="43750"/>
                        <a14:foregroundMark x1="80952" y1="16964" x2="74286" y2="10714"/>
                        <a14:foregroundMark x1="60000" y1="92857" x2="68571" y2="87500"/>
                      </a14:backgroundRemoval>
                    </a14:imgEffect>
                  </a14:imgLayer>
                </a14:imgProps>
              </a:ext>
              <a:ext uri="{28A0092B-C50C-407E-A947-70E740481C1C}">
                <a14:useLocalDpi xmlns:a14="http://schemas.microsoft.com/office/drawing/2010/main"/>
              </a:ext>
            </a:extLst>
          </a:blip>
          <a:srcRect/>
          <a:stretch/>
        </p:blipFill>
        <p:spPr>
          <a:xfrm rot="12778579">
            <a:off x="3192240" y="741219"/>
            <a:ext cx="569970" cy="604125"/>
          </a:xfrm>
          <a:prstGeom prst="rect">
            <a:avLst/>
          </a:prstGeom>
        </p:spPr>
      </p:pic>
      <p:pic>
        <p:nvPicPr>
          <p:cNvPr id="83" name="Picture 9">
            <a:extLst>
              <a:ext uri="{FF2B5EF4-FFF2-40B4-BE49-F238E27FC236}">
                <a16:creationId xmlns:a16="http://schemas.microsoft.com/office/drawing/2014/main" id="{8CDD476E-962C-D945-84E0-EC1EE3A45943}"/>
              </a:ext>
            </a:extLst>
          </p:cNvPr>
          <p:cNvPicPr>
            <a:picLocks noChangeAspect="1"/>
          </p:cNvPicPr>
          <p:nvPr/>
        </p:nvPicPr>
        <p:blipFill rotWithShape="1">
          <a:blip r:embed="rId16" cstate="screen">
            <a:extLst>
              <a:ext uri="{28A0092B-C50C-407E-A947-70E740481C1C}">
                <a14:useLocalDpi xmlns:a14="http://schemas.microsoft.com/office/drawing/2010/main"/>
              </a:ext>
            </a:extLst>
          </a:blip>
          <a:srcRect/>
          <a:stretch/>
        </p:blipFill>
        <p:spPr>
          <a:xfrm rot="17308951">
            <a:off x="6746046" y="827771"/>
            <a:ext cx="565572" cy="564887"/>
          </a:xfrm>
          <a:prstGeom prst="rect">
            <a:avLst/>
          </a:prstGeom>
        </p:spPr>
      </p:pic>
      <p:pic>
        <p:nvPicPr>
          <p:cNvPr id="84" name="Imagen 83">
            <a:extLst>
              <a:ext uri="{FF2B5EF4-FFF2-40B4-BE49-F238E27FC236}">
                <a16:creationId xmlns:a16="http://schemas.microsoft.com/office/drawing/2014/main" id="{04706611-C921-9F45-B21D-4956EED4842C}"/>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501509" y="4410622"/>
            <a:ext cx="625454" cy="686783"/>
          </a:xfrm>
          <a:prstGeom prst="rect">
            <a:avLst/>
          </a:prstGeom>
        </p:spPr>
      </p:pic>
      <p:pic>
        <p:nvPicPr>
          <p:cNvPr id="85" name="Imagen 84">
            <a:extLst>
              <a:ext uri="{FF2B5EF4-FFF2-40B4-BE49-F238E27FC236}">
                <a16:creationId xmlns:a16="http://schemas.microsoft.com/office/drawing/2014/main" id="{A5DE94E3-5F06-AA4C-9B34-49B7F1EC735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902540" y="4457117"/>
            <a:ext cx="588433" cy="668836"/>
          </a:xfrm>
          <a:prstGeom prst="rect">
            <a:avLst/>
          </a:prstGeom>
        </p:spPr>
      </p:pic>
      <p:pic>
        <p:nvPicPr>
          <p:cNvPr id="86" name="Picture 6">
            <a:extLst>
              <a:ext uri="{FF2B5EF4-FFF2-40B4-BE49-F238E27FC236}">
                <a16:creationId xmlns:a16="http://schemas.microsoft.com/office/drawing/2014/main" id="{D1E8F0A9-9CE4-7F49-96BB-DEA2478EF69D}"/>
              </a:ext>
            </a:extLst>
          </p:cNvPr>
          <p:cNvPicPr>
            <a:picLocks noChangeAspect="1"/>
          </p:cNvPicPr>
          <p:nvPr/>
        </p:nvPicPr>
        <p:blipFill rotWithShape="1">
          <a:blip r:embed="rId17" cstate="screen">
            <a:extLst>
              <a:ext uri="{28A0092B-C50C-407E-A947-70E740481C1C}">
                <a14:useLocalDpi xmlns:a14="http://schemas.microsoft.com/office/drawing/2010/main"/>
              </a:ext>
            </a:extLst>
          </a:blip>
          <a:srcRect/>
          <a:stretch/>
        </p:blipFill>
        <p:spPr>
          <a:xfrm rot="5214391">
            <a:off x="8664015" y="2611223"/>
            <a:ext cx="580018" cy="624705"/>
          </a:xfrm>
          <a:prstGeom prst="rect">
            <a:avLst/>
          </a:prstGeom>
        </p:spPr>
      </p:pic>
      <p:pic>
        <p:nvPicPr>
          <p:cNvPr id="88" name="Picture 7">
            <a:extLst>
              <a:ext uri="{FF2B5EF4-FFF2-40B4-BE49-F238E27FC236}">
                <a16:creationId xmlns:a16="http://schemas.microsoft.com/office/drawing/2014/main" id="{E2A3F44A-D04E-604F-AF32-7F2CA97529BD}"/>
              </a:ext>
            </a:extLst>
          </p:cNvPr>
          <p:cNvPicPr>
            <a:picLocks noChangeAspect="1"/>
          </p:cNvPicPr>
          <p:nvPr/>
        </p:nvPicPr>
        <p:blipFill rotWithShape="1">
          <a:blip r:embed="rId12" cstate="screen">
            <a:extLst>
              <a:ext uri="{BEBA8EAE-BF5A-486C-A8C5-ECC9F3942E4B}">
                <a14:imgProps xmlns:a14="http://schemas.microsoft.com/office/drawing/2010/main">
                  <a14:imgLayer r:embed="rId18">
                    <a14:imgEffect>
                      <a14:backgroundRemoval t="4587" b="95413" l="8571" r="94286">
                        <a14:foregroundMark x1="84762" y1="74312" x2="90476" y2="51376"/>
                        <a14:foregroundMark x1="88571" y1="45872" x2="41905" y2="11009"/>
                        <a14:foregroundMark x1="41905" y1="11009" x2="10476" y2="38532"/>
                        <a14:foregroundMark x1="10476" y1="38532" x2="17143" y2="80734"/>
                        <a14:foregroundMark x1="17143" y1="80734" x2="61905" y2="92661"/>
                        <a14:foregroundMark x1="61905" y1="92661" x2="90476" y2="63303"/>
                        <a14:foregroundMark x1="90476" y1="63303" x2="81905" y2="23853"/>
                        <a14:foregroundMark x1="76190" y1="16514" x2="64762" y2="8257"/>
                        <a14:foregroundMark x1="62857" y1="6422" x2="35238" y2="6422"/>
                        <a14:foregroundMark x1="35238" y1="5505" x2="13333" y2="22018"/>
                        <a14:foregroundMark x1="27619" y1="17431" x2="22857" y2="21101"/>
                        <a14:foregroundMark x1="52381" y1="11009" x2="72381" y2="18349"/>
                        <a14:foregroundMark x1="75238" y1="13761" x2="93333" y2="43119"/>
                        <a14:foregroundMark x1="66667" y1="88073" x2="47619" y2="92661"/>
                        <a14:foregroundMark x1="91429" y1="47706" x2="94286" y2="52294"/>
                        <a14:foregroundMark x1="65714" y1="91743" x2="38095" y2="94495"/>
                        <a14:foregroundMark x1="66667" y1="95413" x2="33333" y2="95413"/>
                        <a14:foregroundMark x1="50476" y1="95413" x2="24762" y2="91743"/>
                        <a14:foregroundMark x1="24762" y1="89908" x2="75238" y2="87156"/>
                        <a14:foregroundMark x1="73333" y1="80734" x2="26667" y2="95413"/>
                        <a14:backgroundMark x1="32381" y1="4587" x2="33333" y2="5505"/>
                        <a14:backgroundMark x1="33333" y1="3670" x2="34286" y2="5505"/>
                      </a14:backgroundRemoval>
                    </a14:imgEffect>
                  </a14:imgLayer>
                </a14:imgProps>
              </a:ext>
              <a:ext uri="{28A0092B-C50C-407E-A947-70E740481C1C}">
                <a14:useLocalDpi xmlns:a14="http://schemas.microsoft.com/office/drawing/2010/main"/>
              </a:ext>
            </a:extLst>
          </a:blip>
          <a:srcRect/>
          <a:stretch/>
        </p:blipFill>
        <p:spPr>
          <a:xfrm>
            <a:off x="10516357" y="2649268"/>
            <a:ext cx="593300" cy="581018"/>
          </a:xfrm>
          <a:prstGeom prst="rect">
            <a:avLst/>
          </a:prstGeom>
        </p:spPr>
      </p:pic>
      <p:pic>
        <p:nvPicPr>
          <p:cNvPr id="89" name="Imagen 88">
            <a:extLst>
              <a:ext uri="{FF2B5EF4-FFF2-40B4-BE49-F238E27FC236}">
                <a16:creationId xmlns:a16="http://schemas.microsoft.com/office/drawing/2014/main" id="{0EF9FE87-CAA1-674F-B4EF-7A6FC251373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125411" y="4372948"/>
            <a:ext cx="703627" cy="762129"/>
          </a:xfrm>
          <a:prstGeom prst="rect">
            <a:avLst/>
          </a:prstGeom>
        </p:spPr>
      </p:pic>
      <p:pic>
        <p:nvPicPr>
          <p:cNvPr id="90" name="Imagen 89">
            <a:extLst>
              <a:ext uri="{FF2B5EF4-FFF2-40B4-BE49-F238E27FC236}">
                <a16:creationId xmlns:a16="http://schemas.microsoft.com/office/drawing/2014/main" id="{5E7E5F4E-51BD-A948-BB25-9A8D94F154FE}"/>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747805" y="4509548"/>
            <a:ext cx="560094" cy="557873"/>
          </a:xfrm>
          <a:prstGeom prst="rect">
            <a:avLst/>
          </a:prstGeom>
        </p:spPr>
      </p:pic>
      <p:sp>
        <p:nvSpPr>
          <p:cNvPr id="69" name="Anillo 68">
            <a:extLst>
              <a:ext uri="{FF2B5EF4-FFF2-40B4-BE49-F238E27FC236}">
                <a16:creationId xmlns:a16="http://schemas.microsoft.com/office/drawing/2014/main" id="{BF6AE013-1C94-C144-A47C-C4CE30E0D08B}"/>
              </a:ext>
            </a:extLst>
          </p:cNvPr>
          <p:cNvSpPr/>
          <p:nvPr/>
        </p:nvSpPr>
        <p:spPr>
          <a:xfrm>
            <a:off x="2500199" y="605571"/>
            <a:ext cx="1943922" cy="1861269"/>
          </a:xfrm>
          <a:prstGeom prst="donut">
            <a:avLst>
              <a:gd name="adj" fmla="val 3219"/>
            </a:avLst>
          </a:prstGeom>
          <a:solidFill>
            <a:srgbClr val="F664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dirty="0">
              <a:solidFill>
                <a:schemeClr val="tx1"/>
              </a:solidFill>
            </a:endParaRPr>
          </a:p>
        </p:txBody>
      </p:sp>
      <p:sp>
        <p:nvSpPr>
          <p:cNvPr id="70" name="Anillo 69">
            <a:extLst>
              <a:ext uri="{FF2B5EF4-FFF2-40B4-BE49-F238E27FC236}">
                <a16:creationId xmlns:a16="http://schemas.microsoft.com/office/drawing/2014/main" id="{A6B58E19-78AB-EE42-95B9-6EA688EE10B5}"/>
              </a:ext>
            </a:extLst>
          </p:cNvPr>
          <p:cNvSpPr/>
          <p:nvPr/>
        </p:nvSpPr>
        <p:spPr>
          <a:xfrm>
            <a:off x="6181355" y="590127"/>
            <a:ext cx="1943922" cy="1861269"/>
          </a:xfrm>
          <a:prstGeom prst="donut">
            <a:avLst>
              <a:gd name="adj" fmla="val 3219"/>
            </a:avLst>
          </a:prstGeom>
          <a:solidFill>
            <a:srgbClr val="F664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dirty="0">
              <a:solidFill>
                <a:schemeClr val="tx1"/>
              </a:solidFill>
            </a:endParaRPr>
          </a:p>
        </p:txBody>
      </p:sp>
      <p:sp>
        <p:nvSpPr>
          <p:cNvPr id="71" name="Anillo 70">
            <a:extLst>
              <a:ext uri="{FF2B5EF4-FFF2-40B4-BE49-F238E27FC236}">
                <a16:creationId xmlns:a16="http://schemas.microsoft.com/office/drawing/2014/main" id="{5347CC19-04EE-F04E-9AED-5CAB6E8F990E}"/>
              </a:ext>
            </a:extLst>
          </p:cNvPr>
          <p:cNvSpPr/>
          <p:nvPr/>
        </p:nvSpPr>
        <p:spPr>
          <a:xfrm>
            <a:off x="8028269" y="604108"/>
            <a:ext cx="1943922" cy="1861269"/>
          </a:xfrm>
          <a:prstGeom prst="donut">
            <a:avLst>
              <a:gd name="adj" fmla="val 3219"/>
            </a:avLst>
          </a:prstGeom>
          <a:solidFill>
            <a:srgbClr val="F664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dirty="0">
              <a:solidFill>
                <a:schemeClr val="tx1"/>
              </a:solidFill>
            </a:endParaRPr>
          </a:p>
        </p:txBody>
      </p:sp>
      <p:sp>
        <p:nvSpPr>
          <p:cNvPr id="79" name="Anillo 78">
            <a:extLst>
              <a:ext uri="{FF2B5EF4-FFF2-40B4-BE49-F238E27FC236}">
                <a16:creationId xmlns:a16="http://schemas.microsoft.com/office/drawing/2014/main" id="{207AFF1E-2F7F-7449-AB60-B97E712B86D6}"/>
              </a:ext>
            </a:extLst>
          </p:cNvPr>
          <p:cNvSpPr/>
          <p:nvPr/>
        </p:nvSpPr>
        <p:spPr>
          <a:xfrm>
            <a:off x="698572" y="2509613"/>
            <a:ext cx="1943922" cy="1861269"/>
          </a:xfrm>
          <a:prstGeom prst="donut">
            <a:avLst>
              <a:gd name="adj" fmla="val 3219"/>
            </a:avLst>
          </a:prstGeom>
          <a:solidFill>
            <a:srgbClr val="F664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dirty="0">
              <a:solidFill>
                <a:schemeClr val="tx1"/>
              </a:solidFill>
            </a:endParaRPr>
          </a:p>
        </p:txBody>
      </p:sp>
      <p:sp>
        <p:nvSpPr>
          <p:cNvPr id="87" name="Anillo 86">
            <a:extLst>
              <a:ext uri="{FF2B5EF4-FFF2-40B4-BE49-F238E27FC236}">
                <a16:creationId xmlns:a16="http://schemas.microsoft.com/office/drawing/2014/main" id="{0484CEE0-1652-1A49-93B5-37C79A273B78}"/>
              </a:ext>
            </a:extLst>
          </p:cNvPr>
          <p:cNvSpPr/>
          <p:nvPr/>
        </p:nvSpPr>
        <p:spPr>
          <a:xfrm>
            <a:off x="4370839" y="2524612"/>
            <a:ext cx="1943922" cy="1861269"/>
          </a:xfrm>
          <a:prstGeom prst="donut">
            <a:avLst>
              <a:gd name="adj" fmla="val 3219"/>
            </a:avLst>
          </a:prstGeom>
          <a:solidFill>
            <a:srgbClr val="F664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dirty="0">
              <a:solidFill>
                <a:schemeClr val="tx1"/>
              </a:solidFill>
            </a:endParaRPr>
          </a:p>
        </p:txBody>
      </p:sp>
      <p:sp>
        <p:nvSpPr>
          <p:cNvPr id="91" name="Anillo 90">
            <a:extLst>
              <a:ext uri="{FF2B5EF4-FFF2-40B4-BE49-F238E27FC236}">
                <a16:creationId xmlns:a16="http://schemas.microsoft.com/office/drawing/2014/main" id="{D4793816-A66A-7740-B2E9-CAABC3A5AA1C}"/>
              </a:ext>
            </a:extLst>
          </p:cNvPr>
          <p:cNvSpPr/>
          <p:nvPr/>
        </p:nvSpPr>
        <p:spPr>
          <a:xfrm>
            <a:off x="9841046" y="2465377"/>
            <a:ext cx="1943922" cy="1861269"/>
          </a:xfrm>
          <a:prstGeom prst="donut">
            <a:avLst>
              <a:gd name="adj" fmla="val 3219"/>
            </a:avLst>
          </a:prstGeom>
          <a:solidFill>
            <a:srgbClr val="F664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dirty="0">
              <a:solidFill>
                <a:schemeClr val="tx1"/>
              </a:solidFill>
            </a:endParaRPr>
          </a:p>
        </p:txBody>
      </p:sp>
      <p:sp>
        <p:nvSpPr>
          <p:cNvPr id="92" name="Anillo 91">
            <a:extLst>
              <a:ext uri="{FF2B5EF4-FFF2-40B4-BE49-F238E27FC236}">
                <a16:creationId xmlns:a16="http://schemas.microsoft.com/office/drawing/2014/main" id="{DE8E486C-8116-2D4E-9895-F2470CF67464}"/>
              </a:ext>
            </a:extLst>
          </p:cNvPr>
          <p:cNvSpPr/>
          <p:nvPr/>
        </p:nvSpPr>
        <p:spPr>
          <a:xfrm>
            <a:off x="2509316" y="4385228"/>
            <a:ext cx="1943922" cy="1861269"/>
          </a:xfrm>
          <a:prstGeom prst="donut">
            <a:avLst>
              <a:gd name="adj" fmla="val 3219"/>
            </a:avLst>
          </a:prstGeom>
          <a:solidFill>
            <a:srgbClr val="F664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dirty="0">
              <a:solidFill>
                <a:schemeClr val="tx1"/>
              </a:solidFill>
            </a:endParaRPr>
          </a:p>
        </p:txBody>
      </p:sp>
      <p:sp>
        <p:nvSpPr>
          <p:cNvPr id="93" name="Anillo 92">
            <a:extLst>
              <a:ext uri="{FF2B5EF4-FFF2-40B4-BE49-F238E27FC236}">
                <a16:creationId xmlns:a16="http://schemas.microsoft.com/office/drawing/2014/main" id="{AD0374E2-775D-1848-87CC-63506D53B70F}"/>
              </a:ext>
            </a:extLst>
          </p:cNvPr>
          <p:cNvSpPr/>
          <p:nvPr/>
        </p:nvSpPr>
        <p:spPr>
          <a:xfrm>
            <a:off x="7858980" y="4336901"/>
            <a:ext cx="1943922" cy="1861269"/>
          </a:xfrm>
          <a:prstGeom prst="donut">
            <a:avLst>
              <a:gd name="adj" fmla="val 3219"/>
            </a:avLst>
          </a:prstGeom>
          <a:solidFill>
            <a:srgbClr val="F664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dirty="0">
              <a:solidFill>
                <a:schemeClr val="tx1"/>
              </a:solidFill>
            </a:endParaRPr>
          </a:p>
        </p:txBody>
      </p:sp>
      <p:sp>
        <p:nvSpPr>
          <p:cNvPr id="5" name="Title 4"/>
          <p:cNvSpPr>
            <a:spLocks noGrp="1"/>
          </p:cNvSpPr>
          <p:nvPr>
            <p:ph type="title"/>
          </p:nvPr>
        </p:nvSpPr>
        <p:spPr>
          <a:xfrm>
            <a:off x="745499" y="287194"/>
            <a:ext cx="3512886" cy="443165"/>
          </a:xfrm>
        </p:spPr>
        <p:txBody>
          <a:bodyPr>
            <a:normAutofit/>
          </a:bodyPr>
          <a:lstStyle/>
          <a:p>
            <a:r>
              <a:rPr lang="es-GB" sz="2400" b="1" dirty="0"/>
              <a:t>Solución – Persona </a:t>
            </a:r>
            <a:r>
              <a:rPr lang="en-GB" sz="2400" b="1" dirty="0"/>
              <a:t>B</a:t>
            </a:r>
            <a:endParaRPr lang="en-GB" sz="2400" dirty="0"/>
          </a:p>
        </p:txBody>
      </p:sp>
    </p:spTree>
    <p:extLst>
      <p:ext uri="{BB962C8B-B14F-4D97-AF65-F5344CB8AC3E}">
        <p14:creationId xmlns:p14="http://schemas.microsoft.com/office/powerpoint/2010/main" val="3178080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70" grpId="0" animBg="1"/>
      <p:bldP spid="71" grpId="0" animBg="1"/>
      <p:bldP spid="79" grpId="0" animBg="1"/>
      <p:bldP spid="87" grpId="0" animBg="1"/>
      <p:bldP spid="91" grpId="0" animBg="1"/>
      <p:bldP spid="92" grpId="0" animBg="1"/>
      <p:bldP spid="93"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7" name="Group 16" descr="background rectangle">
            <a:extLst>
              <a:ext uri="{C183D7F6-B498-43B3-948B-1728B52AA6E4}">
                <adec:decorative xmlns:adec="http://schemas.microsoft.com/office/drawing/2017/decorative" xmlns=""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a:extLst>
                  <a:ext uri="{C183D7F6-B498-43B3-948B-1728B52AA6E4}">
                    <adec:decorative xmlns:adec="http://schemas.microsoft.com/office/drawing/2017/decorative" xmlns=""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a:extLst>
                  <a:ext uri="{C183D7F6-B498-43B3-948B-1728B52AA6E4}">
                    <adec:decorative xmlns:adec="http://schemas.microsoft.com/office/drawing/2017/decorative" xmlns=""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xmlns="" val="1"/>
                </a:ext>
              </a:extLst>
            </p:cNvPr>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5" name="Rectangle 4" descr="background rectangle">
            <a:extLst>
              <a:ext uri="{C183D7F6-B498-43B3-948B-1728B52AA6E4}">
                <adec:decorative xmlns:adec="http://schemas.microsoft.com/office/drawing/2017/decorative" xmlns="" val="1"/>
              </a:ext>
            </a:extLst>
          </p:cNvPr>
          <p:cNvSpPr/>
          <p:nvPr/>
        </p:nvSpPr>
        <p:spPr>
          <a:xfrm>
            <a:off x="-56445" y="-2"/>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 name="Title 1">
            <a:extLst>
              <a:ext uri="{FF2B5EF4-FFF2-40B4-BE49-F238E27FC236}">
                <a16:creationId xmlns:a16="http://schemas.microsoft.com/office/drawing/2014/main" id="{BED81D6C-D649-1548-983B-DB3A797C762C}"/>
              </a:ext>
            </a:extLst>
          </p:cNvPr>
          <p:cNvSpPr>
            <a:spLocks noGrp="1"/>
          </p:cNvSpPr>
          <p:nvPr>
            <p:ph type="ctrTitle"/>
          </p:nvPr>
        </p:nvSpPr>
        <p:spPr>
          <a:xfrm>
            <a:off x="190328" y="1849851"/>
            <a:ext cx="8886765" cy="1124296"/>
          </a:xfrm>
        </p:spPr>
        <p:txBody>
          <a:bodyPr>
            <a:normAutofit fontScale="90000"/>
          </a:bodyPr>
          <a:lstStyle/>
          <a:p>
            <a:pPr algn="l"/>
            <a:r>
              <a:rPr lang="en-GB" sz="4000" b="1" dirty="0">
                <a:solidFill>
                  <a:prstClr val="white"/>
                </a:solidFill>
              </a:rPr>
              <a:t>Describing travel in the past and present [2]</a:t>
            </a:r>
            <a:endParaRPr lang="en-US" sz="4000" dirty="0"/>
          </a:p>
        </p:txBody>
      </p:sp>
      <p:sp>
        <p:nvSpPr>
          <p:cNvPr id="6" name="Subtitle 5">
            <a:extLst>
              <a:ext uri="{FF2B5EF4-FFF2-40B4-BE49-F238E27FC236}">
                <a16:creationId xmlns:a16="http://schemas.microsoft.com/office/drawing/2014/main" id="{DDFED1B0-8365-D84A-847E-1CD3FA337399}"/>
              </a:ext>
            </a:extLst>
          </p:cNvPr>
          <p:cNvSpPr>
            <a:spLocks noGrp="1"/>
          </p:cNvSpPr>
          <p:nvPr>
            <p:ph type="subTitle" idx="1"/>
          </p:nvPr>
        </p:nvSpPr>
        <p:spPr>
          <a:xfrm>
            <a:off x="206729" y="3015755"/>
            <a:ext cx="8175619" cy="1301969"/>
          </a:xfrm>
        </p:spPr>
        <p:txBody>
          <a:bodyPr>
            <a:noAutofit/>
          </a:bodyPr>
          <a:lstStyle/>
          <a:p>
            <a:pPr algn="l"/>
            <a:r>
              <a:rPr lang="en-GB" sz="2600" dirty="0">
                <a:solidFill>
                  <a:prstClr val="white"/>
                </a:solidFill>
              </a:rPr>
              <a:t>–er &amp; –ir verbs in 3rd person singular preterite (-ió) </a:t>
            </a:r>
          </a:p>
        </p:txBody>
      </p:sp>
      <p:sp>
        <p:nvSpPr>
          <p:cNvPr id="14" name="Subtitle 6">
            <a:extLst>
              <a:ext uri="{FF2B5EF4-FFF2-40B4-BE49-F238E27FC236}">
                <a16:creationId xmlns:a16="http://schemas.microsoft.com/office/drawing/2014/main" id="{ABC93937-5935-4FD6-909A-1159EB86D0C7}"/>
              </a:ext>
            </a:extLst>
          </p:cNvPr>
          <p:cNvSpPr txBox="1">
            <a:spLocks/>
          </p:cNvSpPr>
          <p:nvPr/>
        </p:nvSpPr>
        <p:spPr>
          <a:xfrm>
            <a:off x="223130" y="3546761"/>
            <a:ext cx="5993571" cy="51397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SSC [que] [revisited]</a:t>
            </a:r>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223130" y="5226589"/>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Y8 Spanish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2.1 - Week 2 – Lesson 32 </a:t>
            </a:r>
          </a:p>
        </p:txBody>
      </p:sp>
      <p:sp>
        <p:nvSpPr>
          <p:cNvPr id="13" name="Title 3">
            <a:extLst>
              <a:ext uri="{FF2B5EF4-FFF2-40B4-BE49-F238E27FC236}">
                <a16:creationId xmlns:a16="http://schemas.microsoft.com/office/drawing/2014/main" id="{AB3692F8-CE33-C34E-B376-364FE77401E4}"/>
              </a:ext>
            </a:extLst>
          </p:cNvPr>
          <p:cNvSpPr txBox="1">
            <a:spLocks/>
          </p:cNvSpPr>
          <p:nvPr/>
        </p:nvSpPr>
        <p:spPr>
          <a:xfrm>
            <a:off x="225242" y="6147055"/>
            <a:ext cx="4648910" cy="59418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Amanda </a:t>
            </a:r>
            <a:r>
              <a:rPr kumimoji="0" lang="en-GB" sz="1400" b="0"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Izquierdo</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Nick Avery / Rachel Hawkes</a:t>
            </a:r>
            <a:b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b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Mark Davies</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a:t>
            </a:r>
            <a:r>
              <a:rPr kumimoji="0" lang="en-GB" sz="1400" b="0"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 </a:t>
            </a:r>
            <a:r>
              <a:rPr lang="en-GB" sz="1400" smtClean="0">
                <a:solidFill>
                  <a:prstClr val="white"/>
                </a:solidFill>
                <a:latin typeface="Century Gothic" panose="020B0502020202020204" pitchFamily="34" charset="0"/>
              </a:rPr>
              <a:t>23/02/22</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5" name="Picture 14" descr="NCELP logo">
            <a:extLst>
              <a:ext uri="{C183D7F6-B498-43B3-948B-1728B52AA6E4}">
                <adec:decorative xmlns:adec="http://schemas.microsoft.com/office/drawing/2017/decorative" xmlns="" val="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37158756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9701561" y="258166"/>
            <a:ext cx="2226581"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2" name="TextBox 5">
            <a:extLst>
              <a:ext uri="{FF2B5EF4-FFF2-40B4-BE49-F238E27FC236}">
                <a16:creationId xmlns:a16="http://schemas.microsoft.com/office/drawing/2014/main" id="{D218774B-6C06-BC45-9A04-3DBF41BC7F89}"/>
              </a:ext>
            </a:extLst>
          </p:cNvPr>
          <p:cNvSpPr txBox="1"/>
          <p:nvPr/>
        </p:nvSpPr>
        <p:spPr>
          <a:xfrm>
            <a:off x="130948" y="1133180"/>
            <a:ext cx="11397907" cy="769441"/>
          </a:xfrm>
          <a:prstGeom prst="rect">
            <a:avLst/>
          </a:prstGeom>
          <a:noFill/>
        </p:spPr>
        <p:txBody>
          <a:bodyPr wrap="square" rtlCol="0">
            <a:spAutoFit/>
          </a:bodyPr>
          <a:lstStyle/>
          <a:p>
            <a:pPr>
              <a:defRPr/>
            </a:pPr>
            <a:r>
              <a:rPr lang="en-GB" sz="2200" dirty="0" err="1">
                <a:solidFill>
                  <a:srgbClr val="203864"/>
                </a:solidFill>
              </a:rPr>
              <a:t>Escucha</a:t>
            </a:r>
            <a:r>
              <a:rPr lang="en-GB" sz="2200" dirty="0">
                <a:solidFill>
                  <a:srgbClr val="203864"/>
                </a:solidFill>
              </a:rPr>
              <a:t> las </a:t>
            </a:r>
            <a:r>
              <a:rPr lang="en-GB" sz="2200" dirty="0" err="1">
                <a:solidFill>
                  <a:srgbClr val="203864"/>
                </a:solidFill>
              </a:rPr>
              <a:t>frases</a:t>
            </a:r>
            <a:r>
              <a:rPr lang="en-GB" sz="2200" dirty="0">
                <a:solidFill>
                  <a:srgbClr val="203864"/>
                </a:solidFill>
              </a:rPr>
              <a:t>. ¿</a:t>
            </a:r>
            <a:r>
              <a:rPr lang="en-GB" sz="2200" dirty="0" err="1">
                <a:solidFill>
                  <a:srgbClr val="203864"/>
                </a:solidFill>
              </a:rPr>
              <a:t>Cuántas</a:t>
            </a:r>
            <a:r>
              <a:rPr lang="en-GB" sz="2200" dirty="0">
                <a:solidFill>
                  <a:srgbClr val="203864"/>
                </a:solidFill>
              </a:rPr>
              <a:t> </a:t>
            </a:r>
            <a:r>
              <a:rPr lang="en-GB" sz="2200" dirty="0" err="1">
                <a:solidFill>
                  <a:srgbClr val="203864"/>
                </a:solidFill>
              </a:rPr>
              <a:t>veces</a:t>
            </a:r>
            <a:r>
              <a:rPr lang="en-GB" sz="2200" dirty="0">
                <a:solidFill>
                  <a:srgbClr val="203864"/>
                </a:solidFill>
              </a:rPr>
              <a:t> </a:t>
            </a:r>
            <a:r>
              <a:rPr lang="en-GB" sz="2200" dirty="0" err="1">
                <a:solidFill>
                  <a:srgbClr val="203864"/>
                </a:solidFill>
              </a:rPr>
              <a:t>escuchas</a:t>
            </a:r>
            <a:r>
              <a:rPr lang="en-GB" sz="2200" dirty="0">
                <a:solidFill>
                  <a:srgbClr val="203864"/>
                </a:solidFill>
              </a:rPr>
              <a:t> [que] y [cue]? Escribe las palabras </a:t>
            </a:r>
            <a:r>
              <a:rPr lang="en-GB" sz="2200" dirty="0" err="1">
                <a:solidFill>
                  <a:srgbClr val="203864"/>
                </a:solidFill>
              </a:rPr>
              <a:t>también</a:t>
            </a:r>
            <a:r>
              <a:rPr lang="en-GB" sz="2200" dirty="0">
                <a:solidFill>
                  <a:srgbClr val="203864"/>
                </a:solidFill>
              </a:rPr>
              <a:t>. No </a:t>
            </a:r>
            <a:r>
              <a:rPr lang="en-GB" sz="2200" dirty="0" err="1">
                <a:solidFill>
                  <a:srgbClr val="203864"/>
                </a:solidFill>
              </a:rPr>
              <a:t>siempre</a:t>
            </a:r>
            <a:r>
              <a:rPr lang="en-GB" sz="2200" dirty="0">
                <a:solidFill>
                  <a:srgbClr val="203864"/>
                </a:solidFill>
              </a:rPr>
              <a:t> hay palabras en las dos </a:t>
            </a:r>
            <a:r>
              <a:rPr lang="en-GB" sz="2200" dirty="0" err="1">
                <a:solidFill>
                  <a:srgbClr val="203864"/>
                </a:solidFill>
              </a:rPr>
              <a:t>columnas</a:t>
            </a:r>
            <a:r>
              <a:rPr lang="en-GB" sz="2200" dirty="0">
                <a:solidFill>
                  <a:srgbClr val="203864"/>
                </a:solidFill>
              </a:rPr>
              <a:t>. </a:t>
            </a:r>
          </a:p>
        </p:txBody>
      </p:sp>
      <p:graphicFrame>
        <p:nvGraphicFramePr>
          <p:cNvPr id="18" name="Tabla 17">
            <a:extLst>
              <a:ext uri="{FF2B5EF4-FFF2-40B4-BE49-F238E27FC236}">
                <a16:creationId xmlns:a16="http://schemas.microsoft.com/office/drawing/2014/main" id="{5A7A19AD-C2F8-D549-9CF4-550F22F0653E}"/>
              </a:ext>
            </a:extLst>
          </p:cNvPr>
          <p:cNvGraphicFramePr>
            <a:graphicFrameLocks noGrp="1"/>
          </p:cNvGraphicFramePr>
          <p:nvPr>
            <p:extLst>
              <p:ext uri="{D42A27DB-BD31-4B8C-83A1-F6EECF244321}">
                <p14:modId xmlns:p14="http://schemas.microsoft.com/office/powerpoint/2010/main" val="1916799890"/>
              </p:ext>
            </p:extLst>
          </p:nvPr>
        </p:nvGraphicFramePr>
        <p:xfrm>
          <a:off x="250256" y="2028745"/>
          <a:ext cx="11677885" cy="4239435"/>
        </p:xfrm>
        <a:graphic>
          <a:graphicData uri="http://schemas.openxmlformats.org/drawingml/2006/table">
            <a:tbl>
              <a:tblPr firstRow="1" bandRow="1">
                <a:tableStyleId>{5DA37D80-6434-44D0-A028-1B22A696006F}</a:tableStyleId>
              </a:tblPr>
              <a:tblGrid>
                <a:gridCol w="1724449">
                  <a:extLst>
                    <a:ext uri="{9D8B030D-6E8A-4147-A177-3AD203B41FA5}">
                      <a16:colId xmlns:a16="http://schemas.microsoft.com/office/drawing/2014/main" val="3212352524"/>
                    </a:ext>
                  </a:extLst>
                </a:gridCol>
                <a:gridCol w="4957436">
                  <a:extLst>
                    <a:ext uri="{9D8B030D-6E8A-4147-A177-3AD203B41FA5}">
                      <a16:colId xmlns:a16="http://schemas.microsoft.com/office/drawing/2014/main" val="3975948012"/>
                    </a:ext>
                  </a:extLst>
                </a:gridCol>
                <a:gridCol w="4996000">
                  <a:extLst>
                    <a:ext uri="{9D8B030D-6E8A-4147-A177-3AD203B41FA5}">
                      <a16:colId xmlns:a16="http://schemas.microsoft.com/office/drawing/2014/main" val="2321293653"/>
                    </a:ext>
                  </a:extLst>
                </a:gridCol>
              </a:tblGrid>
              <a:tr h="601971">
                <a:tc>
                  <a:txBody>
                    <a:bodyPr/>
                    <a:lstStyle/>
                    <a:p>
                      <a:endParaRPr lang="x-none" sz="2000" dirty="0"/>
                    </a:p>
                  </a:txBody>
                  <a:tcPr/>
                </a:tc>
                <a:tc>
                  <a:txBody>
                    <a:bodyPr/>
                    <a:lstStyle/>
                    <a:p>
                      <a:pPr algn="ctr"/>
                      <a:r>
                        <a:rPr lang="es-ES" sz="2000" b="1" dirty="0">
                          <a:solidFill>
                            <a:srgbClr val="203864"/>
                          </a:solidFill>
                        </a:rPr>
                        <a:t>[que]</a:t>
                      </a:r>
                      <a:endParaRPr lang="x-none" sz="2000" b="1" dirty="0">
                        <a:solidFill>
                          <a:srgbClr val="203864"/>
                        </a:solidFill>
                      </a:endParaRPr>
                    </a:p>
                  </a:txBody>
                  <a:tcPr anchor="ctr"/>
                </a:tc>
                <a:tc>
                  <a:txBody>
                    <a:bodyPr/>
                    <a:lstStyle/>
                    <a:p>
                      <a:pPr algn="ctr"/>
                      <a:r>
                        <a:rPr lang="es-ES" sz="2000" b="1" dirty="0">
                          <a:solidFill>
                            <a:srgbClr val="203864"/>
                          </a:solidFill>
                        </a:rPr>
                        <a:t>[</a:t>
                      </a:r>
                      <a:r>
                        <a:rPr lang="es-ES" sz="2000" b="1" dirty="0" err="1">
                          <a:solidFill>
                            <a:srgbClr val="203864"/>
                          </a:solidFill>
                        </a:rPr>
                        <a:t>cue</a:t>
                      </a:r>
                      <a:r>
                        <a:rPr lang="es-ES" sz="2000" b="1" dirty="0">
                          <a:solidFill>
                            <a:srgbClr val="203864"/>
                          </a:solidFill>
                        </a:rPr>
                        <a:t>]</a:t>
                      </a:r>
                      <a:endParaRPr lang="x-none" sz="2000" b="1" dirty="0">
                        <a:solidFill>
                          <a:srgbClr val="203864"/>
                        </a:solidFill>
                      </a:endParaRPr>
                    </a:p>
                  </a:txBody>
                  <a:tcPr anchor="ctr"/>
                </a:tc>
                <a:extLst>
                  <a:ext uri="{0D108BD9-81ED-4DB2-BD59-A6C34878D82A}">
                    <a16:rowId xmlns:a16="http://schemas.microsoft.com/office/drawing/2014/main" val="1618326333"/>
                  </a:ext>
                </a:extLst>
              </a:tr>
              <a:tr h="606244">
                <a:tc>
                  <a:txBody>
                    <a:bodyPr/>
                    <a:lstStyle/>
                    <a:p>
                      <a:pPr algn="ctr"/>
                      <a:r>
                        <a:rPr lang="es-ES" sz="2000" b="1" dirty="0">
                          <a:solidFill>
                            <a:srgbClr val="203864"/>
                          </a:solidFill>
                        </a:rPr>
                        <a:t>1</a:t>
                      </a:r>
                      <a:endParaRPr lang="x-none" sz="2000" b="1" dirty="0">
                        <a:solidFill>
                          <a:srgbClr val="203864"/>
                        </a:solidFill>
                      </a:endParaRPr>
                    </a:p>
                  </a:txBody>
                  <a:tcPr anchor="ctr"/>
                </a:tc>
                <a:tc>
                  <a:txBody>
                    <a:bodyPr/>
                    <a:lstStyle/>
                    <a:p>
                      <a:pPr algn="ctr"/>
                      <a:endParaRPr lang="x-none" sz="2000">
                        <a:solidFill>
                          <a:srgbClr val="203864"/>
                        </a:solidFill>
                      </a:endParaRPr>
                    </a:p>
                  </a:txBody>
                  <a:tcPr anchor="ctr"/>
                </a:tc>
                <a:tc>
                  <a:txBody>
                    <a:bodyPr/>
                    <a:lstStyle/>
                    <a:p>
                      <a:pPr algn="ctr"/>
                      <a:endParaRPr lang="x-none" sz="2000" dirty="0">
                        <a:solidFill>
                          <a:srgbClr val="203864"/>
                        </a:solidFill>
                      </a:endParaRPr>
                    </a:p>
                  </a:txBody>
                  <a:tcPr anchor="ctr"/>
                </a:tc>
                <a:extLst>
                  <a:ext uri="{0D108BD9-81ED-4DB2-BD59-A6C34878D82A}">
                    <a16:rowId xmlns:a16="http://schemas.microsoft.com/office/drawing/2014/main" val="1820434900"/>
                  </a:ext>
                </a:extLst>
              </a:tr>
              <a:tr h="606244">
                <a:tc>
                  <a:txBody>
                    <a:bodyPr/>
                    <a:lstStyle/>
                    <a:p>
                      <a:pPr algn="ctr"/>
                      <a:r>
                        <a:rPr lang="es-ES" sz="2000" b="1" dirty="0">
                          <a:solidFill>
                            <a:srgbClr val="203864"/>
                          </a:solidFill>
                        </a:rPr>
                        <a:t>2</a:t>
                      </a:r>
                      <a:endParaRPr lang="x-none" sz="2000" b="1" dirty="0">
                        <a:solidFill>
                          <a:srgbClr val="203864"/>
                        </a:solidFill>
                      </a:endParaRPr>
                    </a:p>
                  </a:txBody>
                  <a:tcPr anchor="ctr"/>
                </a:tc>
                <a:tc>
                  <a:txBody>
                    <a:bodyPr/>
                    <a:lstStyle/>
                    <a:p>
                      <a:pPr algn="ctr"/>
                      <a:endParaRPr lang="x-none" sz="2000">
                        <a:solidFill>
                          <a:srgbClr val="203864"/>
                        </a:solidFill>
                      </a:endParaRPr>
                    </a:p>
                  </a:txBody>
                  <a:tcPr anchor="ctr"/>
                </a:tc>
                <a:tc>
                  <a:txBody>
                    <a:bodyPr/>
                    <a:lstStyle/>
                    <a:p>
                      <a:pPr algn="ctr"/>
                      <a:endParaRPr lang="x-none" sz="2000" dirty="0">
                        <a:solidFill>
                          <a:srgbClr val="203864"/>
                        </a:solidFill>
                      </a:endParaRPr>
                    </a:p>
                  </a:txBody>
                  <a:tcPr anchor="ctr"/>
                </a:tc>
                <a:extLst>
                  <a:ext uri="{0D108BD9-81ED-4DB2-BD59-A6C34878D82A}">
                    <a16:rowId xmlns:a16="http://schemas.microsoft.com/office/drawing/2014/main" val="51597389"/>
                  </a:ext>
                </a:extLst>
              </a:tr>
              <a:tr h="606244">
                <a:tc>
                  <a:txBody>
                    <a:bodyPr/>
                    <a:lstStyle/>
                    <a:p>
                      <a:pPr algn="ctr"/>
                      <a:r>
                        <a:rPr lang="es-ES" sz="2000" b="1" dirty="0">
                          <a:solidFill>
                            <a:srgbClr val="203864"/>
                          </a:solidFill>
                        </a:rPr>
                        <a:t>3</a:t>
                      </a:r>
                      <a:endParaRPr lang="x-none" sz="2000" b="1" dirty="0">
                        <a:solidFill>
                          <a:srgbClr val="203864"/>
                        </a:solidFill>
                      </a:endParaRPr>
                    </a:p>
                  </a:txBody>
                  <a:tcPr anchor="ctr"/>
                </a:tc>
                <a:tc>
                  <a:txBody>
                    <a:bodyPr/>
                    <a:lstStyle/>
                    <a:p>
                      <a:pPr algn="ctr"/>
                      <a:endParaRPr lang="x-none" sz="2000">
                        <a:solidFill>
                          <a:srgbClr val="203864"/>
                        </a:solidFill>
                      </a:endParaRPr>
                    </a:p>
                  </a:txBody>
                  <a:tcPr anchor="ctr"/>
                </a:tc>
                <a:tc>
                  <a:txBody>
                    <a:bodyPr/>
                    <a:lstStyle/>
                    <a:p>
                      <a:pPr algn="ctr"/>
                      <a:endParaRPr lang="x-none" sz="2000" dirty="0">
                        <a:solidFill>
                          <a:srgbClr val="203864"/>
                        </a:solidFill>
                      </a:endParaRPr>
                    </a:p>
                  </a:txBody>
                  <a:tcPr anchor="ctr"/>
                </a:tc>
                <a:extLst>
                  <a:ext uri="{0D108BD9-81ED-4DB2-BD59-A6C34878D82A}">
                    <a16:rowId xmlns:a16="http://schemas.microsoft.com/office/drawing/2014/main" val="2002282666"/>
                  </a:ext>
                </a:extLst>
              </a:tr>
              <a:tr h="606244">
                <a:tc>
                  <a:txBody>
                    <a:bodyPr/>
                    <a:lstStyle/>
                    <a:p>
                      <a:pPr algn="ctr"/>
                      <a:r>
                        <a:rPr lang="es-ES" sz="2000" b="1" dirty="0">
                          <a:solidFill>
                            <a:srgbClr val="203864"/>
                          </a:solidFill>
                        </a:rPr>
                        <a:t>4</a:t>
                      </a:r>
                      <a:endParaRPr lang="x-none" sz="2000" b="1">
                        <a:solidFill>
                          <a:srgbClr val="203864"/>
                        </a:solidFill>
                      </a:endParaRPr>
                    </a:p>
                  </a:txBody>
                  <a:tcPr anchor="ctr"/>
                </a:tc>
                <a:tc>
                  <a:txBody>
                    <a:bodyPr/>
                    <a:lstStyle/>
                    <a:p>
                      <a:pPr algn="ctr"/>
                      <a:endParaRPr lang="x-none" sz="2000">
                        <a:solidFill>
                          <a:srgbClr val="203864"/>
                        </a:solidFill>
                      </a:endParaRPr>
                    </a:p>
                  </a:txBody>
                  <a:tcPr anchor="ctr"/>
                </a:tc>
                <a:tc>
                  <a:txBody>
                    <a:bodyPr/>
                    <a:lstStyle/>
                    <a:p>
                      <a:pPr algn="ctr"/>
                      <a:endParaRPr lang="x-none" sz="2000" dirty="0">
                        <a:solidFill>
                          <a:srgbClr val="203864"/>
                        </a:solidFill>
                      </a:endParaRPr>
                    </a:p>
                  </a:txBody>
                  <a:tcPr anchor="ctr"/>
                </a:tc>
                <a:extLst>
                  <a:ext uri="{0D108BD9-81ED-4DB2-BD59-A6C34878D82A}">
                    <a16:rowId xmlns:a16="http://schemas.microsoft.com/office/drawing/2014/main" val="2515354939"/>
                  </a:ext>
                </a:extLst>
              </a:tr>
              <a:tr h="606244">
                <a:tc>
                  <a:txBody>
                    <a:bodyPr/>
                    <a:lstStyle/>
                    <a:p>
                      <a:pPr algn="ctr"/>
                      <a:r>
                        <a:rPr lang="es-ES" sz="2000" b="1" dirty="0">
                          <a:solidFill>
                            <a:srgbClr val="203864"/>
                          </a:solidFill>
                        </a:rPr>
                        <a:t>5</a:t>
                      </a:r>
                      <a:endParaRPr lang="x-none" sz="2000" b="1">
                        <a:solidFill>
                          <a:srgbClr val="203864"/>
                        </a:solidFill>
                      </a:endParaRPr>
                    </a:p>
                  </a:txBody>
                  <a:tcPr anchor="ctr"/>
                </a:tc>
                <a:tc>
                  <a:txBody>
                    <a:bodyPr/>
                    <a:lstStyle/>
                    <a:p>
                      <a:pPr algn="ctr"/>
                      <a:endParaRPr lang="x-none" sz="2000" dirty="0">
                        <a:solidFill>
                          <a:srgbClr val="203864"/>
                        </a:solidFill>
                      </a:endParaRPr>
                    </a:p>
                  </a:txBody>
                  <a:tcPr anchor="ctr"/>
                </a:tc>
                <a:tc>
                  <a:txBody>
                    <a:bodyPr/>
                    <a:lstStyle/>
                    <a:p>
                      <a:pPr algn="ctr"/>
                      <a:endParaRPr lang="x-none" sz="2000" dirty="0">
                        <a:solidFill>
                          <a:srgbClr val="203864"/>
                        </a:solidFill>
                      </a:endParaRPr>
                    </a:p>
                  </a:txBody>
                  <a:tcPr anchor="ctr"/>
                </a:tc>
                <a:extLst>
                  <a:ext uri="{0D108BD9-81ED-4DB2-BD59-A6C34878D82A}">
                    <a16:rowId xmlns:a16="http://schemas.microsoft.com/office/drawing/2014/main" val="362052452"/>
                  </a:ext>
                </a:extLst>
              </a:tr>
              <a:tr h="606244">
                <a:tc>
                  <a:txBody>
                    <a:bodyPr/>
                    <a:lstStyle/>
                    <a:p>
                      <a:pPr algn="ctr"/>
                      <a:r>
                        <a:rPr lang="es-ES" sz="2000" b="1" dirty="0">
                          <a:solidFill>
                            <a:srgbClr val="203864"/>
                          </a:solidFill>
                        </a:rPr>
                        <a:t>6</a:t>
                      </a:r>
                      <a:endParaRPr lang="x-none" sz="2000" b="1">
                        <a:solidFill>
                          <a:srgbClr val="203864"/>
                        </a:solidFill>
                      </a:endParaRPr>
                    </a:p>
                  </a:txBody>
                  <a:tcPr anchor="ctr"/>
                </a:tc>
                <a:tc>
                  <a:txBody>
                    <a:bodyPr/>
                    <a:lstStyle/>
                    <a:p>
                      <a:pPr algn="ctr"/>
                      <a:endParaRPr lang="x-none" sz="2000" dirty="0">
                        <a:solidFill>
                          <a:srgbClr val="203864"/>
                        </a:solidFill>
                      </a:endParaRPr>
                    </a:p>
                  </a:txBody>
                  <a:tcPr anchor="ctr"/>
                </a:tc>
                <a:tc>
                  <a:txBody>
                    <a:bodyPr/>
                    <a:lstStyle/>
                    <a:p>
                      <a:pPr algn="ctr"/>
                      <a:endParaRPr lang="x-none" sz="2000" dirty="0">
                        <a:solidFill>
                          <a:srgbClr val="203864"/>
                        </a:solidFill>
                      </a:endParaRPr>
                    </a:p>
                  </a:txBody>
                  <a:tcPr anchor="ctr"/>
                </a:tc>
                <a:extLst>
                  <a:ext uri="{0D108BD9-81ED-4DB2-BD59-A6C34878D82A}">
                    <a16:rowId xmlns:a16="http://schemas.microsoft.com/office/drawing/2014/main" val="3919348041"/>
                  </a:ext>
                </a:extLst>
              </a:tr>
            </a:tbl>
          </a:graphicData>
        </a:graphic>
      </p:graphicFrame>
      <p:sp>
        <p:nvSpPr>
          <p:cNvPr id="29" name="TextBox 5">
            <a:extLst>
              <a:ext uri="{FF2B5EF4-FFF2-40B4-BE49-F238E27FC236}">
                <a16:creationId xmlns:a16="http://schemas.microsoft.com/office/drawing/2014/main" id="{C98EC5DD-A076-4545-B4B5-AAF6C5814C14}"/>
              </a:ext>
            </a:extLst>
          </p:cNvPr>
          <p:cNvSpPr txBox="1"/>
          <p:nvPr/>
        </p:nvSpPr>
        <p:spPr>
          <a:xfrm>
            <a:off x="250256" y="2111354"/>
            <a:ext cx="1986330" cy="400110"/>
          </a:xfrm>
          <a:prstGeom prst="rect">
            <a:avLst/>
          </a:prstGeom>
          <a:noFill/>
        </p:spPr>
        <p:txBody>
          <a:bodyPr wrap="square" rtlCol="0">
            <a:spAutoFit/>
          </a:bodyPr>
          <a:lstStyle/>
          <a:p>
            <a:pPr lvl="0">
              <a:defRPr/>
            </a:pPr>
            <a:r>
              <a:rPr lang="en-GB" sz="2000" b="1" dirty="0" err="1">
                <a:solidFill>
                  <a:srgbClr val="203864"/>
                </a:solidFill>
              </a:rPr>
              <a:t>Estudiante</a:t>
            </a:r>
            <a:r>
              <a:rPr lang="en-GB" sz="2000" b="1" dirty="0">
                <a:solidFill>
                  <a:srgbClr val="203864"/>
                </a:solidFill>
              </a:rPr>
              <a:t> A</a:t>
            </a:r>
          </a:p>
        </p:txBody>
      </p:sp>
      <p:sp>
        <p:nvSpPr>
          <p:cNvPr id="5" name="CuadroTexto 4">
            <a:extLst>
              <a:ext uri="{FF2B5EF4-FFF2-40B4-BE49-F238E27FC236}">
                <a16:creationId xmlns:a16="http://schemas.microsoft.com/office/drawing/2014/main" id="{C18CBB16-0EAD-B947-A66C-CF41CDAA113B}"/>
              </a:ext>
            </a:extLst>
          </p:cNvPr>
          <p:cNvSpPr txBox="1"/>
          <p:nvPr/>
        </p:nvSpPr>
        <p:spPr>
          <a:xfrm>
            <a:off x="2117278" y="2672315"/>
            <a:ext cx="266420" cy="523220"/>
          </a:xfrm>
          <a:prstGeom prst="rect">
            <a:avLst/>
          </a:prstGeom>
          <a:noFill/>
        </p:spPr>
        <p:txBody>
          <a:bodyPr wrap="none" rtlCol="0">
            <a:spAutoFit/>
          </a:bodyPr>
          <a:lstStyle/>
          <a:p>
            <a:pPr algn="l"/>
            <a:r>
              <a:rPr lang="es-GB" sz="2800" dirty="0">
                <a:solidFill>
                  <a:schemeClr val="accent5">
                    <a:lumMod val="50000"/>
                  </a:schemeClr>
                </a:solidFill>
              </a:rPr>
              <a:t>I</a:t>
            </a:r>
          </a:p>
        </p:txBody>
      </p:sp>
      <p:sp>
        <p:nvSpPr>
          <p:cNvPr id="34" name="CuadroTexto 33">
            <a:extLst>
              <a:ext uri="{FF2B5EF4-FFF2-40B4-BE49-F238E27FC236}">
                <a16:creationId xmlns:a16="http://schemas.microsoft.com/office/drawing/2014/main" id="{59945405-8B8E-DE40-B1F8-2B4260EDD9B5}"/>
              </a:ext>
            </a:extLst>
          </p:cNvPr>
          <p:cNvSpPr txBox="1"/>
          <p:nvPr/>
        </p:nvSpPr>
        <p:spPr>
          <a:xfrm>
            <a:off x="7045195" y="3292777"/>
            <a:ext cx="266420" cy="523220"/>
          </a:xfrm>
          <a:prstGeom prst="rect">
            <a:avLst/>
          </a:prstGeom>
          <a:noFill/>
        </p:spPr>
        <p:txBody>
          <a:bodyPr wrap="none" rtlCol="0">
            <a:spAutoFit/>
          </a:bodyPr>
          <a:lstStyle/>
          <a:p>
            <a:pPr algn="l"/>
            <a:r>
              <a:rPr lang="es-GB" sz="2800" dirty="0">
                <a:solidFill>
                  <a:schemeClr val="accent5">
                    <a:lumMod val="50000"/>
                  </a:schemeClr>
                </a:solidFill>
              </a:rPr>
              <a:t>I</a:t>
            </a:r>
          </a:p>
        </p:txBody>
      </p:sp>
      <p:sp>
        <p:nvSpPr>
          <p:cNvPr id="54" name="CuadroTexto 53">
            <a:extLst>
              <a:ext uri="{FF2B5EF4-FFF2-40B4-BE49-F238E27FC236}">
                <a16:creationId xmlns:a16="http://schemas.microsoft.com/office/drawing/2014/main" id="{D2C3D785-BFB0-2941-BEE1-B1BE972B4E32}"/>
              </a:ext>
            </a:extLst>
          </p:cNvPr>
          <p:cNvSpPr txBox="1"/>
          <p:nvPr/>
        </p:nvSpPr>
        <p:spPr>
          <a:xfrm>
            <a:off x="2162250" y="5113567"/>
            <a:ext cx="266420" cy="523220"/>
          </a:xfrm>
          <a:prstGeom prst="rect">
            <a:avLst/>
          </a:prstGeom>
          <a:noFill/>
        </p:spPr>
        <p:txBody>
          <a:bodyPr wrap="none" rtlCol="0">
            <a:spAutoFit/>
          </a:bodyPr>
          <a:lstStyle/>
          <a:p>
            <a:pPr algn="l"/>
            <a:r>
              <a:rPr lang="es-GB" sz="2800" dirty="0">
                <a:solidFill>
                  <a:schemeClr val="accent5">
                    <a:lumMod val="50000"/>
                  </a:schemeClr>
                </a:solidFill>
              </a:rPr>
              <a:t>I</a:t>
            </a:r>
          </a:p>
        </p:txBody>
      </p:sp>
      <p:sp>
        <p:nvSpPr>
          <p:cNvPr id="61" name="CuadroTexto 60">
            <a:extLst>
              <a:ext uri="{FF2B5EF4-FFF2-40B4-BE49-F238E27FC236}">
                <a16:creationId xmlns:a16="http://schemas.microsoft.com/office/drawing/2014/main" id="{8578B2F1-DAA4-564D-BEDC-6E4684EF02FF}"/>
              </a:ext>
            </a:extLst>
          </p:cNvPr>
          <p:cNvSpPr txBox="1"/>
          <p:nvPr/>
        </p:nvSpPr>
        <p:spPr>
          <a:xfrm>
            <a:off x="2162250" y="5690873"/>
            <a:ext cx="377422" cy="523220"/>
          </a:xfrm>
          <a:prstGeom prst="rect">
            <a:avLst/>
          </a:prstGeom>
          <a:noFill/>
        </p:spPr>
        <p:txBody>
          <a:bodyPr wrap="square" rtlCol="0">
            <a:spAutoFit/>
          </a:bodyPr>
          <a:lstStyle/>
          <a:p>
            <a:r>
              <a:rPr lang="es-GB" sz="2800" dirty="0">
                <a:solidFill>
                  <a:schemeClr val="accent5">
                    <a:lumMod val="50000"/>
                  </a:schemeClr>
                </a:solidFill>
              </a:rPr>
              <a:t>II</a:t>
            </a:r>
          </a:p>
        </p:txBody>
      </p:sp>
      <p:pic>
        <p:nvPicPr>
          <p:cNvPr id="71" name="Picture 4" descr="background rectangle">
            <a:extLst>
              <a:ext uri="{FF2B5EF4-FFF2-40B4-BE49-F238E27FC236}">
                <a16:creationId xmlns:a16="http://schemas.microsoft.com/office/drawing/2014/main" id="{43C4259E-DA42-D342-9B14-46A8D194088C}"/>
              </a:ext>
              <a:ext uri="{C183D7F6-B498-43B3-948B-1728B52AA6E4}">
                <adec:decorative xmlns:adec="http://schemas.microsoft.com/office/drawing/2017/decorative" xmlns=""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9" name="Título 8">
            <a:extLst>
              <a:ext uri="{FF2B5EF4-FFF2-40B4-BE49-F238E27FC236}">
                <a16:creationId xmlns:a16="http://schemas.microsoft.com/office/drawing/2014/main" id="{6E65D8A6-1D43-B54D-86AA-5B5454F40E7F}"/>
              </a:ext>
            </a:extLst>
          </p:cNvPr>
          <p:cNvSpPr>
            <a:spLocks noGrp="1"/>
          </p:cNvSpPr>
          <p:nvPr>
            <p:ph type="title"/>
          </p:nvPr>
        </p:nvSpPr>
        <p:spPr>
          <a:xfrm>
            <a:off x="82286" y="382103"/>
            <a:ext cx="4635488" cy="550948"/>
          </a:xfrm>
        </p:spPr>
        <p:txBody>
          <a:bodyPr>
            <a:noAutofit/>
          </a:bodyPr>
          <a:lstStyle/>
          <a:p>
            <a:r>
              <a:rPr lang="en-GB" sz="3600" b="1" dirty="0" err="1">
                <a:solidFill>
                  <a:schemeClr val="bg1"/>
                </a:solidFill>
              </a:rPr>
              <a:t>Fonética</a:t>
            </a:r>
            <a:endParaRPr lang="en-GB" sz="3600" b="1" dirty="0">
              <a:solidFill>
                <a:schemeClr val="bg1"/>
              </a:solidFill>
            </a:endParaRPr>
          </a:p>
        </p:txBody>
      </p:sp>
      <p:sp>
        <p:nvSpPr>
          <p:cNvPr id="31" name="TextBox 30"/>
          <p:cNvSpPr txBox="1"/>
          <p:nvPr/>
        </p:nvSpPr>
        <p:spPr>
          <a:xfrm>
            <a:off x="2539672" y="2733870"/>
            <a:ext cx="1569811" cy="400110"/>
          </a:xfrm>
          <a:prstGeom prst="rect">
            <a:avLst/>
          </a:prstGeom>
          <a:noFill/>
        </p:spPr>
        <p:txBody>
          <a:bodyPr wrap="square" rtlCol="0">
            <a:spAutoFit/>
          </a:bodyPr>
          <a:lstStyle/>
          <a:p>
            <a:pPr algn="l"/>
            <a:r>
              <a:rPr lang="en-GB" sz="2000" b="1" dirty="0">
                <a:solidFill>
                  <a:schemeClr val="accent5">
                    <a:lumMod val="50000"/>
                  </a:schemeClr>
                </a:solidFill>
              </a:rPr>
              <a:t>Que</a:t>
            </a:r>
            <a:r>
              <a:rPr lang="en-GB" sz="2000" dirty="0">
                <a:solidFill>
                  <a:schemeClr val="accent5">
                    <a:lumMod val="50000"/>
                  </a:schemeClr>
                </a:solidFill>
              </a:rPr>
              <a:t>rétaro</a:t>
            </a:r>
          </a:p>
        </p:txBody>
      </p:sp>
      <p:sp>
        <p:nvSpPr>
          <p:cNvPr id="32" name="CuadroTexto 33">
            <a:extLst>
              <a:ext uri="{FF2B5EF4-FFF2-40B4-BE49-F238E27FC236}">
                <a16:creationId xmlns:a16="http://schemas.microsoft.com/office/drawing/2014/main" id="{59945405-8B8E-DE40-B1F8-2B4260EDD9B5}"/>
              </a:ext>
            </a:extLst>
          </p:cNvPr>
          <p:cNvSpPr txBox="1"/>
          <p:nvPr/>
        </p:nvSpPr>
        <p:spPr>
          <a:xfrm>
            <a:off x="2117278" y="3270425"/>
            <a:ext cx="266420" cy="523220"/>
          </a:xfrm>
          <a:prstGeom prst="rect">
            <a:avLst/>
          </a:prstGeom>
          <a:noFill/>
        </p:spPr>
        <p:txBody>
          <a:bodyPr wrap="none" rtlCol="0">
            <a:spAutoFit/>
          </a:bodyPr>
          <a:lstStyle/>
          <a:p>
            <a:pPr algn="l"/>
            <a:r>
              <a:rPr lang="es-GB" sz="2800" dirty="0">
                <a:solidFill>
                  <a:schemeClr val="accent5">
                    <a:lumMod val="50000"/>
                  </a:schemeClr>
                </a:solidFill>
              </a:rPr>
              <a:t>I</a:t>
            </a:r>
          </a:p>
        </p:txBody>
      </p:sp>
      <p:sp>
        <p:nvSpPr>
          <p:cNvPr id="35" name="TextBox 34"/>
          <p:cNvSpPr txBox="1"/>
          <p:nvPr/>
        </p:nvSpPr>
        <p:spPr>
          <a:xfrm>
            <a:off x="2539672" y="3301018"/>
            <a:ext cx="1569811" cy="400110"/>
          </a:xfrm>
          <a:prstGeom prst="rect">
            <a:avLst/>
          </a:prstGeom>
          <a:noFill/>
        </p:spPr>
        <p:txBody>
          <a:bodyPr wrap="square" rtlCol="0">
            <a:spAutoFit/>
          </a:bodyPr>
          <a:lstStyle/>
          <a:p>
            <a:pPr algn="l"/>
            <a:r>
              <a:rPr lang="en-GB" sz="2000" dirty="0">
                <a:solidFill>
                  <a:schemeClr val="accent5">
                    <a:lumMod val="50000"/>
                  </a:schemeClr>
                </a:solidFill>
              </a:rPr>
              <a:t>pe</a:t>
            </a:r>
            <a:r>
              <a:rPr lang="en-GB" sz="2000" b="1" dirty="0">
                <a:solidFill>
                  <a:schemeClr val="accent5">
                    <a:lumMod val="50000"/>
                  </a:schemeClr>
                </a:solidFill>
              </a:rPr>
              <a:t>que</a:t>
            </a:r>
            <a:r>
              <a:rPr lang="en-GB" sz="2000" dirty="0">
                <a:solidFill>
                  <a:schemeClr val="accent5">
                    <a:lumMod val="50000"/>
                  </a:schemeClr>
                </a:solidFill>
              </a:rPr>
              <a:t>ña</a:t>
            </a:r>
          </a:p>
        </p:txBody>
      </p:sp>
      <p:sp>
        <p:nvSpPr>
          <p:cNvPr id="37" name="TextBox 36"/>
          <p:cNvSpPr txBox="1"/>
          <p:nvPr/>
        </p:nvSpPr>
        <p:spPr>
          <a:xfrm>
            <a:off x="7608826" y="3331980"/>
            <a:ext cx="1569811" cy="400110"/>
          </a:xfrm>
          <a:prstGeom prst="rect">
            <a:avLst/>
          </a:prstGeom>
          <a:noFill/>
        </p:spPr>
        <p:txBody>
          <a:bodyPr wrap="square" rtlCol="0">
            <a:spAutoFit/>
          </a:bodyPr>
          <a:lstStyle/>
          <a:p>
            <a:pPr algn="l"/>
            <a:r>
              <a:rPr lang="en-GB" sz="2000" dirty="0">
                <a:solidFill>
                  <a:schemeClr val="accent5">
                    <a:lumMod val="50000"/>
                  </a:schemeClr>
                </a:solidFill>
              </a:rPr>
              <a:t>cin</a:t>
            </a:r>
            <a:r>
              <a:rPr lang="en-GB" sz="2000" b="1" dirty="0">
                <a:solidFill>
                  <a:schemeClr val="accent5">
                    <a:lumMod val="50000"/>
                  </a:schemeClr>
                </a:solidFill>
              </a:rPr>
              <a:t>cue</a:t>
            </a:r>
            <a:r>
              <a:rPr lang="en-GB" sz="2000" dirty="0">
                <a:solidFill>
                  <a:schemeClr val="accent5">
                    <a:lumMod val="50000"/>
                  </a:schemeClr>
                </a:solidFill>
              </a:rPr>
              <a:t>nta</a:t>
            </a:r>
          </a:p>
        </p:txBody>
      </p:sp>
      <p:sp>
        <p:nvSpPr>
          <p:cNvPr id="41" name="CuadroTexto 33">
            <a:extLst>
              <a:ext uri="{FF2B5EF4-FFF2-40B4-BE49-F238E27FC236}">
                <a16:creationId xmlns:a16="http://schemas.microsoft.com/office/drawing/2014/main" id="{59945405-8B8E-DE40-B1F8-2B4260EDD9B5}"/>
              </a:ext>
            </a:extLst>
          </p:cNvPr>
          <p:cNvSpPr txBox="1"/>
          <p:nvPr/>
        </p:nvSpPr>
        <p:spPr>
          <a:xfrm>
            <a:off x="7045194" y="3862362"/>
            <a:ext cx="563631" cy="523220"/>
          </a:xfrm>
          <a:prstGeom prst="rect">
            <a:avLst/>
          </a:prstGeom>
          <a:noFill/>
        </p:spPr>
        <p:txBody>
          <a:bodyPr wrap="square" rtlCol="0">
            <a:spAutoFit/>
          </a:bodyPr>
          <a:lstStyle/>
          <a:p>
            <a:r>
              <a:rPr lang="es-GB" sz="2800" dirty="0">
                <a:solidFill>
                  <a:schemeClr val="accent5">
                    <a:lumMod val="50000"/>
                  </a:schemeClr>
                </a:solidFill>
              </a:rPr>
              <a:t>II</a:t>
            </a:r>
          </a:p>
        </p:txBody>
      </p:sp>
      <p:sp>
        <p:nvSpPr>
          <p:cNvPr id="43" name="TextBox 42"/>
          <p:cNvSpPr txBox="1"/>
          <p:nvPr/>
        </p:nvSpPr>
        <p:spPr>
          <a:xfrm>
            <a:off x="7608825" y="3923917"/>
            <a:ext cx="1569811" cy="400110"/>
          </a:xfrm>
          <a:prstGeom prst="rect">
            <a:avLst/>
          </a:prstGeom>
          <a:noFill/>
        </p:spPr>
        <p:txBody>
          <a:bodyPr wrap="square" rtlCol="0">
            <a:spAutoFit/>
          </a:bodyPr>
          <a:lstStyle/>
          <a:p>
            <a:pPr algn="l"/>
            <a:r>
              <a:rPr lang="en-GB" sz="2000" dirty="0">
                <a:solidFill>
                  <a:schemeClr val="accent5">
                    <a:lumMod val="50000"/>
                  </a:schemeClr>
                </a:solidFill>
              </a:rPr>
              <a:t>a</a:t>
            </a:r>
            <a:r>
              <a:rPr lang="en-GB" sz="2000" b="1" dirty="0">
                <a:solidFill>
                  <a:schemeClr val="accent5">
                    <a:lumMod val="50000"/>
                  </a:schemeClr>
                </a:solidFill>
              </a:rPr>
              <a:t>cue</a:t>
            </a:r>
            <a:r>
              <a:rPr lang="en-GB" sz="2000" dirty="0">
                <a:solidFill>
                  <a:schemeClr val="accent5">
                    <a:lumMod val="50000"/>
                  </a:schemeClr>
                </a:solidFill>
              </a:rPr>
              <a:t>rdo</a:t>
            </a:r>
          </a:p>
        </p:txBody>
      </p:sp>
      <p:sp>
        <p:nvSpPr>
          <p:cNvPr id="44" name="TextBox 43"/>
          <p:cNvSpPr txBox="1"/>
          <p:nvPr/>
        </p:nvSpPr>
        <p:spPr>
          <a:xfrm>
            <a:off x="9701561" y="3923917"/>
            <a:ext cx="1569811" cy="400110"/>
          </a:xfrm>
          <a:prstGeom prst="rect">
            <a:avLst/>
          </a:prstGeom>
          <a:noFill/>
        </p:spPr>
        <p:txBody>
          <a:bodyPr wrap="square" rtlCol="0">
            <a:spAutoFit/>
          </a:bodyPr>
          <a:lstStyle/>
          <a:p>
            <a:pPr algn="l"/>
            <a:r>
              <a:rPr lang="en-GB" sz="2000" dirty="0">
                <a:solidFill>
                  <a:schemeClr val="accent5">
                    <a:lumMod val="50000"/>
                  </a:schemeClr>
                </a:solidFill>
              </a:rPr>
              <a:t>es</a:t>
            </a:r>
            <a:r>
              <a:rPr lang="en-GB" sz="2000" b="1" dirty="0">
                <a:solidFill>
                  <a:schemeClr val="accent5">
                    <a:lumMod val="50000"/>
                  </a:schemeClr>
                </a:solidFill>
              </a:rPr>
              <a:t>cue</a:t>
            </a:r>
            <a:r>
              <a:rPr lang="en-GB" sz="2000" dirty="0">
                <a:solidFill>
                  <a:schemeClr val="accent5">
                    <a:lumMod val="50000"/>
                  </a:schemeClr>
                </a:solidFill>
              </a:rPr>
              <a:t>las</a:t>
            </a:r>
          </a:p>
        </p:txBody>
      </p:sp>
      <p:sp>
        <p:nvSpPr>
          <p:cNvPr id="45" name="CuadroTexto 33">
            <a:extLst>
              <a:ext uri="{FF2B5EF4-FFF2-40B4-BE49-F238E27FC236}">
                <a16:creationId xmlns:a16="http://schemas.microsoft.com/office/drawing/2014/main" id="{59945405-8B8E-DE40-B1F8-2B4260EDD9B5}"/>
              </a:ext>
            </a:extLst>
          </p:cNvPr>
          <p:cNvSpPr txBox="1"/>
          <p:nvPr/>
        </p:nvSpPr>
        <p:spPr>
          <a:xfrm>
            <a:off x="7045194" y="4476317"/>
            <a:ext cx="563631" cy="523220"/>
          </a:xfrm>
          <a:prstGeom prst="rect">
            <a:avLst/>
          </a:prstGeom>
          <a:noFill/>
        </p:spPr>
        <p:txBody>
          <a:bodyPr wrap="square" rtlCol="0">
            <a:spAutoFit/>
          </a:bodyPr>
          <a:lstStyle/>
          <a:p>
            <a:r>
              <a:rPr lang="es-GB" sz="2800" dirty="0">
                <a:solidFill>
                  <a:schemeClr val="accent5">
                    <a:lumMod val="50000"/>
                  </a:schemeClr>
                </a:solidFill>
              </a:rPr>
              <a:t>II</a:t>
            </a:r>
          </a:p>
        </p:txBody>
      </p:sp>
      <p:sp>
        <p:nvSpPr>
          <p:cNvPr id="46" name="TextBox 45"/>
          <p:cNvSpPr txBox="1"/>
          <p:nvPr/>
        </p:nvSpPr>
        <p:spPr>
          <a:xfrm>
            <a:off x="7609614" y="4522817"/>
            <a:ext cx="1569811" cy="400110"/>
          </a:xfrm>
          <a:prstGeom prst="rect">
            <a:avLst/>
          </a:prstGeom>
          <a:noFill/>
        </p:spPr>
        <p:txBody>
          <a:bodyPr wrap="square" rtlCol="0">
            <a:spAutoFit/>
          </a:bodyPr>
          <a:lstStyle/>
          <a:p>
            <a:pPr algn="l"/>
            <a:r>
              <a:rPr lang="en-GB" sz="2000" dirty="0">
                <a:solidFill>
                  <a:schemeClr val="accent5">
                    <a:lumMod val="50000"/>
                  </a:schemeClr>
                </a:solidFill>
              </a:rPr>
              <a:t>fre</a:t>
            </a:r>
            <a:r>
              <a:rPr lang="en-GB" sz="2000" b="1" dirty="0">
                <a:solidFill>
                  <a:schemeClr val="accent5">
                    <a:lumMod val="50000"/>
                  </a:schemeClr>
                </a:solidFill>
              </a:rPr>
              <a:t>cue</a:t>
            </a:r>
            <a:r>
              <a:rPr lang="en-GB" sz="2000" dirty="0">
                <a:solidFill>
                  <a:schemeClr val="accent5">
                    <a:lumMod val="50000"/>
                  </a:schemeClr>
                </a:solidFill>
              </a:rPr>
              <a:t>ncia</a:t>
            </a:r>
          </a:p>
        </p:txBody>
      </p:sp>
      <p:sp>
        <p:nvSpPr>
          <p:cNvPr id="47" name="TextBox 46"/>
          <p:cNvSpPr txBox="1"/>
          <p:nvPr/>
        </p:nvSpPr>
        <p:spPr>
          <a:xfrm>
            <a:off x="9701561" y="4522817"/>
            <a:ext cx="2086785" cy="400110"/>
          </a:xfrm>
          <a:prstGeom prst="rect">
            <a:avLst/>
          </a:prstGeom>
          <a:noFill/>
        </p:spPr>
        <p:txBody>
          <a:bodyPr wrap="square" rtlCol="0">
            <a:spAutoFit/>
          </a:bodyPr>
          <a:lstStyle/>
          <a:p>
            <a:pPr algn="l"/>
            <a:r>
              <a:rPr lang="en-GB" sz="2000" dirty="0">
                <a:solidFill>
                  <a:schemeClr val="accent5">
                    <a:lumMod val="50000"/>
                  </a:schemeClr>
                </a:solidFill>
              </a:rPr>
              <a:t>conse</a:t>
            </a:r>
            <a:r>
              <a:rPr lang="en-GB" sz="2000" b="1" dirty="0">
                <a:solidFill>
                  <a:schemeClr val="accent5">
                    <a:lumMod val="50000"/>
                  </a:schemeClr>
                </a:solidFill>
              </a:rPr>
              <a:t>cue</a:t>
            </a:r>
            <a:r>
              <a:rPr lang="en-GB" sz="2000" dirty="0">
                <a:solidFill>
                  <a:schemeClr val="accent5">
                    <a:lumMod val="50000"/>
                  </a:schemeClr>
                </a:solidFill>
              </a:rPr>
              <a:t>ncia</a:t>
            </a:r>
          </a:p>
        </p:txBody>
      </p:sp>
      <p:sp>
        <p:nvSpPr>
          <p:cNvPr id="48" name="TextBox 47"/>
          <p:cNvSpPr txBox="1"/>
          <p:nvPr/>
        </p:nvSpPr>
        <p:spPr>
          <a:xfrm>
            <a:off x="2770853" y="5175122"/>
            <a:ext cx="1569811" cy="400110"/>
          </a:xfrm>
          <a:prstGeom prst="rect">
            <a:avLst/>
          </a:prstGeom>
          <a:noFill/>
        </p:spPr>
        <p:txBody>
          <a:bodyPr wrap="square" rtlCol="0">
            <a:spAutoFit/>
          </a:bodyPr>
          <a:lstStyle/>
          <a:p>
            <a:pPr algn="l"/>
            <a:r>
              <a:rPr lang="en-GB" sz="2000" dirty="0">
                <a:solidFill>
                  <a:schemeClr val="accent5">
                    <a:lumMod val="50000"/>
                  </a:schemeClr>
                </a:solidFill>
              </a:rPr>
              <a:t>por</a:t>
            </a:r>
            <a:r>
              <a:rPr lang="en-GB" sz="2000" b="1" dirty="0">
                <a:solidFill>
                  <a:schemeClr val="accent5">
                    <a:lumMod val="50000"/>
                  </a:schemeClr>
                </a:solidFill>
              </a:rPr>
              <a:t>que</a:t>
            </a:r>
          </a:p>
        </p:txBody>
      </p:sp>
      <p:sp>
        <p:nvSpPr>
          <p:cNvPr id="50" name="TextBox 49"/>
          <p:cNvSpPr txBox="1"/>
          <p:nvPr/>
        </p:nvSpPr>
        <p:spPr>
          <a:xfrm>
            <a:off x="2770852" y="5692531"/>
            <a:ext cx="1569811" cy="400110"/>
          </a:xfrm>
          <a:prstGeom prst="rect">
            <a:avLst/>
          </a:prstGeom>
          <a:noFill/>
        </p:spPr>
        <p:txBody>
          <a:bodyPr wrap="square" rtlCol="0">
            <a:spAutoFit/>
          </a:bodyPr>
          <a:lstStyle/>
          <a:p>
            <a:pPr algn="l"/>
            <a:r>
              <a:rPr lang="en-GB" sz="2000" b="1" dirty="0" err="1">
                <a:solidFill>
                  <a:schemeClr val="accent5">
                    <a:lumMod val="50000"/>
                  </a:schemeClr>
                </a:solidFill>
              </a:rPr>
              <a:t>que</a:t>
            </a:r>
            <a:r>
              <a:rPr lang="en-GB" sz="2000" dirty="0" err="1">
                <a:solidFill>
                  <a:schemeClr val="accent5">
                    <a:lumMod val="50000"/>
                  </a:schemeClr>
                </a:solidFill>
              </a:rPr>
              <a:t>dar</a:t>
            </a:r>
            <a:endParaRPr lang="en-GB" sz="2000" b="1" dirty="0">
              <a:solidFill>
                <a:schemeClr val="accent5">
                  <a:lumMod val="50000"/>
                </a:schemeClr>
              </a:solidFill>
            </a:endParaRPr>
          </a:p>
        </p:txBody>
      </p:sp>
      <p:sp>
        <p:nvSpPr>
          <p:cNvPr id="51" name="TextBox 50"/>
          <p:cNvSpPr txBox="1"/>
          <p:nvPr/>
        </p:nvSpPr>
        <p:spPr>
          <a:xfrm>
            <a:off x="4451666" y="5708192"/>
            <a:ext cx="1569811" cy="400110"/>
          </a:xfrm>
          <a:prstGeom prst="rect">
            <a:avLst/>
          </a:prstGeom>
          <a:noFill/>
        </p:spPr>
        <p:txBody>
          <a:bodyPr wrap="square" rtlCol="0">
            <a:spAutoFit/>
          </a:bodyPr>
          <a:lstStyle/>
          <a:p>
            <a:pPr algn="l"/>
            <a:r>
              <a:rPr lang="en-GB" sz="2000" dirty="0">
                <a:solidFill>
                  <a:schemeClr val="accent5">
                    <a:lumMod val="50000"/>
                  </a:schemeClr>
                </a:solidFill>
              </a:rPr>
              <a:t>bos</a:t>
            </a:r>
            <a:r>
              <a:rPr lang="en-GB" sz="2000" b="1" dirty="0">
                <a:solidFill>
                  <a:schemeClr val="accent5">
                    <a:lumMod val="50000"/>
                  </a:schemeClr>
                </a:solidFill>
              </a:rPr>
              <a:t>que</a:t>
            </a:r>
          </a:p>
        </p:txBody>
      </p:sp>
      <p:sp>
        <p:nvSpPr>
          <p:cNvPr id="2" name="Rounded Rectangular Callout 1"/>
          <p:cNvSpPr/>
          <p:nvPr/>
        </p:nvSpPr>
        <p:spPr>
          <a:xfrm>
            <a:off x="6882935" y="5041413"/>
            <a:ext cx="5055128" cy="1315143"/>
          </a:xfrm>
          <a:prstGeom prst="wedgeRoundRectCallout">
            <a:avLst>
              <a:gd name="adj1" fmla="val -67561"/>
              <a:gd name="adj2" fmla="val 8343"/>
              <a:gd name="adj3" fmla="val 16667"/>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err="1">
                <a:solidFill>
                  <a:srgbClr val="203864"/>
                </a:solidFill>
              </a:rPr>
              <a:t>Otras</a:t>
            </a:r>
            <a:r>
              <a:rPr lang="en-GB" sz="2000" b="1" dirty="0">
                <a:solidFill>
                  <a:srgbClr val="203864"/>
                </a:solidFill>
              </a:rPr>
              <a:t> palabras nuevas:</a:t>
            </a:r>
          </a:p>
          <a:p>
            <a:pPr algn="ctr"/>
            <a:r>
              <a:rPr lang="en-GB" sz="2000" dirty="0">
                <a:solidFill>
                  <a:srgbClr val="203864"/>
                </a:solidFill>
              </a:rPr>
              <a:t>1. el acuerdo – agreement</a:t>
            </a:r>
          </a:p>
          <a:p>
            <a:pPr algn="ctr"/>
            <a:r>
              <a:rPr lang="en-GB" sz="2000" dirty="0">
                <a:solidFill>
                  <a:srgbClr val="203864"/>
                </a:solidFill>
              </a:rPr>
              <a:t>2. el bosque – woods, forest</a:t>
            </a:r>
          </a:p>
        </p:txBody>
      </p:sp>
      <p:sp>
        <p:nvSpPr>
          <p:cNvPr id="3" name="Rounded Rectangular Callout 2"/>
          <p:cNvSpPr/>
          <p:nvPr/>
        </p:nvSpPr>
        <p:spPr>
          <a:xfrm>
            <a:off x="5585263" y="2878273"/>
            <a:ext cx="3787337" cy="1352227"/>
          </a:xfrm>
          <a:prstGeom prst="wedgeRoundRectCallout">
            <a:avLst>
              <a:gd name="adj1" fmla="val -86860"/>
              <a:gd name="adj2" fmla="val -37054"/>
              <a:gd name="adj3" fmla="val 16667"/>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203864"/>
                </a:solidFill>
              </a:rPr>
              <a:t>Querétaro es una ciudad antigua en México.</a:t>
            </a:r>
          </a:p>
        </p:txBody>
      </p:sp>
    </p:spTree>
    <p:extLst>
      <p:ext uri="{BB962C8B-B14F-4D97-AF65-F5344CB8AC3E}">
        <p14:creationId xmlns:p14="http://schemas.microsoft.com/office/powerpoint/2010/main" val="2624682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6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50"/>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51"/>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4" grpId="0"/>
      <p:bldP spid="54" grpId="0"/>
      <p:bldP spid="61" grpId="0"/>
      <p:bldP spid="31" grpId="0"/>
      <p:bldP spid="32" grpId="0"/>
      <p:bldP spid="35" grpId="0"/>
      <p:bldP spid="37" grpId="0"/>
      <p:bldP spid="41" grpId="0"/>
      <p:bldP spid="43" grpId="0"/>
      <p:bldP spid="44" grpId="0"/>
      <p:bldP spid="45" grpId="0"/>
      <p:bldP spid="46" grpId="0"/>
      <p:bldP spid="47" grpId="0"/>
      <p:bldP spid="48" grpId="0"/>
      <p:bldP spid="50" grpId="0"/>
      <p:bldP spid="51" grpId="0"/>
      <p:bldP spid="2" grpId="0" animBg="1"/>
      <p:bldP spid="3" grpId="0" animBg="1"/>
      <p:bldP spid="3"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9701561" y="258166"/>
            <a:ext cx="2226581"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2" name="TextBox 5">
            <a:extLst>
              <a:ext uri="{FF2B5EF4-FFF2-40B4-BE49-F238E27FC236}">
                <a16:creationId xmlns:a16="http://schemas.microsoft.com/office/drawing/2014/main" id="{D218774B-6C06-BC45-9A04-3DBF41BC7F89}"/>
              </a:ext>
            </a:extLst>
          </p:cNvPr>
          <p:cNvSpPr txBox="1"/>
          <p:nvPr/>
        </p:nvSpPr>
        <p:spPr>
          <a:xfrm>
            <a:off x="130948" y="1133180"/>
            <a:ext cx="11397907" cy="769441"/>
          </a:xfrm>
          <a:prstGeom prst="rect">
            <a:avLst/>
          </a:prstGeom>
          <a:noFill/>
        </p:spPr>
        <p:txBody>
          <a:bodyPr wrap="square" rtlCol="0">
            <a:spAutoFit/>
          </a:bodyPr>
          <a:lstStyle/>
          <a:p>
            <a:pPr>
              <a:defRPr/>
            </a:pPr>
            <a:r>
              <a:rPr lang="en-GB" sz="2200" dirty="0" err="1">
                <a:solidFill>
                  <a:srgbClr val="203864"/>
                </a:solidFill>
              </a:rPr>
              <a:t>Escucha</a:t>
            </a:r>
            <a:r>
              <a:rPr lang="en-GB" sz="2200" dirty="0">
                <a:solidFill>
                  <a:srgbClr val="203864"/>
                </a:solidFill>
              </a:rPr>
              <a:t> las </a:t>
            </a:r>
            <a:r>
              <a:rPr lang="en-GB" sz="2200" dirty="0" err="1">
                <a:solidFill>
                  <a:srgbClr val="203864"/>
                </a:solidFill>
              </a:rPr>
              <a:t>frases</a:t>
            </a:r>
            <a:r>
              <a:rPr lang="en-GB" sz="2200" dirty="0">
                <a:solidFill>
                  <a:srgbClr val="203864"/>
                </a:solidFill>
              </a:rPr>
              <a:t>. ¿</a:t>
            </a:r>
            <a:r>
              <a:rPr lang="en-GB" sz="2200" dirty="0" err="1">
                <a:solidFill>
                  <a:srgbClr val="203864"/>
                </a:solidFill>
              </a:rPr>
              <a:t>Cuántas</a:t>
            </a:r>
            <a:r>
              <a:rPr lang="en-GB" sz="2200" dirty="0">
                <a:solidFill>
                  <a:srgbClr val="203864"/>
                </a:solidFill>
              </a:rPr>
              <a:t> </a:t>
            </a:r>
            <a:r>
              <a:rPr lang="en-GB" sz="2200" dirty="0" err="1">
                <a:solidFill>
                  <a:srgbClr val="203864"/>
                </a:solidFill>
              </a:rPr>
              <a:t>veces</a:t>
            </a:r>
            <a:r>
              <a:rPr lang="en-GB" sz="2200" dirty="0">
                <a:solidFill>
                  <a:srgbClr val="203864"/>
                </a:solidFill>
              </a:rPr>
              <a:t> </a:t>
            </a:r>
            <a:r>
              <a:rPr lang="en-GB" sz="2200" dirty="0" err="1">
                <a:solidFill>
                  <a:srgbClr val="203864"/>
                </a:solidFill>
              </a:rPr>
              <a:t>escuchas</a:t>
            </a:r>
            <a:r>
              <a:rPr lang="en-GB" sz="2200" dirty="0">
                <a:solidFill>
                  <a:srgbClr val="203864"/>
                </a:solidFill>
              </a:rPr>
              <a:t> [que] y [cue]? Escribe las palabras </a:t>
            </a:r>
            <a:r>
              <a:rPr lang="en-GB" sz="2200" dirty="0" err="1">
                <a:solidFill>
                  <a:srgbClr val="203864"/>
                </a:solidFill>
              </a:rPr>
              <a:t>también</a:t>
            </a:r>
            <a:r>
              <a:rPr lang="en-GB" sz="2200" dirty="0">
                <a:solidFill>
                  <a:srgbClr val="203864"/>
                </a:solidFill>
              </a:rPr>
              <a:t>. No </a:t>
            </a:r>
            <a:r>
              <a:rPr lang="en-GB" sz="2200" dirty="0" err="1">
                <a:solidFill>
                  <a:srgbClr val="203864"/>
                </a:solidFill>
              </a:rPr>
              <a:t>siempre</a:t>
            </a:r>
            <a:r>
              <a:rPr lang="en-GB" sz="2200" dirty="0">
                <a:solidFill>
                  <a:srgbClr val="203864"/>
                </a:solidFill>
              </a:rPr>
              <a:t> hay palabras en las dos </a:t>
            </a:r>
            <a:r>
              <a:rPr lang="en-GB" sz="2200" dirty="0" err="1">
                <a:solidFill>
                  <a:srgbClr val="203864"/>
                </a:solidFill>
              </a:rPr>
              <a:t>columnas</a:t>
            </a:r>
            <a:r>
              <a:rPr lang="en-GB" sz="2200" dirty="0">
                <a:solidFill>
                  <a:srgbClr val="203864"/>
                </a:solidFill>
              </a:rPr>
              <a:t>. </a:t>
            </a:r>
          </a:p>
        </p:txBody>
      </p:sp>
      <p:graphicFrame>
        <p:nvGraphicFramePr>
          <p:cNvPr id="18" name="Tabla 17">
            <a:extLst>
              <a:ext uri="{FF2B5EF4-FFF2-40B4-BE49-F238E27FC236}">
                <a16:creationId xmlns:a16="http://schemas.microsoft.com/office/drawing/2014/main" id="{5A7A19AD-C2F8-D549-9CF4-550F22F0653E}"/>
              </a:ext>
            </a:extLst>
          </p:cNvPr>
          <p:cNvGraphicFramePr>
            <a:graphicFrameLocks noGrp="1"/>
          </p:cNvGraphicFramePr>
          <p:nvPr/>
        </p:nvGraphicFramePr>
        <p:xfrm>
          <a:off x="250256" y="2028745"/>
          <a:ext cx="11677885" cy="4239435"/>
        </p:xfrm>
        <a:graphic>
          <a:graphicData uri="http://schemas.openxmlformats.org/drawingml/2006/table">
            <a:tbl>
              <a:tblPr firstRow="1" bandRow="1">
                <a:tableStyleId>{5DA37D80-6434-44D0-A028-1B22A696006F}</a:tableStyleId>
              </a:tblPr>
              <a:tblGrid>
                <a:gridCol w="1724449">
                  <a:extLst>
                    <a:ext uri="{9D8B030D-6E8A-4147-A177-3AD203B41FA5}">
                      <a16:colId xmlns:a16="http://schemas.microsoft.com/office/drawing/2014/main" val="3212352524"/>
                    </a:ext>
                  </a:extLst>
                </a:gridCol>
                <a:gridCol w="4976718">
                  <a:extLst>
                    <a:ext uri="{9D8B030D-6E8A-4147-A177-3AD203B41FA5}">
                      <a16:colId xmlns:a16="http://schemas.microsoft.com/office/drawing/2014/main" val="3975948012"/>
                    </a:ext>
                  </a:extLst>
                </a:gridCol>
                <a:gridCol w="4976718">
                  <a:extLst>
                    <a:ext uri="{9D8B030D-6E8A-4147-A177-3AD203B41FA5}">
                      <a16:colId xmlns:a16="http://schemas.microsoft.com/office/drawing/2014/main" val="2321293653"/>
                    </a:ext>
                  </a:extLst>
                </a:gridCol>
              </a:tblGrid>
              <a:tr h="601971">
                <a:tc>
                  <a:txBody>
                    <a:bodyPr/>
                    <a:lstStyle/>
                    <a:p>
                      <a:endParaRPr lang="x-none" sz="2000" dirty="0"/>
                    </a:p>
                  </a:txBody>
                  <a:tcPr/>
                </a:tc>
                <a:tc>
                  <a:txBody>
                    <a:bodyPr/>
                    <a:lstStyle/>
                    <a:p>
                      <a:pPr algn="ctr"/>
                      <a:r>
                        <a:rPr lang="es-ES" sz="2000" b="1" dirty="0">
                          <a:solidFill>
                            <a:srgbClr val="203864"/>
                          </a:solidFill>
                        </a:rPr>
                        <a:t>[que]</a:t>
                      </a:r>
                      <a:endParaRPr lang="x-none" sz="2000" b="1" dirty="0">
                        <a:solidFill>
                          <a:srgbClr val="203864"/>
                        </a:solidFill>
                      </a:endParaRPr>
                    </a:p>
                  </a:txBody>
                  <a:tcPr anchor="ctr"/>
                </a:tc>
                <a:tc>
                  <a:txBody>
                    <a:bodyPr/>
                    <a:lstStyle/>
                    <a:p>
                      <a:pPr algn="ctr"/>
                      <a:r>
                        <a:rPr lang="es-ES" sz="2000" b="1" dirty="0">
                          <a:solidFill>
                            <a:srgbClr val="203864"/>
                          </a:solidFill>
                        </a:rPr>
                        <a:t>[</a:t>
                      </a:r>
                      <a:r>
                        <a:rPr lang="es-ES" sz="2000" b="1" dirty="0" err="1">
                          <a:solidFill>
                            <a:srgbClr val="203864"/>
                          </a:solidFill>
                        </a:rPr>
                        <a:t>cue</a:t>
                      </a:r>
                      <a:r>
                        <a:rPr lang="es-ES" sz="2000" b="1" dirty="0">
                          <a:solidFill>
                            <a:srgbClr val="203864"/>
                          </a:solidFill>
                        </a:rPr>
                        <a:t>]</a:t>
                      </a:r>
                      <a:endParaRPr lang="x-none" sz="2000" b="1" dirty="0">
                        <a:solidFill>
                          <a:srgbClr val="203864"/>
                        </a:solidFill>
                      </a:endParaRPr>
                    </a:p>
                  </a:txBody>
                  <a:tcPr anchor="ctr"/>
                </a:tc>
                <a:extLst>
                  <a:ext uri="{0D108BD9-81ED-4DB2-BD59-A6C34878D82A}">
                    <a16:rowId xmlns:a16="http://schemas.microsoft.com/office/drawing/2014/main" val="1618326333"/>
                  </a:ext>
                </a:extLst>
              </a:tr>
              <a:tr h="606244">
                <a:tc>
                  <a:txBody>
                    <a:bodyPr/>
                    <a:lstStyle/>
                    <a:p>
                      <a:pPr algn="ctr"/>
                      <a:r>
                        <a:rPr lang="es-ES" sz="2000" b="1" dirty="0">
                          <a:solidFill>
                            <a:srgbClr val="203864"/>
                          </a:solidFill>
                        </a:rPr>
                        <a:t>1</a:t>
                      </a:r>
                      <a:endParaRPr lang="x-none" sz="2000" b="1" dirty="0">
                        <a:solidFill>
                          <a:srgbClr val="203864"/>
                        </a:solidFill>
                      </a:endParaRPr>
                    </a:p>
                  </a:txBody>
                  <a:tcPr anchor="ctr"/>
                </a:tc>
                <a:tc>
                  <a:txBody>
                    <a:bodyPr/>
                    <a:lstStyle/>
                    <a:p>
                      <a:pPr algn="ctr"/>
                      <a:endParaRPr lang="x-none" sz="2000">
                        <a:solidFill>
                          <a:srgbClr val="203864"/>
                        </a:solidFill>
                      </a:endParaRPr>
                    </a:p>
                  </a:txBody>
                  <a:tcPr anchor="ctr"/>
                </a:tc>
                <a:tc>
                  <a:txBody>
                    <a:bodyPr/>
                    <a:lstStyle/>
                    <a:p>
                      <a:pPr algn="ctr"/>
                      <a:endParaRPr lang="x-none" sz="2000" dirty="0">
                        <a:solidFill>
                          <a:srgbClr val="203864"/>
                        </a:solidFill>
                      </a:endParaRPr>
                    </a:p>
                  </a:txBody>
                  <a:tcPr anchor="ctr"/>
                </a:tc>
                <a:extLst>
                  <a:ext uri="{0D108BD9-81ED-4DB2-BD59-A6C34878D82A}">
                    <a16:rowId xmlns:a16="http://schemas.microsoft.com/office/drawing/2014/main" val="1820434900"/>
                  </a:ext>
                </a:extLst>
              </a:tr>
              <a:tr h="606244">
                <a:tc>
                  <a:txBody>
                    <a:bodyPr/>
                    <a:lstStyle/>
                    <a:p>
                      <a:pPr algn="ctr"/>
                      <a:r>
                        <a:rPr lang="es-ES" sz="2000" b="1" dirty="0">
                          <a:solidFill>
                            <a:srgbClr val="203864"/>
                          </a:solidFill>
                        </a:rPr>
                        <a:t>2</a:t>
                      </a:r>
                      <a:endParaRPr lang="x-none" sz="2000" b="1" dirty="0">
                        <a:solidFill>
                          <a:srgbClr val="203864"/>
                        </a:solidFill>
                      </a:endParaRPr>
                    </a:p>
                  </a:txBody>
                  <a:tcPr anchor="ctr"/>
                </a:tc>
                <a:tc>
                  <a:txBody>
                    <a:bodyPr/>
                    <a:lstStyle/>
                    <a:p>
                      <a:pPr algn="ctr"/>
                      <a:endParaRPr lang="x-none" sz="2000">
                        <a:solidFill>
                          <a:srgbClr val="203864"/>
                        </a:solidFill>
                      </a:endParaRPr>
                    </a:p>
                  </a:txBody>
                  <a:tcPr anchor="ctr"/>
                </a:tc>
                <a:tc>
                  <a:txBody>
                    <a:bodyPr/>
                    <a:lstStyle/>
                    <a:p>
                      <a:pPr algn="ctr"/>
                      <a:endParaRPr lang="x-none" sz="2000" dirty="0">
                        <a:solidFill>
                          <a:srgbClr val="203864"/>
                        </a:solidFill>
                      </a:endParaRPr>
                    </a:p>
                  </a:txBody>
                  <a:tcPr anchor="ctr"/>
                </a:tc>
                <a:extLst>
                  <a:ext uri="{0D108BD9-81ED-4DB2-BD59-A6C34878D82A}">
                    <a16:rowId xmlns:a16="http://schemas.microsoft.com/office/drawing/2014/main" val="51597389"/>
                  </a:ext>
                </a:extLst>
              </a:tr>
              <a:tr h="606244">
                <a:tc>
                  <a:txBody>
                    <a:bodyPr/>
                    <a:lstStyle/>
                    <a:p>
                      <a:pPr algn="ctr"/>
                      <a:r>
                        <a:rPr lang="es-ES" sz="2000" b="1" dirty="0">
                          <a:solidFill>
                            <a:srgbClr val="203864"/>
                          </a:solidFill>
                        </a:rPr>
                        <a:t>3</a:t>
                      </a:r>
                      <a:endParaRPr lang="x-none" sz="2000" b="1" dirty="0">
                        <a:solidFill>
                          <a:srgbClr val="203864"/>
                        </a:solidFill>
                      </a:endParaRPr>
                    </a:p>
                  </a:txBody>
                  <a:tcPr anchor="ctr"/>
                </a:tc>
                <a:tc>
                  <a:txBody>
                    <a:bodyPr/>
                    <a:lstStyle/>
                    <a:p>
                      <a:pPr algn="ctr"/>
                      <a:endParaRPr lang="x-none" sz="2000">
                        <a:solidFill>
                          <a:srgbClr val="203864"/>
                        </a:solidFill>
                      </a:endParaRPr>
                    </a:p>
                  </a:txBody>
                  <a:tcPr anchor="ctr"/>
                </a:tc>
                <a:tc>
                  <a:txBody>
                    <a:bodyPr/>
                    <a:lstStyle/>
                    <a:p>
                      <a:pPr algn="ctr"/>
                      <a:endParaRPr lang="x-none" sz="2000" dirty="0">
                        <a:solidFill>
                          <a:srgbClr val="203864"/>
                        </a:solidFill>
                      </a:endParaRPr>
                    </a:p>
                  </a:txBody>
                  <a:tcPr anchor="ctr"/>
                </a:tc>
                <a:extLst>
                  <a:ext uri="{0D108BD9-81ED-4DB2-BD59-A6C34878D82A}">
                    <a16:rowId xmlns:a16="http://schemas.microsoft.com/office/drawing/2014/main" val="2002282666"/>
                  </a:ext>
                </a:extLst>
              </a:tr>
              <a:tr h="606244">
                <a:tc>
                  <a:txBody>
                    <a:bodyPr/>
                    <a:lstStyle/>
                    <a:p>
                      <a:pPr algn="ctr"/>
                      <a:r>
                        <a:rPr lang="es-ES" sz="2000" b="1" dirty="0">
                          <a:solidFill>
                            <a:srgbClr val="203864"/>
                          </a:solidFill>
                        </a:rPr>
                        <a:t>4</a:t>
                      </a:r>
                      <a:endParaRPr lang="x-none" sz="2000" b="1">
                        <a:solidFill>
                          <a:srgbClr val="203864"/>
                        </a:solidFill>
                      </a:endParaRPr>
                    </a:p>
                  </a:txBody>
                  <a:tcPr anchor="ctr"/>
                </a:tc>
                <a:tc>
                  <a:txBody>
                    <a:bodyPr/>
                    <a:lstStyle/>
                    <a:p>
                      <a:pPr algn="ctr"/>
                      <a:endParaRPr lang="x-none" sz="2000">
                        <a:solidFill>
                          <a:srgbClr val="203864"/>
                        </a:solidFill>
                      </a:endParaRPr>
                    </a:p>
                  </a:txBody>
                  <a:tcPr anchor="ctr"/>
                </a:tc>
                <a:tc>
                  <a:txBody>
                    <a:bodyPr/>
                    <a:lstStyle/>
                    <a:p>
                      <a:pPr algn="ctr"/>
                      <a:endParaRPr lang="x-none" sz="2000" dirty="0">
                        <a:solidFill>
                          <a:srgbClr val="203864"/>
                        </a:solidFill>
                      </a:endParaRPr>
                    </a:p>
                  </a:txBody>
                  <a:tcPr anchor="ctr"/>
                </a:tc>
                <a:extLst>
                  <a:ext uri="{0D108BD9-81ED-4DB2-BD59-A6C34878D82A}">
                    <a16:rowId xmlns:a16="http://schemas.microsoft.com/office/drawing/2014/main" val="2515354939"/>
                  </a:ext>
                </a:extLst>
              </a:tr>
              <a:tr h="606244">
                <a:tc>
                  <a:txBody>
                    <a:bodyPr/>
                    <a:lstStyle/>
                    <a:p>
                      <a:pPr algn="ctr"/>
                      <a:r>
                        <a:rPr lang="es-ES" sz="2000" b="1" dirty="0">
                          <a:solidFill>
                            <a:srgbClr val="203864"/>
                          </a:solidFill>
                        </a:rPr>
                        <a:t>5</a:t>
                      </a:r>
                      <a:endParaRPr lang="x-none" sz="2000" b="1">
                        <a:solidFill>
                          <a:srgbClr val="203864"/>
                        </a:solidFill>
                      </a:endParaRPr>
                    </a:p>
                  </a:txBody>
                  <a:tcPr anchor="ctr"/>
                </a:tc>
                <a:tc>
                  <a:txBody>
                    <a:bodyPr/>
                    <a:lstStyle/>
                    <a:p>
                      <a:pPr algn="ctr"/>
                      <a:endParaRPr lang="x-none" sz="2000" dirty="0">
                        <a:solidFill>
                          <a:srgbClr val="203864"/>
                        </a:solidFill>
                      </a:endParaRPr>
                    </a:p>
                  </a:txBody>
                  <a:tcPr anchor="ctr"/>
                </a:tc>
                <a:tc>
                  <a:txBody>
                    <a:bodyPr/>
                    <a:lstStyle/>
                    <a:p>
                      <a:pPr algn="ctr"/>
                      <a:endParaRPr lang="x-none" sz="2000" dirty="0">
                        <a:solidFill>
                          <a:srgbClr val="203864"/>
                        </a:solidFill>
                      </a:endParaRPr>
                    </a:p>
                  </a:txBody>
                  <a:tcPr anchor="ctr"/>
                </a:tc>
                <a:extLst>
                  <a:ext uri="{0D108BD9-81ED-4DB2-BD59-A6C34878D82A}">
                    <a16:rowId xmlns:a16="http://schemas.microsoft.com/office/drawing/2014/main" val="362052452"/>
                  </a:ext>
                </a:extLst>
              </a:tr>
              <a:tr h="606244">
                <a:tc>
                  <a:txBody>
                    <a:bodyPr/>
                    <a:lstStyle/>
                    <a:p>
                      <a:pPr algn="ctr"/>
                      <a:r>
                        <a:rPr lang="es-ES" sz="2000" b="1" dirty="0">
                          <a:solidFill>
                            <a:srgbClr val="203864"/>
                          </a:solidFill>
                        </a:rPr>
                        <a:t>6</a:t>
                      </a:r>
                      <a:endParaRPr lang="x-none" sz="2000" b="1">
                        <a:solidFill>
                          <a:srgbClr val="203864"/>
                        </a:solidFill>
                      </a:endParaRPr>
                    </a:p>
                  </a:txBody>
                  <a:tcPr anchor="ctr"/>
                </a:tc>
                <a:tc>
                  <a:txBody>
                    <a:bodyPr/>
                    <a:lstStyle/>
                    <a:p>
                      <a:pPr algn="ctr"/>
                      <a:endParaRPr lang="x-none" sz="2000" dirty="0">
                        <a:solidFill>
                          <a:srgbClr val="203864"/>
                        </a:solidFill>
                      </a:endParaRPr>
                    </a:p>
                  </a:txBody>
                  <a:tcPr anchor="ctr"/>
                </a:tc>
                <a:tc>
                  <a:txBody>
                    <a:bodyPr/>
                    <a:lstStyle/>
                    <a:p>
                      <a:pPr algn="ctr"/>
                      <a:endParaRPr lang="x-none" sz="2000" dirty="0">
                        <a:solidFill>
                          <a:srgbClr val="203864"/>
                        </a:solidFill>
                      </a:endParaRPr>
                    </a:p>
                  </a:txBody>
                  <a:tcPr anchor="ctr"/>
                </a:tc>
                <a:extLst>
                  <a:ext uri="{0D108BD9-81ED-4DB2-BD59-A6C34878D82A}">
                    <a16:rowId xmlns:a16="http://schemas.microsoft.com/office/drawing/2014/main" val="3919348041"/>
                  </a:ext>
                </a:extLst>
              </a:tr>
            </a:tbl>
          </a:graphicData>
        </a:graphic>
      </p:graphicFrame>
      <p:sp>
        <p:nvSpPr>
          <p:cNvPr id="29" name="TextBox 5">
            <a:extLst>
              <a:ext uri="{FF2B5EF4-FFF2-40B4-BE49-F238E27FC236}">
                <a16:creationId xmlns:a16="http://schemas.microsoft.com/office/drawing/2014/main" id="{C98EC5DD-A076-4545-B4B5-AAF6C5814C14}"/>
              </a:ext>
            </a:extLst>
          </p:cNvPr>
          <p:cNvSpPr txBox="1"/>
          <p:nvPr/>
        </p:nvSpPr>
        <p:spPr>
          <a:xfrm>
            <a:off x="250256" y="2096967"/>
            <a:ext cx="1986330" cy="400110"/>
          </a:xfrm>
          <a:prstGeom prst="rect">
            <a:avLst/>
          </a:prstGeom>
          <a:noFill/>
        </p:spPr>
        <p:txBody>
          <a:bodyPr wrap="square" rtlCol="0">
            <a:spAutoFit/>
          </a:bodyPr>
          <a:lstStyle/>
          <a:p>
            <a:pPr lvl="0">
              <a:defRPr/>
            </a:pPr>
            <a:r>
              <a:rPr lang="en-GB" sz="2000" b="1" dirty="0" err="1">
                <a:solidFill>
                  <a:srgbClr val="203864"/>
                </a:solidFill>
              </a:rPr>
              <a:t>Estudiante</a:t>
            </a:r>
            <a:r>
              <a:rPr lang="en-GB" sz="2000" b="1" dirty="0">
                <a:solidFill>
                  <a:srgbClr val="203864"/>
                </a:solidFill>
              </a:rPr>
              <a:t> B</a:t>
            </a:r>
          </a:p>
        </p:txBody>
      </p:sp>
      <p:sp>
        <p:nvSpPr>
          <p:cNvPr id="34" name="CuadroTexto 33">
            <a:extLst>
              <a:ext uri="{FF2B5EF4-FFF2-40B4-BE49-F238E27FC236}">
                <a16:creationId xmlns:a16="http://schemas.microsoft.com/office/drawing/2014/main" id="{59945405-8B8E-DE40-B1F8-2B4260EDD9B5}"/>
              </a:ext>
            </a:extLst>
          </p:cNvPr>
          <p:cNvSpPr txBox="1"/>
          <p:nvPr/>
        </p:nvSpPr>
        <p:spPr>
          <a:xfrm>
            <a:off x="7045195" y="3292777"/>
            <a:ext cx="266420" cy="523220"/>
          </a:xfrm>
          <a:prstGeom prst="rect">
            <a:avLst/>
          </a:prstGeom>
          <a:noFill/>
        </p:spPr>
        <p:txBody>
          <a:bodyPr wrap="none" rtlCol="0">
            <a:spAutoFit/>
          </a:bodyPr>
          <a:lstStyle/>
          <a:p>
            <a:pPr algn="l"/>
            <a:r>
              <a:rPr lang="es-GB" sz="2800" dirty="0">
                <a:solidFill>
                  <a:schemeClr val="accent5">
                    <a:lumMod val="50000"/>
                  </a:schemeClr>
                </a:solidFill>
              </a:rPr>
              <a:t>I</a:t>
            </a:r>
          </a:p>
        </p:txBody>
      </p:sp>
      <p:sp>
        <p:nvSpPr>
          <p:cNvPr id="54" name="CuadroTexto 53">
            <a:extLst>
              <a:ext uri="{FF2B5EF4-FFF2-40B4-BE49-F238E27FC236}">
                <a16:creationId xmlns:a16="http://schemas.microsoft.com/office/drawing/2014/main" id="{D2C3D785-BFB0-2941-BEE1-B1BE972B4E32}"/>
              </a:ext>
            </a:extLst>
          </p:cNvPr>
          <p:cNvSpPr txBox="1"/>
          <p:nvPr/>
        </p:nvSpPr>
        <p:spPr>
          <a:xfrm>
            <a:off x="2162250" y="5113567"/>
            <a:ext cx="266420" cy="523220"/>
          </a:xfrm>
          <a:prstGeom prst="rect">
            <a:avLst/>
          </a:prstGeom>
          <a:noFill/>
        </p:spPr>
        <p:txBody>
          <a:bodyPr wrap="none" rtlCol="0">
            <a:spAutoFit/>
          </a:bodyPr>
          <a:lstStyle/>
          <a:p>
            <a:pPr algn="l"/>
            <a:r>
              <a:rPr lang="es-GB" sz="2800" dirty="0">
                <a:solidFill>
                  <a:schemeClr val="accent5">
                    <a:lumMod val="50000"/>
                  </a:schemeClr>
                </a:solidFill>
              </a:rPr>
              <a:t>I</a:t>
            </a:r>
          </a:p>
        </p:txBody>
      </p:sp>
      <p:sp>
        <p:nvSpPr>
          <p:cNvPr id="61" name="CuadroTexto 60">
            <a:extLst>
              <a:ext uri="{FF2B5EF4-FFF2-40B4-BE49-F238E27FC236}">
                <a16:creationId xmlns:a16="http://schemas.microsoft.com/office/drawing/2014/main" id="{8578B2F1-DAA4-564D-BEDC-6E4684EF02FF}"/>
              </a:ext>
            </a:extLst>
          </p:cNvPr>
          <p:cNvSpPr txBox="1"/>
          <p:nvPr/>
        </p:nvSpPr>
        <p:spPr>
          <a:xfrm>
            <a:off x="2162250" y="5690873"/>
            <a:ext cx="377422" cy="523220"/>
          </a:xfrm>
          <a:prstGeom prst="rect">
            <a:avLst/>
          </a:prstGeom>
          <a:noFill/>
        </p:spPr>
        <p:txBody>
          <a:bodyPr wrap="square" rtlCol="0">
            <a:spAutoFit/>
          </a:bodyPr>
          <a:lstStyle/>
          <a:p>
            <a:r>
              <a:rPr lang="es-GB" sz="2800" dirty="0">
                <a:solidFill>
                  <a:schemeClr val="accent5">
                    <a:lumMod val="50000"/>
                  </a:schemeClr>
                </a:solidFill>
              </a:rPr>
              <a:t>I</a:t>
            </a:r>
          </a:p>
        </p:txBody>
      </p:sp>
      <p:pic>
        <p:nvPicPr>
          <p:cNvPr id="71" name="Picture 4" descr="background rectangle">
            <a:extLst>
              <a:ext uri="{FF2B5EF4-FFF2-40B4-BE49-F238E27FC236}">
                <a16:creationId xmlns:a16="http://schemas.microsoft.com/office/drawing/2014/main" id="{43C4259E-DA42-D342-9B14-46A8D194088C}"/>
              </a:ext>
              <a:ext uri="{C183D7F6-B498-43B3-948B-1728B52AA6E4}">
                <adec:decorative xmlns:adec="http://schemas.microsoft.com/office/drawing/2017/decorative" xmlns=""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9" name="Título 8">
            <a:extLst>
              <a:ext uri="{FF2B5EF4-FFF2-40B4-BE49-F238E27FC236}">
                <a16:creationId xmlns:a16="http://schemas.microsoft.com/office/drawing/2014/main" id="{6E65D8A6-1D43-B54D-86AA-5B5454F40E7F}"/>
              </a:ext>
            </a:extLst>
          </p:cNvPr>
          <p:cNvSpPr>
            <a:spLocks noGrp="1"/>
          </p:cNvSpPr>
          <p:nvPr>
            <p:ph type="title"/>
          </p:nvPr>
        </p:nvSpPr>
        <p:spPr>
          <a:xfrm>
            <a:off x="82286" y="382103"/>
            <a:ext cx="4635488" cy="550948"/>
          </a:xfrm>
        </p:spPr>
        <p:txBody>
          <a:bodyPr>
            <a:noAutofit/>
          </a:bodyPr>
          <a:lstStyle/>
          <a:p>
            <a:r>
              <a:rPr lang="en-GB" sz="3600" b="1" dirty="0" err="1">
                <a:solidFill>
                  <a:schemeClr val="bg1"/>
                </a:solidFill>
              </a:rPr>
              <a:t>Fonética</a:t>
            </a:r>
            <a:endParaRPr lang="en-GB" sz="3600" b="1" dirty="0">
              <a:solidFill>
                <a:schemeClr val="bg1"/>
              </a:solidFill>
            </a:endParaRPr>
          </a:p>
        </p:txBody>
      </p:sp>
      <p:sp>
        <p:nvSpPr>
          <p:cNvPr id="31" name="TextBox 30"/>
          <p:cNvSpPr txBox="1"/>
          <p:nvPr/>
        </p:nvSpPr>
        <p:spPr>
          <a:xfrm>
            <a:off x="2539672" y="2733870"/>
            <a:ext cx="1569811" cy="400110"/>
          </a:xfrm>
          <a:prstGeom prst="rect">
            <a:avLst/>
          </a:prstGeom>
          <a:noFill/>
        </p:spPr>
        <p:txBody>
          <a:bodyPr wrap="square" rtlCol="0">
            <a:spAutoFit/>
          </a:bodyPr>
          <a:lstStyle/>
          <a:p>
            <a:pPr algn="l"/>
            <a:r>
              <a:rPr lang="en-GB" sz="2000" dirty="0" err="1">
                <a:solidFill>
                  <a:schemeClr val="accent5">
                    <a:lumMod val="50000"/>
                  </a:schemeClr>
                </a:solidFill>
              </a:rPr>
              <a:t>así</a:t>
            </a:r>
            <a:r>
              <a:rPr lang="en-GB" sz="2000" b="1" dirty="0">
                <a:solidFill>
                  <a:schemeClr val="accent5">
                    <a:lumMod val="50000"/>
                  </a:schemeClr>
                </a:solidFill>
              </a:rPr>
              <a:t> que</a:t>
            </a:r>
            <a:endParaRPr lang="en-GB" sz="2000" dirty="0">
              <a:solidFill>
                <a:schemeClr val="accent5">
                  <a:lumMod val="50000"/>
                </a:schemeClr>
              </a:solidFill>
            </a:endParaRPr>
          </a:p>
        </p:txBody>
      </p:sp>
      <p:sp>
        <p:nvSpPr>
          <p:cNvPr id="37" name="TextBox 36"/>
          <p:cNvSpPr txBox="1"/>
          <p:nvPr/>
        </p:nvSpPr>
        <p:spPr>
          <a:xfrm>
            <a:off x="7608826" y="3331980"/>
            <a:ext cx="1569811" cy="400110"/>
          </a:xfrm>
          <a:prstGeom prst="rect">
            <a:avLst/>
          </a:prstGeom>
          <a:noFill/>
        </p:spPr>
        <p:txBody>
          <a:bodyPr wrap="square" rtlCol="0">
            <a:spAutoFit/>
          </a:bodyPr>
          <a:lstStyle/>
          <a:p>
            <a:pPr algn="l"/>
            <a:r>
              <a:rPr lang="en-GB" sz="2000" dirty="0">
                <a:solidFill>
                  <a:schemeClr val="accent5">
                    <a:lumMod val="50000"/>
                  </a:schemeClr>
                </a:solidFill>
              </a:rPr>
              <a:t>cin</a:t>
            </a:r>
            <a:r>
              <a:rPr lang="en-GB" sz="2000" b="1" dirty="0">
                <a:solidFill>
                  <a:schemeClr val="accent5">
                    <a:lumMod val="50000"/>
                  </a:schemeClr>
                </a:solidFill>
              </a:rPr>
              <a:t>cue</a:t>
            </a:r>
            <a:r>
              <a:rPr lang="en-GB" sz="2000" dirty="0">
                <a:solidFill>
                  <a:schemeClr val="accent5">
                    <a:lumMod val="50000"/>
                  </a:schemeClr>
                </a:solidFill>
              </a:rPr>
              <a:t>nta</a:t>
            </a:r>
          </a:p>
        </p:txBody>
      </p:sp>
      <p:sp>
        <p:nvSpPr>
          <p:cNvPr id="41" name="CuadroTexto 33">
            <a:extLst>
              <a:ext uri="{FF2B5EF4-FFF2-40B4-BE49-F238E27FC236}">
                <a16:creationId xmlns:a16="http://schemas.microsoft.com/office/drawing/2014/main" id="{59945405-8B8E-DE40-B1F8-2B4260EDD9B5}"/>
              </a:ext>
            </a:extLst>
          </p:cNvPr>
          <p:cNvSpPr txBox="1"/>
          <p:nvPr/>
        </p:nvSpPr>
        <p:spPr>
          <a:xfrm>
            <a:off x="7060589" y="4504873"/>
            <a:ext cx="563631" cy="523220"/>
          </a:xfrm>
          <a:prstGeom prst="rect">
            <a:avLst/>
          </a:prstGeom>
          <a:noFill/>
        </p:spPr>
        <p:txBody>
          <a:bodyPr wrap="square" rtlCol="0">
            <a:spAutoFit/>
          </a:bodyPr>
          <a:lstStyle/>
          <a:p>
            <a:r>
              <a:rPr lang="es-GB" sz="2800" dirty="0">
                <a:solidFill>
                  <a:schemeClr val="accent5">
                    <a:lumMod val="50000"/>
                  </a:schemeClr>
                </a:solidFill>
              </a:rPr>
              <a:t>I</a:t>
            </a:r>
          </a:p>
        </p:txBody>
      </p:sp>
      <p:sp>
        <p:nvSpPr>
          <p:cNvPr id="43" name="TextBox 42"/>
          <p:cNvSpPr txBox="1"/>
          <p:nvPr/>
        </p:nvSpPr>
        <p:spPr>
          <a:xfrm>
            <a:off x="7624220" y="4552303"/>
            <a:ext cx="1569811" cy="400110"/>
          </a:xfrm>
          <a:prstGeom prst="rect">
            <a:avLst/>
          </a:prstGeom>
          <a:noFill/>
        </p:spPr>
        <p:txBody>
          <a:bodyPr wrap="square" rtlCol="0">
            <a:spAutoFit/>
          </a:bodyPr>
          <a:lstStyle/>
          <a:p>
            <a:pPr algn="l"/>
            <a:r>
              <a:rPr lang="en-GB" sz="2000" dirty="0">
                <a:solidFill>
                  <a:schemeClr val="accent5">
                    <a:lumMod val="50000"/>
                  </a:schemeClr>
                </a:solidFill>
              </a:rPr>
              <a:t>re</a:t>
            </a:r>
            <a:r>
              <a:rPr lang="en-GB" sz="2000" b="1" dirty="0">
                <a:solidFill>
                  <a:schemeClr val="accent5">
                    <a:lumMod val="50000"/>
                  </a:schemeClr>
                </a:solidFill>
              </a:rPr>
              <a:t>cue</a:t>
            </a:r>
            <a:r>
              <a:rPr lang="en-GB" sz="2000" dirty="0">
                <a:solidFill>
                  <a:schemeClr val="accent5">
                    <a:lumMod val="50000"/>
                  </a:schemeClr>
                </a:solidFill>
              </a:rPr>
              <a:t>rdo</a:t>
            </a:r>
          </a:p>
        </p:txBody>
      </p:sp>
      <p:sp>
        <p:nvSpPr>
          <p:cNvPr id="44" name="TextBox 43"/>
          <p:cNvSpPr txBox="1"/>
          <p:nvPr/>
        </p:nvSpPr>
        <p:spPr>
          <a:xfrm>
            <a:off x="2567909" y="4547426"/>
            <a:ext cx="1569811" cy="400110"/>
          </a:xfrm>
          <a:prstGeom prst="rect">
            <a:avLst/>
          </a:prstGeom>
          <a:noFill/>
        </p:spPr>
        <p:txBody>
          <a:bodyPr wrap="square" rtlCol="0">
            <a:spAutoFit/>
          </a:bodyPr>
          <a:lstStyle/>
          <a:p>
            <a:pPr algn="l"/>
            <a:r>
              <a:rPr lang="en-GB" sz="2000" dirty="0" err="1">
                <a:solidFill>
                  <a:schemeClr val="accent5">
                    <a:lumMod val="50000"/>
                  </a:schemeClr>
                </a:solidFill>
              </a:rPr>
              <a:t>par</a:t>
            </a:r>
            <a:r>
              <a:rPr lang="en-GB" sz="2000" b="1" dirty="0" err="1">
                <a:solidFill>
                  <a:schemeClr val="accent5">
                    <a:lumMod val="50000"/>
                  </a:schemeClr>
                </a:solidFill>
              </a:rPr>
              <a:t>que</a:t>
            </a:r>
            <a:endParaRPr lang="en-GB" sz="2000" b="1" dirty="0">
              <a:solidFill>
                <a:schemeClr val="accent5">
                  <a:lumMod val="50000"/>
                </a:schemeClr>
              </a:solidFill>
            </a:endParaRPr>
          </a:p>
        </p:txBody>
      </p:sp>
      <p:sp>
        <p:nvSpPr>
          <p:cNvPr id="45" name="CuadroTexto 33">
            <a:extLst>
              <a:ext uri="{FF2B5EF4-FFF2-40B4-BE49-F238E27FC236}">
                <a16:creationId xmlns:a16="http://schemas.microsoft.com/office/drawing/2014/main" id="{59945405-8B8E-DE40-B1F8-2B4260EDD9B5}"/>
              </a:ext>
            </a:extLst>
          </p:cNvPr>
          <p:cNvSpPr txBox="1"/>
          <p:nvPr/>
        </p:nvSpPr>
        <p:spPr>
          <a:xfrm>
            <a:off x="2142513" y="4477403"/>
            <a:ext cx="563631" cy="523220"/>
          </a:xfrm>
          <a:prstGeom prst="rect">
            <a:avLst/>
          </a:prstGeom>
          <a:noFill/>
        </p:spPr>
        <p:txBody>
          <a:bodyPr wrap="square" rtlCol="0">
            <a:spAutoFit/>
          </a:bodyPr>
          <a:lstStyle/>
          <a:p>
            <a:r>
              <a:rPr lang="es-GB" sz="2800" dirty="0">
                <a:solidFill>
                  <a:schemeClr val="accent5">
                    <a:lumMod val="50000"/>
                  </a:schemeClr>
                </a:solidFill>
              </a:rPr>
              <a:t>I</a:t>
            </a:r>
          </a:p>
        </p:txBody>
      </p:sp>
      <p:sp>
        <p:nvSpPr>
          <p:cNvPr id="46" name="TextBox 45"/>
          <p:cNvSpPr txBox="1"/>
          <p:nvPr/>
        </p:nvSpPr>
        <p:spPr>
          <a:xfrm>
            <a:off x="2567909" y="5158736"/>
            <a:ext cx="1569811" cy="400110"/>
          </a:xfrm>
          <a:prstGeom prst="rect">
            <a:avLst/>
          </a:prstGeom>
          <a:noFill/>
        </p:spPr>
        <p:txBody>
          <a:bodyPr wrap="square" rtlCol="0">
            <a:spAutoFit/>
          </a:bodyPr>
          <a:lstStyle/>
          <a:p>
            <a:pPr algn="l"/>
            <a:r>
              <a:rPr lang="en-GB" sz="2000" b="1" dirty="0">
                <a:solidFill>
                  <a:schemeClr val="accent5">
                    <a:lumMod val="50000"/>
                  </a:schemeClr>
                </a:solidFill>
              </a:rPr>
              <a:t>que</a:t>
            </a:r>
            <a:r>
              <a:rPr lang="en-GB" sz="2000" dirty="0">
                <a:solidFill>
                  <a:schemeClr val="accent5">
                    <a:lumMod val="50000"/>
                  </a:schemeClr>
                </a:solidFill>
              </a:rPr>
              <a:t>mar</a:t>
            </a:r>
          </a:p>
        </p:txBody>
      </p:sp>
      <p:sp>
        <p:nvSpPr>
          <p:cNvPr id="47" name="TextBox 46"/>
          <p:cNvSpPr txBox="1"/>
          <p:nvPr/>
        </p:nvSpPr>
        <p:spPr>
          <a:xfrm>
            <a:off x="7608825" y="5151203"/>
            <a:ext cx="2086785" cy="400110"/>
          </a:xfrm>
          <a:prstGeom prst="rect">
            <a:avLst/>
          </a:prstGeom>
          <a:noFill/>
        </p:spPr>
        <p:txBody>
          <a:bodyPr wrap="square" rtlCol="0">
            <a:spAutoFit/>
          </a:bodyPr>
          <a:lstStyle/>
          <a:p>
            <a:pPr algn="l"/>
            <a:r>
              <a:rPr lang="en-GB" sz="2000" dirty="0">
                <a:solidFill>
                  <a:schemeClr val="accent5">
                    <a:lumMod val="50000"/>
                  </a:schemeClr>
                </a:solidFill>
              </a:rPr>
              <a:t>conse</a:t>
            </a:r>
            <a:r>
              <a:rPr lang="en-GB" sz="2000" b="1" dirty="0">
                <a:solidFill>
                  <a:schemeClr val="accent5">
                    <a:lumMod val="50000"/>
                  </a:schemeClr>
                </a:solidFill>
              </a:rPr>
              <a:t>cue</a:t>
            </a:r>
            <a:r>
              <a:rPr lang="en-GB" sz="2000" dirty="0">
                <a:solidFill>
                  <a:schemeClr val="accent5">
                    <a:lumMod val="50000"/>
                  </a:schemeClr>
                </a:solidFill>
              </a:rPr>
              <a:t>ncia</a:t>
            </a:r>
          </a:p>
        </p:txBody>
      </p:sp>
      <p:sp>
        <p:nvSpPr>
          <p:cNvPr id="50" name="TextBox 49"/>
          <p:cNvSpPr txBox="1"/>
          <p:nvPr/>
        </p:nvSpPr>
        <p:spPr>
          <a:xfrm>
            <a:off x="2589963" y="5724487"/>
            <a:ext cx="1569811" cy="400110"/>
          </a:xfrm>
          <a:prstGeom prst="rect">
            <a:avLst/>
          </a:prstGeom>
          <a:noFill/>
        </p:spPr>
        <p:txBody>
          <a:bodyPr wrap="square" rtlCol="0">
            <a:spAutoFit/>
          </a:bodyPr>
          <a:lstStyle/>
          <a:p>
            <a:pPr algn="l"/>
            <a:r>
              <a:rPr lang="en-GB" sz="2000" b="1" dirty="0" err="1">
                <a:solidFill>
                  <a:schemeClr val="accent5">
                    <a:lumMod val="50000"/>
                  </a:schemeClr>
                </a:solidFill>
              </a:rPr>
              <a:t>que</a:t>
            </a:r>
            <a:r>
              <a:rPr lang="en-GB" sz="2000" dirty="0" err="1">
                <a:solidFill>
                  <a:schemeClr val="accent5">
                    <a:lumMod val="50000"/>
                  </a:schemeClr>
                </a:solidFill>
              </a:rPr>
              <a:t>dar</a:t>
            </a:r>
            <a:endParaRPr lang="en-GB" sz="2000" b="1" dirty="0">
              <a:solidFill>
                <a:schemeClr val="accent5">
                  <a:lumMod val="50000"/>
                </a:schemeClr>
              </a:solidFill>
            </a:endParaRPr>
          </a:p>
        </p:txBody>
      </p:sp>
      <p:sp>
        <p:nvSpPr>
          <p:cNvPr id="51" name="TextBox 50"/>
          <p:cNvSpPr txBox="1"/>
          <p:nvPr/>
        </p:nvSpPr>
        <p:spPr>
          <a:xfrm>
            <a:off x="7608825" y="5772626"/>
            <a:ext cx="1569811" cy="400110"/>
          </a:xfrm>
          <a:prstGeom prst="rect">
            <a:avLst/>
          </a:prstGeom>
          <a:noFill/>
        </p:spPr>
        <p:txBody>
          <a:bodyPr wrap="square" rtlCol="0">
            <a:spAutoFit/>
          </a:bodyPr>
          <a:lstStyle/>
          <a:p>
            <a:pPr algn="l"/>
            <a:r>
              <a:rPr lang="en-GB" sz="2000" dirty="0">
                <a:solidFill>
                  <a:schemeClr val="accent5">
                    <a:lumMod val="50000"/>
                  </a:schemeClr>
                </a:solidFill>
              </a:rPr>
              <a:t>fre</a:t>
            </a:r>
            <a:r>
              <a:rPr lang="en-GB" sz="2000" b="1" dirty="0">
                <a:solidFill>
                  <a:schemeClr val="accent5">
                    <a:lumMod val="50000"/>
                  </a:schemeClr>
                </a:solidFill>
              </a:rPr>
              <a:t>cue</a:t>
            </a:r>
            <a:r>
              <a:rPr lang="en-GB" sz="2000" dirty="0">
                <a:solidFill>
                  <a:schemeClr val="accent5">
                    <a:lumMod val="50000"/>
                  </a:schemeClr>
                </a:solidFill>
              </a:rPr>
              <a:t>ncia</a:t>
            </a:r>
            <a:endParaRPr lang="en-GB" sz="2000" b="1" dirty="0">
              <a:solidFill>
                <a:schemeClr val="accent5">
                  <a:lumMod val="50000"/>
                </a:schemeClr>
              </a:solidFill>
            </a:endParaRPr>
          </a:p>
        </p:txBody>
      </p:sp>
      <p:sp>
        <p:nvSpPr>
          <p:cNvPr id="26" name="TextBox 25"/>
          <p:cNvSpPr txBox="1"/>
          <p:nvPr/>
        </p:nvSpPr>
        <p:spPr>
          <a:xfrm>
            <a:off x="7608826" y="2745499"/>
            <a:ext cx="1226256" cy="400110"/>
          </a:xfrm>
          <a:prstGeom prst="rect">
            <a:avLst/>
          </a:prstGeom>
          <a:noFill/>
        </p:spPr>
        <p:txBody>
          <a:bodyPr wrap="square" rtlCol="0">
            <a:spAutoFit/>
          </a:bodyPr>
          <a:lstStyle/>
          <a:p>
            <a:pPr algn="l"/>
            <a:r>
              <a:rPr lang="en-GB" sz="2000" b="1" dirty="0" err="1">
                <a:solidFill>
                  <a:schemeClr val="accent5">
                    <a:lumMod val="50000"/>
                  </a:schemeClr>
                </a:solidFill>
              </a:rPr>
              <a:t>cue</a:t>
            </a:r>
            <a:r>
              <a:rPr lang="en-GB" sz="2000" dirty="0" err="1">
                <a:solidFill>
                  <a:schemeClr val="accent5">
                    <a:lumMod val="50000"/>
                  </a:schemeClr>
                </a:solidFill>
              </a:rPr>
              <a:t>rpo</a:t>
            </a:r>
            <a:endParaRPr lang="en-GB" sz="2000" dirty="0">
              <a:solidFill>
                <a:schemeClr val="accent5">
                  <a:lumMod val="50000"/>
                </a:schemeClr>
              </a:solidFill>
            </a:endParaRPr>
          </a:p>
        </p:txBody>
      </p:sp>
      <p:sp>
        <p:nvSpPr>
          <p:cNvPr id="28" name="TextBox 27"/>
          <p:cNvSpPr txBox="1"/>
          <p:nvPr/>
        </p:nvSpPr>
        <p:spPr>
          <a:xfrm>
            <a:off x="3834118" y="2724399"/>
            <a:ext cx="1402453" cy="400110"/>
          </a:xfrm>
          <a:prstGeom prst="rect">
            <a:avLst/>
          </a:prstGeom>
          <a:noFill/>
        </p:spPr>
        <p:txBody>
          <a:bodyPr wrap="square" rtlCol="0">
            <a:spAutoFit/>
          </a:bodyPr>
          <a:lstStyle/>
          <a:p>
            <a:pPr algn="l"/>
            <a:r>
              <a:rPr lang="en-GB" sz="2000" dirty="0" err="1">
                <a:solidFill>
                  <a:schemeClr val="accent5">
                    <a:lumMod val="50000"/>
                  </a:schemeClr>
                </a:solidFill>
              </a:rPr>
              <a:t>pe</a:t>
            </a:r>
            <a:r>
              <a:rPr lang="en-GB" sz="2000" b="1" dirty="0" err="1">
                <a:solidFill>
                  <a:schemeClr val="accent5">
                    <a:lumMod val="50000"/>
                  </a:schemeClr>
                </a:solidFill>
              </a:rPr>
              <a:t>que</a:t>
            </a:r>
            <a:r>
              <a:rPr lang="en-GB" sz="2000" dirty="0" err="1">
                <a:solidFill>
                  <a:schemeClr val="accent5">
                    <a:lumMod val="50000"/>
                  </a:schemeClr>
                </a:solidFill>
              </a:rPr>
              <a:t>ño</a:t>
            </a:r>
            <a:endParaRPr lang="en-GB" sz="2000" dirty="0">
              <a:solidFill>
                <a:schemeClr val="accent5">
                  <a:lumMod val="50000"/>
                </a:schemeClr>
              </a:solidFill>
            </a:endParaRPr>
          </a:p>
        </p:txBody>
      </p:sp>
      <p:sp>
        <p:nvSpPr>
          <p:cNvPr id="30" name="CuadroTexto 33">
            <a:extLst>
              <a:ext uri="{FF2B5EF4-FFF2-40B4-BE49-F238E27FC236}">
                <a16:creationId xmlns:a16="http://schemas.microsoft.com/office/drawing/2014/main" id="{59945405-8B8E-DE40-B1F8-2B4260EDD9B5}"/>
              </a:ext>
            </a:extLst>
          </p:cNvPr>
          <p:cNvSpPr txBox="1"/>
          <p:nvPr/>
        </p:nvSpPr>
        <p:spPr>
          <a:xfrm>
            <a:off x="2118214" y="2678797"/>
            <a:ext cx="563631" cy="523220"/>
          </a:xfrm>
          <a:prstGeom prst="rect">
            <a:avLst/>
          </a:prstGeom>
          <a:noFill/>
        </p:spPr>
        <p:txBody>
          <a:bodyPr wrap="square" rtlCol="0">
            <a:spAutoFit/>
          </a:bodyPr>
          <a:lstStyle/>
          <a:p>
            <a:r>
              <a:rPr lang="es-GB" sz="2800" dirty="0">
                <a:solidFill>
                  <a:schemeClr val="accent5">
                    <a:lumMod val="50000"/>
                  </a:schemeClr>
                </a:solidFill>
              </a:rPr>
              <a:t>II</a:t>
            </a:r>
          </a:p>
        </p:txBody>
      </p:sp>
      <p:sp>
        <p:nvSpPr>
          <p:cNvPr id="33" name="CuadroTexto 33">
            <a:extLst>
              <a:ext uri="{FF2B5EF4-FFF2-40B4-BE49-F238E27FC236}">
                <a16:creationId xmlns:a16="http://schemas.microsoft.com/office/drawing/2014/main" id="{59945405-8B8E-DE40-B1F8-2B4260EDD9B5}"/>
              </a:ext>
            </a:extLst>
          </p:cNvPr>
          <p:cNvSpPr txBox="1"/>
          <p:nvPr/>
        </p:nvSpPr>
        <p:spPr>
          <a:xfrm>
            <a:off x="7033937" y="2683944"/>
            <a:ext cx="266420" cy="523220"/>
          </a:xfrm>
          <a:prstGeom prst="rect">
            <a:avLst/>
          </a:prstGeom>
          <a:noFill/>
        </p:spPr>
        <p:txBody>
          <a:bodyPr wrap="none" rtlCol="0">
            <a:spAutoFit/>
          </a:bodyPr>
          <a:lstStyle/>
          <a:p>
            <a:pPr algn="l"/>
            <a:r>
              <a:rPr lang="es-GB" sz="2800" dirty="0">
                <a:solidFill>
                  <a:schemeClr val="accent5">
                    <a:lumMod val="50000"/>
                  </a:schemeClr>
                </a:solidFill>
              </a:rPr>
              <a:t>I</a:t>
            </a:r>
          </a:p>
        </p:txBody>
      </p:sp>
      <p:sp>
        <p:nvSpPr>
          <p:cNvPr id="36" name="TextBox 35"/>
          <p:cNvSpPr txBox="1"/>
          <p:nvPr/>
        </p:nvSpPr>
        <p:spPr>
          <a:xfrm>
            <a:off x="2567909" y="3952509"/>
            <a:ext cx="1883757" cy="400110"/>
          </a:xfrm>
          <a:prstGeom prst="rect">
            <a:avLst/>
          </a:prstGeom>
          <a:noFill/>
        </p:spPr>
        <p:txBody>
          <a:bodyPr wrap="square" rtlCol="0">
            <a:spAutoFit/>
          </a:bodyPr>
          <a:lstStyle/>
          <a:p>
            <a:pPr algn="l"/>
            <a:r>
              <a:rPr lang="en-GB" sz="2000" dirty="0">
                <a:solidFill>
                  <a:schemeClr val="accent5">
                    <a:lumMod val="50000"/>
                  </a:schemeClr>
                </a:solidFill>
              </a:rPr>
              <a:t>mientras </a:t>
            </a:r>
            <a:r>
              <a:rPr lang="en-GB" sz="2000" b="1" dirty="0">
                <a:solidFill>
                  <a:schemeClr val="accent5">
                    <a:lumMod val="50000"/>
                  </a:schemeClr>
                </a:solidFill>
              </a:rPr>
              <a:t>que</a:t>
            </a:r>
            <a:endParaRPr lang="en-GB" sz="2000" dirty="0">
              <a:solidFill>
                <a:schemeClr val="accent5">
                  <a:lumMod val="50000"/>
                </a:schemeClr>
              </a:solidFill>
            </a:endParaRPr>
          </a:p>
        </p:txBody>
      </p:sp>
      <p:sp>
        <p:nvSpPr>
          <p:cNvPr id="38" name="TextBox 37"/>
          <p:cNvSpPr txBox="1"/>
          <p:nvPr/>
        </p:nvSpPr>
        <p:spPr>
          <a:xfrm>
            <a:off x="4683771" y="3952509"/>
            <a:ext cx="1402453" cy="400110"/>
          </a:xfrm>
          <a:prstGeom prst="rect">
            <a:avLst/>
          </a:prstGeom>
          <a:noFill/>
        </p:spPr>
        <p:txBody>
          <a:bodyPr wrap="square" rtlCol="0">
            <a:spAutoFit/>
          </a:bodyPr>
          <a:lstStyle/>
          <a:p>
            <a:pPr algn="l"/>
            <a:r>
              <a:rPr lang="en-GB" sz="2000" dirty="0">
                <a:solidFill>
                  <a:schemeClr val="accent5">
                    <a:lumMod val="50000"/>
                  </a:schemeClr>
                </a:solidFill>
              </a:rPr>
              <a:t>Enri</a:t>
            </a:r>
            <a:r>
              <a:rPr lang="en-GB" sz="2000" b="1" dirty="0">
                <a:solidFill>
                  <a:schemeClr val="accent5">
                    <a:lumMod val="50000"/>
                  </a:schemeClr>
                </a:solidFill>
              </a:rPr>
              <a:t>que</a:t>
            </a:r>
          </a:p>
        </p:txBody>
      </p:sp>
      <p:sp>
        <p:nvSpPr>
          <p:cNvPr id="40" name="TextBox 39"/>
          <p:cNvSpPr txBox="1"/>
          <p:nvPr/>
        </p:nvSpPr>
        <p:spPr>
          <a:xfrm>
            <a:off x="6151653" y="3952825"/>
            <a:ext cx="1402453" cy="400110"/>
          </a:xfrm>
          <a:prstGeom prst="rect">
            <a:avLst/>
          </a:prstGeom>
          <a:noFill/>
        </p:spPr>
        <p:txBody>
          <a:bodyPr wrap="square" rtlCol="0">
            <a:spAutoFit/>
          </a:bodyPr>
          <a:lstStyle/>
          <a:p>
            <a:pPr algn="l"/>
            <a:r>
              <a:rPr lang="en-GB" sz="2000" b="1" dirty="0">
                <a:solidFill>
                  <a:schemeClr val="accent5">
                    <a:lumMod val="50000"/>
                  </a:schemeClr>
                </a:solidFill>
              </a:rPr>
              <a:t>que</a:t>
            </a:r>
          </a:p>
        </p:txBody>
      </p:sp>
      <p:sp>
        <p:nvSpPr>
          <p:cNvPr id="42" name="CuadroTexto 33">
            <a:extLst>
              <a:ext uri="{FF2B5EF4-FFF2-40B4-BE49-F238E27FC236}">
                <a16:creationId xmlns:a16="http://schemas.microsoft.com/office/drawing/2014/main" id="{59945405-8B8E-DE40-B1F8-2B4260EDD9B5}"/>
              </a:ext>
            </a:extLst>
          </p:cNvPr>
          <p:cNvSpPr txBox="1"/>
          <p:nvPr/>
        </p:nvSpPr>
        <p:spPr>
          <a:xfrm>
            <a:off x="2142514" y="3866753"/>
            <a:ext cx="447450" cy="523220"/>
          </a:xfrm>
          <a:prstGeom prst="rect">
            <a:avLst/>
          </a:prstGeom>
          <a:noFill/>
        </p:spPr>
        <p:txBody>
          <a:bodyPr wrap="square" rtlCol="0">
            <a:spAutoFit/>
          </a:bodyPr>
          <a:lstStyle/>
          <a:p>
            <a:r>
              <a:rPr lang="es-GB" sz="2800" dirty="0">
                <a:solidFill>
                  <a:schemeClr val="accent5">
                    <a:lumMod val="50000"/>
                  </a:schemeClr>
                </a:solidFill>
              </a:rPr>
              <a:t>III</a:t>
            </a:r>
          </a:p>
        </p:txBody>
      </p:sp>
      <p:sp>
        <p:nvSpPr>
          <p:cNvPr id="49" name="CuadroTexto 33">
            <a:extLst>
              <a:ext uri="{FF2B5EF4-FFF2-40B4-BE49-F238E27FC236}">
                <a16:creationId xmlns:a16="http://schemas.microsoft.com/office/drawing/2014/main" id="{59945405-8B8E-DE40-B1F8-2B4260EDD9B5}"/>
              </a:ext>
            </a:extLst>
          </p:cNvPr>
          <p:cNvSpPr txBox="1"/>
          <p:nvPr/>
        </p:nvSpPr>
        <p:spPr>
          <a:xfrm>
            <a:off x="7060817" y="5136611"/>
            <a:ext cx="563631" cy="523220"/>
          </a:xfrm>
          <a:prstGeom prst="rect">
            <a:avLst/>
          </a:prstGeom>
          <a:noFill/>
        </p:spPr>
        <p:txBody>
          <a:bodyPr wrap="square" rtlCol="0">
            <a:spAutoFit/>
          </a:bodyPr>
          <a:lstStyle/>
          <a:p>
            <a:r>
              <a:rPr lang="es-GB" sz="2800" dirty="0">
                <a:solidFill>
                  <a:schemeClr val="accent5">
                    <a:lumMod val="50000"/>
                  </a:schemeClr>
                </a:solidFill>
              </a:rPr>
              <a:t>I</a:t>
            </a:r>
          </a:p>
        </p:txBody>
      </p:sp>
      <p:sp>
        <p:nvSpPr>
          <p:cNvPr id="52" name="CuadroTexto 33">
            <a:extLst>
              <a:ext uri="{FF2B5EF4-FFF2-40B4-BE49-F238E27FC236}">
                <a16:creationId xmlns:a16="http://schemas.microsoft.com/office/drawing/2014/main" id="{59945405-8B8E-DE40-B1F8-2B4260EDD9B5}"/>
              </a:ext>
            </a:extLst>
          </p:cNvPr>
          <p:cNvSpPr txBox="1"/>
          <p:nvPr/>
        </p:nvSpPr>
        <p:spPr>
          <a:xfrm>
            <a:off x="7081460" y="5746836"/>
            <a:ext cx="563631" cy="523220"/>
          </a:xfrm>
          <a:prstGeom prst="rect">
            <a:avLst/>
          </a:prstGeom>
          <a:noFill/>
        </p:spPr>
        <p:txBody>
          <a:bodyPr wrap="square" rtlCol="0">
            <a:spAutoFit/>
          </a:bodyPr>
          <a:lstStyle/>
          <a:p>
            <a:r>
              <a:rPr lang="es-GB" sz="2800" dirty="0">
                <a:solidFill>
                  <a:schemeClr val="accent5">
                    <a:lumMod val="50000"/>
                  </a:schemeClr>
                </a:solidFill>
              </a:rPr>
              <a:t>I</a:t>
            </a:r>
          </a:p>
        </p:txBody>
      </p:sp>
      <p:sp>
        <p:nvSpPr>
          <p:cNvPr id="53" name="Rounded Rectangular Callout 52"/>
          <p:cNvSpPr/>
          <p:nvPr/>
        </p:nvSpPr>
        <p:spPr>
          <a:xfrm>
            <a:off x="7015921" y="5027045"/>
            <a:ext cx="4894204" cy="1181173"/>
          </a:xfrm>
          <a:prstGeom prst="wedgeRoundRectCallout">
            <a:avLst>
              <a:gd name="adj1" fmla="val -35125"/>
              <a:gd name="adj2" fmla="val -61545"/>
              <a:gd name="adj3" fmla="val 16667"/>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203864"/>
                </a:solidFill>
              </a:rPr>
              <a:t>Dos palabras nuevas:</a:t>
            </a:r>
          </a:p>
          <a:p>
            <a:pPr algn="ctr"/>
            <a:r>
              <a:rPr lang="en-GB" sz="2000" dirty="0">
                <a:solidFill>
                  <a:srgbClr val="203864"/>
                </a:solidFill>
              </a:rPr>
              <a:t>1. quemar – to burn, burning</a:t>
            </a:r>
          </a:p>
          <a:p>
            <a:pPr algn="ctr"/>
            <a:r>
              <a:rPr lang="en-GB" sz="2000" dirty="0">
                <a:solidFill>
                  <a:srgbClr val="203864"/>
                </a:solidFill>
              </a:rPr>
              <a:t>2. el recuerdo – memory</a:t>
            </a:r>
          </a:p>
        </p:txBody>
      </p:sp>
    </p:spTree>
    <p:extLst>
      <p:ext uri="{BB962C8B-B14F-4D97-AF65-F5344CB8AC3E}">
        <p14:creationId xmlns:p14="http://schemas.microsoft.com/office/powerpoint/2010/main" val="4260131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5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6"/>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9"/>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7"/>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61"/>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50"/>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52"/>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51"/>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54" grpId="0"/>
      <p:bldP spid="61" grpId="0"/>
      <p:bldP spid="31" grpId="0"/>
      <p:bldP spid="37" grpId="0"/>
      <p:bldP spid="41" grpId="0"/>
      <p:bldP spid="43" grpId="0"/>
      <p:bldP spid="44" grpId="0"/>
      <p:bldP spid="45" grpId="0"/>
      <p:bldP spid="46" grpId="0"/>
      <p:bldP spid="47" grpId="0"/>
      <p:bldP spid="50" grpId="0"/>
      <p:bldP spid="51" grpId="0"/>
      <p:bldP spid="26" grpId="0"/>
      <p:bldP spid="28" grpId="0"/>
      <p:bldP spid="30" grpId="0"/>
      <p:bldP spid="33" grpId="0"/>
      <p:bldP spid="36" grpId="0"/>
      <p:bldP spid="38" grpId="0"/>
      <p:bldP spid="40" grpId="0"/>
      <p:bldP spid="42" grpId="0"/>
      <p:bldP spid="49" grpId="0"/>
      <p:bldP spid="52" grpId="0"/>
      <p:bldP spid="5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9701561" y="258166"/>
            <a:ext cx="2226581"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18" name="Tabla 17">
            <a:extLst>
              <a:ext uri="{FF2B5EF4-FFF2-40B4-BE49-F238E27FC236}">
                <a16:creationId xmlns:a16="http://schemas.microsoft.com/office/drawing/2014/main" id="{5A7A19AD-C2F8-D549-9CF4-550F22F0653E}"/>
              </a:ext>
            </a:extLst>
          </p:cNvPr>
          <p:cNvGraphicFramePr>
            <a:graphicFrameLocks noGrp="1"/>
          </p:cNvGraphicFramePr>
          <p:nvPr>
            <p:extLst>
              <p:ext uri="{D42A27DB-BD31-4B8C-83A1-F6EECF244321}">
                <p14:modId xmlns:p14="http://schemas.microsoft.com/office/powerpoint/2010/main" val="1284550131"/>
              </p:ext>
            </p:extLst>
          </p:nvPr>
        </p:nvGraphicFramePr>
        <p:xfrm>
          <a:off x="263858" y="1287313"/>
          <a:ext cx="5569226" cy="4950785"/>
        </p:xfrm>
        <a:graphic>
          <a:graphicData uri="http://schemas.openxmlformats.org/drawingml/2006/table">
            <a:tbl>
              <a:tblPr firstRow="1" bandRow="1">
                <a:tableStyleId>{5DA37D80-6434-44D0-A028-1B22A696006F}</a:tableStyleId>
              </a:tblPr>
              <a:tblGrid>
                <a:gridCol w="822396">
                  <a:extLst>
                    <a:ext uri="{9D8B030D-6E8A-4147-A177-3AD203B41FA5}">
                      <a16:colId xmlns:a16="http://schemas.microsoft.com/office/drawing/2014/main" val="3212352524"/>
                    </a:ext>
                  </a:extLst>
                </a:gridCol>
                <a:gridCol w="4746830">
                  <a:extLst>
                    <a:ext uri="{9D8B030D-6E8A-4147-A177-3AD203B41FA5}">
                      <a16:colId xmlns:a16="http://schemas.microsoft.com/office/drawing/2014/main" val="3975948012"/>
                    </a:ext>
                  </a:extLst>
                </a:gridCol>
              </a:tblGrid>
              <a:tr h="460835">
                <a:tc>
                  <a:txBody>
                    <a:bodyPr/>
                    <a:lstStyle/>
                    <a:p>
                      <a:endParaRPr lang="x-none" sz="2000" dirty="0"/>
                    </a:p>
                  </a:txBody>
                  <a:tcPr/>
                </a:tc>
                <a:tc>
                  <a:txBody>
                    <a:bodyPr/>
                    <a:lstStyle/>
                    <a:p>
                      <a:pPr algn="ctr"/>
                      <a:r>
                        <a:rPr lang="es-ES" sz="2000" dirty="0">
                          <a:solidFill>
                            <a:srgbClr val="203864"/>
                          </a:solidFill>
                        </a:rPr>
                        <a:t>Frases</a:t>
                      </a:r>
                      <a:endParaRPr lang="x-none" sz="2000" dirty="0">
                        <a:solidFill>
                          <a:srgbClr val="203864"/>
                        </a:solidFill>
                      </a:endParaRPr>
                    </a:p>
                  </a:txBody>
                  <a:tcPr anchor="ctr"/>
                </a:tc>
                <a:extLst>
                  <a:ext uri="{0D108BD9-81ED-4DB2-BD59-A6C34878D82A}">
                    <a16:rowId xmlns:a16="http://schemas.microsoft.com/office/drawing/2014/main" val="1618326333"/>
                  </a:ext>
                </a:extLst>
              </a:tr>
              <a:tr h="686341">
                <a:tc>
                  <a:txBody>
                    <a:bodyPr/>
                    <a:lstStyle/>
                    <a:p>
                      <a:pPr algn="ctr"/>
                      <a:r>
                        <a:rPr lang="es-ES" sz="2000" b="1" dirty="0">
                          <a:solidFill>
                            <a:srgbClr val="203864"/>
                          </a:solidFill>
                        </a:rPr>
                        <a:t>1</a:t>
                      </a:r>
                      <a:endParaRPr lang="x-none" sz="2000" b="1" dirty="0">
                        <a:solidFill>
                          <a:srgbClr val="203864"/>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dirty="0">
                          <a:solidFill>
                            <a:srgbClr val="203864"/>
                          </a:solidFill>
                        </a:rPr>
                        <a:t>Tiene un </a:t>
                      </a:r>
                      <a:r>
                        <a:rPr lang="es-ES" sz="2000" b="1" dirty="0">
                          <a:solidFill>
                            <a:srgbClr val="203864"/>
                          </a:solidFill>
                        </a:rPr>
                        <a:t>cue</a:t>
                      </a:r>
                      <a:r>
                        <a:rPr lang="es-ES" sz="2000" dirty="0">
                          <a:solidFill>
                            <a:srgbClr val="203864"/>
                          </a:solidFill>
                        </a:rPr>
                        <a:t>rpo pe</a:t>
                      </a:r>
                      <a:r>
                        <a:rPr lang="es-ES" sz="2000" b="1" dirty="0">
                          <a:solidFill>
                            <a:srgbClr val="203864"/>
                          </a:solidFill>
                        </a:rPr>
                        <a:t>que</a:t>
                      </a:r>
                      <a:r>
                        <a:rPr lang="es-ES" sz="2000" dirty="0">
                          <a:solidFill>
                            <a:srgbClr val="203864"/>
                          </a:solidFill>
                        </a:rPr>
                        <a:t>ño así </a:t>
                      </a:r>
                      <a:r>
                        <a:rPr lang="es-ES" sz="2000" b="1" dirty="0">
                          <a:solidFill>
                            <a:srgbClr val="203864"/>
                          </a:solidFill>
                        </a:rPr>
                        <a:t>que</a:t>
                      </a:r>
                      <a:r>
                        <a:rPr lang="es-ES" sz="2000" dirty="0">
                          <a:solidFill>
                            <a:srgbClr val="203864"/>
                          </a:solidFill>
                        </a:rPr>
                        <a:t> come poco.</a:t>
                      </a:r>
                      <a:endParaRPr lang="x-none" sz="2000">
                        <a:solidFill>
                          <a:srgbClr val="203864"/>
                        </a:solidFill>
                      </a:endParaRPr>
                    </a:p>
                  </a:txBody>
                  <a:tcPr anchor="ctr"/>
                </a:tc>
                <a:extLst>
                  <a:ext uri="{0D108BD9-81ED-4DB2-BD59-A6C34878D82A}">
                    <a16:rowId xmlns:a16="http://schemas.microsoft.com/office/drawing/2014/main" val="1820434900"/>
                  </a:ext>
                </a:extLst>
              </a:tr>
              <a:tr h="686341">
                <a:tc>
                  <a:txBody>
                    <a:bodyPr/>
                    <a:lstStyle/>
                    <a:p>
                      <a:pPr algn="ctr"/>
                      <a:r>
                        <a:rPr lang="es-ES" sz="2000" b="1" dirty="0">
                          <a:solidFill>
                            <a:srgbClr val="203864"/>
                          </a:solidFill>
                        </a:rPr>
                        <a:t>2</a:t>
                      </a:r>
                      <a:endParaRPr lang="x-none" sz="2000" b="1" dirty="0">
                        <a:solidFill>
                          <a:srgbClr val="203864"/>
                        </a:solidFill>
                      </a:endParaRPr>
                    </a:p>
                  </a:txBody>
                  <a:tcPr anchor="ctr"/>
                </a:tc>
                <a:tc>
                  <a:txBody>
                    <a:bodyPr/>
                    <a:lstStyle/>
                    <a:p>
                      <a:r>
                        <a:rPr lang="es-ES" sz="2000" b="0" dirty="0">
                          <a:solidFill>
                            <a:srgbClr val="203864"/>
                          </a:solidFill>
                        </a:rPr>
                        <a:t>El último chico ganó </a:t>
                      </a:r>
                      <a:r>
                        <a:rPr lang="es-ES" sz="2000" dirty="0">
                          <a:solidFill>
                            <a:srgbClr val="203864"/>
                          </a:solidFill>
                        </a:rPr>
                        <a:t>cin</a:t>
                      </a:r>
                      <a:r>
                        <a:rPr lang="es-ES" sz="2000" b="1" dirty="0">
                          <a:solidFill>
                            <a:srgbClr val="203864"/>
                          </a:solidFill>
                        </a:rPr>
                        <a:t>cue</a:t>
                      </a:r>
                      <a:r>
                        <a:rPr lang="es-ES" sz="2000" dirty="0">
                          <a:solidFill>
                            <a:srgbClr val="203864"/>
                          </a:solidFill>
                        </a:rPr>
                        <a:t>nta euros.</a:t>
                      </a:r>
                      <a:endParaRPr lang="x-none" sz="2000" dirty="0">
                        <a:solidFill>
                          <a:srgbClr val="203864"/>
                        </a:solidFill>
                      </a:endParaRPr>
                    </a:p>
                  </a:txBody>
                  <a:tcPr anchor="ctr"/>
                </a:tc>
                <a:extLst>
                  <a:ext uri="{0D108BD9-81ED-4DB2-BD59-A6C34878D82A}">
                    <a16:rowId xmlns:a16="http://schemas.microsoft.com/office/drawing/2014/main" val="51597389"/>
                  </a:ext>
                </a:extLst>
              </a:tr>
              <a:tr h="686341">
                <a:tc>
                  <a:txBody>
                    <a:bodyPr/>
                    <a:lstStyle/>
                    <a:p>
                      <a:pPr algn="ctr"/>
                      <a:r>
                        <a:rPr lang="es-ES" sz="2000" b="1" dirty="0">
                          <a:solidFill>
                            <a:srgbClr val="203864"/>
                          </a:solidFill>
                        </a:rPr>
                        <a:t>3</a:t>
                      </a:r>
                      <a:endParaRPr lang="x-none" sz="2000" b="1" dirty="0">
                        <a:solidFill>
                          <a:srgbClr val="203864"/>
                        </a:solidFill>
                      </a:endParaRPr>
                    </a:p>
                  </a:txBody>
                  <a:tcPr anchor="ctr"/>
                </a:tc>
                <a:tc>
                  <a:txBody>
                    <a:bodyPr/>
                    <a:lstStyle/>
                    <a:p>
                      <a:r>
                        <a:rPr lang="es-ES" sz="2000" dirty="0">
                          <a:solidFill>
                            <a:srgbClr val="203864"/>
                          </a:solidFill>
                        </a:rPr>
                        <a:t>Yo elijo el campo mientras </a:t>
                      </a:r>
                      <a:r>
                        <a:rPr lang="es-ES" sz="2000" b="1" dirty="0">
                          <a:solidFill>
                            <a:srgbClr val="203864"/>
                          </a:solidFill>
                        </a:rPr>
                        <a:t>que</a:t>
                      </a:r>
                      <a:r>
                        <a:rPr lang="es-ES" sz="2000" dirty="0">
                          <a:solidFill>
                            <a:srgbClr val="203864"/>
                          </a:solidFill>
                        </a:rPr>
                        <a:t> Enri</a:t>
                      </a:r>
                      <a:r>
                        <a:rPr lang="es-ES" sz="2000" b="1" dirty="0">
                          <a:solidFill>
                            <a:srgbClr val="203864"/>
                          </a:solidFill>
                        </a:rPr>
                        <a:t>que </a:t>
                      </a:r>
                      <a:r>
                        <a:rPr lang="es-ES" sz="2000" b="0" dirty="0">
                          <a:solidFill>
                            <a:srgbClr val="203864"/>
                          </a:solidFill>
                        </a:rPr>
                        <a:t>dice </a:t>
                      </a:r>
                      <a:r>
                        <a:rPr lang="es-ES" sz="2000" b="1" dirty="0">
                          <a:solidFill>
                            <a:srgbClr val="203864"/>
                          </a:solidFill>
                        </a:rPr>
                        <a:t>que</a:t>
                      </a:r>
                      <a:r>
                        <a:rPr lang="es-ES" sz="2000" b="0" dirty="0">
                          <a:solidFill>
                            <a:srgbClr val="203864"/>
                          </a:solidFill>
                        </a:rPr>
                        <a:t> la playa es mejor.</a:t>
                      </a:r>
                      <a:endParaRPr lang="x-none" sz="2000" dirty="0">
                        <a:solidFill>
                          <a:srgbClr val="203864"/>
                        </a:solidFill>
                      </a:endParaRPr>
                    </a:p>
                  </a:txBody>
                  <a:tcPr anchor="ctr"/>
                </a:tc>
                <a:extLst>
                  <a:ext uri="{0D108BD9-81ED-4DB2-BD59-A6C34878D82A}">
                    <a16:rowId xmlns:a16="http://schemas.microsoft.com/office/drawing/2014/main" val="2002282666"/>
                  </a:ext>
                </a:extLst>
              </a:tr>
              <a:tr h="686341">
                <a:tc>
                  <a:txBody>
                    <a:bodyPr/>
                    <a:lstStyle/>
                    <a:p>
                      <a:pPr algn="ctr"/>
                      <a:r>
                        <a:rPr lang="es-ES" sz="2000" b="1" dirty="0">
                          <a:solidFill>
                            <a:srgbClr val="203864"/>
                          </a:solidFill>
                        </a:rPr>
                        <a:t>4</a:t>
                      </a:r>
                      <a:endParaRPr lang="x-none" sz="2000" b="1">
                        <a:solidFill>
                          <a:srgbClr val="203864"/>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b="0" dirty="0">
                          <a:solidFill>
                            <a:srgbClr val="203864"/>
                          </a:solidFill>
                        </a:rPr>
                        <a:t>Tengo re</a:t>
                      </a:r>
                      <a:r>
                        <a:rPr lang="es-ES" sz="2000" b="1" dirty="0">
                          <a:solidFill>
                            <a:srgbClr val="203864"/>
                          </a:solidFill>
                        </a:rPr>
                        <a:t>cue</a:t>
                      </a:r>
                      <a:r>
                        <a:rPr lang="es-ES" sz="2000" b="0" dirty="0">
                          <a:solidFill>
                            <a:srgbClr val="203864"/>
                          </a:solidFill>
                        </a:rPr>
                        <a:t>rdos de los partidos de fútbol</a:t>
                      </a:r>
                      <a:r>
                        <a:rPr lang="es-ES" sz="2000" b="0" baseline="0" dirty="0">
                          <a:solidFill>
                            <a:srgbClr val="203864"/>
                          </a:solidFill>
                        </a:rPr>
                        <a:t> en el par</a:t>
                      </a:r>
                      <a:r>
                        <a:rPr lang="es-ES" sz="2000" b="1" baseline="0" dirty="0">
                          <a:solidFill>
                            <a:srgbClr val="203864"/>
                          </a:solidFill>
                        </a:rPr>
                        <a:t>que</a:t>
                      </a:r>
                      <a:r>
                        <a:rPr lang="es-ES" sz="2000" b="0" baseline="0" dirty="0">
                          <a:solidFill>
                            <a:srgbClr val="203864"/>
                          </a:solidFill>
                        </a:rPr>
                        <a:t>.</a:t>
                      </a:r>
                      <a:endParaRPr lang="x-none" sz="2000" b="0" dirty="0">
                        <a:solidFill>
                          <a:srgbClr val="203864"/>
                        </a:solidFill>
                      </a:endParaRPr>
                    </a:p>
                  </a:txBody>
                  <a:tcPr anchor="ctr"/>
                </a:tc>
                <a:extLst>
                  <a:ext uri="{0D108BD9-81ED-4DB2-BD59-A6C34878D82A}">
                    <a16:rowId xmlns:a16="http://schemas.microsoft.com/office/drawing/2014/main" val="2515354939"/>
                  </a:ext>
                </a:extLst>
              </a:tr>
              <a:tr h="984750">
                <a:tc>
                  <a:txBody>
                    <a:bodyPr/>
                    <a:lstStyle/>
                    <a:p>
                      <a:pPr algn="ctr"/>
                      <a:r>
                        <a:rPr lang="es-ES" sz="2000" b="1" dirty="0">
                          <a:solidFill>
                            <a:srgbClr val="203864"/>
                          </a:solidFill>
                        </a:rPr>
                        <a:t>5</a:t>
                      </a:r>
                      <a:endParaRPr lang="x-none" sz="2000" b="1">
                        <a:solidFill>
                          <a:srgbClr val="203864"/>
                        </a:solidFill>
                      </a:endParaRPr>
                    </a:p>
                  </a:txBody>
                  <a:tcPr anchor="ctr"/>
                </a:tc>
                <a:tc>
                  <a:txBody>
                    <a:bodyPr/>
                    <a:lstStyle/>
                    <a:p>
                      <a:r>
                        <a:rPr lang="es-ES" sz="2000" b="1" dirty="0">
                          <a:solidFill>
                            <a:srgbClr val="203864"/>
                          </a:solidFill>
                        </a:rPr>
                        <a:t>Que</a:t>
                      </a:r>
                      <a:r>
                        <a:rPr lang="es-ES" sz="2000" dirty="0">
                          <a:solidFill>
                            <a:srgbClr val="203864"/>
                          </a:solidFill>
                        </a:rPr>
                        <a:t>mar árboles tiene</a:t>
                      </a:r>
                      <a:r>
                        <a:rPr lang="es-ES" sz="2000" baseline="0" dirty="0">
                          <a:solidFill>
                            <a:srgbClr val="203864"/>
                          </a:solidFill>
                        </a:rPr>
                        <a:t> conse</a:t>
                      </a:r>
                      <a:r>
                        <a:rPr lang="es-ES" sz="2000" b="1" baseline="0" dirty="0">
                          <a:solidFill>
                            <a:srgbClr val="203864"/>
                          </a:solidFill>
                        </a:rPr>
                        <a:t>cue</a:t>
                      </a:r>
                      <a:r>
                        <a:rPr lang="es-ES" sz="2000" baseline="0" dirty="0">
                          <a:solidFill>
                            <a:srgbClr val="203864"/>
                          </a:solidFill>
                        </a:rPr>
                        <a:t>ncias para el planeta</a:t>
                      </a:r>
                      <a:r>
                        <a:rPr lang="es-ES" sz="2000" dirty="0">
                          <a:solidFill>
                            <a:srgbClr val="203864"/>
                          </a:solidFill>
                        </a:rPr>
                        <a:t>.</a:t>
                      </a:r>
                    </a:p>
                  </a:txBody>
                  <a:tcPr anchor="ctr"/>
                </a:tc>
                <a:extLst>
                  <a:ext uri="{0D108BD9-81ED-4DB2-BD59-A6C34878D82A}">
                    <a16:rowId xmlns:a16="http://schemas.microsoft.com/office/drawing/2014/main" val="362052452"/>
                  </a:ext>
                </a:extLst>
              </a:tr>
              <a:tr h="686341">
                <a:tc>
                  <a:txBody>
                    <a:bodyPr/>
                    <a:lstStyle/>
                    <a:p>
                      <a:pPr algn="ctr"/>
                      <a:r>
                        <a:rPr lang="es-ES" sz="2000" b="1" dirty="0">
                          <a:solidFill>
                            <a:srgbClr val="203864"/>
                          </a:solidFill>
                        </a:rPr>
                        <a:t>6</a:t>
                      </a:r>
                      <a:endParaRPr lang="x-none" sz="2000" b="1">
                        <a:solidFill>
                          <a:srgbClr val="203864"/>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dirty="0">
                          <a:solidFill>
                            <a:srgbClr val="203864"/>
                          </a:solidFill>
                        </a:rPr>
                        <a:t>La gente dice </a:t>
                      </a:r>
                      <a:r>
                        <a:rPr lang="es-ES" sz="2000" b="1" dirty="0">
                          <a:solidFill>
                            <a:srgbClr val="203864"/>
                          </a:solidFill>
                        </a:rPr>
                        <a:t>que</a:t>
                      </a:r>
                      <a:r>
                        <a:rPr lang="es-ES" sz="2000" dirty="0">
                          <a:solidFill>
                            <a:srgbClr val="203864"/>
                          </a:solidFill>
                        </a:rPr>
                        <a:t> la fre</a:t>
                      </a:r>
                      <a:r>
                        <a:rPr lang="es-ES" sz="2000" b="1" dirty="0">
                          <a:solidFill>
                            <a:srgbClr val="203864"/>
                          </a:solidFill>
                        </a:rPr>
                        <a:t>cue</a:t>
                      </a:r>
                      <a:r>
                        <a:rPr lang="es-ES" sz="2000" b="0" dirty="0">
                          <a:solidFill>
                            <a:srgbClr val="203864"/>
                          </a:solidFill>
                        </a:rPr>
                        <a:t>n</a:t>
                      </a:r>
                      <a:r>
                        <a:rPr lang="es-ES" sz="2000" dirty="0">
                          <a:solidFill>
                            <a:srgbClr val="203864"/>
                          </a:solidFill>
                        </a:rPr>
                        <a:t>cia de autobuses no es suficiente.</a:t>
                      </a:r>
                      <a:endParaRPr lang="x-none" sz="2000" dirty="0">
                        <a:solidFill>
                          <a:srgbClr val="203864"/>
                        </a:solidFill>
                      </a:endParaRPr>
                    </a:p>
                  </a:txBody>
                  <a:tcPr anchor="ctr"/>
                </a:tc>
                <a:extLst>
                  <a:ext uri="{0D108BD9-81ED-4DB2-BD59-A6C34878D82A}">
                    <a16:rowId xmlns:a16="http://schemas.microsoft.com/office/drawing/2014/main" val="3919348041"/>
                  </a:ext>
                </a:extLst>
              </a:tr>
            </a:tbl>
          </a:graphicData>
        </a:graphic>
      </p:graphicFrame>
      <p:sp>
        <p:nvSpPr>
          <p:cNvPr id="29" name="TextBox 5">
            <a:extLst>
              <a:ext uri="{FF2B5EF4-FFF2-40B4-BE49-F238E27FC236}">
                <a16:creationId xmlns:a16="http://schemas.microsoft.com/office/drawing/2014/main" id="{C98EC5DD-A076-4545-B4B5-AAF6C5814C14}"/>
              </a:ext>
            </a:extLst>
          </p:cNvPr>
          <p:cNvSpPr txBox="1"/>
          <p:nvPr/>
        </p:nvSpPr>
        <p:spPr>
          <a:xfrm>
            <a:off x="263858" y="659085"/>
            <a:ext cx="1986330" cy="430887"/>
          </a:xfrm>
          <a:prstGeom prst="rect">
            <a:avLst/>
          </a:prstGeom>
          <a:noFill/>
        </p:spPr>
        <p:txBody>
          <a:bodyPr wrap="square" rtlCol="0">
            <a:spAutoFit/>
          </a:bodyPr>
          <a:lstStyle/>
          <a:p>
            <a:pPr lvl="0">
              <a:defRPr/>
            </a:pPr>
            <a:r>
              <a:rPr lang="en-GB" sz="2200" dirty="0" err="1">
                <a:solidFill>
                  <a:srgbClr val="203864"/>
                </a:solidFill>
              </a:rPr>
              <a:t>Estudiante</a:t>
            </a:r>
            <a:r>
              <a:rPr lang="en-GB" sz="2200" dirty="0">
                <a:solidFill>
                  <a:srgbClr val="203864"/>
                </a:solidFill>
              </a:rPr>
              <a:t> A</a:t>
            </a:r>
          </a:p>
        </p:txBody>
      </p:sp>
      <p:sp>
        <p:nvSpPr>
          <p:cNvPr id="30" name="TextBox 5">
            <a:extLst>
              <a:ext uri="{FF2B5EF4-FFF2-40B4-BE49-F238E27FC236}">
                <a16:creationId xmlns:a16="http://schemas.microsoft.com/office/drawing/2014/main" id="{A7926DD3-F35A-B141-A624-BD0C94B32725}"/>
              </a:ext>
            </a:extLst>
          </p:cNvPr>
          <p:cNvSpPr txBox="1"/>
          <p:nvPr/>
        </p:nvSpPr>
        <p:spPr>
          <a:xfrm>
            <a:off x="6330243" y="689366"/>
            <a:ext cx="1986330" cy="430887"/>
          </a:xfrm>
          <a:prstGeom prst="rect">
            <a:avLst/>
          </a:prstGeom>
          <a:noFill/>
        </p:spPr>
        <p:txBody>
          <a:bodyPr wrap="square" rtlCol="0">
            <a:spAutoFit/>
          </a:bodyPr>
          <a:lstStyle/>
          <a:p>
            <a:pPr lvl="0">
              <a:defRPr/>
            </a:pPr>
            <a:r>
              <a:rPr lang="en-GB" sz="2200" dirty="0" err="1">
                <a:solidFill>
                  <a:srgbClr val="203864"/>
                </a:solidFill>
              </a:rPr>
              <a:t>Estudiante</a:t>
            </a:r>
            <a:r>
              <a:rPr lang="en-GB" sz="2200" dirty="0">
                <a:solidFill>
                  <a:srgbClr val="203864"/>
                </a:solidFill>
              </a:rPr>
              <a:t> B</a:t>
            </a:r>
          </a:p>
        </p:txBody>
      </p:sp>
      <p:sp>
        <p:nvSpPr>
          <p:cNvPr id="3" name="Título 2">
            <a:extLst>
              <a:ext uri="{FF2B5EF4-FFF2-40B4-BE49-F238E27FC236}">
                <a16:creationId xmlns:a16="http://schemas.microsoft.com/office/drawing/2014/main" id="{AF606F5B-4A6A-954E-80BB-713F13D08349}"/>
              </a:ext>
            </a:extLst>
          </p:cNvPr>
          <p:cNvSpPr>
            <a:spLocks noGrp="1"/>
          </p:cNvSpPr>
          <p:nvPr>
            <p:ph type="title"/>
          </p:nvPr>
        </p:nvSpPr>
        <p:spPr>
          <a:xfrm>
            <a:off x="263858" y="196839"/>
            <a:ext cx="1548161" cy="333527"/>
          </a:xfrm>
        </p:spPr>
        <p:txBody>
          <a:bodyPr>
            <a:normAutofit fontScale="90000"/>
          </a:bodyPr>
          <a:lstStyle/>
          <a:p>
            <a:r>
              <a:rPr lang="es-GB" sz="2400" b="1" dirty="0"/>
              <a:t>Tarjetas</a:t>
            </a:r>
          </a:p>
        </p:txBody>
      </p:sp>
      <p:graphicFrame>
        <p:nvGraphicFramePr>
          <p:cNvPr id="11" name="Tabla 10">
            <a:extLst>
              <a:ext uri="{FF2B5EF4-FFF2-40B4-BE49-F238E27FC236}">
                <a16:creationId xmlns:a16="http://schemas.microsoft.com/office/drawing/2014/main" id="{CA6AC612-2816-A54E-9AE0-E9A7DD5B5E1B}"/>
              </a:ext>
            </a:extLst>
          </p:cNvPr>
          <p:cNvGraphicFramePr>
            <a:graphicFrameLocks noGrp="1"/>
          </p:cNvGraphicFramePr>
          <p:nvPr>
            <p:extLst>
              <p:ext uri="{D42A27DB-BD31-4B8C-83A1-F6EECF244321}">
                <p14:modId xmlns:p14="http://schemas.microsoft.com/office/powerpoint/2010/main" val="2993649756"/>
              </p:ext>
            </p:extLst>
          </p:nvPr>
        </p:nvGraphicFramePr>
        <p:xfrm>
          <a:off x="6358916" y="1266217"/>
          <a:ext cx="5569226" cy="4971881"/>
        </p:xfrm>
        <a:graphic>
          <a:graphicData uri="http://schemas.openxmlformats.org/drawingml/2006/table">
            <a:tbl>
              <a:tblPr firstRow="1" bandRow="1">
                <a:tableStyleId>{5DA37D80-6434-44D0-A028-1B22A696006F}</a:tableStyleId>
              </a:tblPr>
              <a:tblGrid>
                <a:gridCol w="822396">
                  <a:extLst>
                    <a:ext uri="{9D8B030D-6E8A-4147-A177-3AD203B41FA5}">
                      <a16:colId xmlns:a16="http://schemas.microsoft.com/office/drawing/2014/main" val="3212352524"/>
                    </a:ext>
                  </a:extLst>
                </a:gridCol>
                <a:gridCol w="4746830">
                  <a:extLst>
                    <a:ext uri="{9D8B030D-6E8A-4147-A177-3AD203B41FA5}">
                      <a16:colId xmlns:a16="http://schemas.microsoft.com/office/drawing/2014/main" val="3975948012"/>
                    </a:ext>
                  </a:extLst>
                </a:gridCol>
              </a:tblGrid>
              <a:tr h="446799">
                <a:tc>
                  <a:txBody>
                    <a:bodyPr/>
                    <a:lstStyle/>
                    <a:p>
                      <a:endParaRPr lang="x-none" sz="2000" dirty="0"/>
                    </a:p>
                  </a:txBody>
                  <a:tcPr/>
                </a:tc>
                <a:tc>
                  <a:txBody>
                    <a:bodyPr/>
                    <a:lstStyle/>
                    <a:p>
                      <a:pPr algn="ctr"/>
                      <a:r>
                        <a:rPr lang="es-ES" sz="2000" dirty="0">
                          <a:solidFill>
                            <a:srgbClr val="203864"/>
                          </a:solidFill>
                        </a:rPr>
                        <a:t>Frases</a:t>
                      </a:r>
                      <a:endParaRPr lang="x-none" sz="2000" dirty="0">
                        <a:solidFill>
                          <a:srgbClr val="203864"/>
                        </a:solidFill>
                      </a:endParaRPr>
                    </a:p>
                  </a:txBody>
                  <a:tcPr anchor="ctr"/>
                </a:tc>
                <a:extLst>
                  <a:ext uri="{0D108BD9-81ED-4DB2-BD59-A6C34878D82A}">
                    <a16:rowId xmlns:a16="http://schemas.microsoft.com/office/drawing/2014/main" val="1618326333"/>
                  </a:ext>
                </a:extLst>
              </a:tr>
              <a:tr h="720796">
                <a:tc>
                  <a:txBody>
                    <a:bodyPr/>
                    <a:lstStyle/>
                    <a:p>
                      <a:pPr algn="ctr"/>
                      <a:r>
                        <a:rPr lang="es-ES" sz="2000" b="1" dirty="0">
                          <a:solidFill>
                            <a:srgbClr val="203864"/>
                          </a:solidFill>
                        </a:rPr>
                        <a:t>1</a:t>
                      </a:r>
                      <a:endParaRPr lang="x-none" sz="2000" b="1" dirty="0">
                        <a:solidFill>
                          <a:srgbClr val="203864"/>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b="1" dirty="0">
                          <a:solidFill>
                            <a:srgbClr val="203864"/>
                          </a:solidFill>
                        </a:rPr>
                        <a:t>Que</a:t>
                      </a:r>
                      <a:r>
                        <a:rPr lang="es-ES" sz="2000" b="0" dirty="0">
                          <a:solidFill>
                            <a:srgbClr val="203864"/>
                          </a:solidFill>
                        </a:rPr>
                        <a:t>rétaro es una ciudad</a:t>
                      </a:r>
                      <a:r>
                        <a:rPr lang="es-ES" sz="2000" b="0" baseline="0" dirty="0">
                          <a:solidFill>
                            <a:srgbClr val="203864"/>
                          </a:solidFill>
                        </a:rPr>
                        <a:t> en México.</a:t>
                      </a:r>
                      <a:endParaRPr lang="x-none" sz="2000" b="0" dirty="0">
                        <a:solidFill>
                          <a:srgbClr val="203864"/>
                        </a:solidFill>
                      </a:endParaRPr>
                    </a:p>
                  </a:txBody>
                  <a:tcPr anchor="ctr"/>
                </a:tc>
                <a:extLst>
                  <a:ext uri="{0D108BD9-81ED-4DB2-BD59-A6C34878D82A}">
                    <a16:rowId xmlns:a16="http://schemas.microsoft.com/office/drawing/2014/main" val="1820434900"/>
                  </a:ext>
                </a:extLst>
              </a:tr>
              <a:tr h="746562">
                <a:tc>
                  <a:txBody>
                    <a:bodyPr/>
                    <a:lstStyle/>
                    <a:p>
                      <a:pPr algn="ctr"/>
                      <a:r>
                        <a:rPr lang="es-ES" sz="2000" b="1" dirty="0">
                          <a:solidFill>
                            <a:srgbClr val="203864"/>
                          </a:solidFill>
                        </a:rPr>
                        <a:t>2</a:t>
                      </a:r>
                      <a:endParaRPr lang="x-none" sz="2000" b="1" dirty="0">
                        <a:solidFill>
                          <a:srgbClr val="203864"/>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dirty="0">
                          <a:solidFill>
                            <a:srgbClr val="203864"/>
                          </a:solidFill>
                        </a:rPr>
                        <a:t>La tercera montaña es pe</a:t>
                      </a:r>
                      <a:r>
                        <a:rPr lang="es-ES" sz="2000" b="1" dirty="0">
                          <a:solidFill>
                            <a:srgbClr val="203864"/>
                          </a:solidFill>
                        </a:rPr>
                        <a:t>que</a:t>
                      </a:r>
                      <a:r>
                        <a:rPr lang="es-ES" sz="2000" dirty="0">
                          <a:solidFill>
                            <a:srgbClr val="203864"/>
                          </a:solidFill>
                        </a:rPr>
                        <a:t>ña, tiene mil cin</a:t>
                      </a:r>
                      <a:r>
                        <a:rPr lang="es-ES" sz="2000" b="1" dirty="0">
                          <a:solidFill>
                            <a:srgbClr val="203864"/>
                          </a:solidFill>
                        </a:rPr>
                        <a:t>cue</a:t>
                      </a:r>
                      <a:r>
                        <a:rPr lang="es-ES" sz="2000" dirty="0">
                          <a:solidFill>
                            <a:srgbClr val="203864"/>
                          </a:solidFill>
                        </a:rPr>
                        <a:t>nta metros de altura.</a:t>
                      </a:r>
                      <a:endParaRPr lang="x-none" sz="2000">
                        <a:solidFill>
                          <a:srgbClr val="203864"/>
                        </a:solidFill>
                      </a:endParaRPr>
                    </a:p>
                  </a:txBody>
                  <a:tcPr anchor="ctr"/>
                </a:tc>
                <a:extLst>
                  <a:ext uri="{0D108BD9-81ED-4DB2-BD59-A6C34878D82A}">
                    <a16:rowId xmlns:a16="http://schemas.microsoft.com/office/drawing/2014/main" val="51597389"/>
                  </a:ext>
                </a:extLst>
              </a:tr>
              <a:tr h="655526">
                <a:tc>
                  <a:txBody>
                    <a:bodyPr/>
                    <a:lstStyle/>
                    <a:p>
                      <a:pPr algn="ctr"/>
                      <a:r>
                        <a:rPr lang="es-ES" sz="2000" b="1" dirty="0">
                          <a:solidFill>
                            <a:srgbClr val="203864"/>
                          </a:solidFill>
                        </a:rPr>
                        <a:t>3</a:t>
                      </a:r>
                      <a:endParaRPr lang="x-none" sz="2000" b="1" dirty="0">
                        <a:solidFill>
                          <a:srgbClr val="203864"/>
                        </a:solidFill>
                      </a:endParaRPr>
                    </a:p>
                  </a:txBody>
                  <a:tcPr anchor="ctr"/>
                </a:tc>
                <a:tc>
                  <a:txBody>
                    <a:bodyPr/>
                    <a:lstStyle/>
                    <a:p>
                      <a:r>
                        <a:rPr lang="es-ES" sz="2000" dirty="0">
                          <a:solidFill>
                            <a:srgbClr val="203864"/>
                          </a:solidFill>
                        </a:rPr>
                        <a:t>Hay un a</a:t>
                      </a:r>
                      <a:r>
                        <a:rPr lang="es-ES" sz="2000" b="1" dirty="0">
                          <a:solidFill>
                            <a:srgbClr val="203864"/>
                          </a:solidFill>
                        </a:rPr>
                        <a:t>cue</a:t>
                      </a:r>
                      <a:r>
                        <a:rPr lang="es-ES" sz="2000" dirty="0">
                          <a:solidFill>
                            <a:srgbClr val="203864"/>
                          </a:solidFill>
                        </a:rPr>
                        <a:t>rdo</a:t>
                      </a:r>
                      <a:r>
                        <a:rPr lang="es-ES" sz="2000" baseline="0" dirty="0">
                          <a:solidFill>
                            <a:srgbClr val="203864"/>
                          </a:solidFill>
                        </a:rPr>
                        <a:t> entre las es</a:t>
                      </a:r>
                      <a:r>
                        <a:rPr lang="es-ES" sz="2000" b="1" baseline="0" dirty="0">
                          <a:solidFill>
                            <a:srgbClr val="203864"/>
                          </a:solidFill>
                        </a:rPr>
                        <a:t>cue</a:t>
                      </a:r>
                      <a:r>
                        <a:rPr lang="es-ES" sz="2000" baseline="0" dirty="0">
                          <a:solidFill>
                            <a:srgbClr val="203864"/>
                          </a:solidFill>
                        </a:rPr>
                        <a:t>las.</a:t>
                      </a:r>
                      <a:endParaRPr lang="x-none" sz="2000" dirty="0">
                        <a:solidFill>
                          <a:srgbClr val="203864"/>
                        </a:solidFill>
                      </a:endParaRPr>
                    </a:p>
                  </a:txBody>
                  <a:tcPr anchor="ctr"/>
                </a:tc>
                <a:extLst>
                  <a:ext uri="{0D108BD9-81ED-4DB2-BD59-A6C34878D82A}">
                    <a16:rowId xmlns:a16="http://schemas.microsoft.com/office/drawing/2014/main" val="2002282666"/>
                  </a:ext>
                </a:extLst>
              </a:tr>
              <a:tr h="1029289">
                <a:tc>
                  <a:txBody>
                    <a:bodyPr/>
                    <a:lstStyle/>
                    <a:p>
                      <a:pPr algn="ctr"/>
                      <a:r>
                        <a:rPr lang="es-ES" sz="2000" b="1" dirty="0">
                          <a:solidFill>
                            <a:srgbClr val="203864"/>
                          </a:solidFill>
                        </a:rPr>
                        <a:t>4</a:t>
                      </a:r>
                      <a:endParaRPr lang="x-none" sz="2000" b="1">
                        <a:solidFill>
                          <a:srgbClr val="203864"/>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dirty="0">
                          <a:solidFill>
                            <a:srgbClr val="203864"/>
                          </a:solidFill>
                        </a:rPr>
                        <a:t>La fre</a:t>
                      </a:r>
                      <a:r>
                        <a:rPr lang="es-ES" sz="2000" b="1" dirty="0">
                          <a:solidFill>
                            <a:srgbClr val="203864"/>
                          </a:solidFill>
                        </a:rPr>
                        <a:t>cue</a:t>
                      </a:r>
                      <a:r>
                        <a:rPr lang="es-ES" sz="2000" dirty="0">
                          <a:solidFill>
                            <a:srgbClr val="203864"/>
                          </a:solidFill>
                        </a:rPr>
                        <a:t>ncia de la lluvia tiene conse</a:t>
                      </a:r>
                      <a:r>
                        <a:rPr lang="es-ES" sz="2000" b="1" dirty="0">
                          <a:solidFill>
                            <a:srgbClr val="203864"/>
                          </a:solidFill>
                        </a:rPr>
                        <a:t>cue</a:t>
                      </a:r>
                      <a:r>
                        <a:rPr lang="es-ES" sz="2000" dirty="0">
                          <a:solidFill>
                            <a:srgbClr val="203864"/>
                          </a:solidFill>
                        </a:rPr>
                        <a:t>ncias en la vida de los animales.</a:t>
                      </a:r>
                      <a:endParaRPr lang="x-none" sz="2000" dirty="0">
                        <a:solidFill>
                          <a:srgbClr val="203864"/>
                        </a:solidFill>
                      </a:endParaRPr>
                    </a:p>
                  </a:txBody>
                  <a:tcPr anchor="ctr"/>
                </a:tc>
                <a:extLst>
                  <a:ext uri="{0D108BD9-81ED-4DB2-BD59-A6C34878D82A}">
                    <a16:rowId xmlns:a16="http://schemas.microsoft.com/office/drawing/2014/main" val="2515354939"/>
                  </a:ext>
                </a:extLst>
              </a:tr>
              <a:tr h="717383">
                <a:tc>
                  <a:txBody>
                    <a:bodyPr/>
                    <a:lstStyle/>
                    <a:p>
                      <a:pPr algn="ctr"/>
                      <a:r>
                        <a:rPr lang="es-ES" sz="2000" b="1" dirty="0">
                          <a:solidFill>
                            <a:srgbClr val="203864"/>
                          </a:solidFill>
                        </a:rPr>
                        <a:t>5</a:t>
                      </a:r>
                      <a:endParaRPr lang="x-none" sz="2000" b="1">
                        <a:solidFill>
                          <a:srgbClr val="203864"/>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dirty="0">
                          <a:solidFill>
                            <a:srgbClr val="203864"/>
                          </a:solidFill>
                        </a:rPr>
                        <a:t>La película no tiene diálogos por</a:t>
                      </a:r>
                      <a:r>
                        <a:rPr lang="es-ES" sz="2000" b="1" dirty="0">
                          <a:solidFill>
                            <a:srgbClr val="203864"/>
                          </a:solidFill>
                        </a:rPr>
                        <a:t>que</a:t>
                      </a:r>
                      <a:r>
                        <a:rPr lang="es-ES" sz="2000" dirty="0">
                          <a:solidFill>
                            <a:srgbClr val="203864"/>
                          </a:solidFill>
                        </a:rPr>
                        <a:t> es muy corta.</a:t>
                      </a:r>
                      <a:endParaRPr lang="x-none" sz="2000" dirty="0">
                        <a:solidFill>
                          <a:srgbClr val="203864"/>
                        </a:solidFill>
                      </a:endParaRPr>
                    </a:p>
                  </a:txBody>
                  <a:tcPr anchor="ctr"/>
                </a:tc>
                <a:extLst>
                  <a:ext uri="{0D108BD9-81ED-4DB2-BD59-A6C34878D82A}">
                    <a16:rowId xmlns:a16="http://schemas.microsoft.com/office/drawing/2014/main" val="362052452"/>
                  </a:ext>
                </a:extLst>
              </a:tr>
              <a:tr h="655526">
                <a:tc>
                  <a:txBody>
                    <a:bodyPr/>
                    <a:lstStyle/>
                    <a:p>
                      <a:pPr algn="ctr"/>
                      <a:r>
                        <a:rPr lang="es-ES" sz="2000" b="1" dirty="0">
                          <a:solidFill>
                            <a:srgbClr val="203864"/>
                          </a:solidFill>
                        </a:rPr>
                        <a:t>6</a:t>
                      </a:r>
                      <a:endParaRPr lang="x-none" sz="2000" b="1">
                        <a:solidFill>
                          <a:srgbClr val="203864"/>
                        </a:solidFill>
                      </a:endParaRPr>
                    </a:p>
                  </a:txBody>
                  <a:tcPr anchor="ctr"/>
                </a:tc>
                <a:tc>
                  <a:txBody>
                    <a:bodyPr/>
                    <a:lstStyle/>
                    <a:p>
                      <a:r>
                        <a:rPr lang="es-ES" sz="2000" dirty="0">
                          <a:solidFill>
                            <a:srgbClr val="203864"/>
                          </a:solidFill>
                        </a:rPr>
                        <a:t>Es </a:t>
                      </a:r>
                      <a:r>
                        <a:rPr lang="es-ES" sz="2000" b="0" dirty="0">
                          <a:solidFill>
                            <a:srgbClr val="203864"/>
                          </a:solidFill>
                        </a:rPr>
                        <a:t>mejor </a:t>
                      </a:r>
                      <a:r>
                        <a:rPr lang="es-ES" sz="2000" b="1" dirty="0">
                          <a:solidFill>
                            <a:srgbClr val="203864"/>
                          </a:solidFill>
                        </a:rPr>
                        <a:t>que</a:t>
                      </a:r>
                      <a:r>
                        <a:rPr lang="es-ES" sz="2000" b="0" dirty="0">
                          <a:solidFill>
                            <a:srgbClr val="203864"/>
                          </a:solidFill>
                        </a:rPr>
                        <a:t>dar</a:t>
                      </a:r>
                      <a:r>
                        <a:rPr lang="es-ES" sz="2000" dirty="0">
                          <a:solidFill>
                            <a:srgbClr val="203864"/>
                          </a:solidFill>
                        </a:rPr>
                        <a:t> en el bos</a:t>
                      </a:r>
                      <a:r>
                        <a:rPr lang="es-ES" sz="2000" b="1" dirty="0">
                          <a:solidFill>
                            <a:srgbClr val="203864"/>
                          </a:solidFill>
                        </a:rPr>
                        <a:t>que</a:t>
                      </a:r>
                      <a:r>
                        <a:rPr lang="es-ES" sz="2000" dirty="0">
                          <a:solidFill>
                            <a:srgbClr val="203864"/>
                          </a:solidFill>
                        </a:rPr>
                        <a:t>.</a:t>
                      </a:r>
                      <a:endParaRPr lang="x-none" sz="2000" dirty="0">
                        <a:solidFill>
                          <a:srgbClr val="203864"/>
                        </a:solidFill>
                      </a:endParaRPr>
                    </a:p>
                  </a:txBody>
                  <a:tcPr anchor="ctr"/>
                </a:tc>
                <a:extLst>
                  <a:ext uri="{0D108BD9-81ED-4DB2-BD59-A6C34878D82A}">
                    <a16:rowId xmlns:a16="http://schemas.microsoft.com/office/drawing/2014/main" val="3919348041"/>
                  </a:ext>
                </a:extLst>
              </a:tr>
            </a:tbl>
          </a:graphicData>
        </a:graphic>
      </p:graphicFrame>
      <p:cxnSp>
        <p:nvCxnSpPr>
          <p:cNvPr id="13" name="Conector recto 12">
            <a:extLst>
              <a:ext uri="{FF2B5EF4-FFF2-40B4-BE49-F238E27FC236}">
                <a16:creationId xmlns:a16="http://schemas.microsoft.com/office/drawing/2014/main" id="{74682973-C212-F24D-AAD1-00A914BC2D61}"/>
              </a:ext>
            </a:extLst>
          </p:cNvPr>
          <p:cNvCxnSpPr/>
          <p:nvPr/>
        </p:nvCxnSpPr>
        <p:spPr>
          <a:xfrm>
            <a:off x="6081663" y="196839"/>
            <a:ext cx="0" cy="6124366"/>
          </a:xfrm>
          <a:prstGeom prst="line">
            <a:avLst/>
          </a:prstGeom>
          <a:ln w="28575">
            <a:solidFill>
              <a:srgbClr val="F66400"/>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48789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8" name="Tabla 6">
            <a:extLst>
              <a:ext uri="{FF2B5EF4-FFF2-40B4-BE49-F238E27FC236}">
                <a16:creationId xmlns:a16="http://schemas.microsoft.com/office/drawing/2014/main" id="{D7BA8642-3CA7-E341-841F-FA8272E69D84}"/>
              </a:ext>
            </a:extLst>
          </p:cNvPr>
          <p:cNvGraphicFramePr>
            <a:graphicFrameLocks noGrp="1"/>
          </p:cNvGraphicFramePr>
          <p:nvPr>
            <p:extLst>
              <p:ext uri="{D42A27DB-BD31-4B8C-83A1-F6EECF244321}">
                <p14:modId xmlns:p14="http://schemas.microsoft.com/office/powerpoint/2010/main" val="3896316297"/>
              </p:ext>
            </p:extLst>
          </p:nvPr>
        </p:nvGraphicFramePr>
        <p:xfrm>
          <a:off x="582701" y="4883800"/>
          <a:ext cx="11031229" cy="1165164"/>
        </p:xfrm>
        <a:graphic>
          <a:graphicData uri="http://schemas.openxmlformats.org/drawingml/2006/table">
            <a:tbl>
              <a:tblPr firstRow="1" bandRow="1">
                <a:tableStyleId>{5940675A-B579-460E-94D1-54222C63F5DA}</a:tableStyleId>
              </a:tblPr>
              <a:tblGrid>
                <a:gridCol w="985577">
                  <a:extLst>
                    <a:ext uri="{9D8B030D-6E8A-4147-A177-3AD203B41FA5}">
                      <a16:colId xmlns:a16="http://schemas.microsoft.com/office/drawing/2014/main" val="4006178676"/>
                    </a:ext>
                  </a:extLst>
                </a:gridCol>
                <a:gridCol w="5022826">
                  <a:extLst>
                    <a:ext uri="{9D8B030D-6E8A-4147-A177-3AD203B41FA5}">
                      <a16:colId xmlns:a16="http://schemas.microsoft.com/office/drawing/2014/main" val="3341961501"/>
                    </a:ext>
                  </a:extLst>
                </a:gridCol>
                <a:gridCol w="5022826">
                  <a:extLst>
                    <a:ext uri="{9D8B030D-6E8A-4147-A177-3AD203B41FA5}">
                      <a16:colId xmlns:a16="http://schemas.microsoft.com/office/drawing/2014/main" val="1131098492"/>
                    </a:ext>
                  </a:extLst>
                </a:gridCol>
              </a:tblGrid>
              <a:tr h="582582">
                <a:tc>
                  <a:txBody>
                    <a:bodyPr/>
                    <a:lstStyle/>
                    <a:p>
                      <a:endParaRPr lang="es-GB" dirty="0"/>
                    </a:p>
                  </a:txBody>
                  <a:tcPr/>
                </a:tc>
                <a:tc>
                  <a:txBody>
                    <a:bodyPr/>
                    <a:lstStyle/>
                    <a:p>
                      <a:endParaRPr lang="es-GB" dirty="0"/>
                    </a:p>
                  </a:txBody>
                  <a:tcPr/>
                </a:tc>
                <a:tc>
                  <a:txBody>
                    <a:bodyPr/>
                    <a:lstStyle/>
                    <a:p>
                      <a:endParaRPr lang="es-GB" dirty="0"/>
                    </a:p>
                  </a:txBody>
                  <a:tcPr/>
                </a:tc>
                <a:extLst>
                  <a:ext uri="{0D108BD9-81ED-4DB2-BD59-A6C34878D82A}">
                    <a16:rowId xmlns:a16="http://schemas.microsoft.com/office/drawing/2014/main" val="2975470140"/>
                  </a:ext>
                </a:extLst>
              </a:tr>
              <a:tr h="582582">
                <a:tc gridSpan="3">
                  <a:txBody>
                    <a:bodyPr/>
                    <a:lstStyle/>
                    <a:p>
                      <a:endParaRPr lang="es-GB" dirty="0"/>
                    </a:p>
                  </a:txBody>
                  <a:tcPr>
                    <a:solidFill>
                      <a:schemeClr val="accent4">
                        <a:lumMod val="20000"/>
                        <a:lumOff val="80000"/>
                      </a:schemeClr>
                    </a:solidFill>
                  </a:tcPr>
                </a:tc>
                <a:tc hMerge="1">
                  <a:txBody>
                    <a:bodyPr/>
                    <a:lstStyle/>
                    <a:p>
                      <a:endParaRPr lang="es-GB" dirty="0"/>
                    </a:p>
                  </a:txBody>
                  <a:tcPr/>
                </a:tc>
                <a:tc hMerge="1">
                  <a:txBody>
                    <a:bodyPr/>
                    <a:lstStyle/>
                    <a:p>
                      <a:endParaRPr lang="es-GB" dirty="0"/>
                    </a:p>
                  </a:txBody>
                  <a:tcPr/>
                </a:tc>
                <a:extLst>
                  <a:ext uri="{0D108BD9-81ED-4DB2-BD59-A6C34878D82A}">
                    <a16:rowId xmlns:a16="http://schemas.microsoft.com/office/drawing/2014/main" val="3009063230"/>
                  </a:ext>
                </a:extLst>
              </a:tr>
            </a:tbl>
          </a:graphicData>
        </a:graphic>
      </p:graphicFrame>
      <p:graphicFrame>
        <p:nvGraphicFramePr>
          <p:cNvPr id="46" name="Tabla 6">
            <a:extLst>
              <a:ext uri="{FF2B5EF4-FFF2-40B4-BE49-F238E27FC236}">
                <a16:creationId xmlns:a16="http://schemas.microsoft.com/office/drawing/2014/main" id="{D7BA8642-3CA7-E341-841F-FA8272E69D84}"/>
              </a:ext>
            </a:extLst>
          </p:cNvPr>
          <p:cNvGraphicFramePr>
            <a:graphicFrameLocks noGrp="1"/>
          </p:cNvGraphicFramePr>
          <p:nvPr>
            <p:extLst>
              <p:ext uri="{D42A27DB-BD31-4B8C-83A1-F6EECF244321}">
                <p14:modId xmlns:p14="http://schemas.microsoft.com/office/powerpoint/2010/main" val="789130501"/>
              </p:ext>
            </p:extLst>
          </p:nvPr>
        </p:nvGraphicFramePr>
        <p:xfrm>
          <a:off x="599414" y="3321310"/>
          <a:ext cx="11014516" cy="1165164"/>
        </p:xfrm>
        <a:graphic>
          <a:graphicData uri="http://schemas.openxmlformats.org/drawingml/2006/table">
            <a:tbl>
              <a:tblPr firstRow="1" bandRow="1">
                <a:tableStyleId>{5940675A-B579-460E-94D1-54222C63F5DA}</a:tableStyleId>
              </a:tblPr>
              <a:tblGrid>
                <a:gridCol w="984084">
                  <a:extLst>
                    <a:ext uri="{9D8B030D-6E8A-4147-A177-3AD203B41FA5}">
                      <a16:colId xmlns:a16="http://schemas.microsoft.com/office/drawing/2014/main" val="4006178676"/>
                    </a:ext>
                  </a:extLst>
                </a:gridCol>
                <a:gridCol w="5015216">
                  <a:extLst>
                    <a:ext uri="{9D8B030D-6E8A-4147-A177-3AD203B41FA5}">
                      <a16:colId xmlns:a16="http://schemas.microsoft.com/office/drawing/2014/main" val="3341961501"/>
                    </a:ext>
                  </a:extLst>
                </a:gridCol>
                <a:gridCol w="5015216">
                  <a:extLst>
                    <a:ext uri="{9D8B030D-6E8A-4147-A177-3AD203B41FA5}">
                      <a16:colId xmlns:a16="http://schemas.microsoft.com/office/drawing/2014/main" val="1131098492"/>
                    </a:ext>
                  </a:extLst>
                </a:gridCol>
              </a:tblGrid>
              <a:tr h="582582">
                <a:tc>
                  <a:txBody>
                    <a:bodyPr/>
                    <a:lstStyle/>
                    <a:p>
                      <a:endParaRPr lang="es-GB" dirty="0"/>
                    </a:p>
                  </a:txBody>
                  <a:tcPr/>
                </a:tc>
                <a:tc>
                  <a:txBody>
                    <a:bodyPr/>
                    <a:lstStyle/>
                    <a:p>
                      <a:endParaRPr lang="es-GB" dirty="0"/>
                    </a:p>
                  </a:txBody>
                  <a:tcPr/>
                </a:tc>
                <a:tc>
                  <a:txBody>
                    <a:bodyPr/>
                    <a:lstStyle/>
                    <a:p>
                      <a:endParaRPr lang="es-GB" dirty="0"/>
                    </a:p>
                  </a:txBody>
                  <a:tcPr/>
                </a:tc>
                <a:extLst>
                  <a:ext uri="{0D108BD9-81ED-4DB2-BD59-A6C34878D82A}">
                    <a16:rowId xmlns:a16="http://schemas.microsoft.com/office/drawing/2014/main" val="2975470140"/>
                  </a:ext>
                </a:extLst>
              </a:tr>
              <a:tr h="582582">
                <a:tc gridSpan="3">
                  <a:txBody>
                    <a:bodyPr/>
                    <a:lstStyle/>
                    <a:p>
                      <a:endParaRPr lang="es-GB" dirty="0"/>
                    </a:p>
                  </a:txBody>
                  <a:tcPr>
                    <a:solidFill>
                      <a:schemeClr val="accent4">
                        <a:lumMod val="20000"/>
                        <a:lumOff val="80000"/>
                      </a:schemeClr>
                    </a:solidFill>
                  </a:tcPr>
                </a:tc>
                <a:tc hMerge="1">
                  <a:txBody>
                    <a:bodyPr/>
                    <a:lstStyle/>
                    <a:p>
                      <a:endParaRPr lang="es-GB" dirty="0"/>
                    </a:p>
                  </a:txBody>
                  <a:tcPr/>
                </a:tc>
                <a:tc hMerge="1">
                  <a:txBody>
                    <a:bodyPr/>
                    <a:lstStyle/>
                    <a:p>
                      <a:endParaRPr lang="es-GB" dirty="0"/>
                    </a:p>
                  </a:txBody>
                  <a:tcPr/>
                </a:tc>
                <a:extLst>
                  <a:ext uri="{0D108BD9-81ED-4DB2-BD59-A6C34878D82A}">
                    <a16:rowId xmlns:a16="http://schemas.microsoft.com/office/drawing/2014/main" val="3009063230"/>
                  </a:ext>
                </a:extLst>
              </a:tr>
            </a:tbl>
          </a:graphicData>
        </a:graphic>
      </p:graphicFrame>
      <p:sp>
        <p:nvSpPr>
          <p:cNvPr id="4" name="Rounded Rectangle 11">
            <a:extLst>
              <a:ext uri="{FF2B5EF4-FFF2-40B4-BE49-F238E27FC236}">
                <a16:creationId xmlns:a16="http://schemas.microsoft.com/office/drawing/2014/main" id="{A316DD52-7894-4A75-969C-CA0645DA2978}"/>
              </a:ext>
            </a:extLst>
          </p:cNvPr>
          <p:cNvSpPr/>
          <p:nvPr/>
        </p:nvSpPr>
        <p:spPr>
          <a:xfrm>
            <a:off x="9461518" y="258166"/>
            <a:ext cx="2466625"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DA2F2789-84A6-4CA5-AD39-41E5E0CC861C}"/>
              </a:ext>
            </a:extLst>
          </p:cNvPr>
          <p:cNvSpPr txBox="1"/>
          <p:nvPr/>
        </p:nvSpPr>
        <p:spPr>
          <a:xfrm>
            <a:off x="196215" y="255756"/>
            <a:ext cx="9934755"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srgbClr val="203864"/>
                </a:solidFill>
                <a:effectLst/>
                <a:uLnTx/>
                <a:uFillTx/>
                <a:latin typeface="Century Gothic" panose="020F0302020204030204"/>
                <a:ea typeface="+mn-ea"/>
                <a:cs typeface="+mn-cs"/>
              </a:rPr>
              <a:t>Escucha</a:t>
            </a:r>
            <a:r>
              <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rPr>
              <a:t> las </a:t>
            </a:r>
            <a:r>
              <a:rPr kumimoji="0" lang="en-GB" sz="2200" b="1" i="0" u="none" strike="noStrike" kern="1200" cap="none" spc="0" normalizeH="0" baseline="0" noProof="0" dirty="0" err="1">
                <a:ln>
                  <a:noFill/>
                </a:ln>
                <a:solidFill>
                  <a:srgbClr val="203864"/>
                </a:solidFill>
                <a:effectLst/>
                <a:uLnTx/>
                <a:uFillTx/>
                <a:latin typeface="Century Gothic" panose="020F0302020204030204"/>
                <a:ea typeface="+mn-ea"/>
                <a:cs typeface="+mn-cs"/>
              </a:rPr>
              <a:t>frases</a:t>
            </a:r>
            <a:r>
              <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rPr>
              <a:t>. Escribe las palabras con [que</a:t>
            </a:r>
            <a:r>
              <a:rPr lang="en-GB" sz="2200" b="1" dirty="0">
                <a:solidFill>
                  <a:srgbClr val="203864"/>
                </a:solidFill>
                <a:latin typeface="Century Gothic" panose="020F0302020204030204"/>
              </a:rPr>
              <a:t>]</a:t>
            </a:r>
            <a:r>
              <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rPr>
              <a:t> en la </a:t>
            </a:r>
            <a:r>
              <a:rPr kumimoji="0" lang="en-GB" sz="2200" b="1" i="0" u="none" strike="noStrike" kern="1200" cap="none" spc="0" normalizeH="0" baseline="0" noProof="0" dirty="0" err="1">
                <a:ln>
                  <a:noFill/>
                </a:ln>
                <a:solidFill>
                  <a:srgbClr val="203864"/>
                </a:solidFill>
                <a:effectLst/>
                <a:uLnTx/>
                <a:uFillTx/>
                <a:latin typeface="Century Gothic" panose="020F0302020204030204"/>
                <a:ea typeface="+mn-ea"/>
                <a:cs typeface="+mn-cs"/>
              </a:rPr>
              <a:t>primera</a:t>
            </a:r>
            <a:r>
              <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rPr>
              <a:t> </a:t>
            </a:r>
            <a:r>
              <a:rPr kumimoji="0" lang="en-GB" sz="2200" b="1" i="0" u="none" strike="noStrike" kern="1200" cap="none" spc="0" normalizeH="0" baseline="0" noProof="0" dirty="0" err="1">
                <a:ln>
                  <a:noFill/>
                </a:ln>
                <a:solidFill>
                  <a:srgbClr val="203864"/>
                </a:solidFill>
                <a:effectLst/>
                <a:uLnTx/>
                <a:uFillTx/>
                <a:latin typeface="Century Gothic" panose="020F0302020204030204"/>
                <a:ea typeface="+mn-ea"/>
                <a:cs typeface="+mn-cs"/>
              </a:rPr>
              <a:t>columna</a:t>
            </a:r>
            <a:r>
              <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rPr>
              <a:t> y las palabras con [cue</a:t>
            </a:r>
            <a:r>
              <a:rPr lang="en-GB" sz="2200" b="1" dirty="0">
                <a:solidFill>
                  <a:srgbClr val="203864"/>
                </a:solidFill>
                <a:latin typeface="Century Gothic" panose="020F0302020204030204"/>
              </a:rPr>
              <a:t>]</a:t>
            </a:r>
            <a:r>
              <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rPr>
              <a:t> en la </a:t>
            </a:r>
            <a:r>
              <a:rPr kumimoji="0" lang="en-GB" sz="2200" b="1" i="0" u="none" strike="noStrike" kern="1200" cap="none" spc="0" normalizeH="0" baseline="0" noProof="0" dirty="0" err="1">
                <a:ln>
                  <a:noFill/>
                </a:ln>
                <a:solidFill>
                  <a:srgbClr val="203864"/>
                </a:solidFill>
                <a:effectLst/>
                <a:uLnTx/>
                <a:uFillTx/>
                <a:latin typeface="Century Gothic" panose="020F0302020204030204"/>
                <a:ea typeface="+mn-ea"/>
                <a:cs typeface="+mn-cs"/>
              </a:rPr>
              <a:t>segunda</a:t>
            </a:r>
            <a:r>
              <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rPr>
              <a:t> </a:t>
            </a:r>
            <a:r>
              <a:rPr kumimoji="0" lang="en-GB" sz="2200" b="1" i="0" u="none" strike="noStrike" kern="1200" cap="none" spc="0" normalizeH="0" baseline="0" noProof="0" dirty="0" err="1">
                <a:ln>
                  <a:noFill/>
                </a:ln>
                <a:solidFill>
                  <a:srgbClr val="203864"/>
                </a:solidFill>
                <a:effectLst/>
                <a:uLnTx/>
                <a:uFillTx/>
                <a:latin typeface="Century Gothic" panose="020F0302020204030204"/>
                <a:ea typeface="+mn-ea"/>
                <a:cs typeface="+mn-cs"/>
              </a:rPr>
              <a:t>columna</a:t>
            </a:r>
            <a:r>
              <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rPr>
              <a:t>. No </a:t>
            </a:r>
            <a:r>
              <a:rPr kumimoji="0" lang="en-GB" sz="2200" b="1" i="0" u="none" strike="noStrike" kern="1200" cap="none" spc="0" normalizeH="0" baseline="0" noProof="0" dirty="0" err="1">
                <a:ln>
                  <a:noFill/>
                </a:ln>
                <a:solidFill>
                  <a:srgbClr val="203864"/>
                </a:solidFill>
                <a:effectLst/>
                <a:uLnTx/>
                <a:uFillTx/>
                <a:latin typeface="Century Gothic" panose="020F0302020204030204"/>
                <a:ea typeface="+mn-ea"/>
                <a:cs typeface="+mn-cs"/>
              </a:rPr>
              <a:t>siempre</a:t>
            </a:r>
            <a:r>
              <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rPr>
              <a:t> hay palabras en las dos </a:t>
            </a:r>
            <a:r>
              <a:rPr kumimoji="0" lang="en-GB" sz="2200" b="1" i="0" u="none" strike="noStrike" kern="1200" cap="none" spc="0" normalizeH="0" baseline="0" noProof="0" dirty="0" err="1">
                <a:ln>
                  <a:noFill/>
                </a:ln>
                <a:solidFill>
                  <a:srgbClr val="203864"/>
                </a:solidFill>
                <a:effectLst/>
                <a:uLnTx/>
                <a:uFillTx/>
                <a:latin typeface="Century Gothic" panose="020F0302020204030204"/>
                <a:ea typeface="+mn-ea"/>
                <a:cs typeface="+mn-cs"/>
              </a:rPr>
              <a:t>columnas</a:t>
            </a:r>
            <a:r>
              <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rPr>
              <a:t>. </a:t>
            </a:r>
            <a:r>
              <a:rPr kumimoji="0" lang="en-GB" sz="2200" b="1" i="0" u="none" strike="noStrike" kern="1200" cap="none" spc="0" normalizeH="0" baseline="0" noProof="0" dirty="0" err="1">
                <a:ln>
                  <a:noFill/>
                </a:ln>
                <a:solidFill>
                  <a:srgbClr val="203864"/>
                </a:solidFill>
                <a:effectLst/>
                <a:uLnTx/>
                <a:uFillTx/>
                <a:latin typeface="Century Gothic" panose="020F0302020204030204"/>
                <a:ea typeface="+mn-ea"/>
                <a:cs typeface="+mn-cs"/>
              </a:rPr>
              <a:t>Luego</a:t>
            </a:r>
            <a:r>
              <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rPr>
              <a:t>,</a:t>
            </a:r>
            <a:r>
              <a:rPr kumimoji="0" lang="en-GB" sz="2200" b="1" i="0" u="none" strike="noStrike" kern="1200" cap="none" spc="0" normalizeH="0" noProof="0" dirty="0">
                <a:ln>
                  <a:noFill/>
                </a:ln>
                <a:solidFill>
                  <a:srgbClr val="203864"/>
                </a:solidFill>
                <a:effectLst/>
                <a:uLnTx/>
                <a:uFillTx/>
                <a:latin typeface="Century Gothic" panose="020F0302020204030204"/>
                <a:ea typeface="+mn-ea"/>
                <a:cs typeface="+mn-cs"/>
              </a:rPr>
              <a:t> </a:t>
            </a:r>
            <a:r>
              <a:rPr kumimoji="0" lang="en-GB" sz="2200" b="1" i="0" u="none" strike="noStrike" kern="1200" cap="none" spc="0" normalizeH="0" noProof="0" dirty="0" err="1">
                <a:ln>
                  <a:noFill/>
                </a:ln>
                <a:solidFill>
                  <a:srgbClr val="203864"/>
                </a:solidFill>
                <a:effectLst/>
                <a:uLnTx/>
                <a:uFillTx/>
                <a:latin typeface="Century Gothic" panose="020F0302020204030204"/>
                <a:ea typeface="+mn-ea"/>
                <a:cs typeface="+mn-cs"/>
              </a:rPr>
              <a:t>completa</a:t>
            </a:r>
            <a:r>
              <a:rPr kumimoji="0" lang="en-GB" sz="2200" b="1" i="0" u="none" strike="noStrike" kern="1200" cap="none" spc="0" normalizeH="0" noProof="0" dirty="0">
                <a:ln>
                  <a:noFill/>
                </a:ln>
                <a:solidFill>
                  <a:srgbClr val="203864"/>
                </a:solidFill>
                <a:effectLst/>
                <a:uLnTx/>
                <a:uFillTx/>
                <a:latin typeface="Century Gothic" panose="020F0302020204030204"/>
                <a:ea typeface="+mn-ea"/>
                <a:cs typeface="+mn-cs"/>
              </a:rPr>
              <a:t> la </a:t>
            </a:r>
            <a:r>
              <a:rPr kumimoji="0" lang="en-GB" sz="2200" b="1" i="0" u="none" strike="noStrike" kern="1200" cap="none" spc="0" normalizeH="0" noProof="0" dirty="0" err="1">
                <a:ln>
                  <a:noFill/>
                </a:ln>
                <a:solidFill>
                  <a:srgbClr val="203864"/>
                </a:solidFill>
                <a:effectLst/>
                <a:uLnTx/>
                <a:uFillTx/>
                <a:latin typeface="Century Gothic" panose="020F0302020204030204"/>
                <a:ea typeface="+mn-ea"/>
                <a:cs typeface="+mn-cs"/>
              </a:rPr>
              <a:t>frase</a:t>
            </a:r>
            <a:r>
              <a:rPr kumimoji="0" lang="en-GB" sz="2200" b="1" i="0" u="none" strike="noStrike" kern="1200" cap="none" spc="0" normalizeH="0" noProof="0" dirty="0">
                <a:ln>
                  <a:noFill/>
                </a:ln>
                <a:solidFill>
                  <a:srgbClr val="203864"/>
                </a:solidFill>
                <a:effectLst/>
                <a:uLnTx/>
                <a:uFillTx/>
                <a:latin typeface="Century Gothic" panose="020F0302020204030204"/>
                <a:ea typeface="+mn-ea"/>
                <a:cs typeface="+mn-cs"/>
              </a:rPr>
              <a:t> en </a:t>
            </a:r>
            <a:r>
              <a:rPr kumimoji="0" lang="en-GB" sz="2200" b="1" i="0" u="none" strike="noStrike" kern="1200" cap="none" spc="0" normalizeH="0" noProof="0" dirty="0" err="1">
                <a:ln>
                  <a:noFill/>
                </a:ln>
                <a:solidFill>
                  <a:srgbClr val="203864"/>
                </a:solidFill>
                <a:effectLst/>
                <a:uLnTx/>
                <a:uFillTx/>
                <a:latin typeface="Century Gothic" panose="020F0302020204030204"/>
                <a:ea typeface="+mn-ea"/>
                <a:cs typeface="+mn-cs"/>
              </a:rPr>
              <a:t>inglés</a:t>
            </a:r>
            <a:r>
              <a:rPr kumimoji="0" lang="en-GB" sz="2200" b="1" i="0" u="none" strike="noStrike" kern="1200" cap="none" spc="0" normalizeH="0" noProof="0" dirty="0">
                <a:ln>
                  <a:noFill/>
                </a:ln>
                <a:solidFill>
                  <a:srgbClr val="203864"/>
                </a:solidFill>
                <a:effectLst/>
                <a:uLnTx/>
                <a:uFillTx/>
                <a:latin typeface="Century Gothic" panose="020F0302020204030204"/>
                <a:ea typeface="+mn-ea"/>
                <a:cs typeface="+mn-cs"/>
              </a:rPr>
              <a:t>.</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graphicFrame>
        <p:nvGraphicFramePr>
          <p:cNvPr id="7" name="Tabla 6">
            <a:extLst>
              <a:ext uri="{FF2B5EF4-FFF2-40B4-BE49-F238E27FC236}">
                <a16:creationId xmlns:a16="http://schemas.microsoft.com/office/drawing/2014/main" id="{D7BA8642-3CA7-E341-841F-FA8272E69D84}"/>
              </a:ext>
            </a:extLst>
          </p:cNvPr>
          <p:cNvGraphicFramePr>
            <a:graphicFrameLocks noGrp="1"/>
          </p:cNvGraphicFramePr>
          <p:nvPr>
            <p:extLst>
              <p:ext uri="{D42A27DB-BD31-4B8C-83A1-F6EECF244321}">
                <p14:modId xmlns:p14="http://schemas.microsoft.com/office/powerpoint/2010/main" val="382151894"/>
              </p:ext>
            </p:extLst>
          </p:nvPr>
        </p:nvGraphicFramePr>
        <p:xfrm>
          <a:off x="599415" y="1835092"/>
          <a:ext cx="11014516" cy="1165164"/>
        </p:xfrm>
        <a:graphic>
          <a:graphicData uri="http://schemas.openxmlformats.org/drawingml/2006/table">
            <a:tbl>
              <a:tblPr firstRow="1" bandRow="1">
                <a:tableStyleId>{5940675A-B579-460E-94D1-54222C63F5DA}</a:tableStyleId>
              </a:tblPr>
              <a:tblGrid>
                <a:gridCol w="984084">
                  <a:extLst>
                    <a:ext uri="{9D8B030D-6E8A-4147-A177-3AD203B41FA5}">
                      <a16:colId xmlns:a16="http://schemas.microsoft.com/office/drawing/2014/main" val="4006178676"/>
                    </a:ext>
                  </a:extLst>
                </a:gridCol>
                <a:gridCol w="5015216">
                  <a:extLst>
                    <a:ext uri="{9D8B030D-6E8A-4147-A177-3AD203B41FA5}">
                      <a16:colId xmlns:a16="http://schemas.microsoft.com/office/drawing/2014/main" val="3341961501"/>
                    </a:ext>
                  </a:extLst>
                </a:gridCol>
                <a:gridCol w="5015216">
                  <a:extLst>
                    <a:ext uri="{9D8B030D-6E8A-4147-A177-3AD203B41FA5}">
                      <a16:colId xmlns:a16="http://schemas.microsoft.com/office/drawing/2014/main" val="1131098492"/>
                    </a:ext>
                  </a:extLst>
                </a:gridCol>
              </a:tblGrid>
              <a:tr h="582582">
                <a:tc>
                  <a:txBody>
                    <a:bodyPr/>
                    <a:lstStyle/>
                    <a:p>
                      <a:endParaRPr lang="es-GB" dirty="0"/>
                    </a:p>
                  </a:txBody>
                  <a:tcPr/>
                </a:tc>
                <a:tc>
                  <a:txBody>
                    <a:bodyPr/>
                    <a:lstStyle/>
                    <a:p>
                      <a:endParaRPr lang="es-GB" dirty="0"/>
                    </a:p>
                  </a:txBody>
                  <a:tcPr/>
                </a:tc>
                <a:tc>
                  <a:txBody>
                    <a:bodyPr/>
                    <a:lstStyle/>
                    <a:p>
                      <a:endParaRPr lang="es-GB" dirty="0"/>
                    </a:p>
                  </a:txBody>
                  <a:tcPr/>
                </a:tc>
                <a:extLst>
                  <a:ext uri="{0D108BD9-81ED-4DB2-BD59-A6C34878D82A}">
                    <a16:rowId xmlns:a16="http://schemas.microsoft.com/office/drawing/2014/main" val="2975470140"/>
                  </a:ext>
                </a:extLst>
              </a:tr>
              <a:tr h="582582">
                <a:tc gridSpan="3">
                  <a:txBody>
                    <a:bodyPr/>
                    <a:lstStyle/>
                    <a:p>
                      <a:endParaRPr lang="es-GB" dirty="0"/>
                    </a:p>
                  </a:txBody>
                  <a:tcPr>
                    <a:solidFill>
                      <a:schemeClr val="accent4">
                        <a:lumMod val="20000"/>
                        <a:lumOff val="80000"/>
                      </a:schemeClr>
                    </a:solidFill>
                  </a:tcPr>
                </a:tc>
                <a:tc hMerge="1">
                  <a:txBody>
                    <a:bodyPr/>
                    <a:lstStyle/>
                    <a:p>
                      <a:endParaRPr lang="es-GB" dirty="0"/>
                    </a:p>
                  </a:txBody>
                  <a:tcPr/>
                </a:tc>
                <a:tc hMerge="1">
                  <a:txBody>
                    <a:bodyPr/>
                    <a:lstStyle/>
                    <a:p>
                      <a:endParaRPr lang="es-GB" dirty="0"/>
                    </a:p>
                  </a:txBody>
                  <a:tcPr/>
                </a:tc>
                <a:extLst>
                  <a:ext uri="{0D108BD9-81ED-4DB2-BD59-A6C34878D82A}">
                    <a16:rowId xmlns:a16="http://schemas.microsoft.com/office/drawing/2014/main" val="3009063230"/>
                  </a:ext>
                </a:extLst>
              </a:tr>
            </a:tbl>
          </a:graphicData>
        </a:graphic>
      </p:graphicFrame>
      <p:sp>
        <p:nvSpPr>
          <p:cNvPr id="18" name="Action Button: Custom 30">
            <a:hlinkClick r:id="" action="ppaction://noaction" highlightClick="1">
              <a:snd r:embed="rId3" name="Siempre quedamos fuera de la escuela.wav"/>
            </a:hlinkClick>
            <a:extLst>
              <a:ext uri="{FF2B5EF4-FFF2-40B4-BE49-F238E27FC236}">
                <a16:creationId xmlns:a16="http://schemas.microsoft.com/office/drawing/2014/main" id="{83C11B64-3180-E04F-A5A1-21980B14252B}"/>
              </a:ext>
            </a:extLst>
          </p:cNvPr>
          <p:cNvSpPr/>
          <p:nvPr/>
        </p:nvSpPr>
        <p:spPr>
          <a:xfrm>
            <a:off x="802458" y="1919692"/>
            <a:ext cx="406086" cy="39095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latin typeface="+mj-lt"/>
              </a:rPr>
              <a:t>1</a:t>
            </a:r>
          </a:p>
        </p:txBody>
      </p:sp>
      <p:sp>
        <p:nvSpPr>
          <p:cNvPr id="19" name="Action Button: Custom 30">
            <a:hlinkClick r:id="" action="ppaction://noaction" highlightClick="1">
              <a:snd r:embed="rId4" name="Tú sabes la frecuencia de la palabra_ Yo sí.wav"/>
            </a:hlinkClick>
            <a:extLst>
              <a:ext uri="{FF2B5EF4-FFF2-40B4-BE49-F238E27FC236}">
                <a16:creationId xmlns:a16="http://schemas.microsoft.com/office/drawing/2014/main" id="{6B2A27BB-6317-124A-B0DA-34CE0DCC5AF0}"/>
              </a:ext>
            </a:extLst>
          </p:cNvPr>
          <p:cNvSpPr/>
          <p:nvPr/>
        </p:nvSpPr>
        <p:spPr>
          <a:xfrm>
            <a:off x="819172" y="3378833"/>
            <a:ext cx="406086" cy="39095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latin typeface="+mj-lt"/>
              </a:rPr>
              <a:t>2</a:t>
            </a:r>
          </a:p>
        </p:txBody>
      </p:sp>
      <p:sp>
        <p:nvSpPr>
          <p:cNvPr id="20" name="Action Button: Custom 30">
            <a:hlinkClick r:id="" action="ppaction://noaction" highlightClick="1">
              <a:snd r:embed="rId5" name="Ella dice que las consecuencias del calor son importantes.wav"/>
            </a:hlinkClick>
            <a:extLst>
              <a:ext uri="{FF2B5EF4-FFF2-40B4-BE49-F238E27FC236}">
                <a16:creationId xmlns:a16="http://schemas.microsoft.com/office/drawing/2014/main" id="{DCFEE892-63E8-1248-A266-D26A5781F32D}"/>
              </a:ext>
            </a:extLst>
          </p:cNvPr>
          <p:cNvSpPr/>
          <p:nvPr/>
        </p:nvSpPr>
        <p:spPr>
          <a:xfrm>
            <a:off x="806093" y="4964354"/>
            <a:ext cx="406086" cy="39095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latin typeface="+mj-lt"/>
              </a:rPr>
              <a:t>3</a:t>
            </a:r>
          </a:p>
        </p:txBody>
      </p:sp>
      <p:sp>
        <p:nvSpPr>
          <p:cNvPr id="8" name="CuadroTexto 7">
            <a:extLst>
              <a:ext uri="{FF2B5EF4-FFF2-40B4-BE49-F238E27FC236}">
                <a16:creationId xmlns:a16="http://schemas.microsoft.com/office/drawing/2014/main" id="{DDF89EF1-AAC0-4540-A277-5D91C84B7D0E}"/>
              </a:ext>
            </a:extLst>
          </p:cNvPr>
          <p:cNvSpPr txBox="1"/>
          <p:nvPr/>
        </p:nvSpPr>
        <p:spPr>
          <a:xfrm>
            <a:off x="3151119" y="1908901"/>
            <a:ext cx="1540806" cy="400110"/>
          </a:xfrm>
          <a:prstGeom prst="rect">
            <a:avLst/>
          </a:prstGeom>
          <a:noFill/>
        </p:spPr>
        <p:txBody>
          <a:bodyPr wrap="none" rtlCol="0">
            <a:spAutoFit/>
          </a:bodyPr>
          <a:lstStyle/>
          <a:p>
            <a:pPr algn="l"/>
            <a:r>
              <a:rPr lang="es-GB" sz="2000" b="1" dirty="0">
                <a:solidFill>
                  <a:srgbClr val="203864"/>
                </a:solidFill>
              </a:rPr>
              <a:t>que</a:t>
            </a:r>
            <a:r>
              <a:rPr lang="es-GB" sz="2000" dirty="0">
                <a:solidFill>
                  <a:srgbClr val="203864"/>
                </a:solidFill>
              </a:rPr>
              <a:t>damos</a:t>
            </a:r>
          </a:p>
        </p:txBody>
      </p:sp>
      <p:sp>
        <p:nvSpPr>
          <p:cNvPr id="24" name="CuadroTexto 23">
            <a:extLst>
              <a:ext uri="{FF2B5EF4-FFF2-40B4-BE49-F238E27FC236}">
                <a16:creationId xmlns:a16="http://schemas.microsoft.com/office/drawing/2014/main" id="{77E535EF-0B80-FD4C-8429-69684CC58713}"/>
              </a:ext>
            </a:extLst>
          </p:cNvPr>
          <p:cNvSpPr txBox="1"/>
          <p:nvPr/>
        </p:nvSpPr>
        <p:spPr>
          <a:xfrm>
            <a:off x="8511441" y="1919692"/>
            <a:ext cx="1165704" cy="400110"/>
          </a:xfrm>
          <a:prstGeom prst="rect">
            <a:avLst/>
          </a:prstGeom>
          <a:noFill/>
        </p:spPr>
        <p:txBody>
          <a:bodyPr wrap="none" rtlCol="0">
            <a:spAutoFit/>
          </a:bodyPr>
          <a:lstStyle/>
          <a:p>
            <a:pPr algn="l"/>
            <a:r>
              <a:rPr lang="es-GB" sz="2000" dirty="0">
                <a:solidFill>
                  <a:srgbClr val="203864"/>
                </a:solidFill>
              </a:rPr>
              <a:t>es</a:t>
            </a:r>
            <a:r>
              <a:rPr lang="es-GB" sz="2000" b="1" dirty="0">
                <a:solidFill>
                  <a:srgbClr val="203864"/>
                </a:solidFill>
              </a:rPr>
              <a:t>cue</a:t>
            </a:r>
            <a:r>
              <a:rPr lang="es-GB" sz="2000" dirty="0">
                <a:solidFill>
                  <a:srgbClr val="203864"/>
                </a:solidFill>
              </a:rPr>
              <a:t>la</a:t>
            </a:r>
          </a:p>
        </p:txBody>
      </p:sp>
      <p:sp>
        <p:nvSpPr>
          <p:cNvPr id="25" name="CuadroTexto 24">
            <a:extLst>
              <a:ext uri="{FF2B5EF4-FFF2-40B4-BE49-F238E27FC236}">
                <a16:creationId xmlns:a16="http://schemas.microsoft.com/office/drawing/2014/main" id="{C4074BF3-D056-5C4B-A8DE-432CDA874948}"/>
              </a:ext>
            </a:extLst>
          </p:cNvPr>
          <p:cNvSpPr txBox="1"/>
          <p:nvPr/>
        </p:nvSpPr>
        <p:spPr>
          <a:xfrm>
            <a:off x="8431857" y="3415217"/>
            <a:ext cx="1547218" cy="400110"/>
          </a:xfrm>
          <a:prstGeom prst="rect">
            <a:avLst/>
          </a:prstGeom>
          <a:noFill/>
        </p:spPr>
        <p:txBody>
          <a:bodyPr wrap="none" rtlCol="0">
            <a:spAutoFit/>
          </a:bodyPr>
          <a:lstStyle/>
          <a:p>
            <a:pPr algn="l"/>
            <a:r>
              <a:rPr lang="es-GB" sz="2000" dirty="0">
                <a:solidFill>
                  <a:srgbClr val="203864"/>
                </a:solidFill>
              </a:rPr>
              <a:t>fre</a:t>
            </a:r>
            <a:r>
              <a:rPr lang="es-GB" sz="2000" b="1" dirty="0">
                <a:solidFill>
                  <a:srgbClr val="203864"/>
                </a:solidFill>
              </a:rPr>
              <a:t>cue</a:t>
            </a:r>
            <a:r>
              <a:rPr lang="es-GB" sz="2000" dirty="0">
                <a:solidFill>
                  <a:srgbClr val="203864"/>
                </a:solidFill>
              </a:rPr>
              <a:t>ncia</a:t>
            </a:r>
          </a:p>
        </p:txBody>
      </p:sp>
      <p:sp>
        <p:nvSpPr>
          <p:cNvPr id="3" name="Rectangle 2"/>
          <p:cNvSpPr/>
          <p:nvPr/>
        </p:nvSpPr>
        <p:spPr>
          <a:xfrm>
            <a:off x="3956969" y="1386714"/>
            <a:ext cx="965329" cy="461665"/>
          </a:xfrm>
          <a:prstGeom prst="rect">
            <a:avLst/>
          </a:prstGeom>
        </p:spPr>
        <p:txBody>
          <a:bodyPr wrap="none">
            <a:spAutoFit/>
          </a:bodyPr>
          <a:lstStyle/>
          <a:p>
            <a:pPr algn="ctr"/>
            <a:r>
              <a:rPr lang="es-GB" sz="2400" b="1" dirty="0">
                <a:solidFill>
                  <a:srgbClr val="203864"/>
                </a:solidFill>
              </a:rPr>
              <a:t>[que]</a:t>
            </a:r>
          </a:p>
        </p:txBody>
      </p:sp>
      <p:sp>
        <p:nvSpPr>
          <p:cNvPr id="9" name="Rectangle 8"/>
          <p:cNvSpPr/>
          <p:nvPr/>
        </p:nvSpPr>
        <p:spPr>
          <a:xfrm>
            <a:off x="8718228" y="1380141"/>
            <a:ext cx="958917" cy="461665"/>
          </a:xfrm>
          <a:prstGeom prst="rect">
            <a:avLst/>
          </a:prstGeom>
        </p:spPr>
        <p:txBody>
          <a:bodyPr wrap="none">
            <a:spAutoFit/>
          </a:bodyPr>
          <a:lstStyle/>
          <a:p>
            <a:pPr algn="ctr"/>
            <a:r>
              <a:rPr lang="es-GB" sz="2400" b="1" dirty="0">
                <a:solidFill>
                  <a:srgbClr val="203864"/>
                </a:solidFill>
              </a:rPr>
              <a:t>[cue]</a:t>
            </a:r>
          </a:p>
        </p:txBody>
      </p:sp>
      <p:sp>
        <p:nvSpPr>
          <p:cNvPr id="10" name="TextBox 9"/>
          <p:cNvSpPr txBox="1"/>
          <p:nvPr/>
        </p:nvSpPr>
        <p:spPr>
          <a:xfrm>
            <a:off x="746585" y="2480162"/>
            <a:ext cx="7572285" cy="400110"/>
          </a:xfrm>
          <a:prstGeom prst="rect">
            <a:avLst/>
          </a:prstGeom>
          <a:noFill/>
        </p:spPr>
        <p:txBody>
          <a:bodyPr wrap="square" rtlCol="0">
            <a:spAutoFit/>
          </a:bodyPr>
          <a:lstStyle/>
          <a:p>
            <a:pPr algn="l"/>
            <a:r>
              <a:rPr lang="en-GB" sz="2000" dirty="0">
                <a:solidFill>
                  <a:srgbClr val="203864"/>
                </a:solidFill>
              </a:rPr>
              <a:t>We always __________ outside ___________.</a:t>
            </a:r>
          </a:p>
        </p:txBody>
      </p:sp>
      <p:sp>
        <p:nvSpPr>
          <p:cNvPr id="2" name="Title 1"/>
          <p:cNvSpPr>
            <a:spLocks noGrp="1"/>
          </p:cNvSpPr>
          <p:nvPr>
            <p:ph type="title"/>
          </p:nvPr>
        </p:nvSpPr>
        <p:spPr>
          <a:xfrm>
            <a:off x="9337745" y="184219"/>
            <a:ext cx="2714171" cy="555757"/>
          </a:xfrm>
        </p:spPr>
        <p:txBody>
          <a:bodyPr>
            <a:normAutofit/>
          </a:bodyPr>
          <a:lstStyle/>
          <a:p>
            <a:pPr lvl="0" algn="ctr">
              <a:lnSpc>
                <a:spcPct val="100000"/>
              </a:lnSpc>
              <a:spcBef>
                <a:spcPts val="0"/>
              </a:spcBef>
              <a:defRPr/>
            </a:pPr>
            <a:r>
              <a:rPr lang="en-GB" sz="2000" b="1" dirty="0" err="1">
                <a:solidFill>
                  <a:prstClr val="white"/>
                </a:solidFill>
              </a:rPr>
              <a:t>escuchar</a:t>
            </a:r>
            <a:r>
              <a:rPr lang="en-GB" sz="2000" b="1" dirty="0">
                <a:solidFill>
                  <a:prstClr val="white"/>
                </a:solidFill>
              </a:rPr>
              <a:t> / </a:t>
            </a:r>
            <a:r>
              <a:rPr lang="en-GB" sz="2000" b="1" dirty="0" err="1">
                <a:solidFill>
                  <a:prstClr val="white"/>
                </a:solidFill>
              </a:rPr>
              <a:t>escribir</a:t>
            </a:r>
            <a:endParaRPr lang="en-GB" sz="2000" b="1" dirty="0">
              <a:solidFill>
                <a:prstClr val="white"/>
              </a:solidFill>
            </a:endParaRPr>
          </a:p>
        </p:txBody>
      </p:sp>
      <p:sp>
        <p:nvSpPr>
          <p:cNvPr id="43" name="CuadroTexto 7">
            <a:extLst>
              <a:ext uri="{FF2B5EF4-FFF2-40B4-BE49-F238E27FC236}">
                <a16:creationId xmlns:a16="http://schemas.microsoft.com/office/drawing/2014/main" id="{DDF89EF1-AAC0-4540-A277-5D91C84B7D0E}"/>
              </a:ext>
            </a:extLst>
          </p:cNvPr>
          <p:cNvSpPr txBox="1"/>
          <p:nvPr/>
        </p:nvSpPr>
        <p:spPr>
          <a:xfrm>
            <a:off x="2270312" y="2480162"/>
            <a:ext cx="1459653" cy="400110"/>
          </a:xfrm>
          <a:prstGeom prst="rect">
            <a:avLst/>
          </a:prstGeom>
          <a:noFill/>
        </p:spPr>
        <p:txBody>
          <a:bodyPr wrap="square" rtlCol="0">
            <a:spAutoFit/>
          </a:bodyPr>
          <a:lstStyle/>
          <a:p>
            <a:pPr algn="l"/>
            <a:r>
              <a:rPr lang="en-GB" sz="2000" b="1" dirty="0">
                <a:solidFill>
                  <a:srgbClr val="203864"/>
                </a:solidFill>
              </a:rPr>
              <a:t>meet up </a:t>
            </a:r>
            <a:endParaRPr lang="es-GB" sz="2000" dirty="0">
              <a:solidFill>
                <a:srgbClr val="203864"/>
              </a:solidFill>
            </a:endParaRPr>
          </a:p>
        </p:txBody>
      </p:sp>
      <p:sp>
        <p:nvSpPr>
          <p:cNvPr id="45" name="CuadroTexto 7">
            <a:extLst>
              <a:ext uri="{FF2B5EF4-FFF2-40B4-BE49-F238E27FC236}">
                <a16:creationId xmlns:a16="http://schemas.microsoft.com/office/drawing/2014/main" id="{DDF89EF1-AAC0-4540-A277-5D91C84B7D0E}"/>
              </a:ext>
            </a:extLst>
          </p:cNvPr>
          <p:cNvSpPr txBox="1"/>
          <p:nvPr/>
        </p:nvSpPr>
        <p:spPr>
          <a:xfrm>
            <a:off x="4717389" y="2472091"/>
            <a:ext cx="1190349" cy="400110"/>
          </a:xfrm>
          <a:prstGeom prst="rect">
            <a:avLst/>
          </a:prstGeom>
          <a:noFill/>
        </p:spPr>
        <p:txBody>
          <a:bodyPr wrap="square" rtlCol="0">
            <a:spAutoFit/>
          </a:bodyPr>
          <a:lstStyle/>
          <a:p>
            <a:pPr algn="l"/>
            <a:r>
              <a:rPr lang="en-GB" sz="2000" b="1" dirty="0">
                <a:solidFill>
                  <a:srgbClr val="203864"/>
                </a:solidFill>
              </a:rPr>
              <a:t>school</a:t>
            </a:r>
            <a:endParaRPr lang="es-GB" sz="2000" dirty="0">
              <a:solidFill>
                <a:srgbClr val="203864"/>
              </a:solidFill>
            </a:endParaRPr>
          </a:p>
        </p:txBody>
      </p:sp>
      <p:sp>
        <p:nvSpPr>
          <p:cNvPr id="53" name="TextBox 52"/>
          <p:cNvSpPr txBox="1"/>
          <p:nvPr/>
        </p:nvSpPr>
        <p:spPr>
          <a:xfrm>
            <a:off x="819172" y="3995498"/>
            <a:ext cx="7572285" cy="400110"/>
          </a:xfrm>
          <a:prstGeom prst="rect">
            <a:avLst/>
          </a:prstGeom>
          <a:noFill/>
        </p:spPr>
        <p:txBody>
          <a:bodyPr wrap="square" rtlCol="0">
            <a:spAutoFit/>
          </a:bodyPr>
          <a:lstStyle/>
          <a:p>
            <a:pPr algn="l"/>
            <a:r>
              <a:rPr lang="en-GB" sz="2000" dirty="0">
                <a:solidFill>
                  <a:srgbClr val="203864"/>
                </a:solidFill>
              </a:rPr>
              <a:t>Do you know the _____________ of the word? I do!</a:t>
            </a:r>
          </a:p>
        </p:txBody>
      </p:sp>
      <p:sp>
        <p:nvSpPr>
          <p:cNvPr id="56" name="CuadroTexto 24">
            <a:extLst>
              <a:ext uri="{FF2B5EF4-FFF2-40B4-BE49-F238E27FC236}">
                <a16:creationId xmlns:a16="http://schemas.microsoft.com/office/drawing/2014/main" id="{C4074BF3-D056-5C4B-A8DE-432CDA874948}"/>
              </a:ext>
            </a:extLst>
          </p:cNvPr>
          <p:cNvSpPr txBox="1"/>
          <p:nvPr/>
        </p:nvSpPr>
        <p:spPr>
          <a:xfrm>
            <a:off x="3190864" y="3974812"/>
            <a:ext cx="1467068" cy="400110"/>
          </a:xfrm>
          <a:prstGeom prst="rect">
            <a:avLst/>
          </a:prstGeom>
          <a:noFill/>
        </p:spPr>
        <p:txBody>
          <a:bodyPr wrap="none" rtlCol="0">
            <a:spAutoFit/>
          </a:bodyPr>
          <a:lstStyle/>
          <a:p>
            <a:pPr algn="l"/>
            <a:r>
              <a:rPr lang="en-GB" sz="2000" b="1" dirty="0">
                <a:solidFill>
                  <a:srgbClr val="203864"/>
                </a:solidFill>
              </a:rPr>
              <a:t>frequency</a:t>
            </a:r>
            <a:endParaRPr lang="es-GB" sz="2000" b="1" dirty="0">
              <a:solidFill>
                <a:srgbClr val="203864"/>
              </a:solidFill>
            </a:endParaRPr>
          </a:p>
        </p:txBody>
      </p:sp>
      <p:sp>
        <p:nvSpPr>
          <p:cNvPr id="60" name="CuadroTexto 24">
            <a:extLst>
              <a:ext uri="{FF2B5EF4-FFF2-40B4-BE49-F238E27FC236}">
                <a16:creationId xmlns:a16="http://schemas.microsoft.com/office/drawing/2014/main" id="{C4074BF3-D056-5C4B-A8DE-432CDA874948}"/>
              </a:ext>
            </a:extLst>
          </p:cNvPr>
          <p:cNvSpPr txBox="1"/>
          <p:nvPr/>
        </p:nvSpPr>
        <p:spPr>
          <a:xfrm>
            <a:off x="3803494" y="4968317"/>
            <a:ext cx="681597" cy="400110"/>
          </a:xfrm>
          <a:prstGeom prst="rect">
            <a:avLst/>
          </a:prstGeom>
          <a:noFill/>
        </p:spPr>
        <p:txBody>
          <a:bodyPr wrap="none" rtlCol="0">
            <a:spAutoFit/>
          </a:bodyPr>
          <a:lstStyle/>
          <a:p>
            <a:pPr algn="l"/>
            <a:r>
              <a:rPr lang="en-GB" sz="2000" b="1" dirty="0">
                <a:solidFill>
                  <a:srgbClr val="203864"/>
                </a:solidFill>
              </a:rPr>
              <a:t>que</a:t>
            </a:r>
            <a:endParaRPr lang="es-GB" sz="2000" b="1" dirty="0">
              <a:solidFill>
                <a:srgbClr val="203864"/>
              </a:solidFill>
            </a:endParaRPr>
          </a:p>
        </p:txBody>
      </p:sp>
      <p:sp>
        <p:nvSpPr>
          <p:cNvPr id="61" name="TextBox 60"/>
          <p:cNvSpPr txBox="1"/>
          <p:nvPr/>
        </p:nvSpPr>
        <p:spPr>
          <a:xfrm>
            <a:off x="802458" y="5557988"/>
            <a:ext cx="8151042" cy="400110"/>
          </a:xfrm>
          <a:prstGeom prst="rect">
            <a:avLst/>
          </a:prstGeom>
          <a:noFill/>
        </p:spPr>
        <p:txBody>
          <a:bodyPr wrap="square" rtlCol="0">
            <a:spAutoFit/>
          </a:bodyPr>
          <a:lstStyle/>
          <a:p>
            <a:pPr algn="l"/>
            <a:r>
              <a:rPr lang="en-GB" sz="2000" dirty="0">
                <a:solidFill>
                  <a:srgbClr val="203864"/>
                </a:solidFill>
              </a:rPr>
              <a:t>She ______ ____ the ________________ of the heat are important. </a:t>
            </a:r>
          </a:p>
        </p:txBody>
      </p:sp>
      <p:sp>
        <p:nvSpPr>
          <p:cNvPr id="64" name="CuadroTexto 24">
            <a:extLst>
              <a:ext uri="{FF2B5EF4-FFF2-40B4-BE49-F238E27FC236}">
                <a16:creationId xmlns:a16="http://schemas.microsoft.com/office/drawing/2014/main" id="{C4074BF3-D056-5C4B-A8DE-432CDA874948}"/>
              </a:ext>
            </a:extLst>
          </p:cNvPr>
          <p:cNvSpPr txBox="1"/>
          <p:nvPr/>
        </p:nvSpPr>
        <p:spPr>
          <a:xfrm>
            <a:off x="8346272" y="4959828"/>
            <a:ext cx="2073003" cy="400110"/>
          </a:xfrm>
          <a:prstGeom prst="rect">
            <a:avLst/>
          </a:prstGeom>
          <a:noFill/>
        </p:spPr>
        <p:txBody>
          <a:bodyPr wrap="none" rtlCol="0">
            <a:spAutoFit/>
          </a:bodyPr>
          <a:lstStyle/>
          <a:p>
            <a:pPr algn="l"/>
            <a:r>
              <a:rPr lang="en-GB" sz="2000" dirty="0">
                <a:solidFill>
                  <a:srgbClr val="203864"/>
                </a:solidFill>
              </a:rPr>
              <a:t>conse</a:t>
            </a:r>
            <a:r>
              <a:rPr lang="en-GB" sz="2000" b="1" dirty="0">
                <a:solidFill>
                  <a:srgbClr val="203864"/>
                </a:solidFill>
              </a:rPr>
              <a:t>cue</a:t>
            </a:r>
            <a:r>
              <a:rPr lang="en-GB" sz="2000" dirty="0">
                <a:solidFill>
                  <a:srgbClr val="203864"/>
                </a:solidFill>
              </a:rPr>
              <a:t>ncias</a:t>
            </a:r>
            <a:endParaRPr lang="es-GB" sz="2000" dirty="0">
              <a:solidFill>
                <a:srgbClr val="203864"/>
              </a:solidFill>
            </a:endParaRPr>
          </a:p>
        </p:txBody>
      </p:sp>
      <p:sp>
        <p:nvSpPr>
          <p:cNvPr id="65" name="CuadroTexto 24">
            <a:extLst>
              <a:ext uri="{FF2B5EF4-FFF2-40B4-BE49-F238E27FC236}">
                <a16:creationId xmlns:a16="http://schemas.microsoft.com/office/drawing/2014/main" id="{C4074BF3-D056-5C4B-A8DE-432CDA874948}"/>
              </a:ext>
            </a:extLst>
          </p:cNvPr>
          <p:cNvSpPr txBox="1"/>
          <p:nvPr/>
        </p:nvSpPr>
        <p:spPr>
          <a:xfrm>
            <a:off x="1446820" y="5557988"/>
            <a:ext cx="728084" cy="400110"/>
          </a:xfrm>
          <a:prstGeom prst="rect">
            <a:avLst/>
          </a:prstGeom>
          <a:noFill/>
        </p:spPr>
        <p:txBody>
          <a:bodyPr wrap="none" rtlCol="0">
            <a:spAutoFit/>
          </a:bodyPr>
          <a:lstStyle/>
          <a:p>
            <a:pPr algn="l"/>
            <a:r>
              <a:rPr lang="en-GB" sz="2000" b="1" dirty="0">
                <a:solidFill>
                  <a:srgbClr val="203864"/>
                </a:solidFill>
              </a:rPr>
              <a:t>says</a:t>
            </a:r>
            <a:endParaRPr lang="es-GB" sz="2000" b="1" dirty="0">
              <a:solidFill>
                <a:srgbClr val="203864"/>
              </a:solidFill>
            </a:endParaRPr>
          </a:p>
        </p:txBody>
      </p:sp>
      <p:sp>
        <p:nvSpPr>
          <p:cNvPr id="66" name="CuadroTexto 24">
            <a:extLst>
              <a:ext uri="{FF2B5EF4-FFF2-40B4-BE49-F238E27FC236}">
                <a16:creationId xmlns:a16="http://schemas.microsoft.com/office/drawing/2014/main" id="{C4074BF3-D056-5C4B-A8DE-432CDA874948}"/>
              </a:ext>
            </a:extLst>
          </p:cNvPr>
          <p:cNvSpPr txBox="1"/>
          <p:nvPr/>
        </p:nvSpPr>
        <p:spPr>
          <a:xfrm>
            <a:off x="2114821" y="5557988"/>
            <a:ext cx="662361" cy="400110"/>
          </a:xfrm>
          <a:prstGeom prst="rect">
            <a:avLst/>
          </a:prstGeom>
          <a:noFill/>
        </p:spPr>
        <p:txBody>
          <a:bodyPr wrap="none" rtlCol="0">
            <a:spAutoFit/>
          </a:bodyPr>
          <a:lstStyle/>
          <a:p>
            <a:pPr algn="l"/>
            <a:r>
              <a:rPr lang="en-GB" sz="2000" b="1" dirty="0">
                <a:solidFill>
                  <a:srgbClr val="203864"/>
                </a:solidFill>
              </a:rPr>
              <a:t>that</a:t>
            </a:r>
            <a:endParaRPr lang="es-GB" sz="2000" b="1" dirty="0">
              <a:solidFill>
                <a:srgbClr val="203864"/>
              </a:solidFill>
            </a:endParaRPr>
          </a:p>
        </p:txBody>
      </p:sp>
      <p:sp>
        <p:nvSpPr>
          <p:cNvPr id="67" name="CuadroTexto 24">
            <a:extLst>
              <a:ext uri="{FF2B5EF4-FFF2-40B4-BE49-F238E27FC236}">
                <a16:creationId xmlns:a16="http://schemas.microsoft.com/office/drawing/2014/main" id="{C4074BF3-D056-5C4B-A8DE-432CDA874948}"/>
              </a:ext>
            </a:extLst>
          </p:cNvPr>
          <p:cNvSpPr txBox="1"/>
          <p:nvPr/>
        </p:nvSpPr>
        <p:spPr>
          <a:xfrm>
            <a:off x="3335993" y="5559595"/>
            <a:ext cx="2021707" cy="400110"/>
          </a:xfrm>
          <a:prstGeom prst="rect">
            <a:avLst/>
          </a:prstGeom>
          <a:noFill/>
        </p:spPr>
        <p:txBody>
          <a:bodyPr wrap="none" rtlCol="0">
            <a:spAutoFit/>
          </a:bodyPr>
          <a:lstStyle/>
          <a:p>
            <a:pPr algn="l"/>
            <a:r>
              <a:rPr lang="en-GB" sz="2000" b="1" dirty="0">
                <a:solidFill>
                  <a:srgbClr val="203864"/>
                </a:solidFill>
              </a:rPr>
              <a:t>consequences</a:t>
            </a:r>
            <a:endParaRPr lang="es-GB" sz="2000" b="1" dirty="0">
              <a:solidFill>
                <a:srgbClr val="203864"/>
              </a:solidFill>
            </a:endParaRPr>
          </a:p>
        </p:txBody>
      </p:sp>
      <p:sp>
        <p:nvSpPr>
          <p:cNvPr id="68" name="TextBox 67"/>
          <p:cNvSpPr txBox="1"/>
          <p:nvPr/>
        </p:nvSpPr>
        <p:spPr>
          <a:xfrm>
            <a:off x="10895210" y="675637"/>
            <a:ext cx="1032933" cy="461665"/>
          </a:xfrm>
          <a:prstGeom prst="rect">
            <a:avLst/>
          </a:prstGeom>
          <a:noFill/>
        </p:spPr>
        <p:txBody>
          <a:bodyPr wrap="square" rtlCol="0">
            <a:spAutoFit/>
          </a:bodyPr>
          <a:lstStyle/>
          <a:p>
            <a:pPr algn="l"/>
            <a:r>
              <a:rPr lang="en-GB" sz="2400" b="1" dirty="0">
                <a:solidFill>
                  <a:schemeClr val="accent5">
                    <a:lumMod val="50000"/>
                  </a:schemeClr>
                </a:solidFill>
              </a:rPr>
              <a:t>[1/2]</a:t>
            </a:r>
          </a:p>
        </p:txBody>
      </p:sp>
    </p:spTree>
    <p:extLst>
      <p:ext uri="{BB962C8B-B14F-4D97-AF65-F5344CB8AC3E}">
        <p14:creationId xmlns:p14="http://schemas.microsoft.com/office/powerpoint/2010/main" val="1537886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4" grpId="0"/>
      <p:bldP spid="25" grpId="0"/>
      <p:bldP spid="43" grpId="0"/>
      <p:bldP spid="45" grpId="0"/>
      <p:bldP spid="56" grpId="0"/>
      <p:bldP spid="60" grpId="0"/>
      <p:bldP spid="64" grpId="0"/>
      <p:bldP spid="65" grpId="0"/>
      <p:bldP spid="66" grpId="0"/>
      <p:bldP spid="6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6"/>
          <p:cNvSpPr>
            <a:spLocks noGrp="1"/>
          </p:cNvSpPr>
          <p:nvPr>
            <p:ph type="title"/>
          </p:nvPr>
        </p:nvSpPr>
        <p:spPr>
          <a:xfrm>
            <a:off x="82286" y="1163992"/>
            <a:ext cx="11845856" cy="550948"/>
          </a:xfrm>
        </p:spPr>
        <p:txBody>
          <a:bodyPr>
            <a:noAutofit/>
          </a:bodyPr>
          <a:lstStyle/>
          <a:p>
            <a:r>
              <a:rPr lang="pt-BR" sz="2200" b="1" dirty="0" err="1">
                <a:solidFill>
                  <a:srgbClr val="1F3864"/>
                </a:solidFill>
                <a:latin typeface="Century Gothic" panose="020B0502020202020204" pitchFamily="34" charset="0"/>
                <a:ea typeface="Century Gothic"/>
                <a:cs typeface="Century Gothic"/>
                <a:sym typeface="Century Gothic"/>
              </a:rPr>
              <a:t>Escucha</a:t>
            </a:r>
            <a:r>
              <a:rPr lang="pt-BR" sz="2200" b="1" dirty="0">
                <a:solidFill>
                  <a:srgbClr val="1F3864"/>
                </a:solidFill>
                <a:latin typeface="Century Gothic" panose="020B0502020202020204" pitchFamily="34" charset="0"/>
                <a:ea typeface="Century Gothic"/>
                <a:cs typeface="Century Gothic"/>
                <a:sym typeface="Century Gothic"/>
              </a:rPr>
              <a:t> </a:t>
            </a:r>
            <a:r>
              <a:rPr lang="pt-BR" sz="2200" b="1" dirty="0" err="1">
                <a:solidFill>
                  <a:srgbClr val="1F3864"/>
                </a:solidFill>
                <a:latin typeface="Century Gothic" panose="020B0502020202020204" pitchFamily="34" charset="0"/>
                <a:ea typeface="Century Gothic"/>
                <a:cs typeface="Century Gothic"/>
                <a:sym typeface="Century Gothic"/>
              </a:rPr>
              <a:t>las</a:t>
            </a:r>
            <a:r>
              <a:rPr lang="pt-BR" sz="2200" b="1" dirty="0">
                <a:solidFill>
                  <a:srgbClr val="1F3864"/>
                </a:solidFill>
                <a:latin typeface="Century Gothic" panose="020B0502020202020204" pitchFamily="34" charset="0"/>
                <a:ea typeface="Century Gothic"/>
                <a:cs typeface="Century Gothic"/>
                <a:sym typeface="Century Gothic"/>
              </a:rPr>
              <a:t> </a:t>
            </a:r>
            <a:r>
              <a:rPr lang="pt-BR" sz="2200" b="1" dirty="0" err="1">
                <a:solidFill>
                  <a:srgbClr val="1F3864"/>
                </a:solidFill>
                <a:latin typeface="Century Gothic" panose="020B0502020202020204" pitchFamily="34" charset="0"/>
                <a:ea typeface="Century Gothic"/>
                <a:cs typeface="Century Gothic"/>
                <a:sym typeface="Century Gothic"/>
              </a:rPr>
              <a:t>palabras</a:t>
            </a:r>
            <a:r>
              <a:rPr lang="pt-BR" sz="2200" b="1" dirty="0">
                <a:solidFill>
                  <a:srgbClr val="1F3864"/>
                </a:solidFill>
                <a:latin typeface="Century Gothic" panose="020B0502020202020204" pitchFamily="34" charset="0"/>
                <a:ea typeface="Century Gothic"/>
                <a:cs typeface="Century Gothic"/>
                <a:sym typeface="Century Gothic"/>
              </a:rPr>
              <a:t> </a:t>
            </a:r>
            <a:r>
              <a:rPr lang="pt-BR" sz="2200" b="1" dirty="0" err="1">
                <a:solidFill>
                  <a:srgbClr val="1F3864"/>
                </a:solidFill>
                <a:latin typeface="Century Gothic" panose="020B0502020202020204" pitchFamily="34" charset="0"/>
                <a:ea typeface="Century Gothic"/>
                <a:cs typeface="Century Gothic"/>
                <a:sym typeface="Century Gothic"/>
              </a:rPr>
              <a:t>en</a:t>
            </a:r>
            <a:r>
              <a:rPr lang="pt-BR" sz="2200" b="1" dirty="0">
                <a:solidFill>
                  <a:srgbClr val="1F3864"/>
                </a:solidFill>
                <a:latin typeface="Century Gothic" panose="020B0502020202020204" pitchFamily="34" charset="0"/>
                <a:ea typeface="Century Gothic"/>
                <a:cs typeface="Century Gothic"/>
                <a:sym typeface="Century Gothic"/>
              </a:rPr>
              <a:t> </a:t>
            </a:r>
            <a:r>
              <a:rPr lang="pt-BR" sz="2200" b="1" dirty="0" err="1">
                <a:solidFill>
                  <a:srgbClr val="1F3864"/>
                </a:solidFill>
                <a:latin typeface="Century Gothic" panose="020B0502020202020204" pitchFamily="34" charset="0"/>
                <a:ea typeface="Century Gothic"/>
                <a:cs typeface="Century Gothic"/>
                <a:sym typeface="Century Gothic"/>
              </a:rPr>
              <a:t>español</a:t>
            </a:r>
            <a:r>
              <a:rPr lang="pt-BR" sz="2200" b="1" dirty="0">
                <a:solidFill>
                  <a:srgbClr val="1F3864"/>
                </a:solidFill>
                <a:latin typeface="Century Gothic" panose="020B0502020202020204" pitchFamily="34" charset="0"/>
                <a:ea typeface="Century Gothic"/>
                <a:cs typeface="Century Gothic"/>
                <a:sym typeface="Century Gothic"/>
              </a:rPr>
              <a:t>. </a:t>
            </a:r>
            <a:r>
              <a:rPr lang="pt-BR" sz="2200" b="1" dirty="0" err="1">
                <a:solidFill>
                  <a:srgbClr val="1F3864"/>
                </a:solidFill>
                <a:ea typeface="Century Gothic"/>
                <a:cs typeface="Century Gothic"/>
                <a:sym typeface="Century Gothic"/>
              </a:rPr>
              <a:t>Escribe</a:t>
            </a:r>
            <a:r>
              <a:rPr lang="pt-BR" sz="2200" b="1" dirty="0">
                <a:solidFill>
                  <a:srgbClr val="1F3864"/>
                </a:solidFill>
                <a:ea typeface="Century Gothic"/>
                <a:cs typeface="Century Gothic"/>
                <a:sym typeface="Century Gothic"/>
              </a:rPr>
              <a:t> </a:t>
            </a:r>
            <a:r>
              <a:rPr lang="pt-BR" sz="2200" b="1" dirty="0" err="1">
                <a:solidFill>
                  <a:srgbClr val="1F3864"/>
                </a:solidFill>
                <a:ea typeface="Century Gothic"/>
                <a:cs typeface="Century Gothic"/>
                <a:sym typeface="Century Gothic"/>
              </a:rPr>
              <a:t>las</a:t>
            </a:r>
            <a:r>
              <a:rPr lang="pt-BR" sz="2200" b="1" dirty="0">
                <a:solidFill>
                  <a:srgbClr val="1F3864"/>
                </a:solidFill>
                <a:ea typeface="Century Gothic"/>
                <a:cs typeface="Century Gothic"/>
                <a:sym typeface="Century Gothic"/>
              </a:rPr>
              <a:t> </a:t>
            </a:r>
            <a:r>
              <a:rPr lang="pt-BR" sz="2200" b="1" dirty="0" err="1">
                <a:solidFill>
                  <a:srgbClr val="1F3864"/>
                </a:solidFill>
                <a:ea typeface="Century Gothic"/>
                <a:cs typeface="Century Gothic"/>
                <a:sym typeface="Century Gothic"/>
              </a:rPr>
              <a:t>palabras</a:t>
            </a:r>
            <a:r>
              <a:rPr lang="pt-BR" sz="2200" b="1" dirty="0">
                <a:solidFill>
                  <a:srgbClr val="1F3864"/>
                </a:solidFill>
                <a:ea typeface="Century Gothic"/>
                <a:cs typeface="Century Gothic"/>
                <a:sym typeface="Century Gothic"/>
              </a:rPr>
              <a:t> </a:t>
            </a:r>
            <a:r>
              <a:rPr lang="pt-BR" sz="2200" b="1" dirty="0" err="1">
                <a:solidFill>
                  <a:srgbClr val="1F3864"/>
                </a:solidFill>
                <a:ea typeface="Century Gothic"/>
                <a:cs typeface="Century Gothic"/>
                <a:sym typeface="Century Gothic"/>
              </a:rPr>
              <a:t>en</a:t>
            </a:r>
            <a:r>
              <a:rPr lang="pt-BR" sz="2200" b="1" dirty="0">
                <a:solidFill>
                  <a:srgbClr val="1F3864"/>
                </a:solidFill>
                <a:ea typeface="Century Gothic"/>
                <a:cs typeface="Century Gothic"/>
                <a:sym typeface="Century Gothic"/>
              </a:rPr>
              <a:t> </a:t>
            </a:r>
            <a:r>
              <a:rPr lang="pt-BR" sz="2200" b="1" dirty="0" err="1">
                <a:solidFill>
                  <a:srgbClr val="1F3864"/>
                </a:solidFill>
                <a:ea typeface="Century Gothic"/>
                <a:cs typeface="Century Gothic"/>
                <a:sym typeface="Century Gothic"/>
              </a:rPr>
              <a:t>inglés</a:t>
            </a:r>
            <a:r>
              <a:rPr lang="pt-BR" sz="2200" b="1" dirty="0">
                <a:solidFill>
                  <a:srgbClr val="1F3864"/>
                </a:solidFill>
                <a:ea typeface="Century Gothic"/>
                <a:cs typeface="Century Gothic"/>
                <a:sym typeface="Century Gothic"/>
              </a:rPr>
              <a:t> </a:t>
            </a:r>
            <a:r>
              <a:rPr lang="pt-BR" sz="2200" b="1" dirty="0" err="1">
                <a:solidFill>
                  <a:srgbClr val="1F3864"/>
                </a:solidFill>
                <a:ea typeface="Century Gothic"/>
                <a:cs typeface="Century Gothic"/>
                <a:sym typeface="Century Gothic"/>
              </a:rPr>
              <a:t>en</a:t>
            </a:r>
            <a:r>
              <a:rPr lang="pt-BR" sz="2200" b="1" dirty="0">
                <a:solidFill>
                  <a:srgbClr val="1F3864"/>
                </a:solidFill>
                <a:ea typeface="Century Gothic"/>
                <a:cs typeface="Century Gothic"/>
                <a:sym typeface="Century Gothic"/>
              </a:rPr>
              <a:t> </a:t>
            </a:r>
            <a:r>
              <a:rPr lang="pt-BR" sz="2200" b="1" dirty="0" err="1">
                <a:solidFill>
                  <a:srgbClr val="1F3864"/>
                </a:solidFill>
                <a:ea typeface="Century Gothic"/>
                <a:cs typeface="Century Gothic"/>
                <a:sym typeface="Century Gothic"/>
              </a:rPr>
              <a:t>el</a:t>
            </a:r>
            <a:r>
              <a:rPr lang="pt-BR" sz="2200" b="1" dirty="0">
                <a:solidFill>
                  <a:srgbClr val="1F3864"/>
                </a:solidFill>
                <a:ea typeface="Century Gothic"/>
                <a:cs typeface="Century Gothic"/>
                <a:sym typeface="Century Gothic"/>
              </a:rPr>
              <a:t> </a:t>
            </a:r>
            <a:r>
              <a:rPr lang="pt-BR" sz="2200" b="1" dirty="0" err="1">
                <a:solidFill>
                  <a:srgbClr val="1F3864"/>
                </a:solidFill>
                <a:ea typeface="Century Gothic"/>
                <a:cs typeface="Century Gothic"/>
                <a:sym typeface="Century Gothic"/>
              </a:rPr>
              <a:t>orden</a:t>
            </a:r>
            <a:r>
              <a:rPr lang="pt-BR" sz="2200" b="1" dirty="0">
                <a:solidFill>
                  <a:srgbClr val="1F3864"/>
                </a:solidFill>
                <a:ea typeface="Century Gothic"/>
                <a:cs typeface="Century Gothic"/>
                <a:sym typeface="Century Gothic"/>
              </a:rPr>
              <a:t> </a:t>
            </a:r>
            <a:r>
              <a:rPr lang="pt-BR" sz="2200" b="1" dirty="0" err="1">
                <a:solidFill>
                  <a:srgbClr val="1F3864"/>
                </a:solidFill>
                <a:ea typeface="Century Gothic"/>
                <a:cs typeface="Century Gothic"/>
                <a:sym typeface="Century Gothic"/>
              </a:rPr>
              <a:t>correcto</a:t>
            </a:r>
            <a:r>
              <a:rPr lang="pt-BR" sz="2200" b="1" dirty="0">
                <a:solidFill>
                  <a:srgbClr val="1F3864"/>
                </a:solidFill>
                <a:ea typeface="Century Gothic"/>
                <a:cs typeface="Century Gothic"/>
                <a:sym typeface="Century Gothic"/>
              </a:rPr>
              <a:t>.</a:t>
            </a:r>
            <a:endParaRPr lang="en-GB" sz="2200" dirty="0"/>
          </a:p>
        </p:txBody>
      </p:sp>
      <p:sp>
        <p:nvSpPr>
          <p:cNvPr id="38" name="Rounded Rectangle 11">
            <a:extLst>
              <a:ext uri="{FF2B5EF4-FFF2-40B4-BE49-F238E27FC236}">
                <a16:creationId xmlns:a16="http://schemas.microsoft.com/office/drawing/2014/main" id="{210FBEF5-8E6C-AE4A-B97F-5C2DE4EF7833}"/>
              </a:ext>
            </a:extLst>
          </p:cNvPr>
          <p:cNvSpPr/>
          <p:nvPr/>
        </p:nvSpPr>
        <p:spPr>
          <a:xfrm>
            <a:off x="9461751" y="258166"/>
            <a:ext cx="2466391"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39" name="Picture 4" descr="background rectangle">
            <a:extLst>
              <a:ext uri="{FF2B5EF4-FFF2-40B4-BE49-F238E27FC236}">
                <a16:creationId xmlns:a16="http://schemas.microsoft.com/office/drawing/2014/main" id="{BC773050-C400-D34B-8FC2-12774A3C29C0}"/>
              </a:ext>
              <a:ext uri="{C183D7F6-B498-43B3-948B-1728B52AA6E4}">
                <adec:decorative xmlns:adec="http://schemas.microsoft.com/office/drawing/2017/decorative" xmlns=""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40" name="Título 8">
            <a:extLst>
              <a:ext uri="{FF2B5EF4-FFF2-40B4-BE49-F238E27FC236}">
                <a16:creationId xmlns:a16="http://schemas.microsoft.com/office/drawing/2014/main" id="{54599549-8AC8-FE4D-BE35-B878D0E8EC2F}"/>
              </a:ext>
            </a:extLst>
          </p:cNvPr>
          <p:cNvSpPr txBox="1">
            <a:spLocks/>
          </p:cNvSpPr>
          <p:nvPr/>
        </p:nvSpPr>
        <p:spPr>
          <a:xfrm>
            <a:off x="82286" y="382103"/>
            <a:ext cx="4635488" cy="55094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err="1">
                <a:solidFill>
                  <a:schemeClr val="bg1"/>
                </a:solidFill>
              </a:rPr>
              <a:t>Vocabulario</a:t>
            </a:r>
            <a:endParaRPr lang="en-GB" sz="3600" b="1" dirty="0">
              <a:solidFill>
                <a:schemeClr val="bg1"/>
              </a:solidFill>
            </a:endParaRPr>
          </a:p>
        </p:txBody>
      </p:sp>
      <p:graphicFrame>
        <p:nvGraphicFramePr>
          <p:cNvPr id="6" name="Tabla 5">
            <a:extLst>
              <a:ext uri="{FF2B5EF4-FFF2-40B4-BE49-F238E27FC236}">
                <a16:creationId xmlns:a16="http://schemas.microsoft.com/office/drawing/2014/main" id="{0766EE1C-52BC-8F4E-A800-84B24901B64A}"/>
              </a:ext>
            </a:extLst>
          </p:cNvPr>
          <p:cNvGraphicFramePr>
            <a:graphicFrameLocks noGrp="1"/>
          </p:cNvGraphicFramePr>
          <p:nvPr>
            <p:extLst>
              <p:ext uri="{D42A27DB-BD31-4B8C-83A1-F6EECF244321}">
                <p14:modId xmlns:p14="http://schemas.microsoft.com/office/powerpoint/2010/main" val="870986420"/>
              </p:ext>
            </p:extLst>
          </p:nvPr>
        </p:nvGraphicFramePr>
        <p:xfrm>
          <a:off x="2003230" y="1714940"/>
          <a:ext cx="8185539" cy="4438728"/>
        </p:xfrm>
        <a:graphic>
          <a:graphicData uri="http://schemas.openxmlformats.org/drawingml/2006/table">
            <a:tbl>
              <a:tblPr firstRow="1" bandRow="1">
                <a:tableStyleId>{5DA37D80-6434-44D0-A028-1B22A696006F}</a:tableStyleId>
              </a:tblPr>
              <a:tblGrid>
                <a:gridCol w="1141314">
                  <a:extLst>
                    <a:ext uri="{9D8B030D-6E8A-4147-A177-3AD203B41FA5}">
                      <a16:colId xmlns:a16="http://schemas.microsoft.com/office/drawing/2014/main" val="2327720235"/>
                    </a:ext>
                  </a:extLst>
                </a:gridCol>
                <a:gridCol w="7044225">
                  <a:extLst>
                    <a:ext uri="{9D8B030D-6E8A-4147-A177-3AD203B41FA5}">
                      <a16:colId xmlns:a16="http://schemas.microsoft.com/office/drawing/2014/main" val="3471937517"/>
                    </a:ext>
                  </a:extLst>
                </a:gridCol>
              </a:tblGrid>
              <a:tr h="522992">
                <a:tc>
                  <a:txBody>
                    <a:bodyPr/>
                    <a:lstStyle/>
                    <a:p>
                      <a:endParaRPr lang="es-GB" dirty="0"/>
                    </a:p>
                  </a:txBody>
                  <a:tcPr/>
                </a:tc>
                <a:tc>
                  <a:txBody>
                    <a:bodyPr/>
                    <a:lstStyle/>
                    <a:p>
                      <a:pPr algn="ctr"/>
                      <a:r>
                        <a:rPr lang="es-GB" sz="2000" dirty="0">
                          <a:solidFill>
                            <a:srgbClr val="203864"/>
                          </a:solidFill>
                        </a:rPr>
                        <a:t>Put these words in order</a:t>
                      </a:r>
                    </a:p>
                  </a:txBody>
                  <a:tcPr/>
                </a:tc>
                <a:extLst>
                  <a:ext uri="{0D108BD9-81ED-4DB2-BD59-A6C34878D82A}">
                    <a16:rowId xmlns:a16="http://schemas.microsoft.com/office/drawing/2014/main" val="511404969"/>
                  </a:ext>
                </a:extLst>
              </a:tr>
              <a:tr h="489467">
                <a:tc>
                  <a:txBody>
                    <a:bodyPr/>
                    <a:lstStyle/>
                    <a:p>
                      <a:endParaRPr lang="es-GB"/>
                    </a:p>
                  </a:txBody>
                  <a:tcPr/>
                </a:tc>
                <a:tc>
                  <a:txBody>
                    <a:bodyPr/>
                    <a:lstStyle/>
                    <a:p>
                      <a:endParaRPr lang="es-GB" dirty="0"/>
                    </a:p>
                  </a:txBody>
                  <a:tcPr/>
                </a:tc>
                <a:extLst>
                  <a:ext uri="{0D108BD9-81ED-4DB2-BD59-A6C34878D82A}">
                    <a16:rowId xmlns:a16="http://schemas.microsoft.com/office/drawing/2014/main" val="3597835767"/>
                  </a:ext>
                </a:extLst>
              </a:tr>
              <a:tr h="489467">
                <a:tc>
                  <a:txBody>
                    <a:bodyPr/>
                    <a:lstStyle/>
                    <a:p>
                      <a:endParaRPr lang="es-GB"/>
                    </a:p>
                  </a:txBody>
                  <a:tcPr/>
                </a:tc>
                <a:tc>
                  <a:txBody>
                    <a:bodyPr/>
                    <a:lstStyle/>
                    <a:p>
                      <a:endParaRPr lang="es-GB" dirty="0"/>
                    </a:p>
                  </a:txBody>
                  <a:tcPr/>
                </a:tc>
                <a:extLst>
                  <a:ext uri="{0D108BD9-81ED-4DB2-BD59-A6C34878D82A}">
                    <a16:rowId xmlns:a16="http://schemas.microsoft.com/office/drawing/2014/main" val="2668588801"/>
                  </a:ext>
                </a:extLst>
              </a:tr>
              <a:tr h="489467">
                <a:tc>
                  <a:txBody>
                    <a:bodyPr/>
                    <a:lstStyle/>
                    <a:p>
                      <a:endParaRPr lang="es-GB"/>
                    </a:p>
                  </a:txBody>
                  <a:tcPr/>
                </a:tc>
                <a:tc>
                  <a:txBody>
                    <a:bodyPr/>
                    <a:lstStyle/>
                    <a:p>
                      <a:endParaRPr lang="es-GB"/>
                    </a:p>
                  </a:txBody>
                  <a:tcPr/>
                </a:tc>
                <a:extLst>
                  <a:ext uri="{0D108BD9-81ED-4DB2-BD59-A6C34878D82A}">
                    <a16:rowId xmlns:a16="http://schemas.microsoft.com/office/drawing/2014/main" val="840595548"/>
                  </a:ext>
                </a:extLst>
              </a:tr>
              <a:tr h="489467">
                <a:tc>
                  <a:txBody>
                    <a:bodyPr/>
                    <a:lstStyle/>
                    <a:p>
                      <a:endParaRPr lang="es-GB"/>
                    </a:p>
                  </a:txBody>
                  <a:tcPr/>
                </a:tc>
                <a:tc>
                  <a:txBody>
                    <a:bodyPr/>
                    <a:lstStyle/>
                    <a:p>
                      <a:endParaRPr lang="es-GB"/>
                    </a:p>
                  </a:txBody>
                  <a:tcPr/>
                </a:tc>
                <a:extLst>
                  <a:ext uri="{0D108BD9-81ED-4DB2-BD59-A6C34878D82A}">
                    <a16:rowId xmlns:a16="http://schemas.microsoft.com/office/drawing/2014/main" val="159926386"/>
                  </a:ext>
                </a:extLst>
              </a:tr>
              <a:tr h="489467">
                <a:tc>
                  <a:txBody>
                    <a:bodyPr/>
                    <a:lstStyle/>
                    <a:p>
                      <a:endParaRPr lang="es-GB"/>
                    </a:p>
                  </a:txBody>
                  <a:tcPr/>
                </a:tc>
                <a:tc>
                  <a:txBody>
                    <a:bodyPr/>
                    <a:lstStyle/>
                    <a:p>
                      <a:endParaRPr lang="es-GB"/>
                    </a:p>
                  </a:txBody>
                  <a:tcPr/>
                </a:tc>
                <a:extLst>
                  <a:ext uri="{0D108BD9-81ED-4DB2-BD59-A6C34878D82A}">
                    <a16:rowId xmlns:a16="http://schemas.microsoft.com/office/drawing/2014/main" val="2763737672"/>
                  </a:ext>
                </a:extLst>
              </a:tr>
              <a:tr h="489467">
                <a:tc>
                  <a:txBody>
                    <a:bodyPr/>
                    <a:lstStyle/>
                    <a:p>
                      <a:endParaRPr lang="es-GB"/>
                    </a:p>
                  </a:txBody>
                  <a:tcPr/>
                </a:tc>
                <a:tc>
                  <a:txBody>
                    <a:bodyPr/>
                    <a:lstStyle/>
                    <a:p>
                      <a:endParaRPr lang="es-GB"/>
                    </a:p>
                  </a:txBody>
                  <a:tcPr/>
                </a:tc>
                <a:extLst>
                  <a:ext uri="{0D108BD9-81ED-4DB2-BD59-A6C34878D82A}">
                    <a16:rowId xmlns:a16="http://schemas.microsoft.com/office/drawing/2014/main" val="4252342053"/>
                  </a:ext>
                </a:extLst>
              </a:tr>
              <a:tr h="489467">
                <a:tc>
                  <a:txBody>
                    <a:bodyPr/>
                    <a:lstStyle/>
                    <a:p>
                      <a:endParaRPr lang="es-GB"/>
                    </a:p>
                  </a:txBody>
                  <a:tcPr/>
                </a:tc>
                <a:tc>
                  <a:txBody>
                    <a:bodyPr/>
                    <a:lstStyle/>
                    <a:p>
                      <a:endParaRPr lang="es-GB"/>
                    </a:p>
                  </a:txBody>
                  <a:tcPr/>
                </a:tc>
                <a:extLst>
                  <a:ext uri="{0D108BD9-81ED-4DB2-BD59-A6C34878D82A}">
                    <a16:rowId xmlns:a16="http://schemas.microsoft.com/office/drawing/2014/main" val="1091128476"/>
                  </a:ext>
                </a:extLst>
              </a:tr>
              <a:tr h="489467">
                <a:tc>
                  <a:txBody>
                    <a:bodyPr/>
                    <a:lstStyle/>
                    <a:p>
                      <a:endParaRPr lang="es-GB"/>
                    </a:p>
                  </a:txBody>
                  <a:tcPr/>
                </a:tc>
                <a:tc>
                  <a:txBody>
                    <a:bodyPr/>
                    <a:lstStyle/>
                    <a:p>
                      <a:endParaRPr lang="es-GB" dirty="0"/>
                    </a:p>
                  </a:txBody>
                  <a:tcPr/>
                </a:tc>
                <a:extLst>
                  <a:ext uri="{0D108BD9-81ED-4DB2-BD59-A6C34878D82A}">
                    <a16:rowId xmlns:a16="http://schemas.microsoft.com/office/drawing/2014/main" val="3890546296"/>
                  </a:ext>
                </a:extLst>
              </a:tr>
            </a:tbl>
          </a:graphicData>
        </a:graphic>
      </p:graphicFrame>
      <p:sp>
        <p:nvSpPr>
          <p:cNvPr id="2" name="CuadroTexto 1">
            <a:extLst>
              <a:ext uri="{FF2B5EF4-FFF2-40B4-BE49-F238E27FC236}">
                <a16:creationId xmlns:a16="http://schemas.microsoft.com/office/drawing/2014/main" id="{BA962251-38CD-9148-8559-7765A7A32B18}"/>
              </a:ext>
            </a:extLst>
          </p:cNvPr>
          <p:cNvSpPr txBox="1"/>
          <p:nvPr/>
        </p:nvSpPr>
        <p:spPr>
          <a:xfrm>
            <a:off x="4643605" y="2231993"/>
            <a:ext cx="4193777" cy="461665"/>
          </a:xfrm>
          <a:prstGeom prst="rect">
            <a:avLst/>
          </a:prstGeom>
          <a:noFill/>
        </p:spPr>
        <p:txBody>
          <a:bodyPr wrap="none" rtlCol="0">
            <a:spAutoFit/>
          </a:bodyPr>
          <a:lstStyle/>
          <a:p>
            <a:pPr algn="l"/>
            <a:r>
              <a:rPr lang="es-GB" sz="2400" dirty="0">
                <a:solidFill>
                  <a:schemeClr val="accent5">
                    <a:lumMod val="50000"/>
                  </a:schemeClr>
                </a:solidFill>
              </a:rPr>
              <a:t>border - to share - to grow</a:t>
            </a:r>
          </a:p>
        </p:txBody>
      </p:sp>
      <p:sp>
        <p:nvSpPr>
          <p:cNvPr id="56" name="Action Button: Custom 20">
            <a:hlinkClick r:id="" action="ppaction://noaction" highlightClick="1">
              <a:snd r:embed="rId4" name="compartir, frontera, crecer.wav"/>
            </a:hlinkClick>
            <a:extLst>
              <a:ext uri="{FF2B5EF4-FFF2-40B4-BE49-F238E27FC236}">
                <a16:creationId xmlns:a16="http://schemas.microsoft.com/office/drawing/2014/main" id="{8DA188AD-F8EB-934D-B6ED-28BE482C55B0}"/>
              </a:ext>
            </a:extLst>
          </p:cNvPr>
          <p:cNvSpPr/>
          <p:nvPr/>
        </p:nvSpPr>
        <p:spPr>
          <a:xfrm>
            <a:off x="2325096" y="2278699"/>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1</a:t>
            </a:r>
          </a:p>
        </p:txBody>
      </p:sp>
      <p:sp>
        <p:nvSpPr>
          <p:cNvPr id="57" name="Action Button: Custom 20">
            <a:hlinkClick r:id="" action="ppaction://noaction" highlightClick="1">
              <a:snd r:embed="rId5" name="diálogo, mejor, paisaje.wav"/>
            </a:hlinkClick>
            <a:extLst>
              <a:ext uri="{FF2B5EF4-FFF2-40B4-BE49-F238E27FC236}">
                <a16:creationId xmlns:a16="http://schemas.microsoft.com/office/drawing/2014/main" id="{BD8C103E-32F6-164A-9F95-F295555BFDAC}"/>
              </a:ext>
            </a:extLst>
          </p:cNvPr>
          <p:cNvSpPr/>
          <p:nvPr/>
        </p:nvSpPr>
        <p:spPr>
          <a:xfrm>
            <a:off x="2325096" y="2754627"/>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2</a:t>
            </a:r>
          </a:p>
        </p:txBody>
      </p:sp>
      <p:sp>
        <p:nvSpPr>
          <p:cNvPr id="58" name="Action Button: Custom 20">
            <a:hlinkClick r:id="" action="ppaction://noaction" highlightClick="1">
              <a:snd r:embed="rId6" name="clima, mil, largo.wav"/>
            </a:hlinkClick>
            <a:extLst>
              <a:ext uri="{FF2B5EF4-FFF2-40B4-BE49-F238E27FC236}">
                <a16:creationId xmlns:a16="http://schemas.microsoft.com/office/drawing/2014/main" id="{A4E2AA4C-0C4D-0A41-8286-DC24B96C2978}"/>
              </a:ext>
            </a:extLst>
          </p:cNvPr>
          <p:cNvSpPr/>
          <p:nvPr/>
        </p:nvSpPr>
        <p:spPr>
          <a:xfrm>
            <a:off x="2327026" y="3247241"/>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3</a:t>
            </a:r>
          </a:p>
        </p:txBody>
      </p:sp>
      <p:sp>
        <p:nvSpPr>
          <p:cNvPr id="59" name="Action Button: Custom 20">
            <a:hlinkClick r:id="" action="ppaction://noaction" highlightClick="1">
              <a:snd r:embed="rId7" name="imprimir, lluvia, más.wav"/>
            </a:hlinkClick>
            <a:extLst>
              <a:ext uri="{FF2B5EF4-FFF2-40B4-BE49-F238E27FC236}">
                <a16:creationId xmlns:a16="http://schemas.microsoft.com/office/drawing/2014/main" id="{A422DA58-946C-7F46-BAC5-BB8E8A82D507}"/>
              </a:ext>
            </a:extLst>
          </p:cNvPr>
          <p:cNvSpPr/>
          <p:nvPr/>
        </p:nvSpPr>
        <p:spPr>
          <a:xfrm>
            <a:off x="2327026" y="3749305"/>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4</a:t>
            </a:r>
          </a:p>
        </p:txBody>
      </p:sp>
      <p:sp>
        <p:nvSpPr>
          <p:cNvPr id="60" name="Action Button: Custom 20">
            <a:hlinkClick r:id="" action="ppaction://noaction" highlightClick="1">
              <a:snd r:embed="rId8" name="corto, altura, suficiente.wav"/>
            </a:hlinkClick>
            <a:extLst>
              <a:ext uri="{FF2B5EF4-FFF2-40B4-BE49-F238E27FC236}">
                <a16:creationId xmlns:a16="http://schemas.microsoft.com/office/drawing/2014/main" id="{FBF16FE0-863A-474D-86EA-F9354E5352E9}"/>
              </a:ext>
            </a:extLst>
          </p:cNvPr>
          <p:cNvSpPr/>
          <p:nvPr/>
        </p:nvSpPr>
        <p:spPr>
          <a:xfrm>
            <a:off x="2327026" y="4225686"/>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5</a:t>
            </a:r>
          </a:p>
        </p:txBody>
      </p:sp>
      <p:sp>
        <p:nvSpPr>
          <p:cNvPr id="61" name="Action Button: Custom 20">
            <a:hlinkClick r:id="" action="ppaction://noaction" highlightClick="1">
              <a:snd r:embed="rId9" name="seco, describir, elegir.wav"/>
            </a:hlinkClick>
            <a:extLst>
              <a:ext uri="{FF2B5EF4-FFF2-40B4-BE49-F238E27FC236}">
                <a16:creationId xmlns:a16="http://schemas.microsoft.com/office/drawing/2014/main" id="{E695B73E-87F8-824F-8494-30F81430BB43}"/>
              </a:ext>
            </a:extLst>
          </p:cNvPr>
          <p:cNvSpPr/>
          <p:nvPr/>
        </p:nvSpPr>
        <p:spPr>
          <a:xfrm>
            <a:off x="2325096" y="4721463"/>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6</a:t>
            </a:r>
          </a:p>
        </p:txBody>
      </p:sp>
      <p:sp>
        <p:nvSpPr>
          <p:cNvPr id="62" name="Action Button: Custom 20">
            <a:hlinkClick r:id="" action="ppaction://noaction" highlightClick="1">
              <a:snd r:embed="rId10" name="desaparecer, elijo, dice.wav"/>
            </a:hlinkClick>
            <a:extLst>
              <a:ext uri="{FF2B5EF4-FFF2-40B4-BE49-F238E27FC236}">
                <a16:creationId xmlns:a16="http://schemas.microsoft.com/office/drawing/2014/main" id="{C567DD7A-8416-C543-A1B1-7314C426AACD}"/>
              </a:ext>
            </a:extLst>
          </p:cNvPr>
          <p:cNvSpPr/>
          <p:nvPr/>
        </p:nvSpPr>
        <p:spPr>
          <a:xfrm>
            <a:off x="2327455" y="5214077"/>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7</a:t>
            </a:r>
          </a:p>
        </p:txBody>
      </p:sp>
      <p:sp>
        <p:nvSpPr>
          <p:cNvPr id="63" name="Action Button: Custom 20">
            <a:hlinkClick r:id="" action="ppaction://noaction" highlightClick="1">
              <a:snd r:embed="rId11" name="segundo, vida, finalmente.wav"/>
            </a:hlinkClick>
            <a:extLst>
              <a:ext uri="{FF2B5EF4-FFF2-40B4-BE49-F238E27FC236}">
                <a16:creationId xmlns:a16="http://schemas.microsoft.com/office/drawing/2014/main" id="{79899533-8A30-CE4B-8A4F-BE1178480493}"/>
              </a:ext>
            </a:extLst>
          </p:cNvPr>
          <p:cNvSpPr/>
          <p:nvPr/>
        </p:nvSpPr>
        <p:spPr>
          <a:xfrm>
            <a:off x="2330080" y="5693300"/>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8</a:t>
            </a:r>
          </a:p>
        </p:txBody>
      </p:sp>
      <p:sp>
        <p:nvSpPr>
          <p:cNvPr id="64" name="CuadroTexto 63">
            <a:extLst>
              <a:ext uri="{FF2B5EF4-FFF2-40B4-BE49-F238E27FC236}">
                <a16:creationId xmlns:a16="http://schemas.microsoft.com/office/drawing/2014/main" id="{0B0E7322-3A22-1D44-BD08-25809B1223CA}"/>
              </a:ext>
            </a:extLst>
          </p:cNvPr>
          <p:cNvSpPr txBox="1"/>
          <p:nvPr/>
        </p:nvSpPr>
        <p:spPr>
          <a:xfrm>
            <a:off x="4419184" y="2740950"/>
            <a:ext cx="4642618" cy="461665"/>
          </a:xfrm>
          <a:prstGeom prst="rect">
            <a:avLst/>
          </a:prstGeom>
          <a:noFill/>
        </p:spPr>
        <p:txBody>
          <a:bodyPr wrap="none" rtlCol="0">
            <a:spAutoFit/>
          </a:bodyPr>
          <a:lstStyle/>
          <a:p>
            <a:pPr algn="l"/>
            <a:r>
              <a:rPr lang="es-GB" sz="2400" dirty="0">
                <a:solidFill>
                  <a:schemeClr val="accent5">
                    <a:lumMod val="50000"/>
                  </a:schemeClr>
                </a:solidFill>
              </a:rPr>
              <a:t>dialogue - landscape - better</a:t>
            </a:r>
          </a:p>
        </p:txBody>
      </p:sp>
      <p:sp>
        <p:nvSpPr>
          <p:cNvPr id="65" name="CuadroTexto 64">
            <a:extLst>
              <a:ext uri="{FF2B5EF4-FFF2-40B4-BE49-F238E27FC236}">
                <a16:creationId xmlns:a16="http://schemas.microsoft.com/office/drawing/2014/main" id="{6941F967-00EF-9D4A-974C-8D4401D8AB67}"/>
              </a:ext>
            </a:extLst>
          </p:cNvPr>
          <p:cNvSpPr txBox="1"/>
          <p:nvPr/>
        </p:nvSpPr>
        <p:spPr>
          <a:xfrm>
            <a:off x="4754212" y="3210711"/>
            <a:ext cx="3972562" cy="461665"/>
          </a:xfrm>
          <a:prstGeom prst="rect">
            <a:avLst/>
          </a:prstGeom>
          <a:noFill/>
        </p:spPr>
        <p:txBody>
          <a:bodyPr wrap="none" rtlCol="0">
            <a:spAutoFit/>
          </a:bodyPr>
          <a:lstStyle/>
          <a:p>
            <a:pPr algn="l"/>
            <a:r>
              <a:rPr lang="es-GB" sz="2400" dirty="0">
                <a:solidFill>
                  <a:schemeClr val="accent5">
                    <a:lumMod val="50000"/>
                  </a:schemeClr>
                </a:solidFill>
              </a:rPr>
              <a:t>long - thousand - climate</a:t>
            </a:r>
          </a:p>
        </p:txBody>
      </p:sp>
      <p:sp>
        <p:nvSpPr>
          <p:cNvPr id="66" name="CuadroTexto 65">
            <a:extLst>
              <a:ext uri="{FF2B5EF4-FFF2-40B4-BE49-F238E27FC236}">
                <a16:creationId xmlns:a16="http://schemas.microsoft.com/office/drawing/2014/main" id="{9996BB88-DE22-F44B-820C-64C3681AC010}"/>
              </a:ext>
            </a:extLst>
          </p:cNvPr>
          <p:cNvSpPr txBox="1"/>
          <p:nvPr/>
        </p:nvSpPr>
        <p:spPr>
          <a:xfrm>
            <a:off x="5158971" y="3719668"/>
            <a:ext cx="3163045" cy="461665"/>
          </a:xfrm>
          <a:prstGeom prst="rect">
            <a:avLst/>
          </a:prstGeom>
          <a:noFill/>
        </p:spPr>
        <p:txBody>
          <a:bodyPr wrap="none" rtlCol="0">
            <a:spAutoFit/>
          </a:bodyPr>
          <a:lstStyle/>
          <a:p>
            <a:pPr algn="l"/>
            <a:r>
              <a:rPr lang="es-GB" sz="2400" dirty="0">
                <a:solidFill>
                  <a:schemeClr val="accent5">
                    <a:lumMod val="50000"/>
                  </a:schemeClr>
                </a:solidFill>
              </a:rPr>
              <a:t>more - to print - rain</a:t>
            </a:r>
          </a:p>
        </p:txBody>
      </p:sp>
      <p:sp>
        <p:nvSpPr>
          <p:cNvPr id="67" name="CuadroTexto 66">
            <a:extLst>
              <a:ext uri="{FF2B5EF4-FFF2-40B4-BE49-F238E27FC236}">
                <a16:creationId xmlns:a16="http://schemas.microsoft.com/office/drawing/2014/main" id="{CC9D54BD-3565-1942-BB0F-FF315F3E5674}"/>
              </a:ext>
            </a:extLst>
          </p:cNvPr>
          <p:cNvSpPr txBox="1"/>
          <p:nvPr/>
        </p:nvSpPr>
        <p:spPr>
          <a:xfrm>
            <a:off x="4936954" y="4225252"/>
            <a:ext cx="3607078" cy="461665"/>
          </a:xfrm>
          <a:prstGeom prst="rect">
            <a:avLst/>
          </a:prstGeom>
          <a:noFill/>
        </p:spPr>
        <p:txBody>
          <a:bodyPr wrap="none" rtlCol="0">
            <a:spAutoFit/>
          </a:bodyPr>
          <a:lstStyle/>
          <a:p>
            <a:pPr algn="l"/>
            <a:r>
              <a:rPr lang="es-GB" sz="2400" dirty="0">
                <a:solidFill>
                  <a:schemeClr val="accent5">
                    <a:lumMod val="50000"/>
                  </a:schemeClr>
                </a:solidFill>
              </a:rPr>
              <a:t>height - enough - short</a:t>
            </a:r>
          </a:p>
        </p:txBody>
      </p:sp>
      <p:sp>
        <p:nvSpPr>
          <p:cNvPr id="68" name="CuadroTexto 67">
            <a:extLst>
              <a:ext uri="{FF2B5EF4-FFF2-40B4-BE49-F238E27FC236}">
                <a16:creationId xmlns:a16="http://schemas.microsoft.com/office/drawing/2014/main" id="{D82899E7-8D23-F947-9D6D-E1F7F999D718}"/>
              </a:ext>
            </a:extLst>
          </p:cNvPr>
          <p:cNvSpPr txBox="1"/>
          <p:nvPr/>
        </p:nvSpPr>
        <p:spPr>
          <a:xfrm>
            <a:off x="4520975" y="4734704"/>
            <a:ext cx="4439036" cy="461665"/>
          </a:xfrm>
          <a:prstGeom prst="rect">
            <a:avLst/>
          </a:prstGeom>
          <a:noFill/>
        </p:spPr>
        <p:txBody>
          <a:bodyPr wrap="none" rtlCol="0">
            <a:spAutoFit/>
          </a:bodyPr>
          <a:lstStyle/>
          <a:p>
            <a:pPr algn="l"/>
            <a:r>
              <a:rPr lang="es-GB" sz="2400" dirty="0">
                <a:solidFill>
                  <a:schemeClr val="accent5">
                    <a:lumMod val="50000"/>
                  </a:schemeClr>
                </a:solidFill>
              </a:rPr>
              <a:t>to describe - to choose - dry</a:t>
            </a:r>
          </a:p>
        </p:txBody>
      </p:sp>
      <p:sp>
        <p:nvSpPr>
          <p:cNvPr id="69" name="CuadroTexto 68">
            <a:extLst>
              <a:ext uri="{FF2B5EF4-FFF2-40B4-BE49-F238E27FC236}">
                <a16:creationId xmlns:a16="http://schemas.microsoft.com/office/drawing/2014/main" id="{BB94BD93-8590-AA42-9AF2-5964CAAF5BEE}"/>
              </a:ext>
            </a:extLst>
          </p:cNvPr>
          <p:cNvSpPr txBox="1"/>
          <p:nvPr/>
        </p:nvSpPr>
        <p:spPr>
          <a:xfrm>
            <a:off x="4019235" y="5204465"/>
            <a:ext cx="5442516" cy="461665"/>
          </a:xfrm>
          <a:prstGeom prst="rect">
            <a:avLst/>
          </a:prstGeom>
          <a:noFill/>
        </p:spPr>
        <p:txBody>
          <a:bodyPr wrap="none" rtlCol="0">
            <a:spAutoFit/>
          </a:bodyPr>
          <a:lstStyle/>
          <a:p>
            <a:pPr algn="l"/>
            <a:r>
              <a:rPr lang="es-GB" sz="2400" dirty="0">
                <a:solidFill>
                  <a:schemeClr val="accent5">
                    <a:lumMod val="50000"/>
                  </a:schemeClr>
                </a:solidFill>
              </a:rPr>
              <a:t>to disappear - s/he says - I choose </a:t>
            </a:r>
          </a:p>
        </p:txBody>
      </p:sp>
      <p:sp>
        <p:nvSpPr>
          <p:cNvPr id="70" name="CuadroTexto 69">
            <a:extLst>
              <a:ext uri="{FF2B5EF4-FFF2-40B4-BE49-F238E27FC236}">
                <a16:creationId xmlns:a16="http://schemas.microsoft.com/office/drawing/2014/main" id="{BD850F58-ACF0-0F47-96A4-2134620622DF}"/>
              </a:ext>
            </a:extLst>
          </p:cNvPr>
          <p:cNvSpPr txBox="1"/>
          <p:nvPr/>
        </p:nvSpPr>
        <p:spPr>
          <a:xfrm>
            <a:off x="5185420" y="5688499"/>
            <a:ext cx="3110147" cy="461665"/>
          </a:xfrm>
          <a:prstGeom prst="rect">
            <a:avLst/>
          </a:prstGeom>
          <a:noFill/>
        </p:spPr>
        <p:txBody>
          <a:bodyPr wrap="none" rtlCol="0">
            <a:spAutoFit/>
          </a:bodyPr>
          <a:lstStyle/>
          <a:p>
            <a:pPr algn="l"/>
            <a:r>
              <a:rPr lang="es-GB" sz="2400" dirty="0">
                <a:solidFill>
                  <a:schemeClr val="accent5">
                    <a:lumMod val="50000"/>
                  </a:schemeClr>
                </a:solidFill>
              </a:rPr>
              <a:t>life - second - finally</a:t>
            </a:r>
          </a:p>
        </p:txBody>
      </p:sp>
      <p:sp>
        <p:nvSpPr>
          <p:cNvPr id="72" name="CuadroTexto 71">
            <a:extLst>
              <a:ext uri="{FF2B5EF4-FFF2-40B4-BE49-F238E27FC236}">
                <a16:creationId xmlns:a16="http://schemas.microsoft.com/office/drawing/2014/main" id="{33165882-B16C-8340-882C-6C98ED8160F3}"/>
              </a:ext>
            </a:extLst>
          </p:cNvPr>
          <p:cNvSpPr txBox="1"/>
          <p:nvPr/>
        </p:nvSpPr>
        <p:spPr>
          <a:xfrm>
            <a:off x="4601126" y="2229406"/>
            <a:ext cx="4278735" cy="461665"/>
          </a:xfrm>
          <a:prstGeom prst="rect">
            <a:avLst/>
          </a:prstGeom>
          <a:noFill/>
        </p:spPr>
        <p:txBody>
          <a:bodyPr wrap="none" rtlCol="0">
            <a:spAutoFit/>
          </a:bodyPr>
          <a:lstStyle/>
          <a:p>
            <a:pPr algn="l"/>
            <a:r>
              <a:rPr lang="es-GB" sz="2400" dirty="0">
                <a:solidFill>
                  <a:schemeClr val="accent5">
                    <a:lumMod val="50000"/>
                  </a:schemeClr>
                </a:solidFill>
              </a:rPr>
              <a:t>to share - border - to grow </a:t>
            </a:r>
          </a:p>
        </p:txBody>
      </p:sp>
      <p:sp>
        <p:nvSpPr>
          <p:cNvPr id="73" name="CuadroTexto 72">
            <a:extLst>
              <a:ext uri="{FF2B5EF4-FFF2-40B4-BE49-F238E27FC236}">
                <a16:creationId xmlns:a16="http://schemas.microsoft.com/office/drawing/2014/main" id="{623B88B4-B443-7540-9D4E-BFA0DF22A055}"/>
              </a:ext>
            </a:extLst>
          </p:cNvPr>
          <p:cNvSpPr txBox="1"/>
          <p:nvPr/>
        </p:nvSpPr>
        <p:spPr>
          <a:xfrm>
            <a:off x="4419184" y="2758169"/>
            <a:ext cx="4642618" cy="461665"/>
          </a:xfrm>
          <a:prstGeom prst="rect">
            <a:avLst/>
          </a:prstGeom>
          <a:noFill/>
        </p:spPr>
        <p:txBody>
          <a:bodyPr wrap="none" rtlCol="0">
            <a:spAutoFit/>
          </a:bodyPr>
          <a:lstStyle/>
          <a:p>
            <a:r>
              <a:rPr lang="es-GB" sz="2400" dirty="0">
                <a:solidFill>
                  <a:schemeClr val="accent5">
                    <a:lumMod val="50000"/>
                  </a:schemeClr>
                </a:solidFill>
              </a:rPr>
              <a:t>dialogue - better - landscape</a:t>
            </a:r>
          </a:p>
        </p:txBody>
      </p:sp>
      <p:sp>
        <p:nvSpPr>
          <p:cNvPr id="74" name="CuadroTexto 73">
            <a:extLst>
              <a:ext uri="{FF2B5EF4-FFF2-40B4-BE49-F238E27FC236}">
                <a16:creationId xmlns:a16="http://schemas.microsoft.com/office/drawing/2014/main" id="{2E4C5023-B2E6-F143-B50E-8FC3F85ACA37}"/>
              </a:ext>
            </a:extLst>
          </p:cNvPr>
          <p:cNvSpPr txBox="1"/>
          <p:nvPr/>
        </p:nvSpPr>
        <p:spPr>
          <a:xfrm>
            <a:off x="4702115" y="3208819"/>
            <a:ext cx="4076757" cy="461665"/>
          </a:xfrm>
          <a:prstGeom prst="rect">
            <a:avLst/>
          </a:prstGeom>
          <a:noFill/>
        </p:spPr>
        <p:txBody>
          <a:bodyPr wrap="none" rtlCol="0">
            <a:spAutoFit/>
          </a:bodyPr>
          <a:lstStyle/>
          <a:p>
            <a:pPr algn="l"/>
            <a:r>
              <a:rPr lang="es-GB" sz="2400" dirty="0">
                <a:solidFill>
                  <a:schemeClr val="accent5">
                    <a:lumMod val="50000"/>
                  </a:schemeClr>
                </a:solidFill>
              </a:rPr>
              <a:t>climate - thousand - long</a:t>
            </a:r>
          </a:p>
        </p:txBody>
      </p:sp>
      <p:sp>
        <p:nvSpPr>
          <p:cNvPr id="75" name="CuadroTexto 74">
            <a:extLst>
              <a:ext uri="{FF2B5EF4-FFF2-40B4-BE49-F238E27FC236}">
                <a16:creationId xmlns:a16="http://schemas.microsoft.com/office/drawing/2014/main" id="{89C67CA7-119A-A24D-8F21-33E2EABB839F}"/>
              </a:ext>
            </a:extLst>
          </p:cNvPr>
          <p:cNvSpPr txBox="1"/>
          <p:nvPr/>
        </p:nvSpPr>
        <p:spPr>
          <a:xfrm>
            <a:off x="5158971" y="3691832"/>
            <a:ext cx="3163045" cy="461665"/>
          </a:xfrm>
          <a:prstGeom prst="rect">
            <a:avLst/>
          </a:prstGeom>
          <a:noFill/>
        </p:spPr>
        <p:txBody>
          <a:bodyPr wrap="none" rtlCol="0">
            <a:spAutoFit/>
          </a:bodyPr>
          <a:lstStyle/>
          <a:p>
            <a:pPr algn="l"/>
            <a:r>
              <a:rPr lang="es-GB" sz="2400" dirty="0">
                <a:solidFill>
                  <a:schemeClr val="accent5">
                    <a:lumMod val="50000"/>
                  </a:schemeClr>
                </a:solidFill>
              </a:rPr>
              <a:t>to </a:t>
            </a:r>
            <a:r>
              <a:rPr lang="es-GB" sz="2400">
                <a:solidFill>
                  <a:schemeClr val="accent5">
                    <a:lumMod val="50000"/>
                  </a:schemeClr>
                </a:solidFill>
              </a:rPr>
              <a:t>print - </a:t>
            </a:r>
            <a:r>
              <a:rPr lang="es-GB" sz="2400" dirty="0">
                <a:solidFill>
                  <a:schemeClr val="accent5">
                    <a:lumMod val="50000"/>
                  </a:schemeClr>
                </a:solidFill>
              </a:rPr>
              <a:t>rain - more</a:t>
            </a:r>
          </a:p>
        </p:txBody>
      </p:sp>
      <p:sp>
        <p:nvSpPr>
          <p:cNvPr id="76" name="CuadroTexto 75">
            <a:extLst>
              <a:ext uri="{FF2B5EF4-FFF2-40B4-BE49-F238E27FC236}">
                <a16:creationId xmlns:a16="http://schemas.microsoft.com/office/drawing/2014/main" id="{1F28208F-EB3F-A24A-9DF1-F8C7F7778721}"/>
              </a:ext>
            </a:extLst>
          </p:cNvPr>
          <p:cNvSpPr txBox="1"/>
          <p:nvPr/>
        </p:nvSpPr>
        <p:spPr>
          <a:xfrm>
            <a:off x="4936954" y="4194269"/>
            <a:ext cx="3607078" cy="461665"/>
          </a:xfrm>
          <a:prstGeom prst="rect">
            <a:avLst/>
          </a:prstGeom>
          <a:noFill/>
        </p:spPr>
        <p:txBody>
          <a:bodyPr wrap="none" rtlCol="0">
            <a:spAutoFit/>
          </a:bodyPr>
          <a:lstStyle/>
          <a:p>
            <a:pPr algn="l"/>
            <a:r>
              <a:rPr lang="es-GB" sz="2400" dirty="0">
                <a:solidFill>
                  <a:schemeClr val="accent5">
                    <a:lumMod val="50000"/>
                  </a:schemeClr>
                </a:solidFill>
              </a:rPr>
              <a:t>short - height - enough</a:t>
            </a:r>
          </a:p>
        </p:txBody>
      </p:sp>
      <p:sp>
        <p:nvSpPr>
          <p:cNvPr id="77" name="CuadroTexto 76">
            <a:extLst>
              <a:ext uri="{FF2B5EF4-FFF2-40B4-BE49-F238E27FC236}">
                <a16:creationId xmlns:a16="http://schemas.microsoft.com/office/drawing/2014/main" id="{06275A57-EFBF-F44C-A07C-9132F3838867}"/>
              </a:ext>
            </a:extLst>
          </p:cNvPr>
          <p:cNvSpPr txBox="1"/>
          <p:nvPr/>
        </p:nvSpPr>
        <p:spPr>
          <a:xfrm>
            <a:off x="4546623" y="4715340"/>
            <a:ext cx="4387740" cy="461665"/>
          </a:xfrm>
          <a:prstGeom prst="rect">
            <a:avLst/>
          </a:prstGeom>
          <a:noFill/>
        </p:spPr>
        <p:txBody>
          <a:bodyPr wrap="none" rtlCol="0">
            <a:spAutoFit/>
          </a:bodyPr>
          <a:lstStyle/>
          <a:p>
            <a:pPr algn="l"/>
            <a:r>
              <a:rPr lang="es-GB" sz="2400" dirty="0">
                <a:solidFill>
                  <a:schemeClr val="accent5">
                    <a:lumMod val="50000"/>
                  </a:schemeClr>
                </a:solidFill>
              </a:rPr>
              <a:t>dry - to describe - to choose</a:t>
            </a:r>
          </a:p>
        </p:txBody>
      </p:sp>
      <p:sp>
        <p:nvSpPr>
          <p:cNvPr id="78" name="CuadroTexto 77">
            <a:extLst>
              <a:ext uri="{FF2B5EF4-FFF2-40B4-BE49-F238E27FC236}">
                <a16:creationId xmlns:a16="http://schemas.microsoft.com/office/drawing/2014/main" id="{46B84114-F79B-D643-92F6-52FA1BAFA8E7}"/>
              </a:ext>
            </a:extLst>
          </p:cNvPr>
          <p:cNvSpPr txBox="1"/>
          <p:nvPr/>
        </p:nvSpPr>
        <p:spPr>
          <a:xfrm>
            <a:off x="4061715" y="5177005"/>
            <a:ext cx="5357557" cy="461665"/>
          </a:xfrm>
          <a:prstGeom prst="rect">
            <a:avLst/>
          </a:prstGeom>
          <a:noFill/>
        </p:spPr>
        <p:txBody>
          <a:bodyPr wrap="none" rtlCol="0">
            <a:spAutoFit/>
          </a:bodyPr>
          <a:lstStyle/>
          <a:p>
            <a:pPr algn="l"/>
            <a:r>
              <a:rPr lang="es-GB" sz="2400" dirty="0">
                <a:solidFill>
                  <a:schemeClr val="accent5">
                    <a:lumMod val="50000"/>
                  </a:schemeClr>
                </a:solidFill>
              </a:rPr>
              <a:t>to disappear - I choose - s/he says</a:t>
            </a:r>
          </a:p>
        </p:txBody>
      </p:sp>
      <p:sp>
        <p:nvSpPr>
          <p:cNvPr id="79" name="CuadroTexto 78">
            <a:extLst>
              <a:ext uri="{FF2B5EF4-FFF2-40B4-BE49-F238E27FC236}">
                <a16:creationId xmlns:a16="http://schemas.microsoft.com/office/drawing/2014/main" id="{98D67645-F015-F64D-8AB0-7F22CB04BDAC}"/>
              </a:ext>
            </a:extLst>
          </p:cNvPr>
          <p:cNvSpPr txBox="1"/>
          <p:nvPr/>
        </p:nvSpPr>
        <p:spPr>
          <a:xfrm>
            <a:off x="5159772" y="5695105"/>
            <a:ext cx="3161443" cy="461665"/>
          </a:xfrm>
          <a:prstGeom prst="rect">
            <a:avLst/>
          </a:prstGeom>
          <a:noFill/>
        </p:spPr>
        <p:txBody>
          <a:bodyPr wrap="none" rtlCol="0">
            <a:spAutoFit/>
          </a:bodyPr>
          <a:lstStyle/>
          <a:p>
            <a:pPr algn="l"/>
            <a:r>
              <a:rPr lang="es-GB" sz="2400" dirty="0">
                <a:solidFill>
                  <a:schemeClr val="accent5">
                    <a:lumMod val="50000"/>
                  </a:schemeClr>
                </a:solidFill>
              </a:rPr>
              <a:t>second - life - finally</a:t>
            </a:r>
          </a:p>
        </p:txBody>
      </p:sp>
    </p:spTree>
    <p:extLst>
      <p:ext uri="{BB962C8B-B14F-4D97-AF65-F5344CB8AC3E}">
        <p14:creationId xmlns:p14="http://schemas.microsoft.com/office/powerpoint/2010/main" val="3974903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6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6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6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67"/>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68"/>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69"/>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78">
                                            <p:txEl>
                                              <p:pRg st="0" end="0"/>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70"/>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4" grpId="0"/>
      <p:bldP spid="65" grpId="0"/>
      <p:bldP spid="66" grpId="0"/>
      <p:bldP spid="67" grpId="0"/>
      <p:bldP spid="68" grpId="0"/>
      <p:bldP spid="69" grpId="0"/>
      <p:bldP spid="70" grpId="0"/>
      <p:bldP spid="72" grpId="0"/>
      <p:bldP spid="73" grpId="0"/>
      <p:bldP spid="74" grpId="0"/>
      <p:bldP spid="75" grpId="0"/>
      <p:bldP spid="76" grpId="0"/>
      <p:bldP spid="77" grpId="0"/>
      <p:bldP spid="7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6"/>
          <p:cNvSpPr>
            <a:spLocks noGrp="1"/>
          </p:cNvSpPr>
          <p:nvPr>
            <p:ph type="title"/>
          </p:nvPr>
        </p:nvSpPr>
        <p:spPr>
          <a:xfrm>
            <a:off x="82286" y="1163992"/>
            <a:ext cx="11845856" cy="550948"/>
          </a:xfrm>
        </p:spPr>
        <p:txBody>
          <a:bodyPr>
            <a:noAutofit/>
          </a:bodyPr>
          <a:lstStyle/>
          <a:p>
            <a:r>
              <a:rPr lang="pt-BR" sz="2200" b="1" dirty="0" err="1">
                <a:solidFill>
                  <a:srgbClr val="1F3864"/>
                </a:solidFill>
                <a:latin typeface="Century Gothic" panose="020B0502020202020204" pitchFamily="34" charset="0"/>
                <a:ea typeface="Century Gothic"/>
                <a:cs typeface="Century Gothic"/>
                <a:sym typeface="Century Gothic"/>
              </a:rPr>
              <a:t>Escucha</a:t>
            </a:r>
            <a:r>
              <a:rPr lang="pt-BR" sz="2200" b="1" dirty="0">
                <a:solidFill>
                  <a:srgbClr val="1F3864"/>
                </a:solidFill>
                <a:latin typeface="Century Gothic" panose="020B0502020202020204" pitchFamily="34" charset="0"/>
                <a:ea typeface="Century Gothic"/>
                <a:cs typeface="Century Gothic"/>
                <a:sym typeface="Century Gothic"/>
              </a:rPr>
              <a:t> </a:t>
            </a:r>
            <a:r>
              <a:rPr lang="pt-BR" sz="2200" b="1" dirty="0" err="1">
                <a:solidFill>
                  <a:srgbClr val="1F3864"/>
                </a:solidFill>
                <a:latin typeface="Century Gothic" panose="020B0502020202020204" pitchFamily="34" charset="0"/>
                <a:ea typeface="Century Gothic"/>
                <a:cs typeface="Century Gothic"/>
                <a:sym typeface="Century Gothic"/>
              </a:rPr>
              <a:t>las</a:t>
            </a:r>
            <a:r>
              <a:rPr lang="pt-BR" sz="2200" b="1" dirty="0">
                <a:solidFill>
                  <a:srgbClr val="1F3864"/>
                </a:solidFill>
                <a:latin typeface="Century Gothic" panose="020B0502020202020204" pitchFamily="34" charset="0"/>
                <a:ea typeface="Century Gothic"/>
                <a:cs typeface="Century Gothic"/>
                <a:sym typeface="Century Gothic"/>
              </a:rPr>
              <a:t> </a:t>
            </a:r>
            <a:r>
              <a:rPr lang="pt-BR" sz="2200" b="1" dirty="0" err="1">
                <a:solidFill>
                  <a:srgbClr val="1F3864"/>
                </a:solidFill>
                <a:latin typeface="Century Gothic" panose="020B0502020202020204" pitchFamily="34" charset="0"/>
                <a:ea typeface="Century Gothic"/>
                <a:cs typeface="Century Gothic"/>
                <a:sym typeface="Century Gothic"/>
              </a:rPr>
              <a:t>palabras</a:t>
            </a:r>
            <a:r>
              <a:rPr lang="pt-BR" sz="2200" b="1" dirty="0">
                <a:solidFill>
                  <a:srgbClr val="1F3864"/>
                </a:solidFill>
                <a:latin typeface="Century Gothic" panose="020B0502020202020204" pitchFamily="34" charset="0"/>
                <a:ea typeface="Century Gothic"/>
                <a:cs typeface="Century Gothic"/>
                <a:sym typeface="Century Gothic"/>
              </a:rPr>
              <a:t> </a:t>
            </a:r>
            <a:r>
              <a:rPr lang="pt-BR" sz="2200" b="1" dirty="0" err="1">
                <a:solidFill>
                  <a:srgbClr val="1F3864"/>
                </a:solidFill>
                <a:latin typeface="Century Gothic" panose="020B0502020202020204" pitchFamily="34" charset="0"/>
                <a:ea typeface="Century Gothic"/>
                <a:cs typeface="Century Gothic"/>
                <a:sym typeface="Century Gothic"/>
              </a:rPr>
              <a:t>en</a:t>
            </a:r>
            <a:r>
              <a:rPr lang="pt-BR" sz="2200" b="1" dirty="0">
                <a:solidFill>
                  <a:srgbClr val="1F3864"/>
                </a:solidFill>
                <a:latin typeface="Century Gothic" panose="020B0502020202020204" pitchFamily="34" charset="0"/>
                <a:ea typeface="Century Gothic"/>
                <a:cs typeface="Century Gothic"/>
                <a:sym typeface="Century Gothic"/>
              </a:rPr>
              <a:t> </a:t>
            </a:r>
            <a:r>
              <a:rPr lang="pt-BR" sz="2200" b="1" dirty="0" err="1">
                <a:solidFill>
                  <a:srgbClr val="1F3864"/>
                </a:solidFill>
                <a:latin typeface="Century Gothic" panose="020B0502020202020204" pitchFamily="34" charset="0"/>
                <a:ea typeface="Century Gothic"/>
                <a:cs typeface="Century Gothic"/>
                <a:sym typeface="Century Gothic"/>
              </a:rPr>
              <a:t>español</a:t>
            </a:r>
            <a:r>
              <a:rPr lang="pt-BR" sz="2200" b="1" dirty="0">
                <a:solidFill>
                  <a:srgbClr val="1F3864"/>
                </a:solidFill>
                <a:latin typeface="Century Gothic" panose="020B0502020202020204" pitchFamily="34" charset="0"/>
                <a:ea typeface="Century Gothic"/>
                <a:cs typeface="Century Gothic"/>
                <a:sym typeface="Century Gothic"/>
              </a:rPr>
              <a:t>. </a:t>
            </a:r>
            <a:r>
              <a:rPr lang="pt-BR" sz="2200" b="1" dirty="0" err="1">
                <a:solidFill>
                  <a:srgbClr val="1F3864"/>
                </a:solidFill>
                <a:ea typeface="Century Gothic"/>
                <a:cs typeface="Century Gothic"/>
                <a:sym typeface="Century Gothic"/>
              </a:rPr>
              <a:t>Escribe</a:t>
            </a:r>
            <a:r>
              <a:rPr lang="pt-BR" sz="2200" b="1" dirty="0">
                <a:solidFill>
                  <a:srgbClr val="1F3864"/>
                </a:solidFill>
                <a:ea typeface="Century Gothic"/>
                <a:cs typeface="Century Gothic"/>
                <a:sym typeface="Century Gothic"/>
              </a:rPr>
              <a:t> </a:t>
            </a:r>
            <a:r>
              <a:rPr lang="pt-BR" sz="2200" b="1" dirty="0" err="1">
                <a:solidFill>
                  <a:srgbClr val="1F3864"/>
                </a:solidFill>
                <a:ea typeface="Century Gothic"/>
                <a:cs typeface="Century Gothic"/>
                <a:sym typeface="Century Gothic"/>
              </a:rPr>
              <a:t>las</a:t>
            </a:r>
            <a:r>
              <a:rPr lang="pt-BR" sz="2200" b="1" dirty="0">
                <a:solidFill>
                  <a:srgbClr val="1F3864"/>
                </a:solidFill>
                <a:ea typeface="Century Gothic"/>
                <a:cs typeface="Century Gothic"/>
                <a:sym typeface="Century Gothic"/>
              </a:rPr>
              <a:t> </a:t>
            </a:r>
            <a:r>
              <a:rPr lang="pt-BR" sz="2200" b="1" dirty="0" err="1">
                <a:solidFill>
                  <a:srgbClr val="1F3864"/>
                </a:solidFill>
                <a:ea typeface="Century Gothic"/>
                <a:cs typeface="Century Gothic"/>
                <a:sym typeface="Century Gothic"/>
              </a:rPr>
              <a:t>palabras</a:t>
            </a:r>
            <a:r>
              <a:rPr lang="pt-BR" sz="2200" b="1" dirty="0">
                <a:solidFill>
                  <a:srgbClr val="1F3864"/>
                </a:solidFill>
                <a:ea typeface="Century Gothic"/>
                <a:cs typeface="Century Gothic"/>
                <a:sym typeface="Century Gothic"/>
              </a:rPr>
              <a:t> </a:t>
            </a:r>
            <a:r>
              <a:rPr lang="pt-BR" sz="2200" b="1" dirty="0" err="1">
                <a:solidFill>
                  <a:srgbClr val="1F3864"/>
                </a:solidFill>
                <a:ea typeface="Century Gothic"/>
                <a:cs typeface="Century Gothic"/>
                <a:sym typeface="Century Gothic"/>
              </a:rPr>
              <a:t>en</a:t>
            </a:r>
            <a:r>
              <a:rPr lang="pt-BR" sz="2200" b="1" dirty="0">
                <a:solidFill>
                  <a:srgbClr val="1F3864"/>
                </a:solidFill>
                <a:ea typeface="Century Gothic"/>
                <a:cs typeface="Century Gothic"/>
                <a:sym typeface="Century Gothic"/>
              </a:rPr>
              <a:t> </a:t>
            </a:r>
            <a:r>
              <a:rPr lang="pt-BR" sz="2200" b="1" dirty="0" err="1">
                <a:solidFill>
                  <a:srgbClr val="1F3864"/>
                </a:solidFill>
                <a:ea typeface="Century Gothic"/>
                <a:cs typeface="Century Gothic"/>
                <a:sym typeface="Century Gothic"/>
              </a:rPr>
              <a:t>inglés</a:t>
            </a:r>
            <a:r>
              <a:rPr lang="pt-BR" sz="2200" b="1" dirty="0">
                <a:solidFill>
                  <a:srgbClr val="1F3864"/>
                </a:solidFill>
                <a:ea typeface="Century Gothic"/>
                <a:cs typeface="Century Gothic"/>
                <a:sym typeface="Century Gothic"/>
              </a:rPr>
              <a:t> </a:t>
            </a:r>
            <a:r>
              <a:rPr lang="pt-BR" sz="2200" b="1" dirty="0" err="1">
                <a:solidFill>
                  <a:srgbClr val="1F3864"/>
                </a:solidFill>
                <a:ea typeface="Century Gothic"/>
                <a:cs typeface="Century Gothic"/>
                <a:sym typeface="Century Gothic"/>
              </a:rPr>
              <a:t>en</a:t>
            </a:r>
            <a:r>
              <a:rPr lang="pt-BR" sz="2200" b="1" dirty="0">
                <a:solidFill>
                  <a:srgbClr val="1F3864"/>
                </a:solidFill>
                <a:ea typeface="Century Gothic"/>
                <a:cs typeface="Century Gothic"/>
                <a:sym typeface="Century Gothic"/>
              </a:rPr>
              <a:t> </a:t>
            </a:r>
            <a:r>
              <a:rPr lang="pt-BR" sz="2200" b="1" dirty="0" err="1">
                <a:solidFill>
                  <a:srgbClr val="1F3864"/>
                </a:solidFill>
                <a:ea typeface="Century Gothic"/>
                <a:cs typeface="Century Gothic"/>
                <a:sym typeface="Century Gothic"/>
              </a:rPr>
              <a:t>el</a:t>
            </a:r>
            <a:r>
              <a:rPr lang="pt-BR" sz="2200" b="1" dirty="0">
                <a:solidFill>
                  <a:srgbClr val="1F3864"/>
                </a:solidFill>
                <a:ea typeface="Century Gothic"/>
                <a:cs typeface="Century Gothic"/>
                <a:sym typeface="Century Gothic"/>
              </a:rPr>
              <a:t> </a:t>
            </a:r>
            <a:r>
              <a:rPr lang="pt-BR" sz="2200" b="1" dirty="0" err="1">
                <a:solidFill>
                  <a:srgbClr val="1F3864"/>
                </a:solidFill>
                <a:ea typeface="Century Gothic"/>
                <a:cs typeface="Century Gothic"/>
                <a:sym typeface="Century Gothic"/>
              </a:rPr>
              <a:t>orden</a:t>
            </a:r>
            <a:r>
              <a:rPr lang="pt-BR" sz="2200" b="1" dirty="0">
                <a:solidFill>
                  <a:srgbClr val="1F3864"/>
                </a:solidFill>
                <a:ea typeface="Century Gothic"/>
                <a:cs typeface="Century Gothic"/>
                <a:sym typeface="Century Gothic"/>
              </a:rPr>
              <a:t> </a:t>
            </a:r>
            <a:r>
              <a:rPr lang="pt-BR" sz="2200" b="1" dirty="0" err="1">
                <a:solidFill>
                  <a:srgbClr val="1F3864"/>
                </a:solidFill>
                <a:ea typeface="Century Gothic"/>
                <a:cs typeface="Century Gothic"/>
                <a:sym typeface="Century Gothic"/>
              </a:rPr>
              <a:t>correcto</a:t>
            </a:r>
            <a:r>
              <a:rPr lang="pt-BR" sz="2200" b="1" dirty="0">
                <a:solidFill>
                  <a:srgbClr val="1F3864"/>
                </a:solidFill>
                <a:ea typeface="Century Gothic"/>
                <a:cs typeface="Century Gothic"/>
                <a:sym typeface="Century Gothic"/>
              </a:rPr>
              <a:t>.</a:t>
            </a:r>
            <a:endParaRPr lang="en-GB" sz="2200" dirty="0"/>
          </a:p>
        </p:txBody>
      </p:sp>
      <p:sp>
        <p:nvSpPr>
          <p:cNvPr id="38" name="Rounded Rectangle 11">
            <a:extLst>
              <a:ext uri="{FF2B5EF4-FFF2-40B4-BE49-F238E27FC236}">
                <a16:creationId xmlns:a16="http://schemas.microsoft.com/office/drawing/2014/main" id="{210FBEF5-8E6C-AE4A-B97F-5C2DE4EF7833}"/>
              </a:ext>
            </a:extLst>
          </p:cNvPr>
          <p:cNvSpPr/>
          <p:nvPr/>
        </p:nvSpPr>
        <p:spPr>
          <a:xfrm>
            <a:off x="9461751" y="258166"/>
            <a:ext cx="2466391"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39" name="Picture 4" descr="background rectangle">
            <a:extLst>
              <a:ext uri="{FF2B5EF4-FFF2-40B4-BE49-F238E27FC236}">
                <a16:creationId xmlns:a16="http://schemas.microsoft.com/office/drawing/2014/main" id="{BC773050-C400-D34B-8FC2-12774A3C29C0}"/>
              </a:ext>
              <a:ext uri="{C183D7F6-B498-43B3-948B-1728B52AA6E4}">
                <adec:decorative xmlns:adec="http://schemas.microsoft.com/office/drawing/2017/decorative" xmlns=""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40" name="Título 8">
            <a:extLst>
              <a:ext uri="{FF2B5EF4-FFF2-40B4-BE49-F238E27FC236}">
                <a16:creationId xmlns:a16="http://schemas.microsoft.com/office/drawing/2014/main" id="{54599549-8AC8-FE4D-BE35-B878D0E8EC2F}"/>
              </a:ext>
            </a:extLst>
          </p:cNvPr>
          <p:cNvSpPr txBox="1">
            <a:spLocks/>
          </p:cNvSpPr>
          <p:nvPr/>
        </p:nvSpPr>
        <p:spPr>
          <a:xfrm>
            <a:off x="82286" y="382103"/>
            <a:ext cx="4635488" cy="55094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err="1">
                <a:solidFill>
                  <a:schemeClr val="bg1"/>
                </a:solidFill>
              </a:rPr>
              <a:t>Vocabulario</a:t>
            </a:r>
            <a:endParaRPr lang="en-GB" sz="3600" b="1" dirty="0">
              <a:solidFill>
                <a:schemeClr val="bg1"/>
              </a:solidFill>
            </a:endParaRPr>
          </a:p>
        </p:txBody>
      </p:sp>
      <p:graphicFrame>
        <p:nvGraphicFramePr>
          <p:cNvPr id="6" name="Tabla 5">
            <a:extLst>
              <a:ext uri="{FF2B5EF4-FFF2-40B4-BE49-F238E27FC236}">
                <a16:creationId xmlns:a16="http://schemas.microsoft.com/office/drawing/2014/main" id="{0766EE1C-52BC-8F4E-A800-84B24901B64A}"/>
              </a:ext>
            </a:extLst>
          </p:cNvPr>
          <p:cNvGraphicFramePr>
            <a:graphicFrameLocks noGrp="1"/>
          </p:cNvGraphicFramePr>
          <p:nvPr>
            <p:extLst/>
          </p:nvPr>
        </p:nvGraphicFramePr>
        <p:xfrm>
          <a:off x="2003230" y="1714940"/>
          <a:ext cx="8185539" cy="4438728"/>
        </p:xfrm>
        <a:graphic>
          <a:graphicData uri="http://schemas.openxmlformats.org/drawingml/2006/table">
            <a:tbl>
              <a:tblPr firstRow="1" bandRow="1">
                <a:tableStyleId>{5DA37D80-6434-44D0-A028-1B22A696006F}</a:tableStyleId>
              </a:tblPr>
              <a:tblGrid>
                <a:gridCol w="1141314">
                  <a:extLst>
                    <a:ext uri="{9D8B030D-6E8A-4147-A177-3AD203B41FA5}">
                      <a16:colId xmlns:a16="http://schemas.microsoft.com/office/drawing/2014/main" val="2327720235"/>
                    </a:ext>
                  </a:extLst>
                </a:gridCol>
                <a:gridCol w="7044225">
                  <a:extLst>
                    <a:ext uri="{9D8B030D-6E8A-4147-A177-3AD203B41FA5}">
                      <a16:colId xmlns:a16="http://schemas.microsoft.com/office/drawing/2014/main" val="3471937517"/>
                    </a:ext>
                  </a:extLst>
                </a:gridCol>
              </a:tblGrid>
              <a:tr h="522992">
                <a:tc>
                  <a:txBody>
                    <a:bodyPr/>
                    <a:lstStyle/>
                    <a:p>
                      <a:endParaRPr lang="es-GB" dirty="0"/>
                    </a:p>
                  </a:txBody>
                  <a:tcPr/>
                </a:tc>
                <a:tc>
                  <a:txBody>
                    <a:bodyPr/>
                    <a:lstStyle/>
                    <a:p>
                      <a:pPr algn="ctr"/>
                      <a:r>
                        <a:rPr lang="es-GB" sz="2000" dirty="0">
                          <a:solidFill>
                            <a:srgbClr val="203864"/>
                          </a:solidFill>
                        </a:rPr>
                        <a:t>Put these words in order</a:t>
                      </a:r>
                    </a:p>
                  </a:txBody>
                  <a:tcPr/>
                </a:tc>
                <a:extLst>
                  <a:ext uri="{0D108BD9-81ED-4DB2-BD59-A6C34878D82A}">
                    <a16:rowId xmlns:a16="http://schemas.microsoft.com/office/drawing/2014/main" val="511404969"/>
                  </a:ext>
                </a:extLst>
              </a:tr>
              <a:tr h="489467">
                <a:tc>
                  <a:txBody>
                    <a:bodyPr/>
                    <a:lstStyle/>
                    <a:p>
                      <a:endParaRPr lang="es-GB"/>
                    </a:p>
                  </a:txBody>
                  <a:tcPr/>
                </a:tc>
                <a:tc>
                  <a:txBody>
                    <a:bodyPr/>
                    <a:lstStyle/>
                    <a:p>
                      <a:endParaRPr lang="es-GB" dirty="0"/>
                    </a:p>
                  </a:txBody>
                  <a:tcPr/>
                </a:tc>
                <a:extLst>
                  <a:ext uri="{0D108BD9-81ED-4DB2-BD59-A6C34878D82A}">
                    <a16:rowId xmlns:a16="http://schemas.microsoft.com/office/drawing/2014/main" val="3597835767"/>
                  </a:ext>
                </a:extLst>
              </a:tr>
              <a:tr h="489467">
                <a:tc>
                  <a:txBody>
                    <a:bodyPr/>
                    <a:lstStyle/>
                    <a:p>
                      <a:endParaRPr lang="es-GB"/>
                    </a:p>
                  </a:txBody>
                  <a:tcPr/>
                </a:tc>
                <a:tc>
                  <a:txBody>
                    <a:bodyPr/>
                    <a:lstStyle/>
                    <a:p>
                      <a:endParaRPr lang="es-GB" dirty="0"/>
                    </a:p>
                  </a:txBody>
                  <a:tcPr/>
                </a:tc>
                <a:extLst>
                  <a:ext uri="{0D108BD9-81ED-4DB2-BD59-A6C34878D82A}">
                    <a16:rowId xmlns:a16="http://schemas.microsoft.com/office/drawing/2014/main" val="2668588801"/>
                  </a:ext>
                </a:extLst>
              </a:tr>
              <a:tr h="489467">
                <a:tc>
                  <a:txBody>
                    <a:bodyPr/>
                    <a:lstStyle/>
                    <a:p>
                      <a:endParaRPr lang="es-GB"/>
                    </a:p>
                  </a:txBody>
                  <a:tcPr/>
                </a:tc>
                <a:tc>
                  <a:txBody>
                    <a:bodyPr/>
                    <a:lstStyle/>
                    <a:p>
                      <a:endParaRPr lang="es-GB"/>
                    </a:p>
                  </a:txBody>
                  <a:tcPr/>
                </a:tc>
                <a:extLst>
                  <a:ext uri="{0D108BD9-81ED-4DB2-BD59-A6C34878D82A}">
                    <a16:rowId xmlns:a16="http://schemas.microsoft.com/office/drawing/2014/main" val="840595548"/>
                  </a:ext>
                </a:extLst>
              </a:tr>
              <a:tr h="489467">
                <a:tc>
                  <a:txBody>
                    <a:bodyPr/>
                    <a:lstStyle/>
                    <a:p>
                      <a:endParaRPr lang="es-GB"/>
                    </a:p>
                  </a:txBody>
                  <a:tcPr/>
                </a:tc>
                <a:tc>
                  <a:txBody>
                    <a:bodyPr/>
                    <a:lstStyle/>
                    <a:p>
                      <a:endParaRPr lang="es-GB"/>
                    </a:p>
                  </a:txBody>
                  <a:tcPr/>
                </a:tc>
                <a:extLst>
                  <a:ext uri="{0D108BD9-81ED-4DB2-BD59-A6C34878D82A}">
                    <a16:rowId xmlns:a16="http://schemas.microsoft.com/office/drawing/2014/main" val="159926386"/>
                  </a:ext>
                </a:extLst>
              </a:tr>
              <a:tr h="489467">
                <a:tc>
                  <a:txBody>
                    <a:bodyPr/>
                    <a:lstStyle/>
                    <a:p>
                      <a:endParaRPr lang="es-GB"/>
                    </a:p>
                  </a:txBody>
                  <a:tcPr/>
                </a:tc>
                <a:tc>
                  <a:txBody>
                    <a:bodyPr/>
                    <a:lstStyle/>
                    <a:p>
                      <a:endParaRPr lang="es-GB"/>
                    </a:p>
                  </a:txBody>
                  <a:tcPr/>
                </a:tc>
                <a:extLst>
                  <a:ext uri="{0D108BD9-81ED-4DB2-BD59-A6C34878D82A}">
                    <a16:rowId xmlns:a16="http://schemas.microsoft.com/office/drawing/2014/main" val="2763737672"/>
                  </a:ext>
                </a:extLst>
              </a:tr>
              <a:tr h="489467">
                <a:tc>
                  <a:txBody>
                    <a:bodyPr/>
                    <a:lstStyle/>
                    <a:p>
                      <a:endParaRPr lang="es-GB"/>
                    </a:p>
                  </a:txBody>
                  <a:tcPr/>
                </a:tc>
                <a:tc>
                  <a:txBody>
                    <a:bodyPr/>
                    <a:lstStyle/>
                    <a:p>
                      <a:endParaRPr lang="es-GB"/>
                    </a:p>
                  </a:txBody>
                  <a:tcPr/>
                </a:tc>
                <a:extLst>
                  <a:ext uri="{0D108BD9-81ED-4DB2-BD59-A6C34878D82A}">
                    <a16:rowId xmlns:a16="http://schemas.microsoft.com/office/drawing/2014/main" val="4252342053"/>
                  </a:ext>
                </a:extLst>
              </a:tr>
              <a:tr h="489467">
                <a:tc>
                  <a:txBody>
                    <a:bodyPr/>
                    <a:lstStyle/>
                    <a:p>
                      <a:endParaRPr lang="es-GB"/>
                    </a:p>
                  </a:txBody>
                  <a:tcPr/>
                </a:tc>
                <a:tc>
                  <a:txBody>
                    <a:bodyPr/>
                    <a:lstStyle/>
                    <a:p>
                      <a:endParaRPr lang="es-GB"/>
                    </a:p>
                  </a:txBody>
                  <a:tcPr/>
                </a:tc>
                <a:extLst>
                  <a:ext uri="{0D108BD9-81ED-4DB2-BD59-A6C34878D82A}">
                    <a16:rowId xmlns:a16="http://schemas.microsoft.com/office/drawing/2014/main" val="1091128476"/>
                  </a:ext>
                </a:extLst>
              </a:tr>
              <a:tr h="489467">
                <a:tc>
                  <a:txBody>
                    <a:bodyPr/>
                    <a:lstStyle/>
                    <a:p>
                      <a:endParaRPr lang="es-GB"/>
                    </a:p>
                  </a:txBody>
                  <a:tcPr/>
                </a:tc>
                <a:tc>
                  <a:txBody>
                    <a:bodyPr/>
                    <a:lstStyle/>
                    <a:p>
                      <a:endParaRPr lang="es-GB" dirty="0"/>
                    </a:p>
                  </a:txBody>
                  <a:tcPr/>
                </a:tc>
                <a:extLst>
                  <a:ext uri="{0D108BD9-81ED-4DB2-BD59-A6C34878D82A}">
                    <a16:rowId xmlns:a16="http://schemas.microsoft.com/office/drawing/2014/main" val="3890546296"/>
                  </a:ext>
                </a:extLst>
              </a:tr>
            </a:tbl>
          </a:graphicData>
        </a:graphic>
      </p:graphicFrame>
      <p:sp>
        <p:nvSpPr>
          <p:cNvPr id="56" name="Action Button: Custom 20">
            <a:hlinkClick r:id="" action="ppaction://noaction" highlightClick="1">
              <a:snd r:embed="rId4" name="compartir, frontera, crecer.wav"/>
            </a:hlinkClick>
            <a:extLst>
              <a:ext uri="{FF2B5EF4-FFF2-40B4-BE49-F238E27FC236}">
                <a16:creationId xmlns:a16="http://schemas.microsoft.com/office/drawing/2014/main" id="{8DA188AD-F8EB-934D-B6ED-28BE482C55B0}"/>
              </a:ext>
            </a:extLst>
          </p:cNvPr>
          <p:cNvSpPr/>
          <p:nvPr/>
        </p:nvSpPr>
        <p:spPr>
          <a:xfrm>
            <a:off x="2325096" y="2278699"/>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1</a:t>
            </a:r>
          </a:p>
        </p:txBody>
      </p:sp>
      <p:sp>
        <p:nvSpPr>
          <p:cNvPr id="57" name="Action Button: Custom 20">
            <a:hlinkClick r:id="" action="ppaction://noaction" highlightClick="1">
              <a:snd r:embed="rId5" name="diálogo, mejor, paisaje.wav"/>
            </a:hlinkClick>
            <a:extLst>
              <a:ext uri="{FF2B5EF4-FFF2-40B4-BE49-F238E27FC236}">
                <a16:creationId xmlns:a16="http://schemas.microsoft.com/office/drawing/2014/main" id="{BD8C103E-32F6-164A-9F95-F295555BFDAC}"/>
              </a:ext>
            </a:extLst>
          </p:cNvPr>
          <p:cNvSpPr/>
          <p:nvPr/>
        </p:nvSpPr>
        <p:spPr>
          <a:xfrm>
            <a:off x="2325096" y="2754627"/>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2</a:t>
            </a:r>
          </a:p>
        </p:txBody>
      </p:sp>
      <p:sp>
        <p:nvSpPr>
          <p:cNvPr id="58" name="Action Button: Custom 20">
            <a:hlinkClick r:id="" action="ppaction://noaction" highlightClick="1">
              <a:snd r:embed="rId6" name="clima, mil, largo.wav"/>
            </a:hlinkClick>
            <a:extLst>
              <a:ext uri="{FF2B5EF4-FFF2-40B4-BE49-F238E27FC236}">
                <a16:creationId xmlns:a16="http://schemas.microsoft.com/office/drawing/2014/main" id="{A4E2AA4C-0C4D-0A41-8286-DC24B96C2978}"/>
              </a:ext>
            </a:extLst>
          </p:cNvPr>
          <p:cNvSpPr/>
          <p:nvPr/>
        </p:nvSpPr>
        <p:spPr>
          <a:xfrm>
            <a:off x="2327026" y="3247241"/>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3</a:t>
            </a:r>
          </a:p>
        </p:txBody>
      </p:sp>
      <p:sp>
        <p:nvSpPr>
          <p:cNvPr id="59" name="Action Button: Custom 20">
            <a:hlinkClick r:id="" action="ppaction://noaction" highlightClick="1">
              <a:snd r:embed="rId7" name="imprimir, lluvia, más.wav"/>
            </a:hlinkClick>
            <a:extLst>
              <a:ext uri="{FF2B5EF4-FFF2-40B4-BE49-F238E27FC236}">
                <a16:creationId xmlns:a16="http://schemas.microsoft.com/office/drawing/2014/main" id="{A422DA58-946C-7F46-BAC5-BB8E8A82D507}"/>
              </a:ext>
            </a:extLst>
          </p:cNvPr>
          <p:cNvSpPr/>
          <p:nvPr/>
        </p:nvSpPr>
        <p:spPr>
          <a:xfrm>
            <a:off x="2327026" y="3749305"/>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4</a:t>
            </a:r>
          </a:p>
        </p:txBody>
      </p:sp>
      <p:sp>
        <p:nvSpPr>
          <p:cNvPr id="60" name="Action Button: Custom 20">
            <a:hlinkClick r:id="" action="ppaction://noaction" highlightClick="1">
              <a:snd r:embed="rId8" name="corto, altura, suficiente.wav"/>
            </a:hlinkClick>
            <a:extLst>
              <a:ext uri="{FF2B5EF4-FFF2-40B4-BE49-F238E27FC236}">
                <a16:creationId xmlns:a16="http://schemas.microsoft.com/office/drawing/2014/main" id="{FBF16FE0-863A-474D-86EA-F9354E5352E9}"/>
              </a:ext>
            </a:extLst>
          </p:cNvPr>
          <p:cNvSpPr/>
          <p:nvPr/>
        </p:nvSpPr>
        <p:spPr>
          <a:xfrm>
            <a:off x="2327026" y="4225686"/>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5</a:t>
            </a:r>
          </a:p>
        </p:txBody>
      </p:sp>
      <p:sp>
        <p:nvSpPr>
          <p:cNvPr id="61" name="Action Button: Custom 20">
            <a:hlinkClick r:id="" action="ppaction://noaction" highlightClick="1">
              <a:snd r:embed="rId9" name="seco, describir, elegir.wav"/>
            </a:hlinkClick>
            <a:extLst>
              <a:ext uri="{FF2B5EF4-FFF2-40B4-BE49-F238E27FC236}">
                <a16:creationId xmlns:a16="http://schemas.microsoft.com/office/drawing/2014/main" id="{E695B73E-87F8-824F-8494-30F81430BB43}"/>
              </a:ext>
            </a:extLst>
          </p:cNvPr>
          <p:cNvSpPr/>
          <p:nvPr/>
        </p:nvSpPr>
        <p:spPr>
          <a:xfrm>
            <a:off x="2325096" y="4721463"/>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6</a:t>
            </a:r>
          </a:p>
        </p:txBody>
      </p:sp>
      <p:sp>
        <p:nvSpPr>
          <p:cNvPr id="62" name="Action Button: Custom 20">
            <a:hlinkClick r:id="" action="ppaction://noaction" highlightClick="1">
              <a:snd r:embed="rId10" name="desaparecer, elijo, dice.wav"/>
            </a:hlinkClick>
            <a:extLst>
              <a:ext uri="{FF2B5EF4-FFF2-40B4-BE49-F238E27FC236}">
                <a16:creationId xmlns:a16="http://schemas.microsoft.com/office/drawing/2014/main" id="{C567DD7A-8416-C543-A1B1-7314C426AACD}"/>
              </a:ext>
            </a:extLst>
          </p:cNvPr>
          <p:cNvSpPr/>
          <p:nvPr/>
        </p:nvSpPr>
        <p:spPr>
          <a:xfrm>
            <a:off x="2327455" y="5214077"/>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7</a:t>
            </a:r>
          </a:p>
        </p:txBody>
      </p:sp>
      <p:sp>
        <p:nvSpPr>
          <p:cNvPr id="63" name="Action Button: Custom 20">
            <a:hlinkClick r:id="" action="ppaction://noaction" highlightClick="1">
              <a:snd r:embed="rId11" name="segundo, vida, finalmente.wav"/>
            </a:hlinkClick>
            <a:extLst>
              <a:ext uri="{FF2B5EF4-FFF2-40B4-BE49-F238E27FC236}">
                <a16:creationId xmlns:a16="http://schemas.microsoft.com/office/drawing/2014/main" id="{79899533-8A30-CE4B-8A4F-BE1178480493}"/>
              </a:ext>
            </a:extLst>
          </p:cNvPr>
          <p:cNvSpPr/>
          <p:nvPr/>
        </p:nvSpPr>
        <p:spPr>
          <a:xfrm>
            <a:off x="2330080" y="5693300"/>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8</a:t>
            </a:r>
          </a:p>
        </p:txBody>
      </p:sp>
      <p:sp>
        <p:nvSpPr>
          <p:cNvPr id="72" name="CuadroTexto 71">
            <a:extLst>
              <a:ext uri="{FF2B5EF4-FFF2-40B4-BE49-F238E27FC236}">
                <a16:creationId xmlns:a16="http://schemas.microsoft.com/office/drawing/2014/main" id="{33165882-B16C-8340-882C-6C98ED8160F3}"/>
              </a:ext>
            </a:extLst>
          </p:cNvPr>
          <p:cNvSpPr txBox="1"/>
          <p:nvPr/>
        </p:nvSpPr>
        <p:spPr>
          <a:xfrm>
            <a:off x="4626333" y="2265888"/>
            <a:ext cx="4278735" cy="461665"/>
          </a:xfrm>
          <a:prstGeom prst="rect">
            <a:avLst/>
          </a:prstGeom>
          <a:noFill/>
        </p:spPr>
        <p:txBody>
          <a:bodyPr wrap="none" rtlCol="0">
            <a:spAutoFit/>
          </a:bodyPr>
          <a:lstStyle/>
          <a:p>
            <a:pPr algn="l"/>
            <a:r>
              <a:rPr lang="es-GB" sz="2400" dirty="0">
                <a:solidFill>
                  <a:schemeClr val="accent5">
                    <a:lumMod val="50000"/>
                  </a:schemeClr>
                </a:solidFill>
              </a:rPr>
              <a:t>to share - border - to grow </a:t>
            </a:r>
          </a:p>
        </p:txBody>
      </p:sp>
      <p:sp>
        <p:nvSpPr>
          <p:cNvPr id="73" name="CuadroTexto 72">
            <a:extLst>
              <a:ext uri="{FF2B5EF4-FFF2-40B4-BE49-F238E27FC236}">
                <a16:creationId xmlns:a16="http://schemas.microsoft.com/office/drawing/2014/main" id="{623B88B4-B443-7540-9D4E-BFA0DF22A055}"/>
              </a:ext>
            </a:extLst>
          </p:cNvPr>
          <p:cNvSpPr txBox="1"/>
          <p:nvPr/>
        </p:nvSpPr>
        <p:spPr>
          <a:xfrm>
            <a:off x="4343402" y="2762874"/>
            <a:ext cx="4642618" cy="461665"/>
          </a:xfrm>
          <a:prstGeom prst="rect">
            <a:avLst/>
          </a:prstGeom>
          <a:noFill/>
        </p:spPr>
        <p:txBody>
          <a:bodyPr wrap="none" rtlCol="0">
            <a:spAutoFit/>
          </a:bodyPr>
          <a:lstStyle/>
          <a:p>
            <a:r>
              <a:rPr lang="es-GB" sz="2400" dirty="0">
                <a:solidFill>
                  <a:schemeClr val="accent5">
                    <a:lumMod val="50000"/>
                  </a:schemeClr>
                </a:solidFill>
              </a:rPr>
              <a:t>dialogue - better - landscape</a:t>
            </a:r>
          </a:p>
        </p:txBody>
      </p:sp>
      <p:sp>
        <p:nvSpPr>
          <p:cNvPr id="74" name="CuadroTexto 73">
            <a:extLst>
              <a:ext uri="{FF2B5EF4-FFF2-40B4-BE49-F238E27FC236}">
                <a16:creationId xmlns:a16="http://schemas.microsoft.com/office/drawing/2014/main" id="{2E4C5023-B2E6-F143-B50E-8FC3F85ACA37}"/>
              </a:ext>
            </a:extLst>
          </p:cNvPr>
          <p:cNvSpPr txBox="1"/>
          <p:nvPr/>
        </p:nvSpPr>
        <p:spPr>
          <a:xfrm>
            <a:off x="4626333" y="3261808"/>
            <a:ext cx="4076757" cy="461665"/>
          </a:xfrm>
          <a:prstGeom prst="rect">
            <a:avLst/>
          </a:prstGeom>
          <a:noFill/>
        </p:spPr>
        <p:txBody>
          <a:bodyPr wrap="none" rtlCol="0">
            <a:spAutoFit/>
          </a:bodyPr>
          <a:lstStyle/>
          <a:p>
            <a:pPr algn="l"/>
            <a:r>
              <a:rPr lang="es-GB" sz="2400" dirty="0">
                <a:solidFill>
                  <a:schemeClr val="accent5">
                    <a:lumMod val="50000"/>
                  </a:schemeClr>
                </a:solidFill>
              </a:rPr>
              <a:t>climate - thousand - long</a:t>
            </a:r>
          </a:p>
        </p:txBody>
      </p:sp>
      <p:sp>
        <p:nvSpPr>
          <p:cNvPr id="75" name="CuadroTexto 74">
            <a:extLst>
              <a:ext uri="{FF2B5EF4-FFF2-40B4-BE49-F238E27FC236}">
                <a16:creationId xmlns:a16="http://schemas.microsoft.com/office/drawing/2014/main" id="{89C67CA7-119A-A24D-8F21-33E2EABB839F}"/>
              </a:ext>
            </a:extLst>
          </p:cNvPr>
          <p:cNvSpPr txBox="1"/>
          <p:nvPr/>
        </p:nvSpPr>
        <p:spPr>
          <a:xfrm>
            <a:off x="5029825" y="3733019"/>
            <a:ext cx="3163045" cy="461665"/>
          </a:xfrm>
          <a:prstGeom prst="rect">
            <a:avLst/>
          </a:prstGeom>
          <a:noFill/>
        </p:spPr>
        <p:txBody>
          <a:bodyPr wrap="none" rtlCol="0">
            <a:spAutoFit/>
          </a:bodyPr>
          <a:lstStyle/>
          <a:p>
            <a:pPr algn="l"/>
            <a:r>
              <a:rPr lang="es-GB" sz="2400" dirty="0">
                <a:solidFill>
                  <a:schemeClr val="accent5">
                    <a:lumMod val="50000"/>
                  </a:schemeClr>
                </a:solidFill>
              </a:rPr>
              <a:t>to print - rain - more</a:t>
            </a:r>
          </a:p>
        </p:txBody>
      </p:sp>
      <p:sp>
        <p:nvSpPr>
          <p:cNvPr id="76" name="CuadroTexto 75">
            <a:extLst>
              <a:ext uri="{FF2B5EF4-FFF2-40B4-BE49-F238E27FC236}">
                <a16:creationId xmlns:a16="http://schemas.microsoft.com/office/drawing/2014/main" id="{1F28208F-EB3F-A24A-9DF1-F8C7F7778721}"/>
              </a:ext>
            </a:extLst>
          </p:cNvPr>
          <p:cNvSpPr txBox="1"/>
          <p:nvPr/>
        </p:nvSpPr>
        <p:spPr>
          <a:xfrm>
            <a:off x="4845617" y="4186576"/>
            <a:ext cx="3607078" cy="461665"/>
          </a:xfrm>
          <a:prstGeom prst="rect">
            <a:avLst/>
          </a:prstGeom>
          <a:noFill/>
        </p:spPr>
        <p:txBody>
          <a:bodyPr wrap="none" rtlCol="0">
            <a:spAutoFit/>
          </a:bodyPr>
          <a:lstStyle/>
          <a:p>
            <a:pPr algn="l"/>
            <a:r>
              <a:rPr lang="es-GB" sz="2400" dirty="0">
                <a:solidFill>
                  <a:schemeClr val="accent5">
                    <a:lumMod val="50000"/>
                  </a:schemeClr>
                </a:solidFill>
              </a:rPr>
              <a:t>short - height - enough</a:t>
            </a:r>
          </a:p>
        </p:txBody>
      </p:sp>
      <p:sp>
        <p:nvSpPr>
          <p:cNvPr id="77" name="CuadroTexto 76">
            <a:extLst>
              <a:ext uri="{FF2B5EF4-FFF2-40B4-BE49-F238E27FC236}">
                <a16:creationId xmlns:a16="http://schemas.microsoft.com/office/drawing/2014/main" id="{06275A57-EFBF-F44C-A07C-9132F3838867}"/>
              </a:ext>
            </a:extLst>
          </p:cNvPr>
          <p:cNvSpPr txBox="1"/>
          <p:nvPr/>
        </p:nvSpPr>
        <p:spPr>
          <a:xfrm>
            <a:off x="4777389" y="4674757"/>
            <a:ext cx="4387740" cy="461665"/>
          </a:xfrm>
          <a:prstGeom prst="rect">
            <a:avLst/>
          </a:prstGeom>
          <a:noFill/>
        </p:spPr>
        <p:txBody>
          <a:bodyPr wrap="none" rtlCol="0">
            <a:spAutoFit/>
          </a:bodyPr>
          <a:lstStyle/>
          <a:p>
            <a:pPr algn="l"/>
            <a:r>
              <a:rPr lang="es-GB" sz="2400" dirty="0">
                <a:solidFill>
                  <a:schemeClr val="accent5">
                    <a:lumMod val="50000"/>
                  </a:schemeClr>
                </a:solidFill>
              </a:rPr>
              <a:t>dry - to describe - to choose</a:t>
            </a:r>
          </a:p>
        </p:txBody>
      </p:sp>
      <p:sp>
        <p:nvSpPr>
          <p:cNvPr id="78" name="CuadroTexto 77">
            <a:extLst>
              <a:ext uri="{FF2B5EF4-FFF2-40B4-BE49-F238E27FC236}">
                <a16:creationId xmlns:a16="http://schemas.microsoft.com/office/drawing/2014/main" id="{46B84114-F79B-D643-92F6-52FA1BAFA8E7}"/>
              </a:ext>
            </a:extLst>
          </p:cNvPr>
          <p:cNvSpPr txBox="1"/>
          <p:nvPr/>
        </p:nvSpPr>
        <p:spPr>
          <a:xfrm>
            <a:off x="4104194" y="5183523"/>
            <a:ext cx="5357557" cy="461665"/>
          </a:xfrm>
          <a:prstGeom prst="rect">
            <a:avLst/>
          </a:prstGeom>
          <a:noFill/>
        </p:spPr>
        <p:txBody>
          <a:bodyPr wrap="none" rtlCol="0">
            <a:spAutoFit/>
          </a:bodyPr>
          <a:lstStyle/>
          <a:p>
            <a:pPr algn="l"/>
            <a:r>
              <a:rPr lang="es-GB" sz="2400" dirty="0">
                <a:solidFill>
                  <a:schemeClr val="accent5">
                    <a:lumMod val="50000"/>
                  </a:schemeClr>
                </a:solidFill>
              </a:rPr>
              <a:t>to disappear - I choose - s/he says</a:t>
            </a:r>
          </a:p>
        </p:txBody>
      </p:sp>
      <p:sp>
        <p:nvSpPr>
          <p:cNvPr id="79" name="CuadroTexto 78">
            <a:extLst>
              <a:ext uri="{FF2B5EF4-FFF2-40B4-BE49-F238E27FC236}">
                <a16:creationId xmlns:a16="http://schemas.microsoft.com/office/drawing/2014/main" id="{98D67645-F015-F64D-8AB0-7F22CB04BDAC}"/>
              </a:ext>
            </a:extLst>
          </p:cNvPr>
          <p:cNvSpPr txBox="1"/>
          <p:nvPr/>
        </p:nvSpPr>
        <p:spPr>
          <a:xfrm>
            <a:off x="5184978" y="5671704"/>
            <a:ext cx="3161443" cy="461665"/>
          </a:xfrm>
          <a:prstGeom prst="rect">
            <a:avLst/>
          </a:prstGeom>
          <a:noFill/>
        </p:spPr>
        <p:txBody>
          <a:bodyPr wrap="none" rtlCol="0">
            <a:spAutoFit/>
          </a:bodyPr>
          <a:lstStyle/>
          <a:p>
            <a:pPr algn="l"/>
            <a:r>
              <a:rPr lang="es-GB" sz="2400" dirty="0">
                <a:solidFill>
                  <a:schemeClr val="accent5">
                    <a:lumMod val="50000"/>
                  </a:schemeClr>
                </a:solidFill>
              </a:rPr>
              <a:t>second - life - finally</a:t>
            </a:r>
          </a:p>
        </p:txBody>
      </p:sp>
    </p:spTree>
    <p:extLst>
      <p:ext uri="{BB962C8B-B14F-4D97-AF65-F5344CB8AC3E}">
        <p14:creationId xmlns:p14="http://schemas.microsoft.com/office/powerpoint/2010/main" val="925806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8">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p:bldP spid="73" grpId="0"/>
      <p:bldP spid="74" grpId="0"/>
      <p:bldP spid="75" grpId="0"/>
      <p:bldP spid="76" grpId="0"/>
      <p:bldP spid="77" grpId="0"/>
      <p:bldP spid="7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xmlns=""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51970" y="8304"/>
            <a:ext cx="6484584" cy="1325563"/>
          </a:xfrm>
        </p:spPr>
        <p:txBody>
          <a:bodyPr>
            <a:normAutofit/>
          </a:bodyPr>
          <a:lstStyle/>
          <a:p>
            <a:r>
              <a:rPr lang="en-GB" sz="2400" b="1" dirty="0">
                <a:solidFill>
                  <a:schemeClr val="bg1"/>
                </a:solidFill>
              </a:rPr>
              <a:t>Talking about completed actions in the past: -er &amp; -ir verbs in the preterite</a:t>
            </a:r>
          </a:p>
        </p:txBody>
      </p:sp>
      <p:sp>
        <p:nvSpPr>
          <p:cNvPr id="8" name="TextBox 7"/>
          <p:cNvSpPr txBox="1"/>
          <p:nvPr/>
        </p:nvSpPr>
        <p:spPr>
          <a:xfrm>
            <a:off x="260177" y="1226600"/>
            <a:ext cx="11425990" cy="892552"/>
          </a:xfrm>
          <a:prstGeom prst="rect">
            <a:avLst/>
          </a:prstGeom>
          <a:noFill/>
        </p:spPr>
        <p:txBody>
          <a:bodyPr wrap="square" rtlCol="0">
            <a:spAutoFit/>
          </a:bodyPr>
          <a:lstStyle/>
          <a:p>
            <a:pPr lvl="0">
              <a:defRPr/>
            </a:pP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Remember that</a:t>
            </a:r>
            <a:r>
              <a:rPr kumimoji="0" lang="en-GB" sz="26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in Spanish to mean ‘</a:t>
            </a:r>
            <a:r>
              <a:rPr kumimoji="0" lang="en-GB" sz="26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I</a:t>
            </a:r>
            <a:r>
              <a:rPr kumimoji="0" lang="en-GB" sz="260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in the past with an –er or –ir verb, remove –er or –ir and add </a:t>
            </a:r>
            <a:r>
              <a:rPr lang="en-GB" sz="2600" dirty="0">
                <a:solidFill>
                  <a:srgbClr val="E25B00"/>
                </a:solidFill>
                <a:latin typeface="Century Gothic" panose="020B0502020202020204" pitchFamily="34" charset="0"/>
              </a:rPr>
              <a:t>_____.</a:t>
            </a:r>
            <a:endParaRPr kumimoji="0" lang="en-GB" sz="2600" b="0" i="0" u="none" strike="noStrike" kern="1200" cap="none" spc="0" normalizeH="0" baseline="0" noProof="0" dirty="0">
              <a:ln>
                <a:noFill/>
              </a:ln>
              <a:solidFill>
                <a:srgbClr val="E25B00"/>
              </a:solidFill>
              <a:effectLst/>
              <a:uLnTx/>
              <a:uFillTx/>
              <a:latin typeface="Tw Cen MT" panose="020B0602020104020603"/>
            </a:endParaRPr>
          </a:p>
        </p:txBody>
      </p:sp>
      <p:sp>
        <p:nvSpPr>
          <p:cNvPr id="9" name="TextBox 8"/>
          <p:cNvSpPr txBox="1"/>
          <p:nvPr/>
        </p:nvSpPr>
        <p:spPr>
          <a:xfrm>
            <a:off x="298097" y="2886146"/>
            <a:ext cx="11893903"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mean ‘</a:t>
            </a:r>
            <a:r>
              <a:rPr lang="en-GB" sz="2600" b="1" dirty="0">
                <a:solidFill>
                  <a:srgbClr val="002060"/>
                </a:solidFill>
                <a:latin typeface="Century Gothic" panose="020B0502020202020204" pitchFamily="34" charset="0"/>
              </a:rPr>
              <a:t>you</a:t>
            </a: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in the past with an –er or an –</a:t>
            </a:r>
            <a:r>
              <a:rPr kumimoji="0" lang="en-GB" sz="2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ir</a:t>
            </a: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verb, remove –</a:t>
            </a:r>
            <a:r>
              <a:rPr lang="en-GB" sz="2600" dirty="0">
                <a:solidFill>
                  <a:srgbClr val="002060"/>
                </a:solidFill>
                <a:latin typeface="Century Gothic" panose="020B0502020202020204" pitchFamily="34" charset="0"/>
              </a:rPr>
              <a:t>e</a:t>
            </a: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 or –ir and add </a:t>
            </a:r>
            <a:r>
              <a:rPr kumimoji="0" lang="en-GB" sz="2600"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_____.</a:t>
            </a:r>
          </a:p>
        </p:txBody>
      </p:sp>
      <p:sp>
        <p:nvSpPr>
          <p:cNvPr id="3" name="Rectangle 2"/>
          <p:cNvSpPr/>
          <p:nvPr/>
        </p:nvSpPr>
        <p:spPr>
          <a:xfrm>
            <a:off x="1892134" y="3268576"/>
            <a:ext cx="891591" cy="492443"/>
          </a:xfrm>
          <a:prstGeom prst="rect">
            <a:avLst/>
          </a:prstGeom>
        </p:spPr>
        <p:txBody>
          <a:bodyPr wrap="none">
            <a:spAutoFit/>
          </a:bodyPr>
          <a:lstStyle/>
          <a:p>
            <a:r>
              <a:rPr lang="en-GB" sz="2600" b="1" dirty="0">
                <a:solidFill>
                  <a:srgbClr val="ED7D31"/>
                </a:solidFill>
                <a:latin typeface="Century Gothic" panose="020B0502020202020204" pitchFamily="34" charset="0"/>
              </a:rPr>
              <a:t>–</a:t>
            </a:r>
            <a:r>
              <a:rPr lang="en-GB" sz="2600" b="1" dirty="0" err="1">
                <a:solidFill>
                  <a:srgbClr val="ED7D31"/>
                </a:solidFill>
                <a:latin typeface="Century Gothic" panose="020B0502020202020204" pitchFamily="34" charset="0"/>
              </a:rPr>
              <a:t>iste</a:t>
            </a:r>
            <a:endParaRPr lang="en-GB" sz="2600" dirty="0"/>
          </a:p>
        </p:txBody>
      </p:sp>
      <p:sp>
        <p:nvSpPr>
          <p:cNvPr id="10" name="TextBox 9"/>
          <p:cNvSpPr txBox="1"/>
          <p:nvPr/>
        </p:nvSpPr>
        <p:spPr>
          <a:xfrm>
            <a:off x="329233" y="3941632"/>
            <a:ext cx="5020101"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dirty="0" err="1">
                <a:solidFill>
                  <a:schemeClr val="accent5">
                    <a:lumMod val="50000"/>
                  </a:schemeClr>
                </a:solidFill>
                <a:latin typeface="Century Gothic" panose="020B0502020202020204" pitchFamily="34" charset="0"/>
              </a:rPr>
              <a:t>Imprim</a:t>
            </a:r>
            <a:r>
              <a:rPr lang="en-GB" sz="2600" dirty="0" err="1">
                <a:solidFill>
                  <a:srgbClr val="E25B00"/>
                </a:solidFill>
                <a:latin typeface="Century Gothic" panose="020B0502020202020204" pitchFamily="34" charset="0"/>
              </a:rPr>
              <a:t>iste</a:t>
            </a:r>
            <a:r>
              <a:rPr kumimoji="0" lang="en-GB" sz="2600"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 </a:t>
            </a:r>
            <a:r>
              <a:rPr kumimoji="0" lang="en-GB" sz="2600" i="0" u="none" strike="noStrike" kern="1200" cap="none" spc="0" normalizeH="0" baseline="0" noProof="0" dirty="0">
                <a:ln>
                  <a:noFill/>
                </a:ln>
                <a:solidFill>
                  <a:srgbClr val="E25B00"/>
                </a:solidFill>
                <a:effectLst/>
                <a:uLnTx/>
                <a:uFillTx/>
                <a:latin typeface="Century Gothic" panose="020B0502020202020204" pitchFamily="34" charset="0"/>
                <a:ea typeface="+mn-ea"/>
                <a:cs typeface="+mn-cs"/>
              </a:rPr>
              <a:t>= _____________.</a:t>
            </a:r>
          </a:p>
        </p:txBody>
      </p:sp>
      <p:sp>
        <p:nvSpPr>
          <p:cNvPr id="11" name="Rectangle 10"/>
          <p:cNvSpPr/>
          <p:nvPr/>
        </p:nvSpPr>
        <p:spPr>
          <a:xfrm>
            <a:off x="2463160" y="3883843"/>
            <a:ext cx="2024913" cy="492443"/>
          </a:xfrm>
          <a:prstGeom prst="rect">
            <a:avLst/>
          </a:prstGeom>
        </p:spPr>
        <p:txBody>
          <a:bodyPr wrap="none">
            <a:spAutoFit/>
          </a:bodyPr>
          <a:lstStyle/>
          <a:p>
            <a:r>
              <a:rPr lang="en-GB" sz="2600" b="1" dirty="0">
                <a:solidFill>
                  <a:schemeClr val="accent5">
                    <a:lumMod val="50000"/>
                  </a:schemeClr>
                </a:solidFill>
                <a:latin typeface="Century Gothic" panose="020B0502020202020204" pitchFamily="34" charset="0"/>
              </a:rPr>
              <a:t>you </a:t>
            </a:r>
            <a:r>
              <a:rPr lang="en-GB" sz="2600" dirty="0">
                <a:solidFill>
                  <a:schemeClr val="accent5">
                    <a:lumMod val="50000"/>
                  </a:schemeClr>
                </a:solidFill>
                <a:latin typeface="Century Gothic" panose="020B0502020202020204" pitchFamily="34" charset="0"/>
              </a:rPr>
              <a:t>printed</a:t>
            </a:r>
            <a:endParaRPr lang="en-GB" sz="2600" dirty="0">
              <a:solidFill>
                <a:schemeClr val="accent5">
                  <a:lumMod val="50000"/>
                </a:schemeClr>
              </a:solidFill>
            </a:endParaRPr>
          </a:p>
        </p:txBody>
      </p:sp>
      <p:sp>
        <p:nvSpPr>
          <p:cNvPr id="12" name="TextBox 11"/>
          <p:cNvSpPr txBox="1"/>
          <p:nvPr/>
        </p:nvSpPr>
        <p:spPr>
          <a:xfrm>
            <a:off x="5237380" y="3879962"/>
            <a:ext cx="6852534"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dirty="0" err="1">
                <a:solidFill>
                  <a:schemeClr val="accent5">
                    <a:lumMod val="50000"/>
                  </a:schemeClr>
                </a:solidFill>
                <a:latin typeface="Century Gothic" panose="020B0502020202020204" pitchFamily="34" charset="0"/>
              </a:rPr>
              <a:t>Conoc</a:t>
            </a:r>
            <a:r>
              <a:rPr lang="en-GB" sz="2600" dirty="0" err="1">
                <a:solidFill>
                  <a:srgbClr val="E25B00"/>
                </a:solidFill>
                <a:latin typeface="Century Gothic" panose="020B0502020202020204" pitchFamily="34" charset="0"/>
              </a:rPr>
              <a:t>iste</a:t>
            </a:r>
            <a:r>
              <a:rPr kumimoji="0" lang="en-GB" sz="2600"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 </a:t>
            </a:r>
            <a:r>
              <a:rPr kumimoji="0" lang="en-GB" sz="2600" i="0" u="none" strike="noStrike" kern="1200" cap="none" spc="0" normalizeH="0" baseline="0" noProof="0" dirty="0">
                <a:ln>
                  <a:noFill/>
                </a:ln>
                <a:solidFill>
                  <a:srgbClr val="E25B00"/>
                </a:solidFill>
                <a:effectLst/>
                <a:uLnTx/>
                <a:uFillTx/>
                <a:latin typeface="Century Gothic" panose="020B0502020202020204" pitchFamily="34" charset="0"/>
                <a:ea typeface="+mn-ea"/>
                <a:cs typeface="+mn-cs"/>
              </a:rPr>
              <a:t>= __________________________.</a:t>
            </a:r>
          </a:p>
        </p:txBody>
      </p:sp>
      <p:sp>
        <p:nvSpPr>
          <p:cNvPr id="13" name="Rectangle 12"/>
          <p:cNvSpPr/>
          <p:nvPr/>
        </p:nvSpPr>
        <p:spPr>
          <a:xfrm>
            <a:off x="7381784" y="3782041"/>
            <a:ext cx="3849131" cy="492443"/>
          </a:xfrm>
          <a:prstGeom prst="rect">
            <a:avLst/>
          </a:prstGeom>
        </p:spPr>
        <p:txBody>
          <a:bodyPr wrap="none">
            <a:spAutoFit/>
          </a:bodyPr>
          <a:lstStyle/>
          <a:p>
            <a:r>
              <a:rPr lang="en-GB" sz="2600" b="1" dirty="0">
                <a:solidFill>
                  <a:schemeClr val="accent5">
                    <a:lumMod val="50000"/>
                  </a:schemeClr>
                </a:solidFill>
                <a:latin typeface="Century Gothic" panose="020B0502020202020204" pitchFamily="34" charset="0"/>
              </a:rPr>
              <a:t>you </a:t>
            </a:r>
            <a:r>
              <a:rPr lang="en-GB" sz="2600" dirty="0">
                <a:solidFill>
                  <a:schemeClr val="accent5">
                    <a:lumMod val="50000"/>
                  </a:schemeClr>
                </a:solidFill>
                <a:latin typeface="Century Gothic" panose="020B0502020202020204" pitchFamily="34" charset="0"/>
              </a:rPr>
              <a:t>knew, got to know</a:t>
            </a:r>
            <a:endParaRPr lang="en-GB" sz="2600" dirty="0">
              <a:solidFill>
                <a:schemeClr val="accent5">
                  <a:lumMod val="50000"/>
                </a:schemeClr>
              </a:solidFill>
            </a:endParaRPr>
          </a:p>
        </p:txBody>
      </p:sp>
      <p:sp>
        <p:nvSpPr>
          <p:cNvPr id="14" name="TextBox 13"/>
          <p:cNvSpPr txBox="1"/>
          <p:nvPr/>
        </p:nvSpPr>
        <p:spPr>
          <a:xfrm>
            <a:off x="298097" y="4573277"/>
            <a:ext cx="11747971" cy="892552"/>
          </a:xfrm>
          <a:prstGeom prst="rect">
            <a:avLst/>
          </a:prstGeom>
          <a:noFill/>
        </p:spPr>
        <p:txBody>
          <a:bodyPr wrap="square" rtlCol="0">
            <a:spAutoFit/>
          </a:bodyPr>
          <a:lstStyle/>
          <a:p>
            <a:pPr lvl="0">
              <a:defRPr/>
            </a:pP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mean ‘</a:t>
            </a:r>
            <a:r>
              <a:rPr kumimoji="0" lang="en-GB" sz="2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s/he</a:t>
            </a: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or</a:t>
            </a:r>
            <a:r>
              <a:rPr lang="en-GB" sz="2600" dirty="0">
                <a:solidFill>
                  <a:srgbClr val="002060"/>
                </a:solidFill>
                <a:latin typeface="Century Gothic" panose="020B0502020202020204" pitchFamily="34" charset="0"/>
              </a:rPr>
              <a:t> ‘</a:t>
            </a:r>
            <a:r>
              <a:rPr lang="en-GB" sz="2600" b="1" dirty="0">
                <a:solidFill>
                  <a:srgbClr val="002060"/>
                </a:solidFill>
                <a:latin typeface="Century Gothic" panose="020B0502020202020204" pitchFamily="34" charset="0"/>
              </a:rPr>
              <a:t>it</a:t>
            </a:r>
            <a:r>
              <a:rPr lang="en-GB" sz="2600" dirty="0">
                <a:solidFill>
                  <a:srgbClr val="002060"/>
                </a:solidFill>
                <a:latin typeface="Century Gothic" panose="020B0502020202020204" pitchFamily="34" charset="0"/>
              </a:rPr>
              <a:t>’ in </a:t>
            </a: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past with an –</a:t>
            </a:r>
            <a:r>
              <a:rPr lang="en-GB" sz="2600" noProof="0" dirty="0">
                <a:solidFill>
                  <a:srgbClr val="002060"/>
                </a:solidFill>
                <a:latin typeface="Century Gothic" panose="020B0502020202020204" pitchFamily="34" charset="0"/>
              </a:rPr>
              <a:t>e</a:t>
            </a: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 verb or an –ir verb, remove –</a:t>
            </a:r>
            <a:r>
              <a:rPr lang="en-GB" sz="2600" noProof="0" dirty="0">
                <a:solidFill>
                  <a:srgbClr val="002060"/>
                </a:solidFill>
                <a:latin typeface="Century Gothic" panose="020B0502020202020204" pitchFamily="34" charset="0"/>
              </a:rPr>
              <a:t>e</a:t>
            </a: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 or –ir and</a:t>
            </a:r>
            <a:r>
              <a:rPr kumimoji="0" lang="en-GB" sz="26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lang="en-GB" sz="2600" dirty="0">
                <a:solidFill>
                  <a:srgbClr val="002060"/>
                </a:solidFill>
                <a:latin typeface="Century Gothic" panose="020B0502020202020204" pitchFamily="34" charset="0"/>
              </a:rPr>
              <a:t>add </a:t>
            </a:r>
            <a:r>
              <a:rPr lang="en-GB" sz="2600" dirty="0">
                <a:solidFill>
                  <a:srgbClr val="E25B00"/>
                </a:solidFill>
                <a:latin typeface="Century Gothic" panose="020B0502020202020204" pitchFamily="34" charset="0"/>
              </a:rPr>
              <a:t>_____.</a:t>
            </a:r>
            <a:endParaRPr kumimoji="0" lang="en-GB" sz="2600" i="0" u="none" strike="noStrike" kern="1200" cap="none" spc="0" normalizeH="0" baseline="0" noProof="0" dirty="0">
              <a:ln>
                <a:noFill/>
              </a:ln>
              <a:solidFill>
                <a:srgbClr val="E25B00"/>
              </a:solidFill>
              <a:effectLst/>
              <a:uLnTx/>
              <a:uFillTx/>
              <a:latin typeface="Century Gothic" panose="020B0502020202020204" pitchFamily="34" charset="0"/>
            </a:endParaRPr>
          </a:p>
        </p:txBody>
      </p:sp>
      <p:sp>
        <p:nvSpPr>
          <p:cNvPr id="27" name="Rectangle 2">
            <a:extLst>
              <a:ext uri="{FF2B5EF4-FFF2-40B4-BE49-F238E27FC236}">
                <a16:creationId xmlns:a16="http://schemas.microsoft.com/office/drawing/2014/main" id="{8FCF5371-D0E4-3B46-B6B5-8005B4D502A7}"/>
              </a:ext>
            </a:extLst>
          </p:cNvPr>
          <p:cNvSpPr/>
          <p:nvPr/>
        </p:nvSpPr>
        <p:spPr>
          <a:xfrm>
            <a:off x="5639860" y="1580738"/>
            <a:ext cx="431528" cy="492443"/>
          </a:xfrm>
          <a:prstGeom prst="rect">
            <a:avLst/>
          </a:prstGeom>
        </p:spPr>
        <p:txBody>
          <a:bodyPr wrap="none">
            <a:spAutoFit/>
          </a:bodyPr>
          <a:lstStyle/>
          <a:p>
            <a:r>
              <a:rPr lang="en-GB" sz="2600" b="1" dirty="0">
                <a:solidFill>
                  <a:srgbClr val="E25B00"/>
                </a:solidFill>
                <a:latin typeface="Century Gothic" panose="020B0502020202020204" pitchFamily="34" charset="0"/>
              </a:rPr>
              <a:t>–</a:t>
            </a:r>
            <a:r>
              <a:rPr lang="en-GB" sz="2600" b="1" dirty="0" err="1">
                <a:solidFill>
                  <a:srgbClr val="E25B00"/>
                </a:solidFill>
                <a:latin typeface="Century Gothic" panose="020B0502020202020204" pitchFamily="34" charset="0"/>
              </a:rPr>
              <a:t>í</a:t>
            </a:r>
            <a:endParaRPr lang="en-GB" sz="2600" dirty="0">
              <a:solidFill>
                <a:srgbClr val="E25B00"/>
              </a:solidFill>
            </a:endParaRPr>
          </a:p>
        </p:txBody>
      </p:sp>
      <p:sp>
        <p:nvSpPr>
          <p:cNvPr id="28" name="TextBox 9">
            <a:extLst>
              <a:ext uri="{FF2B5EF4-FFF2-40B4-BE49-F238E27FC236}">
                <a16:creationId xmlns:a16="http://schemas.microsoft.com/office/drawing/2014/main" id="{B232BCBF-0B1A-A14A-8435-BF1F7D80ED63}"/>
              </a:ext>
            </a:extLst>
          </p:cNvPr>
          <p:cNvSpPr txBox="1"/>
          <p:nvPr/>
        </p:nvSpPr>
        <p:spPr>
          <a:xfrm>
            <a:off x="329233" y="2227776"/>
            <a:ext cx="5020101"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dirty="0" err="1">
                <a:solidFill>
                  <a:schemeClr val="accent5">
                    <a:lumMod val="50000"/>
                  </a:schemeClr>
                </a:solidFill>
                <a:latin typeface="Century Gothic" panose="020B0502020202020204" pitchFamily="34" charset="0"/>
              </a:rPr>
              <a:t>Romp</a:t>
            </a:r>
            <a:r>
              <a:rPr lang="en-GB" sz="2600" dirty="0" err="1">
                <a:solidFill>
                  <a:srgbClr val="FF6600"/>
                </a:solidFill>
                <a:latin typeface="Century Gothic" panose="020B0502020202020204" pitchFamily="34" charset="0"/>
              </a:rPr>
              <a:t>í</a:t>
            </a:r>
            <a:r>
              <a:rPr kumimoji="0" lang="en-GB" sz="2600"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 = _____________.</a:t>
            </a:r>
          </a:p>
        </p:txBody>
      </p:sp>
      <p:sp>
        <p:nvSpPr>
          <p:cNvPr id="29" name="Rectangle 10">
            <a:extLst>
              <a:ext uri="{FF2B5EF4-FFF2-40B4-BE49-F238E27FC236}">
                <a16:creationId xmlns:a16="http://schemas.microsoft.com/office/drawing/2014/main" id="{6AA0189A-2E9D-9449-80D3-9711E5F30FF1}"/>
              </a:ext>
            </a:extLst>
          </p:cNvPr>
          <p:cNvSpPr/>
          <p:nvPr/>
        </p:nvSpPr>
        <p:spPr>
          <a:xfrm>
            <a:off x="2157627" y="2180871"/>
            <a:ext cx="1317990" cy="492443"/>
          </a:xfrm>
          <a:prstGeom prst="rect">
            <a:avLst/>
          </a:prstGeom>
        </p:spPr>
        <p:txBody>
          <a:bodyPr wrap="none">
            <a:spAutoFit/>
          </a:bodyPr>
          <a:lstStyle/>
          <a:p>
            <a:r>
              <a:rPr lang="en-GB" sz="2600" b="1" dirty="0">
                <a:solidFill>
                  <a:schemeClr val="accent5">
                    <a:lumMod val="50000"/>
                  </a:schemeClr>
                </a:solidFill>
                <a:latin typeface="Century Gothic" panose="020B0502020202020204" pitchFamily="34" charset="0"/>
              </a:rPr>
              <a:t>I</a:t>
            </a:r>
            <a:r>
              <a:rPr lang="en-GB" sz="2600" dirty="0">
                <a:solidFill>
                  <a:schemeClr val="accent5">
                    <a:lumMod val="50000"/>
                  </a:schemeClr>
                </a:solidFill>
                <a:latin typeface="Century Gothic" panose="020B0502020202020204" pitchFamily="34" charset="0"/>
              </a:rPr>
              <a:t> broke</a:t>
            </a:r>
            <a:endParaRPr lang="en-GB" sz="2600" dirty="0">
              <a:solidFill>
                <a:schemeClr val="accent5">
                  <a:lumMod val="50000"/>
                </a:schemeClr>
              </a:solidFill>
            </a:endParaRPr>
          </a:p>
        </p:txBody>
      </p:sp>
      <p:sp>
        <p:nvSpPr>
          <p:cNvPr id="30" name="TextBox 11">
            <a:extLst>
              <a:ext uri="{FF2B5EF4-FFF2-40B4-BE49-F238E27FC236}">
                <a16:creationId xmlns:a16="http://schemas.microsoft.com/office/drawing/2014/main" id="{9B7DBD0E-4C22-C34E-B405-767AAFC472DF}"/>
              </a:ext>
            </a:extLst>
          </p:cNvPr>
          <p:cNvSpPr txBox="1"/>
          <p:nvPr/>
        </p:nvSpPr>
        <p:spPr>
          <a:xfrm>
            <a:off x="6252905" y="2227776"/>
            <a:ext cx="5020101"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dirty="0" err="1">
                <a:solidFill>
                  <a:schemeClr val="accent5">
                    <a:lumMod val="50000"/>
                  </a:schemeClr>
                </a:solidFill>
                <a:latin typeface="Century Gothic" panose="020B0502020202020204" pitchFamily="34" charset="0"/>
              </a:rPr>
              <a:t>Sufr</a:t>
            </a:r>
            <a:r>
              <a:rPr lang="en-GB" sz="2600" dirty="0" err="1">
                <a:solidFill>
                  <a:srgbClr val="E25B00"/>
                </a:solidFill>
                <a:latin typeface="Century Gothic" panose="020B0502020202020204" pitchFamily="34" charset="0"/>
              </a:rPr>
              <a:t>í</a:t>
            </a:r>
            <a:r>
              <a:rPr kumimoji="0" lang="en-GB" sz="2600"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 = ____________.</a:t>
            </a:r>
          </a:p>
        </p:txBody>
      </p:sp>
      <p:sp>
        <p:nvSpPr>
          <p:cNvPr id="31" name="Rectangle 12">
            <a:extLst>
              <a:ext uri="{FF2B5EF4-FFF2-40B4-BE49-F238E27FC236}">
                <a16:creationId xmlns:a16="http://schemas.microsoft.com/office/drawing/2014/main" id="{ABDCA0DA-CD54-6046-82ED-2383C3A0901C}"/>
              </a:ext>
            </a:extLst>
          </p:cNvPr>
          <p:cNvSpPr/>
          <p:nvPr/>
        </p:nvSpPr>
        <p:spPr>
          <a:xfrm>
            <a:off x="7449469" y="2142360"/>
            <a:ext cx="1657826" cy="492443"/>
          </a:xfrm>
          <a:prstGeom prst="rect">
            <a:avLst/>
          </a:prstGeom>
        </p:spPr>
        <p:txBody>
          <a:bodyPr wrap="none">
            <a:spAutoFit/>
          </a:bodyPr>
          <a:lstStyle/>
          <a:p>
            <a:r>
              <a:rPr lang="en-GB" sz="2600" b="1" dirty="0">
                <a:solidFill>
                  <a:schemeClr val="accent5">
                    <a:lumMod val="50000"/>
                  </a:schemeClr>
                </a:solidFill>
                <a:latin typeface="Century Gothic" panose="020B0502020202020204" pitchFamily="34" charset="0"/>
              </a:rPr>
              <a:t>I </a:t>
            </a:r>
            <a:r>
              <a:rPr lang="en-GB" sz="2600" dirty="0">
                <a:solidFill>
                  <a:schemeClr val="accent5">
                    <a:lumMod val="50000"/>
                  </a:schemeClr>
                </a:solidFill>
                <a:latin typeface="Century Gothic" panose="020B0502020202020204" pitchFamily="34" charset="0"/>
              </a:rPr>
              <a:t>suffered</a:t>
            </a:r>
            <a:endParaRPr lang="en-GB" sz="2600" dirty="0">
              <a:solidFill>
                <a:schemeClr val="accent5">
                  <a:lumMod val="50000"/>
                </a:schemeClr>
              </a:solidFill>
            </a:endParaRPr>
          </a:p>
        </p:txBody>
      </p:sp>
      <p:sp>
        <p:nvSpPr>
          <p:cNvPr id="32" name="Rectangle 2">
            <a:extLst>
              <a:ext uri="{FF2B5EF4-FFF2-40B4-BE49-F238E27FC236}">
                <a16:creationId xmlns:a16="http://schemas.microsoft.com/office/drawing/2014/main" id="{09F9FFA1-973F-804C-8696-BFFDB191E4BB}"/>
              </a:ext>
            </a:extLst>
          </p:cNvPr>
          <p:cNvSpPr/>
          <p:nvPr/>
        </p:nvSpPr>
        <p:spPr>
          <a:xfrm>
            <a:off x="3324578" y="4938663"/>
            <a:ext cx="644728" cy="492443"/>
          </a:xfrm>
          <a:prstGeom prst="rect">
            <a:avLst/>
          </a:prstGeom>
        </p:spPr>
        <p:txBody>
          <a:bodyPr wrap="none">
            <a:spAutoFit/>
          </a:bodyPr>
          <a:lstStyle/>
          <a:p>
            <a:r>
              <a:rPr lang="en-GB" sz="2600" b="1" dirty="0">
                <a:solidFill>
                  <a:srgbClr val="E25B00"/>
                </a:solidFill>
                <a:latin typeface="Century Gothic" panose="020B0502020202020204" pitchFamily="34" charset="0"/>
              </a:rPr>
              <a:t>–ió</a:t>
            </a:r>
            <a:endParaRPr lang="en-GB" sz="2600" dirty="0">
              <a:solidFill>
                <a:srgbClr val="E25B00"/>
              </a:solidFill>
            </a:endParaRPr>
          </a:p>
        </p:txBody>
      </p:sp>
      <p:sp>
        <p:nvSpPr>
          <p:cNvPr id="33" name="TextBox 9">
            <a:extLst>
              <a:ext uri="{FF2B5EF4-FFF2-40B4-BE49-F238E27FC236}">
                <a16:creationId xmlns:a16="http://schemas.microsoft.com/office/drawing/2014/main" id="{4A7ED919-A625-3F44-BE01-63EA08DA8717}"/>
              </a:ext>
            </a:extLst>
          </p:cNvPr>
          <p:cNvSpPr txBox="1"/>
          <p:nvPr/>
        </p:nvSpPr>
        <p:spPr>
          <a:xfrm>
            <a:off x="298097" y="5666701"/>
            <a:ext cx="5020101"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dirty="0">
                <a:solidFill>
                  <a:schemeClr val="accent5">
                    <a:lumMod val="50000"/>
                  </a:schemeClr>
                </a:solidFill>
                <a:latin typeface="Century Gothic" panose="020B0502020202020204" pitchFamily="34" charset="0"/>
              </a:rPr>
              <a:t>Ofrec</a:t>
            </a:r>
            <a:r>
              <a:rPr lang="en-GB" sz="2600" dirty="0">
                <a:solidFill>
                  <a:srgbClr val="E25B00"/>
                </a:solidFill>
                <a:latin typeface="Century Gothic" panose="020B0502020202020204" pitchFamily="34" charset="0"/>
              </a:rPr>
              <a:t>ió</a:t>
            </a:r>
            <a:r>
              <a:rPr kumimoji="0" lang="en-GB" sz="2600" i="0" u="none" strike="noStrike" kern="1200" cap="none" spc="0" normalizeH="0" baseline="0" noProof="0" dirty="0">
                <a:ln>
                  <a:noFill/>
                </a:ln>
                <a:solidFill>
                  <a:srgbClr val="E25B00"/>
                </a:solidFill>
                <a:effectLst/>
                <a:uLnTx/>
                <a:uFillTx/>
                <a:latin typeface="Century Gothic" panose="020B0502020202020204" pitchFamily="34" charset="0"/>
                <a:ea typeface="+mn-ea"/>
                <a:cs typeface="+mn-cs"/>
              </a:rPr>
              <a:t> = _________________.</a:t>
            </a:r>
          </a:p>
        </p:txBody>
      </p:sp>
      <p:sp>
        <p:nvSpPr>
          <p:cNvPr id="34" name="Rectangle 10">
            <a:extLst>
              <a:ext uri="{FF2B5EF4-FFF2-40B4-BE49-F238E27FC236}">
                <a16:creationId xmlns:a16="http://schemas.microsoft.com/office/drawing/2014/main" id="{80B914D3-88E4-1246-BCE5-D9C6F20E6286}"/>
              </a:ext>
            </a:extLst>
          </p:cNvPr>
          <p:cNvSpPr/>
          <p:nvPr/>
        </p:nvSpPr>
        <p:spPr>
          <a:xfrm>
            <a:off x="1892134" y="5631978"/>
            <a:ext cx="2864887" cy="492443"/>
          </a:xfrm>
          <a:prstGeom prst="rect">
            <a:avLst/>
          </a:prstGeom>
        </p:spPr>
        <p:txBody>
          <a:bodyPr wrap="none">
            <a:spAutoFit/>
          </a:bodyPr>
          <a:lstStyle/>
          <a:p>
            <a:r>
              <a:rPr lang="en-GB" sz="2600" b="1" dirty="0">
                <a:solidFill>
                  <a:schemeClr val="accent5">
                    <a:lumMod val="50000"/>
                  </a:schemeClr>
                </a:solidFill>
                <a:latin typeface="Century Gothic" panose="020B0502020202020204" pitchFamily="34" charset="0"/>
              </a:rPr>
              <a:t>s/he</a:t>
            </a:r>
            <a:r>
              <a:rPr lang="en-GB" sz="2600" dirty="0">
                <a:solidFill>
                  <a:schemeClr val="accent5">
                    <a:lumMod val="50000"/>
                  </a:schemeClr>
                </a:solidFill>
                <a:latin typeface="Century Gothic" panose="020B0502020202020204" pitchFamily="34" charset="0"/>
              </a:rPr>
              <a:t> or </a:t>
            </a:r>
            <a:r>
              <a:rPr lang="en-GB" sz="2600" b="1" dirty="0">
                <a:solidFill>
                  <a:schemeClr val="accent5">
                    <a:lumMod val="50000"/>
                  </a:schemeClr>
                </a:solidFill>
                <a:latin typeface="Century Gothic" panose="020B0502020202020204" pitchFamily="34" charset="0"/>
              </a:rPr>
              <a:t>it</a:t>
            </a:r>
            <a:r>
              <a:rPr lang="en-GB" sz="2600" dirty="0">
                <a:solidFill>
                  <a:schemeClr val="accent5">
                    <a:lumMod val="50000"/>
                  </a:schemeClr>
                </a:solidFill>
                <a:latin typeface="Century Gothic" panose="020B0502020202020204" pitchFamily="34" charset="0"/>
              </a:rPr>
              <a:t> offered</a:t>
            </a:r>
            <a:endParaRPr lang="en-GB" sz="2600" dirty="0">
              <a:solidFill>
                <a:schemeClr val="accent5">
                  <a:lumMod val="50000"/>
                </a:schemeClr>
              </a:solidFill>
            </a:endParaRPr>
          </a:p>
        </p:txBody>
      </p:sp>
      <p:sp>
        <p:nvSpPr>
          <p:cNvPr id="35" name="TextBox 11">
            <a:extLst>
              <a:ext uri="{FF2B5EF4-FFF2-40B4-BE49-F238E27FC236}">
                <a16:creationId xmlns:a16="http://schemas.microsoft.com/office/drawing/2014/main" id="{B3065E61-B53E-9346-81CF-1B42B02719CD}"/>
              </a:ext>
            </a:extLst>
          </p:cNvPr>
          <p:cNvSpPr txBox="1"/>
          <p:nvPr/>
        </p:nvSpPr>
        <p:spPr>
          <a:xfrm>
            <a:off x="5261767" y="5607203"/>
            <a:ext cx="6666376"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dirty="0" err="1">
                <a:solidFill>
                  <a:schemeClr val="accent5">
                    <a:lumMod val="50000"/>
                  </a:schemeClr>
                </a:solidFill>
                <a:latin typeface="Century Gothic" panose="020B0502020202020204" pitchFamily="34" charset="0"/>
              </a:rPr>
              <a:t>Desapareci</a:t>
            </a:r>
            <a:r>
              <a:rPr lang="en-GB" sz="2600" dirty="0" err="1">
                <a:solidFill>
                  <a:srgbClr val="E25B00"/>
                </a:solidFill>
                <a:latin typeface="Century Gothic" panose="020B0502020202020204" pitchFamily="34" charset="0"/>
              </a:rPr>
              <a:t>ó</a:t>
            </a:r>
            <a:r>
              <a:rPr kumimoji="0" lang="en-GB" sz="2600" i="0" u="none" strike="noStrike" kern="1200" cap="none" spc="0" normalizeH="0" baseline="0" noProof="0" dirty="0">
                <a:ln>
                  <a:noFill/>
                </a:ln>
                <a:solidFill>
                  <a:srgbClr val="E25B00"/>
                </a:solidFill>
                <a:effectLst/>
                <a:uLnTx/>
                <a:uFillTx/>
                <a:latin typeface="Century Gothic" panose="020B0502020202020204" pitchFamily="34" charset="0"/>
                <a:ea typeface="+mn-ea"/>
                <a:cs typeface="+mn-cs"/>
              </a:rPr>
              <a:t> = _______________________.</a:t>
            </a:r>
          </a:p>
        </p:txBody>
      </p:sp>
      <p:sp>
        <p:nvSpPr>
          <p:cNvPr id="36" name="Rectangle 12">
            <a:extLst>
              <a:ext uri="{FF2B5EF4-FFF2-40B4-BE49-F238E27FC236}">
                <a16:creationId xmlns:a16="http://schemas.microsoft.com/office/drawing/2014/main" id="{F51035FD-53ED-3A4E-A341-A988FF31803C}"/>
              </a:ext>
            </a:extLst>
          </p:cNvPr>
          <p:cNvSpPr/>
          <p:nvPr/>
        </p:nvSpPr>
        <p:spPr>
          <a:xfrm>
            <a:off x="7813896" y="5571476"/>
            <a:ext cx="3756156" cy="492443"/>
          </a:xfrm>
          <a:prstGeom prst="rect">
            <a:avLst/>
          </a:prstGeom>
        </p:spPr>
        <p:txBody>
          <a:bodyPr wrap="none">
            <a:spAutoFit/>
          </a:bodyPr>
          <a:lstStyle/>
          <a:p>
            <a:r>
              <a:rPr lang="en-GB" sz="2600" b="1" dirty="0">
                <a:solidFill>
                  <a:schemeClr val="accent5">
                    <a:lumMod val="50000"/>
                  </a:schemeClr>
                </a:solidFill>
                <a:latin typeface="Century Gothic" panose="020B0502020202020204" pitchFamily="34" charset="0"/>
              </a:rPr>
              <a:t>s/he</a:t>
            </a:r>
            <a:r>
              <a:rPr lang="en-GB" sz="2600" dirty="0">
                <a:solidFill>
                  <a:schemeClr val="accent5">
                    <a:lumMod val="50000"/>
                  </a:schemeClr>
                </a:solidFill>
                <a:latin typeface="Century Gothic" panose="020B0502020202020204" pitchFamily="34" charset="0"/>
              </a:rPr>
              <a:t> or </a:t>
            </a:r>
            <a:r>
              <a:rPr lang="en-GB" sz="2600" b="1" dirty="0">
                <a:solidFill>
                  <a:schemeClr val="accent5">
                    <a:lumMod val="50000"/>
                  </a:schemeClr>
                </a:solidFill>
                <a:latin typeface="Century Gothic" panose="020B0502020202020204" pitchFamily="34" charset="0"/>
              </a:rPr>
              <a:t>it disappeared</a:t>
            </a:r>
            <a:endParaRPr lang="en-GB" sz="2600" b="1" dirty="0">
              <a:solidFill>
                <a:schemeClr val="accent5">
                  <a:lumMod val="50000"/>
                </a:schemeClr>
              </a:solidFill>
            </a:endParaRPr>
          </a:p>
        </p:txBody>
      </p:sp>
      <p:sp>
        <p:nvSpPr>
          <p:cNvPr id="24" name="Rounded Rectangle 11">
            <a:extLst>
              <a:ext uri="{FF2B5EF4-FFF2-40B4-BE49-F238E27FC236}">
                <a16:creationId xmlns:a16="http://schemas.microsoft.com/office/drawing/2014/main" id="{A316DD52-7894-4A75-969C-CA0645DA2978}"/>
              </a:ext>
            </a:extLst>
          </p:cNvPr>
          <p:cNvSpPr/>
          <p:nvPr/>
        </p:nvSpPr>
        <p:spPr>
          <a:xfrm>
            <a:off x="9875520" y="258166"/>
            <a:ext cx="2052624"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gramática</a:t>
            </a:r>
          </a:p>
        </p:txBody>
      </p:sp>
    </p:spTree>
    <p:extLst>
      <p:ext uri="{BB962C8B-B14F-4D97-AF65-F5344CB8AC3E}">
        <p14:creationId xmlns:p14="http://schemas.microsoft.com/office/powerpoint/2010/main" val="1096448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5">
                                            <p:txEl>
                                              <p:pRg st="0" end="0"/>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3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3" grpId="0"/>
      <p:bldP spid="27" grpId="0"/>
      <p:bldP spid="28" grpId="0"/>
      <p:bldP spid="29" grpId="0"/>
      <p:bldP spid="30" grpId="0"/>
      <p:bldP spid="31" grpId="0"/>
      <p:bldP spid="32" grpId="0"/>
      <p:bldP spid="33" grpId="0"/>
      <p:bldP spid="3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317220" y="1460854"/>
            <a:ext cx="11497792" cy="1569660"/>
          </a:xfrm>
          <a:prstGeom prst="rect">
            <a:avLst/>
          </a:prstGeom>
          <a:noFill/>
        </p:spPr>
        <p:txBody>
          <a:bodyPr wrap="square" rtlCol="0">
            <a:spAutoFit/>
          </a:bodyPr>
          <a:lstStyle/>
          <a:p>
            <a:pPr>
              <a:defRPr/>
            </a:pPr>
            <a:r>
              <a:rPr lang="en-GB" sz="3200" dirty="0">
                <a:solidFill>
                  <a:srgbClr val="4472C4">
                    <a:lumMod val="50000"/>
                  </a:srgbClr>
                </a:solidFill>
                <a:latin typeface="Century Gothic" panose="020B0502020202020204" pitchFamily="34" charset="0"/>
              </a:rPr>
              <a:t>When comparing different people, Spanish uses a subject pronoun (e.g. I, you, he) before the verb. This emphasises who the verb refers to.</a:t>
            </a:r>
          </a:p>
        </p:txBody>
      </p:sp>
      <p:pic>
        <p:nvPicPr>
          <p:cNvPr id="5" name="Picture 4" descr="background rectangle">
            <a:extLst>
              <a:ext uri="{C183D7F6-B498-43B3-948B-1728B52AA6E4}">
                <adec:decorative xmlns:adec="http://schemas.microsoft.com/office/drawing/2017/decorative" xmlns=""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2600" b="1" dirty="0">
                <a:solidFill>
                  <a:schemeClr val="bg1"/>
                </a:solidFill>
              </a:rPr>
              <a:t>Saying who does what: subject pronouns ‘</a:t>
            </a:r>
            <a:r>
              <a:rPr lang="en-GB" sz="2600" b="1" dirty="0" err="1">
                <a:solidFill>
                  <a:schemeClr val="bg1"/>
                </a:solidFill>
              </a:rPr>
              <a:t>yo</a:t>
            </a:r>
            <a:r>
              <a:rPr lang="en-GB" sz="2600" b="1" dirty="0">
                <a:solidFill>
                  <a:schemeClr val="bg1"/>
                </a:solidFill>
              </a:rPr>
              <a:t>’, ‘</a:t>
            </a:r>
            <a:r>
              <a:rPr lang="en-GB" sz="2600" b="1" dirty="0" err="1">
                <a:solidFill>
                  <a:schemeClr val="bg1"/>
                </a:solidFill>
              </a:rPr>
              <a:t>tú</a:t>
            </a:r>
            <a:r>
              <a:rPr lang="en-GB" sz="2600" b="1" dirty="0">
                <a:solidFill>
                  <a:schemeClr val="bg1"/>
                </a:solidFill>
              </a:rPr>
              <a:t>’, ‘</a:t>
            </a:r>
            <a:r>
              <a:rPr lang="en-GB" sz="2600" b="1" dirty="0" err="1">
                <a:solidFill>
                  <a:schemeClr val="bg1"/>
                </a:solidFill>
              </a:rPr>
              <a:t>él</a:t>
            </a:r>
            <a:r>
              <a:rPr lang="en-GB" sz="2600" b="1" dirty="0">
                <a:solidFill>
                  <a:schemeClr val="bg1"/>
                </a:solidFill>
              </a:rPr>
              <a:t>’ and ‘</a:t>
            </a:r>
            <a:r>
              <a:rPr lang="en-GB" sz="2600" b="1" dirty="0" err="1">
                <a:solidFill>
                  <a:schemeClr val="bg1"/>
                </a:solidFill>
              </a:rPr>
              <a:t>ella</a:t>
            </a:r>
            <a:r>
              <a:rPr lang="en-GB" sz="2600" b="1" dirty="0">
                <a:solidFill>
                  <a:schemeClr val="bg1"/>
                </a:solidFill>
              </a:rPr>
              <a:t>’</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9875520" y="258166"/>
            <a:ext cx="2052624"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gramática</a:t>
            </a:r>
          </a:p>
        </p:txBody>
      </p:sp>
      <p:sp>
        <p:nvSpPr>
          <p:cNvPr id="22" name="TextBox 13">
            <a:extLst>
              <a:ext uri="{FF2B5EF4-FFF2-40B4-BE49-F238E27FC236}">
                <a16:creationId xmlns:a16="http://schemas.microsoft.com/office/drawing/2014/main" id="{7CA0217D-060A-6D40-8254-760D46F77EE3}"/>
              </a:ext>
            </a:extLst>
          </p:cNvPr>
          <p:cNvSpPr txBox="1"/>
          <p:nvPr/>
        </p:nvSpPr>
        <p:spPr>
          <a:xfrm>
            <a:off x="317220" y="5072063"/>
            <a:ext cx="1161092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To say ‘</a:t>
            </a:r>
            <a:r>
              <a:rPr lang="en-GB" sz="3200" b="1" dirty="0">
                <a:solidFill>
                  <a:srgbClr val="4472C4">
                    <a:lumMod val="50000"/>
                  </a:srgbClr>
                </a:solidFill>
                <a:latin typeface="Century Gothic" panose="020B0502020202020204" pitchFamily="34" charset="0"/>
              </a:rPr>
              <a:t>he</a:t>
            </a: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r>
              <a:rPr kumimoji="0" lang="en-GB" sz="3200" b="0" i="0" u="none" strike="noStrike" kern="1200" cap="none" spc="0" normalizeH="0" noProof="0" dirty="0">
                <a:ln>
                  <a:noFill/>
                </a:ln>
                <a:solidFill>
                  <a:srgbClr val="4472C4">
                    <a:lumMod val="50000"/>
                  </a:srgbClr>
                </a:solidFill>
                <a:effectLst/>
                <a:uLnTx/>
                <a:uFillTx/>
                <a:latin typeface="Century Gothic" panose="020B0502020202020204" pitchFamily="34" charset="0"/>
                <a:ea typeface="+mn-ea"/>
                <a:cs typeface="+mn-cs"/>
              </a:rPr>
              <a:t> use </a:t>
            </a: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_____. To say</a:t>
            </a:r>
            <a:r>
              <a:rPr kumimoji="0" lang="en-GB" sz="3200" b="0" i="0" u="none" strike="noStrike" kern="1200" cap="none" spc="0" normalizeH="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3200" b="1" i="0" u="none" strike="noStrike" kern="1200" cap="none" spc="0" normalizeH="0" noProof="0" dirty="0">
                <a:ln>
                  <a:noFill/>
                </a:ln>
                <a:solidFill>
                  <a:srgbClr val="4472C4">
                    <a:lumMod val="50000"/>
                  </a:srgbClr>
                </a:solidFill>
                <a:effectLst/>
                <a:uLnTx/>
                <a:uFillTx/>
                <a:latin typeface="Century Gothic" panose="020B0502020202020204" pitchFamily="34" charset="0"/>
                <a:ea typeface="+mn-ea"/>
                <a:cs typeface="+mn-cs"/>
              </a:rPr>
              <a:t>‘she’, </a:t>
            </a:r>
            <a:r>
              <a:rPr kumimoji="0" lang="en-GB" sz="3200" i="0" u="none" strike="noStrike" kern="1200" cap="none" spc="0" normalizeH="0" noProof="0" dirty="0">
                <a:ln>
                  <a:noFill/>
                </a:ln>
                <a:solidFill>
                  <a:srgbClr val="4472C4">
                    <a:lumMod val="50000"/>
                  </a:srgbClr>
                </a:solidFill>
                <a:effectLst/>
                <a:uLnTx/>
                <a:uFillTx/>
                <a:latin typeface="Century Gothic" panose="020B0502020202020204" pitchFamily="34" charset="0"/>
                <a:ea typeface="+mn-ea"/>
                <a:cs typeface="+mn-cs"/>
              </a:rPr>
              <a:t>use</a:t>
            </a:r>
            <a:r>
              <a:rPr kumimoji="0" lang="en-GB" sz="3200" b="1" i="0" u="none" strike="noStrike" kern="1200" cap="none" spc="0" normalizeH="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3200" b="0" i="0" u="none" strike="noStrike" kern="1200" cap="none" spc="0" normalizeH="0" noProof="0" dirty="0">
                <a:ln>
                  <a:noFill/>
                </a:ln>
                <a:solidFill>
                  <a:srgbClr val="4472C4">
                    <a:lumMod val="50000"/>
                  </a:srgbClr>
                </a:solidFill>
                <a:effectLst/>
                <a:uLnTx/>
                <a:uFillTx/>
                <a:latin typeface="Century Gothic" panose="020B0502020202020204" pitchFamily="34" charset="0"/>
                <a:ea typeface="+mn-ea"/>
                <a:cs typeface="+mn-cs"/>
              </a:rPr>
              <a:t>_______</a:t>
            </a: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
        <p:nvSpPr>
          <p:cNvPr id="23" name="TextBox 16">
            <a:extLst>
              <a:ext uri="{FF2B5EF4-FFF2-40B4-BE49-F238E27FC236}">
                <a16:creationId xmlns:a16="http://schemas.microsoft.com/office/drawing/2014/main" id="{000BB565-6AC1-6445-B70E-51C98B8AF878}"/>
              </a:ext>
            </a:extLst>
          </p:cNvPr>
          <p:cNvSpPr txBox="1"/>
          <p:nvPr/>
        </p:nvSpPr>
        <p:spPr>
          <a:xfrm>
            <a:off x="3929619" y="5019288"/>
            <a:ext cx="6771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dirty="0">
                <a:solidFill>
                  <a:srgbClr val="E25B00"/>
                </a:solidFill>
                <a:latin typeface="Century Gothic" panose="020B0502020202020204" pitchFamily="34" charset="0"/>
              </a:rPr>
              <a:t>él</a:t>
            </a:r>
            <a:endParaRPr kumimoji="0" lang="en-GB" sz="3200" b="1" i="0" u="none" strike="noStrike" kern="1200" cap="none" spc="0" normalizeH="0" baseline="0" noProof="0" dirty="0">
              <a:ln>
                <a:noFill/>
              </a:ln>
              <a:solidFill>
                <a:srgbClr val="E25B00"/>
              </a:solidFill>
              <a:effectLst/>
              <a:uLnTx/>
              <a:uFillTx/>
              <a:latin typeface="Century Gothic" panose="020B0502020202020204" pitchFamily="34" charset="0"/>
            </a:endParaRPr>
          </a:p>
        </p:txBody>
      </p:sp>
      <p:sp>
        <p:nvSpPr>
          <p:cNvPr id="24" name="TextBox 11">
            <a:extLst>
              <a:ext uri="{FF2B5EF4-FFF2-40B4-BE49-F238E27FC236}">
                <a16:creationId xmlns:a16="http://schemas.microsoft.com/office/drawing/2014/main" id="{32904389-3B0D-4D42-BE88-4A718B07EDFB}"/>
              </a:ext>
            </a:extLst>
          </p:cNvPr>
          <p:cNvSpPr txBox="1"/>
          <p:nvPr/>
        </p:nvSpPr>
        <p:spPr>
          <a:xfrm>
            <a:off x="8383075" y="5019288"/>
            <a:ext cx="97726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dirty="0">
                <a:solidFill>
                  <a:srgbClr val="E25B00"/>
                </a:solidFill>
                <a:latin typeface="Century Gothic" panose="020B0502020202020204" pitchFamily="34" charset="0"/>
              </a:rPr>
              <a:t>ella</a:t>
            </a:r>
            <a:endParaRPr kumimoji="0" lang="en-GB" sz="3200" b="1" i="0" u="none" strike="noStrike" kern="1200" cap="none" spc="0" normalizeH="0" baseline="0" noProof="0" dirty="0">
              <a:ln>
                <a:noFill/>
              </a:ln>
              <a:solidFill>
                <a:srgbClr val="E25B00"/>
              </a:solidFill>
              <a:effectLst/>
              <a:uLnTx/>
              <a:uFillTx/>
              <a:latin typeface="Century Gothic" panose="020B0502020202020204" pitchFamily="34" charset="0"/>
            </a:endParaRPr>
          </a:p>
        </p:txBody>
      </p:sp>
      <p:sp>
        <p:nvSpPr>
          <p:cNvPr id="25" name="TextBox 13">
            <a:extLst>
              <a:ext uri="{FF2B5EF4-FFF2-40B4-BE49-F238E27FC236}">
                <a16:creationId xmlns:a16="http://schemas.microsoft.com/office/drawing/2014/main" id="{751ED32F-9963-BD47-A19B-85071FD2BA1B}"/>
              </a:ext>
            </a:extLst>
          </p:cNvPr>
          <p:cNvSpPr txBox="1"/>
          <p:nvPr/>
        </p:nvSpPr>
        <p:spPr>
          <a:xfrm>
            <a:off x="317220" y="3447696"/>
            <a:ext cx="455818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To say ‘</a:t>
            </a:r>
            <a:r>
              <a:rPr lang="en-GB" sz="3200" b="1" dirty="0">
                <a:solidFill>
                  <a:srgbClr val="4472C4">
                    <a:lumMod val="50000"/>
                  </a:srgbClr>
                </a:solidFill>
                <a:latin typeface="Century Gothic" panose="020B0502020202020204" pitchFamily="34" charset="0"/>
              </a:rPr>
              <a:t>I</a:t>
            </a: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r>
              <a:rPr kumimoji="0" lang="en-GB" sz="3200" b="0" i="0" u="none" strike="noStrike" kern="1200" cap="none" spc="0" normalizeH="0" noProof="0" dirty="0">
                <a:ln>
                  <a:noFill/>
                </a:ln>
                <a:solidFill>
                  <a:srgbClr val="4472C4">
                    <a:lumMod val="50000"/>
                  </a:srgbClr>
                </a:solidFill>
                <a:effectLst/>
                <a:uLnTx/>
                <a:uFillTx/>
                <a:latin typeface="Century Gothic" panose="020B0502020202020204" pitchFamily="34" charset="0"/>
                <a:ea typeface="+mn-ea"/>
                <a:cs typeface="+mn-cs"/>
              </a:rPr>
              <a:t> use </a:t>
            </a: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_____. </a:t>
            </a:r>
          </a:p>
        </p:txBody>
      </p:sp>
      <p:sp>
        <p:nvSpPr>
          <p:cNvPr id="26" name="TextBox 16">
            <a:extLst>
              <a:ext uri="{FF2B5EF4-FFF2-40B4-BE49-F238E27FC236}">
                <a16:creationId xmlns:a16="http://schemas.microsoft.com/office/drawing/2014/main" id="{3987308B-2E4F-6F4F-915C-0FD37F677599}"/>
              </a:ext>
            </a:extLst>
          </p:cNvPr>
          <p:cNvSpPr txBox="1"/>
          <p:nvPr/>
        </p:nvSpPr>
        <p:spPr>
          <a:xfrm>
            <a:off x="3535618" y="3389959"/>
            <a:ext cx="78800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dirty="0" err="1">
                <a:solidFill>
                  <a:srgbClr val="E25B00"/>
                </a:solidFill>
                <a:latin typeface="Century Gothic" panose="020B0502020202020204" pitchFamily="34" charset="0"/>
              </a:rPr>
              <a:t>yo</a:t>
            </a:r>
            <a:endParaRPr kumimoji="0" lang="en-GB" sz="3200" b="1" i="0" u="none" strike="noStrike" kern="1200" cap="none" spc="0" normalizeH="0" baseline="0" noProof="0" dirty="0">
              <a:ln>
                <a:noFill/>
              </a:ln>
              <a:solidFill>
                <a:srgbClr val="E25B00"/>
              </a:solidFill>
              <a:effectLst/>
              <a:uLnTx/>
              <a:uFillTx/>
              <a:latin typeface="Century Gothic" panose="020B0502020202020204" pitchFamily="34" charset="0"/>
            </a:endParaRPr>
          </a:p>
        </p:txBody>
      </p:sp>
      <p:sp>
        <p:nvSpPr>
          <p:cNvPr id="28" name="TextBox 13">
            <a:extLst>
              <a:ext uri="{FF2B5EF4-FFF2-40B4-BE49-F238E27FC236}">
                <a16:creationId xmlns:a16="http://schemas.microsoft.com/office/drawing/2014/main" id="{85A7EA34-8E64-5C43-9469-67E19AEAAEF3}"/>
              </a:ext>
            </a:extLst>
          </p:cNvPr>
          <p:cNvSpPr txBox="1"/>
          <p:nvPr/>
        </p:nvSpPr>
        <p:spPr>
          <a:xfrm>
            <a:off x="317220" y="4296308"/>
            <a:ext cx="711868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To say ‘</a:t>
            </a:r>
            <a:r>
              <a:rPr lang="en-GB" sz="3200" b="1" noProof="0" dirty="0">
                <a:solidFill>
                  <a:srgbClr val="4472C4">
                    <a:lumMod val="50000"/>
                  </a:srgbClr>
                </a:solidFill>
                <a:latin typeface="Century Gothic" panose="020B0502020202020204" pitchFamily="34" charset="0"/>
              </a:rPr>
              <a:t>you</a:t>
            </a: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r>
              <a:rPr kumimoji="0" lang="en-GB" sz="3200" b="0" i="0" u="none" strike="noStrike" kern="1200" cap="none" spc="0" normalizeH="0" noProof="0" dirty="0">
                <a:ln>
                  <a:noFill/>
                </a:ln>
                <a:solidFill>
                  <a:srgbClr val="4472C4">
                    <a:lumMod val="50000"/>
                  </a:srgbClr>
                </a:solidFill>
                <a:effectLst/>
                <a:uLnTx/>
                <a:uFillTx/>
                <a:latin typeface="Century Gothic" panose="020B0502020202020204" pitchFamily="34" charset="0"/>
                <a:ea typeface="+mn-ea"/>
                <a:cs typeface="+mn-cs"/>
              </a:rPr>
              <a:t> use </a:t>
            </a: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_____. </a:t>
            </a:r>
          </a:p>
        </p:txBody>
      </p:sp>
      <p:sp>
        <p:nvSpPr>
          <p:cNvPr id="29" name="TextBox 16">
            <a:extLst>
              <a:ext uri="{FF2B5EF4-FFF2-40B4-BE49-F238E27FC236}">
                <a16:creationId xmlns:a16="http://schemas.microsoft.com/office/drawing/2014/main" id="{D8D094FE-9C91-5E4D-801D-D9070D474A21}"/>
              </a:ext>
            </a:extLst>
          </p:cNvPr>
          <p:cNvSpPr txBox="1"/>
          <p:nvPr/>
        </p:nvSpPr>
        <p:spPr>
          <a:xfrm>
            <a:off x="4202750" y="4223451"/>
            <a:ext cx="113356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dirty="0" err="1">
                <a:solidFill>
                  <a:srgbClr val="E25B00"/>
                </a:solidFill>
                <a:latin typeface="Century Gothic" panose="020B0502020202020204" pitchFamily="34" charset="0"/>
              </a:rPr>
              <a:t>tú</a:t>
            </a:r>
            <a:endParaRPr kumimoji="0" lang="en-GB" sz="3200" b="1" i="0" u="none" strike="noStrike" kern="1200" cap="none" spc="0" normalizeH="0" baseline="0" noProof="0" dirty="0">
              <a:ln>
                <a:noFill/>
              </a:ln>
              <a:solidFill>
                <a:srgbClr val="E25B00"/>
              </a:solidFill>
              <a:effectLst/>
              <a:uLnTx/>
              <a:uFillTx/>
              <a:latin typeface="Century Gothic" panose="020B0502020202020204" pitchFamily="34" charset="0"/>
            </a:endParaRPr>
          </a:p>
        </p:txBody>
      </p:sp>
    </p:spTree>
    <p:extLst>
      <p:ext uri="{BB962C8B-B14F-4D97-AF65-F5344CB8AC3E}">
        <p14:creationId xmlns:p14="http://schemas.microsoft.com/office/powerpoint/2010/main" val="1103691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2" grpId="0"/>
      <p:bldP spid="23" grpId="0"/>
      <p:bldP spid="24" grpId="0"/>
      <p:bldP spid="25" grpId="0"/>
      <p:bldP spid="26" grpId="0"/>
      <p:bldP spid="28" grpId="0"/>
      <p:bldP spid="2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DE17D52-8976-8A45-9C9D-FEA88A0353F5}"/>
              </a:ext>
            </a:extLst>
          </p:cNvPr>
          <p:cNvSpPr>
            <a:spLocks noGrp="1"/>
          </p:cNvSpPr>
          <p:nvPr>
            <p:ph type="title"/>
          </p:nvPr>
        </p:nvSpPr>
        <p:spPr>
          <a:xfrm>
            <a:off x="198342" y="124528"/>
            <a:ext cx="10672483" cy="471742"/>
          </a:xfrm>
        </p:spPr>
        <p:txBody>
          <a:bodyPr>
            <a:noAutofit/>
          </a:bodyPr>
          <a:lstStyle/>
          <a:p>
            <a:r>
              <a:rPr lang="es-GB" sz="2000" b="1" dirty="0"/>
              <a:t>Lucía habla con Daniel sobre un viaje a Estados Unidos con </a:t>
            </a:r>
            <a:r>
              <a:rPr lang="en-GB" sz="2000" b="1" dirty="0"/>
              <a:t>Ana, </a:t>
            </a:r>
            <a:r>
              <a:rPr lang="es-GB" sz="2000" b="1" dirty="0"/>
              <a:t>la madre. </a:t>
            </a:r>
          </a:p>
        </p:txBody>
      </p:sp>
      <p:sp>
        <p:nvSpPr>
          <p:cNvPr id="8" name="Título 1">
            <a:extLst>
              <a:ext uri="{FF2B5EF4-FFF2-40B4-BE49-F238E27FC236}">
                <a16:creationId xmlns:a16="http://schemas.microsoft.com/office/drawing/2014/main" id="{34BC083C-C2D0-4743-ADA1-FB194B846F96}"/>
              </a:ext>
            </a:extLst>
          </p:cNvPr>
          <p:cNvSpPr txBox="1">
            <a:spLocks/>
          </p:cNvSpPr>
          <p:nvPr/>
        </p:nvSpPr>
        <p:spPr>
          <a:xfrm>
            <a:off x="198343" y="483824"/>
            <a:ext cx="10672482" cy="47174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s-GB" sz="2000" dirty="0"/>
              <a:t>Lee el texto y decide si las frases en inglés están en el texto en español o no.</a:t>
            </a:r>
          </a:p>
        </p:txBody>
      </p:sp>
      <p:sp>
        <p:nvSpPr>
          <p:cNvPr id="21" name="Llamada rectangular 20">
            <a:extLst>
              <a:ext uri="{FF2B5EF4-FFF2-40B4-BE49-F238E27FC236}">
                <a16:creationId xmlns:a16="http://schemas.microsoft.com/office/drawing/2014/main" id="{35645CC6-857B-7B4E-8D35-D6E5F82C8F0C}"/>
              </a:ext>
            </a:extLst>
          </p:cNvPr>
          <p:cNvSpPr/>
          <p:nvPr/>
        </p:nvSpPr>
        <p:spPr>
          <a:xfrm>
            <a:off x="334941" y="1633897"/>
            <a:ext cx="6304548" cy="3400324"/>
          </a:xfrm>
          <a:prstGeom prst="wedgeRectCallout">
            <a:avLst>
              <a:gd name="adj1" fmla="val 38058"/>
              <a:gd name="adj2" fmla="val 56792"/>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GB" sz="2200" dirty="0">
                <a:solidFill>
                  <a:srgbClr val="203864"/>
                </a:solidFill>
              </a:rPr>
              <a:t>En el viaje a Estados Unidos </a:t>
            </a:r>
            <a:r>
              <a:rPr lang="es-GB" sz="2200" b="1" dirty="0">
                <a:solidFill>
                  <a:srgbClr val="203864"/>
                </a:solidFill>
              </a:rPr>
              <a:t>1) </a:t>
            </a:r>
            <a:r>
              <a:rPr lang="es-GB" sz="2200" dirty="0">
                <a:solidFill>
                  <a:srgbClr val="203864"/>
                </a:solidFill>
              </a:rPr>
              <a:t>____ conocí un poco más sobre la cultura y el idioma, ¡pero </a:t>
            </a:r>
            <a:r>
              <a:rPr lang="es-GB" sz="2200" b="1" dirty="0">
                <a:solidFill>
                  <a:srgbClr val="203864"/>
                </a:solidFill>
              </a:rPr>
              <a:t>2) </a:t>
            </a:r>
            <a:r>
              <a:rPr lang="es-GB" sz="2200" dirty="0">
                <a:solidFill>
                  <a:srgbClr val="203864"/>
                </a:solidFill>
              </a:rPr>
              <a:t>____ apenas aprendiste inglés, mientras que </a:t>
            </a:r>
            <a:r>
              <a:rPr lang="es-GB" sz="2200" b="1" dirty="0">
                <a:solidFill>
                  <a:srgbClr val="203864"/>
                </a:solidFill>
              </a:rPr>
              <a:t>3) </a:t>
            </a:r>
            <a:r>
              <a:rPr lang="es-GB" sz="2200" dirty="0">
                <a:solidFill>
                  <a:srgbClr val="203864"/>
                </a:solidFill>
              </a:rPr>
              <a:t>____ entendió todo! El primer día </a:t>
            </a:r>
            <a:r>
              <a:rPr lang="es-GB" sz="2200" b="1" dirty="0">
                <a:solidFill>
                  <a:srgbClr val="203864"/>
                </a:solidFill>
              </a:rPr>
              <a:t>4) </a:t>
            </a:r>
            <a:r>
              <a:rPr lang="es-GB" sz="2200" dirty="0">
                <a:solidFill>
                  <a:srgbClr val="203864"/>
                </a:solidFill>
              </a:rPr>
              <a:t>____ decidí ir de compras, sin embargo </a:t>
            </a:r>
            <a:r>
              <a:rPr lang="es-GB" sz="2200" b="1" dirty="0">
                <a:solidFill>
                  <a:srgbClr val="203864"/>
                </a:solidFill>
              </a:rPr>
              <a:t>5) </a:t>
            </a:r>
            <a:r>
              <a:rPr lang="es-GB" sz="2200" dirty="0">
                <a:solidFill>
                  <a:srgbClr val="203864"/>
                </a:solidFill>
              </a:rPr>
              <a:t>____ subiste a una torre para ver el paisaje. Un viaje genial, pero con problemas: en el hotel, </a:t>
            </a:r>
            <a:r>
              <a:rPr lang="es-GB" sz="2200" b="1" dirty="0">
                <a:solidFill>
                  <a:srgbClr val="203864"/>
                </a:solidFill>
              </a:rPr>
              <a:t>6) </a:t>
            </a:r>
            <a:r>
              <a:rPr lang="es-GB" sz="2200" dirty="0">
                <a:solidFill>
                  <a:srgbClr val="203864"/>
                </a:solidFill>
              </a:rPr>
              <a:t>____ rompí una puerta y </a:t>
            </a:r>
            <a:r>
              <a:rPr lang="es-GB" sz="2200" b="1" dirty="0">
                <a:solidFill>
                  <a:srgbClr val="203864"/>
                </a:solidFill>
              </a:rPr>
              <a:t>7) </a:t>
            </a:r>
            <a:r>
              <a:rPr lang="es-GB" sz="2200" dirty="0">
                <a:solidFill>
                  <a:srgbClr val="203864"/>
                </a:solidFill>
              </a:rPr>
              <a:t>____ perdiste las llaves, aunque </a:t>
            </a:r>
            <a:r>
              <a:rPr lang="es-GB" sz="2200" b="1" dirty="0">
                <a:solidFill>
                  <a:srgbClr val="203864"/>
                </a:solidFill>
              </a:rPr>
              <a:t>8) </a:t>
            </a:r>
            <a:r>
              <a:rPr lang="es-GB" sz="2200" dirty="0">
                <a:solidFill>
                  <a:srgbClr val="203864"/>
                </a:solidFill>
              </a:rPr>
              <a:t>____ cubrió el costo. ¡Unas vacaciones un poco locas!</a:t>
            </a:r>
          </a:p>
        </p:txBody>
      </p:sp>
      <p:graphicFrame>
        <p:nvGraphicFramePr>
          <p:cNvPr id="36" name="Tabla 35">
            <a:extLst>
              <a:ext uri="{FF2B5EF4-FFF2-40B4-BE49-F238E27FC236}">
                <a16:creationId xmlns:a16="http://schemas.microsoft.com/office/drawing/2014/main" id="{11105614-CE70-A04A-BEC5-BB82697B3299}"/>
              </a:ext>
            </a:extLst>
          </p:cNvPr>
          <p:cNvGraphicFramePr>
            <a:graphicFrameLocks noGrp="1"/>
          </p:cNvGraphicFramePr>
          <p:nvPr>
            <p:extLst>
              <p:ext uri="{D42A27DB-BD31-4B8C-83A1-F6EECF244321}">
                <p14:modId xmlns:p14="http://schemas.microsoft.com/office/powerpoint/2010/main" val="2988849930"/>
              </p:ext>
            </p:extLst>
          </p:nvPr>
        </p:nvGraphicFramePr>
        <p:xfrm>
          <a:off x="6833937" y="952992"/>
          <a:ext cx="5081337" cy="5291400"/>
        </p:xfrm>
        <a:graphic>
          <a:graphicData uri="http://schemas.openxmlformats.org/drawingml/2006/table">
            <a:tbl>
              <a:tblPr firstRow="1" bandRow="1">
                <a:tableStyleId>{5DA37D80-6434-44D0-A028-1B22A696006F}</a:tableStyleId>
              </a:tblPr>
              <a:tblGrid>
                <a:gridCol w="3705726">
                  <a:extLst>
                    <a:ext uri="{9D8B030D-6E8A-4147-A177-3AD203B41FA5}">
                      <a16:colId xmlns:a16="http://schemas.microsoft.com/office/drawing/2014/main" val="3248352957"/>
                    </a:ext>
                  </a:extLst>
                </a:gridCol>
                <a:gridCol w="1375611">
                  <a:extLst>
                    <a:ext uri="{9D8B030D-6E8A-4147-A177-3AD203B41FA5}">
                      <a16:colId xmlns:a16="http://schemas.microsoft.com/office/drawing/2014/main" val="3165570469"/>
                    </a:ext>
                  </a:extLst>
                </a:gridCol>
              </a:tblGrid>
              <a:tr h="708596">
                <a:tc>
                  <a:txBody>
                    <a:bodyPr/>
                    <a:lstStyle/>
                    <a:p>
                      <a:endParaRPr lang="es-GB" sz="2000" dirty="0">
                        <a:solidFill>
                          <a:srgbClr val="203864"/>
                        </a:solidFill>
                      </a:endParaRPr>
                    </a:p>
                  </a:txBody>
                  <a:tcPr anchor="ctr"/>
                </a:tc>
                <a:tc>
                  <a:txBody>
                    <a:bodyPr/>
                    <a:lstStyle/>
                    <a:p>
                      <a:pPr algn="ctr"/>
                      <a:r>
                        <a:rPr lang="es-GB" sz="2000" dirty="0">
                          <a:solidFill>
                            <a:srgbClr val="203864"/>
                          </a:solidFill>
                        </a:rPr>
                        <a:t>¿Está en el texto?</a:t>
                      </a:r>
                    </a:p>
                  </a:txBody>
                  <a:tcPr anchor="ctr"/>
                </a:tc>
                <a:extLst>
                  <a:ext uri="{0D108BD9-81ED-4DB2-BD59-A6C34878D82A}">
                    <a16:rowId xmlns:a16="http://schemas.microsoft.com/office/drawing/2014/main" val="1567962773"/>
                  </a:ext>
                </a:extLst>
              </a:tr>
              <a:tr h="101668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GB" sz="2000" dirty="0">
                          <a:solidFill>
                            <a:srgbClr val="203864"/>
                          </a:solidFill>
                        </a:rPr>
                        <a:t>1. She go</a:t>
                      </a:r>
                      <a:r>
                        <a:rPr lang="en-GB" sz="2000" dirty="0">
                          <a:solidFill>
                            <a:srgbClr val="203864"/>
                          </a:solidFill>
                        </a:rPr>
                        <a:t>t</a:t>
                      </a:r>
                      <a:r>
                        <a:rPr lang="es-GB" sz="2000" dirty="0">
                          <a:solidFill>
                            <a:srgbClr val="203864"/>
                          </a:solidFill>
                        </a:rPr>
                        <a:t> to know a little bit more about the culture and the language.</a:t>
                      </a:r>
                    </a:p>
                  </a:txBody>
                  <a:tcPr anchor="ctr"/>
                </a:tc>
                <a:tc>
                  <a:txBody>
                    <a:bodyPr/>
                    <a:lstStyle/>
                    <a:p>
                      <a:pPr algn="ctr"/>
                      <a:r>
                        <a:rPr lang="es-GB" sz="2000" dirty="0">
                          <a:solidFill>
                            <a:srgbClr val="203864"/>
                          </a:solidFill>
                        </a:rPr>
                        <a:t>Sí / No</a:t>
                      </a:r>
                    </a:p>
                  </a:txBody>
                  <a:tcPr anchor="ctr"/>
                </a:tc>
                <a:extLst>
                  <a:ext uri="{0D108BD9-81ED-4DB2-BD59-A6C34878D82A}">
                    <a16:rowId xmlns:a16="http://schemas.microsoft.com/office/drawing/2014/main" val="2821069472"/>
                  </a:ext>
                </a:extLst>
              </a:tr>
              <a:tr h="509446">
                <a:tc>
                  <a:txBody>
                    <a:bodyPr/>
                    <a:lstStyle/>
                    <a:p>
                      <a:r>
                        <a:rPr lang="es-GB" sz="2000" dirty="0">
                          <a:solidFill>
                            <a:srgbClr val="203864"/>
                          </a:solidFill>
                        </a:rPr>
                        <a:t>2. You barely learned English</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GB" sz="2000" dirty="0">
                          <a:solidFill>
                            <a:srgbClr val="203864"/>
                          </a:solidFill>
                        </a:rPr>
                        <a:t>Sí / No</a:t>
                      </a:r>
                    </a:p>
                  </a:txBody>
                  <a:tcPr anchor="ctr"/>
                </a:tc>
                <a:extLst>
                  <a:ext uri="{0D108BD9-81ED-4DB2-BD59-A6C34878D82A}">
                    <a16:rowId xmlns:a16="http://schemas.microsoft.com/office/drawing/2014/main" val="3873554345"/>
                  </a:ext>
                </a:extLst>
              </a:tr>
              <a:tr h="509446">
                <a:tc>
                  <a:txBody>
                    <a:bodyPr/>
                    <a:lstStyle/>
                    <a:p>
                      <a:r>
                        <a:rPr lang="es-GB" sz="2000" dirty="0">
                          <a:solidFill>
                            <a:srgbClr val="203864"/>
                          </a:solidFill>
                        </a:rPr>
                        <a:t>3. I understood everything.</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GB" sz="2000" dirty="0">
                          <a:solidFill>
                            <a:srgbClr val="203864"/>
                          </a:solidFill>
                        </a:rPr>
                        <a:t>Sí / No</a:t>
                      </a:r>
                    </a:p>
                  </a:txBody>
                  <a:tcPr anchor="ctr"/>
                </a:tc>
                <a:extLst>
                  <a:ext uri="{0D108BD9-81ED-4DB2-BD59-A6C34878D82A}">
                    <a16:rowId xmlns:a16="http://schemas.microsoft.com/office/drawing/2014/main" val="887760390"/>
                  </a:ext>
                </a:extLst>
              </a:tr>
              <a:tr h="509446">
                <a:tc>
                  <a:txBody>
                    <a:bodyPr/>
                    <a:lstStyle/>
                    <a:p>
                      <a:r>
                        <a:rPr lang="es-GB" sz="2000" dirty="0">
                          <a:solidFill>
                            <a:srgbClr val="203864"/>
                          </a:solidFill>
                        </a:rPr>
                        <a:t>4. I decided to go shopping.</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GB" sz="2000" dirty="0">
                          <a:solidFill>
                            <a:srgbClr val="203864"/>
                          </a:solidFill>
                        </a:rPr>
                        <a:t>Sí / No</a:t>
                      </a:r>
                    </a:p>
                  </a:txBody>
                  <a:tcPr anchor="ctr"/>
                </a:tc>
                <a:extLst>
                  <a:ext uri="{0D108BD9-81ED-4DB2-BD59-A6C34878D82A}">
                    <a16:rowId xmlns:a16="http://schemas.microsoft.com/office/drawing/2014/main" val="315101450"/>
                  </a:ext>
                </a:extLst>
              </a:tr>
              <a:tr h="509446">
                <a:tc>
                  <a:txBody>
                    <a:bodyPr/>
                    <a:lstStyle/>
                    <a:p>
                      <a:r>
                        <a:rPr lang="es-GB" sz="2000" dirty="0">
                          <a:solidFill>
                            <a:srgbClr val="203864"/>
                          </a:solidFill>
                        </a:rPr>
                        <a:t>5. She went up a tower.</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GB" sz="2000" dirty="0">
                          <a:solidFill>
                            <a:srgbClr val="203864"/>
                          </a:solidFill>
                        </a:rPr>
                        <a:t>Sí / No</a:t>
                      </a:r>
                    </a:p>
                  </a:txBody>
                  <a:tcPr anchor="ctr"/>
                </a:tc>
                <a:extLst>
                  <a:ext uri="{0D108BD9-81ED-4DB2-BD59-A6C34878D82A}">
                    <a16:rowId xmlns:a16="http://schemas.microsoft.com/office/drawing/2014/main" val="4003594595"/>
                  </a:ext>
                </a:extLst>
              </a:tr>
              <a:tr h="509446">
                <a:tc>
                  <a:txBody>
                    <a:bodyPr/>
                    <a:lstStyle/>
                    <a:p>
                      <a:r>
                        <a:rPr lang="es-GB" sz="2000" dirty="0">
                          <a:solidFill>
                            <a:srgbClr val="203864"/>
                          </a:solidFill>
                        </a:rPr>
                        <a:t>6. I broke a door</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GB" sz="2000" dirty="0">
                          <a:solidFill>
                            <a:srgbClr val="203864"/>
                          </a:solidFill>
                        </a:rPr>
                        <a:t>Sí / No</a:t>
                      </a:r>
                    </a:p>
                  </a:txBody>
                  <a:tcPr anchor="ctr"/>
                </a:tc>
                <a:extLst>
                  <a:ext uri="{0D108BD9-81ED-4DB2-BD59-A6C34878D82A}">
                    <a16:rowId xmlns:a16="http://schemas.microsoft.com/office/drawing/2014/main" val="2550724562"/>
                  </a:ext>
                </a:extLst>
              </a:tr>
              <a:tr h="509446">
                <a:tc>
                  <a:txBody>
                    <a:bodyPr/>
                    <a:lstStyle/>
                    <a:p>
                      <a:r>
                        <a:rPr lang="es-GB" sz="2000" dirty="0">
                          <a:solidFill>
                            <a:srgbClr val="203864"/>
                          </a:solidFill>
                        </a:rPr>
                        <a:t>7. You lost the keys</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GB" sz="2000" dirty="0">
                          <a:solidFill>
                            <a:srgbClr val="203864"/>
                          </a:solidFill>
                        </a:rPr>
                        <a:t>Sí / No</a:t>
                      </a:r>
                    </a:p>
                  </a:txBody>
                  <a:tcPr anchor="ctr"/>
                </a:tc>
                <a:extLst>
                  <a:ext uri="{0D108BD9-81ED-4DB2-BD59-A6C34878D82A}">
                    <a16:rowId xmlns:a16="http://schemas.microsoft.com/office/drawing/2014/main" val="1464551375"/>
                  </a:ext>
                </a:extLst>
              </a:tr>
              <a:tr h="509446">
                <a:tc>
                  <a:txBody>
                    <a:bodyPr/>
                    <a:lstStyle/>
                    <a:p>
                      <a:r>
                        <a:rPr lang="es-GB" sz="2000" dirty="0">
                          <a:solidFill>
                            <a:srgbClr val="203864"/>
                          </a:solidFill>
                        </a:rPr>
                        <a:t>8. I covered the cost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GB" sz="2000" dirty="0">
                          <a:solidFill>
                            <a:srgbClr val="203864"/>
                          </a:solidFill>
                        </a:rPr>
                        <a:t>Sí / No</a:t>
                      </a:r>
                    </a:p>
                  </a:txBody>
                  <a:tcPr anchor="ctr"/>
                </a:tc>
                <a:extLst>
                  <a:ext uri="{0D108BD9-81ED-4DB2-BD59-A6C34878D82A}">
                    <a16:rowId xmlns:a16="http://schemas.microsoft.com/office/drawing/2014/main" val="4017966419"/>
                  </a:ext>
                </a:extLst>
              </a:tr>
            </a:tbl>
          </a:graphicData>
        </a:graphic>
      </p:graphicFrame>
      <p:sp>
        <p:nvSpPr>
          <p:cNvPr id="37" name="Título 1">
            <a:extLst>
              <a:ext uri="{FF2B5EF4-FFF2-40B4-BE49-F238E27FC236}">
                <a16:creationId xmlns:a16="http://schemas.microsoft.com/office/drawing/2014/main" id="{8F9C45EF-BD30-1940-9666-7A9B3EECFEE5}"/>
              </a:ext>
            </a:extLst>
          </p:cNvPr>
          <p:cNvSpPr txBox="1">
            <a:spLocks/>
          </p:cNvSpPr>
          <p:nvPr/>
        </p:nvSpPr>
        <p:spPr>
          <a:xfrm>
            <a:off x="198342" y="851867"/>
            <a:ext cx="7109666" cy="43808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000" dirty="0" err="1"/>
              <a:t>Luego</a:t>
            </a:r>
            <a:r>
              <a:rPr lang="en-GB" sz="2000" dirty="0"/>
              <a:t>, escribe los ocho pronombres (</a:t>
            </a:r>
            <a:r>
              <a:rPr lang="en-GB" sz="2000" dirty="0" err="1"/>
              <a:t>yo</a:t>
            </a:r>
            <a:r>
              <a:rPr lang="en-GB" sz="2000" dirty="0"/>
              <a:t>, </a:t>
            </a:r>
            <a:r>
              <a:rPr lang="en-GB" sz="2000" dirty="0" err="1"/>
              <a:t>tú</a:t>
            </a:r>
            <a:r>
              <a:rPr lang="en-GB" sz="2000" dirty="0"/>
              <a:t>, </a:t>
            </a:r>
            <a:r>
              <a:rPr lang="en-GB" sz="2000" dirty="0" err="1"/>
              <a:t>ella</a:t>
            </a:r>
            <a:r>
              <a:rPr lang="en-GB" sz="2000" dirty="0"/>
              <a:t>)</a:t>
            </a:r>
            <a:r>
              <a:rPr lang="es-GB" sz="2000" dirty="0"/>
              <a:t>.</a:t>
            </a:r>
          </a:p>
        </p:txBody>
      </p:sp>
      <p:sp>
        <p:nvSpPr>
          <p:cNvPr id="38" name="Anillo 37">
            <a:extLst>
              <a:ext uri="{FF2B5EF4-FFF2-40B4-BE49-F238E27FC236}">
                <a16:creationId xmlns:a16="http://schemas.microsoft.com/office/drawing/2014/main" id="{033AA942-55E5-2B41-89E7-321FA61C175E}"/>
              </a:ext>
            </a:extLst>
          </p:cNvPr>
          <p:cNvSpPr/>
          <p:nvPr/>
        </p:nvSpPr>
        <p:spPr>
          <a:xfrm>
            <a:off x="11119544" y="1924254"/>
            <a:ext cx="601282" cy="476051"/>
          </a:xfrm>
          <a:prstGeom prst="donut">
            <a:avLst>
              <a:gd name="adj" fmla="val 8827"/>
            </a:avLst>
          </a:prstGeom>
          <a:solidFill>
            <a:srgbClr val="F664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dirty="0">
              <a:solidFill>
                <a:schemeClr val="tx1"/>
              </a:solidFill>
            </a:endParaRPr>
          </a:p>
        </p:txBody>
      </p:sp>
      <p:sp>
        <p:nvSpPr>
          <p:cNvPr id="39" name="Anillo 38">
            <a:extLst>
              <a:ext uri="{FF2B5EF4-FFF2-40B4-BE49-F238E27FC236}">
                <a16:creationId xmlns:a16="http://schemas.microsoft.com/office/drawing/2014/main" id="{904016B2-C29B-B64C-BD6A-31FF105FA941}"/>
              </a:ext>
            </a:extLst>
          </p:cNvPr>
          <p:cNvSpPr/>
          <p:nvPr/>
        </p:nvSpPr>
        <p:spPr>
          <a:xfrm>
            <a:off x="10631144" y="2698498"/>
            <a:ext cx="601282" cy="476051"/>
          </a:xfrm>
          <a:prstGeom prst="donut">
            <a:avLst>
              <a:gd name="adj" fmla="val 8827"/>
            </a:avLst>
          </a:prstGeom>
          <a:solidFill>
            <a:srgbClr val="F664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dirty="0">
              <a:solidFill>
                <a:schemeClr val="tx1"/>
              </a:solidFill>
            </a:endParaRPr>
          </a:p>
        </p:txBody>
      </p:sp>
      <p:sp>
        <p:nvSpPr>
          <p:cNvPr id="40" name="Anillo 39">
            <a:extLst>
              <a:ext uri="{FF2B5EF4-FFF2-40B4-BE49-F238E27FC236}">
                <a16:creationId xmlns:a16="http://schemas.microsoft.com/office/drawing/2014/main" id="{ABA4A466-BE90-0545-B0BF-349265EAC930}"/>
              </a:ext>
            </a:extLst>
          </p:cNvPr>
          <p:cNvSpPr/>
          <p:nvPr/>
        </p:nvSpPr>
        <p:spPr>
          <a:xfrm>
            <a:off x="11119544" y="3207401"/>
            <a:ext cx="601282" cy="476051"/>
          </a:xfrm>
          <a:prstGeom prst="donut">
            <a:avLst>
              <a:gd name="adj" fmla="val 8827"/>
            </a:avLst>
          </a:prstGeom>
          <a:solidFill>
            <a:srgbClr val="F664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dirty="0">
              <a:solidFill>
                <a:schemeClr val="tx1"/>
              </a:solidFill>
            </a:endParaRPr>
          </a:p>
        </p:txBody>
      </p:sp>
      <p:sp>
        <p:nvSpPr>
          <p:cNvPr id="41" name="Anillo 40">
            <a:extLst>
              <a:ext uri="{FF2B5EF4-FFF2-40B4-BE49-F238E27FC236}">
                <a16:creationId xmlns:a16="http://schemas.microsoft.com/office/drawing/2014/main" id="{31B0CD4C-48B0-1249-AA58-F7843AC890B0}"/>
              </a:ext>
            </a:extLst>
          </p:cNvPr>
          <p:cNvSpPr/>
          <p:nvPr/>
        </p:nvSpPr>
        <p:spPr>
          <a:xfrm>
            <a:off x="10612816" y="3697201"/>
            <a:ext cx="601282" cy="476051"/>
          </a:xfrm>
          <a:prstGeom prst="donut">
            <a:avLst>
              <a:gd name="adj" fmla="val 8827"/>
            </a:avLst>
          </a:prstGeom>
          <a:solidFill>
            <a:srgbClr val="F664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dirty="0">
              <a:solidFill>
                <a:schemeClr val="tx1"/>
              </a:solidFill>
            </a:endParaRPr>
          </a:p>
        </p:txBody>
      </p:sp>
      <p:sp>
        <p:nvSpPr>
          <p:cNvPr id="42" name="Anillo 41">
            <a:extLst>
              <a:ext uri="{FF2B5EF4-FFF2-40B4-BE49-F238E27FC236}">
                <a16:creationId xmlns:a16="http://schemas.microsoft.com/office/drawing/2014/main" id="{10065DF8-998B-C74A-B8B4-48D97BCF2C7E}"/>
              </a:ext>
            </a:extLst>
          </p:cNvPr>
          <p:cNvSpPr/>
          <p:nvPr/>
        </p:nvSpPr>
        <p:spPr>
          <a:xfrm>
            <a:off x="11119544" y="4233342"/>
            <a:ext cx="601282" cy="476051"/>
          </a:xfrm>
          <a:prstGeom prst="donut">
            <a:avLst>
              <a:gd name="adj" fmla="val 8827"/>
            </a:avLst>
          </a:prstGeom>
          <a:solidFill>
            <a:srgbClr val="F664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dirty="0">
              <a:solidFill>
                <a:schemeClr val="tx1"/>
              </a:solidFill>
            </a:endParaRPr>
          </a:p>
        </p:txBody>
      </p:sp>
      <p:sp>
        <p:nvSpPr>
          <p:cNvPr id="43" name="Anillo 42">
            <a:extLst>
              <a:ext uri="{FF2B5EF4-FFF2-40B4-BE49-F238E27FC236}">
                <a16:creationId xmlns:a16="http://schemas.microsoft.com/office/drawing/2014/main" id="{E29D21DC-08BC-AC4F-B4D6-16648D431DCE}"/>
              </a:ext>
            </a:extLst>
          </p:cNvPr>
          <p:cNvSpPr/>
          <p:nvPr/>
        </p:nvSpPr>
        <p:spPr>
          <a:xfrm>
            <a:off x="10612816" y="4709393"/>
            <a:ext cx="601282" cy="476051"/>
          </a:xfrm>
          <a:prstGeom prst="donut">
            <a:avLst>
              <a:gd name="adj" fmla="val 8827"/>
            </a:avLst>
          </a:prstGeom>
          <a:solidFill>
            <a:srgbClr val="F664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dirty="0">
              <a:solidFill>
                <a:schemeClr val="tx1"/>
              </a:solidFill>
            </a:endParaRPr>
          </a:p>
        </p:txBody>
      </p:sp>
      <p:sp>
        <p:nvSpPr>
          <p:cNvPr id="44" name="Anillo 43">
            <a:extLst>
              <a:ext uri="{FF2B5EF4-FFF2-40B4-BE49-F238E27FC236}">
                <a16:creationId xmlns:a16="http://schemas.microsoft.com/office/drawing/2014/main" id="{15E98374-5926-F24B-9CBD-6B51DE801341}"/>
              </a:ext>
            </a:extLst>
          </p:cNvPr>
          <p:cNvSpPr/>
          <p:nvPr/>
        </p:nvSpPr>
        <p:spPr>
          <a:xfrm>
            <a:off x="10612816" y="5238866"/>
            <a:ext cx="601282" cy="476051"/>
          </a:xfrm>
          <a:prstGeom prst="donut">
            <a:avLst>
              <a:gd name="adj" fmla="val 8827"/>
            </a:avLst>
          </a:prstGeom>
          <a:solidFill>
            <a:srgbClr val="F664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dirty="0">
              <a:solidFill>
                <a:schemeClr val="tx1"/>
              </a:solidFill>
            </a:endParaRPr>
          </a:p>
        </p:txBody>
      </p:sp>
      <p:sp>
        <p:nvSpPr>
          <p:cNvPr id="45" name="Anillo 44">
            <a:extLst>
              <a:ext uri="{FF2B5EF4-FFF2-40B4-BE49-F238E27FC236}">
                <a16:creationId xmlns:a16="http://schemas.microsoft.com/office/drawing/2014/main" id="{F66329D7-B8CF-8E4E-9F56-5423DEF46574}"/>
              </a:ext>
            </a:extLst>
          </p:cNvPr>
          <p:cNvSpPr/>
          <p:nvPr/>
        </p:nvSpPr>
        <p:spPr>
          <a:xfrm>
            <a:off x="11163300" y="5737971"/>
            <a:ext cx="601282" cy="476051"/>
          </a:xfrm>
          <a:prstGeom prst="donut">
            <a:avLst>
              <a:gd name="adj" fmla="val 8827"/>
            </a:avLst>
          </a:prstGeom>
          <a:solidFill>
            <a:srgbClr val="F664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dirty="0">
              <a:solidFill>
                <a:schemeClr val="tx1"/>
              </a:solidFill>
            </a:endParaRPr>
          </a:p>
        </p:txBody>
      </p:sp>
      <p:sp>
        <p:nvSpPr>
          <p:cNvPr id="46" name="CuadroTexto 45">
            <a:extLst>
              <a:ext uri="{FF2B5EF4-FFF2-40B4-BE49-F238E27FC236}">
                <a16:creationId xmlns:a16="http://schemas.microsoft.com/office/drawing/2014/main" id="{277BBDF5-FF7E-5F4D-8952-0268E7CBF729}"/>
              </a:ext>
            </a:extLst>
          </p:cNvPr>
          <p:cNvSpPr txBox="1"/>
          <p:nvPr/>
        </p:nvSpPr>
        <p:spPr>
          <a:xfrm>
            <a:off x="4526643" y="1549419"/>
            <a:ext cx="559769" cy="461665"/>
          </a:xfrm>
          <a:prstGeom prst="rect">
            <a:avLst/>
          </a:prstGeom>
          <a:noFill/>
        </p:spPr>
        <p:txBody>
          <a:bodyPr wrap="none" rtlCol="0">
            <a:spAutoFit/>
          </a:bodyPr>
          <a:lstStyle/>
          <a:p>
            <a:pPr algn="l"/>
            <a:r>
              <a:rPr lang="es-GB" sz="2400" b="1" dirty="0">
                <a:solidFill>
                  <a:srgbClr val="F66400"/>
                </a:solidFill>
              </a:rPr>
              <a:t>yo</a:t>
            </a:r>
          </a:p>
        </p:txBody>
      </p:sp>
      <p:sp>
        <p:nvSpPr>
          <p:cNvPr id="47" name="CuadroTexto 46">
            <a:extLst>
              <a:ext uri="{FF2B5EF4-FFF2-40B4-BE49-F238E27FC236}">
                <a16:creationId xmlns:a16="http://schemas.microsoft.com/office/drawing/2014/main" id="{99B377B4-9CA6-5249-9D83-08835960E07E}"/>
              </a:ext>
            </a:extLst>
          </p:cNvPr>
          <p:cNvSpPr txBox="1"/>
          <p:nvPr/>
        </p:nvSpPr>
        <p:spPr>
          <a:xfrm>
            <a:off x="842799" y="2214596"/>
            <a:ext cx="461986" cy="461665"/>
          </a:xfrm>
          <a:prstGeom prst="rect">
            <a:avLst/>
          </a:prstGeom>
          <a:noFill/>
        </p:spPr>
        <p:txBody>
          <a:bodyPr wrap="none" rtlCol="0">
            <a:spAutoFit/>
          </a:bodyPr>
          <a:lstStyle/>
          <a:p>
            <a:pPr algn="l"/>
            <a:r>
              <a:rPr lang="es-GB" sz="2400" b="1" dirty="0">
                <a:solidFill>
                  <a:srgbClr val="F66400"/>
                </a:solidFill>
              </a:rPr>
              <a:t>tú</a:t>
            </a:r>
          </a:p>
        </p:txBody>
      </p:sp>
      <p:sp>
        <p:nvSpPr>
          <p:cNvPr id="48" name="CuadroTexto 47">
            <a:extLst>
              <a:ext uri="{FF2B5EF4-FFF2-40B4-BE49-F238E27FC236}">
                <a16:creationId xmlns:a16="http://schemas.microsoft.com/office/drawing/2014/main" id="{9A3AEAE4-A61E-A747-BA8C-77EDE02D4544}"/>
              </a:ext>
            </a:extLst>
          </p:cNvPr>
          <p:cNvSpPr txBox="1"/>
          <p:nvPr/>
        </p:nvSpPr>
        <p:spPr>
          <a:xfrm>
            <a:off x="1304785" y="2560907"/>
            <a:ext cx="732893" cy="461665"/>
          </a:xfrm>
          <a:prstGeom prst="rect">
            <a:avLst/>
          </a:prstGeom>
          <a:noFill/>
        </p:spPr>
        <p:txBody>
          <a:bodyPr wrap="none" rtlCol="0">
            <a:spAutoFit/>
          </a:bodyPr>
          <a:lstStyle/>
          <a:p>
            <a:pPr algn="l"/>
            <a:r>
              <a:rPr lang="es-GB" sz="2400" b="1" dirty="0">
                <a:solidFill>
                  <a:srgbClr val="F66400"/>
                </a:solidFill>
              </a:rPr>
              <a:t>ella</a:t>
            </a:r>
          </a:p>
        </p:txBody>
      </p:sp>
      <p:sp>
        <p:nvSpPr>
          <p:cNvPr id="49" name="CuadroTexto 48">
            <a:extLst>
              <a:ext uri="{FF2B5EF4-FFF2-40B4-BE49-F238E27FC236}">
                <a16:creationId xmlns:a16="http://schemas.microsoft.com/office/drawing/2014/main" id="{36EFAF5F-F96B-DA4C-9A88-CAA7DB042DD0}"/>
              </a:ext>
            </a:extLst>
          </p:cNvPr>
          <p:cNvSpPr txBox="1"/>
          <p:nvPr/>
        </p:nvSpPr>
        <p:spPr>
          <a:xfrm>
            <a:off x="457435" y="2895828"/>
            <a:ext cx="559769" cy="461665"/>
          </a:xfrm>
          <a:prstGeom prst="rect">
            <a:avLst/>
          </a:prstGeom>
          <a:noFill/>
        </p:spPr>
        <p:txBody>
          <a:bodyPr wrap="none" rtlCol="0">
            <a:spAutoFit/>
          </a:bodyPr>
          <a:lstStyle/>
          <a:p>
            <a:pPr algn="l"/>
            <a:r>
              <a:rPr lang="es-GB" sz="2400" b="1" dirty="0">
                <a:solidFill>
                  <a:srgbClr val="F66400"/>
                </a:solidFill>
              </a:rPr>
              <a:t>yo</a:t>
            </a:r>
          </a:p>
        </p:txBody>
      </p:sp>
      <p:sp>
        <p:nvSpPr>
          <p:cNvPr id="50" name="CuadroTexto 49">
            <a:extLst>
              <a:ext uri="{FF2B5EF4-FFF2-40B4-BE49-F238E27FC236}">
                <a16:creationId xmlns:a16="http://schemas.microsoft.com/office/drawing/2014/main" id="{6298CC31-61D3-4140-A547-6CDC6DA04E56}"/>
              </a:ext>
            </a:extLst>
          </p:cNvPr>
          <p:cNvSpPr txBox="1"/>
          <p:nvPr/>
        </p:nvSpPr>
        <p:spPr>
          <a:xfrm>
            <a:off x="468016" y="3257001"/>
            <a:ext cx="461986" cy="461665"/>
          </a:xfrm>
          <a:prstGeom prst="rect">
            <a:avLst/>
          </a:prstGeom>
          <a:noFill/>
        </p:spPr>
        <p:txBody>
          <a:bodyPr wrap="none" rtlCol="0">
            <a:spAutoFit/>
          </a:bodyPr>
          <a:lstStyle/>
          <a:p>
            <a:pPr algn="l"/>
            <a:r>
              <a:rPr lang="es-GB" sz="2400" b="1" dirty="0">
                <a:solidFill>
                  <a:srgbClr val="F66400"/>
                </a:solidFill>
              </a:rPr>
              <a:t>tú</a:t>
            </a:r>
          </a:p>
        </p:txBody>
      </p:sp>
      <p:sp>
        <p:nvSpPr>
          <p:cNvPr id="51" name="CuadroTexto 50">
            <a:extLst>
              <a:ext uri="{FF2B5EF4-FFF2-40B4-BE49-F238E27FC236}">
                <a16:creationId xmlns:a16="http://schemas.microsoft.com/office/drawing/2014/main" id="{884C5CE5-26F9-0B46-A1AE-137820AC9484}"/>
              </a:ext>
            </a:extLst>
          </p:cNvPr>
          <p:cNvSpPr txBox="1"/>
          <p:nvPr/>
        </p:nvSpPr>
        <p:spPr>
          <a:xfrm>
            <a:off x="1564177" y="3930712"/>
            <a:ext cx="559769" cy="461665"/>
          </a:xfrm>
          <a:prstGeom prst="rect">
            <a:avLst/>
          </a:prstGeom>
          <a:noFill/>
        </p:spPr>
        <p:txBody>
          <a:bodyPr wrap="none" rtlCol="0">
            <a:spAutoFit/>
          </a:bodyPr>
          <a:lstStyle/>
          <a:p>
            <a:pPr algn="l"/>
            <a:r>
              <a:rPr lang="es-GB" sz="2400" b="1" dirty="0">
                <a:solidFill>
                  <a:srgbClr val="F66400"/>
                </a:solidFill>
              </a:rPr>
              <a:t>yo</a:t>
            </a:r>
          </a:p>
        </p:txBody>
      </p:sp>
      <p:sp>
        <p:nvSpPr>
          <p:cNvPr id="52" name="CuadroTexto 51">
            <a:extLst>
              <a:ext uri="{FF2B5EF4-FFF2-40B4-BE49-F238E27FC236}">
                <a16:creationId xmlns:a16="http://schemas.microsoft.com/office/drawing/2014/main" id="{69926337-67FA-2D44-8816-B228DEF9E85D}"/>
              </a:ext>
            </a:extLst>
          </p:cNvPr>
          <p:cNvSpPr txBox="1"/>
          <p:nvPr/>
        </p:nvSpPr>
        <p:spPr>
          <a:xfrm>
            <a:off x="5312914" y="3930711"/>
            <a:ext cx="461986" cy="461665"/>
          </a:xfrm>
          <a:prstGeom prst="rect">
            <a:avLst/>
          </a:prstGeom>
          <a:noFill/>
        </p:spPr>
        <p:txBody>
          <a:bodyPr wrap="none" rtlCol="0">
            <a:spAutoFit/>
          </a:bodyPr>
          <a:lstStyle/>
          <a:p>
            <a:pPr algn="l"/>
            <a:r>
              <a:rPr lang="es-GB" sz="2400" b="1" dirty="0">
                <a:solidFill>
                  <a:srgbClr val="F66400"/>
                </a:solidFill>
              </a:rPr>
              <a:t>tú</a:t>
            </a:r>
          </a:p>
        </p:txBody>
      </p:sp>
      <p:sp>
        <p:nvSpPr>
          <p:cNvPr id="53" name="CuadroTexto 52">
            <a:extLst>
              <a:ext uri="{FF2B5EF4-FFF2-40B4-BE49-F238E27FC236}">
                <a16:creationId xmlns:a16="http://schemas.microsoft.com/office/drawing/2014/main" id="{4F5F04F7-2BC4-924A-BFC4-8851C04DF676}"/>
              </a:ext>
            </a:extLst>
          </p:cNvPr>
          <p:cNvSpPr txBox="1"/>
          <p:nvPr/>
        </p:nvSpPr>
        <p:spPr>
          <a:xfrm>
            <a:off x="4326657" y="4260719"/>
            <a:ext cx="732893" cy="461665"/>
          </a:xfrm>
          <a:prstGeom prst="rect">
            <a:avLst/>
          </a:prstGeom>
          <a:noFill/>
        </p:spPr>
        <p:txBody>
          <a:bodyPr wrap="none" rtlCol="0">
            <a:spAutoFit/>
          </a:bodyPr>
          <a:lstStyle/>
          <a:p>
            <a:pPr algn="l"/>
            <a:r>
              <a:rPr lang="es-GB" sz="2400" b="1" dirty="0">
                <a:solidFill>
                  <a:srgbClr val="F66400"/>
                </a:solidFill>
              </a:rPr>
              <a:t>ella</a:t>
            </a:r>
          </a:p>
        </p:txBody>
      </p:sp>
      <p:sp>
        <p:nvSpPr>
          <p:cNvPr id="26" name="Título 1">
            <a:extLst>
              <a:ext uri="{FF2B5EF4-FFF2-40B4-BE49-F238E27FC236}">
                <a16:creationId xmlns:a16="http://schemas.microsoft.com/office/drawing/2014/main" id="{8F9C45EF-BD30-1940-9666-7A9B3EECFEE5}"/>
              </a:ext>
            </a:extLst>
          </p:cNvPr>
          <p:cNvSpPr txBox="1">
            <a:spLocks/>
          </p:cNvSpPr>
          <p:nvPr/>
        </p:nvSpPr>
        <p:spPr>
          <a:xfrm>
            <a:off x="198341" y="1195815"/>
            <a:ext cx="5498307" cy="43808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000" dirty="0"/>
              <a:t>Finalmente, </a:t>
            </a:r>
            <a:r>
              <a:rPr lang="en-GB" sz="2000" dirty="0" err="1"/>
              <a:t>escucha</a:t>
            </a:r>
            <a:r>
              <a:rPr lang="en-GB" sz="2000" dirty="0"/>
              <a:t> y </a:t>
            </a:r>
            <a:r>
              <a:rPr lang="en-GB" sz="2000" dirty="0" err="1"/>
              <a:t>comprueba</a:t>
            </a:r>
            <a:r>
              <a:rPr lang="en-GB" sz="2000" dirty="0"/>
              <a:t>.</a:t>
            </a:r>
            <a:endParaRPr lang="es-GB" sz="2000" dirty="0"/>
          </a:p>
        </p:txBody>
      </p:sp>
      <p:sp>
        <p:nvSpPr>
          <p:cNvPr id="28" name="Rounded Rectangle 11">
            <a:extLst>
              <a:ext uri="{FF2B5EF4-FFF2-40B4-BE49-F238E27FC236}">
                <a16:creationId xmlns:a16="http://schemas.microsoft.com/office/drawing/2014/main" id="{A316DD52-7894-4A75-969C-CA0645DA2978}"/>
              </a:ext>
            </a:extLst>
          </p:cNvPr>
          <p:cNvSpPr/>
          <p:nvPr/>
        </p:nvSpPr>
        <p:spPr>
          <a:xfrm>
            <a:off x="10002128" y="258166"/>
            <a:ext cx="1926015"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pic>
        <p:nvPicPr>
          <p:cNvPr id="3" name="Text - full version including personal pronoun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250016" y="986591"/>
            <a:ext cx="609600" cy="609600"/>
          </a:xfrm>
          <a:prstGeom prst="rect">
            <a:avLst/>
          </a:prstGeom>
        </p:spPr>
      </p:pic>
      <p:sp>
        <p:nvSpPr>
          <p:cNvPr id="4" name="Rounded Rectangular Callout 3"/>
          <p:cNvSpPr/>
          <p:nvPr/>
        </p:nvSpPr>
        <p:spPr>
          <a:xfrm>
            <a:off x="250500" y="5185444"/>
            <a:ext cx="4854809" cy="1090311"/>
          </a:xfrm>
          <a:prstGeom prst="wedgeRoundRectCallout">
            <a:avLst>
              <a:gd name="adj1" fmla="val 257"/>
              <a:gd name="adj2" fmla="val -181842"/>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250501" y="5185444"/>
            <a:ext cx="3902399" cy="400110"/>
          </a:xfrm>
          <a:prstGeom prst="rect">
            <a:avLst/>
          </a:prstGeom>
          <a:noFill/>
        </p:spPr>
        <p:txBody>
          <a:bodyPr wrap="square" rtlCol="0">
            <a:spAutoFit/>
          </a:bodyPr>
          <a:lstStyle/>
          <a:p>
            <a:pPr algn="l"/>
            <a:r>
              <a:rPr lang="en-GB" sz="2000" dirty="0">
                <a:solidFill>
                  <a:schemeClr val="accent5">
                    <a:lumMod val="50000"/>
                  </a:schemeClr>
                </a:solidFill>
              </a:rPr>
              <a:t>‘</a:t>
            </a:r>
            <a:r>
              <a:rPr lang="en-GB" sz="2000" dirty="0" err="1">
                <a:solidFill>
                  <a:schemeClr val="accent5">
                    <a:lumMod val="50000"/>
                  </a:schemeClr>
                </a:solidFill>
              </a:rPr>
              <a:t>Subir</a:t>
            </a:r>
            <a:r>
              <a:rPr lang="en-GB" sz="2000" dirty="0">
                <a:solidFill>
                  <a:schemeClr val="accent5">
                    <a:lumMod val="50000"/>
                  </a:schemeClr>
                </a:solidFill>
              </a:rPr>
              <a:t> </a:t>
            </a:r>
            <a:r>
              <a:rPr lang="en-GB" sz="2000" b="1" dirty="0">
                <a:solidFill>
                  <a:schemeClr val="accent5">
                    <a:lumMod val="50000"/>
                  </a:schemeClr>
                </a:solidFill>
              </a:rPr>
              <a:t>a</a:t>
            </a:r>
            <a:r>
              <a:rPr lang="en-GB" sz="2000" dirty="0">
                <a:solidFill>
                  <a:schemeClr val="accent5">
                    <a:lumMod val="50000"/>
                  </a:schemeClr>
                </a:solidFill>
              </a:rPr>
              <a:t> una </a:t>
            </a:r>
            <a:r>
              <a:rPr lang="en-GB" sz="2000" dirty="0" err="1">
                <a:solidFill>
                  <a:schemeClr val="accent5">
                    <a:lumMod val="50000"/>
                  </a:schemeClr>
                </a:solidFill>
              </a:rPr>
              <a:t>torre</a:t>
            </a:r>
            <a:r>
              <a:rPr lang="en-GB" sz="2000" dirty="0">
                <a:solidFill>
                  <a:schemeClr val="accent5">
                    <a:lumMod val="50000"/>
                  </a:schemeClr>
                </a:solidFill>
              </a:rPr>
              <a:t>’ can mean:</a:t>
            </a:r>
          </a:p>
        </p:txBody>
      </p:sp>
      <p:sp>
        <p:nvSpPr>
          <p:cNvPr id="29" name="TextBox 28"/>
          <p:cNvSpPr txBox="1"/>
          <p:nvPr/>
        </p:nvSpPr>
        <p:spPr>
          <a:xfrm>
            <a:off x="265310" y="5512784"/>
            <a:ext cx="5720150" cy="707886"/>
          </a:xfrm>
          <a:prstGeom prst="rect">
            <a:avLst/>
          </a:prstGeom>
          <a:noFill/>
        </p:spPr>
        <p:txBody>
          <a:bodyPr wrap="square" rtlCol="0">
            <a:spAutoFit/>
          </a:bodyPr>
          <a:lstStyle/>
          <a:p>
            <a:pPr algn="l"/>
            <a:r>
              <a:rPr lang="en-GB" sz="2000" dirty="0">
                <a:solidFill>
                  <a:schemeClr val="accent5">
                    <a:lumMod val="50000"/>
                  </a:schemeClr>
                </a:solidFill>
              </a:rPr>
              <a:t>to go up a tower (to climb it)</a:t>
            </a:r>
          </a:p>
          <a:p>
            <a:pPr algn="l"/>
            <a:r>
              <a:rPr lang="en-GB" sz="2000" dirty="0">
                <a:solidFill>
                  <a:schemeClr val="accent5">
                    <a:lumMod val="50000"/>
                  </a:schemeClr>
                </a:solidFill>
              </a:rPr>
              <a:t>to go up </a:t>
            </a:r>
            <a:r>
              <a:rPr lang="en-GB" sz="2000" i="1" dirty="0">
                <a:solidFill>
                  <a:schemeClr val="accent5">
                    <a:lumMod val="50000"/>
                  </a:schemeClr>
                </a:solidFill>
              </a:rPr>
              <a:t>to</a:t>
            </a:r>
            <a:r>
              <a:rPr lang="en-GB" sz="2000" dirty="0">
                <a:solidFill>
                  <a:schemeClr val="accent5">
                    <a:lumMod val="50000"/>
                  </a:schemeClr>
                </a:solidFill>
              </a:rPr>
              <a:t> a tower (go up to reach it)</a:t>
            </a:r>
          </a:p>
        </p:txBody>
      </p:sp>
      <p:pic>
        <p:nvPicPr>
          <p:cNvPr id="9" name="Imagen 8" descr="Imagen que contiene juguete, dibujo&#10;&#10;Descripción generada automáticamente">
            <a:extLst>
              <a:ext uri="{FF2B5EF4-FFF2-40B4-BE49-F238E27FC236}">
                <a16:creationId xmlns:a16="http://schemas.microsoft.com/office/drawing/2014/main" id="{B39D8372-DBCD-0640-9D68-4C43A3F5B6CE}"/>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105309" y="4928104"/>
            <a:ext cx="1760302" cy="1440653"/>
          </a:xfrm>
          <a:prstGeom prst="rect">
            <a:avLst/>
          </a:prstGeom>
        </p:spPr>
      </p:pic>
    </p:spTree>
    <p:extLst>
      <p:ext uri="{BB962C8B-B14F-4D97-AF65-F5344CB8AC3E}">
        <p14:creationId xmlns:p14="http://schemas.microsoft.com/office/powerpoint/2010/main" val="4112092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6">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7">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8">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9">
                                            <p:txEl>
                                              <p:pRg st="0" end="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50">
                                            <p:txEl>
                                              <p:pRg st="0" end="0"/>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51">
                                            <p:txEl>
                                              <p:pRg st="0" end="0"/>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52">
                                            <p:txEl>
                                              <p:pRg st="0" end="0"/>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53">
                                            <p:txEl>
                                              <p:pRg st="0" end="0"/>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5"/>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5" restart="whenNotActive" fill="hold" evtFilter="cancelBubble" nodeType="interactiveSeq">
                <p:stCondLst>
                  <p:cond evt="onClick" delay="0">
                    <p:tgtEl>
                      <p:spTgt spid="3"/>
                    </p:tgtEl>
                  </p:cond>
                </p:stCondLst>
                <p:endSync evt="end" delay="0">
                  <p:rtn val="all"/>
                </p:endSync>
                <p:childTnLst>
                  <p:par>
                    <p:cTn id="76" fill="hold">
                      <p:stCondLst>
                        <p:cond delay="0"/>
                      </p:stCondLst>
                      <p:childTnLst>
                        <p:par>
                          <p:cTn id="77" fill="hold">
                            <p:stCondLst>
                              <p:cond delay="0"/>
                            </p:stCondLst>
                            <p:childTnLst>
                              <p:par>
                                <p:cTn id="78" presetID="1" presetClass="mediacall" presetSubtype="0" fill="hold" nodeType="clickEffect">
                                  <p:stCondLst>
                                    <p:cond delay="0"/>
                                  </p:stCondLst>
                                  <p:childTnLst>
                                    <p:cmd type="call" cmd="playFrom(0.0)">
                                      <p:cBhvr>
                                        <p:cTn id="79" dur="46158" fill="hold"/>
                                        <p:tgtEl>
                                          <p:spTgt spid="3"/>
                                        </p:tgtEl>
                                      </p:cBhvr>
                                    </p:cmd>
                                  </p:childTnLst>
                                </p:cTn>
                              </p:par>
                            </p:childTnLst>
                          </p:cTn>
                        </p:par>
                      </p:childTnLst>
                    </p:cTn>
                  </p:par>
                </p:childTnLst>
              </p:cTn>
              <p:nextCondLst>
                <p:cond evt="onClick" delay="0">
                  <p:tgtEl>
                    <p:spTgt spid="3"/>
                  </p:tgtEl>
                </p:cond>
              </p:nextCondLst>
            </p:seq>
            <p:audio>
              <p:cMediaNode vol="80000">
                <p:cTn id="80" fill="hold" display="0">
                  <p:stCondLst>
                    <p:cond delay="indefinite"/>
                  </p:stCondLst>
                  <p:endCondLst>
                    <p:cond evt="onStopAudio" delay="0">
                      <p:tgtEl>
                        <p:sldTgt/>
                      </p:tgtEl>
                    </p:cond>
                  </p:endCondLst>
                </p:cTn>
                <p:tgtEl>
                  <p:spTgt spid="3"/>
                </p:tgtEl>
              </p:cMediaNode>
            </p:audio>
          </p:childTnLst>
        </p:cTn>
      </p:par>
    </p:tnLst>
    <p:bldLst>
      <p:bldP spid="38" grpId="0" animBg="1"/>
      <p:bldP spid="39" grpId="0" animBg="1"/>
      <p:bldP spid="40" grpId="0" animBg="1"/>
      <p:bldP spid="41" grpId="0" animBg="1"/>
      <p:bldP spid="42" grpId="0" animBg="1"/>
      <p:bldP spid="43" grpId="0" animBg="1"/>
      <p:bldP spid="44" grpId="0" animBg="1"/>
      <p:bldP spid="45" grpId="0" animBg="1"/>
      <p:bldP spid="4" grpId="0" animBg="1"/>
      <p:bldP spid="5" grpId="0"/>
      <p:bldP spid="2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DE17D52-8976-8A45-9C9D-FEA88A0353F5}"/>
              </a:ext>
            </a:extLst>
          </p:cNvPr>
          <p:cNvSpPr>
            <a:spLocks noGrp="1"/>
          </p:cNvSpPr>
          <p:nvPr>
            <p:ph type="title"/>
          </p:nvPr>
        </p:nvSpPr>
        <p:spPr>
          <a:xfrm>
            <a:off x="120801" y="101511"/>
            <a:ext cx="9327147" cy="443168"/>
          </a:xfrm>
        </p:spPr>
        <p:txBody>
          <a:bodyPr>
            <a:noAutofit/>
          </a:bodyPr>
          <a:lstStyle/>
          <a:p>
            <a:r>
              <a:rPr lang="es-GB" sz="2400" b="1" dirty="0"/>
              <a:t>Escucha las frases</a:t>
            </a:r>
            <a:r>
              <a:rPr lang="en-GB" sz="2400" b="1" dirty="0"/>
              <a:t> sobre un viaje a Argentina</a:t>
            </a:r>
            <a:r>
              <a:rPr lang="es-GB" sz="2400" b="1" dirty="0"/>
              <a:t>. </a:t>
            </a:r>
          </a:p>
        </p:txBody>
      </p:sp>
      <p:graphicFrame>
        <p:nvGraphicFramePr>
          <p:cNvPr id="5" name="Tabla 4">
            <a:extLst>
              <a:ext uri="{FF2B5EF4-FFF2-40B4-BE49-F238E27FC236}">
                <a16:creationId xmlns:a16="http://schemas.microsoft.com/office/drawing/2014/main" id="{248AE533-0150-9142-B926-7F64790EEEF1}"/>
              </a:ext>
            </a:extLst>
          </p:cNvPr>
          <p:cNvGraphicFramePr>
            <a:graphicFrameLocks noGrp="1"/>
          </p:cNvGraphicFramePr>
          <p:nvPr>
            <p:extLst>
              <p:ext uri="{D42A27DB-BD31-4B8C-83A1-F6EECF244321}">
                <p14:modId xmlns:p14="http://schemas.microsoft.com/office/powerpoint/2010/main" val="2869355749"/>
              </p:ext>
            </p:extLst>
          </p:nvPr>
        </p:nvGraphicFramePr>
        <p:xfrm>
          <a:off x="787791" y="1361413"/>
          <a:ext cx="10036028" cy="4767044"/>
        </p:xfrm>
        <a:graphic>
          <a:graphicData uri="http://schemas.openxmlformats.org/drawingml/2006/table">
            <a:tbl>
              <a:tblPr firstRow="1" bandRow="1">
                <a:tableStyleId>{5DA37D80-6434-44D0-A028-1B22A696006F}</a:tableStyleId>
              </a:tblPr>
              <a:tblGrid>
                <a:gridCol w="829994">
                  <a:extLst>
                    <a:ext uri="{9D8B030D-6E8A-4147-A177-3AD203B41FA5}">
                      <a16:colId xmlns:a16="http://schemas.microsoft.com/office/drawing/2014/main" val="4287994895"/>
                    </a:ext>
                  </a:extLst>
                </a:gridCol>
                <a:gridCol w="3830294">
                  <a:extLst>
                    <a:ext uri="{9D8B030D-6E8A-4147-A177-3AD203B41FA5}">
                      <a16:colId xmlns:a16="http://schemas.microsoft.com/office/drawing/2014/main" val="1594899144"/>
                    </a:ext>
                  </a:extLst>
                </a:gridCol>
                <a:gridCol w="1109644">
                  <a:extLst>
                    <a:ext uri="{9D8B030D-6E8A-4147-A177-3AD203B41FA5}">
                      <a16:colId xmlns:a16="http://schemas.microsoft.com/office/drawing/2014/main" val="1606937991"/>
                    </a:ext>
                  </a:extLst>
                </a:gridCol>
                <a:gridCol w="1013748">
                  <a:extLst>
                    <a:ext uri="{9D8B030D-6E8A-4147-A177-3AD203B41FA5}">
                      <a16:colId xmlns:a16="http://schemas.microsoft.com/office/drawing/2014/main" val="314423224"/>
                    </a:ext>
                  </a:extLst>
                </a:gridCol>
                <a:gridCol w="1054847">
                  <a:extLst>
                    <a:ext uri="{9D8B030D-6E8A-4147-A177-3AD203B41FA5}">
                      <a16:colId xmlns:a16="http://schemas.microsoft.com/office/drawing/2014/main" val="1794653116"/>
                    </a:ext>
                  </a:extLst>
                </a:gridCol>
                <a:gridCol w="2197501">
                  <a:extLst>
                    <a:ext uri="{9D8B030D-6E8A-4147-A177-3AD203B41FA5}">
                      <a16:colId xmlns:a16="http://schemas.microsoft.com/office/drawing/2014/main" val="3406989304"/>
                    </a:ext>
                  </a:extLst>
                </a:gridCol>
              </a:tblGrid>
              <a:tr h="884292">
                <a:tc>
                  <a:txBody>
                    <a:bodyPr/>
                    <a:lstStyle/>
                    <a:p>
                      <a:endParaRPr lang="es-GB" dirty="0"/>
                    </a:p>
                  </a:txBody>
                  <a:tcPr/>
                </a:tc>
                <a:tc>
                  <a:txBody>
                    <a:bodyPr/>
                    <a:lstStyle/>
                    <a:p>
                      <a:pPr algn="ctr"/>
                      <a:r>
                        <a:rPr lang="es-GB" sz="2200" dirty="0">
                          <a:solidFill>
                            <a:srgbClr val="203864"/>
                          </a:solidFill>
                        </a:rPr>
                        <a:t>Who...</a:t>
                      </a:r>
                    </a:p>
                  </a:txBody>
                  <a:tcPr anchor="ctr"/>
                </a:tc>
                <a:tc>
                  <a:txBody>
                    <a:bodyPr/>
                    <a:lstStyle/>
                    <a:p>
                      <a:pPr algn="ctr"/>
                      <a:r>
                        <a:rPr lang="es-GB" sz="2200" dirty="0">
                          <a:solidFill>
                            <a:srgbClr val="203864"/>
                          </a:solidFill>
                        </a:rPr>
                        <a:t>‘yo’</a:t>
                      </a:r>
                    </a:p>
                  </a:txBody>
                  <a:tcPr anchor="ctr"/>
                </a:tc>
                <a:tc>
                  <a:txBody>
                    <a:bodyPr/>
                    <a:lstStyle/>
                    <a:p>
                      <a:pPr algn="ctr"/>
                      <a:r>
                        <a:rPr lang="en-GB" sz="2200" dirty="0">
                          <a:solidFill>
                            <a:srgbClr val="203864"/>
                          </a:solidFill>
                        </a:rPr>
                        <a:t>‘</a:t>
                      </a:r>
                      <a:r>
                        <a:rPr lang="es-GB" sz="2200" dirty="0">
                          <a:solidFill>
                            <a:srgbClr val="203864"/>
                          </a:solidFill>
                        </a:rPr>
                        <a:t>tú’</a:t>
                      </a:r>
                    </a:p>
                  </a:txBody>
                  <a:tcPr anchor="ctr"/>
                </a:tc>
                <a:tc>
                  <a:txBody>
                    <a:bodyPr/>
                    <a:lstStyle/>
                    <a:p>
                      <a:pPr algn="ctr"/>
                      <a:r>
                        <a:rPr lang="es-GB" sz="2200" dirty="0">
                          <a:solidFill>
                            <a:srgbClr val="203864"/>
                          </a:solidFill>
                        </a:rPr>
                        <a:t>‘él</a:t>
                      </a:r>
                      <a:r>
                        <a:rPr lang="en-GB" sz="2200" dirty="0">
                          <a:solidFill>
                            <a:srgbClr val="203864"/>
                          </a:solidFill>
                        </a:rPr>
                        <a:t>’</a:t>
                      </a:r>
                      <a:r>
                        <a:rPr lang="es-GB" sz="2200" dirty="0">
                          <a:solidFill>
                            <a:srgbClr val="203864"/>
                          </a:solidFill>
                        </a:rPr>
                        <a:t> / </a:t>
                      </a:r>
                      <a:r>
                        <a:rPr lang="en-GB" sz="2200" dirty="0">
                          <a:solidFill>
                            <a:srgbClr val="203864"/>
                          </a:solidFill>
                        </a:rPr>
                        <a:t>‘</a:t>
                      </a:r>
                      <a:r>
                        <a:rPr lang="es-GB" sz="2200" dirty="0">
                          <a:solidFill>
                            <a:srgbClr val="203864"/>
                          </a:solidFill>
                        </a:rPr>
                        <a:t>ella’</a:t>
                      </a:r>
                    </a:p>
                  </a:txBody>
                  <a:tcPr anchor="ctr"/>
                </a:tc>
                <a:tc>
                  <a:txBody>
                    <a:bodyPr/>
                    <a:lstStyle/>
                    <a:p>
                      <a:pPr algn="ctr"/>
                      <a:r>
                        <a:rPr lang="en-GB" sz="2200" dirty="0">
                          <a:solidFill>
                            <a:srgbClr val="203864"/>
                          </a:solidFill>
                        </a:rPr>
                        <a:t>el </a:t>
                      </a:r>
                      <a:r>
                        <a:rPr lang="en-GB" sz="2200" dirty="0" err="1">
                          <a:solidFill>
                            <a:srgbClr val="203864"/>
                          </a:solidFill>
                        </a:rPr>
                        <a:t>verbo</a:t>
                      </a:r>
                      <a:endParaRPr lang="es-GB" sz="2200" dirty="0">
                        <a:solidFill>
                          <a:srgbClr val="203864"/>
                        </a:solidFill>
                      </a:endParaRPr>
                    </a:p>
                  </a:txBody>
                  <a:tcPr anchor="ctr"/>
                </a:tc>
                <a:extLst>
                  <a:ext uri="{0D108BD9-81ED-4DB2-BD59-A6C34878D82A}">
                    <a16:rowId xmlns:a16="http://schemas.microsoft.com/office/drawing/2014/main" val="503222584"/>
                  </a:ext>
                </a:extLst>
              </a:tr>
              <a:tr h="648606">
                <a:tc>
                  <a:txBody>
                    <a:bodyPr/>
                    <a:lstStyle/>
                    <a:p>
                      <a:endParaRPr lang="es-GB" dirty="0"/>
                    </a:p>
                  </a:txBody>
                  <a:tcPr/>
                </a:tc>
                <a:tc>
                  <a:txBody>
                    <a:bodyPr/>
                    <a:lstStyle/>
                    <a:p>
                      <a:pPr marL="342900" indent="-342900">
                        <a:buAutoNum type="alphaLcPeriod"/>
                      </a:pPr>
                      <a:endParaRPr lang="es-GB" sz="2000" dirty="0">
                        <a:solidFill>
                          <a:srgbClr val="203864"/>
                        </a:solidFill>
                      </a:endParaRPr>
                    </a:p>
                  </a:txBody>
                  <a:tcPr/>
                </a:tc>
                <a:tc>
                  <a:txBody>
                    <a:bodyPr/>
                    <a:lstStyle/>
                    <a:p>
                      <a:pPr marL="342900" indent="-342900">
                        <a:buAutoNum type="alphaLcPeriod"/>
                      </a:pPr>
                      <a:endParaRPr lang="es-GB" sz="2000" dirty="0">
                        <a:solidFill>
                          <a:srgbClr val="203864"/>
                        </a:solidFill>
                      </a:endParaRPr>
                    </a:p>
                  </a:txBody>
                  <a:tcPr/>
                </a:tc>
                <a:tc>
                  <a:txBody>
                    <a:bodyPr/>
                    <a:lstStyle/>
                    <a:p>
                      <a:pPr marL="342900" indent="-342900">
                        <a:buAutoNum type="alphaLcPeriod"/>
                      </a:pPr>
                      <a:endParaRPr lang="es-GB" sz="2000" dirty="0">
                        <a:solidFill>
                          <a:srgbClr val="203864"/>
                        </a:solidFill>
                      </a:endParaRPr>
                    </a:p>
                  </a:txBody>
                  <a:tcPr/>
                </a:tc>
                <a:tc>
                  <a:txBody>
                    <a:bodyPr/>
                    <a:lstStyle/>
                    <a:p>
                      <a:pPr marL="342900" indent="-342900">
                        <a:buAutoNum type="alphaLcPeriod"/>
                      </a:pPr>
                      <a:endParaRPr lang="es-GB" sz="2000" dirty="0">
                        <a:solidFill>
                          <a:srgbClr val="203864"/>
                        </a:solidFill>
                      </a:endParaRPr>
                    </a:p>
                  </a:txBody>
                  <a:tcPr/>
                </a:tc>
                <a:tc>
                  <a:txBody>
                    <a:bodyPr/>
                    <a:lstStyle/>
                    <a:p>
                      <a:pPr marL="342900" indent="-342900">
                        <a:buAutoNum type="alphaLcPeriod"/>
                      </a:pPr>
                      <a:endParaRPr lang="es-GB" sz="2000" dirty="0">
                        <a:solidFill>
                          <a:srgbClr val="203864"/>
                        </a:solidFill>
                      </a:endParaRPr>
                    </a:p>
                  </a:txBody>
                  <a:tcPr/>
                </a:tc>
                <a:extLst>
                  <a:ext uri="{0D108BD9-81ED-4DB2-BD59-A6C34878D82A}">
                    <a16:rowId xmlns:a16="http://schemas.microsoft.com/office/drawing/2014/main" val="3478618310"/>
                  </a:ext>
                </a:extLst>
              </a:tr>
              <a:tr h="648606">
                <a:tc>
                  <a:txBody>
                    <a:bodyPr/>
                    <a:lstStyle/>
                    <a:p>
                      <a:endParaRPr lang="es-GB" dirty="0"/>
                    </a:p>
                  </a:txBody>
                  <a:tcPr/>
                </a:tc>
                <a:tc>
                  <a:txBody>
                    <a:bodyPr/>
                    <a:lstStyle/>
                    <a:p>
                      <a:endParaRPr lang="es-GB" sz="2000" dirty="0">
                        <a:solidFill>
                          <a:srgbClr val="203864"/>
                        </a:solidFill>
                      </a:endParaRPr>
                    </a:p>
                  </a:txBody>
                  <a:tcPr/>
                </a:tc>
                <a:tc>
                  <a:txBody>
                    <a:bodyPr/>
                    <a:lstStyle/>
                    <a:p>
                      <a:endParaRPr lang="es-GB" sz="2000" dirty="0">
                        <a:solidFill>
                          <a:srgbClr val="203864"/>
                        </a:solidFill>
                      </a:endParaRPr>
                    </a:p>
                  </a:txBody>
                  <a:tcPr/>
                </a:tc>
                <a:tc>
                  <a:txBody>
                    <a:bodyPr/>
                    <a:lstStyle/>
                    <a:p>
                      <a:endParaRPr lang="es-GB" sz="2000" dirty="0">
                        <a:solidFill>
                          <a:srgbClr val="203864"/>
                        </a:solidFill>
                      </a:endParaRPr>
                    </a:p>
                  </a:txBody>
                  <a:tcPr/>
                </a:tc>
                <a:tc>
                  <a:txBody>
                    <a:bodyPr/>
                    <a:lstStyle/>
                    <a:p>
                      <a:endParaRPr lang="es-GB" sz="2000" dirty="0">
                        <a:solidFill>
                          <a:srgbClr val="203864"/>
                        </a:solidFill>
                      </a:endParaRPr>
                    </a:p>
                  </a:txBody>
                  <a:tcPr/>
                </a:tc>
                <a:tc>
                  <a:txBody>
                    <a:bodyPr/>
                    <a:lstStyle/>
                    <a:p>
                      <a:endParaRPr lang="es-GB" sz="2000" dirty="0">
                        <a:solidFill>
                          <a:srgbClr val="203864"/>
                        </a:solidFill>
                      </a:endParaRPr>
                    </a:p>
                  </a:txBody>
                  <a:tcPr/>
                </a:tc>
                <a:extLst>
                  <a:ext uri="{0D108BD9-81ED-4DB2-BD59-A6C34878D82A}">
                    <a16:rowId xmlns:a16="http://schemas.microsoft.com/office/drawing/2014/main" val="3388724775"/>
                  </a:ext>
                </a:extLst>
              </a:tr>
              <a:tr h="648606">
                <a:tc>
                  <a:txBody>
                    <a:bodyPr/>
                    <a:lstStyle/>
                    <a:p>
                      <a:endParaRPr lang="es-GB"/>
                    </a:p>
                  </a:txBody>
                  <a:tcPr/>
                </a:tc>
                <a:tc>
                  <a:txBody>
                    <a:bodyPr/>
                    <a:lstStyle/>
                    <a:p>
                      <a:endParaRPr lang="es-GB" sz="2000">
                        <a:solidFill>
                          <a:srgbClr val="203864"/>
                        </a:solidFill>
                      </a:endParaRPr>
                    </a:p>
                  </a:txBody>
                  <a:tcPr/>
                </a:tc>
                <a:tc>
                  <a:txBody>
                    <a:bodyPr/>
                    <a:lstStyle/>
                    <a:p>
                      <a:endParaRPr lang="es-GB" sz="2000">
                        <a:solidFill>
                          <a:srgbClr val="203864"/>
                        </a:solidFill>
                      </a:endParaRPr>
                    </a:p>
                  </a:txBody>
                  <a:tcPr/>
                </a:tc>
                <a:tc>
                  <a:txBody>
                    <a:bodyPr/>
                    <a:lstStyle/>
                    <a:p>
                      <a:endParaRPr lang="es-GB" sz="2000">
                        <a:solidFill>
                          <a:srgbClr val="203864"/>
                        </a:solidFill>
                      </a:endParaRPr>
                    </a:p>
                  </a:txBody>
                  <a:tcPr/>
                </a:tc>
                <a:tc>
                  <a:txBody>
                    <a:bodyPr/>
                    <a:lstStyle/>
                    <a:p>
                      <a:endParaRPr lang="es-GB" sz="2000">
                        <a:solidFill>
                          <a:srgbClr val="203864"/>
                        </a:solidFill>
                      </a:endParaRPr>
                    </a:p>
                  </a:txBody>
                  <a:tcPr/>
                </a:tc>
                <a:tc>
                  <a:txBody>
                    <a:bodyPr/>
                    <a:lstStyle/>
                    <a:p>
                      <a:endParaRPr lang="es-GB" sz="2000">
                        <a:solidFill>
                          <a:srgbClr val="203864"/>
                        </a:solidFill>
                      </a:endParaRPr>
                    </a:p>
                  </a:txBody>
                  <a:tcPr/>
                </a:tc>
                <a:extLst>
                  <a:ext uri="{0D108BD9-81ED-4DB2-BD59-A6C34878D82A}">
                    <a16:rowId xmlns:a16="http://schemas.microsoft.com/office/drawing/2014/main" val="3324850596"/>
                  </a:ext>
                </a:extLst>
              </a:tr>
              <a:tr h="648606">
                <a:tc>
                  <a:txBody>
                    <a:bodyPr/>
                    <a:lstStyle/>
                    <a:p>
                      <a:endParaRPr lang="es-GB"/>
                    </a:p>
                  </a:txBody>
                  <a:tcPr/>
                </a:tc>
                <a:tc>
                  <a:txBody>
                    <a:bodyPr/>
                    <a:lstStyle/>
                    <a:p>
                      <a:endParaRPr lang="es-GB" sz="2000">
                        <a:solidFill>
                          <a:srgbClr val="203864"/>
                        </a:solidFill>
                      </a:endParaRPr>
                    </a:p>
                  </a:txBody>
                  <a:tcPr/>
                </a:tc>
                <a:tc>
                  <a:txBody>
                    <a:bodyPr/>
                    <a:lstStyle/>
                    <a:p>
                      <a:endParaRPr lang="es-GB" sz="2000">
                        <a:solidFill>
                          <a:srgbClr val="203864"/>
                        </a:solidFill>
                      </a:endParaRPr>
                    </a:p>
                  </a:txBody>
                  <a:tcPr/>
                </a:tc>
                <a:tc>
                  <a:txBody>
                    <a:bodyPr/>
                    <a:lstStyle/>
                    <a:p>
                      <a:endParaRPr lang="es-GB" sz="2000">
                        <a:solidFill>
                          <a:srgbClr val="203864"/>
                        </a:solidFill>
                      </a:endParaRPr>
                    </a:p>
                  </a:txBody>
                  <a:tcPr/>
                </a:tc>
                <a:tc>
                  <a:txBody>
                    <a:bodyPr/>
                    <a:lstStyle/>
                    <a:p>
                      <a:endParaRPr lang="es-GB" sz="2000">
                        <a:solidFill>
                          <a:srgbClr val="203864"/>
                        </a:solidFill>
                      </a:endParaRPr>
                    </a:p>
                  </a:txBody>
                  <a:tcPr/>
                </a:tc>
                <a:tc>
                  <a:txBody>
                    <a:bodyPr/>
                    <a:lstStyle/>
                    <a:p>
                      <a:endParaRPr lang="es-GB" sz="2000">
                        <a:solidFill>
                          <a:srgbClr val="203864"/>
                        </a:solidFill>
                      </a:endParaRPr>
                    </a:p>
                  </a:txBody>
                  <a:tcPr/>
                </a:tc>
                <a:extLst>
                  <a:ext uri="{0D108BD9-81ED-4DB2-BD59-A6C34878D82A}">
                    <a16:rowId xmlns:a16="http://schemas.microsoft.com/office/drawing/2014/main" val="2596133899"/>
                  </a:ext>
                </a:extLst>
              </a:tr>
              <a:tr h="648606">
                <a:tc>
                  <a:txBody>
                    <a:bodyPr/>
                    <a:lstStyle/>
                    <a:p>
                      <a:endParaRPr lang="es-GB"/>
                    </a:p>
                  </a:txBody>
                  <a:tcPr/>
                </a:tc>
                <a:tc>
                  <a:txBody>
                    <a:bodyPr/>
                    <a:lstStyle/>
                    <a:p>
                      <a:endParaRPr lang="es-GB" sz="2000">
                        <a:solidFill>
                          <a:srgbClr val="203864"/>
                        </a:solidFill>
                      </a:endParaRPr>
                    </a:p>
                  </a:txBody>
                  <a:tcPr/>
                </a:tc>
                <a:tc>
                  <a:txBody>
                    <a:bodyPr/>
                    <a:lstStyle/>
                    <a:p>
                      <a:endParaRPr lang="es-GB" sz="2000">
                        <a:solidFill>
                          <a:srgbClr val="203864"/>
                        </a:solidFill>
                      </a:endParaRPr>
                    </a:p>
                  </a:txBody>
                  <a:tcPr/>
                </a:tc>
                <a:tc>
                  <a:txBody>
                    <a:bodyPr/>
                    <a:lstStyle/>
                    <a:p>
                      <a:endParaRPr lang="es-GB" sz="2000">
                        <a:solidFill>
                          <a:srgbClr val="203864"/>
                        </a:solidFill>
                      </a:endParaRPr>
                    </a:p>
                  </a:txBody>
                  <a:tcPr/>
                </a:tc>
                <a:tc>
                  <a:txBody>
                    <a:bodyPr/>
                    <a:lstStyle/>
                    <a:p>
                      <a:endParaRPr lang="es-GB" sz="2000">
                        <a:solidFill>
                          <a:srgbClr val="203864"/>
                        </a:solidFill>
                      </a:endParaRPr>
                    </a:p>
                  </a:txBody>
                  <a:tcPr/>
                </a:tc>
                <a:tc>
                  <a:txBody>
                    <a:bodyPr/>
                    <a:lstStyle/>
                    <a:p>
                      <a:endParaRPr lang="es-GB" sz="2000">
                        <a:solidFill>
                          <a:srgbClr val="203864"/>
                        </a:solidFill>
                      </a:endParaRPr>
                    </a:p>
                  </a:txBody>
                  <a:tcPr/>
                </a:tc>
                <a:extLst>
                  <a:ext uri="{0D108BD9-81ED-4DB2-BD59-A6C34878D82A}">
                    <a16:rowId xmlns:a16="http://schemas.microsoft.com/office/drawing/2014/main" val="2752677962"/>
                  </a:ext>
                </a:extLst>
              </a:tr>
              <a:tr h="639722">
                <a:tc>
                  <a:txBody>
                    <a:bodyPr/>
                    <a:lstStyle/>
                    <a:p>
                      <a:endParaRPr lang="es-GB" dirty="0"/>
                    </a:p>
                  </a:txBody>
                  <a:tcPr/>
                </a:tc>
                <a:tc>
                  <a:txBody>
                    <a:bodyPr/>
                    <a:lstStyle/>
                    <a:p>
                      <a:endParaRPr lang="es-GB" sz="2000" dirty="0">
                        <a:solidFill>
                          <a:srgbClr val="203864"/>
                        </a:solidFill>
                      </a:endParaRPr>
                    </a:p>
                  </a:txBody>
                  <a:tcPr/>
                </a:tc>
                <a:tc>
                  <a:txBody>
                    <a:bodyPr/>
                    <a:lstStyle/>
                    <a:p>
                      <a:endParaRPr lang="es-GB" sz="2000" dirty="0">
                        <a:solidFill>
                          <a:srgbClr val="203864"/>
                        </a:solidFill>
                      </a:endParaRPr>
                    </a:p>
                  </a:txBody>
                  <a:tcPr/>
                </a:tc>
                <a:tc>
                  <a:txBody>
                    <a:bodyPr/>
                    <a:lstStyle/>
                    <a:p>
                      <a:endParaRPr lang="es-GB" sz="2000" dirty="0">
                        <a:solidFill>
                          <a:srgbClr val="203864"/>
                        </a:solidFill>
                      </a:endParaRPr>
                    </a:p>
                  </a:txBody>
                  <a:tcPr/>
                </a:tc>
                <a:tc>
                  <a:txBody>
                    <a:bodyPr/>
                    <a:lstStyle/>
                    <a:p>
                      <a:endParaRPr lang="es-GB" sz="2000" dirty="0">
                        <a:solidFill>
                          <a:srgbClr val="203864"/>
                        </a:solidFill>
                      </a:endParaRPr>
                    </a:p>
                  </a:txBody>
                  <a:tcPr/>
                </a:tc>
                <a:tc>
                  <a:txBody>
                    <a:bodyPr/>
                    <a:lstStyle/>
                    <a:p>
                      <a:endParaRPr lang="es-GB" sz="2000" dirty="0">
                        <a:solidFill>
                          <a:srgbClr val="203864"/>
                        </a:solidFill>
                      </a:endParaRPr>
                    </a:p>
                  </a:txBody>
                  <a:tcPr/>
                </a:tc>
                <a:extLst>
                  <a:ext uri="{0D108BD9-81ED-4DB2-BD59-A6C34878D82A}">
                    <a16:rowId xmlns:a16="http://schemas.microsoft.com/office/drawing/2014/main" val="437443533"/>
                  </a:ext>
                </a:extLst>
              </a:tr>
            </a:tbl>
          </a:graphicData>
        </a:graphic>
      </p:graphicFrame>
      <p:sp>
        <p:nvSpPr>
          <p:cNvPr id="7" name="Título 1">
            <a:extLst>
              <a:ext uri="{FF2B5EF4-FFF2-40B4-BE49-F238E27FC236}">
                <a16:creationId xmlns:a16="http://schemas.microsoft.com/office/drawing/2014/main" id="{24EB6E9F-5389-D04F-ACAC-F642B1277EAA}"/>
              </a:ext>
            </a:extLst>
          </p:cNvPr>
          <p:cNvSpPr txBox="1">
            <a:spLocks/>
          </p:cNvSpPr>
          <p:nvPr/>
        </p:nvSpPr>
        <p:spPr>
          <a:xfrm>
            <a:off x="120801" y="538405"/>
            <a:ext cx="8330472" cy="36839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s-GB" sz="2400" dirty="0"/>
              <a:t>Escucha y marca la opción correcta según la frase. </a:t>
            </a:r>
          </a:p>
        </p:txBody>
      </p:sp>
      <p:sp>
        <p:nvSpPr>
          <p:cNvPr id="3" name="CuadroTexto 2">
            <a:extLst>
              <a:ext uri="{FF2B5EF4-FFF2-40B4-BE49-F238E27FC236}">
                <a16:creationId xmlns:a16="http://schemas.microsoft.com/office/drawing/2014/main" id="{6CA7B135-E5A8-4A49-83E8-723E06167CFA}"/>
              </a:ext>
            </a:extLst>
          </p:cNvPr>
          <p:cNvSpPr txBox="1"/>
          <p:nvPr/>
        </p:nvSpPr>
        <p:spPr>
          <a:xfrm>
            <a:off x="1613705" y="2370738"/>
            <a:ext cx="3735318" cy="430887"/>
          </a:xfrm>
          <a:prstGeom prst="rect">
            <a:avLst/>
          </a:prstGeom>
          <a:noFill/>
        </p:spPr>
        <p:txBody>
          <a:bodyPr wrap="none" rtlCol="0">
            <a:spAutoFit/>
          </a:bodyPr>
          <a:lstStyle/>
          <a:p>
            <a:r>
              <a:rPr lang="es-GB" sz="2200" dirty="0">
                <a:solidFill>
                  <a:srgbClr val="203864"/>
                </a:solidFill>
              </a:rPr>
              <a:t>... got to know Argentina?</a:t>
            </a:r>
          </a:p>
        </p:txBody>
      </p:sp>
      <p:sp>
        <p:nvSpPr>
          <p:cNvPr id="41" name="Action Button: Custom 20">
            <a:hlinkClick r:id="" action="ppaction://noaction" highlightClick="1">
              <a:snd r:embed="rId3" name="[beep] conocí Argentina, mientras que [beep] conoció Perú.wav"/>
            </a:hlinkClick>
            <a:extLst>
              <a:ext uri="{FF2B5EF4-FFF2-40B4-BE49-F238E27FC236}">
                <a16:creationId xmlns:a16="http://schemas.microsoft.com/office/drawing/2014/main" id="{42C5DD5E-14EA-3C47-9E9F-3B8FED1B827E}"/>
              </a:ext>
            </a:extLst>
          </p:cNvPr>
          <p:cNvSpPr/>
          <p:nvPr/>
        </p:nvSpPr>
        <p:spPr>
          <a:xfrm>
            <a:off x="953734" y="2350860"/>
            <a:ext cx="473681" cy="439866"/>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1</a:t>
            </a:r>
          </a:p>
        </p:txBody>
      </p:sp>
      <p:sp>
        <p:nvSpPr>
          <p:cNvPr id="42" name="Action Button: Custom 20">
            <a:hlinkClick r:id="" action="ppaction://noaction" highlightClick="1">
              <a:snd r:embed="rId4" name="[beep] aprendió mucho español; en cambio [beep] aprendiste poco.wav"/>
            </a:hlinkClick>
            <a:extLst>
              <a:ext uri="{FF2B5EF4-FFF2-40B4-BE49-F238E27FC236}">
                <a16:creationId xmlns:a16="http://schemas.microsoft.com/office/drawing/2014/main" id="{A3CE225F-C3CF-3C4E-AEB8-7B6EC415E508}"/>
              </a:ext>
            </a:extLst>
          </p:cNvPr>
          <p:cNvSpPr/>
          <p:nvPr/>
        </p:nvSpPr>
        <p:spPr>
          <a:xfrm>
            <a:off x="953733" y="2963496"/>
            <a:ext cx="473681" cy="439866"/>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2</a:t>
            </a:r>
          </a:p>
        </p:txBody>
      </p:sp>
      <p:sp>
        <p:nvSpPr>
          <p:cNvPr id="43" name="Action Button: Custom 20">
            <a:hlinkClick r:id="" action="ppaction://noaction" highlightClick="1">
              <a:snd r:embed="rId5" name="[beep] ofreciste un regalo pero [beep] ofreció comida.wav"/>
            </a:hlinkClick>
            <a:extLst>
              <a:ext uri="{FF2B5EF4-FFF2-40B4-BE49-F238E27FC236}">
                <a16:creationId xmlns:a16="http://schemas.microsoft.com/office/drawing/2014/main" id="{DF5E553E-C3AD-644A-AAD9-25D5B5556C92}"/>
              </a:ext>
            </a:extLst>
          </p:cNvPr>
          <p:cNvSpPr/>
          <p:nvPr/>
        </p:nvSpPr>
        <p:spPr>
          <a:xfrm>
            <a:off x="953733" y="3605611"/>
            <a:ext cx="473681" cy="439866"/>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3</a:t>
            </a:r>
          </a:p>
        </p:txBody>
      </p:sp>
      <p:sp>
        <p:nvSpPr>
          <p:cNvPr id="44" name="Action Button: Custom 20">
            <a:hlinkClick r:id="" action="ppaction://noaction" highlightClick="1">
              <a:snd r:embed="rId6" name="_[beep] rompiste una cámara mientras que [beep] rompí una bicicleta.wav"/>
            </a:hlinkClick>
            <a:extLst>
              <a:ext uri="{FF2B5EF4-FFF2-40B4-BE49-F238E27FC236}">
                <a16:creationId xmlns:a16="http://schemas.microsoft.com/office/drawing/2014/main" id="{24154D09-3D67-3842-A068-8D56174D3284}"/>
              </a:ext>
            </a:extLst>
          </p:cNvPr>
          <p:cNvSpPr/>
          <p:nvPr/>
        </p:nvSpPr>
        <p:spPr>
          <a:xfrm>
            <a:off x="953732" y="4265601"/>
            <a:ext cx="473681" cy="439866"/>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4</a:t>
            </a:r>
          </a:p>
        </p:txBody>
      </p:sp>
      <p:sp>
        <p:nvSpPr>
          <p:cNvPr id="45" name="Action Button: Custom 20">
            <a:hlinkClick r:id="" action="ppaction://noaction" highlightClick="1">
              <a:snd r:embed="rId7" name="[beep] perdió una camisa aunque [beep] perdiste un zapato.wav"/>
            </a:hlinkClick>
            <a:extLst>
              <a:ext uri="{FF2B5EF4-FFF2-40B4-BE49-F238E27FC236}">
                <a16:creationId xmlns:a16="http://schemas.microsoft.com/office/drawing/2014/main" id="{D503B65F-D535-C44A-BD57-BE8F08694D75}"/>
              </a:ext>
            </a:extLst>
          </p:cNvPr>
          <p:cNvSpPr/>
          <p:nvPr/>
        </p:nvSpPr>
        <p:spPr>
          <a:xfrm>
            <a:off x="955700" y="4920593"/>
            <a:ext cx="473681" cy="439866"/>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5</a:t>
            </a:r>
          </a:p>
        </p:txBody>
      </p:sp>
      <p:sp>
        <p:nvSpPr>
          <p:cNvPr id="46" name="Action Button: Custom 20">
            <a:hlinkClick r:id="" action="ppaction://noaction" highlightClick="1">
              <a:snd r:embed="rId8" name="[beep] compartí la cama y [beep] compartió un helado.wav"/>
            </a:hlinkClick>
            <a:extLst>
              <a:ext uri="{FF2B5EF4-FFF2-40B4-BE49-F238E27FC236}">
                <a16:creationId xmlns:a16="http://schemas.microsoft.com/office/drawing/2014/main" id="{133CB40C-4CFE-DF48-A8BC-BABDE0B6949D}"/>
              </a:ext>
            </a:extLst>
          </p:cNvPr>
          <p:cNvSpPr/>
          <p:nvPr/>
        </p:nvSpPr>
        <p:spPr>
          <a:xfrm>
            <a:off x="953732" y="5565322"/>
            <a:ext cx="473681" cy="439866"/>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6</a:t>
            </a:r>
          </a:p>
        </p:txBody>
      </p:sp>
      <p:sp>
        <p:nvSpPr>
          <p:cNvPr id="52" name="CuadroTexto 51">
            <a:extLst>
              <a:ext uri="{FF2B5EF4-FFF2-40B4-BE49-F238E27FC236}">
                <a16:creationId xmlns:a16="http://schemas.microsoft.com/office/drawing/2014/main" id="{F693CC28-2E83-5C43-9CB9-BD524B92C152}"/>
              </a:ext>
            </a:extLst>
          </p:cNvPr>
          <p:cNvSpPr txBox="1"/>
          <p:nvPr/>
        </p:nvSpPr>
        <p:spPr>
          <a:xfrm>
            <a:off x="1613705" y="3009655"/>
            <a:ext cx="2351926" cy="430887"/>
          </a:xfrm>
          <a:prstGeom prst="rect">
            <a:avLst/>
          </a:prstGeom>
          <a:noFill/>
        </p:spPr>
        <p:txBody>
          <a:bodyPr wrap="none" rtlCol="0">
            <a:spAutoFit/>
          </a:bodyPr>
          <a:lstStyle/>
          <a:p>
            <a:r>
              <a:rPr lang="es-GB" sz="2200" dirty="0">
                <a:solidFill>
                  <a:srgbClr val="203864"/>
                </a:solidFill>
              </a:rPr>
              <a:t>... learned </a:t>
            </a:r>
            <a:r>
              <a:rPr lang="en-GB" sz="2200" dirty="0">
                <a:solidFill>
                  <a:srgbClr val="203864"/>
                </a:solidFill>
              </a:rPr>
              <a:t>little</a:t>
            </a:r>
            <a:r>
              <a:rPr lang="es-GB" sz="2200" dirty="0">
                <a:solidFill>
                  <a:srgbClr val="203864"/>
                </a:solidFill>
              </a:rPr>
              <a:t>?</a:t>
            </a:r>
          </a:p>
        </p:txBody>
      </p:sp>
      <p:sp>
        <p:nvSpPr>
          <p:cNvPr id="54" name="CuadroTexto 53">
            <a:extLst>
              <a:ext uri="{FF2B5EF4-FFF2-40B4-BE49-F238E27FC236}">
                <a16:creationId xmlns:a16="http://schemas.microsoft.com/office/drawing/2014/main" id="{1B2E48D2-B98D-F041-9955-B7AC2A7F910F}"/>
              </a:ext>
            </a:extLst>
          </p:cNvPr>
          <p:cNvSpPr txBox="1"/>
          <p:nvPr/>
        </p:nvSpPr>
        <p:spPr>
          <a:xfrm>
            <a:off x="1613705" y="3648572"/>
            <a:ext cx="2400016" cy="430887"/>
          </a:xfrm>
          <a:prstGeom prst="rect">
            <a:avLst/>
          </a:prstGeom>
          <a:noFill/>
        </p:spPr>
        <p:txBody>
          <a:bodyPr wrap="none" rtlCol="0">
            <a:spAutoFit/>
          </a:bodyPr>
          <a:lstStyle/>
          <a:p>
            <a:r>
              <a:rPr lang="es-GB" sz="2200" dirty="0">
                <a:solidFill>
                  <a:srgbClr val="203864"/>
                </a:solidFill>
              </a:rPr>
              <a:t>... offered food?</a:t>
            </a:r>
          </a:p>
        </p:txBody>
      </p:sp>
      <p:sp>
        <p:nvSpPr>
          <p:cNvPr id="55" name="CuadroTexto 54">
            <a:extLst>
              <a:ext uri="{FF2B5EF4-FFF2-40B4-BE49-F238E27FC236}">
                <a16:creationId xmlns:a16="http://schemas.microsoft.com/office/drawing/2014/main" id="{910A4380-F753-CD42-9BF5-F0C53CB9F793}"/>
              </a:ext>
            </a:extLst>
          </p:cNvPr>
          <p:cNvSpPr txBox="1"/>
          <p:nvPr/>
        </p:nvSpPr>
        <p:spPr>
          <a:xfrm>
            <a:off x="1613705" y="4287489"/>
            <a:ext cx="2900153" cy="430887"/>
          </a:xfrm>
          <a:prstGeom prst="rect">
            <a:avLst/>
          </a:prstGeom>
          <a:noFill/>
        </p:spPr>
        <p:txBody>
          <a:bodyPr wrap="none" rtlCol="0">
            <a:spAutoFit/>
          </a:bodyPr>
          <a:lstStyle/>
          <a:p>
            <a:r>
              <a:rPr lang="es-GB" sz="2200" dirty="0">
                <a:solidFill>
                  <a:srgbClr val="203864"/>
                </a:solidFill>
              </a:rPr>
              <a:t>... broke </a:t>
            </a:r>
            <a:r>
              <a:rPr lang="en-GB" sz="2200" dirty="0">
                <a:solidFill>
                  <a:srgbClr val="203864"/>
                </a:solidFill>
              </a:rPr>
              <a:t>a</a:t>
            </a:r>
            <a:r>
              <a:rPr lang="es-GB" sz="2200" dirty="0">
                <a:solidFill>
                  <a:srgbClr val="203864"/>
                </a:solidFill>
              </a:rPr>
              <a:t> camera?</a:t>
            </a:r>
          </a:p>
        </p:txBody>
      </p:sp>
      <p:sp>
        <p:nvSpPr>
          <p:cNvPr id="57" name="CuadroTexto 56">
            <a:extLst>
              <a:ext uri="{FF2B5EF4-FFF2-40B4-BE49-F238E27FC236}">
                <a16:creationId xmlns:a16="http://schemas.microsoft.com/office/drawing/2014/main" id="{A779D886-20AE-3F4B-BC33-6828D94CE03D}"/>
              </a:ext>
            </a:extLst>
          </p:cNvPr>
          <p:cNvSpPr txBox="1"/>
          <p:nvPr/>
        </p:nvSpPr>
        <p:spPr>
          <a:xfrm>
            <a:off x="1613705" y="4926406"/>
            <a:ext cx="1978427" cy="430887"/>
          </a:xfrm>
          <a:prstGeom prst="rect">
            <a:avLst/>
          </a:prstGeom>
          <a:noFill/>
        </p:spPr>
        <p:txBody>
          <a:bodyPr wrap="none" rtlCol="0">
            <a:spAutoFit/>
          </a:bodyPr>
          <a:lstStyle/>
          <a:p>
            <a:r>
              <a:rPr lang="es-GB" sz="2200" dirty="0">
                <a:solidFill>
                  <a:srgbClr val="203864"/>
                </a:solidFill>
              </a:rPr>
              <a:t>... lost a shirt?</a:t>
            </a:r>
          </a:p>
        </p:txBody>
      </p:sp>
      <p:sp>
        <p:nvSpPr>
          <p:cNvPr id="58" name="CuadroTexto 57">
            <a:extLst>
              <a:ext uri="{FF2B5EF4-FFF2-40B4-BE49-F238E27FC236}">
                <a16:creationId xmlns:a16="http://schemas.microsoft.com/office/drawing/2014/main" id="{E4A5CE64-2257-C542-9C8F-1D96BE14A702}"/>
              </a:ext>
            </a:extLst>
          </p:cNvPr>
          <p:cNvSpPr txBox="1"/>
          <p:nvPr/>
        </p:nvSpPr>
        <p:spPr>
          <a:xfrm>
            <a:off x="1613705" y="5565322"/>
            <a:ext cx="2776722" cy="430887"/>
          </a:xfrm>
          <a:prstGeom prst="rect">
            <a:avLst/>
          </a:prstGeom>
          <a:noFill/>
        </p:spPr>
        <p:txBody>
          <a:bodyPr wrap="none" rtlCol="0">
            <a:spAutoFit/>
          </a:bodyPr>
          <a:lstStyle/>
          <a:p>
            <a:r>
              <a:rPr lang="es-GB" sz="2200" dirty="0">
                <a:solidFill>
                  <a:srgbClr val="203864"/>
                </a:solidFill>
              </a:rPr>
              <a:t>... shared the bed?</a:t>
            </a:r>
          </a:p>
        </p:txBody>
      </p:sp>
      <p:pic>
        <p:nvPicPr>
          <p:cNvPr id="59" name="Picture 8" descr="green checkmark">
            <a:extLst>
              <a:ext uri="{FF2B5EF4-FFF2-40B4-BE49-F238E27FC236}">
                <a16:creationId xmlns:a16="http://schemas.microsoft.com/office/drawing/2014/main" id="{19991D15-176C-3A4B-95C9-B794748B5BF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808418" y="2374372"/>
            <a:ext cx="406580" cy="423521"/>
          </a:xfrm>
          <a:prstGeom prst="rect">
            <a:avLst/>
          </a:prstGeom>
        </p:spPr>
      </p:pic>
      <p:pic>
        <p:nvPicPr>
          <p:cNvPr id="60" name="Picture 8" descr="green checkmark">
            <a:extLst>
              <a:ext uri="{FF2B5EF4-FFF2-40B4-BE49-F238E27FC236}">
                <a16:creationId xmlns:a16="http://schemas.microsoft.com/office/drawing/2014/main" id="{E1C344D1-E5D8-E549-9441-C0E69E8B579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879919" y="3023834"/>
            <a:ext cx="406580" cy="423521"/>
          </a:xfrm>
          <a:prstGeom prst="rect">
            <a:avLst/>
          </a:prstGeom>
        </p:spPr>
      </p:pic>
      <p:pic>
        <p:nvPicPr>
          <p:cNvPr id="61" name="Picture 8" descr="green checkmark">
            <a:extLst>
              <a:ext uri="{FF2B5EF4-FFF2-40B4-BE49-F238E27FC236}">
                <a16:creationId xmlns:a16="http://schemas.microsoft.com/office/drawing/2014/main" id="{67F36318-53EE-1D4F-9F0E-747927BEA40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929451" y="3649718"/>
            <a:ext cx="406580" cy="423521"/>
          </a:xfrm>
          <a:prstGeom prst="rect">
            <a:avLst/>
          </a:prstGeom>
        </p:spPr>
      </p:pic>
      <p:pic>
        <p:nvPicPr>
          <p:cNvPr id="62" name="Picture 8" descr="green checkmark">
            <a:extLst>
              <a:ext uri="{FF2B5EF4-FFF2-40B4-BE49-F238E27FC236}">
                <a16:creationId xmlns:a16="http://schemas.microsoft.com/office/drawing/2014/main" id="{24AF065C-74F6-EA4B-89CA-6A860BB5D2A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879919" y="4294855"/>
            <a:ext cx="406580" cy="423521"/>
          </a:xfrm>
          <a:prstGeom prst="rect">
            <a:avLst/>
          </a:prstGeom>
        </p:spPr>
      </p:pic>
      <p:pic>
        <p:nvPicPr>
          <p:cNvPr id="63" name="Picture 8" descr="green checkmark">
            <a:extLst>
              <a:ext uri="{FF2B5EF4-FFF2-40B4-BE49-F238E27FC236}">
                <a16:creationId xmlns:a16="http://schemas.microsoft.com/office/drawing/2014/main" id="{FC0F8E49-C8C1-3747-A45A-EEC9E5D5F45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929451" y="4974936"/>
            <a:ext cx="406580" cy="423521"/>
          </a:xfrm>
          <a:prstGeom prst="rect">
            <a:avLst/>
          </a:prstGeom>
        </p:spPr>
      </p:pic>
      <p:pic>
        <p:nvPicPr>
          <p:cNvPr id="64" name="Picture 8" descr="green checkmark">
            <a:extLst>
              <a:ext uri="{FF2B5EF4-FFF2-40B4-BE49-F238E27FC236}">
                <a16:creationId xmlns:a16="http://schemas.microsoft.com/office/drawing/2014/main" id="{11D9E3EC-2445-EC45-A0E1-4B4EB4DF038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808418" y="5580661"/>
            <a:ext cx="406580" cy="423521"/>
          </a:xfrm>
          <a:prstGeom prst="rect">
            <a:avLst/>
          </a:prstGeom>
        </p:spPr>
      </p:pic>
      <p:pic>
        <p:nvPicPr>
          <p:cNvPr id="6" name="Imagen 5">
            <a:extLst>
              <a:ext uri="{FF2B5EF4-FFF2-40B4-BE49-F238E27FC236}">
                <a16:creationId xmlns:a16="http://schemas.microsoft.com/office/drawing/2014/main" id="{809CF9EC-BB3B-2F4B-9AD0-DA9C2D6F78FD}"/>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0879523" y="4458678"/>
            <a:ext cx="1193796" cy="1213287"/>
          </a:xfrm>
          <a:prstGeom prst="rect">
            <a:avLst/>
          </a:prstGeom>
        </p:spPr>
      </p:pic>
      <p:pic>
        <p:nvPicPr>
          <p:cNvPr id="9" name="Imagen 8">
            <a:extLst>
              <a:ext uri="{FF2B5EF4-FFF2-40B4-BE49-F238E27FC236}">
                <a16:creationId xmlns:a16="http://schemas.microsoft.com/office/drawing/2014/main" id="{6F83B4C1-8602-DB4E-998E-CB6E1FC380D7}"/>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0911520" y="1574962"/>
            <a:ext cx="1196483" cy="2169973"/>
          </a:xfrm>
          <a:prstGeom prst="rect">
            <a:avLst/>
          </a:prstGeom>
        </p:spPr>
      </p:pic>
      <p:sp>
        <p:nvSpPr>
          <p:cNvPr id="26" name="Rounded Rectangle 11">
            <a:extLst>
              <a:ext uri="{FF2B5EF4-FFF2-40B4-BE49-F238E27FC236}">
                <a16:creationId xmlns:a16="http://schemas.microsoft.com/office/drawing/2014/main" id="{A316DD52-7894-4A75-969C-CA0645DA2978}"/>
              </a:ext>
            </a:extLst>
          </p:cNvPr>
          <p:cNvSpPr/>
          <p:nvPr/>
        </p:nvSpPr>
        <p:spPr>
          <a:xfrm>
            <a:off x="9276960" y="258166"/>
            <a:ext cx="265118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TextBox 7"/>
          <p:cNvSpPr txBox="1"/>
          <p:nvPr/>
        </p:nvSpPr>
        <p:spPr>
          <a:xfrm>
            <a:off x="8711893" y="2374372"/>
            <a:ext cx="1254140" cy="461665"/>
          </a:xfrm>
          <a:prstGeom prst="rect">
            <a:avLst/>
          </a:prstGeom>
          <a:noFill/>
        </p:spPr>
        <p:txBody>
          <a:bodyPr wrap="square" rtlCol="0">
            <a:spAutoFit/>
          </a:bodyPr>
          <a:lstStyle/>
          <a:p>
            <a:pPr algn="l"/>
            <a:r>
              <a:rPr lang="en-GB" sz="2400" dirty="0">
                <a:solidFill>
                  <a:schemeClr val="accent5">
                    <a:lumMod val="50000"/>
                  </a:schemeClr>
                </a:solidFill>
              </a:rPr>
              <a:t>conocí</a:t>
            </a:r>
          </a:p>
        </p:txBody>
      </p:sp>
      <p:sp>
        <p:nvSpPr>
          <p:cNvPr id="28" name="TextBox 27"/>
          <p:cNvSpPr txBox="1"/>
          <p:nvPr/>
        </p:nvSpPr>
        <p:spPr>
          <a:xfrm>
            <a:off x="8711893" y="2965608"/>
            <a:ext cx="1890974" cy="461665"/>
          </a:xfrm>
          <a:prstGeom prst="rect">
            <a:avLst/>
          </a:prstGeom>
          <a:noFill/>
        </p:spPr>
        <p:txBody>
          <a:bodyPr wrap="square" rtlCol="0">
            <a:spAutoFit/>
          </a:bodyPr>
          <a:lstStyle/>
          <a:p>
            <a:pPr algn="l"/>
            <a:r>
              <a:rPr lang="en-GB" sz="2400" dirty="0" err="1">
                <a:solidFill>
                  <a:schemeClr val="accent5">
                    <a:lumMod val="50000"/>
                  </a:schemeClr>
                </a:solidFill>
              </a:rPr>
              <a:t>aprendiste</a:t>
            </a:r>
            <a:endParaRPr lang="en-GB" sz="2400" dirty="0">
              <a:solidFill>
                <a:schemeClr val="accent5">
                  <a:lumMod val="50000"/>
                </a:schemeClr>
              </a:solidFill>
            </a:endParaRPr>
          </a:p>
        </p:txBody>
      </p:sp>
      <p:sp>
        <p:nvSpPr>
          <p:cNvPr id="29" name="TextBox 28"/>
          <p:cNvSpPr txBox="1"/>
          <p:nvPr/>
        </p:nvSpPr>
        <p:spPr>
          <a:xfrm>
            <a:off x="8722104" y="3622694"/>
            <a:ext cx="1890974" cy="461665"/>
          </a:xfrm>
          <a:prstGeom prst="rect">
            <a:avLst/>
          </a:prstGeom>
          <a:noFill/>
        </p:spPr>
        <p:txBody>
          <a:bodyPr wrap="square" rtlCol="0">
            <a:spAutoFit/>
          </a:bodyPr>
          <a:lstStyle/>
          <a:p>
            <a:pPr algn="l"/>
            <a:r>
              <a:rPr lang="en-GB" sz="2400" dirty="0">
                <a:solidFill>
                  <a:schemeClr val="accent5">
                    <a:lumMod val="50000"/>
                  </a:schemeClr>
                </a:solidFill>
              </a:rPr>
              <a:t>ofreció</a:t>
            </a:r>
          </a:p>
        </p:txBody>
      </p:sp>
      <p:sp>
        <p:nvSpPr>
          <p:cNvPr id="30" name="TextBox 29"/>
          <p:cNvSpPr txBox="1"/>
          <p:nvPr/>
        </p:nvSpPr>
        <p:spPr>
          <a:xfrm>
            <a:off x="8711893" y="4256711"/>
            <a:ext cx="1890974" cy="461665"/>
          </a:xfrm>
          <a:prstGeom prst="rect">
            <a:avLst/>
          </a:prstGeom>
          <a:noFill/>
        </p:spPr>
        <p:txBody>
          <a:bodyPr wrap="square" rtlCol="0">
            <a:spAutoFit/>
          </a:bodyPr>
          <a:lstStyle/>
          <a:p>
            <a:pPr algn="l"/>
            <a:r>
              <a:rPr lang="en-GB" sz="2400" dirty="0" err="1">
                <a:solidFill>
                  <a:schemeClr val="accent5">
                    <a:lumMod val="50000"/>
                  </a:schemeClr>
                </a:solidFill>
              </a:rPr>
              <a:t>rompiste</a:t>
            </a:r>
            <a:endParaRPr lang="en-GB" sz="2400" dirty="0">
              <a:solidFill>
                <a:schemeClr val="accent5">
                  <a:lumMod val="50000"/>
                </a:schemeClr>
              </a:solidFill>
            </a:endParaRPr>
          </a:p>
        </p:txBody>
      </p:sp>
      <p:sp>
        <p:nvSpPr>
          <p:cNvPr id="31" name="TextBox 30"/>
          <p:cNvSpPr txBox="1"/>
          <p:nvPr/>
        </p:nvSpPr>
        <p:spPr>
          <a:xfrm>
            <a:off x="8722104" y="4908658"/>
            <a:ext cx="1243929" cy="461665"/>
          </a:xfrm>
          <a:prstGeom prst="rect">
            <a:avLst/>
          </a:prstGeom>
          <a:noFill/>
        </p:spPr>
        <p:txBody>
          <a:bodyPr wrap="square" rtlCol="0">
            <a:spAutoFit/>
          </a:bodyPr>
          <a:lstStyle/>
          <a:p>
            <a:pPr algn="l"/>
            <a:r>
              <a:rPr lang="en-GB" sz="2400" dirty="0" err="1">
                <a:solidFill>
                  <a:schemeClr val="accent5">
                    <a:lumMod val="50000"/>
                  </a:schemeClr>
                </a:solidFill>
              </a:rPr>
              <a:t>perdió</a:t>
            </a:r>
            <a:endParaRPr lang="en-GB" sz="2400" dirty="0">
              <a:solidFill>
                <a:schemeClr val="accent5">
                  <a:lumMod val="50000"/>
                </a:schemeClr>
              </a:solidFill>
            </a:endParaRPr>
          </a:p>
        </p:txBody>
      </p:sp>
      <p:sp>
        <p:nvSpPr>
          <p:cNvPr id="32" name="TextBox 31"/>
          <p:cNvSpPr txBox="1"/>
          <p:nvPr/>
        </p:nvSpPr>
        <p:spPr>
          <a:xfrm>
            <a:off x="8723522" y="5506711"/>
            <a:ext cx="1805555" cy="461665"/>
          </a:xfrm>
          <a:prstGeom prst="rect">
            <a:avLst/>
          </a:prstGeom>
          <a:noFill/>
        </p:spPr>
        <p:txBody>
          <a:bodyPr wrap="square" rtlCol="0">
            <a:spAutoFit/>
          </a:bodyPr>
          <a:lstStyle/>
          <a:p>
            <a:pPr algn="l"/>
            <a:r>
              <a:rPr lang="en-GB" sz="2400" dirty="0" err="1">
                <a:solidFill>
                  <a:schemeClr val="accent5">
                    <a:lumMod val="50000"/>
                  </a:schemeClr>
                </a:solidFill>
              </a:rPr>
              <a:t>compartí</a:t>
            </a:r>
            <a:endParaRPr lang="en-GB" sz="2400" dirty="0">
              <a:solidFill>
                <a:schemeClr val="accent5">
                  <a:lumMod val="50000"/>
                </a:schemeClr>
              </a:solidFill>
            </a:endParaRPr>
          </a:p>
        </p:txBody>
      </p:sp>
      <p:sp>
        <p:nvSpPr>
          <p:cNvPr id="39" name="Action Button: Custom 20">
            <a:hlinkClick r:id="" action="ppaction://noaction" highlightClick="1">
              <a:snd r:embed="rId12" name="yo conocí Argentina, mientras que [ella] conoció Perú .wav"/>
            </a:hlinkClick>
            <a:extLst>
              <a:ext uri="{FF2B5EF4-FFF2-40B4-BE49-F238E27FC236}">
                <a16:creationId xmlns:a16="http://schemas.microsoft.com/office/drawing/2014/main" id="{42C5DD5E-14EA-3C47-9E9F-3B8FED1B827E}"/>
              </a:ext>
            </a:extLst>
          </p:cNvPr>
          <p:cNvSpPr/>
          <p:nvPr/>
        </p:nvSpPr>
        <p:spPr>
          <a:xfrm>
            <a:off x="120803" y="2367943"/>
            <a:ext cx="473681" cy="439866"/>
          </a:xfrm>
          <a:prstGeom prst="actionButtonBlank">
            <a:avLst/>
          </a:prstGeom>
          <a:solidFill>
            <a:schemeClr val="accent4">
              <a:lumMod val="20000"/>
              <a:lumOff val="8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203864"/>
                </a:solidFill>
                <a:latin typeface="Century Gothic" panose="020B0502020202020204" pitchFamily="34" charset="0"/>
              </a:rPr>
              <a:t>1</a:t>
            </a:r>
          </a:p>
        </p:txBody>
      </p:sp>
      <p:sp>
        <p:nvSpPr>
          <p:cNvPr id="40" name="Action Button: Custom 20">
            <a:hlinkClick r:id="" action="ppaction://noaction" highlightClick="1">
              <a:snd r:embed="rId13" name="[él] aprendió mucho español; en cambio [tú] aprendiste poco.wav"/>
            </a:hlinkClick>
            <a:extLst>
              <a:ext uri="{FF2B5EF4-FFF2-40B4-BE49-F238E27FC236}">
                <a16:creationId xmlns:a16="http://schemas.microsoft.com/office/drawing/2014/main" id="{A3CE225F-C3CF-3C4E-AEB8-7B6EC415E508}"/>
              </a:ext>
            </a:extLst>
          </p:cNvPr>
          <p:cNvSpPr/>
          <p:nvPr/>
        </p:nvSpPr>
        <p:spPr>
          <a:xfrm>
            <a:off x="120802" y="2980579"/>
            <a:ext cx="473681" cy="439866"/>
          </a:xfrm>
          <a:prstGeom prst="actionButtonBlank">
            <a:avLst/>
          </a:prstGeom>
          <a:solidFill>
            <a:schemeClr val="accent4">
              <a:lumMod val="20000"/>
              <a:lumOff val="8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203864"/>
                </a:solidFill>
                <a:latin typeface="Century Gothic" panose="020B0502020202020204" pitchFamily="34" charset="0"/>
              </a:rPr>
              <a:t>2</a:t>
            </a:r>
          </a:p>
        </p:txBody>
      </p:sp>
      <p:sp>
        <p:nvSpPr>
          <p:cNvPr id="47" name="Action Button: Custom 20">
            <a:hlinkClick r:id="" action="ppaction://noaction" highlightClick="1">
              <a:snd r:embed="rId14" name="[tú] ofreciste un regalo pero [él] ofreció comida.wav"/>
            </a:hlinkClick>
            <a:extLst>
              <a:ext uri="{FF2B5EF4-FFF2-40B4-BE49-F238E27FC236}">
                <a16:creationId xmlns:a16="http://schemas.microsoft.com/office/drawing/2014/main" id="{DF5E553E-C3AD-644A-AAD9-25D5B5556C92}"/>
              </a:ext>
            </a:extLst>
          </p:cNvPr>
          <p:cNvSpPr/>
          <p:nvPr/>
        </p:nvSpPr>
        <p:spPr>
          <a:xfrm>
            <a:off x="120802" y="3622694"/>
            <a:ext cx="473681" cy="439866"/>
          </a:xfrm>
          <a:prstGeom prst="actionButtonBlank">
            <a:avLst/>
          </a:prstGeom>
          <a:solidFill>
            <a:schemeClr val="accent4">
              <a:lumMod val="20000"/>
              <a:lumOff val="8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203864"/>
                </a:solidFill>
                <a:latin typeface="Century Gothic" panose="020B0502020202020204" pitchFamily="34" charset="0"/>
              </a:rPr>
              <a:t>3</a:t>
            </a:r>
          </a:p>
        </p:txBody>
      </p:sp>
      <p:sp>
        <p:nvSpPr>
          <p:cNvPr id="48" name="Action Button: Custom 20">
            <a:hlinkClick r:id="" action="ppaction://noaction" highlightClick="1">
              <a:snd r:embed="rId15" name="_[tú] rompiste una cámara mientras que [yo] rompí una bicicleta.wav"/>
            </a:hlinkClick>
            <a:extLst>
              <a:ext uri="{FF2B5EF4-FFF2-40B4-BE49-F238E27FC236}">
                <a16:creationId xmlns:a16="http://schemas.microsoft.com/office/drawing/2014/main" id="{24154D09-3D67-3842-A068-8D56174D3284}"/>
              </a:ext>
            </a:extLst>
          </p:cNvPr>
          <p:cNvSpPr/>
          <p:nvPr/>
        </p:nvSpPr>
        <p:spPr>
          <a:xfrm>
            <a:off x="120801" y="4282684"/>
            <a:ext cx="473681" cy="439866"/>
          </a:xfrm>
          <a:prstGeom prst="actionButtonBlank">
            <a:avLst/>
          </a:prstGeom>
          <a:solidFill>
            <a:schemeClr val="accent4">
              <a:lumMod val="20000"/>
              <a:lumOff val="8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203864"/>
                </a:solidFill>
                <a:latin typeface="Century Gothic" panose="020B0502020202020204" pitchFamily="34" charset="0"/>
              </a:rPr>
              <a:t>4</a:t>
            </a:r>
          </a:p>
        </p:txBody>
      </p:sp>
      <p:sp>
        <p:nvSpPr>
          <p:cNvPr id="49" name="Action Button: Custom 20">
            <a:hlinkClick r:id="" action="ppaction://noaction" highlightClick="1">
              <a:snd r:embed="rId16" name="[ella] perdió una camisa aunque [tú] perdiste un zapato.wav"/>
            </a:hlinkClick>
            <a:extLst>
              <a:ext uri="{FF2B5EF4-FFF2-40B4-BE49-F238E27FC236}">
                <a16:creationId xmlns:a16="http://schemas.microsoft.com/office/drawing/2014/main" id="{D503B65F-D535-C44A-BD57-BE8F08694D75}"/>
              </a:ext>
            </a:extLst>
          </p:cNvPr>
          <p:cNvSpPr/>
          <p:nvPr/>
        </p:nvSpPr>
        <p:spPr>
          <a:xfrm>
            <a:off x="122769" y="4937676"/>
            <a:ext cx="473681" cy="439866"/>
          </a:xfrm>
          <a:prstGeom prst="actionButtonBlank">
            <a:avLst/>
          </a:prstGeom>
          <a:solidFill>
            <a:schemeClr val="accent4">
              <a:lumMod val="20000"/>
              <a:lumOff val="8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203864"/>
                </a:solidFill>
                <a:latin typeface="Century Gothic" panose="020B0502020202020204" pitchFamily="34" charset="0"/>
              </a:rPr>
              <a:t>5</a:t>
            </a:r>
          </a:p>
        </p:txBody>
      </p:sp>
      <p:sp>
        <p:nvSpPr>
          <p:cNvPr id="50" name="Action Button: Custom 20">
            <a:hlinkClick r:id="" action="ppaction://noaction" highlightClick="1">
              <a:snd r:embed="rId17" name="[yo] compartí la cama y [ella] compartió un helado.wav"/>
            </a:hlinkClick>
            <a:extLst>
              <a:ext uri="{FF2B5EF4-FFF2-40B4-BE49-F238E27FC236}">
                <a16:creationId xmlns:a16="http://schemas.microsoft.com/office/drawing/2014/main" id="{133CB40C-4CFE-DF48-A8BC-BABDE0B6949D}"/>
              </a:ext>
            </a:extLst>
          </p:cNvPr>
          <p:cNvSpPr/>
          <p:nvPr/>
        </p:nvSpPr>
        <p:spPr>
          <a:xfrm>
            <a:off x="120801" y="5582405"/>
            <a:ext cx="473681" cy="439866"/>
          </a:xfrm>
          <a:prstGeom prst="actionButtonBlank">
            <a:avLst/>
          </a:prstGeom>
          <a:solidFill>
            <a:schemeClr val="accent4">
              <a:lumMod val="20000"/>
              <a:lumOff val="8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203864"/>
                </a:solidFill>
                <a:latin typeface="Century Gothic" panose="020B0502020202020204" pitchFamily="34" charset="0"/>
              </a:rPr>
              <a:t>6</a:t>
            </a:r>
          </a:p>
        </p:txBody>
      </p:sp>
      <p:sp>
        <p:nvSpPr>
          <p:cNvPr id="51" name="Título 1">
            <a:extLst>
              <a:ext uri="{FF2B5EF4-FFF2-40B4-BE49-F238E27FC236}">
                <a16:creationId xmlns:a16="http://schemas.microsoft.com/office/drawing/2014/main" id="{24EB6E9F-5389-D04F-ACAC-F642B1277EAA}"/>
              </a:ext>
            </a:extLst>
          </p:cNvPr>
          <p:cNvSpPr txBox="1">
            <a:spLocks/>
          </p:cNvSpPr>
          <p:nvPr/>
        </p:nvSpPr>
        <p:spPr>
          <a:xfrm>
            <a:off x="120801" y="945167"/>
            <a:ext cx="11006744" cy="36839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400" dirty="0" err="1"/>
              <a:t>Luego</a:t>
            </a:r>
            <a:r>
              <a:rPr lang="en-GB" sz="2400" dirty="0"/>
              <a:t>, </a:t>
            </a:r>
            <a:r>
              <a:rPr lang="en-GB" sz="2400" dirty="0" err="1"/>
              <a:t>escucha</a:t>
            </a:r>
            <a:r>
              <a:rPr lang="en-GB" sz="2400" dirty="0"/>
              <a:t> la </a:t>
            </a:r>
            <a:r>
              <a:rPr lang="en-GB" sz="2400" dirty="0" err="1"/>
              <a:t>versión</a:t>
            </a:r>
            <a:r>
              <a:rPr lang="en-GB" sz="2400" dirty="0"/>
              <a:t> </a:t>
            </a:r>
            <a:r>
              <a:rPr lang="en-GB" sz="2400" dirty="0" err="1"/>
              <a:t>completa</a:t>
            </a:r>
            <a:r>
              <a:rPr lang="en-GB" sz="2400" dirty="0"/>
              <a:t> del audio para </a:t>
            </a:r>
            <a:r>
              <a:rPr lang="en-GB" sz="2400" dirty="0" err="1"/>
              <a:t>comprobar</a:t>
            </a:r>
            <a:r>
              <a:rPr lang="en-GB" sz="2400" dirty="0"/>
              <a:t>.</a:t>
            </a:r>
            <a:endParaRPr lang="es-GB" sz="2400" dirty="0"/>
          </a:p>
        </p:txBody>
      </p:sp>
    </p:spTree>
    <p:extLst>
      <p:ext uri="{BB962C8B-B14F-4D97-AF65-F5344CB8AC3E}">
        <p14:creationId xmlns:p14="http://schemas.microsoft.com/office/powerpoint/2010/main" val="648313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6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9"/>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0"/>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7"/>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8"/>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9"/>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50"/>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8"/>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28"/>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29"/>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30"/>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31"/>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2" grpId="0"/>
      <p:bldP spid="54" grpId="0"/>
      <p:bldP spid="55" grpId="0"/>
      <p:bldP spid="57" grpId="0"/>
      <p:bldP spid="58" grpId="0"/>
      <p:bldP spid="8" grpId="0"/>
      <p:bldP spid="28" grpId="0"/>
      <p:bldP spid="29" grpId="0"/>
      <p:bldP spid="30" grpId="0"/>
      <p:bldP spid="31" grpId="0"/>
      <p:bldP spid="32" grpId="0"/>
      <p:bldP spid="39" grpId="0" animBg="1"/>
      <p:bldP spid="40" grpId="0" animBg="1"/>
      <p:bldP spid="47" grpId="0" animBg="1"/>
      <p:bldP spid="48" grpId="0" animBg="1"/>
      <p:bldP spid="49" grpId="0" animBg="1"/>
      <p:bldP spid="5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xmlns=""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Prenominal adjectives</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gramática</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3CC80B4A-8FB9-5141-8C3B-F7B756E6597D}"/>
              </a:ext>
            </a:extLst>
          </p:cNvPr>
          <p:cNvSpPr txBox="1"/>
          <p:nvPr/>
        </p:nvSpPr>
        <p:spPr>
          <a:xfrm>
            <a:off x="153200" y="4283212"/>
            <a:ext cx="1194820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However, some other adjectives can come </a:t>
            </a:r>
            <a:r>
              <a:rPr lang="en-US" sz="2400" b="1" dirty="0">
                <a:solidFill>
                  <a:srgbClr val="4472C4">
                    <a:lumMod val="50000"/>
                  </a:srgbClr>
                </a:solidFill>
                <a:latin typeface="Century Gothic" panose="020F0302020204030204"/>
              </a:rPr>
              <a:t>before the noun</a:t>
            </a:r>
            <a:r>
              <a:rPr lang="en-US" sz="2400" dirty="0">
                <a:solidFill>
                  <a:srgbClr val="4472C4">
                    <a:lumMod val="50000"/>
                  </a:srgbClr>
                </a:solidFill>
                <a:latin typeface="Century Gothic" panose="020F0302020204030204"/>
              </a:rPr>
              <a:t>, just like in English.</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nvGrpSpPr>
          <p:cNvPr id="6" name="Group 5"/>
          <p:cNvGrpSpPr/>
          <p:nvPr/>
        </p:nvGrpSpPr>
        <p:grpSpPr>
          <a:xfrm>
            <a:off x="5602106" y="811079"/>
            <a:ext cx="1678405" cy="2557391"/>
            <a:chOff x="1473868" y="1671851"/>
            <a:chExt cx="1678405" cy="2557391"/>
          </a:xfrm>
        </p:grpSpPr>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9058" t="9548" r="10038" b="9548"/>
            <a:stretch/>
          </p:blipFill>
          <p:spPr>
            <a:xfrm>
              <a:off x="1503947" y="2580916"/>
              <a:ext cx="1648326" cy="1648326"/>
            </a:xfrm>
            <a:prstGeom prst="rect">
              <a:avLst/>
            </a:prstGeom>
          </p:spPr>
        </p:pic>
        <p:sp>
          <p:nvSpPr>
            <p:cNvPr id="9" name="Oval Callout 8"/>
            <p:cNvSpPr/>
            <p:nvPr/>
          </p:nvSpPr>
          <p:spPr>
            <a:xfrm>
              <a:off x="2328110" y="1671851"/>
              <a:ext cx="691816" cy="461665"/>
            </a:xfrm>
            <a:prstGeom prst="wedgeEllipseCallou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l="9058" t="9548" r="48512" b="60728"/>
            <a:stretch/>
          </p:blipFill>
          <p:spPr>
            <a:xfrm flipH="1">
              <a:off x="1473868" y="1996318"/>
              <a:ext cx="854242" cy="605589"/>
            </a:xfrm>
            <a:prstGeom prst="rect">
              <a:avLst/>
            </a:prstGeom>
          </p:spPr>
        </p:pic>
        <p:sp>
          <p:nvSpPr>
            <p:cNvPr id="11" name="Oval Callout 10"/>
            <p:cNvSpPr/>
            <p:nvPr/>
          </p:nvSpPr>
          <p:spPr>
            <a:xfrm>
              <a:off x="2358189" y="2234628"/>
              <a:ext cx="691816" cy="461665"/>
            </a:xfrm>
            <a:prstGeom prst="wedgeEllipseCallou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l="10540" t="9863" r="11698" b="9622"/>
          <a:stretch/>
        </p:blipFill>
        <p:spPr>
          <a:xfrm>
            <a:off x="2266903" y="1774756"/>
            <a:ext cx="1443789" cy="1494897"/>
          </a:xfrm>
          <a:prstGeom prst="rect">
            <a:avLst/>
          </a:prstGeom>
        </p:spPr>
      </p:pic>
      <p:sp>
        <p:nvSpPr>
          <p:cNvPr id="13" name="TextBox 12">
            <a:extLst>
              <a:ext uri="{FF2B5EF4-FFF2-40B4-BE49-F238E27FC236}">
                <a16:creationId xmlns:a16="http://schemas.microsoft.com/office/drawing/2014/main" id="{3CC80B4A-8FB9-5141-8C3B-F7B756E6597D}"/>
              </a:ext>
            </a:extLst>
          </p:cNvPr>
          <p:cNvSpPr txBox="1"/>
          <p:nvPr/>
        </p:nvSpPr>
        <p:spPr>
          <a:xfrm>
            <a:off x="82286" y="1294927"/>
            <a:ext cx="891083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a:t>
            </a:r>
            <a:r>
              <a:rPr lang="en-US" sz="2400" dirty="0" err="1">
                <a:solidFill>
                  <a:srgbClr val="4472C4">
                    <a:lumMod val="50000"/>
                  </a:srgbClr>
                </a:solidFill>
                <a:latin typeface="Century Gothic" panose="020F0302020204030204"/>
              </a:rPr>
              <a:t>Cómo</a:t>
            </a:r>
            <a:r>
              <a:rPr lang="en-US" sz="2400" dirty="0">
                <a:solidFill>
                  <a:srgbClr val="4472C4">
                    <a:lumMod val="50000"/>
                  </a:srgbClr>
                </a:solidFill>
                <a:latin typeface="Century Gothic" panose="020F0302020204030204"/>
              </a:rPr>
              <a:t> se dice </a:t>
            </a:r>
            <a:r>
              <a:rPr lang="en-US" sz="2400" dirty="0" err="1">
                <a:solidFill>
                  <a:srgbClr val="4472C4">
                    <a:lumMod val="50000"/>
                  </a:srgbClr>
                </a:solidFill>
                <a:latin typeface="Century Gothic" panose="020F0302020204030204"/>
              </a:rPr>
              <a:t>en</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español</a:t>
            </a:r>
            <a:r>
              <a:rPr lang="en-US" sz="2400" dirty="0">
                <a:solidFill>
                  <a:srgbClr val="4472C4">
                    <a:lumMod val="50000"/>
                  </a:srgbClr>
                </a:solidFill>
                <a:latin typeface="Century Gothic" panose="020F0302020204030204"/>
              </a:rPr>
              <a: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4" name="TextBox 13">
            <a:extLst>
              <a:ext uri="{FF2B5EF4-FFF2-40B4-BE49-F238E27FC236}">
                <a16:creationId xmlns:a16="http://schemas.microsoft.com/office/drawing/2014/main" id="{3CC80B4A-8FB9-5141-8C3B-F7B756E6597D}"/>
              </a:ext>
            </a:extLst>
          </p:cNvPr>
          <p:cNvSpPr txBox="1"/>
          <p:nvPr/>
        </p:nvSpPr>
        <p:spPr>
          <a:xfrm>
            <a:off x="1026712" y="3368470"/>
            <a:ext cx="392417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noProof="0" dirty="0">
                <a:solidFill>
                  <a:srgbClr val="4472C4">
                    <a:lumMod val="50000"/>
                  </a:srgbClr>
                </a:solidFill>
                <a:latin typeface="Century Gothic" panose="020F0302020204030204"/>
              </a:rPr>
              <a:t>u_  d_ _ _ _ _ _  c_ _ _ _</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5" name="TextBox 14">
            <a:extLst>
              <a:ext uri="{FF2B5EF4-FFF2-40B4-BE49-F238E27FC236}">
                <a16:creationId xmlns:a16="http://schemas.microsoft.com/office/drawing/2014/main" id="{3CC80B4A-8FB9-5141-8C3B-F7B756E6597D}"/>
              </a:ext>
            </a:extLst>
          </p:cNvPr>
          <p:cNvSpPr txBox="1"/>
          <p:nvPr/>
        </p:nvSpPr>
        <p:spPr>
          <a:xfrm>
            <a:off x="4950882" y="3343595"/>
            <a:ext cx="392417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noProof="0" dirty="0">
                <a:solidFill>
                  <a:srgbClr val="4472C4">
                    <a:lumMod val="50000"/>
                  </a:srgbClr>
                </a:solidFill>
                <a:latin typeface="Century Gothic" panose="020F0302020204030204"/>
              </a:rPr>
              <a:t>u_  d_ _ _ _ _ _  l_ _ _ _</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7" name="TextBox 16">
            <a:extLst>
              <a:ext uri="{FF2B5EF4-FFF2-40B4-BE49-F238E27FC236}">
                <a16:creationId xmlns:a16="http://schemas.microsoft.com/office/drawing/2014/main" id="{3CC80B4A-8FB9-5141-8C3B-F7B756E6597D}"/>
              </a:ext>
            </a:extLst>
          </p:cNvPr>
          <p:cNvSpPr txBox="1"/>
          <p:nvPr/>
        </p:nvSpPr>
        <p:spPr>
          <a:xfrm>
            <a:off x="7554815" y="2344891"/>
            <a:ext cx="437332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noProof="0" dirty="0">
                <a:solidFill>
                  <a:srgbClr val="E25B00"/>
                </a:solidFill>
                <a:latin typeface="Century Gothic" panose="020F0302020204030204"/>
              </a:rPr>
              <a:t>As you </a:t>
            </a:r>
            <a:r>
              <a:rPr lang="en-US" sz="2400" b="1" dirty="0">
                <a:solidFill>
                  <a:srgbClr val="E25B00"/>
                </a:solidFill>
                <a:latin typeface="Century Gothic" panose="020F0302020204030204"/>
              </a:rPr>
              <a:t>know, t</a:t>
            </a:r>
            <a:r>
              <a:rPr kumimoji="0" lang="en-US" sz="2400" b="1" i="0" u="none" strike="noStrike" kern="1200" cap="none" spc="0" normalizeH="0" baseline="0" noProof="0" dirty="0">
                <a:ln>
                  <a:noFill/>
                </a:ln>
                <a:solidFill>
                  <a:srgbClr val="E25B00"/>
                </a:solidFill>
                <a:effectLst/>
                <a:uLnTx/>
                <a:uFillTx/>
                <a:latin typeface="Century Gothic" panose="020F0302020204030204"/>
                <a:ea typeface="+mn-ea"/>
                <a:cs typeface="+mn-cs"/>
              </a:rPr>
              <a:t>he</a:t>
            </a:r>
            <a:r>
              <a:rPr kumimoji="0" lang="en-US" sz="2400" b="1" i="0" u="none" strike="noStrike" kern="1200" cap="none" spc="0" normalizeH="0" noProof="0" dirty="0">
                <a:ln>
                  <a:noFill/>
                </a:ln>
                <a:solidFill>
                  <a:srgbClr val="E25B00"/>
                </a:solidFill>
                <a:effectLst/>
                <a:uLnTx/>
                <a:uFillTx/>
                <a:latin typeface="Century Gothic" panose="020F0302020204030204"/>
                <a:ea typeface="+mn-ea"/>
                <a:cs typeface="+mn-cs"/>
              </a:rPr>
              <a:t> adjective often comes after the noun.</a:t>
            </a:r>
            <a:endParaRPr kumimoji="0" lang="en-US" sz="2400" b="1" i="0" u="none" strike="noStrike" kern="1200" cap="none" spc="0" normalizeH="0" baseline="0" noProof="0" dirty="0">
              <a:ln>
                <a:noFill/>
              </a:ln>
              <a:solidFill>
                <a:srgbClr val="E25B00"/>
              </a:solidFill>
              <a:effectLst/>
              <a:uLnTx/>
              <a:uFillTx/>
              <a:latin typeface="Century Gothic" panose="020F0302020204030204"/>
              <a:ea typeface="+mn-ea"/>
              <a:cs typeface="+mn-cs"/>
            </a:endParaRPr>
          </a:p>
        </p:txBody>
      </p:sp>
      <p:sp>
        <p:nvSpPr>
          <p:cNvPr id="18" name="TextBox 17">
            <a:extLst>
              <a:ext uri="{FF2B5EF4-FFF2-40B4-BE49-F238E27FC236}">
                <a16:creationId xmlns:a16="http://schemas.microsoft.com/office/drawing/2014/main" id="{3CC80B4A-8FB9-5141-8C3B-F7B756E6597D}"/>
              </a:ext>
            </a:extLst>
          </p:cNvPr>
          <p:cNvSpPr txBox="1"/>
          <p:nvPr/>
        </p:nvSpPr>
        <p:spPr>
          <a:xfrm>
            <a:off x="1082068" y="3432736"/>
            <a:ext cx="3924170" cy="46166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noProof="0" dirty="0">
                <a:solidFill>
                  <a:srgbClr val="4472C4">
                    <a:lumMod val="50000"/>
                  </a:srgbClr>
                </a:solidFill>
                <a:latin typeface="Century Gothic" panose="020F0302020204030204"/>
              </a:rPr>
              <a:t>    un </a:t>
            </a:r>
            <a:r>
              <a:rPr lang="en-US" sz="2400" noProof="0" dirty="0" err="1">
                <a:solidFill>
                  <a:srgbClr val="4472C4">
                    <a:lumMod val="50000"/>
                  </a:srgbClr>
                </a:solidFill>
                <a:latin typeface="Century Gothic" panose="020F0302020204030204"/>
              </a:rPr>
              <a:t>diálogo</a:t>
            </a:r>
            <a:r>
              <a:rPr lang="en-US" sz="2400" noProof="0" dirty="0">
                <a:solidFill>
                  <a:srgbClr val="4472C4">
                    <a:lumMod val="50000"/>
                  </a:srgbClr>
                </a:solidFill>
                <a:latin typeface="Century Gothic" panose="020F0302020204030204"/>
              </a:rPr>
              <a:t> </a:t>
            </a:r>
            <a:r>
              <a:rPr lang="en-US" sz="2400" noProof="0" dirty="0" err="1">
                <a:solidFill>
                  <a:srgbClr val="4472C4">
                    <a:lumMod val="50000"/>
                  </a:srgbClr>
                </a:solidFill>
                <a:latin typeface="Century Gothic" panose="020F0302020204030204"/>
              </a:rPr>
              <a:t>corto</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 name="Rounded Rectangle 2"/>
          <p:cNvSpPr/>
          <p:nvPr/>
        </p:nvSpPr>
        <p:spPr>
          <a:xfrm>
            <a:off x="3144555" y="3407551"/>
            <a:ext cx="1014313" cy="494869"/>
          </a:xfrm>
          <a:prstGeom prst="roundRect">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E25B00"/>
              </a:solidFill>
            </a:endParaRPr>
          </a:p>
        </p:txBody>
      </p:sp>
      <p:sp>
        <p:nvSpPr>
          <p:cNvPr id="19" name="TextBox 18">
            <a:extLst>
              <a:ext uri="{FF2B5EF4-FFF2-40B4-BE49-F238E27FC236}">
                <a16:creationId xmlns:a16="http://schemas.microsoft.com/office/drawing/2014/main" id="{3CC80B4A-8FB9-5141-8C3B-F7B756E6597D}"/>
              </a:ext>
            </a:extLst>
          </p:cNvPr>
          <p:cNvSpPr txBox="1"/>
          <p:nvPr/>
        </p:nvSpPr>
        <p:spPr>
          <a:xfrm>
            <a:off x="4840171" y="3424154"/>
            <a:ext cx="3924170" cy="46166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noProof="0" dirty="0">
                <a:solidFill>
                  <a:srgbClr val="4472C4">
                    <a:lumMod val="50000"/>
                  </a:srgbClr>
                </a:solidFill>
                <a:latin typeface="Century Gothic" panose="020F0302020204030204"/>
              </a:rPr>
              <a:t>    un </a:t>
            </a:r>
            <a:r>
              <a:rPr lang="en-US" sz="2400" noProof="0" dirty="0" err="1">
                <a:solidFill>
                  <a:srgbClr val="4472C4">
                    <a:lumMod val="50000"/>
                  </a:srgbClr>
                </a:solidFill>
                <a:latin typeface="Century Gothic" panose="020F0302020204030204"/>
              </a:rPr>
              <a:t>diálogo</a:t>
            </a:r>
            <a:r>
              <a:rPr lang="en-US" sz="2400" noProof="0" dirty="0">
                <a:solidFill>
                  <a:srgbClr val="4472C4">
                    <a:lumMod val="50000"/>
                  </a:srgbClr>
                </a:solidFill>
                <a:latin typeface="Century Gothic" panose="020F0302020204030204"/>
              </a:rPr>
              <a:t> largo</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0" name="Rounded Rectangle 19"/>
          <p:cNvSpPr/>
          <p:nvPr/>
        </p:nvSpPr>
        <p:spPr>
          <a:xfrm>
            <a:off x="6912967" y="3432736"/>
            <a:ext cx="1014313" cy="494869"/>
          </a:xfrm>
          <a:prstGeom prst="roundRect">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E25B00"/>
              </a:solidFill>
            </a:endParaRPr>
          </a:p>
        </p:txBody>
      </p:sp>
      <p:sp>
        <p:nvSpPr>
          <p:cNvPr id="23" name="TextBox 22"/>
          <p:cNvSpPr txBox="1"/>
          <p:nvPr/>
        </p:nvSpPr>
        <p:spPr>
          <a:xfrm>
            <a:off x="82286" y="4950837"/>
            <a:ext cx="1624084" cy="584775"/>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algn="ctr"/>
            <a:r>
              <a:rPr lang="en-GB" sz="3200" dirty="0" err="1">
                <a:solidFill>
                  <a:schemeClr val="accent5">
                    <a:lumMod val="50000"/>
                  </a:schemeClr>
                </a:solidFill>
              </a:rPr>
              <a:t>mismo</a:t>
            </a:r>
            <a:endParaRPr lang="en-GB" sz="3200" dirty="0">
              <a:solidFill>
                <a:srgbClr val="FF6600"/>
              </a:solidFill>
            </a:endParaRPr>
          </a:p>
        </p:txBody>
      </p:sp>
      <p:sp>
        <p:nvSpPr>
          <p:cNvPr id="24" name="TextBox 23"/>
          <p:cNvSpPr txBox="1"/>
          <p:nvPr/>
        </p:nvSpPr>
        <p:spPr>
          <a:xfrm>
            <a:off x="1822653" y="4950837"/>
            <a:ext cx="1917340" cy="584775"/>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algn="ctr"/>
            <a:r>
              <a:rPr lang="en-GB" sz="3200" dirty="0">
                <a:solidFill>
                  <a:schemeClr val="accent5">
                    <a:lumMod val="50000"/>
                  </a:schemeClr>
                </a:solidFill>
              </a:rPr>
              <a:t>último</a:t>
            </a:r>
            <a:endParaRPr lang="en-GB" sz="3200" dirty="0">
              <a:solidFill>
                <a:srgbClr val="FF6600"/>
              </a:solidFill>
            </a:endParaRPr>
          </a:p>
        </p:txBody>
      </p:sp>
      <p:sp>
        <p:nvSpPr>
          <p:cNvPr id="25" name="TextBox 24"/>
          <p:cNvSpPr txBox="1"/>
          <p:nvPr/>
        </p:nvSpPr>
        <p:spPr>
          <a:xfrm>
            <a:off x="3856276" y="4950837"/>
            <a:ext cx="1917340" cy="584775"/>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algn="ctr"/>
            <a:r>
              <a:rPr lang="en-GB" sz="3200" dirty="0">
                <a:solidFill>
                  <a:schemeClr val="accent5">
                    <a:lumMod val="50000"/>
                  </a:schemeClr>
                </a:solidFill>
              </a:rPr>
              <a:t>primero</a:t>
            </a:r>
            <a:endParaRPr lang="en-GB" sz="3200" dirty="0">
              <a:solidFill>
                <a:srgbClr val="FF6600"/>
              </a:solidFill>
            </a:endParaRPr>
          </a:p>
        </p:txBody>
      </p:sp>
      <p:sp>
        <p:nvSpPr>
          <p:cNvPr id="26" name="TextBox 25"/>
          <p:cNvSpPr txBox="1"/>
          <p:nvPr/>
        </p:nvSpPr>
        <p:spPr>
          <a:xfrm>
            <a:off x="5889899" y="4950836"/>
            <a:ext cx="1917340" cy="584775"/>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algn="ctr"/>
            <a:r>
              <a:rPr lang="en-GB" sz="3200" dirty="0" err="1">
                <a:solidFill>
                  <a:schemeClr val="accent5">
                    <a:lumMod val="50000"/>
                  </a:schemeClr>
                </a:solidFill>
              </a:rPr>
              <a:t>segundo</a:t>
            </a:r>
            <a:endParaRPr lang="en-GB" sz="3200" dirty="0">
              <a:solidFill>
                <a:srgbClr val="FF6600"/>
              </a:solidFill>
            </a:endParaRPr>
          </a:p>
        </p:txBody>
      </p:sp>
      <p:sp>
        <p:nvSpPr>
          <p:cNvPr id="27" name="TextBox 26"/>
          <p:cNvSpPr txBox="1"/>
          <p:nvPr/>
        </p:nvSpPr>
        <p:spPr>
          <a:xfrm>
            <a:off x="7923522" y="4950835"/>
            <a:ext cx="1917340" cy="584775"/>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algn="ctr"/>
            <a:r>
              <a:rPr lang="en-GB" sz="3200" dirty="0" err="1">
                <a:solidFill>
                  <a:schemeClr val="accent5">
                    <a:lumMod val="50000"/>
                  </a:schemeClr>
                </a:solidFill>
              </a:rPr>
              <a:t>tercero</a:t>
            </a:r>
            <a:endParaRPr lang="en-GB" sz="3200" dirty="0">
              <a:solidFill>
                <a:srgbClr val="FF6600"/>
              </a:solidFill>
            </a:endParaRPr>
          </a:p>
        </p:txBody>
      </p:sp>
      <p:sp>
        <p:nvSpPr>
          <p:cNvPr id="28" name="TextBox 27"/>
          <p:cNvSpPr txBox="1"/>
          <p:nvPr/>
        </p:nvSpPr>
        <p:spPr>
          <a:xfrm>
            <a:off x="9957145" y="4950834"/>
            <a:ext cx="1917340" cy="584775"/>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algn="ctr"/>
            <a:r>
              <a:rPr lang="en-GB" sz="3200" dirty="0" err="1">
                <a:solidFill>
                  <a:schemeClr val="accent5">
                    <a:lumMod val="50000"/>
                  </a:schemeClr>
                </a:solidFill>
              </a:rPr>
              <a:t>propio</a:t>
            </a:r>
            <a:endParaRPr lang="en-GB" sz="3200" dirty="0">
              <a:solidFill>
                <a:srgbClr val="FF6600"/>
              </a:solidFill>
            </a:endParaRPr>
          </a:p>
        </p:txBody>
      </p:sp>
      <p:sp>
        <p:nvSpPr>
          <p:cNvPr id="29" name="TextBox 28">
            <a:extLst>
              <a:ext uri="{FF2B5EF4-FFF2-40B4-BE49-F238E27FC236}">
                <a16:creationId xmlns:a16="http://schemas.microsoft.com/office/drawing/2014/main" id="{3CC80B4A-8FB9-5141-8C3B-F7B756E6597D}"/>
              </a:ext>
            </a:extLst>
          </p:cNvPr>
          <p:cNvSpPr txBox="1"/>
          <p:nvPr/>
        </p:nvSpPr>
        <p:spPr>
          <a:xfrm>
            <a:off x="153200" y="5678429"/>
            <a:ext cx="1482255" cy="646331"/>
          </a:xfrm>
          <a:prstGeom prst="rect">
            <a:avLst/>
          </a:prstGeom>
          <a:noFill/>
          <a:ln>
            <a:solidFill>
              <a:srgbClr val="FF66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noProof="0" dirty="0">
                <a:solidFill>
                  <a:srgbClr val="E25B00"/>
                </a:solidFill>
                <a:latin typeface="Century Gothic" panose="020F0302020204030204"/>
              </a:rPr>
              <a:t>same</a:t>
            </a:r>
            <a:endParaRPr kumimoji="0" lang="en-US" sz="3600" b="1" i="0" u="none" strike="noStrike" kern="1200" cap="none" spc="0" normalizeH="0" baseline="0" noProof="0" dirty="0">
              <a:ln>
                <a:noFill/>
              </a:ln>
              <a:solidFill>
                <a:srgbClr val="E25B00"/>
              </a:solidFill>
              <a:effectLst/>
              <a:uLnTx/>
              <a:uFillTx/>
              <a:latin typeface="Century Gothic" panose="020F0302020204030204"/>
            </a:endParaRPr>
          </a:p>
        </p:txBody>
      </p:sp>
      <p:sp>
        <p:nvSpPr>
          <p:cNvPr id="30" name="TextBox 29">
            <a:extLst>
              <a:ext uri="{FF2B5EF4-FFF2-40B4-BE49-F238E27FC236}">
                <a16:creationId xmlns:a16="http://schemas.microsoft.com/office/drawing/2014/main" id="{3CC80B4A-8FB9-5141-8C3B-F7B756E6597D}"/>
              </a:ext>
            </a:extLst>
          </p:cNvPr>
          <p:cNvSpPr txBox="1"/>
          <p:nvPr/>
        </p:nvSpPr>
        <p:spPr>
          <a:xfrm>
            <a:off x="1941821" y="5670378"/>
            <a:ext cx="1730851" cy="646331"/>
          </a:xfrm>
          <a:prstGeom prst="rect">
            <a:avLst/>
          </a:prstGeom>
          <a:noFill/>
          <a:ln>
            <a:solidFill>
              <a:srgbClr val="FF66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srgbClr val="E25B00"/>
                </a:solidFill>
                <a:latin typeface="Century Gothic" panose="020F0302020204030204"/>
              </a:rPr>
              <a:t>last</a:t>
            </a:r>
            <a:endParaRPr kumimoji="0" lang="en-US" sz="3600" b="1" i="0" u="none" strike="noStrike" kern="1200" cap="none" spc="0" normalizeH="0" baseline="0" noProof="0" dirty="0">
              <a:ln>
                <a:noFill/>
              </a:ln>
              <a:solidFill>
                <a:srgbClr val="E25B00"/>
              </a:solidFill>
              <a:effectLst/>
              <a:uLnTx/>
              <a:uFillTx/>
              <a:latin typeface="Century Gothic" panose="020F0302020204030204"/>
            </a:endParaRPr>
          </a:p>
        </p:txBody>
      </p:sp>
      <p:sp>
        <p:nvSpPr>
          <p:cNvPr id="31" name="TextBox 30">
            <a:extLst>
              <a:ext uri="{FF2B5EF4-FFF2-40B4-BE49-F238E27FC236}">
                <a16:creationId xmlns:a16="http://schemas.microsoft.com/office/drawing/2014/main" id="{3CC80B4A-8FB9-5141-8C3B-F7B756E6597D}"/>
              </a:ext>
            </a:extLst>
          </p:cNvPr>
          <p:cNvSpPr txBox="1"/>
          <p:nvPr/>
        </p:nvSpPr>
        <p:spPr>
          <a:xfrm>
            <a:off x="3979039" y="5670379"/>
            <a:ext cx="1730851" cy="646331"/>
          </a:xfrm>
          <a:prstGeom prst="rect">
            <a:avLst/>
          </a:prstGeom>
          <a:noFill/>
          <a:ln>
            <a:solidFill>
              <a:srgbClr val="FF66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srgbClr val="E25B00"/>
                </a:solidFill>
                <a:latin typeface="Century Gothic" panose="020F0302020204030204"/>
              </a:rPr>
              <a:t>first</a:t>
            </a:r>
            <a:endParaRPr kumimoji="0" lang="en-US" sz="3600" b="1" i="0" u="none" strike="noStrike" kern="1200" cap="none" spc="0" normalizeH="0" baseline="0" noProof="0" dirty="0">
              <a:ln>
                <a:noFill/>
              </a:ln>
              <a:solidFill>
                <a:srgbClr val="E25B00"/>
              </a:solidFill>
              <a:effectLst/>
              <a:uLnTx/>
              <a:uFillTx/>
              <a:latin typeface="Century Gothic" panose="020F0302020204030204"/>
            </a:endParaRPr>
          </a:p>
        </p:txBody>
      </p:sp>
      <p:sp>
        <p:nvSpPr>
          <p:cNvPr id="32" name="TextBox 31">
            <a:extLst>
              <a:ext uri="{FF2B5EF4-FFF2-40B4-BE49-F238E27FC236}">
                <a16:creationId xmlns:a16="http://schemas.microsoft.com/office/drawing/2014/main" id="{3CC80B4A-8FB9-5141-8C3B-F7B756E6597D}"/>
              </a:ext>
            </a:extLst>
          </p:cNvPr>
          <p:cNvSpPr txBox="1"/>
          <p:nvPr/>
        </p:nvSpPr>
        <p:spPr>
          <a:xfrm>
            <a:off x="5971578" y="5678429"/>
            <a:ext cx="1882778" cy="646331"/>
          </a:xfrm>
          <a:prstGeom prst="rect">
            <a:avLst/>
          </a:prstGeom>
          <a:noFill/>
          <a:ln>
            <a:solidFill>
              <a:srgbClr val="FF66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srgbClr val="E25B00"/>
                </a:solidFill>
                <a:latin typeface="Century Gothic" panose="020F0302020204030204"/>
              </a:rPr>
              <a:t>second</a:t>
            </a:r>
            <a:endParaRPr kumimoji="0" lang="en-US" sz="3600" b="1" i="0" u="none" strike="noStrike" kern="1200" cap="none" spc="0" normalizeH="0" baseline="0" noProof="0" dirty="0">
              <a:ln>
                <a:noFill/>
              </a:ln>
              <a:solidFill>
                <a:srgbClr val="E25B00"/>
              </a:solidFill>
              <a:effectLst/>
              <a:uLnTx/>
              <a:uFillTx/>
              <a:latin typeface="Century Gothic" panose="020F0302020204030204"/>
            </a:endParaRPr>
          </a:p>
        </p:txBody>
      </p:sp>
      <p:sp>
        <p:nvSpPr>
          <p:cNvPr id="33" name="TextBox 32">
            <a:extLst>
              <a:ext uri="{FF2B5EF4-FFF2-40B4-BE49-F238E27FC236}">
                <a16:creationId xmlns:a16="http://schemas.microsoft.com/office/drawing/2014/main" id="{3CC80B4A-8FB9-5141-8C3B-F7B756E6597D}"/>
              </a:ext>
            </a:extLst>
          </p:cNvPr>
          <p:cNvSpPr txBox="1"/>
          <p:nvPr/>
        </p:nvSpPr>
        <p:spPr>
          <a:xfrm>
            <a:off x="8078397" y="5678430"/>
            <a:ext cx="1730851" cy="646331"/>
          </a:xfrm>
          <a:prstGeom prst="rect">
            <a:avLst/>
          </a:prstGeom>
          <a:noFill/>
          <a:ln>
            <a:solidFill>
              <a:srgbClr val="FF66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srgbClr val="E25B00"/>
                </a:solidFill>
                <a:latin typeface="Century Gothic" panose="020F0302020204030204"/>
              </a:rPr>
              <a:t>third</a:t>
            </a:r>
            <a:endParaRPr kumimoji="0" lang="en-US" sz="3600" b="1" i="0" u="none" strike="noStrike" kern="1200" cap="none" spc="0" normalizeH="0" baseline="0" noProof="0" dirty="0">
              <a:ln>
                <a:noFill/>
              </a:ln>
              <a:solidFill>
                <a:srgbClr val="E25B00"/>
              </a:solidFill>
              <a:effectLst/>
              <a:uLnTx/>
              <a:uFillTx/>
              <a:latin typeface="Century Gothic" panose="020F0302020204030204"/>
            </a:endParaRPr>
          </a:p>
        </p:txBody>
      </p:sp>
      <p:sp>
        <p:nvSpPr>
          <p:cNvPr id="34" name="TextBox 33">
            <a:extLst>
              <a:ext uri="{FF2B5EF4-FFF2-40B4-BE49-F238E27FC236}">
                <a16:creationId xmlns:a16="http://schemas.microsoft.com/office/drawing/2014/main" id="{3CC80B4A-8FB9-5141-8C3B-F7B756E6597D}"/>
              </a:ext>
            </a:extLst>
          </p:cNvPr>
          <p:cNvSpPr txBox="1"/>
          <p:nvPr/>
        </p:nvSpPr>
        <p:spPr>
          <a:xfrm>
            <a:off x="10080406" y="5692159"/>
            <a:ext cx="1730851" cy="646331"/>
          </a:xfrm>
          <a:prstGeom prst="rect">
            <a:avLst/>
          </a:prstGeom>
          <a:noFill/>
          <a:ln>
            <a:solidFill>
              <a:srgbClr val="FF66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srgbClr val="E25B00"/>
                </a:solidFill>
                <a:latin typeface="Century Gothic" panose="020F0302020204030204"/>
              </a:rPr>
              <a:t>own</a:t>
            </a:r>
            <a:endParaRPr kumimoji="0" lang="en-US" sz="3600" b="1" i="0" u="none" strike="noStrike" kern="1200" cap="none" spc="0" normalizeH="0" baseline="0" noProof="0" dirty="0">
              <a:ln>
                <a:noFill/>
              </a:ln>
              <a:solidFill>
                <a:srgbClr val="E25B00"/>
              </a:solidFill>
              <a:effectLst/>
              <a:uLnTx/>
              <a:uFillTx/>
              <a:latin typeface="Century Gothic" panose="020F0302020204030204"/>
            </a:endParaRPr>
          </a:p>
        </p:txBody>
      </p:sp>
      <p:sp>
        <p:nvSpPr>
          <p:cNvPr id="16" name="TextBox 15"/>
          <p:cNvSpPr txBox="1"/>
          <p:nvPr/>
        </p:nvSpPr>
        <p:spPr>
          <a:xfrm>
            <a:off x="3598031" y="1835521"/>
            <a:ext cx="1121674" cy="461665"/>
          </a:xfrm>
          <a:prstGeom prst="rect">
            <a:avLst/>
          </a:prstGeom>
          <a:noFill/>
        </p:spPr>
        <p:txBody>
          <a:bodyPr wrap="square" rtlCol="0">
            <a:spAutoFit/>
          </a:bodyPr>
          <a:lstStyle/>
          <a:p>
            <a:pPr algn="l"/>
            <a:r>
              <a:rPr lang="en-GB" sz="2400" dirty="0">
                <a:solidFill>
                  <a:schemeClr val="accent5">
                    <a:lumMod val="50000"/>
                  </a:schemeClr>
                </a:solidFill>
              </a:rPr>
              <a:t>[short]</a:t>
            </a:r>
          </a:p>
        </p:txBody>
      </p:sp>
      <p:sp>
        <p:nvSpPr>
          <p:cNvPr id="35" name="TextBox 34"/>
          <p:cNvSpPr txBox="1"/>
          <p:nvPr/>
        </p:nvSpPr>
        <p:spPr>
          <a:xfrm>
            <a:off x="7127936" y="1480756"/>
            <a:ext cx="1121674" cy="461665"/>
          </a:xfrm>
          <a:prstGeom prst="rect">
            <a:avLst/>
          </a:prstGeom>
          <a:noFill/>
        </p:spPr>
        <p:txBody>
          <a:bodyPr wrap="square" rtlCol="0">
            <a:spAutoFit/>
          </a:bodyPr>
          <a:lstStyle/>
          <a:p>
            <a:pPr algn="l"/>
            <a:r>
              <a:rPr lang="en-GB" sz="2400" dirty="0">
                <a:solidFill>
                  <a:schemeClr val="accent5">
                    <a:lumMod val="50000"/>
                  </a:schemeClr>
                </a:solidFill>
              </a:rPr>
              <a:t>[long]</a:t>
            </a:r>
          </a:p>
        </p:txBody>
      </p:sp>
    </p:spTree>
    <p:extLst>
      <p:ext uri="{BB962C8B-B14F-4D97-AF65-F5344CB8AC3E}">
        <p14:creationId xmlns:p14="http://schemas.microsoft.com/office/powerpoint/2010/main" val="2912460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7" grpId="0"/>
      <p:bldP spid="18" grpId="0" animBg="1"/>
      <p:bldP spid="3" grpId="0" animBg="1"/>
      <p:bldP spid="19" grpId="0" animBg="1"/>
      <p:bldP spid="20"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xmlns=""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Prenominal adjectives</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gramática</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3CC80B4A-8FB9-5141-8C3B-F7B756E6597D}"/>
              </a:ext>
            </a:extLst>
          </p:cNvPr>
          <p:cNvSpPr txBox="1"/>
          <p:nvPr/>
        </p:nvSpPr>
        <p:spPr>
          <a:xfrm>
            <a:off x="180000" y="1230021"/>
            <a:ext cx="547165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err="1">
                <a:solidFill>
                  <a:srgbClr val="4472C4">
                    <a:lumMod val="50000"/>
                  </a:srgbClr>
                </a:solidFill>
                <a:latin typeface="Century Gothic" panose="020F0302020204030204"/>
              </a:rPr>
              <a:t>Por</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ejemplo</a:t>
            </a:r>
            <a:r>
              <a:rPr lang="en-US" sz="2400" dirty="0">
                <a:solidFill>
                  <a:srgbClr val="4472C4">
                    <a:lumMod val="50000"/>
                  </a:srgbClr>
                </a:solidFill>
                <a:latin typeface="Century Gothic" panose="020F0302020204030204"/>
              </a:rPr>
              <a: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 name="TextBox 5"/>
          <p:cNvSpPr txBox="1"/>
          <p:nvPr/>
        </p:nvSpPr>
        <p:spPr>
          <a:xfrm>
            <a:off x="6110847" y="1745562"/>
            <a:ext cx="4749022" cy="646331"/>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algn="ctr"/>
            <a:r>
              <a:rPr lang="en-GB" sz="3600" dirty="0">
                <a:solidFill>
                  <a:schemeClr val="accent5">
                    <a:lumMod val="50000"/>
                  </a:schemeClr>
                </a:solidFill>
              </a:rPr>
              <a:t>el </a:t>
            </a:r>
            <a:r>
              <a:rPr lang="en-GB" sz="3600" u="sng" dirty="0">
                <a:solidFill>
                  <a:schemeClr val="accent5">
                    <a:lumMod val="50000"/>
                  </a:schemeClr>
                </a:solidFill>
              </a:rPr>
              <a:t>último</a:t>
            </a:r>
            <a:r>
              <a:rPr lang="en-GB" sz="3600" dirty="0">
                <a:solidFill>
                  <a:schemeClr val="accent5">
                    <a:lumMod val="50000"/>
                  </a:schemeClr>
                </a:solidFill>
              </a:rPr>
              <a:t> </a:t>
            </a:r>
            <a:r>
              <a:rPr lang="en-GB" sz="3600" dirty="0" err="1">
                <a:solidFill>
                  <a:schemeClr val="accent5">
                    <a:lumMod val="50000"/>
                  </a:schemeClr>
                </a:solidFill>
              </a:rPr>
              <a:t>mensaje</a:t>
            </a:r>
            <a:endParaRPr lang="en-GB" sz="3600" dirty="0">
              <a:solidFill>
                <a:srgbClr val="FF6600"/>
              </a:solidFill>
            </a:endParaRPr>
          </a:p>
        </p:txBody>
      </p:sp>
      <p:sp>
        <p:nvSpPr>
          <p:cNvPr id="10" name="TextBox 9">
            <a:extLst>
              <a:ext uri="{FF2B5EF4-FFF2-40B4-BE49-F238E27FC236}">
                <a16:creationId xmlns:a16="http://schemas.microsoft.com/office/drawing/2014/main" id="{3CC80B4A-8FB9-5141-8C3B-F7B756E6597D}"/>
              </a:ext>
            </a:extLst>
          </p:cNvPr>
          <p:cNvSpPr txBox="1"/>
          <p:nvPr/>
        </p:nvSpPr>
        <p:spPr>
          <a:xfrm>
            <a:off x="1669581" y="1745563"/>
            <a:ext cx="3982071" cy="646331"/>
          </a:xfrm>
          <a:prstGeom prst="rect">
            <a:avLst/>
          </a:prstGeom>
          <a:noFill/>
          <a:ln>
            <a:solidFill>
              <a:srgbClr val="FF66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a:solidFill>
                  <a:srgbClr val="E25B00"/>
                </a:solidFill>
                <a:latin typeface="Century Gothic" panose="020F0302020204030204"/>
              </a:rPr>
              <a:t>the </a:t>
            </a:r>
            <a:r>
              <a:rPr lang="en-US" sz="3600" b="1" u="sng" dirty="0">
                <a:solidFill>
                  <a:srgbClr val="E25B00"/>
                </a:solidFill>
                <a:latin typeface="Century Gothic" panose="020F0302020204030204"/>
              </a:rPr>
              <a:t>last</a:t>
            </a:r>
            <a:r>
              <a:rPr lang="en-US" sz="3600" b="1" dirty="0">
                <a:solidFill>
                  <a:srgbClr val="E25B00"/>
                </a:solidFill>
                <a:latin typeface="Century Gothic" panose="020F0302020204030204"/>
              </a:rPr>
              <a:t> message</a:t>
            </a:r>
            <a:endParaRPr kumimoji="0" lang="en-US" sz="3600" b="1" i="0" u="none" strike="noStrike" kern="1200" cap="none" spc="0" normalizeH="0" baseline="0" noProof="0" dirty="0">
              <a:ln>
                <a:noFill/>
              </a:ln>
              <a:solidFill>
                <a:srgbClr val="E25B00"/>
              </a:solidFill>
              <a:effectLst/>
              <a:uLnTx/>
              <a:uFillTx/>
              <a:latin typeface="Century Gothic" panose="020F0302020204030204"/>
            </a:endParaRPr>
          </a:p>
        </p:txBody>
      </p:sp>
      <p:sp>
        <p:nvSpPr>
          <p:cNvPr id="12" name="TextBox 11">
            <a:extLst>
              <a:ext uri="{FF2B5EF4-FFF2-40B4-BE49-F238E27FC236}">
                <a16:creationId xmlns:a16="http://schemas.microsoft.com/office/drawing/2014/main" id="{3CC80B4A-8FB9-5141-8C3B-F7B756E6597D}"/>
              </a:ext>
            </a:extLst>
          </p:cNvPr>
          <p:cNvSpPr txBox="1"/>
          <p:nvPr/>
        </p:nvSpPr>
        <p:spPr>
          <a:xfrm>
            <a:off x="1669581" y="2623501"/>
            <a:ext cx="3982071" cy="646331"/>
          </a:xfrm>
          <a:prstGeom prst="rect">
            <a:avLst/>
          </a:prstGeom>
          <a:noFill/>
          <a:ln>
            <a:solidFill>
              <a:srgbClr val="FF66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a:solidFill>
                  <a:srgbClr val="E25B00"/>
                </a:solidFill>
                <a:latin typeface="Century Gothic" panose="020F0302020204030204"/>
              </a:rPr>
              <a:t>the </a:t>
            </a:r>
            <a:r>
              <a:rPr lang="en-US" sz="3600" b="1" u="sng" dirty="0">
                <a:solidFill>
                  <a:srgbClr val="E25B00"/>
                </a:solidFill>
                <a:latin typeface="Century Gothic" panose="020F0302020204030204"/>
              </a:rPr>
              <a:t>last</a:t>
            </a:r>
            <a:r>
              <a:rPr lang="en-US" sz="3600" b="1" dirty="0">
                <a:solidFill>
                  <a:srgbClr val="E25B00"/>
                </a:solidFill>
                <a:latin typeface="Century Gothic" panose="020F0302020204030204"/>
              </a:rPr>
              <a:t> call</a:t>
            </a:r>
            <a:endParaRPr kumimoji="0" lang="en-US" sz="3600" b="1" i="0" u="none" strike="noStrike" kern="1200" cap="none" spc="0" normalizeH="0" baseline="0" noProof="0" dirty="0">
              <a:ln>
                <a:noFill/>
              </a:ln>
              <a:solidFill>
                <a:srgbClr val="E25B00"/>
              </a:solidFill>
              <a:effectLst/>
              <a:uLnTx/>
              <a:uFillTx/>
              <a:latin typeface="Century Gothic" panose="020F0302020204030204"/>
            </a:endParaRPr>
          </a:p>
        </p:txBody>
      </p:sp>
      <p:sp>
        <p:nvSpPr>
          <p:cNvPr id="13" name="TextBox 12"/>
          <p:cNvSpPr txBox="1"/>
          <p:nvPr/>
        </p:nvSpPr>
        <p:spPr>
          <a:xfrm>
            <a:off x="6110847" y="2623500"/>
            <a:ext cx="4749022" cy="646331"/>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algn="ctr"/>
            <a:r>
              <a:rPr lang="en-GB" sz="3600" dirty="0">
                <a:solidFill>
                  <a:schemeClr val="accent5">
                    <a:lumMod val="50000"/>
                  </a:schemeClr>
                </a:solidFill>
              </a:rPr>
              <a:t>la </a:t>
            </a:r>
            <a:r>
              <a:rPr lang="en-GB" sz="3600" u="sng" dirty="0">
                <a:solidFill>
                  <a:schemeClr val="accent5">
                    <a:lumMod val="50000"/>
                  </a:schemeClr>
                </a:solidFill>
              </a:rPr>
              <a:t>últim</a:t>
            </a:r>
            <a:r>
              <a:rPr lang="en-GB" sz="3600" b="1" u="sng" dirty="0">
                <a:solidFill>
                  <a:schemeClr val="accent5">
                    <a:lumMod val="50000"/>
                  </a:schemeClr>
                </a:solidFill>
              </a:rPr>
              <a:t>a</a:t>
            </a:r>
            <a:r>
              <a:rPr lang="en-GB" sz="3600" dirty="0">
                <a:solidFill>
                  <a:schemeClr val="accent5">
                    <a:lumMod val="50000"/>
                  </a:schemeClr>
                </a:solidFill>
              </a:rPr>
              <a:t> </a:t>
            </a:r>
            <a:r>
              <a:rPr lang="en-GB" sz="3600" dirty="0" err="1">
                <a:solidFill>
                  <a:schemeClr val="accent5">
                    <a:lumMod val="50000"/>
                  </a:schemeClr>
                </a:solidFill>
              </a:rPr>
              <a:t>llamada</a:t>
            </a:r>
            <a:endParaRPr lang="en-GB" sz="3600" dirty="0">
              <a:solidFill>
                <a:srgbClr val="FF6600"/>
              </a:solidFill>
            </a:endParaRPr>
          </a:p>
        </p:txBody>
      </p:sp>
      <p:sp>
        <p:nvSpPr>
          <p:cNvPr id="14" name="TextBox 13">
            <a:extLst>
              <a:ext uri="{FF2B5EF4-FFF2-40B4-BE49-F238E27FC236}">
                <a16:creationId xmlns:a16="http://schemas.microsoft.com/office/drawing/2014/main" id="{3CC80B4A-8FB9-5141-8C3B-F7B756E6597D}"/>
              </a:ext>
            </a:extLst>
          </p:cNvPr>
          <p:cNvSpPr txBox="1"/>
          <p:nvPr/>
        </p:nvSpPr>
        <p:spPr>
          <a:xfrm>
            <a:off x="266863" y="3394871"/>
            <a:ext cx="11758015" cy="830997"/>
          </a:xfrm>
          <a:prstGeom prst="rect">
            <a:avLst/>
          </a:prstGeom>
          <a:noFill/>
        </p:spPr>
        <p:txBody>
          <a:bodyPr wrap="square" rtlCol="0">
            <a:spAutoFit/>
          </a:bodyPr>
          <a:lstStyle/>
          <a:p>
            <a:pPr lvl="0">
              <a:defRPr/>
            </a:pPr>
            <a:r>
              <a:rPr lang="en-US" sz="2400" dirty="0">
                <a:solidFill>
                  <a:srgbClr val="4472C4">
                    <a:lumMod val="50000"/>
                  </a:srgbClr>
                </a:solidFill>
              </a:rPr>
              <a:t>As you know, most adjectives end in </a:t>
            </a:r>
            <a:r>
              <a:rPr lang="en-US" sz="2400" b="1" dirty="0">
                <a:solidFill>
                  <a:srgbClr val="4472C4">
                    <a:lumMod val="50000"/>
                  </a:srgbClr>
                </a:solidFill>
                <a:sym typeface="Wingdings" panose="05000000000000000000" pitchFamily="2" charset="2"/>
              </a:rPr>
              <a:t>-o</a:t>
            </a:r>
            <a:r>
              <a:rPr lang="en-US" sz="2400" dirty="0">
                <a:solidFill>
                  <a:srgbClr val="4472C4">
                    <a:lumMod val="50000"/>
                  </a:srgbClr>
                </a:solidFill>
                <a:sym typeface="Wingdings" panose="05000000000000000000" pitchFamily="2" charset="2"/>
              </a:rPr>
              <a:t> when they refer to a</a:t>
            </a:r>
            <a:r>
              <a:rPr lang="en-US" sz="2400" b="1" dirty="0">
                <a:solidFill>
                  <a:srgbClr val="4472C4">
                    <a:lumMod val="50000"/>
                  </a:srgbClr>
                </a:solidFill>
                <a:sym typeface="Wingdings" panose="05000000000000000000" pitchFamily="2" charset="2"/>
              </a:rPr>
              <a:t> masculine noun </a:t>
            </a:r>
            <a:r>
              <a:rPr lang="en-US" sz="2400" dirty="0">
                <a:solidFill>
                  <a:srgbClr val="4472C4">
                    <a:lumMod val="50000"/>
                  </a:srgbClr>
                </a:solidFill>
                <a:sym typeface="Wingdings" panose="05000000000000000000" pitchFamily="2" charset="2"/>
              </a:rPr>
              <a:t>&amp;</a:t>
            </a:r>
            <a:r>
              <a:rPr lang="en-US" sz="2400" b="1" dirty="0">
                <a:solidFill>
                  <a:srgbClr val="4472C4">
                    <a:lumMod val="50000"/>
                  </a:srgbClr>
                </a:solidFill>
                <a:sym typeface="Wingdings" panose="05000000000000000000" pitchFamily="2" charset="2"/>
              </a:rPr>
              <a:t> -a </a:t>
            </a:r>
            <a:r>
              <a:rPr lang="en-US" sz="2400" dirty="0">
                <a:solidFill>
                  <a:srgbClr val="4472C4">
                    <a:lumMod val="50000"/>
                  </a:srgbClr>
                </a:solidFill>
                <a:sym typeface="Wingdings" panose="05000000000000000000" pitchFamily="2" charset="2"/>
              </a:rPr>
              <a:t>for a </a:t>
            </a:r>
            <a:r>
              <a:rPr lang="en-US" sz="2400" b="1" dirty="0">
                <a:solidFill>
                  <a:srgbClr val="4472C4">
                    <a:lumMod val="50000"/>
                  </a:srgbClr>
                </a:solidFill>
                <a:sym typeface="Wingdings" panose="05000000000000000000" pitchFamily="2" charset="2"/>
              </a:rPr>
              <a:t>feminine noun</a:t>
            </a:r>
            <a:r>
              <a:rPr lang="en-US" sz="2400" dirty="0">
                <a:solidFill>
                  <a:srgbClr val="4472C4">
                    <a:lumMod val="50000"/>
                  </a:srgbClr>
                </a:solidFill>
                <a:sym typeface="Wingdings" panose="05000000000000000000" pitchFamily="2" charset="2"/>
              </a:rPr>
              <a:t>.</a:t>
            </a:r>
            <a:endParaRPr lang="en-US" sz="2400" dirty="0">
              <a:solidFill>
                <a:srgbClr val="4472C4">
                  <a:lumMod val="50000"/>
                </a:srgbClr>
              </a:solidFill>
            </a:endParaRPr>
          </a:p>
        </p:txBody>
      </p:sp>
      <p:sp>
        <p:nvSpPr>
          <p:cNvPr id="15" name="TextBox 14"/>
          <p:cNvSpPr txBox="1"/>
          <p:nvPr/>
        </p:nvSpPr>
        <p:spPr>
          <a:xfrm>
            <a:off x="674643" y="4824315"/>
            <a:ext cx="2074061" cy="646331"/>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algn="ctr"/>
            <a:r>
              <a:rPr lang="en-GB" sz="3600" dirty="0">
                <a:solidFill>
                  <a:srgbClr val="002060"/>
                </a:solidFill>
              </a:rPr>
              <a:t>primero</a:t>
            </a:r>
          </a:p>
        </p:txBody>
      </p:sp>
      <p:sp>
        <p:nvSpPr>
          <p:cNvPr id="16" name="TextBox 15"/>
          <p:cNvSpPr txBox="1"/>
          <p:nvPr/>
        </p:nvSpPr>
        <p:spPr>
          <a:xfrm>
            <a:off x="674643" y="5629200"/>
            <a:ext cx="2074061" cy="646331"/>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algn="ctr"/>
            <a:r>
              <a:rPr lang="en-GB" sz="3600" dirty="0" err="1">
                <a:solidFill>
                  <a:srgbClr val="002060"/>
                </a:solidFill>
              </a:rPr>
              <a:t>tercero</a:t>
            </a:r>
            <a:endParaRPr lang="en-GB" sz="3600" dirty="0">
              <a:solidFill>
                <a:srgbClr val="002060"/>
              </a:solidFill>
            </a:endParaRPr>
          </a:p>
        </p:txBody>
      </p:sp>
      <p:sp>
        <p:nvSpPr>
          <p:cNvPr id="3" name="Rectangle 2"/>
          <p:cNvSpPr/>
          <p:nvPr/>
        </p:nvSpPr>
        <p:spPr>
          <a:xfrm>
            <a:off x="2998635" y="4784194"/>
            <a:ext cx="737702" cy="769441"/>
          </a:xfrm>
          <a:prstGeom prst="rect">
            <a:avLst/>
          </a:prstGeom>
        </p:spPr>
        <p:txBody>
          <a:bodyPr wrap="none">
            <a:spAutoFit/>
          </a:bodyPr>
          <a:lstStyle/>
          <a:p>
            <a:r>
              <a:rPr lang="en-US" sz="4400" dirty="0">
                <a:solidFill>
                  <a:srgbClr val="4472C4">
                    <a:lumMod val="50000"/>
                  </a:srgbClr>
                </a:solidFill>
                <a:sym typeface="Wingdings" panose="05000000000000000000" pitchFamily="2" charset="2"/>
              </a:rPr>
              <a:t></a:t>
            </a:r>
            <a:endParaRPr lang="en-GB" sz="4400" dirty="0"/>
          </a:p>
        </p:txBody>
      </p:sp>
      <p:sp>
        <p:nvSpPr>
          <p:cNvPr id="17" name="TextBox 16">
            <a:extLst>
              <a:ext uri="{FF2B5EF4-FFF2-40B4-BE49-F238E27FC236}">
                <a16:creationId xmlns:a16="http://schemas.microsoft.com/office/drawing/2014/main" id="{3CC80B4A-8FB9-5141-8C3B-F7B756E6597D}"/>
              </a:ext>
            </a:extLst>
          </p:cNvPr>
          <p:cNvSpPr txBox="1"/>
          <p:nvPr/>
        </p:nvSpPr>
        <p:spPr>
          <a:xfrm>
            <a:off x="266862" y="4294259"/>
            <a:ext cx="1202673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noProof="0" dirty="0">
                <a:solidFill>
                  <a:srgbClr val="4472C4">
                    <a:lumMod val="50000"/>
                  </a:srgbClr>
                </a:solidFill>
                <a:latin typeface="Century Gothic" panose="020F0302020204030204"/>
                <a:sym typeface="Wingdings" panose="05000000000000000000" pitchFamily="2" charset="2"/>
              </a:rPr>
              <a:t>However, there are several exceptions:</a:t>
            </a:r>
            <a:endPar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18" name="TextBox 17"/>
          <p:cNvSpPr txBox="1"/>
          <p:nvPr/>
        </p:nvSpPr>
        <p:spPr>
          <a:xfrm>
            <a:off x="3843790" y="4845748"/>
            <a:ext cx="2074061" cy="646331"/>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algn="ctr"/>
            <a:r>
              <a:rPr lang="en-GB" sz="3600" b="1" dirty="0">
                <a:solidFill>
                  <a:srgbClr val="002060"/>
                </a:solidFill>
              </a:rPr>
              <a:t>primer</a:t>
            </a:r>
          </a:p>
        </p:txBody>
      </p:sp>
      <p:sp>
        <p:nvSpPr>
          <p:cNvPr id="19" name="TextBox 18"/>
          <p:cNvSpPr txBox="1"/>
          <p:nvPr/>
        </p:nvSpPr>
        <p:spPr>
          <a:xfrm>
            <a:off x="3843790" y="5655639"/>
            <a:ext cx="2074061" cy="646331"/>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algn="ctr"/>
            <a:r>
              <a:rPr lang="en-GB" sz="3600" b="1" dirty="0">
                <a:solidFill>
                  <a:srgbClr val="002060"/>
                </a:solidFill>
              </a:rPr>
              <a:t>tercer</a:t>
            </a:r>
          </a:p>
        </p:txBody>
      </p:sp>
      <p:sp>
        <p:nvSpPr>
          <p:cNvPr id="21" name="TextBox 20">
            <a:extLst>
              <a:ext uri="{FF2B5EF4-FFF2-40B4-BE49-F238E27FC236}">
                <a16:creationId xmlns:a16="http://schemas.microsoft.com/office/drawing/2014/main" id="{3CC80B4A-8FB9-5141-8C3B-F7B756E6597D}"/>
              </a:ext>
            </a:extLst>
          </p:cNvPr>
          <p:cNvSpPr txBox="1"/>
          <p:nvPr/>
        </p:nvSpPr>
        <p:spPr>
          <a:xfrm>
            <a:off x="6110847" y="4932547"/>
            <a:ext cx="54961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noProof="0" dirty="0">
                <a:solidFill>
                  <a:srgbClr val="4472C4">
                    <a:lumMod val="50000"/>
                  </a:srgbClr>
                </a:solidFill>
                <a:latin typeface="Century Gothic" panose="020F0302020204030204"/>
                <a:sym typeface="Wingdings" panose="05000000000000000000" pitchFamily="2" charset="2"/>
              </a:rPr>
              <a:t>before a singular masculine noun</a:t>
            </a: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20" name="Rectangle 19"/>
          <p:cNvSpPr/>
          <p:nvPr/>
        </p:nvSpPr>
        <p:spPr>
          <a:xfrm>
            <a:off x="2998635" y="5594085"/>
            <a:ext cx="737702" cy="769441"/>
          </a:xfrm>
          <a:prstGeom prst="rect">
            <a:avLst/>
          </a:prstGeom>
        </p:spPr>
        <p:txBody>
          <a:bodyPr wrap="none">
            <a:spAutoFit/>
          </a:bodyPr>
          <a:lstStyle/>
          <a:p>
            <a:r>
              <a:rPr lang="en-US" sz="4400" dirty="0">
                <a:solidFill>
                  <a:srgbClr val="4472C4">
                    <a:lumMod val="50000"/>
                  </a:srgbClr>
                </a:solidFill>
                <a:sym typeface="Wingdings" panose="05000000000000000000" pitchFamily="2" charset="2"/>
              </a:rPr>
              <a:t></a:t>
            </a:r>
            <a:endParaRPr lang="en-GB" sz="4400" dirty="0"/>
          </a:p>
        </p:txBody>
      </p:sp>
      <p:sp>
        <p:nvSpPr>
          <p:cNvPr id="22" name="TextBox 21">
            <a:extLst>
              <a:ext uri="{FF2B5EF4-FFF2-40B4-BE49-F238E27FC236}">
                <a16:creationId xmlns:a16="http://schemas.microsoft.com/office/drawing/2014/main" id="{3CC80B4A-8FB9-5141-8C3B-F7B756E6597D}"/>
              </a:ext>
            </a:extLst>
          </p:cNvPr>
          <p:cNvSpPr txBox="1"/>
          <p:nvPr/>
        </p:nvSpPr>
        <p:spPr>
          <a:xfrm>
            <a:off x="6110848" y="5727142"/>
            <a:ext cx="591403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noProof="0" dirty="0">
                <a:solidFill>
                  <a:srgbClr val="4472C4">
                    <a:lumMod val="50000"/>
                  </a:srgbClr>
                </a:solidFill>
                <a:latin typeface="Century Gothic" panose="020F0302020204030204"/>
                <a:sym typeface="Wingdings" panose="05000000000000000000" pitchFamily="2" charset="2"/>
              </a:rPr>
              <a:t>before a singular masculine noun</a:t>
            </a: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8" name="Rounded Rectangular Callout 7"/>
          <p:cNvSpPr/>
          <p:nvPr/>
        </p:nvSpPr>
        <p:spPr>
          <a:xfrm>
            <a:off x="6211371" y="4061349"/>
            <a:ext cx="5218414" cy="2273695"/>
          </a:xfrm>
          <a:prstGeom prst="wedgeRoundRectCallout">
            <a:avLst>
              <a:gd name="adj1" fmla="val -20562"/>
              <a:gd name="adj2" fmla="val 48472"/>
              <a:gd name="adj3" fmla="val 16667"/>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203864"/>
                </a:solidFill>
              </a:rPr>
              <a:t>Remember that to say ‘</a:t>
            </a:r>
            <a:r>
              <a:rPr lang="en-GB" sz="2000" b="1" i="1" dirty="0">
                <a:solidFill>
                  <a:srgbClr val="203864"/>
                </a:solidFill>
              </a:rPr>
              <a:t>on </a:t>
            </a:r>
            <a:r>
              <a:rPr lang="en-GB" sz="2000" dirty="0">
                <a:solidFill>
                  <a:srgbClr val="203864"/>
                </a:solidFill>
              </a:rPr>
              <a:t>a day’, you just use the definite article ‘el’.</a:t>
            </a:r>
          </a:p>
          <a:p>
            <a:pPr algn="ctr"/>
            <a:endParaRPr lang="en-GB" sz="2000" dirty="0">
              <a:solidFill>
                <a:srgbClr val="203864"/>
              </a:solidFill>
            </a:endParaRPr>
          </a:p>
          <a:p>
            <a:pPr algn="ctr"/>
            <a:endParaRPr lang="en-GB" sz="2000" dirty="0">
              <a:solidFill>
                <a:srgbClr val="203864"/>
              </a:solidFill>
            </a:endParaRPr>
          </a:p>
          <a:p>
            <a:pPr algn="ctr"/>
            <a:endParaRPr lang="en-GB" sz="2000" dirty="0">
              <a:solidFill>
                <a:srgbClr val="203864"/>
              </a:solidFill>
            </a:endParaRPr>
          </a:p>
          <a:p>
            <a:pPr algn="ctr"/>
            <a:r>
              <a:rPr lang="en-GB" sz="2000" dirty="0">
                <a:solidFill>
                  <a:srgbClr val="203864"/>
                </a:solidFill>
              </a:rPr>
              <a:t> </a:t>
            </a:r>
            <a:endParaRPr lang="en-GB" sz="2000" b="1" i="1" dirty="0">
              <a:solidFill>
                <a:srgbClr val="203864"/>
              </a:solidFill>
            </a:endParaRPr>
          </a:p>
        </p:txBody>
      </p:sp>
      <p:sp>
        <p:nvSpPr>
          <p:cNvPr id="9" name="TextBox 8"/>
          <p:cNvSpPr txBox="1"/>
          <p:nvPr/>
        </p:nvSpPr>
        <p:spPr>
          <a:xfrm>
            <a:off x="6381074" y="5368626"/>
            <a:ext cx="3049723" cy="400110"/>
          </a:xfrm>
          <a:prstGeom prst="rect">
            <a:avLst/>
          </a:prstGeom>
          <a:noFill/>
        </p:spPr>
        <p:txBody>
          <a:bodyPr wrap="square" rtlCol="0">
            <a:spAutoFit/>
          </a:bodyPr>
          <a:lstStyle/>
          <a:p>
            <a:pPr algn="l"/>
            <a:r>
              <a:rPr lang="en-GB" sz="2000" dirty="0">
                <a:solidFill>
                  <a:schemeClr val="accent5">
                    <a:lumMod val="50000"/>
                  </a:schemeClr>
                </a:solidFill>
              </a:rPr>
              <a:t>on the first day</a:t>
            </a:r>
          </a:p>
        </p:txBody>
      </p:sp>
      <p:sp>
        <p:nvSpPr>
          <p:cNvPr id="24" name="TextBox 23"/>
          <p:cNvSpPr txBox="1"/>
          <p:nvPr/>
        </p:nvSpPr>
        <p:spPr>
          <a:xfrm>
            <a:off x="9041587" y="5366738"/>
            <a:ext cx="1854160" cy="400110"/>
          </a:xfrm>
          <a:prstGeom prst="rect">
            <a:avLst/>
          </a:prstGeom>
          <a:noFill/>
        </p:spPr>
        <p:txBody>
          <a:bodyPr wrap="square" rtlCol="0">
            <a:spAutoFit/>
          </a:bodyPr>
          <a:lstStyle/>
          <a:p>
            <a:pPr algn="l"/>
            <a:r>
              <a:rPr lang="en-GB" sz="2000" dirty="0">
                <a:solidFill>
                  <a:schemeClr val="accent5">
                    <a:lumMod val="50000"/>
                  </a:schemeClr>
                </a:solidFill>
              </a:rPr>
              <a:t>el primer día</a:t>
            </a:r>
          </a:p>
        </p:txBody>
      </p:sp>
      <p:sp>
        <p:nvSpPr>
          <p:cNvPr id="25" name="TextBox 24"/>
          <p:cNvSpPr txBox="1"/>
          <p:nvPr/>
        </p:nvSpPr>
        <p:spPr>
          <a:xfrm>
            <a:off x="6393055" y="5768736"/>
            <a:ext cx="3049723" cy="400110"/>
          </a:xfrm>
          <a:prstGeom prst="rect">
            <a:avLst/>
          </a:prstGeom>
          <a:noFill/>
        </p:spPr>
        <p:txBody>
          <a:bodyPr wrap="square" rtlCol="0">
            <a:spAutoFit/>
          </a:bodyPr>
          <a:lstStyle/>
          <a:p>
            <a:pPr algn="l"/>
            <a:r>
              <a:rPr lang="en-GB" sz="2000" dirty="0">
                <a:solidFill>
                  <a:schemeClr val="accent5">
                    <a:lumMod val="50000"/>
                  </a:schemeClr>
                </a:solidFill>
              </a:rPr>
              <a:t>on the third day</a:t>
            </a:r>
          </a:p>
        </p:txBody>
      </p:sp>
      <p:sp>
        <p:nvSpPr>
          <p:cNvPr id="26" name="TextBox 25"/>
          <p:cNvSpPr txBox="1"/>
          <p:nvPr/>
        </p:nvSpPr>
        <p:spPr>
          <a:xfrm>
            <a:off x="9047188" y="5753258"/>
            <a:ext cx="1854160" cy="400110"/>
          </a:xfrm>
          <a:prstGeom prst="rect">
            <a:avLst/>
          </a:prstGeom>
          <a:noFill/>
        </p:spPr>
        <p:txBody>
          <a:bodyPr wrap="square" rtlCol="0">
            <a:spAutoFit/>
          </a:bodyPr>
          <a:lstStyle/>
          <a:p>
            <a:pPr algn="l"/>
            <a:r>
              <a:rPr lang="en-GB" sz="2000" dirty="0">
                <a:solidFill>
                  <a:schemeClr val="accent5">
                    <a:lumMod val="50000"/>
                  </a:schemeClr>
                </a:solidFill>
              </a:rPr>
              <a:t>el tercer día</a:t>
            </a:r>
          </a:p>
        </p:txBody>
      </p:sp>
      <p:sp>
        <p:nvSpPr>
          <p:cNvPr id="27" name="TextBox 26"/>
          <p:cNvSpPr txBox="1"/>
          <p:nvPr/>
        </p:nvSpPr>
        <p:spPr>
          <a:xfrm>
            <a:off x="6369094" y="4964062"/>
            <a:ext cx="3049723" cy="400110"/>
          </a:xfrm>
          <a:prstGeom prst="rect">
            <a:avLst/>
          </a:prstGeom>
          <a:noFill/>
        </p:spPr>
        <p:txBody>
          <a:bodyPr wrap="square" rtlCol="0">
            <a:spAutoFit/>
          </a:bodyPr>
          <a:lstStyle/>
          <a:p>
            <a:pPr algn="l"/>
            <a:r>
              <a:rPr lang="en-GB" sz="2000" dirty="0">
                <a:solidFill>
                  <a:schemeClr val="accent5">
                    <a:lumMod val="50000"/>
                  </a:schemeClr>
                </a:solidFill>
              </a:rPr>
              <a:t>on Monday</a:t>
            </a:r>
          </a:p>
        </p:txBody>
      </p:sp>
      <p:sp>
        <p:nvSpPr>
          <p:cNvPr id="28" name="TextBox 27"/>
          <p:cNvSpPr txBox="1"/>
          <p:nvPr/>
        </p:nvSpPr>
        <p:spPr>
          <a:xfrm>
            <a:off x="9045331" y="4977485"/>
            <a:ext cx="3049723" cy="400110"/>
          </a:xfrm>
          <a:prstGeom prst="rect">
            <a:avLst/>
          </a:prstGeom>
          <a:noFill/>
        </p:spPr>
        <p:txBody>
          <a:bodyPr wrap="square" rtlCol="0">
            <a:spAutoFit/>
          </a:bodyPr>
          <a:lstStyle/>
          <a:p>
            <a:pPr algn="l"/>
            <a:r>
              <a:rPr lang="en-GB" sz="2000" dirty="0">
                <a:solidFill>
                  <a:schemeClr val="accent5">
                    <a:lumMod val="50000"/>
                  </a:schemeClr>
                </a:solidFill>
              </a:rPr>
              <a:t>el lunes</a:t>
            </a:r>
          </a:p>
        </p:txBody>
      </p:sp>
    </p:spTree>
    <p:extLst>
      <p:ext uri="{BB962C8B-B14F-4D97-AF65-F5344CB8AC3E}">
        <p14:creationId xmlns:p14="http://schemas.microsoft.com/office/powerpoint/2010/main" val="2106366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9"/>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2"/>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8"/>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7"/>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28"/>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9"/>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24"/>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25"/>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2" grpId="0" animBg="1"/>
      <p:bldP spid="13" grpId="0" animBg="1"/>
      <p:bldP spid="14" grpId="0"/>
      <p:bldP spid="15" grpId="0" animBg="1"/>
      <p:bldP spid="16" grpId="0" animBg="1"/>
      <p:bldP spid="3" grpId="0"/>
      <p:bldP spid="17" grpId="0"/>
      <p:bldP spid="18" grpId="0" animBg="1"/>
      <p:bldP spid="19" grpId="0" animBg="1"/>
      <p:bldP spid="21" grpId="0"/>
      <p:bldP spid="20" grpId="0"/>
      <p:bldP spid="22" grpId="0"/>
      <p:bldP spid="8" grpId="0" animBg="1"/>
      <p:bldP spid="9" grpId="0"/>
      <p:bldP spid="24" grpId="0"/>
      <p:bldP spid="25" grpId="0"/>
      <p:bldP spid="26" grpId="0"/>
      <p:bldP spid="27" grpId="0"/>
      <p:bldP spid="2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41221" y="243397"/>
            <a:ext cx="8459182" cy="830997"/>
          </a:xfrm>
          <a:prstGeom prst="rect">
            <a:avLst/>
          </a:prstGeom>
          <a:noFill/>
        </p:spPr>
        <p:txBody>
          <a:bodyPr wrap="square" rtlCol="0">
            <a:spAutoFit/>
          </a:bodyPr>
          <a:lstStyle/>
          <a:p>
            <a:pPr algn="l"/>
            <a:r>
              <a:rPr lang="en-GB" sz="2400" b="1" dirty="0">
                <a:solidFill>
                  <a:schemeClr val="accent5">
                    <a:lumMod val="50000"/>
                  </a:schemeClr>
                </a:solidFill>
              </a:rPr>
              <a:t>Antes de </a:t>
            </a:r>
            <a:r>
              <a:rPr lang="en-GB" sz="2400" b="1" dirty="0" err="1">
                <a:solidFill>
                  <a:schemeClr val="accent5">
                    <a:lumMod val="50000"/>
                  </a:schemeClr>
                </a:solidFill>
              </a:rPr>
              <a:t>empezar</a:t>
            </a:r>
            <a:r>
              <a:rPr lang="en-GB" sz="2400" b="1" dirty="0">
                <a:solidFill>
                  <a:schemeClr val="accent5">
                    <a:lumMod val="50000"/>
                  </a:schemeClr>
                </a:solidFill>
              </a:rPr>
              <a:t> la </a:t>
            </a:r>
            <a:r>
              <a:rPr lang="en-GB" sz="2400" b="1" dirty="0" err="1">
                <a:solidFill>
                  <a:schemeClr val="accent5">
                    <a:lumMod val="50000"/>
                  </a:schemeClr>
                </a:solidFill>
              </a:rPr>
              <a:t>última</a:t>
            </a:r>
            <a:r>
              <a:rPr lang="en-GB" sz="2400" b="1" dirty="0">
                <a:solidFill>
                  <a:schemeClr val="accent5">
                    <a:lumMod val="50000"/>
                  </a:schemeClr>
                </a:solidFill>
              </a:rPr>
              <a:t> </a:t>
            </a:r>
            <a:r>
              <a:rPr lang="en-GB" sz="2400" b="1" dirty="0" err="1">
                <a:solidFill>
                  <a:schemeClr val="accent5">
                    <a:lumMod val="50000"/>
                  </a:schemeClr>
                </a:solidFill>
              </a:rPr>
              <a:t>actividad</a:t>
            </a:r>
            <a:r>
              <a:rPr lang="en-GB" sz="2400" b="1" dirty="0">
                <a:solidFill>
                  <a:schemeClr val="accent5">
                    <a:lumMod val="50000"/>
                  </a:schemeClr>
                </a:solidFill>
              </a:rPr>
              <a:t>, ¡</a:t>
            </a:r>
            <a:r>
              <a:rPr lang="en-GB" sz="2400" b="1" dirty="0" err="1">
                <a:solidFill>
                  <a:schemeClr val="accent5">
                    <a:lumMod val="50000"/>
                  </a:schemeClr>
                </a:solidFill>
              </a:rPr>
              <a:t>vamos</a:t>
            </a:r>
            <a:r>
              <a:rPr lang="en-GB" sz="2400" b="1" dirty="0">
                <a:solidFill>
                  <a:schemeClr val="accent5">
                    <a:lumMod val="50000"/>
                  </a:schemeClr>
                </a:solidFill>
              </a:rPr>
              <a:t> a </a:t>
            </a:r>
            <a:r>
              <a:rPr lang="en-GB" sz="2400" b="1" dirty="0" err="1">
                <a:solidFill>
                  <a:schemeClr val="accent5">
                    <a:lumMod val="50000"/>
                  </a:schemeClr>
                </a:solidFill>
              </a:rPr>
              <a:t>decir</a:t>
            </a:r>
            <a:r>
              <a:rPr lang="en-GB" sz="2400" b="1" dirty="0">
                <a:solidFill>
                  <a:schemeClr val="accent5">
                    <a:lumMod val="50000"/>
                  </a:schemeClr>
                </a:solidFill>
              </a:rPr>
              <a:t> las palabras en </a:t>
            </a:r>
            <a:r>
              <a:rPr lang="en-GB" sz="2400" b="1" dirty="0" err="1">
                <a:solidFill>
                  <a:schemeClr val="accent5">
                    <a:lumMod val="50000"/>
                  </a:schemeClr>
                </a:solidFill>
              </a:rPr>
              <a:t>español</a:t>
            </a:r>
            <a:r>
              <a:rPr lang="en-GB" sz="2400" b="1" dirty="0">
                <a:solidFill>
                  <a:schemeClr val="accent5">
                    <a:lumMod val="50000"/>
                  </a:schemeClr>
                </a:solidFill>
              </a:rPr>
              <a:t>!    </a:t>
            </a:r>
          </a:p>
        </p:txBody>
      </p:sp>
      <p:sp>
        <p:nvSpPr>
          <p:cNvPr id="4" name="TextBox 3"/>
          <p:cNvSpPr txBox="1"/>
          <p:nvPr/>
        </p:nvSpPr>
        <p:spPr>
          <a:xfrm>
            <a:off x="775273" y="1297034"/>
            <a:ext cx="1727201" cy="461665"/>
          </a:xfrm>
          <a:prstGeom prst="rect">
            <a:avLst/>
          </a:prstGeom>
          <a:noFill/>
        </p:spPr>
        <p:txBody>
          <a:bodyPr wrap="square" rtlCol="0">
            <a:spAutoFit/>
          </a:bodyPr>
          <a:lstStyle/>
          <a:p>
            <a:pPr algn="l"/>
            <a:r>
              <a:rPr lang="en-GB" sz="2400" dirty="0">
                <a:solidFill>
                  <a:schemeClr val="accent5">
                    <a:lumMod val="50000"/>
                  </a:schemeClr>
                </a:solidFill>
              </a:rPr>
              <a:t>to ask for</a:t>
            </a:r>
          </a:p>
        </p:txBody>
      </p:sp>
      <p:sp>
        <p:nvSpPr>
          <p:cNvPr id="6" name="TextBox 5"/>
          <p:cNvSpPr txBox="1"/>
          <p:nvPr/>
        </p:nvSpPr>
        <p:spPr>
          <a:xfrm>
            <a:off x="3205916" y="1297034"/>
            <a:ext cx="1727201" cy="461665"/>
          </a:xfrm>
          <a:prstGeom prst="rect">
            <a:avLst/>
          </a:prstGeom>
          <a:noFill/>
        </p:spPr>
        <p:txBody>
          <a:bodyPr wrap="square" rtlCol="0">
            <a:spAutoFit/>
          </a:bodyPr>
          <a:lstStyle/>
          <a:p>
            <a:pPr algn="l"/>
            <a:r>
              <a:rPr lang="en-GB" sz="2400" dirty="0" err="1">
                <a:solidFill>
                  <a:schemeClr val="accent5">
                    <a:lumMod val="50000"/>
                  </a:schemeClr>
                </a:solidFill>
              </a:rPr>
              <a:t>pedir</a:t>
            </a:r>
            <a:endParaRPr lang="en-GB" sz="2400" dirty="0">
              <a:solidFill>
                <a:schemeClr val="accent5">
                  <a:lumMod val="50000"/>
                </a:schemeClr>
              </a:solidFill>
            </a:endParaRPr>
          </a:p>
        </p:txBody>
      </p:sp>
      <p:sp>
        <p:nvSpPr>
          <p:cNvPr id="5" name="Rectangle 4"/>
          <p:cNvSpPr/>
          <p:nvPr/>
        </p:nvSpPr>
        <p:spPr>
          <a:xfrm>
            <a:off x="3172794" y="1217156"/>
            <a:ext cx="2527143" cy="577511"/>
          </a:xfrm>
          <a:prstGeom prst="rect">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115076"/>
                </a:solidFill>
              </a:rPr>
              <a:t>?</a:t>
            </a:r>
          </a:p>
        </p:txBody>
      </p:sp>
      <p:sp>
        <p:nvSpPr>
          <p:cNvPr id="7" name="TextBox 6"/>
          <p:cNvSpPr txBox="1"/>
          <p:nvPr/>
        </p:nvSpPr>
        <p:spPr>
          <a:xfrm>
            <a:off x="741221" y="2032943"/>
            <a:ext cx="1727201" cy="461665"/>
          </a:xfrm>
          <a:prstGeom prst="rect">
            <a:avLst/>
          </a:prstGeom>
          <a:noFill/>
        </p:spPr>
        <p:txBody>
          <a:bodyPr wrap="square" rtlCol="0">
            <a:spAutoFit/>
          </a:bodyPr>
          <a:lstStyle/>
          <a:p>
            <a:pPr algn="l"/>
            <a:r>
              <a:rPr lang="en-GB" sz="2400" dirty="0">
                <a:solidFill>
                  <a:schemeClr val="accent5">
                    <a:lumMod val="50000"/>
                  </a:schemeClr>
                </a:solidFill>
              </a:rPr>
              <a:t>language</a:t>
            </a:r>
          </a:p>
        </p:txBody>
      </p:sp>
      <p:sp>
        <p:nvSpPr>
          <p:cNvPr id="8" name="TextBox 7"/>
          <p:cNvSpPr txBox="1"/>
          <p:nvPr/>
        </p:nvSpPr>
        <p:spPr>
          <a:xfrm>
            <a:off x="3180365" y="2032942"/>
            <a:ext cx="2949200" cy="461665"/>
          </a:xfrm>
          <a:prstGeom prst="rect">
            <a:avLst/>
          </a:prstGeom>
          <a:noFill/>
        </p:spPr>
        <p:txBody>
          <a:bodyPr wrap="square" rtlCol="0">
            <a:spAutoFit/>
          </a:bodyPr>
          <a:lstStyle/>
          <a:p>
            <a:pPr algn="l"/>
            <a:r>
              <a:rPr lang="en-GB" sz="2400" dirty="0">
                <a:solidFill>
                  <a:schemeClr val="accent5">
                    <a:lumMod val="50000"/>
                  </a:schemeClr>
                </a:solidFill>
              </a:rPr>
              <a:t>el </a:t>
            </a:r>
            <a:r>
              <a:rPr lang="en-GB" sz="2400" dirty="0" err="1">
                <a:solidFill>
                  <a:schemeClr val="accent5">
                    <a:lumMod val="50000"/>
                  </a:schemeClr>
                </a:solidFill>
              </a:rPr>
              <a:t>idioma</a:t>
            </a:r>
            <a:endParaRPr lang="en-GB" sz="2400" dirty="0">
              <a:solidFill>
                <a:schemeClr val="accent5">
                  <a:lumMod val="50000"/>
                </a:schemeClr>
              </a:solidFill>
            </a:endParaRPr>
          </a:p>
        </p:txBody>
      </p:sp>
      <p:sp>
        <p:nvSpPr>
          <p:cNvPr id="9" name="TextBox 8"/>
          <p:cNvSpPr txBox="1"/>
          <p:nvPr/>
        </p:nvSpPr>
        <p:spPr>
          <a:xfrm>
            <a:off x="741221" y="2768852"/>
            <a:ext cx="2635025" cy="461665"/>
          </a:xfrm>
          <a:prstGeom prst="rect">
            <a:avLst/>
          </a:prstGeom>
          <a:noFill/>
        </p:spPr>
        <p:txBody>
          <a:bodyPr wrap="square" rtlCol="0">
            <a:spAutoFit/>
          </a:bodyPr>
          <a:lstStyle/>
          <a:p>
            <a:pPr algn="l"/>
            <a:r>
              <a:rPr lang="en-GB" sz="2400" dirty="0">
                <a:solidFill>
                  <a:schemeClr val="accent5">
                    <a:lumMod val="50000"/>
                  </a:schemeClr>
                </a:solidFill>
              </a:rPr>
              <a:t>ticket (e.g. bus)</a:t>
            </a:r>
          </a:p>
        </p:txBody>
      </p:sp>
      <p:sp>
        <p:nvSpPr>
          <p:cNvPr id="10" name="TextBox 9"/>
          <p:cNvSpPr txBox="1"/>
          <p:nvPr/>
        </p:nvSpPr>
        <p:spPr>
          <a:xfrm>
            <a:off x="3204220" y="2774750"/>
            <a:ext cx="2949200" cy="461665"/>
          </a:xfrm>
          <a:prstGeom prst="rect">
            <a:avLst/>
          </a:prstGeom>
          <a:noFill/>
        </p:spPr>
        <p:txBody>
          <a:bodyPr wrap="square" rtlCol="0">
            <a:spAutoFit/>
          </a:bodyPr>
          <a:lstStyle/>
          <a:p>
            <a:pPr algn="l"/>
            <a:r>
              <a:rPr lang="en-GB" sz="2400" dirty="0">
                <a:solidFill>
                  <a:schemeClr val="accent5">
                    <a:lumMod val="50000"/>
                  </a:schemeClr>
                </a:solidFill>
              </a:rPr>
              <a:t>el </a:t>
            </a:r>
            <a:r>
              <a:rPr lang="en-GB" sz="2400" dirty="0" err="1">
                <a:solidFill>
                  <a:schemeClr val="accent5">
                    <a:lumMod val="50000"/>
                  </a:schemeClr>
                </a:solidFill>
              </a:rPr>
              <a:t>billete</a:t>
            </a:r>
            <a:endParaRPr lang="en-GB" sz="2400" dirty="0">
              <a:solidFill>
                <a:schemeClr val="accent5">
                  <a:lumMod val="50000"/>
                </a:schemeClr>
              </a:solidFill>
            </a:endParaRPr>
          </a:p>
        </p:txBody>
      </p:sp>
      <p:sp>
        <p:nvSpPr>
          <p:cNvPr id="11" name="TextBox 10"/>
          <p:cNvSpPr txBox="1"/>
          <p:nvPr/>
        </p:nvSpPr>
        <p:spPr>
          <a:xfrm>
            <a:off x="741221" y="3518943"/>
            <a:ext cx="2012223" cy="461665"/>
          </a:xfrm>
          <a:prstGeom prst="rect">
            <a:avLst/>
          </a:prstGeom>
          <a:noFill/>
        </p:spPr>
        <p:txBody>
          <a:bodyPr wrap="square" rtlCol="0">
            <a:spAutoFit/>
          </a:bodyPr>
          <a:lstStyle/>
          <a:p>
            <a:pPr algn="l"/>
            <a:r>
              <a:rPr lang="en-GB" sz="2400" dirty="0">
                <a:solidFill>
                  <a:schemeClr val="accent5">
                    <a:lumMod val="50000"/>
                  </a:schemeClr>
                </a:solidFill>
              </a:rPr>
              <a:t>help (noun)</a:t>
            </a:r>
          </a:p>
        </p:txBody>
      </p:sp>
      <p:sp>
        <p:nvSpPr>
          <p:cNvPr id="12" name="TextBox 11"/>
          <p:cNvSpPr txBox="1"/>
          <p:nvPr/>
        </p:nvSpPr>
        <p:spPr>
          <a:xfrm>
            <a:off x="3204220" y="3511517"/>
            <a:ext cx="1727201" cy="461665"/>
          </a:xfrm>
          <a:prstGeom prst="rect">
            <a:avLst/>
          </a:prstGeom>
          <a:noFill/>
        </p:spPr>
        <p:txBody>
          <a:bodyPr wrap="square" rtlCol="0">
            <a:spAutoFit/>
          </a:bodyPr>
          <a:lstStyle/>
          <a:p>
            <a:pPr algn="l"/>
            <a:r>
              <a:rPr lang="en-GB" sz="2400" dirty="0">
                <a:solidFill>
                  <a:schemeClr val="accent5">
                    <a:lumMod val="50000"/>
                  </a:schemeClr>
                </a:solidFill>
              </a:rPr>
              <a:t>la ayuda</a:t>
            </a:r>
          </a:p>
        </p:txBody>
      </p:sp>
      <p:sp>
        <p:nvSpPr>
          <p:cNvPr id="13" name="TextBox 12"/>
          <p:cNvSpPr txBox="1"/>
          <p:nvPr/>
        </p:nvSpPr>
        <p:spPr>
          <a:xfrm>
            <a:off x="775273" y="4269072"/>
            <a:ext cx="1727201" cy="461665"/>
          </a:xfrm>
          <a:prstGeom prst="rect">
            <a:avLst/>
          </a:prstGeom>
          <a:noFill/>
        </p:spPr>
        <p:txBody>
          <a:bodyPr wrap="square" rtlCol="0">
            <a:spAutoFit/>
          </a:bodyPr>
          <a:lstStyle/>
          <a:p>
            <a:pPr algn="l"/>
            <a:r>
              <a:rPr lang="en-GB" sz="2400" dirty="0">
                <a:solidFill>
                  <a:schemeClr val="accent5">
                    <a:lumMod val="50000"/>
                  </a:schemeClr>
                </a:solidFill>
              </a:rPr>
              <a:t>window</a:t>
            </a:r>
          </a:p>
        </p:txBody>
      </p:sp>
      <p:sp>
        <p:nvSpPr>
          <p:cNvPr id="14" name="TextBox 13"/>
          <p:cNvSpPr txBox="1"/>
          <p:nvPr/>
        </p:nvSpPr>
        <p:spPr>
          <a:xfrm>
            <a:off x="3180365" y="4261003"/>
            <a:ext cx="2487253" cy="461665"/>
          </a:xfrm>
          <a:prstGeom prst="rect">
            <a:avLst/>
          </a:prstGeom>
          <a:noFill/>
        </p:spPr>
        <p:txBody>
          <a:bodyPr wrap="square" rtlCol="0">
            <a:spAutoFit/>
          </a:bodyPr>
          <a:lstStyle/>
          <a:p>
            <a:pPr algn="l"/>
            <a:r>
              <a:rPr lang="en-GB" sz="2400" dirty="0">
                <a:solidFill>
                  <a:schemeClr val="accent5">
                    <a:lumMod val="50000"/>
                  </a:schemeClr>
                </a:solidFill>
              </a:rPr>
              <a:t>la </a:t>
            </a:r>
            <a:r>
              <a:rPr lang="en-GB" sz="2400" dirty="0" err="1">
                <a:solidFill>
                  <a:schemeClr val="accent5">
                    <a:lumMod val="50000"/>
                  </a:schemeClr>
                </a:solidFill>
              </a:rPr>
              <a:t>ventana</a:t>
            </a:r>
            <a:endParaRPr lang="en-GB" sz="2400" dirty="0">
              <a:solidFill>
                <a:schemeClr val="accent5">
                  <a:lumMod val="50000"/>
                </a:schemeClr>
              </a:solidFill>
            </a:endParaRPr>
          </a:p>
        </p:txBody>
      </p:sp>
      <p:sp>
        <p:nvSpPr>
          <p:cNvPr id="15" name="TextBox 14"/>
          <p:cNvSpPr txBox="1"/>
          <p:nvPr/>
        </p:nvSpPr>
        <p:spPr>
          <a:xfrm>
            <a:off x="775273" y="5007137"/>
            <a:ext cx="1727201" cy="461665"/>
          </a:xfrm>
          <a:prstGeom prst="rect">
            <a:avLst/>
          </a:prstGeom>
          <a:noFill/>
        </p:spPr>
        <p:txBody>
          <a:bodyPr wrap="square" rtlCol="0">
            <a:spAutoFit/>
          </a:bodyPr>
          <a:lstStyle/>
          <a:p>
            <a:pPr algn="l"/>
            <a:r>
              <a:rPr lang="en-GB" sz="2400" dirty="0">
                <a:solidFill>
                  <a:schemeClr val="accent5">
                    <a:lumMod val="50000"/>
                  </a:schemeClr>
                </a:solidFill>
              </a:rPr>
              <a:t>bed</a:t>
            </a:r>
          </a:p>
        </p:txBody>
      </p:sp>
      <p:sp>
        <p:nvSpPr>
          <p:cNvPr id="16" name="TextBox 15"/>
          <p:cNvSpPr txBox="1"/>
          <p:nvPr/>
        </p:nvSpPr>
        <p:spPr>
          <a:xfrm>
            <a:off x="3213021" y="4997775"/>
            <a:ext cx="1727201" cy="461665"/>
          </a:xfrm>
          <a:prstGeom prst="rect">
            <a:avLst/>
          </a:prstGeom>
          <a:noFill/>
        </p:spPr>
        <p:txBody>
          <a:bodyPr wrap="square" rtlCol="0">
            <a:spAutoFit/>
          </a:bodyPr>
          <a:lstStyle/>
          <a:p>
            <a:pPr algn="l"/>
            <a:r>
              <a:rPr lang="en-GB" sz="2400" dirty="0">
                <a:solidFill>
                  <a:schemeClr val="accent5">
                    <a:lumMod val="50000"/>
                  </a:schemeClr>
                </a:solidFill>
              </a:rPr>
              <a:t>la </a:t>
            </a:r>
            <a:r>
              <a:rPr lang="en-GB" sz="2400" dirty="0" err="1">
                <a:solidFill>
                  <a:schemeClr val="accent5">
                    <a:lumMod val="50000"/>
                  </a:schemeClr>
                </a:solidFill>
              </a:rPr>
              <a:t>cama</a:t>
            </a:r>
            <a:endParaRPr lang="en-GB" sz="2400" dirty="0">
              <a:solidFill>
                <a:schemeClr val="accent5">
                  <a:lumMod val="50000"/>
                </a:schemeClr>
              </a:solidFill>
            </a:endParaRPr>
          </a:p>
        </p:txBody>
      </p:sp>
      <p:sp>
        <p:nvSpPr>
          <p:cNvPr id="17" name="TextBox 16"/>
          <p:cNvSpPr txBox="1"/>
          <p:nvPr/>
        </p:nvSpPr>
        <p:spPr>
          <a:xfrm>
            <a:off x="741221" y="5740891"/>
            <a:ext cx="1727201" cy="461665"/>
          </a:xfrm>
          <a:prstGeom prst="rect">
            <a:avLst/>
          </a:prstGeom>
          <a:noFill/>
        </p:spPr>
        <p:txBody>
          <a:bodyPr wrap="square" rtlCol="0">
            <a:spAutoFit/>
          </a:bodyPr>
          <a:lstStyle/>
          <a:p>
            <a:pPr algn="l"/>
            <a:r>
              <a:rPr lang="en-GB" sz="2400" dirty="0">
                <a:solidFill>
                  <a:schemeClr val="accent5">
                    <a:lumMod val="50000"/>
                  </a:schemeClr>
                </a:solidFill>
              </a:rPr>
              <a:t>to run</a:t>
            </a:r>
          </a:p>
        </p:txBody>
      </p:sp>
      <p:sp>
        <p:nvSpPr>
          <p:cNvPr id="18" name="TextBox 17"/>
          <p:cNvSpPr txBox="1"/>
          <p:nvPr/>
        </p:nvSpPr>
        <p:spPr>
          <a:xfrm>
            <a:off x="3165510" y="5731710"/>
            <a:ext cx="2155370" cy="461665"/>
          </a:xfrm>
          <a:prstGeom prst="rect">
            <a:avLst/>
          </a:prstGeom>
          <a:noFill/>
        </p:spPr>
        <p:txBody>
          <a:bodyPr wrap="square" rtlCol="0">
            <a:spAutoFit/>
          </a:bodyPr>
          <a:lstStyle/>
          <a:p>
            <a:pPr algn="l"/>
            <a:r>
              <a:rPr lang="en-GB" sz="2400" dirty="0" err="1">
                <a:solidFill>
                  <a:schemeClr val="accent5">
                    <a:lumMod val="50000"/>
                  </a:schemeClr>
                </a:solidFill>
              </a:rPr>
              <a:t>correr</a:t>
            </a:r>
            <a:endParaRPr lang="en-GB" sz="2400" dirty="0">
              <a:solidFill>
                <a:schemeClr val="accent5">
                  <a:lumMod val="50000"/>
                </a:schemeClr>
              </a:solidFill>
            </a:endParaRPr>
          </a:p>
        </p:txBody>
      </p:sp>
      <p:sp>
        <p:nvSpPr>
          <p:cNvPr id="19" name="TextBox 18"/>
          <p:cNvSpPr txBox="1"/>
          <p:nvPr/>
        </p:nvSpPr>
        <p:spPr>
          <a:xfrm>
            <a:off x="6314517" y="785121"/>
            <a:ext cx="2155370" cy="461665"/>
          </a:xfrm>
          <a:prstGeom prst="rect">
            <a:avLst/>
          </a:prstGeom>
          <a:noFill/>
        </p:spPr>
        <p:txBody>
          <a:bodyPr wrap="square" rtlCol="0">
            <a:spAutoFit/>
          </a:bodyPr>
          <a:lstStyle/>
          <a:p>
            <a:pPr algn="l"/>
            <a:r>
              <a:rPr lang="en-GB" sz="2400" dirty="0">
                <a:solidFill>
                  <a:schemeClr val="accent5">
                    <a:lumMod val="50000"/>
                  </a:schemeClr>
                </a:solidFill>
              </a:rPr>
              <a:t>to go out</a:t>
            </a:r>
          </a:p>
        </p:txBody>
      </p:sp>
      <p:sp>
        <p:nvSpPr>
          <p:cNvPr id="20" name="TextBox 19"/>
          <p:cNvSpPr txBox="1"/>
          <p:nvPr/>
        </p:nvSpPr>
        <p:spPr>
          <a:xfrm>
            <a:off x="9585094" y="781787"/>
            <a:ext cx="2155370" cy="461665"/>
          </a:xfrm>
          <a:prstGeom prst="rect">
            <a:avLst/>
          </a:prstGeom>
          <a:noFill/>
        </p:spPr>
        <p:txBody>
          <a:bodyPr wrap="square" rtlCol="0">
            <a:spAutoFit/>
          </a:bodyPr>
          <a:lstStyle/>
          <a:p>
            <a:pPr algn="l"/>
            <a:r>
              <a:rPr lang="en-GB" sz="2400" dirty="0" err="1">
                <a:solidFill>
                  <a:schemeClr val="accent5">
                    <a:lumMod val="50000"/>
                  </a:schemeClr>
                </a:solidFill>
              </a:rPr>
              <a:t>salir</a:t>
            </a:r>
            <a:endParaRPr lang="en-GB" sz="2400" dirty="0">
              <a:solidFill>
                <a:schemeClr val="accent5">
                  <a:lumMod val="50000"/>
                </a:schemeClr>
              </a:solidFill>
            </a:endParaRPr>
          </a:p>
        </p:txBody>
      </p:sp>
      <p:sp>
        <p:nvSpPr>
          <p:cNvPr id="21" name="TextBox 20"/>
          <p:cNvSpPr txBox="1"/>
          <p:nvPr/>
        </p:nvSpPr>
        <p:spPr>
          <a:xfrm>
            <a:off x="6329033" y="1501287"/>
            <a:ext cx="2155370" cy="461665"/>
          </a:xfrm>
          <a:prstGeom prst="rect">
            <a:avLst/>
          </a:prstGeom>
          <a:noFill/>
        </p:spPr>
        <p:txBody>
          <a:bodyPr wrap="square" rtlCol="0">
            <a:spAutoFit/>
          </a:bodyPr>
          <a:lstStyle/>
          <a:p>
            <a:pPr algn="l"/>
            <a:r>
              <a:rPr lang="en-GB" sz="2400" dirty="0">
                <a:solidFill>
                  <a:schemeClr val="accent5">
                    <a:lumMod val="50000"/>
                  </a:schemeClr>
                </a:solidFill>
              </a:rPr>
              <a:t>to buy</a:t>
            </a:r>
          </a:p>
        </p:txBody>
      </p:sp>
      <p:sp>
        <p:nvSpPr>
          <p:cNvPr id="22" name="TextBox 21"/>
          <p:cNvSpPr txBox="1"/>
          <p:nvPr/>
        </p:nvSpPr>
        <p:spPr>
          <a:xfrm>
            <a:off x="9573398" y="1505368"/>
            <a:ext cx="2155370" cy="461665"/>
          </a:xfrm>
          <a:prstGeom prst="rect">
            <a:avLst/>
          </a:prstGeom>
          <a:noFill/>
        </p:spPr>
        <p:txBody>
          <a:bodyPr wrap="square" rtlCol="0">
            <a:spAutoFit/>
          </a:bodyPr>
          <a:lstStyle/>
          <a:p>
            <a:pPr algn="l"/>
            <a:r>
              <a:rPr lang="en-GB" sz="2400" dirty="0" err="1">
                <a:solidFill>
                  <a:schemeClr val="accent5">
                    <a:lumMod val="50000"/>
                  </a:schemeClr>
                </a:solidFill>
              </a:rPr>
              <a:t>comprar</a:t>
            </a:r>
            <a:endParaRPr lang="en-GB" sz="2400" dirty="0">
              <a:solidFill>
                <a:schemeClr val="accent5">
                  <a:lumMod val="50000"/>
                </a:schemeClr>
              </a:solidFill>
            </a:endParaRPr>
          </a:p>
        </p:txBody>
      </p:sp>
      <p:sp>
        <p:nvSpPr>
          <p:cNvPr id="23" name="TextBox 22"/>
          <p:cNvSpPr txBox="1"/>
          <p:nvPr/>
        </p:nvSpPr>
        <p:spPr>
          <a:xfrm>
            <a:off x="6302821" y="2250067"/>
            <a:ext cx="2155370" cy="461665"/>
          </a:xfrm>
          <a:prstGeom prst="rect">
            <a:avLst/>
          </a:prstGeom>
          <a:noFill/>
        </p:spPr>
        <p:txBody>
          <a:bodyPr wrap="square" rtlCol="0">
            <a:spAutoFit/>
          </a:bodyPr>
          <a:lstStyle/>
          <a:p>
            <a:pPr algn="l"/>
            <a:r>
              <a:rPr lang="en-GB" sz="2400" dirty="0">
                <a:solidFill>
                  <a:schemeClr val="accent5">
                    <a:lumMod val="50000"/>
                  </a:schemeClr>
                </a:solidFill>
              </a:rPr>
              <a:t>gift, present</a:t>
            </a:r>
          </a:p>
        </p:txBody>
      </p:sp>
      <p:sp>
        <p:nvSpPr>
          <p:cNvPr id="24" name="TextBox 23"/>
          <p:cNvSpPr txBox="1"/>
          <p:nvPr/>
        </p:nvSpPr>
        <p:spPr>
          <a:xfrm>
            <a:off x="9573398" y="2228949"/>
            <a:ext cx="2155370" cy="461665"/>
          </a:xfrm>
          <a:prstGeom prst="rect">
            <a:avLst/>
          </a:prstGeom>
          <a:noFill/>
        </p:spPr>
        <p:txBody>
          <a:bodyPr wrap="square" rtlCol="0">
            <a:spAutoFit/>
          </a:bodyPr>
          <a:lstStyle/>
          <a:p>
            <a:pPr algn="l"/>
            <a:r>
              <a:rPr lang="en-GB" sz="2400" dirty="0">
                <a:solidFill>
                  <a:schemeClr val="accent5">
                    <a:lumMod val="50000"/>
                  </a:schemeClr>
                </a:solidFill>
              </a:rPr>
              <a:t>el </a:t>
            </a:r>
            <a:r>
              <a:rPr lang="en-GB" sz="2400" dirty="0" err="1">
                <a:solidFill>
                  <a:schemeClr val="accent5">
                    <a:lumMod val="50000"/>
                  </a:schemeClr>
                </a:solidFill>
              </a:rPr>
              <a:t>regalo</a:t>
            </a:r>
            <a:endParaRPr lang="en-GB" sz="2400" dirty="0">
              <a:solidFill>
                <a:schemeClr val="accent5">
                  <a:lumMod val="50000"/>
                </a:schemeClr>
              </a:solidFill>
            </a:endParaRPr>
          </a:p>
        </p:txBody>
      </p:sp>
      <p:sp>
        <p:nvSpPr>
          <p:cNvPr id="25" name="TextBox 24"/>
          <p:cNvSpPr txBox="1"/>
          <p:nvPr/>
        </p:nvSpPr>
        <p:spPr>
          <a:xfrm>
            <a:off x="6318154" y="2983033"/>
            <a:ext cx="2155370" cy="461665"/>
          </a:xfrm>
          <a:prstGeom prst="rect">
            <a:avLst/>
          </a:prstGeom>
          <a:noFill/>
        </p:spPr>
        <p:txBody>
          <a:bodyPr wrap="square" rtlCol="0">
            <a:spAutoFit/>
          </a:bodyPr>
          <a:lstStyle/>
          <a:p>
            <a:pPr algn="l"/>
            <a:r>
              <a:rPr lang="en-GB" sz="2400" dirty="0">
                <a:solidFill>
                  <a:schemeClr val="accent5">
                    <a:lumMod val="50000"/>
                  </a:schemeClr>
                </a:solidFill>
              </a:rPr>
              <a:t>to suffer</a:t>
            </a:r>
          </a:p>
        </p:txBody>
      </p:sp>
      <p:sp>
        <p:nvSpPr>
          <p:cNvPr id="27" name="TextBox 26"/>
          <p:cNvSpPr txBox="1"/>
          <p:nvPr/>
        </p:nvSpPr>
        <p:spPr>
          <a:xfrm>
            <a:off x="9533644" y="2977729"/>
            <a:ext cx="2155370" cy="461665"/>
          </a:xfrm>
          <a:prstGeom prst="rect">
            <a:avLst/>
          </a:prstGeom>
          <a:noFill/>
        </p:spPr>
        <p:txBody>
          <a:bodyPr wrap="square" rtlCol="0">
            <a:spAutoFit/>
          </a:bodyPr>
          <a:lstStyle/>
          <a:p>
            <a:pPr algn="l"/>
            <a:r>
              <a:rPr lang="en-GB" sz="2400" dirty="0" err="1">
                <a:solidFill>
                  <a:schemeClr val="accent5">
                    <a:lumMod val="50000"/>
                  </a:schemeClr>
                </a:solidFill>
              </a:rPr>
              <a:t>sufrir</a:t>
            </a:r>
            <a:endParaRPr lang="en-GB" sz="2400" dirty="0">
              <a:solidFill>
                <a:schemeClr val="accent5">
                  <a:lumMod val="50000"/>
                </a:schemeClr>
              </a:solidFill>
            </a:endParaRPr>
          </a:p>
        </p:txBody>
      </p:sp>
      <p:sp>
        <p:nvSpPr>
          <p:cNvPr id="28" name="TextBox 27"/>
          <p:cNvSpPr txBox="1"/>
          <p:nvPr/>
        </p:nvSpPr>
        <p:spPr>
          <a:xfrm>
            <a:off x="6314516" y="3698418"/>
            <a:ext cx="3041477" cy="461665"/>
          </a:xfrm>
          <a:prstGeom prst="rect">
            <a:avLst/>
          </a:prstGeom>
          <a:noFill/>
        </p:spPr>
        <p:txBody>
          <a:bodyPr wrap="square" rtlCol="0">
            <a:spAutoFit/>
          </a:bodyPr>
          <a:lstStyle/>
          <a:p>
            <a:pPr algn="l"/>
            <a:r>
              <a:rPr lang="en-GB" sz="2400" dirty="0">
                <a:solidFill>
                  <a:schemeClr val="accent5">
                    <a:lumMod val="50000"/>
                  </a:schemeClr>
                </a:solidFill>
              </a:rPr>
              <a:t>to go for an outing</a:t>
            </a:r>
          </a:p>
        </p:txBody>
      </p:sp>
      <p:sp>
        <p:nvSpPr>
          <p:cNvPr id="29" name="TextBox 28"/>
          <p:cNvSpPr txBox="1"/>
          <p:nvPr/>
        </p:nvSpPr>
        <p:spPr>
          <a:xfrm>
            <a:off x="9585094" y="3699279"/>
            <a:ext cx="2155370" cy="461665"/>
          </a:xfrm>
          <a:prstGeom prst="rect">
            <a:avLst/>
          </a:prstGeom>
          <a:noFill/>
        </p:spPr>
        <p:txBody>
          <a:bodyPr wrap="square" rtlCol="0">
            <a:spAutoFit/>
          </a:bodyPr>
          <a:lstStyle/>
          <a:p>
            <a:pPr algn="l"/>
            <a:r>
              <a:rPr lang="en-GB" sz="2400" dirty="0">
                <a:solidFill>
                  <a:schemeClr val="accent5">
                    <a:lumMod val="50000"/>
                  </a:schemeClr>
                </a:solidFill>
              </a:rPr>
              <a:t>ir de </a:t>
            </a:r>
            <a:r>
              <a:rPr lang="en-GB" sz="2400" dirty="0" err="1">
                <a:solidFill>
                  <a:schemeClr val="accent5">
                    <a:lumMod val="50000"/>
                  </a:schemeClr>
                </a:solidFill>
              </a:rPr>
              <a:t>paseo</a:t>
            </a:r>
            <a:endParaRPr lang="en-GB" sz="2400" dirty="0">
              <a:solidFill>
                <a:schemeClr val="accent5">
                  <a:lumMod val="50000"/>
                </a:schemeClr>
              </a:solidFill>
            </a:endParaRPr>
          </a:p>
        </p:txBody>
      </p:sp>
      <p:sp>
        <p:nvSpPr>
          <p:cNvPr id="30" name="TextBox 29"/>
          <p:cNvSpPr txBox="1"/>
          <p:nvPr/>
        </p:nvSpPr>
        <p:spPr>
          <a:xfrm>
            <a:off x="6314517" y="4362641"/>
            <a:ext cx="2426898" cy="461665"/>
          </a:xfrm>
          <a:prstGeom prst="rect">
            <a:avLst/>
          </a:prstGeom>
          <a:noFill/>
        </p:spPr>
        <p:txBody>
          <a:bodyPr wrap="square" rtlCol="0">
            <a:spAutoFit/>
          </a:bodyPr>
          <a:lstStyle/>
          <a:p>
            <a:pPr algn="l"/>
            <a:r>
              <a:rPr lang="en-GB" sz="2400" dirty="0">
                <a:solidFill>
                  <a:schemeClr val="accent5">
                    <a:lumMod val="50000"/>
                  </a:schemeClr>
                </a:solidFill>
              </a:rPr>
              <a:t>to understand</a:t>
            </a:r>
          </a:p>
        </p:txBody>
      </p:sp>
      <p:sp>
        <p:nvSpPr>
          <p:cNvPr id="31" name="TextBox 30"/>
          <p:cNvSpPr txBox="1"/>
          <p:nvPr/>
        </p:nvSpPr>
        <p:spPr>
          <a:xfrm>
            <a:off x="9573398" y="4368867"/>
            <a:ext cx="2155370" cy="461665"/>
          </a:xfrm>
          <a:prstGeom prst="rect">
            <a:avLst/>
          </a:prstGeom>
          <a:noFill/>
        </p:spPr>
        <p:txBody>
          <a:bodyPr wrap="square" rtlCol="0">
            <a:spAutoFit/>
          </a:bodyPr>
          <a:lstStyle/>
          <a:p>
            <a:pPr algn="l"/>
            <a:r>
              <a:rPr lang="en-GB" sz="2400" dirty="0" err="1">
                <a:solidFill>
                  <a:schemeClr val="accent5">
                    <a:lumMod val="50000"/>
                  </a:schemeClr>
                </a:solidFill>
              </a:rPr>
              <a:t>entender</a:t>
            </a:r>
            <a:endParaRPr lang="en-GB" sz="2400" dirty="0">
              <a:solidFill>
                <a:schemeClr val="accent5">
                  <a:lumMod val="50000"/>
                </a:schemeClr>
              </a:solidFill>
            </a:endParaRPr>
          </a:p>
        </p:txBody>
      </p:sp>
      <p:sp>
        <p:nvSpPr>
          <p:cNvPr id="32" name="TextBox 31"/>
          <p:cNvSpPr txBox="1"/>
          <p:nvPr/>
        </p:nvSpPr>
        <p:spPr>
          <a:xfrm>
            <a:off x="6318154" y="5101833"/>
            <a:ext cx="3106054" cy="461665"/>
          </a:xfrm>
          <a:prstGeom prst="rect">
            <a:avLst/>
          </a:prstGeom>
          <a:noFill/>
        </p:spPr>
        <p:txBody>
          <a:bodyPr wrap="square" rtlCol="0">
            <a:spAutoFit/>
          </a:bodyPr>
          <a:lstStyle/>
          <a:p>
            <a:pPr algn="l"/>
            <a:r>
              <a:rPr lang="en-GB" sz="2400" dirty="0">
                <a:solidFill>
                  <a:schemeClr val="accent5">
                    <a:lumMod val="50000"/>
                  </a:schemeClr>
                </a:solidFill>
              </a:rPr>
              <a:t>hardly, barely</a:t>
            </a:r>
          </a:p>
        </p:txBody>
      </p:sp>
      <p:sp>
        <p:nvSpPr>
          <p:cNvPr id="33" name="TextBox 32"/>
          <p:cNvSpPr txBox="1"/>
          <p:nvPr/>
        </p:nvSpPr>
        <p:spPr>
          <a:xfrm>
            <a:off x="9573398" y="5124886"/>
            <a:ext cx="3106054" cy="461665"/>
          </a:xfrm>
          <a:prstGeom prst="rect">
            <a:avLst/>
          </a:prstGeom>
          <a:noFill/>
        </p:spPr>
        <p:txBody>
          <a:bodyPr wrap="square" rtlCol="0">
            <a:spAutoFit/>
          </a:bodyPr>
          <a:lstStyle/>
          <a:p>
            <a:pPr algn="l"/>
            <a:r>
              <a:rPr lang="en-GB" sz="2400" dirty="0" err="1">
                <a:solidFill>
                  <a:schemeClr val="accent5">
                    <a:lumMod val="50000"/>
                  </a:schemeClr>
                </a:solidFill>
              </a:rPr>
              <a:t>apenas</a:t>
            </a:r>
            <a:endParaRPr lang="en-GB" sz="2400" dirty="0">
              <a:solidFill>
                <a:schemeClr val="accent5">
                  <a:lumMod val="50000"/>
                </a:schemeClr>
              </a:solidFill>
            </a:endParaRPr>
          </a:p>
        </p:txBody>
      </p:sp>
      <p:sp>
        <p:nvSpPr>
          <p:cNvPr id="34" name="TextBox 33"/>
          <p:cNvSpPr txBox="1"/>
          <p:nvPr/>
        </p:nvSpPr>
        <p:spPr>
          <a:xfrm>
            <a:off x="6318154" y="5809323"/>
            <a:ext cx="3106054" cy="461665"/>
          </a:xfrm>
          <a:prstGeom prst="rect">
            <a:avLst/>
          </a:prstGeom>
          <a:noFill/>
        </p:spPr>
        <p:txBody>
          <a:bodyPr wrap="square" rtlCol="0">
            <a:spAutoFit/>
          </a:bodyPr>
          <a:lstStyle/>
          <a:p>
            <a:pPr algn="l"/>
            <a:r>
              <a:rPr lang="en-GB" sz="2400" dirty="0">
                <a:solidFill>
                  <a:schemeClr val="accent5">
                    <a:lumMod val="50000"/>
                  </a:schemeClr>
                </a:solidFill>
              </a:rPr>
              <a:t>sentence</a:t>
            </a:r>
          </a:p>
        </p:txBody>
      </p:sp>
      <p:sp>
        <p:nvSpPr>
          <p:cNvPr id="35" name="TextBox 34"/>
          <p:cNvSpPr txBox="1"/>
          <p:nvPr/>
        </p:nvSpPr>
        <p:spPr>
          <a:xfrm>
            <a:off x="9573398" y="5815698"/>
            <a:ext cx="3106054" cy="461665"/>
          </a:xfrm>
          <a:prstGeom prst="rect">
            <a:avLst/>
          </a:prstGeom>
          <a:noFill/>
        </p:spPr>
        <p:txBody>
          <a:bodyPr wrap="square" rtlCol="0">
            <a:spAutoFit/>
          </a:bodyPr>
          <a:lstStyle/>
          <a:p>
            <a:pPr algn="l"/>
            <a:r>
              <a:rPr lang="en-GB" sz="2400" dirty="0">
                <a:solidFill>
                  <a:schemeClr val="accent5">
                    <a:lumMod val="50000"/>
                  </a:schemeClr>
                </a:solidFill>
              </a:rPr>
              <a:t>la </a:t>
            </a:r>
            <a:r>
              <a:rPr lang="en-GB" sz="2400" dirty="0" err="1">
                <a:solidFill>
                  <a:schemeClr val="accent5">
                    <a:lumMod val="50000"/>
                  </a:schemeClr>
                </a:solidFill>
              </a:rPr>
              <a:t>frase</a:t>
            </a:r>
            <a:endParaRPr lang="en-GB" sz="2400" dirty="0">
              <a:solidFill>
                <a:schemeClr val="accent5">
                  <a:lumMod val="50000"/>
                </a:schemeClr>
              </a:solidFill>
            </a:endParaRPr>
          </a:p>
        </p:txBody>
      </p:sp>
      <p:sp>
        <p:nvSpPr>
          <p:cNvPr id="37" name="Rectangle 36"/>
          <p:cNvSpPr/>
          <p:nvPr/>
        </p:nvSpPr>
        <p:spPr>
          <a:xfrm>
            <a:off x="3172794" y="1924134"/>
            <a:ext cx="2527143" cy="577511"/>
          </a:xfrm>
          <a:prstGeom prst="rect">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115076"/>
                </a:solidFill>
              </a:rPr>
              <a:t>?</a:t>
            </a:r>
          </a:p>
        </p:txBody>
      </p:sp>
      <p:sp>
        <p:nvSpPr>
          <p:cNvPr id="39" name="Rectangle 38"/>
          <p:cNvSpPr/>
          <p:nvPr/>
        </p:nvSpPr>
        <p:spPr>
          <a:xfrm>
            <a:off x="9424208" y="665941"/>
            <a:ext cx="2527143" cy="577511"/>
          </a:xfrm>
          <a:prstGeom prst="rect">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115076"/>
                </a:solidFill>
              </a:rPr>
              <a:t>?</a:t>
            </a:r>
          </a:p>
        </p:txBody>
      </p:sp>
      <p:sp>
        <p:nvSpPr>
          <p:cNvPr id="40" name="Rectangle 39"/>
          <p:cNvSpPr/>
          <p:nvPr/>
        </p:nvSpPr>
        <p:spPr>
          <a:xfrm>
            <a:off x="3176845" y="2672611"/>
            <a:ext cx="2527143" cy="577511"/>
          </a:xfrm>
          <a:prstGeom prst="rect">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115076"/>
                </a:solidFill>
              </a:rPr>
              <a:t>?</a:t>
            </a:r>
          </a:p>
        </p:txBody>
      </p:sp>
      <p:sp>
        <p:nvSpPr>
          <p:cNvPr id="41" name="Rectangle 40"/>
          <p:cNvSpPr/>
          <p:nvPr/>
        </p:nvSpPr>
        <p:spPr>
          <a:xfrm>
            <a:off x="3172795" y="3433689"/>
            <a:ext cx="2527143" cy="577511"/>
          </a:xfrm>
          <a:prstGeom prst="rect">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115076"/>
                </a:solidFill>
              </a:rPr>
              <a:t>?</a:t>
            </a:r>
          </a:p>
        </p:txBody>
      </p:sp>
      <p:sp>
        <p:nvSpPr>
          <p:cNvPr id="42" name="Rectangle 41"/>
          <p:cNvSpPr/>
          <p:nvPr/>
        </p:nvSpPr>
        <p:spPr>
          <a:xfrm>
            <a:off x="3172795" y="4194767"/>
            <a:ext cx="2527143" cy="577511"/>
          </a:xfrm>
          <a:prstGeom prst="rect">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115076"/>
                </a:solidFill>
              </a:rPr>
              <a:t>?</a:t>
            </a:r>
          </a:p>
        </p:txBody>
      </p:sp>
      <p:sp>
        <p:nvSpPr>
          <p:cNvPr id="43" name="Rectangle 42"/>
          <p:cNvSpPr/>
          <p:nvPr/>
        </p:nvSpPr>
        <p:spPr>
          <a:xfrm>
            <a:off x="3172794" y="4924318"/>
            <a:ext cx="2527143" cy="577511"/>
          </a:xfrm>
          <a:prstGeom prst="rect">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115076"/>
                </a:solidFill>
              </a:rPr>
              <a:t>?</a:t>
            </a:r>
          </a:p>
        </p:txBody>
      </p:sp>
      <p:sp>
        <p:nvSpPr>
          <p:cNvPr id="44" name="Rectangle 43"/>
          <p:cNvSpPr/>
          <p:nvPr/>
        </p:nvSpPr>
        <p:spPr>
          <a:xfrm>
            <a:off x="3164135" y="5635157"/>
            <a:ext cx="2527143" cy="577511"/>
          </a:xfrm>
          <a:prstGeom prst="rect">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115076"/>
                </a:solidFill>
              </a:rPr>
              <a:t>?</a:t>
            </a:r>
          </a:p>
        </p:txBody>
      </p:sp>
      <p:sp>
        <p:nvSpPr>
          <p:cNvPr id="47" name="Rectangle 46"/>
          <p:cNvSpPr/>
          <p:nvPr/>
        </p:nvSpPr>
        <p:spPr>
          <a:xfrm>
            <a:off x="9424228" y="1384450"/>
            <a:ext cx="2527143" cy="577511"/>
          </a:xfrm>
          <a:prstGeom prst="rect">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115076"/>
                </a:solidFill>
              </a:rPr>
              <a:t>?</a:t>
            </a:r>
          </a:p>
        </p:txBody>
      </p:sp>
      <p:sp>
        <p:nvSpPr>
          <p:cNvPr id="48" name="Rectangle 47"/>
          <p:cNvSpPr/>
          <p:nvPr/>
        </p:nvSpPr>
        <p:spPr>
          <a:xfrm>
            <a:off x="9424228" y="2104338"/>
            <a:ext cx="2527143" cy="577511"/>
          </a:xfrm>
          <a:prstGeom prst="rect">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115076"/>
                </a:solidFill>
              </a:rPr>
              <a:t>?</a:t>
            </a:r>
          </a:p>
        </p:txBody>
      </p:sp>
      <p:sp>
        <p:nvSpPr>
          <p:cNvPr id="49" name="Rectangle 48"/>
          <p:cNvSpPr/>
          <p:nvPr/>
        </p:nvSpPr>
        <p:spPr>
          <a:xfrm>
            <a:off x="9424208" y="2830282"/>
            <a:ext cx="2527143" cy="577511"/>
          </a:xfrm>
          <a:prstGeom prst="rect">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115076"/>
                </a:solidFill>
              </a:rPr>
              <a:t>?</a:t>
            </a:r>
          </a:p>
        </p:txBody>
      </p:sp>
      <p:sp>
        <p:nvSpPr>
          <p:cNvPr id="50" name="Rectangle 49"/>
          <p:cNvSpPr/>
          <p:nvPr/>
        </p:nvSpPr>
        <p:spPr>
          <a:xfrm>
            <a:off x="9424208" y="3556226"/>
            <a:ext cx="2527143" cy="577511"/>
          </a:xfrm>
          <a:prstGeom prst="rect">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115076"/>
                </a:solidFill>
              </a:rPr>
              <a:t>?</a:t>
            </a:r>
          </a:p>
        </p:txBody>
      </p:sp>
      <p:sp>
        <p:nvSpPr>
          <p:cNvPr id="51" name="Rectangle 50"/>
          <p:cNvSpPr/>
          <p:nvPr/>
        </p:nvSpPr>
        <p:spPr>
          <a:xfrm>
            <a:off x="9424208" y="4288118"/>
            <a:ext cx="2527143" cy="577511"/>
          </a:xfrm>
          <a:prstGeom prst="rect">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115076"/>
                </a:solidFill>
              </a:rPr>
              <a:t>?</a:t>
            </a:r>
          </a:p>
        </p:txBody>
      </p:sp>
      <p:sp>
        <p:nvSpPr>
          <p:cNvPr id="52" name="Rectangle 51"/>
          <p:cNvSpPr/>
          <p:nvPr/>
        </p:nvSpPr>
        <p:spPr>
          <a:xfrm>
            <a:off x="9424208" y="5008006"/>
            <a:ext cx="2527143" cy="577511"/>
          </a:xfrm>
          <a:prstGeom prst="rect">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115076"/>
                </a:solidFill>
              </a:rPr>
              <a:t>?</a:t>
            </a:r>
          </a:p>
        </p:txBody>
      </p:sp>
      <p:sp>
        <p:nvSpPr>
          <p:cNvPr id="53" name="Rectangle 52"/>
          <p:cNvSpPr/>
          <p:nvPr/>
        </p:nvSpPr>
        <p:spPr>
          <a:xfrm>
            <a:off x="9424208" y="5737853"/>
            <a:ext cx="2527143" cy="577511"/>
          </a:xfrm>
          <a:prstGeom prst="rect">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115076"/>
                </a:solidFill>
              </a:rPr>
              <a:t>?</a:t>
            </a:r>
          </a:p>
        </p:txBody>
      </p:sp>
    </p:spTree>
    <p:extLst>
      <p:ext uri="{BB962C8B-B14F-4D97-AF65-F5344CB8AC3E}">
        <p14:creationId xmlns:p14="http://schemas.microsoft.com/office/powerpoint/2010/main" val="23753547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7" restart="whenNotActive" fill="hold" evtFilter="cancelBubble" nodeType="interactiveSeq">
                <p:stCondLst>
                  <p:cond evt="onClick" delay="0">
                    <p:tgtEl>
                      <p:spTgt spid="37"/>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12" restart="whenNotActive" fill="hold" evtFilter="cancelBubble" nodeType="interactiveSeq">
                <p:stCondLst>
                  <p:cond evt="onClick" delay="0">
                    <p:tgtEl>
                      <p:spTgt spid="39"/>
                    </p:tgtEl>
                  </p:cond>
                </p:stCondLst>
                <p:endSync evt="end" delay="0">
                  <p:rtn val="all"/>
                </p:endSync>
                <p:childTnLst>
                  <p:par>
                    <p:cTn id="13" fill="hold">
                      <p:stCondLst>
                        <p:cond delay="0"/>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17" restart="whenNotActive" fill="hold" evtFilter="cancelBubble" nodeType="interactiveSeq">
                <p:stCondLst>
                  <p:cond evt="onClick" delay="0">
                    <p:tgtEl>
                      <p:spTgt spid="40"/>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grpId="0" nodeType="clickEffect">
                                  <p:stCondLst>
                                    <p:cond delay="0"/>
                                  </p:stCondLst>
                                  <p:childTnLst>
                                    <p:set>
                                      <p:cBhvr>
                                        <p:cTn id="21"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22" restart="whenNotActive" fill="hold" evtFilter="cancelBubble" nodeType="interactiveSeq">
                <p:stCondLst>
                  <p:cond evt="onClick" delay="0">
                    <p:tgtEl>
                      <p:spTgt spid="41"/>
                    </p:tgtEl>
                  </p:cond>
                </p:stCondLst>
                <p:endSync evt="end" delay="0">
                  <p:rtn val="all"/>
                </p:endSync>
                <p:childTnLst>
                  <p:par>
                    <p:cTn id="23" fill="hold">
                      <p:stCondLst>
                        <p:cond delay="0"/>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27" restart="whenNotActive" fill="hold" evtFilter="cancelBubble" nodeType="interactiveSeq">
                <p:stCondLst>
                  <p:cond evt="onClick" delay="0">
                    <p:tgtEl>
                      <p:spTgt spid="42"/>
                    </p:tgtEl>
                  </p:cond>
                </p:stCondLst>
                <p:endSync evt="end" delay="0">
                  <p:rtn val="all"/>
                </p:endSync>
                <p:childTnLst>
                  <p:par>
                    <p:cTn id="28" fill="hold">
                      <p:stCondLst>
                        <p:cond delay="0"/>
                      </p:stCondLst>
                      <p:childTnLst>
                        <p:par>
                          <p:cTn id="29" fill="hold">
                            <p:stCondLst>
                              <p:cond delay="0"/>
                            </p:stCondLst>
                            <p:childTnLst>
                              <p:par>
                                <p:cTn id="30" presetID="1" presetClass="exit" presetSubtype="0" fill="hold" grpId="0" nodeType="clickEffect">
                                  <p:stCondLst>
                                    <p:cond delay="0"/>
                                  </p:stCondLst>
                                  <p:childTnLst>
                                    <p:set>
                                      <p:cBhvr>
                                        <p:cTn id="31" dur="1" fill="hold">
                                          <p:stCondLst>
                                            <p:cond delay="0"/>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32" restart="whenNotActive" fill="hold" evtFilter="cancelBubble" nodeType="interactiveSeq">
                <p:stCondLst>
                  <p:cond evt="onClick" delay="0">
                    <p:tgtEl>
                      <p:spTgt spid="43"/>
                    </p:tgtEl>
                  </p:cond>
                </p:stCondLst>
                <p:endSync evt="end" delay="0">
                  <p:rtn val="all"/>
                </p:endSync>
                <p:childTnLst>
                  <p:par>
                    <p:cTn id="33" fill="hold">
                      <p:stCondLst>
                        <p:cond delay="0"/>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37" restart="whenNotActive" fill="hold" evtFilter="cancelBubble" nodeType="interactiveSeq">
                <p:stCondLst>
                  <p:cond evt="onClick" delay="0">
                    <p:tgtEl>
                      <p:spTgt spid="44"/>
                    </p:tgtEl>
                  </p:cond>
                </p:stCondLst>
                <p:endSync evt="end" delay="0">
                  <p:rtn val="all"/>
                </p:endSync>
                <p:childTnLst>
                  <p:par>
                    <p:cTn id="38" fill="hold">
                      <p:stCondLst>
                        <p:cond delay="0"/>
                      </p:stCondLst>
                      <p:childTnLst>
                        <p:par>
                          <p:cTn id="39" fill="hold">
                            <p:stCondLst>
                              <p:cond delay="0"/>
                            </p:stCondLst>
                            <p:childTnLst>
                              <p:par>
                                <p:cTn id="40" presetID="1" presetClass="exit" presetSubtype="0" fill="hold" grpId="0" nodeType="clickEffect">
                                  <p:stCondLst>
                                    <p:cond delay="0"/>
                                  </p:stCondLst>
                                  <p:childTnLst>
                                    <p:set>
                                      <p:cBhvr>
                                        <p:cTn id="41" dur="1" fill="hold">
                                          <p:stCondLst>
                                            <p:cond delay="0"/>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42" restart="whenNotActive" fill="hold" evtFilter="cancelBubble" nodeType="interactiveSeq">
                <p:stCondLst>
                  <p:cond evt="onClick" delay="0">
                    <p:tgtEl>
                      <p:spTgt spid="47"/>
                    </p:tgtEl>
                  </p:cond>
                </p:stCondLst>
                <p:endSync evt="end" delay="0">
                  <p:rtn val="all"/>
                </p:endSync>
                <p:childTnLst>
                  <p:par>
                    <p:cTn id="43" fill="hold">
                      <p:stCondLst>
                        <p:cond delay="0"/>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47" restart="whenNotActive" fill="hold" evtFilter="cancelBubble" nodeType="interactiveSeq">
                <p:stCondLst>
                  <p:cond evt="onClick" delay="0">
                    <p:tgtEl>
                      <p:spTgt spid="48"/>
                    </p:tgtEl>
                  </p:cond>
                </p:stCondLst>
                <p:endSync evt="end" delay="0">
                  <p:rtn val="all"/>
                </p:endSync>
                <p:childTnLst>
                  <p:par>
                    <p:cTn id="48" fill="hold">
                      <p:stCondLst>
                        <p:cond delay="0"/>
                      </p:stCondLst>
                      <p:childTnLst>
                        <p:par>
                          <p:cTn id="49" fill="hold">
                            <p:stCondLst>
                              <p:cond delay="0"/>
                            </p:stCondLst>
                            <p:childTnLst>
                              <p:par>
                                <p:cTn id="50" presetID="1" presetClass="exit" presetSubtype="0" fill="hold" grpId="0" nodeType="clickEffect">
                                  <p:stCondLst>
                                    <p:cond delay="0"/>
                                  </p:stCondLst>
                                  <p:childTnLst>
                                    <p:set>
                                      <p:cBhvr>
                                        <p:cTn id="51" dur="1" fill="hold">
                                          <p:stCondLst>
                                            <p:cond delay="0"/>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52" restart="whenNotActive" fill="hold" evtFilter="cancelBubble" nodeType="interactiveSeq">
                <p:stCondLst>
                  <p:cond evt="onClick" delay="0">
                    <p:tgtEl>
                      <p:spTgt spid="49"/>
                    </p:tgtEl>
                  </p:cond>
                </p:stCondLst>
                <p:endSync evt="end" delay="0">
                  <p:rtn val="all"/>
                </p:endSync>
                <p:childTnLst>
                  <p:par>
                    <p:cTn id="53" fill="hold">
                      <p:stCondLst>
                        <p:cond delay="0"/>
                      </p:stCondLst>
                      <p:childTnLst>
                        <p:par>
                          <p:cTn id="54" fill="hold">
                            <p:stCondLst>
                              <p:cond delay="0"/>
                            </p:stCondLst>
                            <p:childTnLst>
                              <p:par>
                                <p:cTn id="55" presetID="1" presetClass="exit" presetSubtype="0" fill="hold" grpId="0" nodeType="clickEffect">
                                  <p:stCondLst>
                                    <p:cond delay="0"/>
                                  </p:stCondLst>
                                  <p:childTnLst>
                                    <p:set>
                                      <p:cBhvr>
                                        <p:cTn id="56" dur="1" fill="hold">
                                          <p:stCondLst>
                                            <p:cond delay="0"/>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57" restart="whenNotActive" fill="hold" evtFilter="cancelBubble" nodeType="interactiveSeq">
                <p:stCondLst>
                  <p:cond evt="onClick" delay="0">
                    <p:tgtEl>
                      <p:spTgt spid="50"/>
                    </p:tgtEl>
                  </p:cond>
                </p:stCondLst>
                <p:endSync evt="end" delay="0">
                  <p:rtn val="all"/>
                </p:endSync>
                <p:childTnLst>
                  <p:par>
                    <p:cTn id="58" fill="hold">
                      <p:stCondLst>
                        <p:cond delay="0"/>
                      </p:stCondLst>
                      <p:childTnLst>
                        <p:par>
                          <p:cTn id="59" fill="hold">
                            <p:stCondLst>
                              <p:cond delay="0"/>
                            </p:stCondLst>
                            <p:childTnLst>
                              <p:par>
                                <p:cTn id="60" presetID="1" presetClass="exit" presetSubtype="0" fill="hold" grpId="0" nodeType="clickEffect">
                                  <p:stCondLst>
                                    <p:cond delay="0"/>
                                  </p:stCondLst>
                                  <p:childTnLst>
                                    <p:set>
                                      <p:cBhvr>
                                        <p:cTn id="61" dur="1" fill="hold">
                                          <p:stCondLst>
                                            <p:cond delay="0"/>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62" restart="whenNotActive" fill="hold" evtFilter="cancelBubble" nodeType="interactiveSeq">
                <p:stCondLst>
                  <p:cond evt="onClick" delay="0">
                    <p:tgtEl>
                      <p:spTgt spid="51"/>
                    </p:tgtEl>
                  </p:cond>
                </p:stCondLst>
                <p:endSync evt="end" delay="0">
                  <p:rtn val="all"/>
                </p:endSync>
                <p:childTnLst>
                  <p:par>
                    <p:cTn id="63" fill="hold">
                      <p:stCondLst>
                        <p:cond delay="0"/>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67" restart="whenNotActive" fill="hold" evtFilter="cancelBubble" nodeType="interactiveSeq">
                <p:stCondLst>
                  <p:cond evt="onClick" delay="0">
                    <p:tgtEl>
                      <p:spTgt spid="52"/>
                    </p:tgtEl>
                  </p:cond>
                </p:stCondLst>
                <p:endSync evt="end" delay="0">
                  <p:rtn val="all"/>
                </p:endSync>
                <p:childTnLst>
                  <p:par>
                    <p:cTn id="68" fill="hold">
                      <p:stCondLst>
                        <p:cond delay="0"/>
                      </p:stCondLst>
                      <p:childTnLst>
                        <p:par>
                          <p:cTn id="69" fill="hold">
                            <p:stCondLst>
                              <p:cond delay="0"/>
                            </p:stCondLst>
                            <p:childTnLst>
                              <p:par>
                                <p:cTn id="70" presetID="1" presetClass="exit" presetSubtype="0" fill="hold" grpId="0" nodeType="clickEffect">
                                  <p:stCondLst>
                                    <p:cond delay="0"/>
                                  </p:stCondLst>
                                  <p:childTnLst>
                                    <p:set>
                                      <p:cBhvr>
                                        <p:cTn id="71" dur="1" fill="hold">
                                          <p:stCondLst>
                                            <p:cond delay="0"/>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72" restart="whenNotActive" fill="hold" evtFilter="cancelBubble" nodeType="interactiveSeq">
                <p:stCondLst>
                  <p:cond evt="onClick" delay="0">
                    <p:tgtEl>
                      <p:spTgt spid="53"/>
                    </p:tgtEl>
                  </p:cond>
                </p:stCondLst>
                <p:endSync evt="end" delay="0">
                  <p:rtn val="all"/>
                </p:endSync>
                <p:childTnLst>
                  <p:par>
                    <p:cTn id="73" fill="hold">
                      <p:stCondLst>
                        <p:cond delay="0"/>
                      </p:stCondLst>
                      <p:childTnLst>
                        <p:par>
                          <p:cTn id="74" fill="hold">
                            <p:stCondLst>
                              <p:cond delay="0"/>
                            </p:stCondLst>
                            <p:childTnLst>
                              <p:par>
                                <p:cTn id="75" presetID="1" presetClass="exit" presetSubtype="0" fill="hold" grpId="0" nodeType="clickEffect">
                                  <p:stCondLst>
                                    <p:cond delay="0"/>
                                  </p:stCondLst>
                                  <p:childTnLst>
                                    <p:set>
                                      <p:cBhvr>
                                        <p:cTn id="76" dur="1" fill="hold">
                                          <p:stCondLst>
                                            <p:cond delay="0"/>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childTnLst>
        </p:cTn>
      </p:par>
    </p:tnLst>
    <p:bldLst>
      <p:bldP spid="5" grpId="0" animBg="1"/>
      <p:bldP spid="37" grpId="0" animBg="1"/>
      <p:bldP spid="39" grpId="0" animBg="1"/>
      <p:bldP spid="40" grpId="0" animBg="1"/>
      <p:bldP spid="41" grpId="0" animBg="1"/>
      <p:bldP spid="42" grpId="0" animBg="1"/>
      <p:bldP spid="43" grpId="0" animBg="1"/>
      <p:bldP spid="44" grpId="0" animBg="1"/>
      <p:bldP spid="47" grpId="0" animBg="1"/>
      <p:bldP spid="48" grpId="0" animBg="1"/>
      <p:bldP spid="49" grpId="0" animBg="1"/>
      <p:bldP spid="50" grpId="0" animBg="1"/>
      <p:bldP spid="51" grpId="0" animBg="1"/>
      <p:bldP spid="52" grpId="0" animBg="1"/>
      <p:bldP spid="5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xmlns=""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234108" cy="1325563"/>
          </a:xfrm>
        </p:spPr>
        <p:txBody>
          <a:bodyPr>
            <a:normAutofit/>
          </a:bodyPr>
          <a:lstStyle/>
          <a:p>
            <a:r>
              <a:rPr lang="en-GB" sz="2800" b="1" dirty="0">
                <a:solidFill>
                  <a:schemeClr val="bg1"/>
                </a:solidFill>
              </a:rPr>
              <a:t>Un viaje genial, </a:t>
            </a:r>
            <a:r>
              <a:rPr lang="en-GB" sz="2800" b="1" dirty="0" err="1">
                <a:solidFill>
                  <a:schemeClr val="bg1"/>
                </a:solidFill>
              </a:rPr>
              <a:t>pero</a:t>
            </a:r>
            <a:r>
              <a:rPr lang="en-GB" sz="2800" b="1" dirty="0">
                <a:solidFill>
                  <a:schemeClr val="bg1"/>
                </a:solidFill>
              </a:rPr>
              <a:t> con problemas</a:t>
            </a:r>
          </a:p>
        </p:txBody>
      </p:sp>
      <p:sp>
        <p:nvSpPr>
          <p:cNvPr id="18" name="TextBox 17">
            <a:extLst>
              <a:ext uri="{FF2B5EF4-FFF2-40B4-BE49-F238E27FC236}">
                <a16:creationId xmlns:a16="http://schemas.microsoft.com/office/drawing/2014/main" id="{9D1DF0A3-ADF5-7447-BD11-05540C447550}"/>
              </a:ext>
            </a:extLst>
          </p:cNvPr>
          <p:cNvSpPr txBox="1"/>
          <p:nvPr/>
        </p:nvSpPr>
        <p:spPr>
          <a:xfrm>
            <a:off x="4323687" y="1622426"/>
            <a:ext cx="7186001" cy="35394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472C4">
                    <a:lumMod val="50000"/>
                  </a:srgbClr>
                </a:solidFill>
                <a:effectLst/>
                <a:uLnTx/>
                <a:uFillTx/>
                <a:latin typeface="Century Gothic" panose="020F0302020204030204"/>
              </a:rPr>
              <a:t>Escribe</a:t>
            </a:r>
            <a:r>
              <a:rPr kumimoji="0" lang="en-US" sz="3200" b="1" i="0" u="none" strike="noStrike" kern="1200" cap="none" spc="0" normalizeH="0" noProof="0" dirty="0">
                <a:ln>
                  <a:noFill/>
                </a:ln>
                <a:solidFill>
                  <a:srgbClr val="4472C4">
                    <a:lumMod val="50000"/>
                  </a:srgbClr>
                </a:solidFill>
                <a:effectLst/>
                <a:uLnTx/>
                <a:uFillTx/>
                <a:latin typeface="Century Gothic" panose="020F0302020204030204"/>
              </a:rPr>
              <a:t> las </a:t>
            </a:r>
            <a:r>
              <a:rPr kumimoji="0" lang="en-US" sz="3200" b="1" i="0" u="none" strike="noStrike" kern="1200" cap="none" spc="0" normalizeH="0" noProof="0" dirty="0" err="1">
                <a:ln>
                  <a:noFill/>
                </a:ln>
                <a:solidFill>
                  <a:srgbClr val="4472C4">
                    <a:lumMod val="50000"/>
                  </a:srgbClr>
                </a:solidFill>
                <a:effectLst/>
                <a:uLnTx/>
                <a:uFillTx/>
                <a:latin typeface="Century Gothic" panose="020F0302020204030204"/>
              </a:rPr>
              <a:t>actividades</a:t>
            </a:r>
            <a:r>
              <a:rPr kumimoji="0" lang="en-US" sz="3200" b="1" i="0" u="none" strike="noStrike" kern="1200" cap="none" spc="0" normalizeH="0" noProof="0" dirty="0">
                <a:ln>
                  <a:noFill/>
                </a:ln>
                <a:solidFill>
                  <a:srgbClr val="4472C4">
                    <a:lumMod val="50000"/>
                  </a:srgbClr>
                </a:solidFill>
                <a:effectLst/>
                <a:uLnTx/>
                <a:uFillTx/>
                <a:latin typeface="Century Gothic" panose="020F0302020204030204"/>
              </a:rPr>
              <a:t> de </a:t>
            </a:r>
            <a:r>
              <a:rPr lang="en-US" sz="3200" b="1" dirty="0">
                <a:solidFill>
                  <a:srgbClr val="4472C4">
                    <a:lumMod val="50000"/>
                  </a:srgbClr>
                </a:solidFill>
                <a:latin typeface="Century Gothic" panose="020F0302020204030204"/>
              </a:rPr>
              <a:t>la </a:t>
            </a:r>
            <a:r>
              <a:rPr lang="en-US" sz="3200" b="1" dirty="0" err="1">
                <a:solidFill>
                  <a:srgbClr val="4472C4">
                    <a:lumMod val="50000"/>
                  </a:srgbClr>
                </a:solidFill>
                <a:latin typeface="Century Gothic" panose="020F0302020204030204"/>
              </a:rPr>
              <a:t>familia</a:t>
            </a:r>
            <a:r>
              <a:rPr lang="en-US" sz="3200" b="1" dirty="0">
                <a:solidFill>
                  <a:srgbClr val="4472C4">
                    <a:lumMod val="50000"/>
                  </a:srgbClr>
                </a:solidFill>
                <a:latin typeface="Century Gothic" panose="020F0302020204030204"/>
              </a:rPr>
              <a:t> de Lucía y Daniel </a:t>
            </a:r>
            <a:r>
              <a:rPr kumimoji="0" lang="en-US" sz="3200" b="1" i="0" u="none" strike="noStrike" kern="1200" cap="none" spc="0" normalizeH="0" noProof="0" dirty="0" err="1">
                <a:ln>
                  <a:noFill/>
                </a:ln>
                <a:solidFill>
                  <a:srgbClr val="4472C4">
                    <a:lumMod val="50000"/>
                  </a:srgbClr>
                </a:solidFill>
                <a:effectLst/>
                <a:uLnTx/>
                <a:uFillTx/>
                <a:latin typeface="Century Gothic" panose="020F0302020204030204"/>
              </a:rPr>
              <a:t>durante</a:t>
            </a:r>
            <a:r>
              <a:rPr kumimoji="0" lang="en-US" sz="3200" b="1" i="0" u="none" strike="noStrike" kern="1200" cap="none" spc="0" normalizeH="0" noProof="0" dirty="0">
                <a:ln>
                  <a:noFill/>
                </a:ln>
                <a:solidFill>
                  <a:srgbClr val="4472C4">
                    <a:lumMod val="50000"/>
                  </a:srgbClr>
                </a:solidFill>
                <a:effectLst/>
                <a:uLnTx/>
                <a:uFillTx/>
                <a:latin typeface="Century Gothic" panose="020F0302020204030204"/>
              </a:rPr>
              <a:t> las </a:t>
            </a:r>
            <a:r>
              <a:rPr kumimoji="0" lang="en-US" sz="3200" b="1" i="0" u="none" strike="noStrike" kern="1200" cap="none" spc="0" normalizeH="0" noProof="0" dirty="0" err="1">
                <a:ln>
                  <a:noFill/>
                </a:ln>
                <a:solidFill>
                  <a:srgbClr val="4472C4">
                    <a:lumMod val="50000"/>
                  </a:srgbClr>
                </a:solidFill>
                <a:effectLst/>
                <a:uLnTx/>
                <a:uFillTx/>
                <a:latin typeface="Century Gothic" panose="020F0302020204030204"/>
              </a:rPr>
              <a:t>vacaciones</a:t>
            </a:r>
            <a:r>
              <a:rPr kumimoji="0" lang="en-US" sz="3200" b="1" i="0" u="none" strike="noStrike" kern="1200" cap="none" spc="0" normalizeH="0" noProof="0" dirty="0">
                <a:ln>
                  <a:noFill/>
                </a:ln>
                <a:solidFill>
                  <a:srgbClr val="4472C4">
                    <a:lumMod val="50000"/>
                  </a:srgbClr>
                </a:solidFill>
                <a:effectLst/>
                <a:uLnTx/>
                <a:uFillTx/>
                <a:latin typeface="Century Gothic" panose="020F0302020204030204"/>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noProof="0" dirty="0">
              <a:ln>
                <a:noFill/>
              </a:ln>
              <a:solidFill>
                <a:srgbClr val="4472C4">
                  <a:lumMod val="50000"/>
                </a:srgbClr>
              </a:solidFill>
              <a:effectLst/>
              <a:uLnTx/>
              <a:uFillTx/>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baseline="0" dirty="0" err="1">
                <a:solidFill>
                  <a:srgbClr val="4472C4">
                    <a:lumMod val="50000"/>
                  </a:srgbClr>
                </a:solidFill>
                <a:latin typeface="Century Gothic" panose="020F0302020204030204"/>
              </a:rPr>
              <a:t>Usa</a:t>
            </a:r>
            <a:r>
              <a:rPr lang="en-US" sz="3200" b="1" dirty="0">
                <a:solidFill>
                  <a:srgbClr val="4472C4">
                    <a:lumMod val="50000"/>
                  </a:srgbClr>
                </a:solidFill>
                <a:latin typeface="Century Gothic" panose="020F0302020204030204"/>
              </a:rPr>
              <a:t> ‘</a:t>
            </a:r>
            <a:r>
              <a:rPr lang="en-US" sz="3200" b="1" dirty="0" err="1">
                <a:solidFill>
                  <a:srgbClr val="4472C4">
                    <a:lumMod val="50000"/>
                  </a:srgbClr>
                </a:solidFill>
                <a:latin typeface="Century Gothic" panose="020F0302020204030204"/>
              </a:rPr>
              <a:t>yo</a:t>
            </a:r>
            <a:r>
              <a:rPr lang="en-US" sz="3200" b="1" dirty="0">
                <a:solidFill>
                  <a:srgbClr val="4472C4">
                    <a:lumMod val="50000"/>
                  </a:srgbClr>
                </a:solidFill>
                <a:latin typeface="Century Gothic" panose="020F0302020204030204"/>
              </a:rPr>
              <a:t>’, ‘</a:t>
            </a:r>
            <a:r>
              <a:rPr lang="en-US" sz="3200" b="1" dirty="0" err="1">
                <a:solidFill>
                  <a:srgbClr val="4472C4">
                    <a:lumMod val="50000"/>
                  </a:srgbClr>
                </a:solidFill>
                <a:latin typeface="Century Gothic" panose="020F0302020204030204"/>
              </a:rPr>
              <a:t>tú</a:t>
            </a:r>
            <a:r>
              <a:rPr lang="en-US" sz="3200" b="1" dirty="0">
                <a:solidFill>
                  <a:srgbClr val="4472C4">
                    <a:lumMod val="50000"/>
                  </a:srgbClr>
                </a:solidFill>
                <a:latin typeface="Century Gothic" panose="020F0302020204030204"/>
              </a:rPr>
              <a:t>’ y ‘</a:t>
            </a:r>
            <a:r>
              <a:rPr lang="en-US" sz="3200" b="1" dirty="0" err="1">
                <a:solidFill>
                  <a:srgbClr val="4472C4">
                    <a:lumMod val="50000"/>
                  </a:srgbClr>
                </a:solidFill>
                <a:latin typeface="Century Gothic" panose="020F0302020204030204"/>
              </a:rPr>
              <a:t>él</a:t>
            </a:r>
            <a:r>
              <a:rPr lang="en-US" sz="3200" b="1" dirty="0">
                <a:solidFill>
                  <a:srgbClr val="4472C4">
                    <a:lumMod val="50000"/>
                  </a:srgbClr>
                </a:solidFill>
                <a:latin typeface="Century Gothic" panose="020F0302020204030204"/>
              </a:rPr>
              <a:t>’ o ‘</a:t>
            </a:r>
            <a:r>
              <a:rPr lang="en-US" sz="3200" b="1" dirty="0" err="1">
                <a:solidFill>
                  <a:srgbClr val="4472C4">
                    <a:lumMod val="50000"/>
                  </a:srgbClr>
                </a:solidFill>
                <a:latin typeface="Century Gothic" panose="020F0302020204030204"/>
              </a:rPr>
              <a:t>ella</a:t>
            </a:r>
            <a:r>
              <a:rPr lang="en-US" sz="3200" b="1" dirty="0">
                <a:solidFill>
                  <a:srgbClr val="4472C4">
                    <a:lumMod val="50000"/>
                  </a:srgbClr>
                </a:solidFill>
                <a:latin typeface="Century Gothic" panose="020F0302020204030204"/>
              </a:rPr>
              <a:t>’ con la parte </a:t>
            </a:r>
            <a:r>
              <a:rPr lang="en-US" sz="3200" b="1" dirty="0" err="1">
                <a:solidFill>
                  <a:srgbClr val="4472C4">
                    <a:lumMod val="50000"/>
                  </a:srgbClr>
                </a:solidFill>
                <a:latin typeface="Century Gothic" panose="020F0302020204030204"/>
              </a:rPr>
              <a:t>correcta</a:t>
            </a:r>
            <a:r>
              <a:rPr lang="en-US" sz="3200" b="1" dirty="0">
                <a:solidFill>
                  <a:srgbClr val="4472C4">
                    <a:lumMod val="50000"/>
                  </a:srgbClr>
                </a:solidFill>
                <a:latin typeface="Century Gothic" panose="020F0302020204030204"/>
              </a:rPr>
              <a:t> de los </a:t>
            </a:r>
            <a:r>
              <a:rPr lang="en-US" sz="3200" b="1" dirty="0" err="1">
                <a:solidFill>
                  <a:srgbClr val="4472C4">
                    <a:lumMod val="50000"/>
                  </a:srgbClr>
                </a:solidFill>
                <a:latin typeface="Century Gothic" panose="020F0302020204030204"/>
              </a:rPr>
              <a:t>verbos</a:t>
            </a:r>
            <a:r>
              <a:rPr lang="en-US" sz="3200" b="1" dirty="0">
                <a:solidFill>
                  <a:srgbClr val="4472C4">
                    <a:lumMod val="50000"/>
                  </a:srgbClr>
                </a:solidFill>
                <a:latin typeface="Century Gothic" panose="020F0302020204030204"/>
              </a:rPr>
              <a:t> </a:t>
            </a:r>
            <a:r>
              <a:rPr lang="en-US" sz="3200" b="1" dirty="0" err="1">
                <a:solidFill>
                  <a:srgbClr val="4472C4">
                    <a:lumMod val="50000"/>
                  </a:srgbClr>
                </a:solidFill>
                <a:latin typeface="Century Gothic" panose="020F0302020204030204"/>
              </a:rPr>
              <a:t>en</a:t>
            </a:r>
            <a:r>
              <a:rPr lang="en-US" sz="3200" b="1" dirty="0">
                <a:solidFill>
                  <a:srgbClr val="4472C4">
                    <a:lumMod val="50000"/>
                  </a:srgbClr>
                </a:solidFill>
                <a:latin typeface="Century Gothic" panose="020F0302020204030204"/>
              </a:rPr>
              <a:t> </a:t>
            </a:r>
            <a:r>
              <a:rPr lang="en-US" sz="3200" b="1" dirty="0" err="1">
                <a:solidFill>
                  <a:srgbClr val="4472C4">
                    <a:lumMod val="50000"/>
                  </a:srgbClr>
                </a:solidFill>
                <a:latin typeface="Century Gothic" panose="020F0302020204030204"/>
              </a:rPr>
              <a:t>pasado</a:t>
            </a:r>
            <a:r>
              <a:rPr lang="en-US" sz="3200" b="1" dirty="0">
                <a:solidFill>
                  <a:srgbClr val="4472C4">
                    <a:lumMod val="50000"/>
                  </a:srgbClr>
                </a:solidFill>
                <a:latin typeface="Century Gothic" panose="020F0302020204030204"/>
              </a:rPr>
              <a:t>.</a:t>
            </a:r>
          </a:p>
        </p:txBody>
      </p:sp>
      <p:pic>
        <p:nvPicPr>
          <p:cNvPr id="6" name="Imagen 5" descr="Imagen que contiene dibujo, muñeca&#10;&#10;Descripción generada automáticamente">
            <a:extLst>
              <a:ext uri="{FF2B5EF4-FFF2-40B4-BE49-F238E27FC236}">
                <a16:creationId xmlns:a16="http://schemas.microsoft.com/office/drawing/2014/main" id="{5DDD8506-20DC-524C-B068-05B14F0750BE}"/>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backgroundRemoval t="9630" b="92593" l="9935" r="89849">
                        <a14:foregroundMark x1="58531" y1="24074" x2="55508" y2="29537"/>
                        <a14:foregroundMark x1="31533" y1="25648" x2="30670" y2="31111"/>
                        <a14:foregroundMark x1="60691" y1="10463" x2="53348" y2="9722"/>
                        <a14:foregroundMark x1="62203" y1="23611" x2="48164" y2="27222"/>
                        <a14:foregroundMark x1="48164" y1="27222" x2="42981" y2="27870"/>
                        <a14:foregroundMark x1="78618" y1="89537" x2="72570" y2="91944"/>
                        <a14:foregroundMark x1="78618" y1="90463" x2="73002" y2="92685"/>
                        <a14:foregroundMark x1="49892" y1="86852" x2="44276" y2="90463"/>
                        <a14:foregroundMark x1="61339" y1="23796" x2="57883" y2="29722"/>
                      </a14:backgroundRemoval>
                    </a14:imgEffect>
                  </a14:imgLayer>
                </a14:imgProps>
              </a:ext>
              <a:ext uri="{28A0092B-C50C-407E-A947-70E740481C1C}">
                <a14:useLocalDpi xmlns:a14="http://schemas.microsoft.com/office/drawing/2010/main"/>
              </a:ext>
            </a:extLst>
          </a:blip>
          <a:srcRect/>
          <a:stretch/>
        </p:blipFill>
        <p:spPr>
          <a:xfrm>
            <a:off x="723967" y="3655952"/>
            <a:ext cx="1067264" cy="2491961"/>
          </a:xfrm>
          <a:prstGeom prst="rect">
            <a:avLst/>
          </a:prstGeom>
        </p:spPr>
      </p:pic>
      <p:pic>
        <p:nvPicPr>
          <p:cNvPr id="12" name="Imagen 11" descr="Imagen que contiene juguete, muñeca, dibujo&#10;&#10;Descripción generada automáticamente">
            <a:extLst>
              <a:ext uri="{FF2B5EF4-FFF2-40B4-BE49-F238E27FC236}">
                <a16:creationId xmlns:a16="http://schemas.microsoft.com/office/drawing/2014/main" id="{31D2CFD0-5FF5-DD42-A990-CB7A274D213D}"/>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97594" y="1163991"/>
            <a:ext cx="1987274" cy="2491961"/>
          </a:xfrm>
          <a:prstGeom prst="rect">
            <a:avLst/>
          </a:prstGeom>
        </p:spPr>
      </p:pic>
      <p:pic>
        <p:nvPicPr>
          <p:cNvPr id="14" name="Imagen 13" descr="Imagen que contiene dibujo, muñeca&#10;&#10;Descripción generada automáticamente">
            <a:extLst>
              <a:ext uri="{FF2B5EF4-FFF2-40B4-BE49-F238E27FC236}">
                <a16:creationId xmlns:a16="http://schemas.microsoft.com/office/drawing/2014/main" id="{F9862A15-20B0-D34A-A7DD-7F2C990A26A1}"/>
              </a:ext>
            </a:extLst>
          </p:cNvPr>
          <p:cNvPicPr>
            <a:picLocks noChangeAspect="1"/>
          </p:cNvPicPr>
          <p:nvPr/>
        </p:nvPicPr>
        <p:blipFill rotWithShape="1">
          <a:blip r:embed="rId7" cstate="screen">
            <a:extLst>
              <a:ext uri="{BEBA8EAE-BF5A-486C-A8C5-ECC9F3942E4B}">
                <a14:imgProps xmlns:a14="http://schemas.microsoft.com/office/drawing/2010/main">
                  <a14:imgLayer r:embed="rId8">
                    <a14:imgEffect>
                      <a14:backgroundRemoval t="3976" b="95825" l="8998" r="92025">
                        <a14:foregroundMark x1="52352" y1="9145" x2="50511" y2="41948"/>
                        <a14:foregroundMark x1="50511" y1="41948" x2="73620" y2="71869"/>
                        <a14:foregroundMark x1="41513" y1="3976" x2="36196" y2="13817"/>
                        <a14:foregroundMark x1="36196" y1="13817" x2="44172" y2="17594"/>
                        <a14:foregroundMark x1="51329" y1="14811" x2="23313" y2="16302"/>
                        <a14:foregroundMark x1="46012" y1="14314" x2="48262" y2="19384"/>
                        <a14:foregroundMark x1="16155" y1="14115" x2="18405" y2="22167"/>
                        <a14:foregroundMark x1="58078" y1="29722" x2="83436" y2="42644"/>
                        <a14:foregroundMark x1="83436" y1="42644" x2="84663" y2="50596"/>
                        <a14:foregroundMark x1="84663" y1="50596" x2="81186" y2="51491"/>
                        <a14:foregroundMark x1="33947" y1="40855" x2="21268" y2="45626"/>
                        <a14:foregroundMark x1="21268" y1="45626" x2="15746" y2="52485"/>
                        <a14:foregroundMark x1="15746" y1="52485" x2="16973" y2="55368"/>
                        <a14:foregroundMark x1="75460" y1="88569" x2="80777" y2="93340"/>
                        <a14:foregroundMark x1="33129" y1="88569" x2="30470" y2="92445"/>
                        <a14:foregroundMark x1="71984" y1="90656" x2="82618" y2="94135"/>
                        <a14:foregroundMark x1="90184" y1="95924" x2="76278" y2="85288"/>
                        <a14:foregroundMark x1="35787" y1="84394" x2="29448" y2="73956"/>
                        <a14:foregroundMark x1="29448" y1="73956" x2="29448" y2="73956"/>
                        <a14:foregroundMark x1="66053" y1="41054" x2="33947" y2="56262"/>
                        <a14:foregroundMark x1="54601" y1="46421" x2="58896" y2="72664"/>
                        <a14:foregroundMark x1="85685" y1="46421" x2="88344" y2="49702"/>
                        <a14:foregroundMark x1="72802" y1="55368" x2="68303" y2="63618"/>
                        <a14:foregroundMark x1="89775" y1="50099" x2="87935" y2="47117"/>
                        <a14:foregroundMark x1="38037" y1="39066" x2="18405" y2="47316"/>
                        <a14:foregroundMark x1="71370" y1="34294" x2="87117" y2="40258"/>
                        <a14:foregroundMark x1="87117" y1="40258" x2="92025" y2="49105"/>
                        <a14:foregroundMark x1="38037" y1="89165" x2="26585" y2="94433"/>
                        <a14:foregroundMark x1="26585" y1="94433" x2="19632" y2="94135"/>
                      </a14:backgroundRemoval>
                    </a14:imgEffect>
                  </a14:imgLayer>
                </a14:imgProps>
              </a:ext>
              <a:ext uri="{28A0092B-C50C-407E-A947-70E740481C1C}">
                <a14:useLocalDpi xmlns:a14="http://schemas.microsoft.com/office/drawing/2010/main"/>
              </a:ext>
            </a:extLst>
          </a:blip>
          <a:srcRect/>
          <a:stretch/>
        </p:blipFill>
        <p:spPr>
          <a:xfrm>
            <a:off x="2033612" y="3702030"/>
            <a:ext cx="1188227" cy="2445883"/>
          </a:xfrm>
          <a:prstGeom prst="rect">
            <a:avLst/>
          </a:prstGeom>
        </p:spPr>
      </p:pic>
      <p:sp>
        <p:nvSpPr>
          <p:cNvPr id="9" name="Rounded Rectangle 11">
            <a:extLst>
              <a:ext uri="{FF2B5EF4-FFF2-40B4-BE49-F238E27FC236}">
                <a16:creationId xmlns:a16="http://schemas.microsoft.com/office/drawing/2014/main" id="{A316DD52-7894-4A75-969C-CA0645DA2978}"/>
              </a:ext>
            </a:extLst>
          </p:cNvPr>
          <p:cNvSpPr/>
          <p:nvPr/>
        </p:nvSpPr>
        <p:spPr>
          <a:xfrm>
            <a:off x="10002128" y="258166"/>
            <a:ext cx="1926015"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4787319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2" name="Tabla 6">
            <a:extLst>
              <a:ext uri="{FF2B5EF4-FFF2-40B4-BE49-F238E27FC236}">
                <a16:creationId xmlns:a16="http://schemas.microsoft.com/office/drawing/2014/main" id="{D7BA8642-3CA7-E341-841F-FA8272E69D84}"/>
              </a:ext>
            </a:extLst>
          </p:cNvPr>
          <p:cNvGraphicFramePr>
            <a:graphicFrameLocks noGrp="1"/>
          </p:cNvGraphicFramePr>
          <p:nvPr>
            <p:extLst>
              <p:ext uri="{D42A27DB-BD31-4B8C-83A1-F6EECF244321}">
                <p14:modId xmlns:p14="http://schemas.microsoft.com/office/powerpoint/2010/main" val="4147476209"/>
              </p:ext>
            </p:extLst>
          </p:nvPr>
        </p:nvGraphicFramePr>
        <p:xfrm>
          <a:off x="621738" y="4469104"/>
          <a:ext cx="11002034" cy="1165164"/>
        </p:xfrm>
        <a:graphic>
          <a:graphicData uri="http://schemas.openxmlformats.org/drawingml/2006/table">
            <a:tbl>
              <a:tblPr firstRow="1" bandRow="1">
                <a:tableStyleId>{5940675A-B579-460E-94D1-54222C63F5DA}</a:tableStyleId>
              </a:tblPr>
              <a:tblGrid>
                <a:gridCol w="982968">
                  <a:extLst>
                    <a:ext uri="{9D8B030D-6E8A-4147-A177-3AD203B41FA5}">
                      <a16:colId xmlns:a16="http://schemas.microsoft.com/office/drawing/2014/main" val="4006178676"/>
                    </a:ext>
                  </a:extLst>
                </a:gridCol>
                <a:gridCol w="5009533">
                  <a:extLst>
                    <a:ext uri="{9D8B030D-6E8A-4147-A177-3AD203B41FA5}">
                      <a16:colId xmlns:a16="http://schemas.microsoft.com/office/drawing/2014/main" val="3341961501"/>
                    </a:ext>
                  </a:extLst>
                </a:gridCol>
                <a:gridCol w="5009533">
                  <a:extLst>
                    <a:ext uri="{9D8B030D-6E8A-4147-A177-3AD203B41FA5}">
                      <a16:colId xmlns:a16="http://schemas.microsoft.com/office/drawing/2014/main" val="1131098492"/>
                    </a:ext>
                  </a:extLst>
                </a:gridCol>
              </a:tblGrid>
              <a:tr h="582582">
                <a:tc>
                  <a:txBody>
                    <a:bodyPr/>
                    <a:lstStyle/>
                    <a:p>
                      <a:endParaRPr lang="es-GB" dirty="0"/>
                    </a:p>
                  </a:txBody>
                  <a:tcPr/>
                </a:tc>
                <a:tc>
                  <a:txBody>
                    <a:bodyPr/>
                    <a:lstStyle/>
                    <a:p>
                      <a:endParaRPr lang="es-GB" dirty="0"/>
                    </a:p>
                  </a:txBody>
                  <a:tcPr/>
                </a:tc>
                <a:tc>
                  <a:txBody>
                    <a:bodyPr/>
                    <a:lstStyle/>
                    <a:p>
                      <a:endParaRPr lang="es-GB" dirty="0"/>
                    </a:p>
                  </a:txBody>
                  <a:tcPr/>
                </a:tc>
                <a:extLst>
                  <a:ext uri="{0D108BD9-81ED-4DB2-BD59-A6C34878D82A}">
                    <a16:rowId xmlns:a16="http://schemas.microsoft.com/office/drawing/2014/main" val="2975470140"/>
                  </a:ext>
                </a:extLst>
              </a:tr>
              <a:tr h="582582">
                <a:tc gridSpan="3">
                  <a:txBody>
                    <a:bodyPr/>
                    <a:lstStyle/>
                    <a:p>
                      <a:endParaRPr lang="es-GB" dirty="0"/>
                    </a:p>
                  </a:txBody>
                  <a:tcPr>
                    <a:solidFill>
                      <a:schemeClr val="accent4">
                        <a:lumMod val="20000"/>
                        <a:lumOff val="80000"/>
                      </a:schemeClr>
                    </a:solidFill>
                  </a:tcPr>
                </a:tc>
                <a:tc hMerge="1">
                  <a:txBody>
                    <a:bodyPr/>
                    <a:lstStyle/>
                    <a:p>
                      <a:endParaRPr lang="es-GB" dirty="0"/>
                    </a:p>
                  </a:txBody>
                  <a:tcPr/>
                </a:tc>
                <a:tc hMerge="1">
                  <a:txBody>
                    <a:bodyPr/>
                    <a:lstStyle/>
                    <a:p>
                      <a:endParaRPr lang="es-GB" dirty="0"/>
                    </a:p>
                  </a:txBody>
                  <a:tcPr/>
                </a:tc>
                <a:extLst>
                  <a:ext uri="{0D108BD9-81ED-4DB2-BD59-A6C34878D82A}">
                    <a16:rowId xmlns:a16="http://schemas.microsoft.com/office/drawing/2014/main" val="3009063230"/>
                  </a:ext>
                </a:extLst>
              </a:tr>
            </a:tbl>
          </a:graphicData>
        </a:graphic>
      </p:graphicFrame>
      <p:graphicFrame>
        <p:nvGraphicFramePr>
          <p:cNvPr id="46" name="Tabla 6">
            <a:extLst>
              <a:ext uri="{FF2B5EF4-FFF2-40B4-BE49-F238E27FC236}">
                <a16:creationId xmlns:a16="http://schemas.microsoft.com/office/drawing/2014/main" id="{D7BA8642-3CA7-E341-841F-FA8272E69D84}"/>
              </a:ext>
            </a:extLst>
          </p:cNvPr>
          <p:cNvGraphicFramePr>
            <a:graphicFrameLocks noGrp="1"/>
          </p:cNvGraphicFramePr>
          <p:nvPr>
            <p:extLst>
              <p:ext uri="{D42A27DB-BD31-4B8C-83A1-F6EECF244321}">
                <p14:modId xmlns:p14="http://schemas.microsoft.com/office/powerpoint/2010/main" val="1094686878"/>
              </p:ext>
            </p:extLst>
          </p:nvPr>
        </p:nvGraphicFramePr>
        <p:xfrm>
          <a:off x="612115" y="2949383"/>
          <a:ext cx="11002034" cy="1165164"/>
        </p:xfrm>
        <a:graphic>
          <a:graphicData uri="http://schemas.openxmlformats.org/drawingml/2006/table">
            <a:tbl>
              <a:tblPr firstRow="1" bandRow="1">
                <a:tableStyleId>{5940675A-B579-460E-94D1-54222C63F5DA}</a:tableStyleId>
              </a:tblPr>
              <a:tblGrid>
                <a:gridCol w="982968">
                  <a:extLst>
                    <a:ext uri="{9D8B030D-6E8A-4147-A177-3AD203B41FA5}">
                      <a16:colId xmlns:a16="http://schemas.microsoft.com/office/drawing/2014/main" val="4006178676"/>
                    </a:ext>
                  </a:extLst>
                </a:gridCol>
                <a:gridCol w="5009533">
                  <a:extLst>
                    <a:ext uri="{9D8B030D-6E8A-4147-A177-3AD203B41FA5}">
                      <a16:colId xmlns:a16="http://schemas.microsoft.com/office/drawing/2014/main" val="3341961501"/>
                    </a:ext>
                  </a:extLst>
                </a:gridCol>
                <a:gridCol w="5009533">
                  <a:extLst>
                    <a:ext uri="{9D8B030D-6E8A-4147-A177-3AD203B41FA5}">
                      <a16:colId xmlns:a16="http://schemas.microsoft.com/office/drawing/2014/main" val="1131098492"/>
                    </a:ext>
                  </a:extLst>
                </a:gridCol>
              </a:tblGrid>
              <a:tr h="582582">
                <a:tc>
                  <a:txBody>
                    <a:bodyPr/>
                    <a:lstStyle/>
                    <a:p>
                      <a:endParaRPr lang="es-GB" dirty="0"/>
                    </a:p>
                  </a:txBody>
                  <a:tcPr/>
                </a:tc>
                <a:tc>
                  <a:txBody>
                    <a:bodyPr/>
                    <a:lstStyle/>
                    <a:p>
                      <a:endParaRPr lang="es-GB" dirty="0"/>
                    </a:p>
                  </a:txBody>
                  <a:tcPr/>
                </a:tc>
                <a:tc>
                  <a:txBody>
                    <a:bodyPr/>
                    <a:lstStyle/>
                    <a:p>
                      <a:endParaRPr lang="es-GB" dirty="0"/>
                    </a:p>
                  </a:txBody>
                  <a:tcPr/>
                </a:tc>
                <a:extLst>
                  <a:ext uri="{0D108BD9-81ED-4DB2-BD59-A6C34878D82A}">
                    <a16:rowId xmlns:a16="http://schemas.microsoft.com/office/drawing/2014/main" val="2975470140"/>
                  </a:ext>
                </a:extLst>
              </a:tr>
              <a:tr h="582582">
                <a:tc gridSpan="3">
                  <a:txBody>
                    <a:bodyPr/>
                    <a:lstStyle/>
                    <a:p>
                      <a:endParaRPr lang="es-GB" dirty="0"/>
                    </a:p>
                  </a:txBody>
                  <a:tcPr>
                    <a:solidFill>
                      <a:schemeClr val="accent4">
                        <a:lumMod val="20000"/>
                        <a:lumOff val="80000"/>
                      </a:schemeClr>
                    </a:solidFill>
                  </a:tcPr>
                </a:tc>
                <a:tc hMerge="1">
                  <a:txBody>
                    <a:bodyPr/>
                    <a:lstStyle/>
                    <a:p>
                      <a:endParaRPr lang="es-GB" dirty="0"/>
                    </a:p>
                  </a:txBody>
                  <a:tcPr/>
                </a:tc>
                <a:tc hMerge="1">
                  <a:txBody>
                    <a:bodyPr/>
                    <a:lstStyle/>
                    <a:p>
                      <a:endParaRPr lang="es-GB" dirty="0"/>
                    </a:p>
                  </a:txBody>
                  <a:tcPr/>
                </a:tc>
                <a:extLst>
                  <a:ext uri="{0D108BD9-81ED-4DB2-BD59-A6C34878D82A}">
                    <a16:rowId xmlns:a16="http://schemas.microsoft.com/office/drawing/2014/main" val="3009063230"/>
                  </a:ext>
                </a:extLst>
              </a:tr>
            </a:tbl>
          </a:graphicData>
        </a:graphic>
      </p:graphicFrame>
      <p:sp>
        <p:nvSpPr>
          <p:cNvPr id="4" name="Rounded Rectangle 11">
            <a:extLst>
              <a:ext uri="{FF2B5EF4-FFF2-40B4-BE49-F238E27FC236}">
                <a16:creationId xmlns:a16="http://schemas.microsoft.com/office/drawing/2014/main" id="{A316DD52-7894-4A75-969C-CA0645DA2978}"/>
              </a:ext>
            </a:extLst>
          </p:cNvPr>
          <p:cNvSpPr/>
          <p:nvPr/>
        </p:nvSpPr>
        <p:spPr>
          <a:xfrm>
            <a:off x="9461518" y="258166"/>
            <a:ext cx="2466625"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7" name="Tabla 6">
            <a:extLst>
              <a:ext uri="{FF2B5EF4-FFF2-40B4-BE49-F238E27FC236}">
                <a16:creationId xmlns:a16="http://schemas.microsoft.com/office/drawing/2014/main" id="{D7BA8642-3CA7-E341-841F-FA8272E69D84}"/>
              </a:ext>
            </a:extLst>
          </p:cNvPr>
          <p:cNvGraphicFramePr>
            <a:graphicFrameLocks noGrp="1"/>
          </p:cNvGraphicFramePr>
          <p:nvPr>
            <p:extLst>
              <p:ext uri="{D42A27DB-BD31-4B8C-83A1-F6EECF244321}">
                <p14:modId xmlns:p14="http://schemas.microsoft.com/office/powerpoint/2010/main" val="599570805"/>
              </p:ext>
            </p:extLst>
          </p:nvPr>
        </p:nvGraphicFramePr>
        <p:xfrm>
          <a:off x="612115" y="1463165"/>
          <a:ext cx="11002034" cy="1165164"/>
        </p:xfrm>
        <a:graphic>
          <a:graphicData uri="http://schemas.openxmlformats.org/drawingml/2006/table">
            <a:tbl>
              <a:tblPr firstRow="1" bandRow="1">
                <a:tableStyleId>{5940675A-B579-460E-94D1-54222C63F5DA}</a:tableStyleId>
              </a:tblPr>
              <a:tblGrid>
                <a:gridCol w="982968">
                  <a:extLst>
                    <a:ext uri="{9D8B030D-6E8A-4147-A177-3AD203B41FA5}">
                      <a16:colId xmlns:a16="http://schemas.microsoft.com/office/drawing/2014/main" val="4006178676"/>
                    </a:ext>
                  </a:extLst>
                </a:gridCol>
                <a:gridCol w="5009533">
                  <a:extLst>
                    <a:ext uri="{9D8B030D-6E8A-4147-A177-3AD203B41FA5}">
                      <a16:colId xmlns:a16="http://schemas.microsoft.com/office/drawing/2014/main" val="3341961501"/>
                    </a:ext>
                  </a:extLst>
                </a:gridCol>
                <a:gridCol w="5009533">
                  <a:extLst>
                    <a:ext uri="{9D8B030D-6E8A-4147-A177-3AD203B41FA5}">
                      <a16:colId xmlns:a16="http://schemas.microsoft.com/office/drawing/2014/main" val="1131098492"/>
                    </a:ext>
                  </a:extLst>
                </a:gridCol>
              </a:tblGrid>
              <a:tr h="582582">
                <a:tc>
                  <a:txBody>
                    <a:bodyPr/>
                    <a:lstStyle/>
                    <a:p>
                      <a:endParaRPr lang="es-GB" dirty="0"/>
                    </a:p>
                  </a:txBody>
                  <a:tcPr/>
                </a:tc>
                <a:tc>
                  <a:txBody>
                    <a:bodyPr/>
                    <a:lstStyle/>
                    <a:p>
                      <a:endParaRPr lang="es-GB" dirty="0"/>
                    </a:p>
                  </a:txBody>
                  <a:tcPr/>
                </a:tc>
                <a:tc>
                  <a:txBody>
                    <a:bodyPr/>
                    <a:lstStyle/>
                    <a:p>
                      <a:endParaRPr lang="es-GB" dirty="0"/>
                    </a:p>
                  </a:txBody>
                  <a:tcPr/>
                </a:tc>
                <a:extLst>
                  <a:ext uri="{0D108BD9-81ED-4DB2-BD59-A6C34878D82A}">
                    <a16:rowId xmlns:a16="http://schemas.microsoft.com/office/drawing/2014/main" val="2975470140"/>
                  </a:ext>
                </a:extLst>
              </a:tr>
              <a:tr h="582582">
                <a:tc gridSpan="3">
                  <a:txBody>
                    <a:bodyPr/>
                    <a:lstStyle/>
                    <a:p>
                      <a:endParaRPr lang="es-GB" dirty="0"/>
                    </a:p>
                  </a:txBody>
                  <a:tcPr>
                    <a:solidFill>
                      <a:schemeClr val="accent4">
                        <a:lumMod val="20000"/>
                        <a:lumOff val="80000"/>
                      </a:schemeClr>
                    </a:solidFill>
                  </a:tcPr>
                </a:tc>
                <a:tc hMerge="1">
                  <a:txBody>
                    <a:bodyPr/>
                    <a:lstStyle/>
                    <a:p>
                      <a:endParaRPr lang="es-GB" dirty="0"/>
                    </a:p>
                  </a:txBody>
                  <a:tcPr/>
                </a:tc>
                <a:tc hMerge="1">
                  <a:txBody>
                    <a:bodyPr/>
                    <a:lstStyle/>
                    <a:p>
                      <a:endParaRPr lang="es-GB" dirty="0"/>
                    </a:p>
                  </a:txBody>
                  <a:tcPr/>
                </a:tc>
                <a:extLst>
                  <a:ext uri="{0D108BD9-81ED-4DB2-BD59-A6C34878D82A}">
                    <a16:rowId xmlns:a16="http://schemas.microsoft.com/office/drawing/2014/main" val="3009063230"/>
                  </a:ext>
                </a:extLst>
              </a:tr>
            </a:tbl>
          </a:graphicData>
        </a:graphic>
      </p:graphicFrame>
      <p:sp>
        <p:nvSpPr>
          <p:cNvPr id="18" name="Action Button: Custom 30">
            <a:hlinkClick r:id="" action="ppaction://noaction" highlightClick="1">
              <a:snd r:embed="rId3" name="Es normal querer ir al parque en verano porque el clima es mejor.wav"/>
            </a:hlinkClick>
            <a:extLst>
              <a:ext uri="{FF2B5EF4-FFF2-40B4-BE49-F238E27FC236}">
                <a16:creationId xmlns:a16="http://schemas.microsoft.com/office/drawing/2014/main" id="{83C11B64-3180-E04F-A5A1-21980B14252B}"/>
              </a:ext>
            </a:extLst>
          </p:cNvPr>
          <p:cNvSpPr/>
          <p:nvPr/>
        </p:nvSpPr>
        <p:spPr>
          <a:xfrm>
            <a:off x="815158" y="1547765"/>
            <a:ext cx="406086" cy="39095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mj-lt"/>
              </a:rPr>
              <a:t>4</a:t>
            </a:r>
          </a:p>
        </p:txBody>
      </p:sp>
      <p:sp>
        <p:nvSpPr>
          <p:cNvPr id="19" name="Action Button: Custom 30">
            <a:hlinkClick r:id="" action="ppaction://noaction" highlightClick="1">
              <a:snd r:embed="rId4" name="Es un animal con el cuello muy largo ¿Qué animal es_.wav"/>
            </a:hlinkClick>
            <a:extLst>
              <a:ext uri="{FF2B5EF4-FFF2-40B4-BE49-F238E27FC236}">
                <a16:creationId xmlns:a16="http://schemas.microsoft.com/office/drawing/2014/main" id="{6B2A27BB-6317-124A-B0DA-34CE0DCC5AF0}"/>
              </a:ext>
            </a:extLst>
          </p:cNvPr>
          <p:cNvSpPr/>
          <p:nvPr/>
        </p:nvSpPr>
        <p:spPr>
          <a:xfrm>
            <a:off x="831872" y="3006906"/>
            <a:ext cx="406086" cy="39095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mj-lt"/>
              </a:rPr>
              <a:t>5</a:t>
            </a:r>
          </a:p>
        </p:txBody>
      </p:sp>
      <p:sp>
        <p:nvSpPr>
          <p:cNvPr id="20" name="Action Button: Custom 30">
            <a:hlinkClick r:id="" action="ppaction://noaction" highlightClick="1">
              <a:snd r:embed="rId5" name="No tengo cincuenta euros, así que no puedo comprar las entradas.wav"/>
            </a:hlinkClick>
            <a:extLst>
              <a:ext uri="{FF2B5EF4-FFF2-40B4-BE49-F238E27FC236}">
                <a16:creationId xmlns:a16="http://schemas.microsoft.com/office/drawing/2014/main" id="{DCFEE892-63E8-1248-A266-D26A5781F32D}"/>
              </a:ext>
            </a:extLst>
          </p:cNvPr>
          <p:cNvSpPr/>
          <p:nvPr/>
        </p:nvSpPr>
        <p:spPr>
          <a:xfrm>
            <a:off x="828416" y="4508728"/>
            <a:ext cx="406086" cy="39095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mj-lt"/>
              </a:rPr>
              <a:t>6</a:t>
            </a:r>
          </a:p>
        </p:txBody>
      </p:sp>
      <p:sp>
        <p:nvSpPr>
          <p:cNvPr id="28" name="CuadroTexto 27">
            <a:extLst>
              <a:ext uri="{FF2B5EF4-FFF2-40B4-BE49-F238E27FC236}">
                <a16:creationId xmlns:a16="http://schemas.microsoft.com/office/drawing/2014/main" id="{E1928B91-9B99-C847-AB8C-B84078D995D9}"/>
              </a:ext>
            </a:extLst>
          </p:cNvPr>
          <p:cNvSpPr txBox="1"/>
          <p:nvPr/>
        </p:nvSpPr>
        <p:spPr>
          <a:xfrm>
            <a:off x="2610428" y="1540976"/>
            <a:ext cx="1002197" cy="400110"/>
          </a:xfrm>
          <a:prstGeom prst="rect">
            <a:avLst/>
          </a:prstGeom>
          <a:noFill/>
        </p:spPr>
        <p:txBody>
          <a:bodyPr wrap="none" rtlCol="0">
            <a:spAutoFit/>
          </a:bodyPr>
          <a:lstStyle/>
          <a:p>
            <a:pPr algn="l"/>
            <a:r>
              <a:rPr lang="es-GB" sz="2000" b="1" dirty="0">
                <a:solidFill>
                  <a:schemeClr val="accent5">
                    <a:lumMod val="50000"/>
                  </a:schemeClr>
                </a:solidFill>
              </a:rPr>
              <a:t>que</a:t>
            </a:r>
            <a:r>
              <a:rPr lang="es-GB" sz="2000" dirty="0">
                <a:solidFill>
                  <a:schemeClr val="accent5">
                    <a:lumMod val="50000"/>
                  </a:schemeClr>
                </a:solidFill>
              </a:rPr>
              <a:t>rer</a:t>
            </a:r>
          </a:p>
        </p:txBody>
      </p:sp>
      <p:sp>
        <p:nvSpPr>
          <p:cNvPr id="29" name="CuadroTexto 28">
            <a:extLst>
              <a:ext uri="{FF2B5EF4-FFF2-40B4-BE49-F238E27FC236}">
                <a16:creationId xmlns:a16="http://schemas.microsoft.com/office/drawing/2014/main" id="{5E7F8AE7-7895-2C46-9E99-1A93166E8C00}"/>
              </a:ext>
            </a:extLst>
          </p:cNvPr>
          <p:cNvSpPr txBox="1"/>
          <p:nvPr/>
        </p:nvSpPr>
        <p:spPr>
          <a:xfrm>
            <a:off x="3758571" y="1540976"/>
            <a:ext cx="1107996" cy="400110"/>
          </a:xfrm>
          <a:prstGeom prst="rect">
            <a:avLst/>
          </a:prstGeom>
          <a:noFill/>
        </p:spPr>
        <p:txBody>
          <a:bodyPr wrap="none" rtlCol="0">
            <a:spAutoFit/>
          </a:bodyPr>
          <a:lstStyle/>
          <a:p>
            <a:pPr algn="l"/>
            <a:r>
              <a:rPr lang="es-GB" sz="2000" dirty="0">
                <a:solidFill>
                  <a:schemeClr val="accent5">
                    <a:lumMod val="50000"/>
                  </a:schemeClr>
                </a:solidFill>
              </a:rPr>
              <a:t>par</a:t>
            </a:r>
            <a:r>
              <a:rPr lang="es-GB" sz="2000" b="1" dirty="0">
                <a:solidFill>
                  <a:schemeClr val="accent5">
                    <a:lumMod val="50000"/>
                  </a:schemeClr>
                </a:solidFill>
              </a:rPr>
              <a:t>que</a:t>
            </a:r>
          </a:p>
        </p:txBody>
      </p:sp>
      <p:sp>
        <p:nvSpPr>
          <p:cNvPr id="30" name="CuadroTexto 29">
            <a:extLst>
              <a:ext uri="{FF2B5EF4-FFF2-40B4-BE49-F238E27FC236}">
                <a16:creationId xmlns:a16="http://schemas.microsoft.com/office/drawing/2014/main" id="{2891E287-8562-3E4F-9815-CB293D018540}"/>
              </a:ext>
            </a:extLst>
          </p:cNvPr>
          <p:cNvSpPr txBox="1"/>
          <p:nvPr/>
        </p:nvSpPr>
        <p:spPr>
          <a:xfrm>
            <a:off x="4919403" y="1529129"/>
            <a:ext cx="1101584" cy="400110"/>
          </a:xfrm>
          <a:prstGeom prst="rect">
            <a:avLst/>
          </a:prstGeom>
          <a:noFill/>
        </p:spPr>
        <p:txBody>
          <a:bodyPr wrap="none" rtlCol="0">
            <a:spAutoFit/>
          </a:bodyPr>
          <a:lstStyle/>
          <a:p>
            <a:pPr algn="l"/>
            <a:r>
              <a:rPr lang="es-GB" sz="2000" dirty="0">
                <a:solidFill>
                  <a:schemeClr val="accent5">
                    <a:lumMod val="50000"/>
                  </a:schemeClr>
                </a:solidFill>
              </a:rPr>
              <a:t>por</a:t>
            </a:r>
            <a:r>
              <a:rPr lang="es-GB" sz="2000" b="1" dirty="0">
                <a:solidFill>
                  <a:schemeClr val="accent5">
                    <a:lumMod val="50000"/>
                  </a:schemeClr>
                </a:solidFill>
              </a:rPr>
              <a:t>que</a:t>
            </a:r>
          </a:p>
        </p:txBody>
      </p:sp>
      <p:sp>
        <p:nvSpPr>
          <p:cNvPr id="33" name="CuadroTexto 32">
            <a:extLst>
              <a:ext uri="{FF2B5EF4-FFF2-40B4-BE49-F238E27FC236}">
                <a16:creationId xmlns:a16="http://schemas.microsoft.com/office/drawing/2014/main" id="{084E6609-C6A1-494D-B45E-613C70B1027E}"/>
              </a:ext>
            </a:extLst>
          </p:cNvPr>
          <p:cNvSpPr txBox="1"/>
          <p:nvPr/>
        </p:nvSpPr>
        <p:spPr>
          <a:xfrm>
            <a:off x="9093118" y="3042249"/>
            <a:ext cx="944489" cy="400110"/>
          </a:xfrm>
          <a:prstGeom prst="rect">
            <a:avLst/>
          </a:prstGeom>
          <a:noFill/>
        </p:spPr>
        <p:txBody>
          <a:bodyPr wrap="none" rtlCol="0">
            <a:spAutoFit/>
          </a:bodyPr>
          <a:lstStyle/>
          <a:p>
            <a:pPr algn="l"/>
            <a:r>
              <a:rPr lang="es-GB" sz="2000" b="1" dirty="0">
                <a:solidFill>
                  <a:schemeClr val="accent5">
                    <a:lumMod val="50000"/>
                  </a:schemeClr>
                </a:solidFill>
              </a:rPr>
              <a:t>cue</a:t>
            </a:r>
            <a:r>
              <a:rPr lang="es-GB" sz="2000" dirty="0">
                <a:solidFill>
                  <a:schemeClr val="accent5">
                    <a:lumMod val="50000"/>
                  </a:schemeClr>
                </a:solidFill>
              </a:rPr>
              <a:t>llo</a:t>
            </a:r>
          </a:p>
        </p:txBody>
      </p:sp>
      <p:sp>
        <p:nvSpPr>
          <p:cNvPr id="34" name="CuadroTexto 33">
            <a:extLst>
              <a:ext uri="{FF2B5EF4-FFF2-40B4-BE49-F238E27FC236}">
                <a16:creationId xmlns:a16="http://schemas.microsoft.com/office/drawing/2014/main" id="{4A27EF19-DDE3-4E42-9DF7-C55E4D00832A}"/>
              </a:ext>
            </a:extLst>
          </p:cNvPr>
          <p:cNvSpPr txBox="1"/>
          <p:nvPr/>
        </p:nvSpPr>
        <p:spPr>
          <a:xfrm>
            <a:off x="3860424" y="3042249"/>
            <a:ext cx="986167" cy="400110"/>
          </a:xfrm>
          <a:prstGeom prst="rect">
            <a:avLst/>
          </a:prstGeom>
          <a:noFill/>
        </p:spPr>
        <p:txBody>
          <a:bodyPr wrap="none" rtlCol="0">
            <a:spAutoFit/>
          </a:bodyPr>
          <a:lstStyle/>
          <a:p>
            <a:pPr algn="l"/>
            <a:r>
              <a:rPr lang="es-GB" sz="2000" dirty="0">
                <a:solidFill>
                  <a:schemeClr val="accent5">
                    <a:lumMod val="50000"/>
                  </a:schemeClr>
                </a:solidFill>
              </a:rPr>
              <a:t>¿</a:t>
            </a:r>
            <a:r>
              <a:rPr lang="es-GB" sz="2000" b="1" dirty="0">
                <a:solidFill>
                  <a:schemeClr val="accent5">
                    <a:lumMod val="50000"/>
                  </a:schemeClr>
                </a:solidFill>
              </a:rPr>
              <a:t>qué</a:t>
            </a:r>
            <a:r>
              <a:rPr lang="es-GB" sz="2000" dirty="0">
                <a:solidFill>
                  <a:schemeClr val="accent5">
                    <a:lumMod val="50000"/>
                  </a:schemeClr>
                </a:solidFill>
              </a:rPr>
              <a:t>?</a:t>
            </a:r>
          </a:p>
        </p:txBody>
      </p:sp>
      <p:sp>
        <p:nvSpPr>
          <p:cNvPr id="35" name="CuadroTexto 34">
            <a:extLst>
              <a:ext uri="{FF2B5EF4-FFF2-40B4-BE49-F238E27FC236}">
                <a16:creationId xmlns:a16="http://schemas.microsoft.com/office/drawing/2014/main" id="{DEEBC342-51E5-A84F-B33E-BC2DC338289D}"/>
              </a:ext>
            </a:extLst>
          </p:cNvPr>
          <p:cNvSpPr txBox="1"/>
          <p:nvPr/>
        </p:nvSpPr>
        <p:spPr>
          <a:xfrm>
            <a:off x="8796788" y="4578336"/>
            <a:ext cx="1467068" cy="400110"/>
          </a:xfrm>
          <a:prstGeom prst="rect">
            <a:avLst/>
          </a:prstGeom>
          <a:noFill/>
        </p:spPr>
        <p:txBody>
          <a:bodyPr wrap="none" rtlCol="0">
            <a:spAutoFit/>
          </a:bodyPr>
          <a:lstStyle/>
          <a:p>
            <a:pPr algn="l"/>
            <a:r>
              <a:rPr lang="es-GB" sz="2000" dirty="0">
                <a:solidFill>
                  <a:schemeClr val="accent5">
                    <a:lumMod val="50000"/>
                  </a:schemeClr>
                </a:solidFill>
              </a:rPr>
              <a:t>cin</a:t>
            </a:r>
            <a:r>
              <a:rPr lang="es-GB" sz="2000" b="1" dirty="0">
                <a:solidFill>
                  <a:schemeClr val="accent5">
                    <a:lumMod val="50000"/>
                  </a:schemeClr>
                </a:solidFill>
              </a:rPr>
              <a:t>cue</a:t>
            </a:r>
            <a:r>
              <a:rPr lang="es-GB" sz="2000" dirty="0">
                <a:solidFill>
                  <a:schemeClr val="accent5">
                    <a:lumMod val="50000"/>
                  </a:schemeClr>
                </a:solidFill>
              </a:rPr>
              <a:t>nta</a:t>
            </a:r>
          </a:p>
        </p:txBody>
      </p:sp>
      <p:sp>
        <p:nvSpPr>
          <p:cNvPr id="36" name="CuadroTexto 35">
            <a:extLst>
              <a:ext uri="{FF2B5EF4-FFF2-40B4-BE49-F238E27FC236}">
                <a16:creationId xmlns:a16="http://schemas.microsoft.com/office/drawing/2014/main" id="{FBE7F962-F9F3-234C-9876-15F1034CAD1C}"/>
              </a:ext>
            </a:extLst>
          </p:cNvPr>
          <p:cNvSpPr txBox="1"/>
          <p:nvPr/>
        </p:nvSpPr>
        <p:spPr>
          <a:xfrm>
            <a:off x="3631724" y="4508728"/>
            <a:ext cx="1077539" cy="400110"/>
          </a:xfrm>
          <a:prstGeom prst="rect">
            <a:avLst/>
          </a:prstGeom>
          <a:noFill/>
        </p:spPr>
        <p:txBody>
          <a:bodyPr wrap="none" rtlCol="0">
            <a:spAutoFit/>
          </a:bodyPr>
          <a:lstStyle/>
          <a:p>
            <a:pPr algn="l"/>
            <a:r>
              <a:rPr lang="es-GB" sz="2000" dirty="0">
                <a:solidFill>
                  <a:schemeClr val="accent5">
                    <a:lumMod val="50000"/>
                  </a:schemeClr>
                </a:solidFill>
              </a:rPr>
              <a:t>así </a:t>
            </a:r>
            <a:r>
              <a:rPr lang="es-GB" sz="2000" b="1" dirty="0">
                <a:solidFill>
                  <a:schemeClr val="accent5">
                    <a:lumMod val="50000"/>
                  </a:schemeClr>
                </a:solidFill>
              </a:rPr>
              <a:t>que</a:t>
            </a:r>
          </a:p>
        </p:txBody>
      </p:sp>
      <p:sp>
        <p:nvSpPr>
          <p:cNvPr id="3" name="Rectangle 2"/>
          <p:cNvSpPr/>
          <p:nvPr/>
        </p:nvSpPr>
        <p:spPr>
          <a:xfrm>
            <a:off x="3806087" y="915813"/>
            <a:ext cx="965329" cy="461665"/>
          </a:xfrm>
          <a:prstGeom prst="rect">
            <a:avLst/>
          </a:prstGeom>
        </p:spPr>
        <p:txBody>
          <a:bodyPr wrap="none">
            <a:spAutoFit/>
          </a:bodyPr>
          <a:lstStyle/>
          <a:p>
            <a:pPr algn="ctr"/>
            <a:r>
              <a:rPr lang="es-GB" sz="2400" b="1" dirty="0">
                <a:solidFill>
                  <a:srgbClr val="203864"/>
                </a:solidFill>
              </a:rPr>
              <a:t>[que]</a:t>
            </a:r>
          </a:p>
        </p:txBody>
      </p:sp>
      <p:sp>
        <p:nvSpPr>
          <p:cNvPr id="9" name="Rectangle 8"/>
          <p:cNvSpPr/>
          <p:nvPr/>
        </p:nvSpPr>
        <p:spPr>
          <a:xfrm>
            <a:off x="9120737" y="952422"/>
            <a:ext cx="958917" cy="461665"/>
          </a:xfrm>
          <a:prstGeom prst="rect">
            <a:avLst/>
          </a:prstGeom>
        </p:spPr>
        <p:txBody>
          <a:bodyPr wrap="none">
            <a:spAutoFit/>
          </a:bodyPr>
          <a:lstStyle/>
          <a:p>
            <a:pPr algn="ctr"/>
            <a:r>
              <a:rPr lang="es-GB" sz="2400" b="1" dirty="0">
                <a:solidFill>
                  <a:srgbClr val="203864"/>
                </a:solidFill>
              </a:rPr>
              <a:t>[cue]</a:t>
            </a:r>
          </a:p>
        </p:txBody>
      </p:sp>
      <p:sp>
        <p:nvSpPr>
          <p:cNvPr id="2" name="Title 1"/>
          <p:cNvSpPr>
            <a:spLocks noGrp="1"/>
          </p:cNvSpPr>
          <p:nvPr>
            <p:ph type="title"/>
          </p:nvPr>
        </p:nvSpPr>
        <p:spPr>
          <a:xfrm>
            <a:off x="9337745" y="184219"/>
            <a:ext cx="2714171" cy="555757"/>
          </a:xfrm>
        </p:spPr>
        <p:txBody>
          <a:bodyPr>
            <a:normAutofit/>
          </a:bodyPr>
          <a:lstStyle/>
          <a:p>
            <a:pPr lvl="0" algn="ctr">
              <a:lnSpc>
                <a:spcPct val="100000"/>
              </a:lnSpc>
              <a:spcBef>
                <a:spcPts val="0"/>
              </a:spcBef>
              <a:defRPr/>
            </a:pPr>
            <a:r>
              <a:rPr lang="en-GB" sz="2000" b="1" dirty="0" err="1">
                <a:solidFill>
                  <a:prstClr val="white"/>
                </a:solidFill>
              </a:rPr>
              <a:t>escuchar</a:t>
            </a:r>
            <a:r>
              <a:rPr lang="en-GB" sz="2000" b="1" dirty="0">
                <a:solidFill>
                  <a:prstClr val="white"/>
                </a:solidFill>
              </a:rPr>
              <a:t> / </a:t>
            </a:r>
            <a:r>
              <a:rPr lang="en-GB" sz="2000" b="1" dirty="0" err="1">
                <a:solidFill>
                  <a:prstClr val="white"/>
                </a:solidFill>
              </a:rPr>
              <a:t>escribir</a:t>
            </a:r>
            <a:endParaRPr lang="en-GB" sz="2000" b="1" dirty="0">
              <a:solidFill>
                <a:prstClr val="white"/>
              </a:solidFill>
            </a:endParaRPr>
          </a:p>
        </p:txBody>
      </p:sp>
      <p:sp>
        <p:nvSpPr>
          <p:cNvPr id="61" name="TextBox 60"/>
          <p:cNvSpPr txBox="1"/>
          <p:nvPr/>
        </p:nvSpPr>
        <p:spPr>
          <a:xfrm>
            <a:off x="621738" y="2152385"/>
            <a:ext cx="11138357" cy="400110"/>
          </a:xfrm>
          <a:prstGeom prst="rect">
            <a:avLst/>
          </a:prstGeom>
          <a:noFill/>
        </p:spPr>
        <p:txBody>
          <a:bodyPr wrap="square" rtlCol="0">
            <a:spAutoFit/>
          </a:bodyPr>
          <a:lstStyle/>
          <a:p>
            <a:pPr algn="l"/>
            <a:r>
              <a:rPr lang="en-GB" sz="2000" dirty="0">
                <a:solidFill>
                  <a:schemeClr val="accent5">
                    <a:lumMod val="50000"/>
                  </a:schemeClr>
                </a:solidFill>
              </a:rPr>
              <a:t>It’s normal ________ to go to the park ___ ________ because the ________________ is better.</a:t>
            </a:r>
          </a:p>
        </p:txBody>
      </p:sp>
      <p:sp>
        <p:nvSpPr>
          <p:cNvPr id="68" name="TextBox 67"/>
          <p:cNvSpPr txBox="1"/>
          <p:nvPr/>
        </p:nvSpPr>
        <p:spPr>
          <a:xfrm>
            <a:off x="10907804" y="700128"/>
            <a:ext cx="1032933" cy="461665"/>
          </a:xfrm>
          <a:prstGeom prst="rect">
            <a:avLst/>
          </a:prstGeom>
          <a:noFill/>
        </p:spPr>
        <p:txBody>
          <a:bodyPr wrap="square" rtlCol="0">
            <a:spAutoFit/>
          </a:bodyPr>
          <a:lstStyle/>
          <a:p>
            <a:pPr algn="l"/>
            <a:r>
              <a:rPr lang="en-GB" sz="2400" b="1" dirty="0">
                <a:solidFill>
                  <a:schemeClr val="accent5">
                    <a:lumMod val="50000"/>
                  </a:schemeClr>
                </a:solidFill>
              </a:rPr>
              <a:t>[2/2]</a:t>
            </a:r>
          </a:p>
        </p:txBody>
      </p:sp>
      <p:sp>
        <p:nvSpPr>
          <p:cNvPr id="41" name="TextBox 40"/>
          <p:cNvSpPr txBox="1"/>
          <p:nvPr/>
        </p:nvSpPr>
        <p:spPr>
          <a:xfrm>
            <a:off x="621738" y="3608942"/>
            <a:ext cx="11138357" cy="400110"/>
          </a:xfrm>
          <a:prstGeom prst="rect">
            <a:avLst/>
          </a:prstGeom>
          <a:noFill/>
        </p:spPr>
        <p:txBody>
          <a:bodyPr wrap="square" rtlCol="0">
            <a:spAutoFit/>
          </a:bodyPr>
          <a:lstStyle/>
          <a:p>
            <a:pPr algn="l"/>
            <a:r>
              <a:rPr lang="en-GB" sz="2000" dirty="0">
                <a:solidFill>
                  <a:schemeClr val="accent5">
                    <a:lumMod val="50000"/>
                  </a:schemeClr>
                </a:solidFill>
              </a:rPr>
              <a:t>It’s an animal with a ______ ______ ______. What animal is it?</a:t>
            </a:r>
          </a:p>
        </p:txBody>
      </p:sp>
      <p:sp>
        <p:nvSpPr>
          <p:cNvPr id="44" name="TextBox 43"/>
          <p:cNvSpPr txBox="1"/>
          <p:nvPr/>
        </p:nvSpPr>
        <p:spPr>
          <a:xfrm>
            <a:off x="631360" y="5137886"/>
            <a:ext cx="11138357" cy="400110"/>
          </a:xfrm>
          <a:prstGeom prst="rect">
            <a:avLst/>
          </a:prstGeom>
          <a:noFill/>
        </p:spPr>
        <p:txBody>
          <a:bodyPr wrap="square" rtlCol="0">
            <a:spAutoFit/>
          </a:bodyPr>
          <a:lstStyle/>
          <a:p>
            <a:pPr algn="l"/>
            <a:r>
              <a:rPr lang="en-GB" sz="2000" dirty="0">
                <a:solidFill>
                  <a:schemeClr val="accent5">
                    <a:lumMod val="50000"/>
                  </a:schemeClr>
                </a:solidFill>
              </a:rPr>
              <a:t>I don’t have _______ euros, _____ I can’t _______ the ___________.</a:t>
            </a:r>
          </a:p>
        </p:txBody>
      </p:sp>
      <p:sp>
        <p:nvSpPr>
          <p:cNvPr id="47" name="CuadroTexto 7">
            <a:extLst>
              <a:ext uri="{FF2B5EF4-FFF2-40B4-BE49-F238E27FC236}">
                <a16:creationId xmlns:a16="http://schemas.microsoft.com/office/drawing/2014/main" id="{DDF89EF1-AAC0-4540-A277-5D91C84B7D0E}"/>
              </a:ext>
            </a:extLst>
          </p:cNvPr>
          <p:cNvSpPr txBox="1"/>
          <p:nvPr/>
        </p:nvSpPr>
        <p:spPr>
          <a:xfrm>
            <a:off x="2036764" y="2142352"/>
            <a:ext cx="1459653" cy="400110"/>
          </a:xfrm>
          <a:prstGeom prst="rect">
            <a:avLst/>
          </a:prstGeom>
          <a:noFill/>
        </p:spPr>
        <p:txBody>
          <a:bodyPr wrap="square" rtlCol="0">
            <a:spAutoFit/>
          </a:bodyPr>
          <a:lstStyle/>
          <a:p>
            <a:pPr algn="l"/>
            <a:r>
              <a:rPr lang="en-GB" sz="2000" b="1" dirty="0">
                <a:solidFill>
                  <a:srgbClr val="203864"/>
                </a:solidFill>
              </a:rPr>
              <a:t>to want</a:t>
            </a:r>
            <a:endParaRPr lang="es-GB" sz="2000" dirty="0">
              <a:solidFill>
                <a:srgbClr val="203864"/>
              </a:solidFill>
            </a:endParaRPr>
          </a:p>
        </p:txBody>
      </p:sp>
      <p:sp>
        <p:nvSpPr>
          <p:cNvPr id="48" name="CuadroTexto 7">
            <a:extLst>
              <a:ext uri="{FF2B5EF4-FFF2-40B4-BE49-F238E27FC236}">
                <a16:creationId xmlns:a16="http://schemas.microsoft.com/office/drawing/2014/main" id="{DDF89EF1-AAC0-4540-A277-5D91C84B7D0E}"/>
              </a:ext>
            </a:extLst>
          </p:cNvPr>
          <p:cNvSpPr txBox="1"/>
          <p:nvPr/>
        </p:nvSpPr>
        <p:spPr>
          <a:xfrm>
            <a:off x="5295247" y="2150774"/>
            <a:ext cx="408407" cy="400110"/>
          </a:xfrm>
          <a:prstGeom prst="rect">
            <a:avLst/>
          </a:prstGeom>
          <a:noFill/>
        </p:spPr>
        <p:txBody>
          <a:bodyPr wrap="square" rtlCol="0">
            <a:spAutoFit/>
          </a:bodyPr>
          <a:lstStyle/>
          <a:p>
            <a:pPr algn="l"/>
            <a:r>
              <a:rPr lang="en-GB" sz="2000" b="1" dirty="0">
                <a:solidFill>
                  <a:srgbClr val="203864"/>
                </a:solidFill>
              </a:rPr>
              <a:t>in</a:t>
            </a:r>
            <a:endParaRPr lang="es-GB" sz="2000" dirty="0">
              <a:solidFill>
                <a:srgbClr val="203864"/>
              </a:solidFill>
            </a:endParaRPr>
          </a:p>
        </p:txBody>
      </p:sp>
      <p:sp>
        <p:nvSpPr>
          <p:cNvPr id="49" name="CuadroTexto 7">
            <a:extLst>
              <a:ext uri="{FF2B5EF4-FFF2-40B4-BE49-F238E27FC236}">
                <a16:creationId xmlns:a16="http://schemas.microsoft.com/office/drawing/2014/main" id="{DDF89EF1-AAC0-4540-A277-5D91C84B7D0E}"/>
              </a:ext>
            </a:extLst>
          </p:cNvPr>
          <p:cNvSpPr txBox="1"/>
          <p:nvPr/>
        </p:nvSpPr>
        <p:spPr>
          <a:xfrm>
            <a:off x="5614476" y="2147536"/>
            <a:ext cx="1336961" cy="400110"/>
          </a:xfrm>
          <a:prstGeom prst="rect">
            <a:avLst/>
          </a:prstGeom>
          <a:noFill/>
        </p:spPr>
        <p:txBody>
          <a:bodyPr wrap="square" rtlCol="0">
            <a:spAutoFit/>
          </a:bodyPr>
          <a:lstStyle/>
          <a:p>
            <a:pPr algn="l"/>
            <a:r>
              <a:rPr lang="en-GB" sz="2000" b="1" dirty="0">
                <a:solidFill>
                  <a:srgbClr val="203864"/>
                </a:solidFill>
              </a:rPr>
              <a:t>summer</a:t>
            </a:r>
            <a:endParaRPr lang="es-GB" sz="2000" dirty="0">
              <a:solidFill>
                <a:srgbClr val="203864"/>
              </a:solidFill>
            </a:endParaRPr>
          </a:p>
        </p:txBody>
      </p:sp>
      <p:sp>
        <p:nvSpPr>
          <p:cNvPr id="50" name="CuadroTexto 7">
            <a:extLst>
              <a:ext uri="{FF2B5EF4-FFF2-40B4-BE49-F238E27FC236}">
                <a16:creationId xmlns:a16="http://schemas.microsoft.com/office/drawing/2014/main" id="{DDF89EF1-AAC0-4540-A277-5D91C84B7D0E}"/>
              </a:ext>
            </a:extLst>
          </p:cNvPr>
          <p:cNvSpPr txBox="1"/>
          <p:nvPr/>
        </p:nvSpPr>
        <p:spPr>
          <a:xfrm>
            <a:off x="8390604" y="2164955"/>
            <a:ext cx="2349515" cy="384721"/>
          </a:xfrm>
          <a:prstGeom prst="rect">
            <a:avLst/>
          </a:prstGeom>
          <a:noFill/>
        </p:spPr>
        <p:txBody>
          <a:bodyPr wrap="square" rtlCol="0">
            <a:spAutoFit/>
          </a:bodyPr>
          <a:lstStyle/>
          <a:p>
            <a:pPr algn="l"/>
            <a:r>
              <a:rPr lang="en-GB" sz="1900" b="1" dirty="0">
                <a:solidFill>
                  <a:srgbClr val="203864"/>
                </a:solidFill>
              </a:rPr>
              <a:t>climate/weather</a:t>
            </a:r>
            <a:endParaRPr lang="es-GB" sz="1900" dirty="0">
              <a:solidFill>
                <a:srgbClr val="203864"/>
              </a:solidFill>
            </a:endParaRPr>
          </a:p>
        </p:txBody>
      </p:sp>
      <p:sp>
        <p:nvSpPr>
          <p:cNvPr id="51" name="CuadroTexto 7">
            <a:extLst>
              <a:ext uri="{FF2B5EF4-FFF2-40B4-BE49-F238E27FC236}">
                <a16:creationId xmlns:a16="http://schemas.microsoft.com/office/drawing/2014/main" id="{DDF89EF1-AAC0-4540-A277-5D91C84B7D0E}"/>
              </a:ext>
            </a:extLst>
          </p:cNvPr>
          <p:cNvSpPr txBox="1"/>
          <p:nvPr/>
        </p:nvSpPr>
        <p:spPr>
          <a:xfrm>
            <a:off x="3251562" y="3586051"/>
            <a:ext cx="741078" cy="400110"/>
          </a:xfrm>
          <a:prstGeom prst="rect">
            <a:avLst/>
          </a:prstGeom>
          <a:noFill/>
        </p:spPr>
        <p:txBody>
          <a:bodyPr wrap="square" rtlCol="0">
            <a:spAutoFit/>
          </a:bodyPr>
          <a:lstStyle/>
          <a:p>
            <a:pPr algn="l"/>
            <a:r>
              <a:rPr lang="en-GB" sz="2000" b="1" dirty="0">
                <a:solidFill>
                  <a:srgbClr val="203864"/>
                </a:solidFill>
              </a:rPr>
              <a:t>very</a:t>
            </a:r>
            <a:endParaRPr lang="es-GB" sz="2000" dirty="0">
              <a:solidFill>
                <a:srgbClr val="203864"/>
              </a:solidFill>
            </a:endParaRPr>
          </a:p>
        </p:txBody>
      </p:sp>
      <p:sp>
        <p:nvSpPr>
          <p:cNvPr id="52" name="CuadroTexto 7">
            <a:extLst>
              <a:ext uri="{FF2B5EF4-FFF2-40B4-BE49-F238E27FC236}">
                <a16:creationId xmlns:a16="http://schemas.microsoft.com/office/drawing/2014/main" id="{DDF89EF1-AAC0-4540-A277-5D91C84B7D0E}"/>
              </a:ext>
            </a:extLst>
          </p:cNvPr>
          <p:cNvSpPr txBox="1"/>
          <p:nvPr/>
        </p:nvSpPr>
        <p:spPr>
          <a:xfrm>
            <a:off x="4091890" y="3594010"/>
            <a:ext cx="741078" cy="400110"/>
          </a:xfrm>
          <a:prstGeom prst="rect">
            <a:avLst/>
          </a:prstGeom>
          <a:noFill/>
        </p:spPr>
        <p:txBody>
          <a:bodyPr wrap="square" rtlCol="0">
            <a:spAutoFit/>
          </a:bodyPr>
          <a:lstStyle/>
          <a:p>
            <a:pPr algn="l"/>
            <a:r>
              <a:rPr lang="en-GB" sz="2000" b="1" dirty="0">
                <a:solidFill>
                  <a:srgbClr val="203864"/>
                </a:solidFill>
              </a:rPr>
              <a:t>long</a:t>
            </a:r>
            <a:endParaRPr lang="es-GB" sz="2000" dirty="0">
              <a:solidFill>
                <a:srgbClr val="203864"/>
              </a:solidFill>
            </a:endParaRPr>
          </a:p>
        </p:txBody>
      </p:sp>
      <p:sp>
        <p:nvSpPr>
          <p:cNvPr id="54" name="CuadroTexto 7">
            <a:extLst>
              <a:ext uri="{FF2B5EF4-FFF2-40B4-BE49-F238E27FC236}">
                <a16:creationId xmlns:a16="http://schemas.microsoft.com/office/drawing/2014/main" id="{DDF89EF1-AAC0-4540-A277-5D91C84B7D0E}"/>
              </a:ext>
            </a:extLst>
          </p:cNvPr>
          <p:cNvSpPr txBox="1"/>
          <p:nvPr/>
        </p:nvSpPr>
        <p:spPr>
          <a:xfrm>
            <a:off x="4868348" y="3597547"/>
            <a:ext cx="853798" cy="400110"/>
          </a:xfrm>
          <a:prstGeom prst="rect">
            <a:avLst/>
          </a:prstGeom>
          <a:noFill/>
        </p:spPr>
        <p:txBody>
          <a:bodyPr wrap="square" rtlCol="0">
            <a:spAutoFit/>
          </a:bodyPr>
          <a:lstStyle/>
          <a:p>
            <a:pPr algn="l"/>
            <a:r>
              <a:rPr lang="en-GB" sz="2000" b="1" dirty="0">
                <a:solidFill>
                  <a:srgbClr val="203864"/>
                </a:solidFill>
              </a:rPr>
              <a:t>neck</a:t>
            </a:r>
            <a:endParaRPr lang="es-GB" sz="2000" dirty="0">
              <a:solidFill>
                <a:srgbClr val="203864"/>
              </a:solidFill>
            </a:endParaRPr>
          </a:p>
        </p:txBody>
      </p:sp>
      <p:sp>
        <p:nvSpPr>
          <p:cNvPr id="55" name="CuadroTexto 7">
            <a:extLst>
              <a:ext uri="{FF2B5EF4-FFF2-40B4-BE49-F238E27FC236}">
                <a16:creationId xmlns:a16="http://schemas.microsoft.com/office/drawing/2014/main" id="{DDF89EF1-AAC0-4540-A277-5D91C84B7D0E}"/>
              </a:ext>
            </a:extLst>
          </p:cNvPr>
          <p:cNvSpPr txBox="1"/>
          <p:nvPr/>
        </p:nvSpPr>
        <p:spPr>
          <a:xfrm>
            <a:off x="4113933" y="5135530"/>
            <a:ext cx="741078" cy="400110"/>
          </a:xfrm>
          <a:prstGeom prst="rect">
            <a:avLst/>
          </a:prstGeom>
          <a:noFill/>
        </p:spPr>
        <p:txBody>
          <a:bodyPr wrap="square" rtlCol="0">
            <a:spAutoFit/>
          </a:bodyPr>
          <a:lstStyle/>
          <a:p>
            <a:pPr algn="l"/>
            <a:r>
              <a:rPr lang="en-GB" sz="2000" b="1" dirty="0">
                <a:solidFill>
                  <a:srgbClr val="203864"/>
                </a:solidFill>
              </a:rPr>
              <a:t>so</a:t>
            </a:r>
            <a:endParaRPr lang="es-GB" sz="2000" dirty="0">
              <a:solidFill>
                <a:srgbClr val="203864"/>
              </a:solidFill>
            </a:endParaRPr>
          </a:p>
        </p:txBody>
      </p:sp>
      <p:sp>
        <p:nvSpPr>
          <p:cNvPr id="59" name="CuadroTexto 7">
            <a:extLst>
              <a:ext uri="{FF2B5EF4-FFF2-40B4-BE49-F238E27FC236}">
                <a16:creationId xmlns:a16="http://schemas.microsoft.com/office/drawing/2014/main" id="{DDF89EF1-AAC0-4540-A277-5D91C84B7D0E}"/>
              </a:ext>
            </a:extLst>
          </p:cNvPr>
          <p:cNvSpPr txBox="1"/>
          <p:nvPr/>
        </p:nvSpPr>
        <p:spPr>
          <a:xfrm>
            <a:off x="5690441" y="5129424"/>
            <a:ext cx="741078" cy="400110"/>
          </a:xfrm>
          <a:prstGeom prst="rect">
            <a:avLst/>
          </a:prstGeom>
          <a:noFill/>
        </p:spPr>
        <p:txBody>
          <a:bodyPr wrap="square" rtlCol="0">
            <a:spAutoFit/>
          </a:bodyPr>
          <a:lstStyle/>
          <a:p>
            <a:pPr algn="l"/>
            <a:r>
              <a:rPr lang="en-GB" sz="2000" b="1" dirty="0">
                <a:solidFill>
                  <a:srgbClr val="203864"/>
                </a:solidFill>
              </a:rPr>
              <a:t>buy</a:t>
            </a:r>
            <a:endParaRPr lang="es-GB" sz="2000" dirty="0">
              <a:solidFill>
                <a:srgbClr val="203864"/>
              </a:solidFill>
            </a:endParaRPr>
          </a:p>
        </p:txBody>
      </p:sp>
      <p:sp>
        <p:nvSpPr>
          <p:cNvPr id="62" name="CuadroTexto 7">
            <a:extLst>
              <a:ext uri="{FF2B5EF4-FFF2-40B4-BE49-F238E27FC236}">
                <a16:creationId xmlns:a16="http://schemas.microsoft.com/office/drawing/2014/main" id="{DDF89EF1-AAC0-4540-A277-5D91C84B7D0E}"/>
              </a:ext>
            </a:extLst>
          </p:cNvPr>
          <p:cNvSpPr txBox="1"/>
          <p:nvPr/>
        </p:nvSpPr>
        <p:spPr>
          <a:xfrm>
            <a:off x="7142427" y="5137886"/>
            <a:ext cx="1093843" cy="400110"/>
          </a:xfrm>
          <a:prstGeom prst="rect">
            <a:avLst/>
          </a:prstGeom>
          <a:noFill/>
        </p:spPr>
        <p:txBody>
          <a:bodyPr wrap="square" rtlCol="0">
            <a:spAutoFit/>
          </a:bodyPr>
          <a:lstStyle/>
          <a:p>
            <a:pPr algn="l"/>
            <a:r>
              <a:rPr lang="en-GB" sz="2000" b="1" dirty="0">
                <a:solidFill>
                  <a:srgbClr val="203864"/>
                </a:solidFill>
              </a:rPr>
              <a:t>tickets</a:t>
            </a:r>
            <a:endParaRPr lang="es-GB" sz="2000" dirty="0">
              <a:solidFill>
                <a:srgbClr val="203864"/>
              </a:solidFill>
            </a:endParaRPr>
          </a:p>
        </p:txBody>
      </p:sp>
      <p:sp>
        <p:nvSpPr>
          <p:cNvPr id="63" name="CuadroTexto 7">
            <a:extLst>
              <a:ext uri="{FF2B5EF4-FFF2-40B4-BE49-F238E27FC236}">
                <a16:creationId xmlns:a16="http://schemas.microsoft.com/office/drawing/2014/main" id="{DDF89EF1-AAC0-4540-A277-5D91C84B7D0E}"/>
              </a:ext>
            </a:extLst>
          </p:cNvPr>
          <p:cNvSpPr txBox="1"/>
          <p:nvPr/>
        </p:nvSpPr>
        <p:spPr>
          <a:xfrm>
            <a:off x="2450503" y="5129424"/>
            <a:ext cx="741078" cy="400110"/>
          </a:xfrm>
          <a:prstGeom prst="rect">
            <a:avLst/>
          </a:prstGeom>
          <a:noFill/>
        </p:spPr>
        <p:txBody>
          <a:bodyPr wrap="square" rtlCol="0">
            <a:spAutoFit/>
          </a:bodyPr>
          <a:lstStyle/>
          <a:p>
            <a:pPr algn="l"/>
            <a:r>
              <a:rPr lang="en-GB" sz="2000" b="1" dirty="0">
                <a:solidFill>
                  <a:srgbClr val="203864"/>
                </a:solidFill>
              </a:rPr>
              <a:t>fifty</a:t>
            </a:r>
            <a:endParaRPr lang="es-GB" sz="2000" dirty="0">
              <a:solidFill>
                <a:srgbClr val="203864"/>
              </a:solidFill>
            </a:endParaRPr>
          </a:p>
        </p:txBody>
      </p:sp>
    </p:spTree>
    <p:extLst>
      <p:ext uri="{BB962C8B-B14F-4D97-AF65-F5344CB8AC3E}">
        <p14:creationId xmlns:p14="http://schemas.microsoft.com/office/powerpoint/2010/main" val="2600529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4">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3">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55"/>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59"/>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5" grpId="0"/>
      <p:bldP spid="36" grpId="0"/>
      <p:bldP spid="47" grpId="0"/>
      <p:bldP spid="48" grpId="0"/>
      <p:bldP spid="49" grpId="0"/>
      <p:bldP spid="50" grpId="0"/>
      <p:bldP spid="51" grpId="0"/>
      <p:bldP spid="52" grpId="0"/>
      <p:bldP spid="54" grpId="0"/>
      <p:bldP spid="55" grpId="0"/>
      <p:bldP spid="59" grpId="0"/>
      <p:bldP spid="62" grpId="0"/>
      <p:bldP spid="6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xmlns=""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5994957" cy="1325563"/>
          </a:xfrm>
        </p:spPr>
        <p:txBody>
          <a:bodyPr>
            <a:normAutofit/>
          </a:bodyPr>
          <a:lstStyle/>
          <a:p>
            <a:r>
              <a:rPr lang="en-GB" sz="2800" b="1" dirty="0">
                <a:solidFill>
                  <a:schemeClr val="bg1"/>
                </a:solidFill>
              </a:rPr>
              <a:t>Un viaje genial, </a:t>
            </a:r>
            <a:r>
              <a:rPr lang="en-GB" sz="2800" b="1" dirty="0" err="1">
                <a:solidFill>
                  <a:schemeClr val="bg1"/>
                </a:solidFill>
              </a:rPr>
              <a:t>pero</a:t>
            </a:r>
            <a:r>
              <a:rPr lang="en-GB" sz="2800" b="1" dirty="0">
                <a:solidFill>
                  <a:schemeClr val="bg1"/>
                </a:solidFill>
              </a:rPr>
              <a:t> con problemas</a:t>
            </a:r>
          </a:p>
        </p:txBody>
      </p:sp>
      <p:sp>
        <p:nvSpPr>
          <p:cNvPr id="3" name="Rounded Rectangle 2"/>
          <p:cNvSpPr/>
          <p:nvPr/>
        </p:nvSpPr>
        <p:spPr>
          <a:xfrm>
            <a:off x="651571" y="2671587"/>
            <a:ext cx="1981200" cy="934586"/>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b="1" dirty="0"/>
              <a:t>I</a:t>
            </a:r>
          </a:p>
        </p:txBody>
      </p:sp>
      <p:sp>
        <p:nvSpPr>
          <p:cNvPr id="12" name="Rounded Rectangle 11"/>
          <p:cNvSpPr/>
          <p:nvPr/>
        </p:nvSpPr>
        <p:spPr>
          <a:xfrm>
            <a:off x="2862291" y="1460854"/>
            <a:ext cx="4986310" cy="934586"/>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t>broke the bed on the first day</a:t>
            </a:r>
          </a:p>
        </p:txBody>
      </p:sp>
      <p:sp>
        <p:nvSpPr>
          <p:cNvPr id="15" name="Rounded Rectangle 14"/>
          <p:cNvSpPr/>
          <p:nvPr/>
        </p:nvSpPr>
        <p:spPr>
          <a:xfrm>
            <a:off x="3834544" y="3286611"/>
            <a:ext cx="2988574" cy="934586"/>
          </a:xfrm>
          <a:prstGeom prst="round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accent5">
                    <a:lumMod val="50000"/>
                  </a:schemeClr>
                </a:solidFill>
              </a:rPr>
              <a:t>and</a:t>
            </a:r>
          </a:p>
        </p:txBody>
      </p:sp>
      <p:sp>
        <p:nvSpPr>
          <p:cNvPr id="16" name="Rounded Rectangle 15"/>
          <p:cNvSpPr/>
          <p:nvPr/>
        </p:nvSpPr>
        <p:spPr>
          <a:xfrm>
            <a:off x="651571" y="5284306"/>
            <a:ext cx="1981200" cy="934586"/>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b="1" dirty="0"/>
              <a:t>you</a:t>
            </a:r>
          </a:p>
        </p:txBody>
      </p:sp>
      <p:sp>
        <p:nvSpPr>
          <p:cNvPr id="17" name="Rounded Rectangle 16"/>
          <p:cNvSpPr/>
          <p:nvPr/>
        </p:nvSpPr>
        <p:spPr>
          <a:xfrm>
            <a:off x="2862291" y="5087004"/>
            <a:ext cx="4986310" cy="934586"/>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t>broke a window.</a:t>
            </a:r>
          </a:p>
        </p:txBody>
      </p:sp>
      <p:sp>
        <p:nvSpPr>
          <p:cNvPr id="14" name="Rounded Rectangle 13"/>
          <p:cNvSpPr/>
          <p:nvPr/>
        </p:nvSpPr>
        <p:spPr>
          <a:xfrm>
            <a:off x="7407863" y="1797595"/>
            <a:ext cx="4520280" cy="3887254"/>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err="1"/>
              <a:t>Yo</a:t>
            </a:r>
            <a:r>
              <a:rPr lang="en-GB" sz="3200" b="1" dirty="0"/>
              <a:t> </a:t>
            </a:r>
            <a:r>
              <a:rPr lang="en-GB" sz="3200" b="1" dirty="0" err="1"/>
              <a:t>rompí</a:t>
            </a:r>
            <a:r>
              <a:rPr lang="en-GB" sz="3200" b="1" dirty="0"/>
              <a:t> la </a:t>
            </a:r>
            <a:r>
              <a:rPr lang="en-GB" sz="3200" b="1" dirty="0" err="1"/>
              <a:t>cama</a:t>
            </a:r>
            <a:r>
              <a:rPr lang="en-GB" sz="3200" b="1" dirty="0"/>
              <a:t> el primer día y </a:t>
            </a:r>
            <a:r>
              <a:rPr lang="en-GB" sz="3200" b="1" dirty="0" err="1"/>
              <a:t>tú</a:t>
            </a:r>
            <a:r>
              <a:rPr lang="en-GB" sz="3200" b="1" dirty="0"/>
              <a:t> </a:t>
            </a:r>
            <a:r>
              <a:rPr lang="en-GB" sz="3200" b="1" dirty="0" err="1"/>
              <a:t>rompiste</a:t>
            </a:r>
            <a:r>
              <a:rPr lang="en-GB" sz="3200" b="1" dirty="0"/>
              <a:t> una </a:t>
            </a:r>
            <a:r>
              <a:rPr lang="en-GB" sz="3200" b="1" dirty="0" err="1"/>
              <a:t>ventana</a:t>
            </a:r>
            <a:r>
              <a:rPr lang="en-GB" sz="3200" b="1" dirty="0"/>
              <a:t>.</a:t>
            </a:r>
          </a:p>
        </p:txBody>
      </p:sp>
      <p:pic>
        <p:nvPicPr>
          <p:cNvPr id="18" name="Imagen 17" descr="Imagen que contiene juguete, muñeca, dibujo&#10;&#10;Descripción generada automáticamente">
            <a:extLst>
              <a:ext uri="{FF2B5EF4-FFF2-40B4-BE49-F238E27FC236}">
                <a16:creationId xmlns:a16="http://schemas.microsoft.com/office/drawing/2014/main" id="{141D64DF-2332-CF46-9DE6-5DD9A143F21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09224" y="3841023"/>
            <a:ext cx="1050344" cy="2491961"/>
          </a:xfrm>
          <a:prstGeom prst="rect">
            <a:avLst/>
          </a:prstGeom>
        </p:spPr>
      </p:pic>
      <p:pic>
        <p:nvPicPr>
          <p:cNvPr id="19" name="Imagen 18" descr="Imagen que contiene juguete, muñeca, dibujo&#10;&#10;Descripción generada automáticamente">
            <a:extLst>
              <a:ext uri="{FF2B5EF4-FFF2-40B4-BE49-F238E27FC236}">
                <a16:creationId xmlns:a16="http://schemas.microsoft.com/office/drawing/2014/main" id="{9EA257CA-34D2-914B-B1E2-F2900D338A5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01246" y="1261943"/>
            <a:ext cx="900650" cy="2491961"/>
          </a:xfrm>
          <a:prstGeom prst="rect">
            <a:avLst/>
          </a:prstGeom>
        </p:spPr>
      </p:pic>
      <p:sp>
        <p:nvSpPr>
          <p:cNvPr id="13" name="Rounded Rectangle 11">
            <a:extLst>
              <a:ext uri="{FF2B5EF4-FFF2-40B4-BE49-F238E27FC236}">
                <a16:creationId xmlns:a16="http://schemas.microsoft.com/office/drawing/2014/main" id="{A316DD52-7894-4A75-969C-CA0645DA2978}"/>
              </a:ext>
            </a:extLst>
          </p:cNvPr>
          <p:cNvSpPr/>
          <p:nvPr/>
        </p:nvSpPr>
        <p:spPr>
          <a:xfrm>
            <a:off x="10002128" y="258166"/>
            <a:ext cx="1926015"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57485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xmlns=""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5966822" cy="1325563"/>
          </a:xfrm>
        </p:spPr>
        <p:txBody>
          <a:bodyPr>
            <a:normAutofit/>
          </a:bodyPr>
          <a:lstStyle/>
          <a:p>
            <a:r>
              <a:rPr lang="en-GB" sz="2800" b="1" dirty="0">
                <a:solidFill>
                  <a:schemeClr val="bg1"/>
                </a:solidFill>
              </a:rPr>
              <a:t>Un viaje genial, </a:t>
            </a:r>
            <a:r>
              <a:rPr lang="en-GB" sz="2800" b="1" dirty="0" err="1">
                <a:solidFill>
                  <a:schemeClr val="bg1"/>
                </a:solidFill>
              </a:rPr>
              <a:t>pero</a:t>
            </a:r>
            <a:r>
              <a:rPr lang="en-GB" sz="2800" b="1" dirty="0">
                <a:solidFill>
                  <a:schemeClr val="bg1"/>
                </a:solidFill>
              </a:rPr>
              <a:t> con problemas</a:t>
            </a:r>
          </a:p>
        </p:txBody>
      </p:sp>
      <p:sp>
        <p:nvSpPr>
          <p:cNvPr id="3" name="Rounded Rectangle 2"/>
          <p:cNvSpPr/>
          <p:nvPr/>
        </p:nvSpPr>
        <p:spPr>
          <a:xfrm>
            <a:off x="604189" y="5330060"/>
            <a:ext cx="1981200" cy="934586"/>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b="1" dirty="0"/>
              <a:t>she</a:t>
            </a:r>
          </a:p>
        </p:txBody>
      </p:sp>
      <p:sp>
        <p:nvSpPr>
          <p:cNvPr id="12" name="Rounded Rectangle 11"/>
          <p:cNvSpPr/>
          <p:nvPr/>
        </p:nvSpPr>
        <p:spPr>
          <a:xfrm>
            <a:off x="2862291" y="1365586"/>
            <a:ext cx="4986310" cy="934586"/>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t>didn’t print the tickets on the second day</a:t>
            </a:r>
          </a:p>
        </p:txBody>
      </p:sp>
      <p:sp>
        <p:nvSpPr>
          <p:cNvPr id="15" name="Rounded Rectangle 14"/>
          <p:cNvSpPr/>
          <p:nvPr/>
        </p:nvSpPr>
        <p:spPr>
          <a:xfrm>
            <a:off x="3834544" y="3191343"/>
            <a:ext cx="2988574" cy="934586"/>
          </a:xfrm>
          <a:prstGeom prst="round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accent5">
                    <a:lumMod val="50000"/>
                  </a:schemeClr>
                </a:solidFill>
              </a:rPr>
              <a:t>but</a:t>
            </a:r>
          </a:p>
        </p:txBody>
      </p:sp>
      <p:sp>
        <p:nvSpPr>
          <p:cNvPr id="16" name="Rounded Rectangle 15"/>
          <p:cNvSpPr/>
          <p:nvPr/>
        </p:nvSpPr>
        <p:spPr>
          <a:xfrm>
            <a:off x="604189" y="2532800"/>
            <a:ext cx="1981200" cy="934586"/>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b="1" dirty="0"/>
              <a:t>he</a:t>
            </a:r>
          </a:p>
        </p:txBody>
      </p:sp>
      <p:sp>
        <p:nvSpPr>
          <p:cNvPr id="17" name="Rounded Rectangle 16"/>
          <p:cNvSpPr/>
          <p:nvPr/>
        </p:nvSpPr>
        <p:spPr>
          <a:xfrm>
            <a:off x="2862291" y="4991736"/>
            <a:ext cx="4986310" cy="934586"/>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t>offered help</a:t>
            </a:r>
          </a:p>
        </p:txBody>
      </p:sp>
      <p:sp>
        <p:nvSpPr>
          <p:cNvPr id="14" name="Rounded Rectangle 13"/>
          <p:cNvSpPr/>
          <p:nvPr/>
        </p:nvSpPr>
        <p:spPr>
          <a:xfrm>
            <a:off x="7407863" y="1712325"/>
            <a:ext cx="4520280" cy="3887254"/>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err="1"/>
              <a:t>Él</a:t>
            </a:r>
            <a:r>
              <a:rPr lang="en-GB" sz="3200" b="1" dirty="0"/>
              <a:t> no </a:t>
            </a:r>
            <a:r>
              <a:rPr lang="en-GB" sz="3200" b="1" dirty="0" err="1"/>
              <a:t>imprimió</a:t>
            </a:r>
            <a:r>
              <a:rPr lang="en-GB" sz="3200" b="1" dirty="0"/>
              <a:t> los </a:t>
            </a:r>
            <a:r>
              <a:rPr lang="en-GB" sz="3200" b="1" dirty="0" err="1"/>
              <a:t>billetes</a:t>
            </a:r>
            <a:r>
              <a:rPr lang="en-GB" sz="3200" b="1" dirty="0"/>
              <a:t> el </a:t>
            </a:r>
            <a:r>
              <a:rPr lang="en-GB" sz="3200" b="1" dirty="0" err="1"/>
              <a:t>segundo</a:t>
            </a:r>
            <a:r>
              <a:rPr lang="en-GB" sz="3200" b="1" dirty="0"/>
              <a:t> día </a:t>
            </a:r>
            <a:r>
              <a:rPr lang="en-GB" sz="3200" b="1" dirty="0" err="1"/>
              <a:t>pero</a:t>
            </a:r>
            <a:r>
              <a:rPr lang="en-GB" sz="3200" b="1" dirty="0"/>
              <a:t> </a:t>
            </a:r>
            <a:r>
              <a:rPr lang="en-GB" sz="3200" b="1" dirty="0" err="1"/>
              <a:t>ella</a:t>
            </a:r>
            <a:r>
              <a:rPr lang="en-GB" sz="3200" b="1" dirty="0"/>
              <a:t> ofreció ayuda.</a:t>
            </a:r>
          </a:p>
        </p:txBody>
      </p:sp>
      <p:pic>
        <p:nvPicPr>
          <p:cNvPr id="19" name="Imagen 18" descr="Imagen que contiene dibujo, muñeca&#10;&#10;Descripción generada automáticamente">
            <a:extLst>
              <a:ext uri="{FF2B5EF4-FFF2-40B4-BE49-F238E27FC236}">
                <a16:creationId xmlns:a16="http://schemas.microsoft.com/office/drawing/2014/main" id="{5DA02969-E5AA-6947-B9F5-8D706A39FF7D}"/>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backgroundRemoval t="3976" b="95825" l="8998" r="92025">
                        <a14:foregroundMark x1="52352" y1="9145" x2="50511" y2="41948"/>
                        <a14:foregroundMark x1="50511" y1="41948" x2="73620" y2="71869"/>
                        <a14:foregroundMark x1="41513" y1="3976" x2="36196" y2="13817"/>
                        <a14:foregroundMark x1="36196" y1="13817" x2="44172" y2="17594"/>
                        <a14:foregroundMark x1="51329" y1="14811" x2="23313" y2="16302"/>
                        <a14:foregroundMark x1="46012" y1="14314" x2="48262" y2="19384"/>
                        <a14:foregroundMark x1="16155" y1="14115" x2="18405" y2="22167"/>
                        <a14:foregroundMark x1="58078" y1="29722" x2="83436" y2="42644"/>
                        <a14:foregroundMark x1="83436" y1="42644" x2="84663" y2="50596"/>
                        <a14:foregroundMark x1="84663" y1="50596" x2="81186" y2="51491"/>
                        <a14:foregroundMark x1="33947" y1="40855" x2="21268" y2="45626"/>
                        <a14:foregroundMark x1="21268" y1="45626" x2="15746" y2="52485"/>
                        <a14:foregroundMark x1="15746" y1="52485" x2="16973" y2="55368"/>
                        <a14:foregroundMark x1="75460" y1="88569" x2="80777" y2="93340"/>
                        <a14:foregroundMark x1="33129" y1="88569" x2="30470" y2="92445"/>
                        <a14:foregroundMark x1="71984" y1="90656" x2="82618" y2="94135"/>
                        <a14:foregroundMark x1="90184" y1="95924" x2="76278" y2="85288"/>
                        <a14:foregroundMark x1="35787" y1="84394" x2="29448" y2="73956"/>
                        <a14:foregroundMark x1="29448" y1="73956" x2="29448" y2="73956"/>
                        <a14:foregroundMark x1="66053" y1="41054" x2="33947" y2="56262"/>
                        <a14:foregroundMark x1="54601" y1="46421" x2="58896" y2="72664"/>
                        <a14:foregroundMark x1="85685" y1="46421" x2="88344" y2="49702"/>
                        <a14:foregroundMark x1="72802" y1="55368" x2="68303" y2="63618"/>
                        <a14:foregroundMark x1="89775" y1="50099" x2="87935" y2="47117"/>
                        <a14:foregroundMark x1="38037" y1="39066" x2="18405" y2="47316"/>
                        <a14:foregroundMark x1="71370" y1="34294" x2="87117" y2="40258"/>
                        <a14:foregroundMark x1="87117" y1="40258" x2="92025" y2="49105"/>
                        <a14:foregroundMark x1="38037" y1="89165" x2="26585" y2="94433"/>
                        <a14:foregroundMark x1="26585" y1="94433" x2="19632" y2="94135"/>
                      </a14:backgroundRemoval>
                    </a14:imgEffect>
                  </a14:imgLayer>
                </a14:imgProps>
              </a:ext>
              <a:ext uri="{28A0092B-C50C-407E-A947-70E740481C1C}">
                <a14:useLocalDpi xmlns:a14="http://schemas.microsoft.com/office/drawing/2010/main"/>
              </a:ext>
            </a:extLst>
          </a:blip>
          <a:srcRect/>
          <a:stretch/>
        </p:blipFill>
        <p:spPr>
          <a:xfrm>
            <a:off x="69372" y="1210069"/>
            <a:ext cx="1188227" cy="2445883"/>
          </a:xfrm>
          <a:prstGeom prst="rect">
            <a:avLst/>
          </a:prstGeom>
        </p:spPr>
      </p:pic>
      <p:sp>
        <p:nvSpPr>
          <p:cNvPr id="13" name="Rounded Rectangle 11">
            <a:extLst>
              <a:ext uri="{FF2B5EF4-FFF2-40B4-BE49-F238E27FC236}">
                <a16:creationId xmlns:a16="http://schemas.microsoft.com/office/drawing/2014/main" id="{A316DD52-7894-4A75-969C-CA0645DA2978}"/>
              </a:ext>
            </a:extLst>
          </p:cNvPr>
          <p:cNvSpPr/>
          <p:nvPr/>
        </p:nvSpPr>
        <p:spPr>
          <a:xfrm>
            <a:off x="10002128" y="258166"/>
            <a:ext cx="1926015"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6" name="Picture 5"/>
          <p:cNvPicPr>
            <a:picLocks noChangeAspect="1"/>
          </p:cNvPicPr>
          <p:nvPr/>
        </p:nvPicPr>
        <p:blipFill rotWithShape="1">
          <a:blip r:embed="rId6" cstate="print">
            <a:extLst>
              <a:ext uri="{28A0092B-C50C-407E-A947-70E740481C1C}">
                <a14:useLocalDpi xmlns:a14="http://schemas.microsoft.com/office/drawing/2010/main" val="0"/>
              </a:ext>
            </a:extLst>
          </a:blip>
          <a:srcRect l="49648" r="26554"/>
          <a:stretch/>
        </p:blipFill>
        <p:spPr>
          <a:xfrm>
            <a:off x="55549" y="3601156"/>
            <a:ext cx="1176643" cy="2781160"/>
          </a:xfrm>
          <a:prstGeom prst="rect">
            <a:avLst/>
          </a:prstGeom>
        </p:spPr>
      </p:pic>
    </p:spTree>
    <p:extLst>
      <p:ext uri="{BB962C8B-B14F-4D97-AF65-F5344CB8AC3E}">
        <p14:creationId xmlns:p14="http://schemas.microsoft.com/office/powerpoint/2010/main" val="2057069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xmlns=""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5488520" cy="1325563"/>
          </a:xfrm>
        </p:spPr>
        <p:txBody>
          <a:bodyPr>
            <a:normAutofit/>
          </a:bodyPr>
          <a:lstStyle/>
          <a:p>
            <a:r>
              <a:rPr lang="en-GB" sz="2800" b="1" dirty="0">
                <a:solidFill>
                  <a:schemeClr val="bg1"/>
                </a:solidFill>
              </a:rPr>
              <a:t>Un viaje genial, </a:t>
            </a:r>
            <a:r>
              <a:rPr lang="en-GB" sz="2800" b="1" dirty="0" err="1">
                <a:solidFill>
                  <a:schemeClr val="bg1"/>
                </a:solidFill>
              </a:rPr>
              <a:t>pero</a:t>
            </a:r>
            <a:r>
              <a:rPr lang="en-GB" sz="2800" b="1" dirty="0">
                <a:solidFill>
                  <a:schemeClr val="bg1"/>
                </a:solidFill>
              </a:rPr>
              <a:t> con problemas</a:t>
            </a:r>
          </a:p>
        </p:txBody>
      </p:sp>
      <p:sp>
        <p:nvSpPr>
          <p:cNvPr id="3" name="Rounded Rectangle 2"/>
          <p:cNvSpPr/>
          <p:nvPr/>
        </p:nvSpPr>
        <p:spPr>
          <a:xfrm>
            <a:off x="604189" y="5330060"/>
            <a:ext cx="1981200" cy="934586"/>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b="1" dirty="0"/>
              <a:t>he</a:t>
            </a:r>
          </a:p>
        </p:txBody>
      </p:sp>
      <p:sp>
        <p:nvSpPr>
          <p:cNvPr id="12" name="Rounded Rectangle 11"/>
          <p:cNvSpPr/>
          <p:nvPr/>
        </p:nvSpPr>
        <p:spPr>
          <a:xfrm>
            <a:off x="2862291" y="1365586"/>
            <a:ext cx="4986310" cy="934586"/>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t>suffered an accident on the third day</a:t>
            </a:r>
          </a:p>
        </p:txBody>
      </p:sp>
      <p:sp>
        <p:nvSpPr>
          <p:cNvPr id="15" name="Rounded Rectangle 14"/>
          <p:cNvSpPr/>
          <p:nvPr/>
        </p:nvSpPr>
        <p:spPr>
          <a:xfrm>
            <a:off x="3834544" y="3191343"/>
            <a:ext cx="2988574" cy="934586"/>
          </a:xfrm>
          <a:prstGeom prst="round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accent5">
                    <a:lumMod val="50000"/>
                  </a:schemeClr>
                </a:solidFill>
              </a:rPr>
              <a:t>so</a:t>
            </a:r>
          </a:p>
        </p:txBody>
      </p:sp>
      <p:sp>
        <p:nvSpPr>
          <p:cNvPr id="16" name="Rounded Rectangle 15"/>
          <p:cNvSpPr/>
          <p:nvPr/>
        </p:nvSpPr>
        <p:spPr>
          <a:xfrm>
            <a:off x="604189" y="2532800"/>
            <a:ext cx="1981200" cy="934586"/>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b="1" dirty="0"/>
              <a:t>I</a:t>
            </a:r>
          </a:p>
        </p:txBody>
      </p:sp>
      <p:sp>
        <p:nvSpPr>
          <p:cNvPr id="17" name="Rounded Rectangle 16"/>
          <p:cNvSpPr/>
          <p:nvPr/>
        </p:nvSpPr>
        <p:spPr>
          <a:xfrm>
            <a:off x="2862291" y="4991736"/>
            <a:ext cx="4986310" cy="934586"/>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t>decided to ask for help</a:t>
            </a:r>
          </a:p>
        </p:txBody>
      </p:sp>
      <p:sp>
        <p:nvSpPr>
          <p:cNvPr id="14" name="Rounded Rectangle 13"/>
          <p:cNvSpPr/>
          <p:nvPr/>
        </p:nvSpPr>
        <p:spPr>
          <a:xfrm>
            <a:off x="7478524" y="1715009"/>
            <a:ext cx="4520280" cy="3887254"/>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err="1"/>
              <a:t>Yo</a:t>
            </a:r>
            <a:r>
              <a:rPr lang="en-GB" sz="3200" b="1" dirty="0"/>
              <a:t> </a:t>
            </a:r>
            <a:r>
              <a:rPr lang="en-GB" sz="3200" b="1" dirty="0" err="1"/>
              <a:t>sufrí</a:t>
            </a:r>
            <a:r>
              <a:rPr lang="en-GB" sz="3200" b="1" dirty="0"/>
              <a:t> un </a:t>
            </a:r>
            <a:r>
              <a:rPr lang="en-GB" sz="3200" b="1" dirty="0" err="1"/>
              <a:t>accidente</a:t>
            </a:r>
            <a:r>
              <a:rPr lang="en-GB" sz="3200" b="1" dirty="0"/>
              <a:t> el tercer día, </a:t>
            </a:r>
            <a:r>
              <a:rPr lang="en-GB" sz="3200" b="1" dirty="0" err="1"/>
              <a:t>así</a:t>
            </a:r>
            <a:r>
              <a:rPr lang="en-GB" sz="3200" b="1" dirty="0"/>
              <a:t> que </a:t>
            </a:r>
            <a:r>
              <a:rPr lang="en-GB" sz="3200" b="1" dirty="0" err="1"/>
              <a:t>él</a:t>
            </a:r>
            <a:r>
              <a:rPr lang="en-GB" sz="3200" b="1" dirty="0"/>
              <a:t> </a:t>
            </a:r>
            <a:r>
              <a:rPr lang="en-GB" sz="3200" b="1" dirty="0" err="1"/>
              <a:t>decidió</a:t>
            </a:r>
            <a:r>
              <a:rPr lang="en-GB" sz="3200" b="1" dirty="0"/>
              <a:t> </a:t>
            </a:r>
            <a:r>
              <a:rPr lang="en-GB" sz="3200" b="1" dirty="0" err="1"/>
              <a:t>pedir</a:t>
            </a:r>
            <a:r>
              <a:rPr lang="en-GB" sz="3200" b="1" dirty="0"/>
              <a:t> ayuda.</a:t>
            </a:r>
          </a:p>
        </p:txBody>
      </p:sp>
      <p:sp>
        <p:nvSpPr>
          <p:cNvPr id="13" name="Rounded Rectangle 11">
            <a:extLst>
              <a:ext uri="{FF2B5EF4-FFF2-40B4-BE49-F238E27FC236}">
                <a16:creationId xmlns:a16="http://schemas.microsoft.com/office/drawing/2014/main" id="{A316DD52-7894-4A75-969C-CA0645DA2978}"/>
              </a:ext>
            </a:extLst>
          </p:cNvPr>
          <p:cNvSpPr/>
          <p:nvPr/>
        </p:nvSpPr>
        <p:spPr>
          <a:xfrm>
            <a:off x="10002128" y="258166"/>
            <a:ext cx="1926015"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0" name="Imagen 18" descr="Imagen que contiene juguete, muñeca, dibujo&#10;&#10;Descripción generada automáticamente">
            <a:extLst>
              <a:ext uri="{FF2B5EF4-FFF2-40B4-BE49-F238E27FC236}">
                <a16:creationId xmlns:a16="http://schemas.microsoft.com/office/drawing/2014/main" id="{4414C8A2-225B-4E44-A8A1-971942BC394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4223" y="4048661"/>
            <a:ext cx="1050344" cy="2491961"/>
          </a:xfrm>
          <a:prstGeom prst="rect">
            <a:avLst/>
          </a:prstGeom>
        </p:spPr>
      </p:pic>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l="23718" r="46955"/>
          <a:stretch/>
        </p:blipFill>
        <p:spPr>
          <a:xfrm>
            <a:off x="34086" y="1280429"/>
            <a:ext cx="1140206" cy="2186957"/>
          </a:xfrm>
          <a:prstGeom prst="rect">
            <a:avLst/>
          </a:prstGeom>
        </p:spPr>
      </p:pic>
    </p:spTree>
    <p:extLst>
      <p:ext uri="{BB962C8B-B14F-4D97-AF65-F5344CB8AC3E}">
        <p14:creationId xmlns:p14="http://schemas.microsoft.com/office/powerpoint/2010/main" val="1866313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xmlns=""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037160" cy="1325563"/>
          </a:xfrm>
        </p:spPr>
        <p:txBody>
          <a:bodyPr>
            <a:normAutofit/>
          </a:bodyPr>
          <a:lstStyle/>
          <a:p>
            <a:r>
              <a:rPr lang="en-GB" sz="2800" b="1" dirty="0">
                <a:solidFill>
                  <a:schemeClr val="bg1"/>
                </a:solidFill>
              </a:rPr>
              <a:t>Un viaje genial, </a:t>
            </a:r>
            <a:r>
              <a:rPr lang="en-GB" sz="2800" b="1" dirty="0" err="1">
                <a:solidFill>
                  <a:schemeClr val="bg1"/>
                </a:solidFill>
              </a:rPr>
              <a:t>pero</a:t>
            </a:r>
            <a:r>
              <a:rPr lang="en-GB" sz="2800" b="1" dirty="0">
                <a:solidFill>
                  <a:schemeClr val="bg1"/>
                </a:solidFill>
              </a:rPr>
              <a:t> con problemas</a:t>
            </a:r>
          </a:p>
        </p:txBody>
      </p:sp>
      <p:sp>
        <p:nvSpPr>
          <p:cNvPr id="3" name="Rounded Rectangle 2"/>
          <p:cNvSpPr/>
          <p:nvPr/>
        </p:nvSpPr>
        <p:spPr>
          <a:xfrm>
            <a:off x="604189" y="5330060"/>
            <a:ext cx="1981200" cy="934586"/>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b="1" dirty="0"/>
              <a:t>he</a:t>
            </a:r>
          </a:p>
        </p:txBody>
      </p:sp>
      <p:sp>
        <p:nvSpPr>
          <p:cNvPr id="12" name="Rounded Rectangle 11"/>
          <p:cNvSpPr/>
          <p:nvPr/>
        </p:nvSpPr>
        <p:spPr>
          <a:xfrm>
            <a:off x="2862291" y="1365586"/>
            <a:ext cx="4986310" cy="934586"/>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t>understood the language</a:t>
            </a:r>
          </a:p>
        </p:txBody>
      </p:sp>
      <p:sp>
        <p:nvSpPr>
          <p:cNvPr id="15" name="Rounded Rectangle 14"/>
          <p:cNvSpPr/>
          <p:nvPr/>
        </p:nvSpPr>
        <p:spPr>
          <a:xfrm>
            <a:off x="3834544" y="3191343"/>
            <a:ext cx="2988574" cy="934586"/>
          </a:xfrm>
          <a:prstGeom prst="round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accent5">
                    <a:lumMod val="50000"/>
                  </a:schemeClr>
                </a:solidFill>
              </a:rPr>
              <a:t>however</a:t>
            </a:r>
          </a:p>
        </p:txBody>
      </p:sp>
      <p:sp>
        <p:nvSpPr>
          <p:cNvPr id="16" name="Rounded Rectangle 15"/>
          <p:cNvSpPr/>
          <p:nvPr/>
        </p:nvSpPr>
        <p:spPr>
          <a:xfrm>
            <a:off x="604189" y="2532800"/>
            <a:ext cx="1981200" cy="934586"/>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b="1" dirty="0"/>
              <a:t>I</a:t>
            </a:r>
          </a:p>
        </p:txBody>
      </p:sp>
      <p:sp>
        <p:nvSpPr>
          <p:cNvPr id="17" name="Rounded Rectangle 16"/>
          <p:cNvSpPr/>
          <p:nvPr/>
        </p:nvSpPr>
        <p:spPr>
          <a:xfrm>
            <a:off x="2862291" y="4991736"/>
            <a:ext cx="4986310" cy="934586"/>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t>hardly/barely understood a sentence</a:t>
            </a:r>
          </a:p>
        </p:txBody>
      </p:sp>
      <p:sp>
        <p:nvSpPr>
          <p:cNvPr id="14" name="Rounded Rectangle 13"/>
          <p:cNvSpPr/>
          <p:nvPr/>
        </p:nvSpPr>
        <p:spPr>
          <a:xfrm>
            <a:off x="7343335" y="1715009"/>
            <a:ext cx="4655469" cy="3887254"/>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err="1"/>
              <a:t>Yo</a:t>
            </a:r>
            <a:r>
              <a:rPr lang="en-GB" sz="3200" b="1" dirty="0"/>
              <a:t> </a:t>
            </a:r>
            <a:r>
              <a:rPr lang="en-GB" sz="3200" b="1" dirty="0" err="1"/>
              <a:t>entendí</a:t>
            </a:r>
            <a:r>
              <a:rPr lang="en-GB" sz="3200" b="1" dirty="0"/>
              <a:t> el </a:t>
            </a:r>
            <a:r>
              <a:rPr lang="en-GB" sz="3200" b="1" dirty="0" err="1"/>
              <a:t>idioma</a:t>
            </a:r>
            <a:r>
              <a:rPr lang="en-GB" sz="3200" b="1" dirty="0"/>
              <a:t>, sin embargo </a:t>
            </a:r>
            <a:r>
              <a:rPr lang="en-GB" sz="3200" b="1" dirty="0" err="1"/>
              <a:t>él</a:t>
            </a:r>
            <a:r>
              <a:rPr lang="en-GB" sz="3200" b="1" dirty="0"/>
              <a:t> </a:t>
            </a:r>
            <a:r>
              <a:rPr lang="en-GB" sz="3200" b="1" dirty="0" err="1"/>
              <a:t>apenas</a:t>
            </a:r>
            <a:r>
              <a:rPr lang="en-GB" sz="3200" b="1" dirty="0"/>
              <a:t> </a:t>
            </a:r>
            <a:r>
              <a:rPr lang="en-GB" sz="3200" b="1" dirty="0" err="1"/>
              <a:t>entendió</a:t>
            </a:r>
            <a:r>
              <a:rPr lang="en-GB" sz="3200" b="1" dirty="0"/>
              <a:t> una </a:t>
            </a:r>
            <a:r>
              <a:rPr lang="en-GB" sz="3200" b="1" dirty="0" err="1"/>
              <a:t>frase</a:t>
            </a:r>
            <a:r>
              <a:rPr lang="en-GB" sz="3200" b="1" dirty="0"/>
              <a:t>.</a:t>
            </a:r>
          </a:p>
        </p:txBody>
      </p:sp>
      <p:sp>
        <p:nvSpPr>
          <p:cNvPr id="13" name="Rounded Rectangle 11">
            <a:extLst>
              <a:ext uri="{FF2B5EF4-FFF2-40B4-BE49-F238E27FC236}">
                <a16:creationId xmlns:a16="http://schemas.microsoft.com/office/drawing/2014/main" id="{A316DD52-7894-4A75-969C-CA0645DA2978}"/>
              </a:ext>
            </a:extLst>
          </p:cNvPr>
          <p:cNvSpPr/>
          <p:nvPr/>
        </p:nvSpPr>
        <p:spPr>
          <a:xfrm>
            <a:off x="10002128" y="258166"/>
            <a:ext cx="1926015"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8" name="Picture 17"/>
          <p:cNvPicPr>
            <a:picLocks noChangeAspect="1"/>
          </p:cNvPicPr>
          <p:nvPr/>
        </p:nvPicPr>
        <p:blipFill rotWithShape="1">
          <a:blip r:embed="rId4" cstate="print">
            <a:extLst>
              <a:ext uri="{28A0092B-C50C-407E-A947-70E740481C1C}">
                <a14:useLocalDpi xmlns:a14="http://schemas.microsoft.com/office/drawing/2010/main" val="0"/>
              </a:ext>
            </a:extLst>
          </a:blip>
          <a:srcRect l="49648" r="26554"/>
          <a:stretch/>
        </p:blipFill>
        <p:spPr>
          <a:xfrm>
            <a:off x="15867" y="1003997"/>
            <a:ext cx="1176643" cy="2781160"/>
          </a:xfrm>
          <a:prstGeom prst="rect">
            <a:avLst/>
          </a:prstGeom>
        </p:spPr>
      </p:pic>
      <p:pic>
        <p:nvPicPr>
          <p:cNvPr id="21" name="Imagen 18" descr="Imagen que contiene juguete, muñeca, dibujo&#10;&#10;Descripción generada automáticamente">
            <a:extLst>
              <a:ext uri="{FF2B5EF4-FFF2-40B4-BE49-F238E27FC236}">
                <a16:creationId xmlns:a16="http://schemas.microsoft.com/office/drawing/2014/main" id="{28299A7D-8A0E-994A-9369-3C9E578CE78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35618" y="3785157"/>
            <a:ext cx="1050344" cy="2491961"/>
          </a:xfrm>
          <a:prstGeom prst="rect">
            <a:avLst/>
          </a:prstGeom>
        </p:spPr>
      </p:pic>
    </p:spTree>
    <p:extLst>
      <p:ext uri="{BB962C8B-B14F-4D97-AF65-F5344CB8AC3E}">
        <p14:creationId xmlns:p14="http://schemas.microsoft.com/office/powerpoint/2010/main" val="1727162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xmlns=""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107499" cy="1325563"/>
          </a:xfrm>
        </p:spPr>
        <p:txBody>
          <a:bodyPr>
            <a:normAutofit/>
          </a:bodyPr>
          <a:lstStyle/>
          <a:p>
            <a:r>
              <a:rPr lang="en-GB" sz="2800" b="1" dirty="0">
                <a:solidFill>
                  <a:schemeClr val="bg1"/>
                </a:solidFill>
              </a:rPr>
              <a:t>Un viaje genial, </a:t>
            </a:r>
            <a:r>
              <a:rPr lang="en-GB" sz="2800" b="1" dirty="0" err="1">
                <a:solidFill>
                  <a:schemeClr val="bg1"/>
                </a:solidFill>
              </a:rPr>
              <a:t>pero</a:t>
            </a:r>
            <a:r>
              <a:rPr lang="en-GB" sz="2800" b="1" dirty="0">
                <a:solidFill>
                  <a:schemeClr val="bg1"/>
                </a:solidFill>
              </a:rPr>
              <a:t> con problemas</a:t>
            </a:r>
          </a:p>
        </p:txBody>
      </p:sp>
      <p:sp>
        <p:nvSpPr>
          <p:cNvPr id="3" name="Rounded Rectangle 2"/>
          <p:cNvSpPr/>
          <p:nvPr/>
        </p:nvSpPr>
        <p:spPr>
          <a:xfrm>
            <a:off x="604189" y="5330060"/>
            <a:ext cx="1981200" cy="934586"/>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b="1" dirty="0"/>
              <a:t>he</a:t>
            </a:r>
          </a:p>
        </p:txBody>
      </p:sp>
      <p:sp>
        <p:nvSpPr>
          <p:cNvPr id="12" name="Rounded Rectangle 11"/>
          <p:cNvSpPr/>
          <p:nvPr/>
        </p:nvSpPr>
        <p:spPr>
          <a:xfrm>
            <a:off x="2862291" y="1365586"/>
            <a:ext cx="4986310" cy="934586"/>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t>went out to buy a gift</a:t>
            </a:r>
          </a:p>
        </p:txBody>
      </p:sp>
      <p:sp>
        <p:nvSpPr>
          <p:cNvPr id="15" name="Rounded Rectangle 14"/>
          <p:cNvSpPr/>
          <p:nvPr/>
        </p:nvSpPr>
        <p:spPr>
          <a:xfrm>
            <a:off x="3834544" y="3191343"/>
            <a:ext cx="2988574" cy="934586"/>
          </a:xfrm>
          <a:prstGeom prst="round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accent5">
                    <a:lumMod val="50000"/>
                  </a:schemeClr>
                </a:solidFill>
              </a:rPr>
              <a:t>but</a:t>
            </a:r>
          </a:p>
        </p:txBody>
      </p:sp>
      <p:sp>
        <p:nvSpPr>
          <p:cNvPr id="16" name="Rounded Rectangle 15"/>
          <p:cNvSpPr/>
          <p:nvPr/>
        </p:nvSpPr>
        <p:spPr>
          <a:xfrm>
            <a:off x="604189" y="2532800"/>
            <a:ext cx="1981200" cy="934586"/>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b="1" dirty="0"/>
              <a:t>I</a:t>
            </a:r>
          </a:p>
        </p:txBody>
      </p:sp>
      <p:sp>
        <p:nvSpPr>
          <p:cNvPr id="17" name="Rounded Rectangle 16"/>
          <p:cNvSpPr/>
          <p:nvPr/>
        </p:nvSpPr>
        <p:spPr>
          <a:xfrm>
            <a:off x="2862291" y="4991736"/>
            <a:ext cx="4986310" cy="934586"/>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t>lost the keys and money</a:t>
            </a:r>
          </a:p>
        </p:txBody>
      </p:sp>
      <p:sp>
        <p:nvSpPr>
          <p:cNvPr id="14" name="Rounded Rectangle 13"/>
          <p:cNvSpPr/>
          <p:nvPr/>
        </p:nvSpPr>
        <p:spPr>
          <a:xfrm>
            <a:off x="7478524" y="1715009"/>
            <a:ext cx="4520280" cy="3887254"/>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err="1"/>
              <a:t>Yo</a:t>
            </a:r>
            <a:r>
              <a:rPr lang="en-GB" sz="3200" b="1" dirty="0"/>
              <a:t> </a:t>
            </a:r>
            <a:r>
              <a:rPr lang="en-GB" sz="3200" b="1" dirty="0" err="1"/>
              <a:t>salí</a:t>
            </a:r>
            <a:r>
              <a:rPr lang="en-GB" sz="3200" b="1" dirty="0"/>
              <a:t> a </a:t>
            </a:r>
            <a:r>
              <a:rPr lang="en-GB" sz="3200" b="1" dirty="0" err="1"/>
              <a:t>comprar</a:t>
            </a:r>
            <a:r>
              <a:rPr lang="en-GB" sz="3200" b="1" dirty="0"/>
              <a:t> un regalo </a:t>
            </a:r>
            <a:r>
              <a:rPr lang="en-GB" sz="3200" b="1" dirty="0" err="1"/>
              <a:t>pero</a:t>
            </a:r>
            <a:r>
              <a:rPr lang="en-GB" sz="3200" b="1" dirty="0"/>
              <a:t> </a:t>
            </a:r>
            <a:r>
              <a:rPr lang="en-GB" sz="3200" b="1" dirty="0" err="1"/>
              <a:t>él</a:t>
            </a:r>
            <a:r>
              <a:rPr lang="en-GB" sz="3200" b="1" dirty="0"/>
              <a:t> </a:t>
            </a:r>
            <a:r>
              <a:rPr lang="en-GB" sz="3200" b="1" dirty="0" err="1"/>
              <a:t>perdió</a:t>
            </a:r>
            <a:r>
              <a:rPr lang="en-GB" sz="3200" b="1" dirty="0"/>
              <a:t> las </a:t>
            </a:r>
            <a:r>
              <a:rPr lang="en-GB" sz="3200" b="1" dirty="0" err="1"/>
              <a:t>llaves</a:t>
            </a:r>
            <a:r>
              <a:rPr lang="en-GB" sz="3200" b="1" dirty="0"/>
              <a:t> y el </a:t>
            </a:r>
            <a:r>
              <a:rPr lang="en-GB" sz="3200" b="1" dirty="0" err="1"/>
              <a:t>dinero</a:t>
            </a:r>
            <a:r>
              <a:rPr lang="en-GB" sz="3200" b="1" dirty="0"/>
              <a:t>.</a:t>
            </a:r>
          </a:p>
        </p:txBody>
      </p:sp>
      <p:pic>
        <p:nvPicPr>
          <p:cNvPr id="18" name="Imagen 17" descr="Imagen que contiene dibujo, muñeca&#10;&#10;Descripción generada automáticamente">
            <a:extLst>
              <a:ext uri="{FF2B5EF4-FFF2-40B4-BE49-F238E27FC236}">
                <a16:creationId xmlns:a16="http://schemas.microsoft.com/office/drawing/2014/main" id="{21EB5666-A8C2-A04C-A979-326A524B8DB2}"/>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backgroundRemoval t="3976" b="95825" l="8998" r="92025">
                        <a14:foregroundMark x1="52352" y1="9145" x2="50511" y2="41948"/>
                        <a14:foregroundMark x1="50511" y1="41948" x2="73620" y2="71869"/>
                        <a14:foregroundMark x1="41513" y1="3976" x2="36196" y2="13817"/>
                        <a14:foregroundMark x1="36196" y1="13817" x2="44172" y2="17594"/>
                        <a14:foregroundMark x1="51329" y1="14811" x2="23313" y2="16302"/>
                        <a14:foregroundMark x1="46012" y1="14314" x2="48262" y2="19384"/>
                        <a14:foregroundMark x1="16155" y1="14115" x2="18405" y2="22167"/>
                        <a14:foregroundMark x1="58078" y1="29722" x2="83436" y2="42644"/>
                        <a14:foregroundMark x1="83436" y1="42644" x2="84663" y2="50596"/>
                        <a14:foregroundMark x1="84663" y1="50596" x2="81186" y2="51491"/>
                        <a14:foregroundMark x1="33947" y1="40855" x2="21268" y2="45626"/>
                        <a14:foregroundMark x1="21268" y1="45626" x2="15746" y2="52485"/>
                        <a14:foregroundMark x1="15746" y1="52485" x2="16973" y2="55368"/>
                        <a14:foregroundMark x1="75460" y1="88569" x2="80777" y2="93340"/>
                        <a14:foregroundMark x1="33129" y1="88569" x2="30470" y2="92445"/>
                        <a14:foregroundMark x1="71984" y1="90656" x2="82618" y2="94135"/>
                        <a14:foregroundMark x1="90184" y1="95924" x2="76278" y2="85288"/>
                        <a14:foregroundMark x1="35787" y1="84394" x2="29448" y2="73956"/>
                        <a14:foregroundMark x1="29448" y1="73956" x2="29448" y2="73956"/>
                        <a14:foregroundMark x1="66053" y1="41054" x2="33947" y2="56262"/>
                        <a14:foregroundMark x1="54601" y1="46421" x2="58896" y2="72664"/>
                        <a14:foregroundMark x1="85685" y1="46421" x2="88344" y2="49702"/>
                        <a14:foregroundMark x1="72802" y1="55368" x2="68303" y2="63618"/>
                        <a14:foregroundMark x1="89775" y1="50099" x2="87935" y2="47117"/>
                        <a14:foregroundMark x1="38037" y1="39066" x2="18405" y2="47316"/>
                        <a14:foregroundMark x1="71370" y1="34294" x2="87117" y2="40258"/>
                        <a14:foregroundMark x1="87117" y1="40258" x2="92025" y2="49105"/>
                        <a14:foregroundMark x1="38037" y1="89165" x2="26585" y2="94433"/>
                        <a14:foregroundMark x1="26585" y1="94433" x2="19632" y2="94135"/>
                      </a14:backgroundRemoval>
                    </a14:imgEffect>
                  </a14:imgLayer>
                </a14:imgProps>
              </a:ext>
              <a:ext uri="{28A0092B-C50C-407E-A947-70E740481C1C}">
                <a14:useLocalDpi xmlns:a14="http://schemas.microsoft.com/office/drawing/2010/main"/>
              </a:ext>
            </a:extLst>
          </a:blip>
          <a:srcRect/>
          <a:stretch/>
        </p:blipFill>
        <p:spPr>
          <a:xfrm>
            <a:off x="71578" y="3968573"/>
            <a:ext cx="1188227" cy="2445883"/>
          </a:xfrm>
          <a:prstGeom prst="rect">
            <a:avLst/>
          </a:prstGeom>
        </p:spPr>
      </p:pic>
      <p:pic>
        <p:nvPicPr>
          <p:cNvPr id="19" name="Imagen 18" descr="Imagen que contiene juguete, muñeca, dibujo&#10;&#10;Descripción generada automáticamente">
            <a:extLst>
              <a:ext uri="{FF2B5EF4-FFF2-40B4-BE49-F238E27FC236}">
                <a16:creationId xmlns:a16="http://schemas.microsoft.com/office/drawing/2014/main" id="{110756DF-E94D-D04E-8322-054B86CC67F7}"/>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1578" y="1166675"/>
            <a:ext cx="900650" cy="2491961"/>
          </a:xfrm>
          <a:prstGeom prst="rect">
            <a:avLst/>
          </a:prstGeom>
        </p:spPr>
      </p:pic>
      <p:sp>
        <p:nvSpPr>
          <p:cNvPr id="13" name="Rounded Rectangle 11">
            <a:extLst>
              <a:ext uri="{FF2B5EF4-FFF2-40B4-BE49-F238E27FC236}">
                <a16:creationId xmlns:a16="http://schemas.microsoft.com/office/drawing/2014/main" id="{A316DD52-7894-4A75-969C-CA0645DA2978}"/>
              </a:ext>
            </a:extLst>
          </p:cNvPr>
          <p:cNvSpPr/>
          <p:nvPr/>
        </p:nvSpPr>
        <p:spPr>
          <a:xfrm>
            <a:off x="10002128" y="258166"/>
            <a:ext cx="1926015"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097835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1142" y="2651701"/>
            <a:ext cx="11850858" cy="935561"/>
          </a:xfrm>
        </p:spPr>
        <p:txBody>
          <a:bodyPr>
            <a:normAutofit fontScale="90000"/>
          </a:bodyPr>
          <a:lstStyle/>
          <a:p>
            <a:r>
              <a:rPr lang="en-GB" b="1" i="1" dirty="0"/>
              <a:t>Finalmente, después de todos los problemas…</a:t>
            </a:r>
          </a:p>
        </p:txBody>
      </p:sp>
    </p:spTree>
    <p:extLst>
      <p:ext uri="{BB962C8B-B14F-4D97-AF65-F5344CB8AC3E}">
        <p14:creationId xmlns:p14="http://schemas.microsoft.com/office/powerpoint/2010/main" val="27137671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xmlns=""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5952754" cy="1325563"/>
          </a:xfrm>
        </p:spPr>
        <p:txBody>
          <a:bodyPr>
            <a:normAutofit/>
          </a:bodyPr>
          <a:lstStyle/>
          <a:p>
            <a:r>
              <a:rPr lang="en-GB" sz="2800" b="1" dirty="0">
                <a:solidFill>
                  <a:schemeClr val="bg1"/>
                </a:solidFill>
              </a:rPr>
              <a:t>Un viaje genial, </a:t>
            </a:r>
            <a:r>
              <a:rPr lang="en-GB" sz="2800" b="1" dirty="0" err="1">
                <a:solidFill>
                  <a:schemeClr val="bg1"/>
                </a:solidFill>
              </a:rPr>
              <a:t>pero</a:t>
            </a:r>
            <a:r>
              <a:rPr lang="en-GB" sz="2800" b="1" dirty="0">
                <a:solidFill>
                  <a:schemeClr val="bg1"/>
                </a:solidFill>
              </a:rPr>
              <a:t> con problemas</a:t>
            </a:r>
          </a:p>
        </p:txBody>
      </p:sp>
      <p:sp>
        <p:nvSpPr>
          <p:cNvPr id="3" name="Rounded Rectangle 2"/>
          <p:cNvSpPr/>
          <p:nvPr/>
        </p:nvSpPr>
        <p:spPr>
          <a:xfrm>
            <a:off x="604189" y="5330060"/>
            <a:ext cx="1981200" cy="934586"/>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b="1" dirty="0"/>
              <a:t>he</a:t>
            </a:r>
          </a:p>
        </p:txBody>
      </p:sp>
      <p:sp>
        <p:nvSpPr>
          <p:cNvPr id="12" name="Rounded Rectangle 11"/>
          <p:cNvSpPr/>
          <p:nvPr/>
        </p:nvSpPr>
        <p:spPr>
          <a:xfrm>
            <a:off x="2862291" y="1365586"/>
            <a:ext cx="4986310" cy="934586"/>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t>got to know the culture</a:t>
            </a:r>
          </a:p>
        </p:txBody>
      </p:sp>
      <p:sp>
        <p:nvSpPr>
          <p:cNvPr id="15" name="Rounded Rectangle 14"/>
          <p:cNvSpPr/>
          <p:nvPr/>
        </p:nvSpPr>
        <p:spPr>
          <a:xfrm>
            <a:off x="3834544" y="3191343"/>
            <a:ext cx="2988574" cy="934586"/>
          </a:xfrm>
          <a:prstGeom prst="round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accent5">
                    <a:lumMod val="50000"/>
                  </a:schemeClr>
                </a:solidFill>
              </a:rPr>
              <a:t>and</a:t>
            </a:r>
          </a:p>
        </p:txBody>
      </p:sp>
      <p:sp>
        <p:nvSpPr>
          <p:cNvPr id="16" name="Rounded Rectangle 15"/>
          <p:cNvSpPr/>
          <p:nvPr/>
        </p:nvSpPr>
        <p:spPr>
          <a:xfrm>
            <a:off x="604189" y="2532800"/>
            <a:ext cx="1981200" cy="934586"/>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b="1" dirty="0"/>
              <a:t>you</a:t>
            </a:r>
          </a:p>
        </p:txBody>
      </p:sp>
      <p:sp>
        <p:nvSpPr>
          <p:cNvPr id="17" name="Rounded Rectangle 16"/>
          <p:cNvSpPr/>
          <p:nvPr/>
        </p:nvSpPr>
        <p:spPr>
          <a:xfrm>
            <a:off x="2862291" y="4991736"/>
            <a:ext cx="4986310" cy="934586"/>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t>got to know the language</a:t>
            </a:r>
          </a:p>
        </p:txBody>
      </p:sp>
      <p:sp>
        <p:nvSpPr>
          <p:cNvPr id="14" name="Rounded Rectangle 13"/>
          <p:cNvSpPr/>
          <p:nvPr/>
        </p:nvSpPr>
        <p:spPr>
          <a:xfrm>
            <a:off x="7407863" y="1712325"/>
            <a:ext cx="4520280" cy="3887254"/>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t>Tú </a:t>
            </a:r>
            <a:r>
              <a:rPr lang="en-GB" sz="3200" b="1" dirty="0" err="1"/>
              <a:t>conociste</a:t>
            </a:r>
            <a:r>
              <a:rPr lang="en-GB" sz="3200" b="1" dirty="0"/>
              <a:t> la </a:t>
            </a:r>
            <a:r>
              <a:rPr lang="en-GB" sz="3200" b="1" dirty="0" err="1"/>
              <a:t>cultura</a:t>
            </a:r>
            <a:r>
              <a:rPr lang="en-GB" sz="3200" b="1" dirty="0"/>
              <a:t> y </a:t>
            </a:r>
            <a:r>
              <a:rPr lang="en-GB" sz="3200" b="1" dirty="0" err="1"/>
              <a:t>él</a:t>
            </a:r>
            <a:r>
              <a:rPr lang="en-GB" sz="3200" b="1" dirty="0"/>
              <a:t> </a:t>
            </a:r>
            <a:r>
              <a:rPr lang="en-GB" sz="3200" b="1" dirty="0" err="1"/>
              <a:t>conoció</a:t>
            </a:r>
            <a:r>
              <a:rPr lang="en-GB" sz="3200" b="1" dirty="0"/>
              <a:t> el </a:t>
            </a:r>
            <a:r>
              <a:rPr lang="en-GB" sz="3200" b="1" dirty="0" err="1"/>
              <a:t>idioma</a:t>
            </a:r>
            <a:r>
              <a:rPr lang="en-GB" sz="3200" b="1" dirty="0"/>
              <a:t>.</a:t>
            </a:r>
          </a:p>
        </p:txBody>
      </p:sp>
      <p:pic>
        <p:nvPicPr>
          <p:cNvPr id="18" name="Imagen 17" descr="Imagen que contiene dibujo, muñeca&#10;&#10;Descripción generada automáticamente">
            <a:extLst>
              <a:ext uri="{FF2B5EF4-FFF2-40B4-BE49-F238E27FC236}">
                <a16:creationId xmlns:a16="http://schemas.microsoft.com/office/drawing/2014/main" id="{19DEEB44-DB9B-934D-83A0-26229FA3E9DD}"/>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backgroundRemoval t="3976" b="95825" l="8998" r="92025">
                        <a14:foregroundMark x1="52352" y1="9145" x2="50511" y2="41948"/>
                        <a14:foregroundMark x1="50511" y1="41948" x2="73620" y2="71869"/>
                        <a14:foregroundMark x1="41513" y1="3976" x2="36196" y2="13817"/>
                        <a14:foregroundMark x1="36196" y1="13817" x2="44172" y2="17594"/>
                        <a14:foregroundMark x1="51329" y1="14811" x2="23313" y2="16302"/>
                        <a14:foregroundMark x1="46012" y1="14314" x2="48262" y2="19384"/>
                        <a14:foregroundMark x1="16155" y1="14115" x2="18405" y2="22167"/>
                        <a14:foregroundMark x1="58078" y1="29722" x2="83436" y2="42644"/>
                        <a14:foregroundMark x1="83436" y1="42644" x2="84663" y2="50596"/>
                        <a14:foregroundMark x1="84663" y1="50596" x2="81186" y2="51491"/>
                        <a14:foregroundMark x1="33947" y1="40855" x2="21268" y2="45626"/>
                        <a14:foregroundMark x1="21268" y1="45626" x2="15746" y2="52485"/>
                        <a14:foregroundMark x1="15746" y1="52485" x2="16973" y2="55368"/>
                        <a14:foregroundMark x1="75460" y1="88569" x2="80777" y2="93340"/>
                        <a14:foregroundMark x1="33129" y1="88569" x2="30470" y2="92445"/>
                        <a14:foregroundMark x1="71984" y1="90656" x2="82618" y2="94135"/>
                        <a14:foregroundMark x1="90184" y1="95924" x2="76278" y2="85288"/>
                        <a14:foregroundMark x1="35787" y1="84394" x2="29448" y2="73956"/>
                        <a14:foregroundMark x1="29448" y1="73956" x2="29448" y2="73956"/>
                        <a14:foregroundMark x1="66053" y1="41054" x2="33947" y2="56262"/>
                        <a14:foregroundMark x1="54601" y1="46421" x2="58896" y2="72664"/>
                        <a14:foregroundMark x1="85685" y1="46421" x2="88344" y2="49702"/>
                        <a14:foregroundMark x1="72802" y1="55368" x2="68303" y2="63618"/>
                        <a14:foregroundMark x1="89775" y1="50099" x2="87935" y2="47117"/>
                        <a14:foregroundMark x1="38037" y1="39066" x2="18405" y2="47316"/>
                        <a14:foregroundMark x1="71370" y1="34294" x2="87117" y2="40258"/>
                        <a14:foregroundMark x1="87117" y1="40258" x2="92025" y2="49105"/>
                        <a14:foregroundMark x1="38037" y1="89165" x2="26585" y2="94433"/>
                        <a14:foregroundMark x1="26585" y1="94433" x2="19632" y2="94135"/>
                      </a14:backgroundRemoval>
                    </a14:imgEffect>
                  </a14:imgLayer>
                </a14:imgProps>
              </a:ext>
              <a:ext uri="{28A0092B-C50C-407E-A947-70E740481C1C}">
                <a14:useLocalDpi xmlns:a14="http://schemas.microsoft.com/office/drawing/2010/main"/>
              </a:ext>
            </a:extLst>
          </a:blip>
          <a:srcRect/>
          <a:stretch/>
        </p:blipFill>
        <p:spPr>
          <a:xfrm>
            <a:off x="10075" y="3925560"/>
            <a:ext cx="1188227" cy="2445883"/>
          </a:xfrm>
          <a:prstGeom prst="rect">
            <a:avLst/>
          </a:prstGeom>
        </p:spPr>
      </p:pic>
      <p:pic>
        <p:nvPicPr>
          <p:cNvPr id="19" name="Imagen 18" descr="Imagen que contiene juguete, muñeca, dibujo&#10;&#10;Descripción generada automáticamente">
            <a:extLst>
              <a:ext uri="{FF2B5EF4-FFF2-40B4-BE49-F238E27FC236}">
                <a16:creationId xmlns:a16="http://schemas.microsoft.com/office/drawing/2014/main" id="{4414C8A2-225B-4E44-A8A1-971942BC394C}"/>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7874" y="1163991"/>
            <a:ext cx="1050344" cy="2491961"/>
          </a:xfrm>
          <a:prstGeom prst="rect">
            <a:avLst/>
          </a:prstGeom>
        </p:spPr>
      </p:pic>
      <p:sp>
        <p:nvSpPr>
          <p:cNvPr id="13" name="Rounded Rectangle 11">
            <a:extLst>
              <a:ext uri="{FF2B5EF4-FFF2-40B4-BE49-F238E27FC236}">
                <a16:creationId xmlns:a16="http://schemas.microsoft.com/office/drawing/2014/main" id="{A316DD52-7894-4A75-969C-CA0645DA2978}"/>
              </a:ext>
            </a:extLst>
          </p:cNvPr>
          <p:cNvSpPr/>
          <p:nvPr/>
        </p:nvSpPr>
        <p:spPr>
          <a:xfrm>
            <a:off x="10002128" y="258166"/>
            <a:ext cx="1926015"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275414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xmlns=""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5798009" cy="1325563"/>
          </a:xfrm>
        </p:spPr>
        <p:txBody>
          <a:bodyPr>
            <a:normAutofit/>
          </a:bodyPr>
          <a:lstStyle/>
          <a:p>
            <a:r>
              <a:rPr lang="en-GB" sz="2800" b="1" dirty="0">
                <a:solidFill>
                  <a:schemeClr val="bg1"/>
                </a:solidFill>
              </a:rPr>
              <a:t>Un viaje genial, </a:t>
            </a:r>
            <a:r>
              <a:rPr lang="en-GB" sz="2800" b="1" dirty="0" err="1">
                <a:solidFill>
                  <a:schemeClr val="bg1"/>
                </a:solidFill>
              </a:rPr>
              <a:t>pero</a:t>
            </a:r>
            <a:r>
              <a:rPr lang="en-GB" sz="2800" b="1" dirty="0">
                <a:solidFill>
                  <a:schemeClr val="bg1"/>
                </a:solidFill>
              </a:rPr>
              <a:t> con problemas</a:t>
            </a:r>
          </a:p>
        </p:txBody>
      </p:sp>
      <p:sp>
        <p:nvSpPr>
          <p:cNvPr id="3" name="Rounded Rectangle 2"/>
          <p:cNvSpPr/>
          <p:nvPr/>
        </p:nvSpPr>
        <p:spPr>
          <a:xfrm>
            <a:off x="604189" y="5330060"/>
            <a:ext cx="1981200" cy="934586"/>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b="1" dirty="0"/>
              <a:t>I</a:t>
            </a:r>
          </a:p>
        </p:txBody>
      </p:sp>
      <p:sp>
        <p:nvSpPr>
          <p:cNvPr id="12" name="Rounded Rectangle 11"/>
          <p:cNvSpPr/>
          <p:nvPr/>
        </p:nvSpPr>
        <p:spPr>
          <a:xfrm>
            <a:off x="2862291" y="1365586"/>
            <a:ext cx="4986310" cy="934586"/>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t>ate paella</a:t>
            </a:r>
          </a:p>
        </p:txBody>
      </p:sp>
      <p:sp>
        <p:nvSpPr>
          <p:cNvPr id="15" name="Rounded Rectangle 14"/>
          <p:cNvSpPr/>
          <p:nvPr/>
        </p:nvSpPr>
        <p:spPr>
          <a:xfrm>
            <a:off x="3834544" y="3191343"/>
            <a:ext cx="2988574" cy="934586"/>
          </a:xfrm>
          <a:prstGeom prst="round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accent5">
                    <a:lumMod val="50000"/>
                  </a:schemeClr>
                </a:solidFill>
              </a:rPr>
              <a:t>and</a:t>
            </a:r>
          </a:p>
        </p:txBody>
      </p:sp>
      <p:sp>
        <p:nvSpPr>
          <p:cNvPr id="16" name="Rounded Rectangle 15"/>
          <p:cNvSpPr/>
          <p:nvPr/>
        </p:nvSpPr>
        <p:spPr>
          <a:xfrm>
            <a:off x="604189" y="2532800"/>
            <a:ext cx="1981200" cy="934586"/>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b="1" dirty="0"/>
              <a:t>She</a:t>
            </a:r>
          </a:p>
        </p:txBody>
      </p:sp>
      <p:sp>
        <p:nvSpPr>
          <p:cNvPr id="17" name="Rounded Rectangle 16"/>
          <p:cNvSpPr/>
          <p:nvPr/>
        </p:nvSpPr>
        <p:spPr>
          <a:xfrm>
            <a:off x="2862291" y="4991736"/>
            <a:ext cx="4986310" cy="934586"/>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t>ate tapas on the same day.</a:t>
            </a:r>
          </a:p>
        </p:txBody>
      </p:sp>
      <p:sp>
        <p:nvSpPr>
          <p:cNvPr id="14" name="Rounded Rectangle 13"/>
          <p:cNvSpPr/>
          <p:nvPr/>
        </p:nvSpPr>
        <p:spPr>
          <a:xfrm>
            <a:off x="7172529" y="1712325"/>
            <a:ext cx="4755614" cy="3887254"/>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t>Ella </a:t>
            </a:r>
            <a:r>
              <a:rPr lang="en-GB" sz="3200" b="1" dirty="0" err="1"/>
              <a:t>comió</a:t>
            </a:r>
            <a:r>
              <a:rPr lang="en-GB" sz="3200" b="1" dirty="0"/>
              <a:t> paella y </a:t>
            </a:r>
            <a:r>
              <a:rPr lang="en-GB" sz="3200" b="1" dirty="0" err="1"/>
              <a:t>yo</a:t>
            </a:r>
            <a:r>
              <a:rPr lang="en-GB" sz="3200" b="1" dirty="0"/>
              <a:t> </a:t>
            </a:r>
            <a:r>
              <a:rPr lang="en-GB" sz="3200" b="1" dirty="0" err="1"/>
              <a:t>comí</a:t>
            </a:r>
            <a:r>
              <a:rPr lang="en-GB" sz="3200" b="1" dirty="0"/>
              <a:t> tapas el </a:t>
            </a:r>
            <a:r>
              <a:rPr lang="en-GB" sz="3200" b="1" dirty="0" err="1"/>
              <a:t>mismo</a:t>
            </a:r>
            <a:r>
              <a:rPr lang="en-GB" sz="3200" b="1" dirty="0"/>
              <a:t> día.</a:t>
            </a:r>
          </a:p>
        </p:txBody>
      </p:sp>
      <p:pic>
        <p:nvPicPr>
          <p:cNvPr id="19" name="Imagen 18" descr="Imagen que contiene juguete, muñeca, dibujo&#10;&#10;Descripción generada automáticamente">
            <a:extLst>
              <a:ext uri="{FF2B5EF4-FFF2-40B4-BE49-F238E27FC236}">
                <a16:creationId xmlns:a16="http://schemas.microsoft.com/office/drawing/2014/main" id="{6C7D0E8A-CA64-9A42-AF19-6D1ABA378ED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53864" y="3903970"/>
            <a:ext cx="900650" cy="2491961"/>
          </a:xfrm>
          <a:prstGeom prst="rect">
            <a:avLst/>
          </a:prstGeom>
        </p:spPr>
      </p:pic>
      <p:sp>
        <p:nvSpPr>
          <p:cNvPr id="13" name="Rounded Rectangle 11">
            <a:extLst>
              <a:ext uri="{FF2B5EF4-FFF2-40B4-BE49-F238E27FC236}">
                <a16:creationId xmlns:a16="http://schemas.microsoft.com/office/drawing/2014/main" id="{A316DD52-7894-4A75-969C-CA0645DA2978}"/>
              </a:ext>
            </a:extLst>
          </p:cNvPr>
          <p:cNvSpPr/>
          <p:nvPr/>
        </p:nvSpPr>
        <p:spPr>
          <a:xfrm>
            <a:off x="10002128" y="258166"/>
            <a:ext cx="1926015"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0" name="Picture 19"/>
          <p:cNvPicPr>
            <a:picLocks noChangeAspect="1"/>
          </p:cNvPicPr>
          <p:nvPr/>
        </p:nvPicPr>
        <p:blipFill rotWithShape="1">
          <a:blip r:embed="rId5" cstate="print">
            <a:extLst>
              <a:ext uri="{28A0092B-C50C-407E-A947-70E740481C1C}">
                <a14:useLocalDpi xmlns:a14="http://schemas.microsoft.com/office/drawing/2010/main" val="0"/>
              </a:ext>
            </a:extLst>
          </a:blip>
          <a:srcRect l="49648" r="26554"/>
          <a:stretch/>
        </p:blipFill>
        <p:spPr>
          <a:xfrm>
            <a:off x="15867" y="1003997"/>
            <a:ext cx="1176643" cy="2781160"/>
          </a:xfrm>
          <a:prstGeom prst="rect">
            <a:avLst/>
          </a:prstGeom>
        </p:spPr>
      </p:pic>
    </p:spTree>
    <p:extLst>
      <p:ext uri="{BB962C8B-B14F-4D97-AF65-F5344CB8AC3E}">
        <p14:creationId xmlns:p14="http://schemas.microsoft.com/office/powerpoint/2010/main" val="2222667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xmlns=""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5277505" cy="1325563"/>
          </a:xfrm>
        </p:spPr>
        <p:txBody>
          <a:bodyPr>
            <a:normAutofit/>
          </a:bodyPr>
          <a:lstStyle/>
          <a:p>
            <a:r>
              <a:rPr lang="en-GB" sz="2800" b="1" dirty="0">
                <a:solidFill>
                  <a:schemeClr val="bg1"/>
                </a:solidFill>
              </a:rPr>
              <a:t>Un viaje genial, </a:t>
            </a:r>
            <a:r>
              <a:rPr lang="en-GB" sz="2800" b="1" dirty="0" err="1">
                <a:solidFill>
                  <a:schemeClr val="bg1"/>
                </a:solidFill>
              </a:rPr>
              <a:t>pero</a:t>
            </a:r>
            <a:r>
              <a:rPr lang="en-GB" sz="2800" b="1" dirty="0">
                <a:solidFill>
                  <a:schemeClr val="bg1"/>
                </a:solidFill>
              </a:rPr>
              <a:t> con problemas</a:t>
            </a:r>
          </a:p>
        </p:txBody>
      </p:sp>
      <p:sp>
        <p:nvSpPr>
          <p:cNvPr id="3" name="Rounded Rectangle 2"/>
          <p:cNvSpPr/>
          <p:nvPr/>
        </p:nvSpPr>
        <p:spPr>
          <a:xfrm>
            <a:off x="604189" y="5330060"/>
            <a:ext cx="1981200" cy="934586"/>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b="1" dirty="0"/>
              <a:t>she</a:t>
            </a:r>
          </a:p>
        </p:txBody>
      </p:sp>
      <p:sp>
        <p:nvSpPr>
          <p:cNvPr id="12" name="Rounded Rectangle 11"/>
          <p:cNvSpPr/>
          <p:nvPr/>
        </p:nvSpPr>
        <p:spPr>
          <a:xfrm>
            <a:off x="2862291" y="1365586"/>
            <a:ext cx="5100022" cy="934586"/>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t>ran in the park</a:t>
            </a:r>
          </a:p>
        </p:txBody>
      </p:sp>
      <p:sp>
        <p:nvSpPr>
          <p:cNvPr id="15" name="Rounded Rectangle 14"/>
          <p:cNvSpPr/>
          <p:nvPr/>
        </p:nvSpPr>
        <p:spPr>
          <a:xfrm>
            <a:off x="3834544" y="3191343"/>
            <a:ext cx="2988574" cy="934586"/>
          </a:xfrm>
          <a:prstGeom prst="round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accent5">
                    <a:lumMod val="50000"/>
                  </a:schemeClr>
                </a:solidFill>
              </a:rPr>
              <a:t>whereas</a:t>
            </a:r>
          </a:p>
        </p:txBody>
      </p:sp>
      <p:sp>
        <p:nvSpPr>
          <p:cNvPr id="16" name="Rounded Rectangle 15"/>
          <p:cNvSpPr/>
          <p:nvPr/>
        </p:nvSpPr>
        <p:spPr>
          <a:xfrm>
            <a:off x="604189" y="2532800"/>
            <a:ext cx="1981200" cy="934586"/>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b="1" dirty="0"/>
              <a:t>you</a:t>
            </a:r>
          </a:p>
        </p:txBody>
      </p:sp>
      <p:sp>
        <p:nvSpPr>
          <p:cNvPr id="17" name="Rounded Rectangle 16"/>
          <p:cNvSpPr/>
          <p:nvPr/>
        </p:nvSpPr>
        <p:spPr>
          <a:xfrm>
            <a:off x="2862290" y="4991736"/>
            <a:ext cx="5100023" cy="934586"/>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t>went up a tower</a:t>
            </a:r>
          </a:p>
        </p:txBody>
      </p:sp>
      <p:sp>
        <p:nvSpPr>
          <p:cNvPr id="14" name="Rounded Rectangle 13"/>
          <p:cNvSpPr/>
          <p:nvPr/>
        </p:nvSpPr>
        <p:spPr>
          <a:xfrm>
            <a:off x="7451382" y="1714100"/>
            <a:ext cx="4520280" cy="3887254"/>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err="1"/>
              <a:t>Tú</a:t>
            </a:r>
            <a:r>
              <a:rPr lang="en-GB" sz="3200" b="1" dirty="0"/>
              <a:t> </a:t>
            </a:r>
            <a:r>
              <a:rPr lang="en-GB" sz="3200" b="1" dirty="0" err="1"/>
              <a:t>corriste</a:t>
            </a:r>
            <a:r>
              <a:rPr lang="en-GB" sz="3200" b="1" dirty="0"/>
              <a:t> en el </a:t>
            </a:r>
            <a:r>
              <a:rPr lang="en-GB" sz="3200" b="1" dirty="0" err="1"/>
              <a:t>parque</a:t>
            </a:r>
            <a:r>
              <a:rPr lang="en-GB" sz="3200" b="1" dirty="0"/>
              <a:t> mientras que </a:t>
            </a:r>
            <a:r>
              <a:rPr lang="en-GB" sz="3200" b="1" dirty="0" err="1"/>
              <a:t>ella</a:t>
            </a:r>
            <a:r>
              <a:rPr lang="en-GB" sz="3200" b="1" dirty="0"/>
              <a:t> </a:t>
            </a:r>
            <a:r>
              <a:rPr lang="en-GB" sz="3200" b="1" dirty="0" err="1"/>
              <a:t>subió</a:t>
            </a:r>
            <a:r>
              <a:rPr lang="en-GB" sz="3200" b="1" dirty="0"/>
              <a:t> a una </a:t>
            </a:r>
            <a:r>
              <a:rPr lang="en-GB" sz="3200" b="1" dirty="0" err="1"/>
              <a:t>torre</a:t>
            </a:r>
            <a:r>
              <a:rPr lang="en-GB" sz="3200" b="1" dirty="0"/>
              <a:t>.</a:t>
            </a:r>
          </a:p>
        </p:txBody>
      </p:sp>
      <p:pic>
        <p:nvPicPr>
          <p:cNvPr id="19" name="Imagen 18" descr="Imagen que contiene juguete, muñeca, dibujo&#10;&#10;Descripción generada automáticamente">
            <a:extLst>
              <a:ext uri="{FF2B5EF4-FFF2-40B4-BE49-F238E27FC236}">
                <a16:creationId xmlns:a16="http://schemas.microsoft.com/office/drawing/2014/main" id="{28299A7D-8A0E-994A-9369-3C9E578CE78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7874" y="1163991"/>
            <a:ext cx="1050344" cy="2491961"/>
          </a:xfrm>
          <a:prstGeom prst="rect">
            <a:avLst/>
          </a:prstGeom>
        </p:spPr>
      </p:pic>
      <p:sp>
        <p:nvSpPr>
          <p:cNvPr id="13" name="Rounded Rectangle 11">
            <a:extLst>
              <a:ext uri="{FF2B5EF4-FFF2-40B4-BE49-F238E27FC236}">
                <a16:creationId xmlns:a16="http://schemas.microsoft.com/office/drawing/2014/main" id="{A316DD52-7894-4A75-969C-CA0645DA2978}"/>
              </a:ext>
            </a:extLst>
          </p:cNvPr>
          <p:cNvSpPr/>
          <p:nvPr/>
        </p:nvSpPr>
        <p:spPr>
          <a:xfrm>
            <a:off x="10002128" y="258166"/>
            <a:ext cx="1926015"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0" name="Picture 19"/>
          <p:cNvPicPr>
            <a:picLocks noChangeAspect="1"/>
          </p:cNvPicPr>
          <p:nvPr/>
        </p:nvPicPr>
        <p:blipFill rotWithShape="1">
          <a:blip r:embed="rId5" cstate="print">
            <a:extLst>
              <a:ext uri="{28A0092B-C50C-407E-A947-70E740481C1C}">
                <a14:useLocalDpi xmlns:a14="http://schemas.microsoft.com/office/drawing/2010/main" val="0"/>
              </a:ext>
            </a:extLst>
          </a:blip>
          <a:srcRect l="49648" r="26554"/>
          <a:stretch/>
        </p:blipFill>
        <p:spPr>
          <a:xfrm>
            <a:off x="55549" y="3601156"/>
            <a:ext cx="1176643" cy="2781160"/>
          </a:xfrm>
          <a:prstGeom prst="rect">
            <a:avLst/>
          </a:prstGeom>
        </p:spPr>
      </p:pic>
    </p:spTree>
    <p:extLst>
      <p:ext uri="{BB962C8B-B14F-4D97-AF65-F5344CB8AC3E}">
        <p14:creationId xmlns:p14="http://schemas.microsoft.com/office/powerpoint/2010/main" val="2316347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rectangle">
            <a:extLst>
              <a:ext uri="{C183D7F6-B498-43B3-948B-1728B52AA6E4}">
                <adec:decorative xmlns:adec="http://schemas.microsoft.com/office/drawing/2017/decorative" xmlns=""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5" name="Title 1"/>
          <p:cNvSpPr txBox="1">
            <a:spLocks/>
          </p:cNvSpPr>
          <p:nvPr/>
        </p:nvSpPr>
        <p:spPr>
          <a:xfrm>
            <a:off x="82286" y="0"/>
            <a:ext cx="527750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800" b="1" dirty="0" err="1">
                <a:solidFill>
                  <a:schemeClr val="bg1"/>
                </a:solidFill>
              </a:rPr>
              <a:t>Unas</a:t>
            </a:r>
            <a:r>
              <a:rPr lang="en-GB" sz="2800" b="1" dirty="0">
                <a:solidFill>
                  <a:schemeClr val="bg1"/>
                </a:solidFill>
              </a:rPr>
              <a:t> </a:t>
            </a:r>
            <a:r>
              <a:rPr lang="en-GB" sz="2800" b="1" dirty="0" err="1">
                <a:solidFill>
                  <a:schemeClr val="bg1"/>
                </a:solidFill>
              </a:rPr>
              <a:t>vacaciones</a:t>
            </a:r>
            <a:r>
              <a:rPr lang="en-GB" sz="2800" b="1" dirty="0">
                <a:solidFill>
                  <a:schemeClr val="bg1"/>
                </a:solidFill>
              </a:rPr>
              <a:t> </a:t>
            </a:r>
            <a:r>
              <a:rPr lang="en-GB" sz="2800" b="1" dirty="0" err="1">
                <a:solidFill>
                  <a:schemeClr val="bg1"/>
                </a:solidFill>
              </a:rPr>
              <a:t>similares</a:t>
            </a:r>
            <a:r>
              <a:rPr lang="en-GB" sz="2800" b="1" dirty="0">
                <a:solidFill>
                  <a:schemeClr val="bg1"/>
                </a:solidFill>
              </a:rPr>
              <a:t>, ¡</a:t>
            </a:r>
            <a:r>
              <a:rPr lang="en-GB" sz="2800" b="1" dirty="0" err="1">
                <a:solidFill>
                  <a:schemeClr val="bg1"/>
                </a:solidFill>
              </a:rPr>
              <a:t>pero</a:t>
            </a:r>
            <a:r>
              <a:rPr lang="en-GB" sz="2800" b="1" dirty="0">
                <a:solidFill>
                  <a:schemeClr val="bg1"/>
                </a:solidFill>
              </a:rPr>
              <a:t> no </a:t>
            </a:r>
            <a:r>
              <a:rPr lang="en-GB" sz="2800" b="1" dirty="0" err="1">
                <a:solidFill>
                  <a:schemeClr val="bg1"/>
                </a:solidFill>
              </a:rPr>
              <a:t>iguales</a:t>
            </a:r>
            <a:r>
              <a:rPr lang="en-GB" sz="2800" b="1" dirty="0">
                <a:solidFill>
                  <a:schemeClr val="bg1"/>
                </a:solidFill>
              </a:rPr>
              <a:t>!</a:t>
            </a:r>
          </a:p>
        </p:txBody>
      </p:sp>
      <p:sp>
        <p:nvSpPr>
          <p:cNvPr id="6" name="TextBox 5"/>
          <p:cNvSpPr txBox="1"/>
          <p:nvPr/>
        </p:nvSpPr>
        <p:spPr>
          <a:xfrm>
            <a:off x="404737" y="1446852"/>
            <a:ext cx="9214339" cy="461665"/>
          </a:xfrm>
          <a:prstGeom prst="rect">
            <a:avLst/>
          </a:prstGeom>
          <a:noFill/>
        </p:spPr>
        <p:txBody>
          <a:bodyPr wrap="square" rtlCol="0">
            <a:spAutoFit/>
          </a:bodyPr>
          <a:lstStyle/>
          <a:p>
            <a:pPr algn="l"/>
            <a:r>
              <a:rPr lang="en-GB" sz="2400" dirty="0">
                <a:solidFill>
                  <a:schemeClr val="accent5">
                    <a:lumMod val="50000"/>
                  </a:schemeClr>
                </a:solidFill>
              </a:rPr>
              <a:t>You’re talking to a friend about your holidays last summer. </a:t>
            </a:r>
          </a:p>
        </p:txBody>
      </p:sp>
      <p:sp>
        <p:nvSpPr>
          <p:cNvPr id="7" name="TextBox 6"/>
          <p:cNvSpPr txBox="1"/>
          <p:nvPr/>
        </p:nvSpPr>
        <p:spPr>
          <a:xfrm>
            <a:off x="404737" y="2185333"/>
            <a:ext cx="10490925" cy="461665"/>
          </a:xfrm>
          <a:prstGeom prst="rect">
            <a:avLst/>
          </a:prstGeom>
          <a:noFill/>
        </p:spPr>
        <p:txBody>
          <a:bodyPr wrap="square" rtlCol="0">
            <a:spAutoFit/>
          </a:bodyPr>
          <a:lstStyle/>
          <a:p>
            <a:pPr algn="l"/>
            <a:r>
              <a:rPr lang="en-GB" sz="2400" dirty="0">
                <a:solidFill>
                  <a:schemeClr val="accent5">
                    <a:lumMod val="50000"/>
                  </a:schemeClr>
                </a:solidFill>
              </a:rPr>
              <a:t>The two of you had similar holidays, but they weren’t quite the same! </a:t>
            </a:r>
          </a:p>
        </p:txBody>
      </p:sp>
      <p:sp>
        <p:nvSpPr>
          <p:cNvPr id="8" name="TextBox 7"/>
          <p:cNvSpPr txBox="1"/>
          <p:nvPr/>
        </p:nvSpPr>
        <p:spPr>
          <a:xfrm>
            <a:off x="404737" y="2898791"/>
            <a:ext cx="10374923" cy="461665"/>
          </a:xfrm>
          <a:prstGeom prst="rect">
            <a:avLst/>
          </a:prstGeom>
          <a:noFill/>
        </p:spPr>
        <p:txBody>
          <a:bodyPr wrap="square" rtlCol="0">
            <a:spAutoFit/>
          </a:bodyPr>
          <a:lstStyle/>
          <a:p>
            <a:pPr algn="l"/>
            <a:r>
              <a:rPr lang="en-GB" sz="2400" dirty="0">
                <a:solidFill>
                  <a:schemeClr val="accent5">
                    <a:lumMod val="50000"/>
                  </a:schemeClr>
                </a:solidFill>
              </a:rPr>
              <a:t>Student A: tell your partner what the people (I, he, she) did.</a:t>
            </a:r>
          </a:p>
        </p:txBody>
      </p:sp>
      <p:sp>
        <p:nvSpPr>
          <p:cNvPr id="9" name="TextBox 8"/>
          <p:cNvSpPr txBox="1"/>
          <p:nvPr/>
        </p:nvSpPr>
        <p:spPr>
          <a:xfrm>
            <a:off x="404737" y="3446949"/>
            <a:ext cx="10128740" cy="830997"/>
          </a:xfrm>
          <a:prstGeom prst="rect">
            <a:avLst/>
          </a:prstGeom>
          <a:noFill/>
        </p:spPr>
        <p:txBody>
          <a:bodyPr wrap="square" rtlCol="0">
            <a:spAutoFit/>
          </a:bodyPr>
          <a:lstStyle/>
          <a:p>
            <a:pPr algn="l"/>
            <a:r>
              <a:rPr lang="en-GB" sz="2400" dirty="0">
                <a:solidFill>
                  <a:schemeClr val="accent5">
                    <a:lumMod val="50000"/>
                  </a:schemeClr>
                </a:solidFill>
              </a:rPr>
              <a:t>Student B: take notes when your partner says something different to what you see on your card.</a:t>
            </a:r>
          </a:p>
        </p:txBody>
      </p:sp>
      <p:sp>
        <p:nvSpPr>
          <p:cNvPr id="10" name="TextBox 9"/>
          <p:cNvSpPr txBox="1"/>
          <p:nvPr/>
        </p:nvSpPr>
        <p:spPr>
          <a:xfrm>
            <a:off x="404737" y="4364439"/>
            <a:ext cx="10128740" cy="461665"/>
          </a:xfrm>
          <a:prstGeom prst="rect">
            <a:avLst/>
          </a:prstGeom>
          <a:noFill/>
        </p:spPr>
        <p:txBody>
          <a:bodyPr wrap="square" rtlCol="0">
            <a:spAutoFit/>
          </a:bodyPr>
          <a:lstStyle/>
          <a:p>
            <a:pPr algn="l"/>
            <a:r>
              <a:rPr lang="en-GB" sz="2400" dirty="0">
                <a:solidFill>
                  <a:schemeClr val="accent5">
                    <a:lumMod val="50000"/>
                  </a:schemeClr>
                </a:solidFill>
              </a:rPr>
              <a:t>Then swap roles.</a:t>
            </a:r>
          </a:p>
        </p:txBody>
      </p:sp>
      <p:sp>
        <p:nvSpPr>
          <p:cNvPr id="11" name="TextBox 10"/>
          <p:cNvSpPr txBox="1"/>
          <p:nvPr/>
        </p:nvSpPr>
        <p:spPr>
          <a:xfrm>
            <a:off x="404738" y="5000452"/>
            <a:ext cx="10128740" cy="830997"/>
          </a:xfrm>
          <a:prstGeom prst="rect">
            <a:avLst/>
          </a:prstGeom>
          <a:noFill/>
        </p:spPr>
        <p:txBody>
          <a:bodyPr wrap="square" rtlCol="0">
            <a:spAutoFit/>
          </a:bodyPr>
          <a:lstStyle/>
          <a:p>
            <a:pPr algn="l"/>
            <a:r>
              <a:rPr lang="en-GB" sz="2400" dirty="0">
                <a:solidFill>
                  <a:schemeClr val="accent5">
                    <a:lumMod val="50000"/>
                  </a:schemeClr>
                </a:solidFill>
              </a:rPr>
              <a:t>Compare your answers. In what ways were your holidays different from your partner’s?</a:t>
            </a:r>
          </a:p>
        </p:txBody>
      </p:sp>
      <p:sp>
        <p:nvSpPr>
          <p:cNvPr id="12" name="Rounded Rectangle 11">
            <a:extLst>
              <a:ext uri="{FF2B5EF4-FFF2-40B4-BE49-F238E27FC236}">
                <a16:creationId xmlns:a16="http://schemas.microsoft.com/office/drawing/2014/main" id="{210FBEF5-8E6C-AE4A-B97F-5C2DE4EF7833}"/>
              </a:ext>
            </a:extLst>
          </p:cNvPr>
          <p:cNvSpPr/>
          <p:nvPr/>
        </p:nvSpPr>
        <p:spPr>
          <a:xfrm>
            <a:off x="9461751" y="258166"/>
            <a:ext cx="2466391"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026" name="Picture 2" descr="holy family catholic church&#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382250" y="763680"/>
            <a:ext cx="1545892" cy="1459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94871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xmlns=""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Vocabulario</a:t>
            </a:r>
            <a:endParaRPr lang="en-GB" sz="3600" b="1" dirty="0">
              <a:solidFill>
                <a:schemeClr val="bg1"/>
              </a:solidFill>
            </a:endParaRPr>
          </a:p>
        </p:txBody>
      </p:sp>
      <p:sp>
        <p:nvSpPr>
          <p:cNvPr id="10" name="TextBox 9"/>
          <p:cNvSpPr txBox="1"/>
          <p:nvPr/>
        </p:nvSpPr>
        <p:spPr>
          <a:xfrm>
            <a:off x="2415330" y="1597126"/>
            <a:ext cx="224320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conocer</a:t>
            </a:r>
          </a:p>
        </p:txBody>
      </p:sp>
      <p:sp>
        <p:nvSpPr>
          <p:cNvPr id="11" name="TextBox 10"/>
          <p:cNvSpPr txBox="1"/>
          <p:nvPr/>
        </p:nvSpPr>
        <p:spPr>
          <a:xfrm>
            <a:off x="2450384" y="5344619"/>
            <a:ext cx="139172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sufrir</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3" name="TextBox 12"/>
          <p:cNvSpPr txBox="1"/>
          <p:nvPr/>
        </p:nvSpPr>
        <p:spPr>
          <a:xfrm>
            <a:off x="9581646" y="5139518"/>
            <a:ext cx="301515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romper</a:t>
            </a:r>
          </a:p>
        </p:txBody>
      </p:sp>
      <p:sp>
        <p:nvSpPr>
          <p:cNvPr id="14" name="TextBox 13"/>
          <p:cNvSpPr txBox="1"/>
          <p:nvPr/>
        </p:nvSpPr>
        <p:spPr>
          <a:xfrm>
            <a:off x="9581646" y="3322613"/>
            <a:ext cx="253130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apenas</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0" name="TextBox 19"/>
          <p:cNvSpPr txBox="1"/>
          <p:nvPr/>
        </p:nvSpPr>
        <p:spPr>
          <a:xfrm>
            <a:off x="2415330" y="3397719"/>
            <a:ext cx="197705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ofrecer</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7" name="CuadroTexto 36">
            <a:extLst>
              <a:ext uri="{FF2B5EF4-FFF2-40B4-BE49-F238E27FC236}">
                <a16:creationId xmlns:a16="http://schemas.microsoft.com/office/drawing/2014/main" id="{791FDE87-6A2E-E342-B094-5ED775B6809C}"/>
              </a:ext>
            </a:extLst>
          </p:cNvPr>
          <p:cNvSpPr txBox="1"/>
          <p:nvPr/>
        </p:nvSpPr>
        <p:spPr>
          <a:xfrm>
            <a:off x="588822" y="3663168"/>
            <a:ext cx="1370888" cy="430887"/>
          </a:xfrm>
          <a:prstGeom prst="rect">
            <a:avLst/>
          </a:prstGeom>
          <a:noFill/>
        </p:spPr>
        <p:txBody>
          <a:bodyPr wrap="none" rtlCol="0">
            <a:spAutoFit/>
          </a:bodyPr>
          <a:lstStyle/>
          <a:p>
            <a:pPr algn="l"/>
            <a:r>
              <a:rPr lang="es-GB" sz="2200" dirty="0">
                <a:solidFill>
                  <a:schemeClr val="accent5">
                    <a:lumMod val="50000"/>
                  </a:schemeClr>
                </a:solidFill>
              </a:rPr>
              <a:t>[</a:t>
            </a:r>
            <a:r>
              <a:rPr lang="es-GB" sz="2200" dirty="0">
                <a:solidFill>
                  <a:schemeClr val="accent5">
                    <a:lumMod val="50000"/>
                  </a:schemeClr>
                </a:solidFill>
                <a:highlight>
                  <a:srgbClr val="E3EAFD"/>
                </a:highlight>
              </a:rPr>
              <a:t>to offer</a:t>
            </a:r>
            <a:r>
              <a:rPr lang="es-GB" sz="2200" dirty="0">
                <a:solidFill>
                  <a:schemeClr val="accent5">
                    <a:lumMod val="50000"/>
                  </a:schemeClr>
                </a:solidFill>
              </a:rPr>
              <a:t>]</a:t>
            </a:r>
          </a:p>
        </p:txBody>
      </p:sp>
      <p:pic>
        <p:nvPicPr>
          <p:cNvPr id="3" name="Imagen 2">
            <a:extLst>
              <a:ext uri="{FF2B5EF4-FFF2-40B4-BE49-F238E27FC236}">
                <a16:creationId xmlns:a16="http://schemas.microsoft.com/office/drawing/2014/main" id="{B4CFB910-AA17-2D44-8340-57484C840FD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5218" y="2441128"/>
            <a:ext cx="1034819" cy="1144637"/>
          </a:xfrm>
          <a:prstGeom prst="rect">
            <a:avLst/>
          </a:prstGeom>
        </p:spPr>
      </p:pic>
      <p:pic>
        <p:nvPicPr>
          <p:cNvPr id="6" name="Imagen 5">
            <a:extLst>
              <a:ext uri="{FF2B5EF4-FFF2-40B4-BE49-F238E27FC236}">
                <a16:creationId xmlns:a16="http://schemas.microsoft.com/office/drawing/2014/main" id="{0EAACEA9-05CA-A043-BD46-3859B4336BD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56053" y="4738382"/>
            <a:ext cx="1013984" cy="675258"/>
          </a:xfrm>
          <a:prstGeom prst="rect">
            <a:avLst/>
          </a:prstGeom>
        </p:spPr>
      </p:pic>
      <p:sp>
        <p:nvSpPr>
          <p:cNvPr id="36" name="CuadroTexto 35">
            <a:extLst>
              <a:ext uri="{FF2B5EF4-FFF2-40B4-BE49-F238E27FC236}">
                <a16:creationId xmlns:a16="http://schemas.microsoft.com/office/drawing/2014/main" id="{A20B41BA-3474-9B40-98DD-3055DA5EC61A}"/>
              </a:ext>
            </a:extLst>
          </p:cNvPr>
          <p:cNvSpPr txBox="1"/>
          <p:nvPr/>
        </p:nvSpPr>
        <p:spPr>
          <a:xfrm>
            <a:off x="588822" y="5524238"/>
            <a:ext cx="1467068" cy="430887"/>
          </a:xfrm>
          <a:prstGeom prst="rect">
            <a:avLst/>
          </a:prstGeom>
          <a:noFill/>
        </p:spPr>
        <p:txBody>
          <a:bodyPr wrap="none" rtlCol="0">
            <a:spAutoFit/>
          </a:bodyPr>
          <a:lstStyle/>
          <a:p>
            <a:pPr algn="l"/>
            <a:r>
              <a:rPr lang="es-GB" sz="2200" dirty="0">
                <a:solidFill>
                  <a:schemeClr val="accent5">
                    <a:lumMod val="50000"/>
                  </a:schemeClr>
                </a:solidFill>
              </a:rPr>
              <a:t>[</a:t>
            </a:r>
            <a:r>
              <a:rPr lang="es-GB" sz="2200" dirty="0">
                <a:solidFill>
                  <a:schemeClr val="accent5">
                    <a:lumMod val="50000"/>
                  </a:schemeClr>
                </a:solidFill>
                <a:highlight>
                  <a:srgbClr val="E3EAFD"/>
                </a:highlight>
              </a:rPr>
              <a:t>to suffer</a:t>
            </a:r>
            <a:r>
              <a:rPr lang="es-GB" sz="2200" dirty="0">
                <a:solidFill>
                  <a:schemeClr val="accent5">
                    <a:lumMod val="50000"/>
                  </a:schemeClr>
                </a:solidFill>
              </a:rPr>
              <a:t>]</a:t>
            </a:r>
          </a:p>
        </p:txBody>
      </p:sp>
      <p:pic>
        <p:nvPicPr>
          <p:cNvPr id="7" name="Imagen 6">
            <a:extLst>
              <a:ext uri="{FF2B5EF4-FFF2-40B4-BE49-F238E27FC236}">
                <a16:creationId xmlns:a16="http://schemas.microsoft.com/office/drawing/2014/main" id="{694D47E3-E3A6-F04B-BC3F-255C56385B2A}"/>
              </a:ext>
            </a:extLst>
          </p:cNvPr>
          <p:cNvPicPr>
            <a:picLocks noChangeAspect="1"/>
          </p:cNvPicPr>
          <p:nvPr/>
        </p:nvPicPr>
        <p:blipFill>
          <a:blip r:embed="rId6" cstate="screen">
            <a:extLst>
              <a:ext uri="{BEBA8EAE-BF5A-486C-A8C5-ECC9F3942E4B}">
                <a14:imgProps xmlns:a14="http://schemas.microsoft.com/office/drawing/2010/main">
                  <a14:imgLayer r:embed="rId7">
                    <a14:imgEffect>
                      <a14:backgroundRemoval t="10000" b="90000" l="10000" r="92250">
                        <a14:foregroundMark x1="39000" y1="35208" x2="26375" y2="49583"/>
                        <a14:foregroundMark x1="26375" y1="49583" x2="11625" y2="82917"/>
                        <a14:foregroundMark x1="37000" y1="17917" x2="35750" y2="17500"/>
                        <a14:foregroundMark x1="44250" y1="14375" x2="44875" y2="15625"/>
                        <a14:foregroundMark x1="64250" y1="13958" x2="61750" y2="14375"/>
                        <a14:foregroundMark x1="50000" y1="42083" x2="50000" y2="41042"/>
                        <a14:foregroundMark x1="91375" y1="77917" x2="92250" y2="75417"/>
                      </a14:backgroundRemoval>
                    </a14:imgEffect>
                  </a14:imgLayer>
                </a14:imgProps>
              </a:ext>
              <a:ext uri="{28A0092B-C50C-407E-A947-70E740481C1C}">
                <a14:useLocalDpi xmlns:a14="http://schemas.microsoft.com/office/drawing/2010/main"/>
              </a:ext>
            </a:extLst>
          </a:blip>
          <a:stretch>
            <a:fillRect/>
          </a:stretch>
        </p:blipFill>
        <p:spPr>
          <a:xfrm>
            <a:off x="7895267" y="4916368"/>
            <a:ext cx="1173263" cy="703958"/>
          </a:xfrm>
          <a:prstGeom prst="rect">
            <a:avLst/>
          </a:prstGeom>
        </p:spPr>
      </p:pic>
      <p:sp>
        <p:nvSpPr>
          <p:cNvPr id="38" name="CuadroTexto 37">
            <a:extLst>
              <a:ext uri="{FF2B5EF4-FFF2-40B4-BE49-F238E27FC236}">
                <a16:creationId xmlns:a16="http://schemas.microsoft.com/office/drawing/2014/main" id="{1A706A72-BB7C-744B-8171-B983B60275D1}"/>
              </a:ext>
            </a:extLst>
          </p:cNvPr>
          <p:cNvSpPr txBox="1"/>
          <p:nvPr/>
        </p:nvSpPr>
        <p:spPr>
          <a:xfrm>
            <a:off x="7784588" y="5463546"/>
            <a:ext cx="1535998" cy="430887"/>
          </a:xfrm>
          <a:prstGeom prst="rect">
            <a:avLst/>
          </a:prstGeom>
          <a:noFill/>
        </p:spPr>
        <p:txBody>
          <a:bodyPr wrap="none" rtlCol="0">
            <a:spAutoFit/>
          </a:bodyPr>
          <a:lstStyle/>
          <a:p>
            <a:pPr algn="l"/>
            <a:r>
              <a:rPr lang="es-GB" sz="2200" dirty="0">
                <a:solidFill>
                  <a:schemeClr val="accent5">
                    <a:lumMod val="50000"/>
                  </a:schemeClr>
                </a:solidFill>
              </a:rPr>
              <a:t>[</a:t>
            </a:r>
            <a:r>
              <a:rPr lang="es-GB" sz="2200" dirty="0">
                <a:solidFill>
                  <a:schemeClr val="accent5">
                    <a:lumMod val="50000"/>
                  </a:schemeClr>
                </a:solidFill>
                <a:highlight>
                  <a:srgbClr val="E3EAFD"/>
                </a:highlight>
              </a:rPr>
              <a:t>to break</a:t>
            </a:r>
            <a:r>
              <a:rPr lang="es-GB" sz="2200" dirty="0">
                <a:solidFill>
                  <a:schemeClr val="accent5">
                    <a:lumMod val="50000"/>
                  </a:schemeClr>
                </a:solidFill>
              </a:rPr>
              <a:t>]</a:t>
            </a:r>
          </a:p>
        </p:txBody>
      </p:sp>
      <p:sp>
        <p:nvSpPr>
          <p:cNvPr id="35" name="Rounded Rectangle 11">
            <a:extLst>
              <a:ext uri="{FF2B5EF4-FFF2-40B4-BE49-F238E27FC236}">
                <a16:creationId xmlns:a16="http://schemas.microsoft.com/office/drawing/2014/main" id="{A316DD52-7894-4A75-969C-CA0645DA2978}"/>
              </a:ext>
            </a:extLst>
          </p:cNvPr>
          <p:cNvSpPr/>
          <p:nvPr/>
        </p:nvSpPr>
        <p:spPr>
          <a:xfrm>
            <a:off x="9906000" y="258166"/>
            <a:ext cx="20221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TextBox 7"/>
          <p:cNvSpPr txBox="1"/>
          <p:nvPr/>
        </p:nvSpPr>
        <p:spPr>
          <a:xfrm>
            <a:off x="10895210" y="933158"/>
            <a:ext cx="1032933" cy="461665"/>
          </a:xfrm>
          <a:prstGeom prst="rect">
            <a:avLst/>
          </a:prstGeom>
          <a:noFill/>
        </p:spPr>
        <p:txBody>
          <a:bodyPr wrap="square" rtlCol="0">
            <a:spAutoFit/>
          </a:bodyPr>
          <a:lstStyle/>
          <a:p>
            <a:pPr algn="l"/>
            <a:r>
              <a:rPr lang="en-GB" sz="2400" b="1" dirty="0">
                <a:solidFill>
                  <a:schemeClr val="accent5">
                    <a:lumMod val="50000"/>
                  </a:schemeClr>
                </a:solidFill>
              </a:rPr>
              <a:t>[1/2]</a:t>
            </a:r>
          </a:p>
        </p:txBody>
      </p:sp>
      <p:sp>
        <p:nvSpPr>
          <p:cNvPr id="39" name="TextBox 38"/>
          <p:cNvSpPr txBox="1"/>
          <p:nvPr/>
        </p:nvSpPr>
        <p:spPr>
          <a:xfrm>
            <a:off x="9193979" y="1653192"/>
            <a:ext cx="299802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desaparecer</a:t>
            </a:r>
          </a:p>
        </p:txBody>
      </p:sp>
      <p:sp>
        <p:nvSpPr>
          <p:cNvPr id="15" name="TextBox 14"/>
          <p:cNvSpPr txBox="1"/>
          <p:nvPr/>
        </p:nvSpPr>
        <p:spPr>
          <a:xfrm>
            <a:off x="6679594" y="1643979"/>
            <a:ext cx="2938367" cy="830997"/>
          </a:xfrm>
          <a:prstGeom prst="rect">
            <a:avLst/>
          </a:prstGeom>
          <a:noFill/>
        </p:spPr>
        <p:txBody>
          <a:bodyPr wrap="square" rtlCol="0">
            <a:spAutoFit/>
          </a:bodyPr>
          <a:lstStyle/>
          <a:p>
            <a:pPr algn="l"/>
            <a:r>
              <a:rPr lang="en-GB" sz="2400" dirty="0">
                <a:solidFill>
                  <a:schemeClr val="accent5">
                    <a:lumMod val="50000"/>
                  </a:schemeClr>
                </a:solidFill>
              </a:rPr>
              <a:t>[to disappear, disappearing]</a:t>
            </a:r>
          </a:p>
        </p:txBody>
      </p:sp>
      <p:sp>
        <p:nvSpPr>
          <p:cNvPr id="44" name="TextBox 43"/>
          <p:cNvSpPr txBox="1"/>
          <p:nvPr/>
        </p:nvSpPr>
        <p:spPr>
          <a:xfrm>
            <a:off x="251062" y="1381126"/>
            <a:ext cx="2386420" cy="830997"/>
          </a:xfrm>
          <a:prstGeom prst="rect">
            <a:avLst/>
          </a:prstGeom>
          <a:noFill/>
        </p:spPr>
        <p:txBody>
          <a:bodyPr wrap="square" rtlCol="0">
            <a:spAutoFit/>
          </a:bodyPr>
          <a:lstStyle/>
          <a:p>
            <a:pPr algn="l"/>
            <a:r>
              <a:rPr lang="en-GB" sz="2400" dirty="0">
                <a:solidFill>
                  <a:schemeClr val="accent5">
                    <a:lumMod val="50000"/>
                  </a:schemeClr>
                </a:solidFill>
              </a:rPr>
              <a:t>[to know, to get to know]</a:t>
            </a:r>
          </a:p>
        </p:txBody>
      </p:sp>
      <p:sp>
        <p:nvSpPr>
          <p:cNvPr id="21" name="TextBox 20"/>
          <p:cNvSpPr txBox="1"/>
          <p:nvPr/>
        </p:nvSpPr>
        <p:spPr>
          <a:xfrm>
            <a:off x="6679594" y="3384167"/>
            <a:ext cx="2938367" cy="461665"/>
          </a:xfrm>
          <a:prstGeom prst="rect">
            <a:avLst/>
          </a:prstGeom>
          <a:noFill/>
        </p:spPr>
        <p:txBody>
          <a:bodyPr wrap="square" rtlCol="0">
            <a:spAutoFit/>
          </a:bodyPr>
          <a:lstStyle/>
          <a:p>
            <a:pPr algn="l"/>
            <a:r>
              <a:rPr lang="en-GB" sz="2400" dirty="0">
                <a:solidFill>
                  <a:schemeClr val="accent5">
                    <a:lumMod val="50000"/>
                  </a:schemeClr>
                </a:solidFill>
              </a:rPr>
              <a:t>[hardly, barely]</a:t>
            </a:r>
          </a:p>
        </p:txBody>
      </p:sp>
    </p:spTree>
    <p:extLst>
      <p:ext uri="{BB962C8B-B14F-4D97-AF65-F5344CB8AC3E}">
        <p14:creationId xmlns:p14="http://schemas.microsoft.com/office/powerpoint/2010/main" val="1117378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1" presetClass="exit" presetSubtype="0" fill="hold" grpId="1" nodeType="withEffect">
                                  <p:stCondLst>
                                    <p:cond delay="0"/>
                                  </p:stCondLst>
                                  <p:childTnLst>
                                    <p:set>
                                      <p:cBhvr>
                                        <p:cTn id="8" dur="1" fill="hold">
                                          <p:stCondLst>
                                            <p:cond delay="0"/>
                                          </p:stCondLst>
                                        </p:cTn>
                                        <p:tgtEl>
                                          <p:spTgt spid="36"/>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2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1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3"/>
                                        </p:tgtEl>
                                        <p:attrNameLst>
                                          <p:attrName>style.visibility</p:attrName>
                                        </p:attrNameLst>
                                      </p:cBhvr>
                                      <p:to>
                                        <p:strVal val="hidden"/>
                                      </p:to>
                                    </p:set>
                                  </p:childTnLst>
                                </p:cTn>
                              </p:par>
                              <p:par>
                                <p:cTn id="35" presetID="1" presetClass="exit" presetSubtype="0" fill="hold" grpId="0" nodeType="withEffect">
                                  <p:stCondLst>
                                    <p:cond delay="0"/>
                                  </p:stCondLst>
                                  <p:childTnLst>
                                    <p:set>
                                      <p:cBhvr>
                                        <p:cTn id="36" dur="1" fill="hold">
                                          <p:stCondLst>
                                            <p:cond delay="0"/>
                                          </p:stCondLst>
                                        </p:cTn>
                                        <p:tgtEl>
                                          <p:spTgt spid="37"/>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gtEl>
                                        <p:attrNameLst>
                                          <p:attrName>style.visibility</p:attrName>
                                        </p:attrNameLst>
                                      </p:cBhvr>
                                      <p:to>
                                        <p:strVal val="visible"/>
                                      </p:to>
                                    </p:set>
                                  </p:childTnLst>
                                </p:cTn>
                              </p:par>
                              <p:par>
                                <p:cTn id="41" presetID="1" presetClass="entr" presetSubtype="0" fill="hold" grpId="1" nodeType="with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38"/>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7"/>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7"/>
                                        </p:tgtEl>
                                        <p:attrNameLst>
                                          <p:attrName>style.visibility</p:attrName>
                                        </p:attrNameLst>
                                      </p:cBhvr>
                                      <p:to>
                                        <p:strVal val="visible"/>
                                      </p:to>
                                    </p:set>
                                  </p:childTnLst>
                                </p:cTn>
                              </p:par>
                              <p:par>
                                <p:cTn id="53" presetID="1" presetClass="entr" presetSubtype="0" fill="hold" grpId="1" nodeType="withEffect">
                                  <p:stCondLst>
                                    <p:cond delay="0"/>
                                  </p:stCondLst>
                                  <p:childTnLst>
                                    <p:set>
                                      <p:cBhvr>
                                        <p:cTn id="54" dur="1" fill="hold">
                                          <p:stCondLst>
                                            <p:cond delay="0"/>
                                          </p:stCondLst>
                                        </p:cTn>
                                        <p:tgtEl>
                                          <p:spTgt spid="3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44"/>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1" nodeType="clickEffect">
                                  <p:stCondLst>
                                    <p:cond delay="0"/>
                                  </p:stCondLst>
                                  <p:childTnLst>
                                    <p:set>
                                      <p:cBhvr>
                                        <p:cTn id="62" dur="1" fill="hold">
                                          <p:stCondLst>
                                            <p:cond delay="0"/>
                                          </p:stCondLst>
                                        </p:cTn>
                                        <p:tgtEl>
                                          <p:spTgt spid="4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10"/>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1" nodeType="clickEffect">
                                  <p:stCondLst>
                                    <p:cond delay="0"/>
                                  </p:stCondLst>
                                  <p:childTnLst>
                                    <p:set>
                                      <p:cBhvr>
                                        <p:cTn id="70" dur="1" fill="hold">
                                          <p:stCondLst>
                                            <p:cond delay="0"/>
                                          </p:stCondLst>
                                        </p:cTn>
                                        <p:tgtEl>
                                          <p:spTgt spid="1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14"/>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1" nodeType="clickEffect">
                                  <p:stCondLst>
                                    <p:cond delay="0"/>
                                  </p:stCondLst>
                                  <p:childTnLst>
                                    <p:set>
                                      <p:cBhvr>
                                        <p:cTn id="78" dur="1" fill="hold">
                                          <p:stCondLst>
                                            <p:cond delay="0"/>
                                          </p:stCondLst>
                                        </p:cTn>
                                        <p:tgtEl>
                                          <p:spTgt spid="14"/>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0" nodeType="clickEffect">
                                  <p:stCondLst>
                                    <p:cond delay="0"/>
                                  </p:stCondLst>
                                  <p:childTnLst>
                                    <p:set>
                                      <p:cBhvr>
                                        <p:cTn id="82" dur="1" fill="hold">
                                          <p:stCondLst>
                                            <p:cond delay="0"/>
                                          </p:stCondLst>
                                        </p:cTn>
                                        <p:tgtEl>
                                          <p:spTgt spid="11"/>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1" nodeType="clickEffect">
                                  <p:stCondLst>
                                    <p:cond delay="0"/>
                                  </p:stCondLst>
                                  <p:childTnLst>
                                    <p:set>
                                      <p:cBhvr>
                                        <p:cTn id="86" dur="1" fill="hold">
                                          <p:stCondLst>
                                            <p:cond delay="0"/>
                                          </p:stCondLst>
                                        </p:cTn>
                                        <p:tgtEl>
                                          <p:spTgt spid="11"/>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grpId="0" nodeType="clickEffect">
                                  <p:stCondLst>
                                    <p:cond delay="0"/>
                                  </p:stCondLst>
                                  <p:childTnLst>
                                    <p:set>
                                      <p:cBhvr>
                                        <p:cTn id="90" dur="1" fill="hold">
                                          <p:stCondLst>
                                            <p:cond delay="0"/>
                                          </p:stCondLst>
                                        </p:cTn>
                                        <p:tgtEl>
                                          <p:spTgt spid="20"/>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1" nodeType="clickEffect">
                                  <p:stCondLst>
                                    <p:cond delay="0"/>
                                  </p:stCondLst>
                                  <p:childTnLst>
                                    <p:set>
                                      <p:cBhvr>
                                        <p:cTn id="94" dur="1" fill="hold">
                                          <p:stCondLst>
                                            <p:cond delay="0"/>
                                          </p:stCondLst>
                                        </p:cTn>
                                        <p:tgtEl>
                                          <p:spTgt spid="20"/>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xit" presetSubtype="0" fill="hold" grpId="0" nodeType="clickEffect">
                                  <p:stCondLst>
                                    <p:cond delay="0"/>
                                  </p:stCondLst>
                                  <p:childTnLst>
                                    <p:set>
                                      <p:cBhvr>
                                        <p:cTn id="98" dur="1" fill="hold">
                                          <p:stCondLst>
                                            <p:cond delay="0"/>
                                          </p:stCondLst>
                                        </p:cTn>
                                        <p:tgtEl>
                                          <p:spTgt spid="13"/>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1" nodeType="clickEffect">
                                  <p:stCondLst>
                                    <p:cond delay="0"/>
                                  </p:stCondLst>
                                  <p:childTnLst>
                                    <p:set>
                                      <p:cBhvr>
                                        <p:cTn id="102" dur="1" fill="hold">
                                          <p:stCondLst>
                                            <p:cond delay="0"/>
                                          </p:stCondLst>
                                        </p:cTn>
                                        <p:tgtEl>
                                          <p:spTgt spid="13"/>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xit" presetSubtype="0" fill="hold" grpId="0" nodeType="clickEffect">
                                  <p:stCondLst>
                                    <p:cond delay="0"/>
                                  </p:stCondLst>
                                  <p:childTnLst>
                                    <p:set>
                                      <p:cBhvr>
                                        <p:cTn id="106" dur="1" fill="hold">
                                          <p:stCondLst>
                                            <p:cond delay="0"/>
                                          </p:stCondLst>
                                        </p:cTn>
                                        <p:tgtEl>
                                          <p:spTgt spid="39"/>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1" nodeType="clickEffect">
                                  <p:stCondLst>
                                    <p:cond delay="0"/>
                                  </p:stCondLst>
                                  <p:childTnLst>
                                    <p:set>
                                      <p:cBhvr>
                                        <p:cTn id="110"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1" grpId="0"/>
      <p:bldP spid="11" grpId="1"/>
      <p:bldP spid="13" grpId="0"/>
      <p:bldP spid="13" grpId="1"/>
      <p:bldP spid="14" grpId="0"/>
      <p:bldP spid="14" grpId="1"/>
      <p:bldP spid="20" grpId="0"/>
      <p:bldP spid="20" grpId="1"/>
      <p:bldP spid="37" grpId="0"/>
      <p:bldP spid="37" grpId="1"/>
      <p:bldP spid="36" grpId="0"/>
      <p:bldP spid="36" grpId="1"/>
      <p:bldP spid="38" grpId="0"/>
      <p:bldP spid="38" grpId="1"/>
      <p:bldP spid="39" grpId="0"/>
      <p:bldP spid="39" grpId="1"/>
      <p:bldP spid="15" grpId="0"/>
      <p:bldP spid="15" grpId="1"/>
      <p:bldP spid="44" grpId="0"/>
      <p:bldP spid="44" grpId="1"/>
      <p:bldP spid="21" grpId="0"/>
      <p:bldP spid="21" grpId="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p:cNvSpPr/>
          <p:nvPr/>
        </p:nvSpPr>
        <p:spPr>
          <a:xfrm>
            <a:off x="180987" y="3243771"/>
            <a:ext cx="2830266" cy="2906316"/>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dirty="0"/>
          </a:p>
        </p:txBody>
      </p:sp>
      <p:sp>
        <p:nvSpPr>
          <p:cNvPr id="42" name="Rectangle 41"/>
          <p:cNvSpPr/>
          <p:nvPr/>
        </p:nvSpPr>
        <p:spPr>
          <a:xfrm>
            <a:off x="3096281" y="3243771"/>
            <a:ext cx="2830266" cy="2906316"/>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dirty="0"/>
          </a:p>
        </p:txBody>
      </p:sp>
      <p:sp>
        <p:nvSpPr>
          <p:cNvPr id="43" name="Rectangle 42"/>
          <p:cNvSpPr/>
          <p:nvPr/>
        </p:nvSpPr>
        <p:spPr>
          <a:xfrm>
            <a:off x="6019272" y="3243771"/>
            <a:ext cx="2830266" cy="2906316"/>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dirty="0"/>
          </a:p>
        </p:txBody>
      </p:sp>
      <p:sp>
        <p:nvSpPr>
          <p:cNvPr id="44" name="Rectangle 43"/>
          <p:cNvSpPr/>
          <p:nvPr/>
        </p:nvSpPr>
        <p:spPr>
          <a:xfrm>
            <a:off x="8942999" y="3243771"/>
            <a:ext cx="2830266" cy="2906316"/>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dirty="0"/>
          </a:p>
        </p:txBody>
      </p:sp>
      <p:sp>
        <p:nvSpPr>
          <p:cNvPr id="45" name="TextBox 44"/>
          <p:cNvSpPr txBox="1"/>
          <p:nvPr/>
        </p:nvSpPr>
        <p:spPr>
          <a:xfrm>
            <a:off x="180987" y="3220724"/>
            <a:ext cx="478303" cy="430887"/>
          </a:xfrm>
          <a:prstGeom prst="rect">
            <a:avLst/>
          </a:prstGeom>
          <a:noFill/>
        </p:spPr>
        <p:txBody>
          <a:bodyPr wrap="square" rtlCol="0">
            <a:spAutoFit/>
          </a:bodyPr>
          <a:lstStyle/>
          <a:p>
            <a:pPr algn="l"/>
            <a:r>
              <a:rPr lang="en-GB" sz="2200" b="1" dirty="0">
                <a:solidFill>
                  <a:schemeClr val="accent5">
                    <a:lumMod val="50000"/>
                  </a:schemeClr>
                </a:solidFill>
              </a:rPr>
              <a:t>5</a:t>
            </a:r>
          </a:p>
        </p:txBody>
      </p:sp>
      <p:sp>
        <p:nvSpPr>
          <p:cNvPr id="46" name="TextBox 45"/>
          <p:cNvSpPr txBox="1"/>
          <p:nvPr/>
        </p:nvSpPr>
        <p:spPr>
          <a:xfrm>
            <a:off x="3150028" y="3264791"/>
            <a:ext cx="478303" cy="430887"/>
          </a:xfrm>
          <a:prstGeom prst="rect">
            <a:avLst/>
          </a:prstGeom>
          <a:noFill/>
        </p:spPr>
        <p:txBody>
          <a:bodyPr wrap="square" rtlCol="0">
            <a:spAutoFit/>
          </a:bodyPr>
          <a:lstStyle/>
          <a:p>
            <a:pPr algn="l"/>
            <a:r>
              <a:rPr lang="en-GB" sz="2200" b="1" dirty="0">
                <a:solidFill>
                  <a:schemeClr val="accent5">
                    <a:lumMod val="50000"/>
                  </a:schemeClr>
                </a:solidFill>
              </a:rPr>
              <a:t>6</a:t>
            </a:r>
          </a:p>
        </p:txBody>
      </p:sp>
      <p:sp>
        <p:nvSpPr>
          <p:cNvPr id="47" name="TextBox 46"/>
          <p:cNvSpPr txBox="1"/>
          <p:nvPr/>
        </p:nvSpPr>
        <p:spPr>
          <a:xfrm>
            <a:off x="5999783" y="3264791"/>
            <a:ext cx="478303" cy="430887"/>
          </a:xfrm>
          <a:prstGeom prst="rect">
            <a:avLst/>
          </a:prstGeom>
          <a:noFill/>
        </p:spPr>
        <p:txBody>
          <a:bodyPr wrap="square" rtlCol="0">
            <a:spAutoFit/>
          </a:bodyPr>
          <a:lstStyle/>
          <a:p>
            <a:pPr algn="l"/>
            <a:r>
              <a:rPr lang="en-GB" sz="2200" b="1" dirty="0">
                <a:solidFill>
                  <a:schemeClr val="accent5">
                    <a:lumMod val="50000"/>
                  </a:schemeClr>
                </a:solidFill>
              </a:rPr>
              <a:t>7</a:t>
            </a:r>
          </a:p>
        </p:txBody>
      </p:sp>
      <p:sp>
        <p:nvSpPr>
          <p:cNvPr id="48" name="TextBox 47"/>
          <p:cNvSpPr txBox="1"/>
          <p:nvPr/>
        </p:nvSpPr>
        <p:spPr>
          <a:xfrm>
            <a:off x="8951732" y="3288766"/>
            <a:ext cx="478303" cy="430887"/>
          </a:xfrm>
          <a:prstGeom prst="rect">
            <a:avLst/>
          </a:prstGeom>
          <a:noFill/>
        </p:spPr>
        <p:txBody>
          <a:bodyPr wrap="square" rtlCol="0">
            <a:spAutoFit/>
          </a:bodyPr>
          <a:lstStyle/>
          <a:p>
            <a:pPr algn="l"/>
            <a:r>
              <a:rPr lang="en-GB" sz="2200" b="1" dirty="0">
                <a:solidFill>
                  <a:schemeClr val="accent5">
                    <a:lumMod val="50000"/>
                  </a:schemeClr>
                </a:solidFill>
              </a:rPr>
              <a:t>8</a:t>
            </a:r>
          </a:p>
        </p:txBody>
      </p:sp>
      <p:sp>
        <p:nvSpPr>
          <p:cNvPr id="4" name="Rectangle 3"/>
          <p:cNvSpPr/>
          <p:nvPr/>
        </p:nvSpPr>
        <p:spPr>
          <a:xfrm>
            <a:off x="192334" y="204664"/>
            <a:ext cx="2830266" cy="2906316"/>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dirty="0"/>
          </a:p>
        </p:txBody>
      </p:sp>
      <p:sp>
        <p:nvSpPr>
          <p:cNvPr id="37" name="Rectangle 36"/>
          <p:cNvSpPr/>
          <p:nvPr/>
        </p:nvSpPr>
        <p:spPr>
          <a:xfrm>
            <a:off x="3107628" y="204664"/>
            <a:ext cx="2830266" cy="2906316"/>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dirty="0"/>
          </a:p>
        </p:txBody>
      </p:sp>
      <p:sp>
        <p:nvSpPr>
          <p:cNvPr id="38" name="Rectangle 37"/>
          <p:cNvSpPr/>
          <p:nvPr/>
        </p:nvSpPr>
        <p:spPr>
          <a:xfrm>
            <a:off x="6030619" y="204664"/>
            <a:ext cx="2830266" cy="2906316"/>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dirty="0"/>
          </a:p>
        </p:txBody>
      </p:sp>
      <p:sp>
        <p:nvSpPr>
          <p:cNvPr id="39" name="Rectangle 38"/>
          <p:cNvSpPr/>
          <p:nvPr/>
        </p:nvSpPr>
        <p:spPr>
          <a:xfrm>
            <a:off x="8954346" y="204664"/>
            <a:ext cx="2830266" cy="2906316"/>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dirty="0"/>
          </a:p>
        </p:txBody>
      </p:sp>
      <p:sp>
        <p:nvSpPr>
          <p:cNvPr id="12" name="TextBox 11"/>
          <p:cNvSpPr txBox="1"/>
          <p:nvPr/>
        </p:nvSpPr>
        <p:spPr>
          <a:xfrm>
            <a:off x="3507657" y="3436167"/>
            <a:ext cx="2472638" cy="430887"/>
          </a:xfrm>
          <a:prstGeom prst="rect">
            <a:avLst/>
          </a:prstGeom>
          <a:noFill/>
        </p:spPr>
        <p:txBody>
          <a:bodyPr wrap="square" rtlCol="0">
            <a:spAutoFit/>
          </a:bodyPr>
          <a:lstStyle/>
          <a:p>
            <a:pPr algn="l"/>
            <a:r>
              <a:rPr lang="en-GB" sz="2200" b="1" dirty="0">
                <a:solidFill>
                  <a:schemeClr val="accent5">
                    <a:lumMod val="50000"/>
                  </a:schemeClr>
                </a:solidFill>
              </a:rPr>
              <a:t>On the third day</a:t>
            </a:r>
          </a:p>
        </p:txBody>
      </p:sp>
      <p:sp>
        <p:nvSpPr>
          <p:cNvPr id="11" name="TextBox 10"/>
          <p:cNvSpPr txBox="1"/>
          <p:nvPr/>
        </p:nvSpPr>
        <p:spPr>
          <a:xfrm>
            <a:off x="366376" y="593577"/>
            <a:ext cx="3074666" cy="430887"/>
          </a:xfrm>
          <a:prstGeom prst="rect">
            <a:avLst/>
          </a:prstGeom>
          <a:noFill/>
        </p:spPr>
        <p:txBody>
          <a:bodyPr wrap="square" rtlCol="0">
            <a:spAutoFit/>
          </a:bodyPr>
          <a:lstStyle/>
          <a:p>
            <a:pPr algn="l"/>
            <a:r>
              <a:rPr lang="en-GB" sz="2200" b="1" dirty="0">
                <a:solidFill>
                  <a:schemeClr val="accent5">
                    <a:lumMod val="50000"/>
                  </a:schemeClr>
                </a:solidFill>
              </a:rPr>
              <a:t>On the first day</a:t>
            </a:r>
          </a:p>
        </p:txBody>
      </p:sp>
      <p:sp>
        <p:nvSpPr>
          <p:cNvPr id="13" name="TextBox 12"/>
          <p:cNvSpPr txBox="1"/>
          <p:nvPr/>
        </p:nvSpPr>
        <p:spPr>
          <a:xfrm>
            <a:off x="6391671" y="3436167"/>
            <a:ext cx="2714265" cy="430887"/>
          </a:xfrm>
          <a:prstGeom prst="rect">
            <a:avLst/>
          </a:prstGeom>
          <a:noFill/>
        </p:spPr>
        <p:txBody>
          <a:bodyPr wrap="square" rtlCol="0">
            <a:spAutoFit/>
          </a:bodyPr>
          <a:lstStyle/>
          <a:p>
            <a:pPr algn="l"/>
            <a:r>
              <a:rPr lang="en-GB" sz="2200" b="1" dirty="0">
                <a:solidFill>
                  <a:schemeClr val="accent5">
                    <a:lumMod val="50000"/>
                  </a:schemeClr>
                </a:solidFill>
              </a:rPr>
              <a:t>On the last day</a:t>
            </a:r>
          </a:p>
        </p:txBody>
      </p:sp>
      <p:sp>
        <p:nvSpPr>
          <p:cNvPr id="20" name="TextBox 19"/>
          <p:cNvSpPr txBox="1"/>
          <p:nvPr/>
        </p:nvSpPr>
        <p:spPr>
          <a:xfrm>
            <a:off x="488796" y="3457187"/>
            <a:ext cx="3071596" cy="430887"/>
          </a:xfrm>
          <a:prstGeom prst="rect">
            <a:avLst/>
          </a:prstGeom>
          <a:noFill/>
        </p:spPr>
        <p:txBody>
          <a:bodyPr wrap="square" rtlCol="0">
            <a:spAutoFit/>
          </a:bodyPr>
          <a:lstStyle/>
          <a:p>
            <a:pPr algn="l"/>
            <a:r>
              <a:rPr lang="en-GB" sz="2200" b="1" dirty="0">
                <a:solidFill>
                  <a:schemeClr val="accent5">
                    <a:lumMod val="50000"/>
                  </a:schemeClr>
                </a:solidFill>
              </a:rPr>
              <a:t>On the third day</a:t>
            </a:r>
          </a:p>
        </p:txBody>
      </p:sp>
      <p:sp>
        <p:nvSpPr>
          <p:cNvPr id="22" name="TextBox 21"/>
          <p:cNvSpPr txBox="1"/>
          <p:nvPr/>
        </p:nvSpPr>
        <p:spPr>
          <a:xfrm>
            <a:off x="192334" y="181617"/>
            <a:ext cx="478303" cy="430887"/>
          </a:xfrm>
          <a:prstGeom prst="rect">
            <a:avLst/>
          </a:prstGeom>
          <a:noFill/>
        </p:spPr>
        <p:txBody>
          <a:bodyPr wrap="square" rtlCol="0">
            <a:spAutoFit/>
          </a:bodyPr>
          <a:lstStyle/>
          <a:p>
            <a:pPr algn="l"/>
            <a:r>
              <a:rPr lang="en-GB" sz="2200" b="1" dirty="0">
                <a:solidFill>
                  <a:schemeClr val="accent5">
                    <a:lumMod val="50000"/>
                  </a:schemeClr>
                </a:solidFill>
              </a:rPr>
              <a:t>1</a:t>
            </a:r>
          </a:p>
        </p:txBody>
      </p:sp>
      <p:sp>
        <p:nvSpPr>
          <p:cNvPr id="23" name="TextBox 22"/>
          <p:cNvSpPr txBox="1"/>
          <p:nvPr/>
        </p:nvSpPr>
        <p:spPr>
          <a:xfrm>
            <a:off x="3160692" y="285269"/>
            <a:ext cx="478303" cy="430887"/>
          </a:xfrm>
          <a:prstGeom prst="rect">
            <a:avLst/>
          </a:prstGeom>
          <a:noFill/>
        </p:spPr>
        <p:txBody>
          <a:bodyPr wrap="square" rtlCol="0">
            <a:spAutoFit/>
          </a:bodyPr>
          <a:lstStyle/>
          <a:p>
            <a:pPr algn="l"/>
            <a:r>
              <a:rPr lang="en-GB" sz="2200" b="1" dirty="0">
                <a:solidFill>
                  <a:schemeClr val="accent5">
                    <a:lumMod val="50000"/>
                  </a:schemeClr>
                </a:solidFill>
              </a:rPr>
              <a:t>2</a:t>
            </a:r>
          </a:p>
        </p:txBody>
      </p:sp>
      <p:sp>
        <p:nvSpPr>
          <p:cNvPr id="24" name="TextBox 23"/>
          <p:cNvSpPr txBox="1"/>
          <p:nvPr/>
        </p:nvSpPr>
        <p:spPr>
          <a:xfrm>
            <a:off x="6011130" y="225684"/>
            <a:ext cx="478303" cy="430887"/>
          </a:xfrm>
          <a:prstGeom prst="rect">
            <a:avLst/>
          </a:prstGeom>
          <a:noFill/>
        </p:spPr>
        <p:txBody>
          <a:bodyPr wrap="square" rtlCol="0">
            <a:spAutoFit/>
          </a:bodyPr>
          <a:lstStyle/>
          <a:p>
            <a:pPr algn="l"/>
            <a:r>
              <a:rPr lang="en-GB" sz="2200" b="1" dirty="0">
                <a:solidFill>
                  <a:schemeClr val="accent5">
                    <a:lumMod val="50000"/>
                  </a:schemeClr>
                </a:solidFill>
              </a:rPr>
              <a:t>3</a:t>
            </a:r>
          </a:p>
        </p:txBody>
      </p:sp>
      <p:sp>
        <p:nvSpPr>
          <p:cNvPr id="28" name="TextBox 27"/>
          <p:cNvSpPr txBox="1"/>
          <p:nvPr/>
        </p:nvSpPr>
        <p:spPr>
          <a:xfrm>
            <a:off x="444749" y="1359570"/>
            <a:ext cx="2715943" cy="1107996"/>
          </a:xfrm>
          <a:prstGeom prst="rect">
            <a:avLst/>
          </a:prstGeom>
          <a:noFill/>
        </p:spPr>
        <p:txBody>
          <a:bodyPr wrap="square" rtlCol="0">
            <a:spAutoFit/>
          </a:bodyPr>
          <a:lstStyle/>
          <a:p>
            <a:pPr algn="l"/>
            <a:r>
              <a:rPr lang="en-GB" sz="2200" b="1" dirty="0">
                <a:solidFill>
                  <a:schemeClr val="accent5">
                    <a:lumMod val="50000"/>
                  </a:schemeClr>
                </a:solidFill>
              </a:rPr>
              <a:t>I</a:t>
            </a:r>
            <a:r>
              <a:rPr lang="en-GB" sz="2200" dirty="0">
                <a:solidFill>
                  <a:schemeClr val="accent5">
                    <a:lumMod val="50000"/>
                  </a:schemeClr>
                </a:solidFill>
              </a:rPr>
              <a:t> lost the tickets and </a:t>
            </a:r>
            <a:r>
              <a:rPr lang="en-GB" sz="2200" b="1" dirty="0">
                <a:solidFill>
                  <a:schemeClr val="accent5">
                    <a:lumMod val="50000"/>
                  </a:schemeClr>
                </a:solidFill>
              </a:rPr>
              <a:t>he</a:t>
            </a:r>
            <a:r>
              <a:rPr lang="en-GB" sz="2200" dirty="0">
                <a:solidFill>
                  <a:schemeClr val="accent5">
                    <a:lumMod val="50000"/>
                  </a:schemeClr>
                </a:solidFill>
              </a:rPr>
              <a:t> offered to help. </a:t>
            </a:r>
          </a:p>
        </p:txBody>
      </p:sp>
      <p:sp>
        <p:nvSpPr>
          <p:cNvPr id="29" name="TextBox 28"/>
          <p:cNvSpPr txBox="1"/>
          <p:nvPr/>
        </p:nvSpPr>
        <p:spPr>
          <a:xfrm>
            <a:off x="3479839" y="1293164"/>
            <a:ext cx="2715943" cy="1107996"/>
          </a:xfrm>
          <a:prstGeom prst="rect">
            <a:avLst/>
          </a:prstGeom>
          <a:noFill/>
        </p:spPr>
        <p:txBody>
          <a:bodyPr wrap="square" rtlCol="0">
            <a:spAutoFit/>
          </a:bodyPr>
          <a:lstStyle/>
          <a:p>
            <a:pPr algn="l"/>
            <a:r>
              <a:rPr lang="en-GB" sz="2200" b="1" dirty="0">
                <a:solidFill>
                  <a:schemeClr val="accent5">
                    <a:lumMod val="50000"/>
                  </a:schemeClr>
                </a:solidFill>
              </a:rPr>
              <a:t>She</a:t>
            </a:r>
            <a:r>
              <a:rPr lang="en-GB" sz="2200" dirty="0">
                <a:solidFill>
                  <a:schemeClr val="accent5">
                    <a:lumMod val="50000"/>
                  </a:schemeClr>
                </a:solidFill>
              </a:rPr>
              <a:t> broke the window and </a:t>
            </a:r>
            <a:r>
              <a:rPr lang="en-GB" sz="2200" b="1" dirty="0">
                <a:solidFill>
                  <a:schemeClr val="accent5">
                    <a:lumMod val="50000"/>
                  </a:schemeClr>
                </a:solidFill>
              </a:rPr>
              <a:t>I </a:t>
            </a:r>
            <a:r>
              <a:rPr lang="en-GB" sz="2200" dirty="0">
                <a:solidFill>
                  <a:schemeClr val="accent5">
                    <a:lumMod val="50000"/>
                  </a:schemeClr>
                </a:solidFill>
              </a:rPr>
              <a:t>broke the bed. </a:t>
            </a:r>
          </a:p>
        </p:txBody>
      </p:sp>
      <p:sp>
        <p:nvSpPr>
          <p:cNvPr id="30" name="TextBox 29"/>
          <p:cNvSpPr txBox="1"/>
          <p:nvPr/>
        </p:nvSpPr>
        <p:spPr>
          <a:xfrm>
            <a:off x="6377303" y="1313530"/>
            <a:ext cx="2549331" cy="1107996"/>
          </a:xfrm>
          <a:prstGeom prst="rect">
            <a:avLst/>
          </a:prstGeom>
          <a:noFill/>
        </p:spPr>
        <p:txBody>
          <a:bodyPr wrap="square" rtlCol="0">
            <a:spAutoFit/>
          </a:bodyPr>
          <a:lstStyle/>
          <a:p>
            <a:pPr algn="l"/>
            <a:r>
              <a:rPr lang="en-GB" sz="2200" b="1" dirty="0">
                <a:solidFill>
                  <a:schemeClr val="accent5">
                    <a:lumMod val="50000"/>
                  </a:schemeClr>
                </a:solidFill>
              </a:rPr>
              <a:t>He</a:t>
            </a:r>
            <a:r>
              <a:rPr lang="en-GB" sz="2200" dirty="0">
                <a:solidFill>
                  <a:schemeClr val="accent5">
                    <a:lumMod val="50000"/>
                  </a:schemeClr>
                </a:solidFill>
              </a:rPr>
              <a:t> ate paella but </a:t>
            </a:r>
            <a:r>
              <a:rPr lang="en-GB" sz="2200" b="1" dirty="0">
                <a:solidFill>
                  <a:schemeClr val="accent5">
                    <a:lumMod val="50000"/>
                  </a:schemeClr>
                </a:solidFill>
              </a:rPr>
              <a:t>she</a:t>
            </a:r>
            <a:r>
              <a:rPr lang="en-GB" sz="2200" dirty="0">
                <a:solidFill>
                  <a:schemeClr val="accent5">
                    <a:lumMod val="50000"/>
                  </a:schemeClr>
                </a:solidFill>
              </a:rPr>
              <a:t> ate tapas.</a:t>
            </a:r>
            <a:r>
              <a:rPr lang="en-GB" sz="2200" b="1" dirty="0">
                <a:solidFill>
                  <a:schemeClr val="accent5">
                    <a:lumMod val="50000"/>
                  </a:schemeClr>
                </a:solidFill>
              </a:rPr>
              <a:t> </a:t>
            </a:r>
            <a:endParaRPr lang="en-GB" sz="2200" dirty="0">
              <a:solidFill>
                <a:schemeClr val="accent5">
                  <a:lumMod val="50000"/>
                </a:schemeClr>
              </a:solidFill>
            </a:endParaRPr>
          </a:p>
        </p:txBody>
      </p:sp>
      <p:sp>
        <p:nvSpPr>
          <p:cNvPr id="31" name="TextBox 30"/>
          <p:cNvSpPr txBox="1"/>
          <p:nvPr/>
        </p:nvSpPr>
        <p:spPr>
          <a:xfrm>
            <a:off x="488796" y="4228619"/>
            <a:ext cx="2549331" cy="1107996"/>
          </a:xfrm>
          <a:prstGeom prst="rect">
            <a:avLst/>
          </a:prstGeom>
          <a:noFill/>
        </p:spPr>
        <p:txBody>
          <a:bodyPr wrap="square" rtlCol="0">
            <a:spAutoFit/>
          </a:bodyPr>
          <a:lstStyle/>
          <a:p>
            <a:pPr algn="l"/>
            <a:r>
              <a:rPr lang="en-GB" sz="2200" b="1" dirty="0">
                <a:solidFill>
                  <a:schemeClr val="accent5">
                    <a:lumMod val="50000"/>
                  </a:schemeClr>
                </a:solidFill>
              </a:rPr>
              <a:t>She</a:t>
            </a:r>
            <a:r>
              <a:rPr lang="en-GB" sz="2200" dirty="0">
                <a:solidFill>
                  <a:schemeClr val="accent5">
                    <a:lumMod val="50000"/>
                  </a:schemeClr>
                </a:solidFill>
              </a:rPr>
              <a:t> suffered an accident, so </a:t>
            </a:r>
            <a:r>
              <a:rPr lang="en-GB" sz="2200" b="1" dirty="0">
                <a:solidFill>
                  <a:schemeClr val="accent5">
                    <a:lumMod val="50000"/>
                  </a:schemeClr>
                </a:solidFill>
              </a:rPr>
              <a:t>I </a:t>
            </a:r>
            <a:r>
              <a:rPr lang="en-GB" sz="2200" dirty="0">
                <a:solidFill>
                  <a:schemeClr val="accent5">
                    <a:lumMod val="50000"/>
                  </a:schemeClr>
                </a:solidFill>
              </a:rPr>
              <a:t>asked for help</a:t>
            </a:r>
            <a:r>
              <a:rPr lang="en-GB" sz="2200" b="1" dirty="0">
                <a:solidFill>
                  <a:schemeClr val="accent5">
                    <a:lumMod val="50000"/>
                  </a:schemeClr>
                </a:solidFill>
              </a:rPr>
              <a:t>. </a:t>
            </a:r>
            <a:endParaRPr lang="en-GB" sz="2200" dirty="0">
              <a:solidFill>
                <a:schemeClr val="accent5">
                  <a:lumMod val="50000"/>
                </a:schemeClr>
              </a:solidFill>
            </a:endParaRPr>
          </a:p>
        </p:txBody>
      </p:sp>
      <p:sp>
        <p:nvSpPr>
          <p:cNvPr id="32" name="TextBox 31"/>
          <p:cNvSpPr txBox="1"/>
          <p:nvPr/>
        </p:nvSpPr>
        <p:spPr>
          <a:xfrm>
            <a:off x="3233124" y="4113919"/>
            <a:ext cx="2778006" cy="1446550"/>
          </a:xfrm>
          <a:prstGeom prst="rect">
            <a:avLst/>
          </a:prstGeom>
          <a:noFill/>
        </p:spPr>
        <p:txBody>
          <a:bodyPr wrap="square" rtlCol="0">
            <a:spAutoFit/>
          </a:bodyPr>
          <a:lstStyle/>
          <a:p>
            <a:pPr algn="l"/>
            <a:r>
              <a:rPr lang="en-GB" sz="2200" b="1" dirty="0">
                <a:solidFill>
                  <a:schemeClr val="accent5">
                    <a:lumMod val="50000"/>
                  </a:schemeClr>
                </a:solidFill>
              </a:rPr>
              <a:t>She</a:t>
            </a:r>
            <a:r>
              <a:rPr lang="en-GB" sz="2200" dirty="0">
                <a:solidFill>
                  <a:schemeClr val="accent5">
                    <a:lumMod val="50000"/>
                  </a:schemeClr>
                </a:solidFill>
              </a:rPr>
              <a:t> went up a tower whereas </a:t>
            </a:r>
            <a:r>
              <a:rPr lang="en-GB" sz="2200" b="1" dirty="0">
                <a:solidFill>
                  <a:schemeClr val="accent5">
                    <a:lumMod val="50000"/>
                  </a:schemeClr>
                </a:solidFill>
              </a:rPr>
              <a:t>I </a:t>
            </a:r>
            <a:r>
              <a:rPr lang="en-GB" sz="2200" dirty="0">
                <a:solidFill>
                  <a:schemeClr val="accent5">
                    <a:lumMod val="50000"/>
                  </a:schemeClr>
                </a:solidFill>
              </a:rPr>
              <a:t>hardly</a:t>
            </a:r>
            <a:r>
              <a:rPr lang="en-GB" sz="2200" b="1" dirty="0">
                <a:solidFill>
                  <a:schemeClr val="accent5">
                    <a:lumMod val="50000"/>
                  </a:schemeClr>
                </a:solidFill>
              </a:rPr>
              <a:t> </a:t>
            </a:r>
            <a:r>
              <a:rPr lang="en-GB" sz="2200" dirty="0">
                <a:solidFill>
                  <a:schemeClr val="accent5">
                    <a:lumMod val="50000"/>
                  </a:schemeClr>
                </a:solidFill>
              </a:rPr>
              <a:t>got to know the city.</a:t>
            </a:r>
          </a:p>
        </p:txBody>
      </p:sp>
      <p:sp>
        <p:nvSpPr>
          <p:cNvPr id="33" name="TextBox 32"/>
          <p:cNvSpPr txBox="1"/>
          <p:nvPr/>
        </p:nvSpPr>
        <p:spPr>
          <a:xfrm>
            <a:off x="6215337" y="4109614"/>
            <a:ext cx="2701565" cy="1446550"/>
          </a:xfrm>
          <a:prstGeom prst="rect">
            <a:avLst/>
          </a:prstGeom>
          <a:noFill/>
        </p:spPr>
        <p:txBody>
          <a:bodyPr wrap="square" rtlCol="0">
            <a:spAutoFit/>
          </a:bodyPr>
          <a:lstStyle/>
          <a:p>
            <a:pPr algn="l"/>
            <a:r>
              <a:rPr lang="en-GB" sz="2200" b="1" dirty="0">
                <a:solidFill>
                  <a:schemeClr val="accent5">
                    <a:lumMod val="50000"/>
                  </a:schemeClr>
                </a:solidFill>
              </a:rPr>
              <a:t>I </a:t>
            </a:r>
            <a:r>
              <a:rPr lang="en-GB" sz="2200" dirty="0">
                <a:solidFill>
                  <a:schemeClr val="accent5">
                    <a:lumMod val="50000"/>
                  </a:schemeClr>
                </a:solidFill>
              </a:rPr>
              <a:t>decided to the learn Spanish and </a:t>
            </a:r>
            <a:r>
              <a:rPr lang="en-GB" sz="2200" b="1" dirty="0">
                <a:solidFill>
                  <a:schemeClr val="accent5">
                    <a:lumMod val="50000"/>
                  </a:schemeClr>
                </a:solidFill>
              </a:rPr>
              <a:t>she </a:t>
            </a:r>
            <a:r>
              <a:rPr lang="en-GB" sz="2200" dirty="0">
                <a:solidFill>
                  <a:schemeClr val="accent5">
                    <a:lumMod val="50000"/>
                  </a:schemeClr>
                </a:solidFill>
              </a:rPr>
              <a:t>decided to go for a stroll.</a:t>
            </a:r>
          </a:p>
        </p:txBody>
      </p:sp>
      <p:sp>
        <p:nvSpPr>
          <p:cNvPr id="40" name="TextBox 39"/>
          <p:cNvSpPr txBox="1"/>
          <p:nvPr/>
        </p:nvSpPr>
        <p:spPr>
          <a:xfrm>
            <a:off x="8963079" y="249659"/>
            <a:ext cx="478303" cy="430887"/>
          </a:xfrm>
          <a:prstGeom prst="rect">
            <a:avLst/>
          </a:prstGeom>
          <a:noFill/>
        </p:spPr>
        <p:txBody>
          <a:bodyPr wrap="square" rtlCol="0">
            <a:spAutoFit/>
          </a:bodyPr>
          <a:lstStyle/>
          <a:p>
            <a:pPr algn="l"/>
            <a:r>
              <a:rPr lang="en-GB" sz="2200" b="1" dirty="0">
                <a:solidFill>
                  <a:schemeClr val="accent5">
                    <a:lumMod val="50000"/>
                  </a:schemeClr>
                </a:solidFill>
              </a:rPr>
              <a:t>4</a:t>
            </a:r>
          </a:p>
        </p:txBody>
      </p:sp>
      <p:sp>
        <p:nvSpPr>
          <p:cNvPr id="50" name="TextBox 49"/>
          <p:cNvSpPr txBox="1"/>
          <p:nvPr/>
        </p:nvSpPr>
        <p:spPr>
          <a:xfrm>
            <a:off x="3414767" y="593577"/>
            <a:ext cx="3074666" cy="430887"/>
          </a:xfrm>
          <a:prstGeom prst="rect">
            <a:avLst/>
          </a:prstGeom>
          <a:noFill/>
        </p:spPr>
        <p:txBody>
          <a:bodyPr wrap="square" rtlCol="0">
            <a:spAutoFit/>
          </a:bodyPr>
          <a:lstStyle/>
          <a:p>
            <a:pPr algn="l"/>
            <a:r>
              <a:rPr lang="en-GB" sz="2200" b="1" dirty="0">
                <a:solidFill>
                  <a:schemeClr val="accent5">
                    <a:lumMod val="50000"/>
                  </a:schemeClr>
                </a:solidFill>
              </a:rPr>
              <a:t>On the first day</a:t>
            </a:r>
          </a:p>
        </p:txBody>
      </p:sp>
      <p:sp>
        <p:nvSpPr>
          <p:cNvPr id="51" name="TextBox 50"/>
          <p:cNvSpPr txBox="1"/>
          <p:nvPr/>
        </p:nvSpPr>
        <p:spPr>
          <a:xfrm>
            <a:off x="6053764" y="583365"/>
            <a:ext cx="3074666" cy="430887"/>
          </a:xfrm>
          <a:prstGeom prst="rect">
            <a:avLst/>
          </a:prstGeom>
          <a:noFill/>
        </p:spPr>
        <p:txBody>
          <a:bodyPr wrap="square" rtlCol="0">
            <a:spAutoFit/>
          </a:bodyPr>
          <a:lstStyle/>
          <a:p>
            <a:pPr algn="l"/>
            <a:r>
              <a:rPr lang="en-GB" sz="2200" b="1" dirty="0">
                <a:solidFill>
                  <a:schemeClr val="accent5">
                    <a:lumMod val="50000"/>
                  </a:schemeClr>
                </a:solidFill>
              </a:rPr>
              <a:t>On the second day</a:t>
            </a:r>
          </a:p>
        </p:txBody>
      </p:sp>
      <p:sp>
        <p:nvSpPr>
          <p:cNvPr id="52" name="TextBox 51"/>
          <p:cNvSpPr txBox="1"/>
          <p:nvPr/>
        </p:nvSpPr>
        <p:spPr>
          <a:xfrm>
            <a:off x="8986224" y="583365"/>
            <a:ext cx="3074666" cy="430887"/>
          </a:xfrm>
          <a:prstGeom prst="rect">
            <a:avLst/>
          </a:prstGeom>
          <a:noFill/>
        </p:spPr>
        <p:txBody>
          <a:bodyPr wrap="square" rtlCol="0">
            <a:spAutoFit/>
          </a:bodyPr>
          <a:lstStyle/>
          <a:p>
            <a:pPr algn="l"/>
            <a:r>
              <a:rPr lang="en-GB" sz="2200" b="1" dirty="0">
                <a:solidFill>
                  <a:schemeClr val="accent5">
                    <a:lumMod val="50000"/>
                  </a:schemeClr>
                </a:solidFill>
              </a:rPr>
              <a:t>On the second day</a:t>
            </a:r>
          </a:p>
        </p:txBody>
      </p:sp>
      <p:sp>
        <p:nvSpPr>
          <p:cNvPr id="53" name="TextBox 52"/>
          <p:cNvSpPr txBox="1"/>
          <p:nvPr/>
        </p:nvSpPr>
        <p:spPr>
          <a:xfrm>
            <a:off x="9346625" y="3436167"/>
            <a:ext cx="2714265" cy="430887"/>
          </a:xfrm>
          <a:prstGeom prst="rect">
            <a:avLst/>
          </a:prstGeom>
          <a:noFill/>
        </p:spPr>
        <p:txBody>
          <a:bodyPr wrap="square" rtlCol="0">
            <a:spAutoFit/>
          </a:bodyPr>
          <a:lstStyle/>
          <a:p>
            <a:pPr algn="l"/>
            <a:r>
              <a:rPr lang="en-GB" sz="2200" b="1" dirty="0">
                <a:solidFill>
                  <a:schemeClr val="accent5">
                    <a:lumMod val="50000"/>
                  </a:schemeClr>
                </a:solidFill>
              </a:rPr>
              <a:t>On the last day</a:t>
            </a:r>
          </a:p>
        </p:txBody>
      </p:sp>
      <p:sp>
        <p:nvSpPr>
          <p:cNvPr id="54" name="TextBox 53"/>
          <p:cNvSpPr txBox="1"/>
          <p:nvPr/>
        </p:nvSpPr>
        <p:spPr>
          <a:xfrm>
            <a:off x="9223934" y="1217112"/>
            <a:ext cx="2549331" cy="1446550"/>
          </a:xfrm>
          <a:prstGeom prst="rect">
            <a:avLst/>
          </a:prstGeom>
          <a:noFill/>
        </p:spPr>
        <p:txBody>
          <a:bodyPr wrap="square" rtlCol="0">
            <a:spAutoFit/>
          </a:bodyPr>
          <a:lstStyle/>
          <a:p>
            <a:pPr algn="l"/>
            <a:r>
              <a:rPr lang="en-GB" sz="2200" b="1" dirty="0">
                <a:solidFill>
                  <a:schemeClr val="accent5">
                    <a:lumMod val="50000"/>
                  </a:schemeClr>
                </a:solidFill>
              </a:rPr>
              <a:t>She</a:t>
            </a:r>
            <a:r>
              <a:rPr lang="en-GB" sz="2200" dirty="0">
                <a:solidFill>
                  <a:schemeClr val="accent5">
                    <a:lumMod val="50000"/>
                  </a:schemeClr>
                </a:solidFill>
              </a:rPr>
              <a:t> went out in the morning and </a:t>
            </a:r>
            <a:r>
              <a:rPr lang="en-GB" sz="2200" b="1" dirty="0">
                <a:solidFill>
                  <a:schemeClr val="accent5">
                    <a:lumMod val="50000"/>
                  </a:schemeClr>
                </a:solidFill>
              </a:rPr>
              <a:t>he</a:t>
            </a:r>
            <a:r>
              <a:rPr lang="en-GB" sz="2200" dirty="0">
                <a:solidFill>
                  <a:schemeClr val="accent5">
                    <a:lumMod val="50000"/>
                  </a:schemeClr>
                </a:solidFill>
              </a:rPr>
              <a:t> went out in the afternoon.</a:t>
            </a:r>
            <a:r>
              <a:rPr lang="en-GB" sz="2200" b="1" dirty="0">
                <a:solidFill>
                  <a:schemeClr val="accent5">
                    <a:lumMod val="50000"/>
                  </a:schemeClr>
                </a:solidFill>
              </a:rPr>
              <a:t> </a:t>
            </a:r>
            <a:endParaRPr lang="en-GB" sz="2200" dirty="0">
              <a:solidFill>
                <a:schemeClr val="accent5">
                  <a:lumMod val="50000"/>
                </a:schemeClr>
              </a:solidFill>
            </a:endParaRPr>
          </a:p>
        </p:txBody>
      </p:sp>
      <p:sp>
        <p:nvSpPr>
          <p:cNvPr id="55" name="TextBox 54"/>
          <p:cNvSpPr txBox="1"/>
          <p:nvPr/>
        </p:nvSpPr>
        <p:spPr>
          <a:xfrm>
            <a:off x="9083047" y="4278891"/>
            <a:ext cx="2701565" cy="1107996"/>
          </a:xfrm>
          <a:prstGeom prst="rect">
            <a:avLst/>
          </a:prstGeom>
          <a:noFill/>
        </p:spPr>
        <p:txBody>
          <a:bodyPr wrap="square" rtlCol="0">
            <a:spAutoFit/>
          </a:bodyPr>
          <a:lstStyle/>
          <a:p>
            <a:pPr algn="l"/>
            <a:r>
              <a:rPr lang="en-GB" sz="2200" b="1" dirty="0">
                <a:solidFill>
                  <a:schemeClr val="accent5">
                    <a:lumMod val="50000"/>
                  </a:schemeClr>
                </a:solidFill>
              </a:rPr>
              <a:t>I </a:t>
            </a:r>
            <a:r>
              <a:rPr lang="en-GB" sz="2200" dirty="0">
                <a:solidFill>
                  <a:schemeClr val="accent5">
                    <a:lumMod val="50000"/>
                  </a:schemeClr>
                </a:solidFill>
              </a:rPr>
              <a:t>went out to buy a gift and </a:t>
            </a:r>
            <a:r>
              <a:rPr lang="en-GB" sz="2200" b="1" dirty="0">
                <a:solidFill>
                  <a:schemeClr val="accent5">
                    <a:lumMod val="50000"/>
                  </a:schemeClr>
                </a:solidFill>
              </a:rPr>
              <a:t>he</a:t>
            </a:r>
            <a:r>
              <a:rPr lang="en-GB" sz="2200" dirty="0">
                <a:solidFill>
                  <a:schemeClr val="accent5">
                    <a:lumMod val="50000"/>
                  </a:schemeClr>
                </a:solidFill>
              </a:rPr>
              <a:t> printed the tickets.</a:t>
            </a:r>
          </a:p>
        </p:txBody>
      </p:sp>
    </p:spTree>
    <p:extLst>
      <p:ext uri="{BB962C8B-B14F-4D97-AF65-F5344CB8AC3E}">
        <p14:creationId xmlns:p14="http://schemas.microsoft.com/office/powerpoint/2010/main" val="42227705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p:cNvSpPr/>
          <p:nvPr/>
        </p:nvSpPr>
        <p:spPr>
          <a:xfrm>
            <a:off x="180987" y="3243771"/>
            <a:ext cx="2830266" cy="2906316"/>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dirty="0"/>
          </a:p>
        </p:txBody>
      </p:sp>
      <p:sp>
        <p:nvSpPr>
          <p:cNvPr id="42" name="Rectangle 41"/>
          <p:cNvSpPr/>
          <p:nvPr/>
        </p:nvSpPr>
        <p:spPr>
          <a:xfrm>
            <a:off x="3096281" y="3243771"/>
            <a:ext cx="2830266" cy="2906316"/>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dirty="0"/>
          </a:p>
        </p:txBody>
      </p:sp>
      <p:sp>
        <p:nvSpPr>
          <p:cNvPr id="43" name="Rectangle 42"/>
          <p:cNvSpPr/>
          <p:nvPr/>
        </p:nvSpPr>
        <p:spPr>
          <a:xfrm>
            <a:off x="6019272" y="3243771"/>
            <a:ext cx="2830266" cy="2906316"/>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dirty="0"/>
          </a:p>
        </p:txBody>
      </p:sp>
      <p:sp>
        <p:nvSpPr>
          <p:cNvPr id="44" name="Rectangle 43"/>
          <p:cNvSpPr/>
          <p:nvPr/>
        </p:nvSpPr>
        <p:spPr>
          <a:xfrm>
            <a:off x="8942999" y="3243771"/>
            <a:ext cx="2830266" cy="2906316"/>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dirty="0"/>
          </a:p>
        </p:txBody>
      </p:sp>
      <p:sp>
        <p:nvSpPr>
          <p:cNvPr id="45" name="TextBox 44"/>
          <p:cNvSpPr txBox="1"/>
          <p:nvPr/>
        </p:nvSpPr>
        <p:spPr>
          <a:xfrm>
            <a:off x="180987" y="3220724"/>
            <a:ext cx="478303" cy="430887"/>
          </a:xfrm>
          <a:prstGeom prst="rect">
            <a:avLst/>
          </a:prstGeom>
          <a:noFill/>
        </p:spPr>
        <p:txBody>
          <a:bodyPr wrap="square" rtlCol="0">
            <a:spAutoFit/>
          </a:bodyPr>
          <a:lstStyle/>
          <a:p>
            <a:pPr algn="l"/>
            <a:r>
              <a:rPr lang="en-GB" sz="2200" b="1" dirty="0">
                <a:solidFill>
                  <a:schemeClr val="accent5">
                    <a:lumMod val="50000"/>
                  </a:schemeClr>
                </a:solidFill>
              </a:rPr>
              <a:t>5</a:t>
            </a:r>
          </a:p>
        </p:txBody>
      </p:sp>
      <p:sp>
        <p:nvSpPr>
          <p:cNvPr id="46" name="TextBox 45"/>
          <p:cNvSpPr txBox="1"/>
          <p:nvPr/>
        </p:nvSpPr>
        <p:spPr>
          <a:xfrm>
            <a:off x="3150028" y="3264791"/>
            <a:ext cx="478303" cy="430887"/>
          </a:xfrm>
          <a:prstGeom prst="rect">
            <a:avLst/>
          </a:prstGeom>
          <a:noFill/>
        </p:spPr>
        <p:txBody>
          <a:bodyPr wrap="square" rtlCol="0">
            <a:spAutoFit/>
          </a:bodyPr>
          <a:lstStyle/>
          <a:p>
            <a:pPr algn="l"/>
            <a:r>
              <a:rPr lang="en-GB" sz="2200" b="1" dirty="0">
                <a:solidFill>
                  <a:schemeClr val="accent5">
                    <a:lumMod val="50000"/>
                  </a:schemeClr>
                </a:solidFill>
              </a:rPr>
              <a:t>6</a:t>
            </a:r>
          </a:p>
        </p:txBody>
      </p:sp>
      <p:sp>
        <p:nvSpPr>
          <p:cNvPr id="47" name="TextBox 46"/>
          <p:cNvSpPr txBox="1"/>
          <p:nvPr/>
        </p:nvSpPr>
        <p:spPr>
          <a:xfrm>
            <a:off x="5999783" y="3264791"/>
            <a:ext cx="478303" cy="430887"/>
          </a:xfrm>
          <a:prstGeom prst="rect">
            <a:avLst/>
          </a:prstGeom>
          <a:noFill/>
        </p:spPr>
        <p:txBody>
          <a:bodyPr wrap="square" rtlCol="0">
            <a:spAutoFit/>
          </a:bodyPr>
          <a:lstStyle/>
          <a:p>
            <a:pPr algn="l"/>
            <a:r>
              <a:rPr lang="en-GB" sz="2200" b="1" dirty="0">
                <a:solidFill>
                  <a:schemeClr val="accent5">
                    <a:lumMod val="50000"/>
                  </a:schemeClr>
                </a:solidFill>
              </a:rPr>
              <a:t>7</a:t>
            </a:r>
          </a:p>
        </p:txBody>
      </p:sp>
      <p:sp>
        <p:nvSpPr>
          <p:cNvPr id="48" name="TextBox 47"/>
          <p:cNvSpPr txBox="1"/>
          <p:nvPr/>
        </p:nvSpPr>
        <p:spPr>
          <a:xfrm>
            <a:off x="8951732" y="3288766"/>
            <a:ext cx="478303" cy="430887"/>
          </a:xfrm>
          <a:prstGeom prst="rect">
            <a:avLst/>
          </a:prstGeom>
          <a:noFill/>
        </p:spPr>
        <p:txBody>
          <a:bodyPr wrap="square" rtlCol="0">
            <a:spAutoFit/>
          </a:bodyPr>
          <a:lstStyle/>
          <a:p>
            <a:pPr algn="l"/>
            <a:r>
              <a:rPr lang="en-GB" sz="2200" b="1" dirty="0">
                <a:solidFill>
                  <a:schemeClr val="accent5">
                    <a:lumMod val="50000"/>
                  </a:schemeClr>
                </a:solidFill>
              </a:rPr>
              <a:t>8</a:t>
            </a:r>
          </a:p>
        </p:txBody>
      </p:sp>
      <p:sp>
        <p:nvSpPr>
          <p:cNvPr id="4" name="Rectangle 3"/>
          <p:cNvSpPr/>
          <p:nvPr/>
        </p:nvSpPr>
        <p:spPr>
          <a:xfrm>
            <a:off x="192334" y="204664"/>
            <a:ext cx="2830266" cy="2906316"/>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dirty="0"/>
          </a:p>
        </p:txBody>
      </p:sp>
      <p:sp>
        <p:nvSpPr>
          <p:cNvPr id="37" name="Rectangle 36"/>
          <p:cNvSpPr/>
          <p:nvPr/>
        </p:nvSpPr>
        <p:spPr>
          <a:xfrm>
            <a:off x="3107628" y="204664"/>
            <a:ext cx="2830266" cy="2906316"/>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dirty="0"/>
          </a:p>
        </p:txBody>
      </p:sp>
      <p:sp>
        <p:nvSpPr>
          <p:cNvPr id="38" name="Rectangle 37"/>
          <p:cNvSpPr/>
          <p:nvPr/>
        </p:nvSpPr>
        <p:spPr>
          <a:xfrm>
            <a:off x="6030619" y="204664"/>
            <a:ext cx="2830266" cy="2906316"/>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dirty="0"/>
          </a:p>
        </p:txBody>
      </p:sp>
      <p:sp>
        <p:nvSpPr>
          <p:cNvPr id="39" name="Rectangle 38"/>
          <p:cNvSpPr/>
          <p:nvPr/>
        </p:nvSpPr>
        <p:spPr>
          <a:xfrm>
            <a:off x="8954346" y="204664"/>
            <a:ext cx="2830266" cy="2906316"/>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dirty="0"/>
          </a:p>
        </p:txBody>
      </p:sp>
      <p:sp>
        <p:nvSpPr>
          <p:cNvPr id="12" name="TextBox 11"/>
          <p:cNvSpPr txBox="1"/>
          <p:nvPr/>
        </p:nvSpPr>
        <p:spPr>
          <a:xfrm>
            <a:off x="3507657" y="3436167"/>
            <a:ext cx="2472638" cy="430887"/>
          </a:xfrm>
          <a:prstGeom prst="rect">
            <a:avLst/>
          </a:prstGeom>
          <a:noFill/>
        </p:spPr>
        <p:txBody>
          <a:bodyPr wrap="square" rtlCol="0">
            <a:spAutoFit/>
          </a:bodyPr>
          <a:lstStyle/>
          <a:p>
            <a:pPr algn="l"/>
            <a:r>
              <a:rPr lang="en-GB" sz="2200" b="1" dirty="0">
                <a:solidFill>
                  <a:schemeClr val="accent5">
                    <a:lumMod val="50000"/>
                  </a:schemeClr>
                </a:solidFill>
              </a:rPr>
              <a:t>On the third day</a:t>
            </a:r>
          </a:p>
        </p:txBody>
      </p:sp>
      <p:sp>
        <p:nvSpPr>
          <p:cNvPr id="11" name="TextBox 10"/>
          <p:cNvSpPr txBox="1"/>
          <p:nvPr/>
        </p:nvSpPr>
        <p:spPr>
          <a:xfrm>
            <a:off x="366376" y="593577"/>
            <a:ext cx="3074666" cy="430887"/>
          </a:xfrm>
          <a:prstGeom prst="rect">
            <a:avLst/>
          </a:prstGeom>
          <a:noFill/>
        </p:spPr>
        <p:txBody>
          <a:bodyPr wrap="square" rtlCol="0">
            <a:spAutoFit/>
          </a:bodyPr>
          <a:lstStyle/>
          <a:p>
            <a:pPr algn="l"/>
            <a:r>
              <a:rPr lang="en-GB" sz="2200" b="1" dirty="0">
                <a:solidFill>
                  <a:schemeClr val="accent5">
                    <a:lumMod val="50000"/>
                  </a:schemeClr>
                </a:solidFill>
              </a:rPr>
              <a:t>On the first day</a:t>
            </a:r>
          </a:p>
        </p:txBody>
      </p:sp>
      <p:sp>
        <p:nvSpPr>
          <p:cNvPr id="13" name="TextBox 12"/>
          <p:cNvSpPr txBox="1"/>
          <p:nvPr/>
        </p:nvSpPr>
        <p:spPr>
          <a:xfrm>
            <a:off x="6391671" y="3436167"/>
            <a:ext cx="2714265" cy="430887"/>
          </a:xfrm>
          <a:prstGeom prst="rect">
            <a:avLst/>
          </a:prstGeom>
          <a:noFill/>
        </p:spPr>
        <p:txBody>
          <a:bodyPr wrap="square" rtlCol="0">
            <a:spAutoFit/>
          </a:bodyPr>
          <a:lstStyle/>
          <a:p>
            <a:pPr algn="l"/>
            <a:r>
              <a:rPr lang="en-GB" sz="2200" b="1" dirty="0">
                <a:solidFill>
                  <a:schemeClr val="accent5">
                    <a:lumMod val="50000"/>
                  </a:schemeClr>
                </a:solidFill>
              </a:rPr>
              <a:t>On the last day</a:t>
            </a:r>
          </a:p>
        </p:txBody>
      </p:sp>
      <p:sp>
        <p:nvSpPr>
          <p:cNvPr id="20" name="TextBox 19"/>
          <p:cNvSpPr txBox="1"/>
          <p:nvPr/>
        </p:nvSpPr>
        <p:spPr>
          <a:xfrm>
            <a:off x="488796" y="3457187"/>
            <a:ext cx="3071596" cy="430887"/>
          </a:xfrm>
          <a:prstGeom prst="rect">
            <a:avLst/>
          </a:prstGeom>
          <a:noFill/>
        </p:spPr>
        <p:txBody>
          <a:bodyPr wrap="square" rtlCol="0">
            <a:spAutoFit/>
          </a:bodyPr>
          <a:lstStyle/>
          <a:p>
            <a:pPr algn="l"/>
            <a:r>
              <a:rPr lang="en-GB" sz="2200" b="1" dirty="0">
                <a:solidFill>
                  <a:schemeClr val="accent5">
                    <a:lumMod val="50000"/>
                  </a:schemeClr>
                </a:solidFill>
              </a:rPr>
              <a:t>On the third day</a:t>
            </a:r>
          </a:p>
        </p:txBody>
      </p:sp>
      <p:sp>
        <p:nvSpPr>
          <p:cNvPr id="22" name="TextBox 21"/>
          <p:cNvSpPr txBox="1"/>
          <p:nvPr/>
        </p:nvSpPr>
        <p:spPr>
          <a:xfrm>
            <a:off x="192334" y="181617"/>
            <a:ext cx="478303" cy="430887"/>
          </a:xfrm>
          <a:prstGeom prst="rect">
            <a:avLst/>
          </a:prstGeom>
          <a:noFill/>
        </p:spPr>
        <p:txBody>
          <a:bodyPr wrap="square" rtlCol="0">
            <a:spAutoFit/>
          </a:bodyPr>
          <a:lstStyle/>
          <a:p>
            <a:pPr algn="l"/>
            <a:r>
              <a:rPr lang="en-GB" sz="2200" b="1" dirty="0">
                <a:solidFill>
                  <a:schemeClr val="accent5">
                    <a:lumMod val="50000"/>
                  </a:schemeClr>
                </a:solidFill>
              </a:rPr>
              <a:t>1</a:t>
            </a:r>
          </a:p>
        </p:txBody>
      </p:sp>
      <p:sp>
        <p:nvSpPr>
          <p:cNvPr id="23" name="TextBox 22"/>
          <p:cNvSpPr txBox="1"/>
          <p:nvPr/>
        </p:nvSpPr>
        <p:spPr>
          <a:xfrm>
            <a:off x="3160692" y="285269"/>
            <a:ext cx="478303" cy="430887"/>
          </a:xfrm>
          <a:prstGeom prst="rect">
            <a:avLst/>
          </a:prstGeom>
          <a:noFill/>
        </p:spPr>
        <p:txBody>
          <a:bodyPr wrap="square" rtlCol="0">
            <a:spAutoFit/>
          </a:bodyPr>
          <a:lstStyle/>
          <a:p>
            <a:pPr algn="l"/>
            <a:r>
              <a:rPr lang="en-GB" sz="2200" b="1" dirty="0">
                <a:solidFill>
                  <a:schemeClr val="accent5">
                    <a:lumMod val="50000"/>
                  </a:schemeClr>
                </a:solidFill>
              </a:rPr>
              <a:t>2</a:t>
            </a:r>
          </a:p>
        </p:txBody>
      </p:sp>
      <p:sp>
        <p:nvSpPr>
          <p:cNvPr id="24" name="TextBox 23"/>
          <p:cNvSpPr txBox="1"/>
          <p:nvPr/>
        </p:nvSpPr>
        <p:spPr>
          <a:xfrm>
            <a:off x="6011130" y="225684"/>
            <a:ext cx="478303" cy="430887"/>
          </a:xfrm>
          <a:prstGeom prst="rect">
            <a:avLst/>
          </a:prstGeom>
          <a:noFill/>
        </p:spPr>
        <p:txBody>
          <a:bodyPr wrap="square" rtlCol="0">
            <a:spAutoFit/>
          </a:bodyPr>
          <a:lstStyle/>
          <a:p>
            <a:pPr algn="l"/>
            <a:r>
              <a:rPr lang="en-GB" sz="2200" b="1" dirty="0">
                <a:solidFill>
                  <a:schemeClr val="accent5">
                    <a:lumMod val="50000"/>
                  </a:schemeClr>
                </a:solidFill>
              </a:rPr>
              <a:t>3</a:t>
            </a:r>
          </a:p>
        </p:txBody>
      </p:sp>
      <p:sp>
        <p:nvSpPr>
          <p:cNvPr id="28" name="TextBox 27"/>
          <p:cNvSpPr txBox="1"/>
          <p:nvPr/>
        </p:nvSpPr>
        <p:spPr>
          <a:xfrm>
            <a:off x="444749" y="1359570"/>
            <a:ext cx="2715943" cy="1107996"/>
          </a:xfrm>
          <a:prstGeom prst="rect">
            <a:avLst/>
          </a:prstGeom>
          <a:noFill/>
        </p:spPr>
        <p:txBody>
          <a:bodyPr wrap="square" rtlCol="0">
            <a:spAutoFit/>
          </a:bodyPr>
          <a:lstStyle/>
          <a:p>
            <a:pPr algn="l"/>
            <a:r>
              <a:rPr lang="en-GB" sz="2200" b="1" dirty="0">
                <a:solidFill>
                  <a:schemeClr val="accent5">
                    <a:lumMod val="50000"/>
                  </a:schemeClr>
                </a:solidFill>
              </a:rPr>
              <a:t>I</a:t>
            </a:r>
            <a:r>
              <a:rPr lang="en-GB" sz="2200" dirty="0">
                <a:solidFill>
                  <a:schemeClr val="accent5">
                    <a:lumMod val="50000"/>
                  </a:schemeClr>
                </a:solidFill>
              </a:rPr>
              <a:t> lost the tickets and </a:t>
            </a:r>
            <a:r>
              <a:rPr lang="en-GB" sz="2200" b="1" dirty="0">
                <a:solidFill>
                  <a:schemeClr val="accent5">
                    <a:lumMod val="50000"/>
                  </a:schemeClr>
                </a:solidFill>
              </a:rPr>
              <a:t>he</a:t>
            </a:r>
            <a:r>
              <a:rPr lang="en-GB" sz="2200" dirty="0">
                <a:solidFill>
                  <a:schemeClr val="accent5">
                    <a:lumMod val="50000"/>
                  </a:schemeClr>
                </a:solidFill>
              </a:rPr>
              <a:t> offered to help. </a:t>
            </a:r>
          </a:p>
        </p:txBody>
      </p:sp>
      <p:sp>
        <p:nvSpPr>
          <p:cNvPr id="29" name="TextBox 28"/>
          <p:cNvSpPr txBox="1"/>
          <p:nvPr/>
        </p:nvSpPr>
        <p:spPr>
          <a:xfrm>
            <a:off x="3473065" y="1293164"/>
            <a:ext cx="2715943" cy="1107996"/>
          </a:xfrm>
          <a:prstGeom prst="rect">
            <a:avLst/>
          </a:prstGeom>
          <a:noFill/>
        </p:spPr>
        <p:txBody>
          <a:bodyPr wrap="square" rtlCol="0">
            <a:spAutoFit/>
          </a:bodyPr>
          <a:lstStyle/>
          <a:p>
            <a:pPr algn="l"/>
            <a:r>
              <a:rPr lang="en-GB" sz="2200" b="1" dirty="0">
                <a:solidFill>
                  <a:schemeClr val="accent5">
                    <a:lumMod val="50000"/>
                  </a:schemeClr>
                </a:solidFill>
              </a:rPr>
              <a:t>She</a:t>
            </a:r>
            <a:r>
              <a:rPr lang="en-GB" sz="2200" dirty="0">
                <a:solidFill>
                  <a:schemeClr val="accent5">
                    <a:lumMod val="50000"/>
                  </a:schemeClr>
                </a:solidFill>
              </a:rPr>
              <a:t> broke the window and </a:t>
            </a:r>
            <a:r>
              <a:rPr lang="en-GB" sz="2200" b="1" dirty="0">
                <a:solidFill>
                  <a:schemeClr val="accent5">
                    <a:lumMod val="50000"/>
                  </a:schemeClr>
                </a:solidFill>
              </a:rPr>
              <a:t>I </a:t>
            </a:r>
            <a:r>
              <a:rPr lang="en-GB" sz="2200" dirty="0">
                <a:solidFill>
                  <a:schemeClr val="accent5">
                    <a:lumMod val="50000"/>
                  </a:schemeClr>
                </a:solidFill>
              </a:rPr>
              <a:t>broke the bed. </a:t>
            </a:r>
          </a:p>
        </p:txBody>
      </p:sp>
      <p:sp>
        <p:nvSpPr>
          <p:cNvPr id="30" name="TextBox 29"/>
          <p:cNvSpPr txBox="1"/>
          <p:nvPr/>
        </p:nvSpPr>
        <p:spPr>
          <a:xfrm>
            <a:off x="6250281" y="1503374"/>
            <a:ext cx="2549331" cy="769441"/>
          </a:xfrm>
          <a:prstGeom prst="rect">
            <a:avLst/>
          </a:prstGeom>
          <a:noFill/>
        </p:spPr>
        <p:txBody>
          <a:bodyPr wrap="square" rtlCol="0">
            <a:spAutoFit/>
          </a:bodyPr>
          <a:lstStyle/>
          <a:p>
            <a:pPr algn="l"/>
            <a:r>
              <a:rPr lang="en-GB" sz="2200" b="1" dirty="0">
                <a:solidFill>
                  <a:schemeClr val="accent5">
                    <a:lumMod val="50000"/>
                  </a:schemeClr>
                </a:solidFill>
              </a:rPr>
              <a:t>She</a:t>
            </a:r>
            <a:r>
              <a:rPr lang="en-GB" sz="2200" dirty="0">
                <a:solidFill>
                  <a:schemeClr val="accent5">
                    <a:lumMod val="50000"/>
                  </a:schemeClr>
                </a:solidFill>
              </a:rPr>
              <a:t> ate paella but </a:t>
            </a:r>
            <a:r>
              <a:rPr lang="en-GB" sz="2200" b="1" dirty="0">
                <a:solidFill>
                  <a:schemeClr val="accent5">
                    <a:lumMod val="50000"/>
                  </a:schemeClr>
                </a:solidFill>
              </a:rPr>
              <a:t>he</a:t>
            </a:r>
            <a:r>
              <a:rPr lang="en-GB" sz="2200" dirty="0">
                <a:solidFill>
                  <a:schemeClr val="accent5">
                    <a:lumMod val="50000"/>
                  </a:schemeClr>
                </a:solidFill>
              </a:rPr>
              <a:t> ate tapas.</a:t>
            </a:r>
            <a:r>
              <a:rPr lang="en-GB" sz="2200" b="1" dirty="0">
                <a:solidFill>
                  <a:schemeClr val="accent5">
                    <a:lumMod val="50000"/>
                  </a:schemeClr>
                </a:solidFill>
              </a:rPr>
              <a:t> </a:t>
            </a:r>
            <a:endParaRPr lang="en-GB" sz="2200" dirty="0">
              <a:solidFill>
                <a:schemeClr val="accent5">
                  <a:lumMod val="50000"/>
                </a:schemeClr>
              </a:solidFill>
            </a:endParaRPr>
          </a:p>
        </p:txBody>
      </p:sp>
      <p:sp>
        <p:nvSpPr>
          <p:cNvPr id="31" name="TextBox 30"/>
          <p:cNvSpPr txBox="1"/>
          <p:nvPr/>
        </p:nvSpPr>
        <p:spPr>
          <a:xfrm>
            <a:off x="488796" y="4228619"/>
            <a:ext cx="2549331" cy="1107996"/>
          </a:xfrm>
          <a:prstGeom prst="rect">
            <a:avLst/>
          </a:prstGeom>
          <a:noFill/>
        </p:spPr>
        <p:txBody>
          <a:bodyPr wrap="square" rtlCol="0">
            <a:spAutoFit/>
          </a:bodyPr>
          <a:lstStyle/>
          <a:p>
            <a:pPr algn="l"/>
            <a:r>
              <a:rPr lang="en-GB" sz="2200" b="1" dirty="0">
                <a:solidFill>
                  <a:schemeClr val="accent5">
                    <a:lumMod val="50000"/>
                  </a:schemeClr>
                </a:solidFill>
              </a:rPr>
              <a:t>She</a:t>
            </a:r>
            <a:r>
              <a:rPr lang="en-GB" sz="2200" dirty="0">
                <a:solidFill>
                  <a:schemeClr val="accent5">
                    <a:lumMod val="50000"/>
                  </a:schemeClr>
                </a:solidFill>
              </a:rPr>
              <a:t> suffered an accident, so </a:t>
            </a:r>
            <a:r>
              <a:rPr lang="en-GB" sz="2200" b="1" dirty="0">
                <a:solidFill>
                  <a:schemeClr val="accent5">
                    <a:lumMod val="50000"/>
                  </a:schemeClr>
                </a:solidFill>
              </a:rPr>
              <a:t>I </a:t>
            </a:r>
            <a:r>
              <a:rPr lang="en-GB" sz="2200" dirty="0">
                <a:solidFill>
                  <a:schemeClr val="accent5">
                    <a:lumMod val="50000"/>
                  </a:schemeClr>
                </a:solidFill>
              </a:rPr>
              <a:t>asked for help</a:t>
            </a:r>
            <a:r>
              <a:rPr lang="en-GB" sz="2200" b="1" dirty="0">
                <a:solidFill>
                  <a:schemeClr val="accent5">
                    <a:lumMod val="50000"/>
                  </a:schemeClr>
                </a:solidFill>
              </a:rPr>
              <a:t>. </a:t>
            </a:r>
            <a:endParaRPr lang="en-GB" sz="2200" dirty="0">
              <a:solidFill>
                <a:schemeClr val="accent5">
                  <a:lumMod val="50000"/>
                </a:schemeClr>
              </a:solidFill>
            </a:endParaRPr>
          </a:p>
        </p:txBody>
      </p:sp>
      <p:sp>
        <p:nvSpPr>
          <p:cNvPr id="32" name="TextBox 31"/>
          <p:cNvSpPr txBox="1"/>
          <p:nvPr/>
        </p:nvSpPr>
        <p:spPr>
          <a:xfrm>
            <a:off x="3233124" y="4113919"/>
            <a:ext cx="2778006" cy="1446550"/>
          </a:xfrm>
          <a:prstGeom prst="rect">
            <a:avLst/>
          </a:prstGeom>
          <a:noFill/>
        </p:spPr>
        <p:txBody>
          <a:bodyPr wrap="square" rtlCol="0">
            <a:spAutoFit/>
          </a:bodyPr>
          <a:lstStyle/>
          <a:p>
            <a:pPr algn="l"/>
            <a:r>
              <a:rPr lang="en-GB" sz="2200" b="1" dirty="0">
                <a:solidFill>
                  <a:schemeClr val="accent5">
                    <a:lumMod val="50000"/>
                  </a:schemeClr>
                </a:solidFill>
              </a:rPr>
              <a:t>She</a:t>
            </a:r>
            <a:r>
              <a:rPr lang="en-GB" sz="2200" dirty="0">
                <a:solidFill>
                  <a:schemeClr val="accent5">
                    <a:lumMod val="50000"/>
                  </a:schemeClr>
                </a:solidFill>
              </a:rPr>
              <a:t> went up a tower whereas </a:t>
            </a:r>
            <a:r>
              <a:rPr lang="en-GB" sz="2200" b="1" dirty="0">
                <a:solidFill>
                  <a:schemeClr val="accent5">
                    <a:lumMod val="50000"/>
                  </a:schemeClr>
                </a:solidFill>
              </a:rPr>
              <a:t>he </a:t>
            </a:r>
            <a:r>
              <a:rPr lang="en-GB" sz="2200" dirty="0">
                <a:solidFill>
                  <a:schemeClr val="accent5">
                    <a:lumMod val="50000"/>
                  </a:schemeClr>
                </a:solidFill>
              </a:rPr>
              <a:t>hardly</a:t>
            </a:r>
            <a:r>
              <a:rPr lang="en-GB" sz="2200" b="1" dirty="0">
                <a:solidFill>
                  <a:schemeClr val="accent5">
                    <a:lumMod val="50000"/>
                  </a:schemeClr>
                </a:solidFill>
              </a:rPr>
              <a:t> </a:t>
            </a:r>
            <a:r>
              <a:rPr lang="en-GB" sz="2200" dirty="0">
                <a:solidFill>
                  <a:schemeClr val="accent5">
                    <a:lumMod val="50000"/>
                  </a:schemeClr>
                </a:solidFill>
              </a:rPr>
              <a:t>got to know the city.</a:t>
            </a:r>
          </a:p>
        </p:txBody>
      </p:sp>
      <p:sp>
        <p:nvSpPr>
          <p:cNvPr id="33" name="TextBox 32"/>
          <p:cNvSpPr txBox="1"/>
          <p:nvPr/>
        </p:nvSpPr>
        <p:spPr>
          <a:xfrm>
            <a:off x="6215337" y="4109614"/>
            <a:ext cx="2701565" cy="1446550"/>
          </a:xfrm>
          <a:prstGeom prst="rect">
            <a:avLst/>
          </a:prstGeom>
          <a:noFill/>
        </p:spPr>
        <p:txBody>
          <a:bodyPr wrap="square" rtlCol="0">
            <a:spAutoFit/>
          </a:bodyPr>
          <a:lstStyle/>
          <a:p>
            <a:pPr algn="l"/>
            <a:r>
              <a:rPr lang="en-GB" sz="2200" b="1" dirty="0">
                <a:solidFill>
                  <a:schemeClr val="accent5">
                    <a:lumMod val="50000"/>
                  </a:schemeClr>
                </a:solidFill>
              </a:rPr>
              <a:t>I </a:t>
            </a:r>
            <a:r>
              <a:rPr lang="en-GB" sz="2200" dirty="0">
                <a:solidFill>
                  <a:schemeClr val="accent5">
                    <a:lumMod val="50000"/>
                  </a:schemeClr>
                </a:solidFill>
              </a:rPr>
              <a:t>decided to the learn Spanish and </a:t>
            </a:r>
            <a:r>
              <a:rPr lang="en-GB" sz="2200" b="1" dirty="0">
                <a:solidFill>
                  <a:schemeClr val="accent5">
                    <a:lumMod val="50000"/>
                  </a:schemeClr>
                </a:solidFill>
              </a:rPr>
              <a:t>she </a:t>
            </a:r>
            <a:r>
              <a:rPr lang="en-GB" sz="2200" dirty="0">
                <a:solidFill>
                  <a:schemeClr val="accent5">
                    <a:lumMod val="50000"/>
                  </a:schemeClr>
                </a:solidFill>
              </a:rPr>
              <a:t>decided to go for a stroll.</a:t>
            </a:r>
          </a:p>
        </p:txBody>
      </p:sp>
      <p:sp>
        <p:nvSpPr>
          <p:cNvPr id="40" name="TextBox 39"/>
          <p:cNvSpPr txBox="1"/>
          <p:nvPr/>
        </p:nvSpPr>
        <p:spPr>
          <a:xfrm>
            <a:off x="8963079" y="249659"/>
            <a:ext cx="478303" cy="430887"/>
          </a:xfrm>
          <a:prstGeom prst="rect">
            <a:avLst/>
          </a:prstGeom>
          <a:noFill/>
        </p:spPr>
        <p:txBody>
          <a:bodyPr wrap="square" rtlCol="0">
            <a:spAutoFit/>
          </a:bodyPr>
          <a:lstStyle/>
          <a:p>
            <a:pPr algn="l"/>
            <a:r>
              <a:rPr lang="en-GB" sz="2200" b="1" dirty="0">
                <a:solidFill>
                  <a:schemeClr val="accent5">
                    <a:lumMod val="50000"/>
                  </a:schemeClr>
                </a:solidFill>
              </a:rPr>
              <a:t>4</a:t>
            </a:r>
          </a:p>
        </p:txBody>
      </p:sp>
      <p:sp>
        <p:nvSpPr>
          <p:cNvPr id="50" name="TextBox 49"/>
          <p:cNvSpPr txBox="1"/>
          <p:nvPr/>
        </p:nvSpPr>
        <p:spPr>
          <a:xfrm>
            <a:off x="3414767" y="593577"/>
            <a:ext cx="3074666" cy="430887"/>
          </a:xfrm>
          <a:prstGeom prst="rect">
            <a:avLst/>
          </a:prstGeom>
          <a:noFill/>
        </p:spPr>
        <p:txBody>
          <a:bodyPr wrap="square" rtlCol="0">
            <a:spAutoFit/>
          </a:bodyPr>
          <a:lstStyle/>
          <a:p>
            <a:pPr algn="l"/>
            <a:r>
              <a:rPr lang="en-GB" sz="2200" b="1" dirty="0">
                <a:solidFill>
                  <a:schemeClr val="accent5">
                    <a:lumMod val="50000"/>
                  </a:schemeClr>
                </a:solidFill>
              </a:rPr>
              <a:t>On the first day</a:t>
            </a:r>
          </a:p>
        </p:txBody>
      </p:sp>
      <p:sp>
        <p:nvSpPr>
          <p:cNvPr id="51" name="TextBox 50"/>
          <p:cNvSpPr txBox="1"/>
          <p:nvPr/>
        </p:nvSpPr>
        <p:spPr>
          <a:xfrm>
            <a:off x="6053764" y="583365"/>
            <a:ext cx="3074666" cy="430887"/>
          </a:xfrm>
          <a:prstGeom prst="rect">
            <a:avLst/>
          </a:prstGeom>
          <a:noFill/>
        </p:spPr>
        <p:txBody>
          <a:bodyPr wrap="square" rtlCol="0">
            <a:spAutoFit/>
          </a:bodyPr>
          <a:lstStyle/>
          <a:p>
            <a:pPr algn="l"/>
            <a:r>
              <a:rPr lang="en-GB" sz="2200" b="1" dirty="0">
                <a:solidFill>
                  <a:schemeClr val="accent5">
                    <a:lumMod val="50000"/>
                  </a:schemeClr>
                </a:solidFill>
              </a:rPr>
              <a:t>On the second day</a:t>
            </a:r>
          </a:p>
        </p:txBody>
      </p:sp>
      <p:sp>
        <p:nvSpPr>
          <p:cNvPr id="52" name="TextBox 51"/>
          <p:cNvSpPr txBox="1"/>
          <p:nvPr/>
        </p:nvSpPr>
        <p:spPr>
          <a:xfrm>
            <a:off x="8986224" y="583365"/>
            <a:ext cx="3074666" cy="430887"/>
          </a:xfrm>
          <a:prstGeom prst="rect">
            <a:avLst/>
          </a:prstGeom>
          <a:noFill/>
        </p:spPr>
        <p:txBody>
          <a:bodyPr wrap="square" rtlCol="0">
            <a:spAutoFit/>
          </a:bodyPr>
          <a:lstStyle/>
          <a:p>
            <a:pPr algn="l"/>
            <a:r>
              <a:rPr lang="en-GB" sz="2200" b="1" dirty="0">
                <a:solidFill>
                  <a:schemeClr val="accent5">
                    <a:lumMod val="50000"/>
                  </a:schemeClr>
                </a:solidFill>
              </a:rPr>
              <a:t>On the second day</a:t>
            </a:r>
          </a:p>
        </p:txBody>
      </p:sp>
      <p:sp>
        <p:nvSpPr>
          <p:cNvPr id="53" name="TextBox 52"/>
          <p:cNvSpPr txBox="1"/>
          <p:nvPr/>
        </p:nvSpPr>
        <p:spPr>
          <a:xfrm>
            <a:off x="9346625" y="3436167"/>
            <a:ext cx="2714265" cy="430887"/>
          </a:xfrm>
          <a:prstGeom prst="rect">
            <a:avLst/>
          </a:prstGeom>
          <a:noFill/>
        </p:spPr>
        <p:txBody>
          <a:bodyPr wrap="square" rtlCol="0">
            <a:spAutoFit/>
          </a:bodyPr>
          <a:lstStyle/>
          <a:p>
            <a:pPr algn="l"/>
            <a:r>
              <a:rPr lang="en-GB" sz="2200" b="1" dirty="0">
                <a:solidFill>
                  <a:schemeClr val="accent5">
                    <a:lumMod val="50000"/>
                  </a:schemeClr>
                </a:solidFill>
              </a:rPr>
              <a:t>On the last day</a:t>
            </a:r>
          </a:p>
        </p:txBody>
      </p:sp>
      <p:sp>
        <p:nvSpPr>
          <p:cNvPr id="54" name="TextBox 53"/>
          <p:cNvSpPr txBox="1"/>
          <p:nvPr/>
        </p:nvSpPr>
        <p:spPr>
          <a:xfrm>
            <a:off x="9223934" y="1217112"/>
            <a:ext cx="2549331" cy="1446550"/>
          </a:xfrm>
          <a:prstGeom prst="rect">
            <a:avLst/>
          </a:prstGeom>
          <a:noFill/>
        </p:spPr>
        <p:txBody>
          <a:bodyPr wrap="square" rtlCol="0">
            <a:spAutoFit/>
          </a:bodyPr>
          <a:lstStyle/>
          <a:p>
            <a:pPr algn="l"/>
            <a:r>
              <a:rPr lang="en-GB" sz="2200" b="1" dirty="0">
                <a:solidFill>
                  <a:schemeClr val="accent5">
                    <a:lumMod val="50000"/>
                  </a:schemeClr>
                </a:solidFill>
              </a:rPr>
              <a:t>He</a:t>
            </a:r>
            <a:r>
              <a:rPr lang="en-GB" sz="2200" dirty="0">
                <a:solidFill>
                  <a:schemeClr val="accent5">
                    <a:lumMod val="50000"/>
                  </a:schemeClr>
                </a:solidFill>
              </a:rPr>
              <a:t> went out in the morning and </a:t>
            </a:r>
            <a:r>
              <a:rPr lang="en-GB" sz="2200" b="1" dirty="0">
                <a:solidFill>
                  <a:schemeClr val="accent5">
                    <a:lumMod val="50000"/>
                  </a:schemeClr>
                </a:solidFill>
              </a:rPr>
              <a:t>she</a:t>
            </a:r>
            <a:r>
              <a:rPr lang="en-GB" sz="2200" dirty="0">
                <a:solidFill>
                  <a:schemeClr val="accent5">
                    <a:lumMod val="50000"/>
                  </a:schemeClr>
                </a:solidFill>
              </a:rPr>
              <a:t> went out in the afternoon.</a:t>
            </a:r>
            <a:r>
              <a:rPr lang="en-GB" sz="2200" b="1" dirty="0">
                <a:solidFill>
                  <a:schemeClr val="accent5">
                    <a:lumMod val="50000"/>
                  </a:schemeClr>
                </a:solidFill>
              </a:rPr>
              <a:t> </a:t>
            </a:r>
            <a:endParaRPr lang="en-GB" sz="2200" dirty="0">
              <a:solidFill>
                <a:schemeClr val="accent5">
                  <a:lumMod val="50000"/>
                </a:schemeClr>
              </a:solidFill>
            </a:endParaRPr>
          </a:p>
        </p:txBody>
      </p:sp>
      <p:sp>
        <p:nvSpPr>
          <p:cNvPr id="55" name="TextBox 54"/>
          <p:cNvSpPr txBox="1"/>
          <p:nvPr/>
        </p:nvSpPr>
        <p:spPr>
          <a:xfrm>
            <a:off x="9083047" y="4278891"/>
            <a:ext cx="2701565" cy="1107996"/>
          </a:xfrm>
          <a:prstGeom prst="rect">
            <a:avLst/>
          </a:prstGeom>
          <a:noFill/>
        </p:spPr>
        <p:txBody>
          <a:bodyPr wrap="square" rtlCol="0">
            <a:spAutoFit/>
          </a:bodyPr>
          <a:lstStyle/>
          <a:p>
            <a:pPr algn="l"/>
            <a:r>
              <a:rPr lang="en-GB" sz="2200" b="1" dirty="0">
                <a:solidFill>
                  <a:schemeClr val="accent5">
                    <a:lumMod val="50000"/>
                  </a:schemeClr>
                </a:solidFill>
              </a:rPr>
              <a:t>She </a:t>
            </a:r>
            <a:r>
              <a:rPr lang="en-GB" sz="2200" dirty="0">
                <a:solidFill>
                  <a:schemeClr val="accent5">
                    <a:lumMod val="50000"/>
                  </a:schemeClr>
                </a:solidFill>
              </a:rPr>
              <a:t>went out to buy a gift and </a:t>
            </a:r>
            <a:r>
              <a:rPr lang="en-GB" sz="2200" b="1" dirty="0">
                <a:solidFill>
                  <a:schemeClr val="accent5">
                    <a:lumMod val="50000"/>
                  </a:schemeClr>
                </a:solidFill>
              </a:rPr>
              <a:t>he</a:t>
            </a:r>
            <a:r>
              <a:rPr lang="en-GB" sz="2200" dirty="0">
                <a:solidFill>
                  <a:schemeClr val="accent5">
                    <a:lumMod val="50000"/>
                  </a:schemeClr>
                </a:solidFill>
              </a:rPr>
              <a:t> printed the tickets.</a:t>
            </a:r>
          </a:p>
        </p:txBody>
      </p:sp>
    </p:spTree>
    <p:extLst>
      <p:ext uri="{BB962C8B-B14F-4D97-AF65-F5344CB8AC3E}">
        <p14:creationId xmlns:p14="http://schemas.microsoft.com/office/powerpoint/2010/main" val="6533334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2951" y="84407"/>
            <a:ext cx="2101947" cy="576771"/>
          </a:xfrm>
        </p:spPr>
        <p:txBody>
          <a:bodyPr>
            <a:normAutofit/>
          </a:bodyPr>
          <a:lstStyle/>
          <a:p>
            <a:r>
              <a:rPr lang="en-GB" sz="2800" dirty="0">
                <a:solidFill>
                  <a:srgbClr val="203864"/>
                </a:solidFill>
              </a:rPr>
              <a:t>Solución</a:t>
            </a:r>
          </a:p>
        </p:txBody>
      </p:sp>
      <p:graphicFrame>
        <p:nvGraphicFramePr>
          <p:cNvPr id="4" name="Table 3"/>
          <p:cNvGraphicFramePr>
            <a:graphicFrameLocks noGrp="1"/>
          </p:cNvGraphicFramePr>
          <p:nvPr>
            <p:extLst>
              <p:ext uri="{D42A27DB-BD31-4B8C-83A1-F6EECF244321}">
                <p14:modId xmlns:p14="http://schemas.microsoft.com/office/powerpoint/2010/main" val="2646917735"/>
              </p:ext>
            </p:extLst>
          </p:nvPr>
        </p:nvGraphicFramePr>
        <p:xfrm>
          <a:off x="1777413" y="372792"/>
          <a:ext cx="9720776" cy="5930125"/>
        </p:xfrm>
        <a:graphic>
          <a:graphicData uri="http://schemas.openxmlformats.org/drawingml/2006/table">
            <a:tbl>
              <a:tblPr firstRow="1" bandRow="1">
                <a:tableStyleId>{5DA37D80-6434-44D0-A028-1B22A696006F}</a:tableStyleId>
              </a:tblPr>
              <a:tblGrid>
                <a:gridCol w="2272146">
                  <a:extLst>
                    <a:ext uri="{9D8B030D-6E8A-4147-A177-3AD203B41FA5}">
                      <a16:colId xmlns:a16="http://schemas.microsoft.com/office/drawing/2014/main" val="631043060"/>
                    </a:ext>
                  </a:extLst>
                </a:gridCol>
                <a:gridCol w="3731963">
                  <a:extLst>
                    <a:ext uri="{9D8B030D-6E8A-4147-A177-3AD203B41FA5}">
                      <a16:colId xmlns:a16="http://schemas.microsoft.com/office/drawing/2014/main" val="4136645834"/>
                    </a:ext>
                  </a:extLst>
                </a:gridCol>
                <a:gridCol w="3716667">
                  <a:extLst>
                    <a:ext uri="{9D8B030D-6E8A-4147-A177-3AD203B41FA5}">
                      <a16:colId xmlns:a16="http://schemas.microsoft.com/office/drawing/2014/main" val="172294759"/>
                    </a:ext>
                  </a:extLst>
                </a:gridCol>
              </a:tblGrid>
              <a:tr h="1186025">
                <a:tc>
                  <a:txBody>
                    <a:bodyPr/>
                    <a:lstStyle/>
                    <a:p>
                      <a:pPr algn="ctr"/>
                      <a:endParaRPr lang="en-GB" sz="2000" b="0" dirty="0"/>
                    </a:p>
                  </a:txBody>
                  <a:tcPr/>
                </a:tc>
                <a:tc>
                  <a:txBody>
                    <a:bodyPr/>
                    <a:lstStyle/>
                    <a:p>
                      <a:pPr algn="ctr"/>
                      <a:r>
                        <a:rPr lang="en-GB" sz="2200" b="0" dirty="0"/>
                        <a:t>Persona A</a:t>
                      </a:r>
                    </a:p>
                  </a:txBody>
                  <a:tcPr anchor="ctr"/>
                </a:tc>
                <a:tc>
                  <a:txBody>
                    <a:bodyPr/>
                    <a:lstStyle/>
                    <a:p>
                      <a:pPr algn="ctr"/>
                      <a:r>
                        <a:rPr lang="en-GB" sz="2200" b="0" dirty="0"/>
                        <a:t>Persona B</a:t>
                      </a:r>
                    </a:p>
                  </a:txBody>
                  <a:tcPr anchor="ctr"/>
                </a:tc>
                <a:extLst>
                  <a:ext uri="{0D108BD9-81ED-4DB2-BD59-A6C34878D82A}">
                    <a16:rowId xmlns:a16="http://schemas.microsoft.com/office/drawing/2014/main" val="3595918455"/>
                  </a:ext>
                </a:extLst>
              </a:tr>
              <a:tr h="1186025">
                <a:tc>
                  <a:txBody>
                    <a:bodyPr/>
                    <a:lstStyle/>
                    <a:p>
                      <a:r>
                        <a:rPr lang="en-GB" sz="2200" b="0" dirty="0"/>
                        <a:t>El </a:t>
                      </a:r>
                      <a:r>
                        <a:rPr lang="en-GB" sz="2200" b="0" dirty="0" err="1"/>
                        <a:t>segundo</a:t>
                      </a:r>
                      <a:r>
                        <a:rPr lang="en-GB" sz="2200" b="0" dirty="0"/>
                        <a:t> día</a:t>
                      </a:r>
                    </a:p>
                    <a:p>
                      <a:r>
                        <a:rPr lang="en-GB" sz="2200" b="0" dirty="0"/>
                        <a:t>(la </a:t>
                      </a:r>
                      <a:r>
                        <a:rPr lang="en-GB" sz="2200" b="0" dirty="0" err="1"/>
                        <a:t>tarjeta</a:t>
                      </a:r>
                      <a:r>
                        <a:rPr lang="en-GB" sz="2200" b="0" dirty="0"/>
                        <a:t> 3)</a:t>
                      </a:r>
                    </a:p>
                  </a:txBody>
                  <a:tcPr/>
                </a:tc>
                <a:tc>
                  <a:txBody>
                    <a:bodyPr/>
                    <a:lstStyle/>
                    <a:p>
                      <a:endParaRPr lang="en-GB" sz="2000" b="0" dirty="0"/>
                    </a:p>
                  </a:txBody>
                  <a:tcPr/>
                </a:tc>
                <a:tc>
                  <a:txBody>
                    <a:bodyPr/>
                    <a:lstStyle/>
                    <a:p>
                      <a:endParaRPr lang="en-GB" sz="2000" b="0" dirty="0"/>
                    </a:p>
                  </a:txBody>
                  <a:tcPr/>
                </a:tc>
                <a:extLst>
                  <a:ext uri="{0D108BD9-81ED-4DB2-BD59-A6C34878D82A}">
                    <a16:rowId xmlns:a16="http://schemas.microsoft.com/office/drawing/2014/main" val="3680205697"/>
                  </a:ext>
                </a:extLst>
              </a:tr>
              <a:tr h="118602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black"/>
                          </a:solidFill>
                          <a:effectLst/>
                          <a:uLnTx/>
                          <a:uFillTx/>
                          <a:latin typeface="+mn-lt"/>
                          <a:ea typeface="+mn-ea"/>
                          <a:cs typeface="+mn-cs"/>
                        </a:rPr>
                        <a:t>El </a:t>
                      </a:r>
                      <a:r>
                        <a:rPr kumimoji="0" lang="en-GB" sz="2200" b="0" i="0" u="none" strike="noStrike" kern="1200" cap="none" spc="0" normalizeH="0" baseline="0" noProof="0" dirty="0" err="1">
                          <a:ln>
                            <a:noFill/>
                          </a:ln>
                          <a:solidFill>
                            <a:prstClr val="black"/>
                          </a:solidFill>
                          <a:effectLst/>
                          <a:uLnTx/>
                          <a:uFillTx/>
                          <a:latin typeface="+mn-lt"/>
                          <a:ea typeface="+mn-ea"/>
                          <a:cs typeface="+mn-cs"/>
                        </a:rPr>
                        <a:t>segundo</a:t>
                      </a:r>
                      <a:r>
                        <a:rPr kumimoji="0" lang="en-GB" sz="2200" b="0" i="0" u="none" strike="noStrike" kern="1200" cap="none" spc="0" normalizeH="0" baseline="0" noProof="0" dirty="0">
                          <a:ln>
                            <a:noFill/>
                          </a:ln>
                          <a:solidFill>
                            <a:prstClr val="black"/>
                          </a:solidFill>
                          <a:effectLst/>
                          <a:uLnTx/>
                          <a:uFillTx/>
                          <a:latin typeface="+mn-lt"/>
                          <a:ea typeface="+mn-ea"/>
                          <a:cs typeface="+mn-cs"/>
                        </a:rPr>
                        <a:t> día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black"/>
                          </a:solidFill>
                          <a:effectLst/>
                          <a:uLnTx/>
                          <a:uFillTx/>
                          <a:latin typeface="+mn-lt"/>
                          <a:ea typeface="+mn-ea"/>
                          <a:cs typeface="+mn-cs"/>
                        </a:rPr>
                        <a:t>(la </a:t>
                      </a:r>
                      <a:r>
                        <a:rPr kumimoji="0" lang="en-GB" sz="2200" b="0" i="0" u="none" strike="noStrike" kern="1200" cap="none" spc="0" normalizeH="0" baseline="0" noProof="0" dirty="0" err="1">
                          <a:ln>
                            <a:noFill/>
                          </a:ln>
                          <a:solidFill>
                            <a:prstClr val="black"/>
                          </a:solidFill>
                          <a:effectLst/>
                          <a:uLnTx/>
                          <a:uFillTx/>
                          <a:latin typeface="+mn-lt"/>
                          <a:ea typeface="+mn-ea"/>
                          <a:cs typeface="+mn-cs"/>
                        </a:rPr>
                        <a:t>tarjeta</a:t>
                      </a:r>
                      <a:r>
                        <a:rPr kumimoji="0" lang="en-GB" sz="2200" b="0" i="0" u="none" strike="noStrike" kern="1200" cap="none" spc="0" normalizeH="0" baseline="0" noProof="0" dirty="0">
                          <a:ln>
                            <a:noFill/>
                          </a:ln>
                          <a:solidFill>
                            <a:prstClr val="black"/>
                          </a:solidFill>
                          <a:effectLst/>
                          <a:uLnTx/>
                          <a:uFillTx/>
                          <a:latin typeface="+mn-lt"/>
                          <a:ea typeface="+mn-ea"/>
                          <a:cs typeface="+mn-cs"/>
                        </a:rPr>
                        <a:t> 4)</a:t>
                      </a:r>
                    </a:p>
                    <a:p>
                      <a:endParaRPr lang="en-GB" dirty="0"/>
                    </a:p>
                  </a:txBody>
                  <a:tcPr/>
                </a:tc>
                <a:tc>
                  <a:txBody>
                    <a:bodyPr/>
                    <a:lstStyle/>
                    <a:p>
                      <a:endParaRPr lang="en-GB" sz="2000" b="0" dirty="0"/>
                    </a:p>
                  </a:txBody>
                  <a:tcPr/>
                </a:tc>
                <a:tc>
                  <a:txBody>
                    <a:bodyPr/>
                    <a:lstStyle/>
                    <a:p>
                      <a:endParaRPr lang="en-GB" sz="2000" b="0" dirty="0"/>
                    </a:p>
                  </a:txBody>
                  <a:tcPr/>
                </a:tc>
                <a:extLst>
                  <a:ext uri="{0D108BD9-81ED-4DB2-BD59-A6C34878D82A}">
                    <a16:rowId xmlns:a16="http://schemas.microsoft.com/office/drawing/2014/main" val="157803781"/>
                  </a:ext>
                </a:extLst>
              </a:tr>
              <a:tr h="1186025">
                <a:tc>
                  <a:txBody>
                    <a:bodyPr/>
                    <a:lstStyle/>
                    <a:p>
                      <a:r>
                        <a:rPr lang="en-GB" sz="2200" b="0" dirty="0"/>
                        <a:t>El tercer día</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200" b="0" dirty="0"/>
                        <a:t>(la </a:t>
                      </a:r>
                      <a:r>
                        <a:rPr lang="en-GB" sz="2200" b="0" dirty="0" err="1"/>
                        <a:t>tarjeta</a:t>
                      </a:r>
                      <a:r>
                        <a:rPr lang="en-GB" sz="2200" b="0" dirty="0"/>
                        <a:t> 6)</a:t>
                      </a:r>
                    </a:p>
                  </a:txBody>
                  <a:tcPr/>
                </a:tc>
                <a:tc>
                  <a:txBody>
                    <a:bodyPr/>
                    <a:lstStyle/>
                    <a:p>
                      <a:endParaRPr lang="en-GB" sz="2000" b="0" dirty="0"/>
                    </a:p>
                  </a:txBody>
                  <a:tcPr/>
                </a:tc>
                <a:tc>
                  <a:txBody>
                    <a:bodyPr/>
                    <a:lstStyle/>
                    <a:p>
                      <a:endParaRPr lang="en-GB" sz="2000" b="0" dirty="0"/>
                    </a:p>
                  </a:txBody>
                  <a:tcPr/>
                </a:tc>
                <a:extLst>
                  <a:ext uri="{0D108BD9-81ED-4DB2-BD59-A6C34878D82A}">
                    <a16:rowId xmlns:a16="http://schemas.microsoft.com/office/drawing/2014/main" val="3497836398"/>
                  </a:ext>
                </a:extLst>
              </a:tr>
              <a:tr h="1186025">
                <a:tc>
                  <a:txBody>
                    <a:bodyPr/>
                    <a:lstStyle/>
                    <a:p>
                      <a:r>
                        <a:rPr lang="en-GB" sz="2200" b="0" dirty="0"/>
                        <a:t>El último</a:t>
                      </a:r>
                      <a:r>
                        <a:rPr lang="en-GB" sz="2200" b="0" baseline="0" dirty="0"/>
                        <a:t> día</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200" b="0" dirty="0"/>
                        <a:t>(la </a:t>
                      </a:r>
                      <a:r>
                        <a:rPr lang="en-GB" sz="2200" b="0" dirty="0" err="1"/>
                        <a:t>tarjeta</a:t>
                      </a:r>
                      <a:r>
                        <a:rPr lang="en-GB" sz="2200" b="0" dirty="0"/>
                        <a:t> 8)</a:t>
                      </a:r>
                    </a:p>
                  </a:txBody>
                  <a:tcPr/>
                </a:tc>
                <a:tc>
                  <a:txBody>
                    <a:bodyPr/>
                    <a:lstStyle/>
                    <a:p>
                      <a:endParaRPr lang="en-GB" sz="2000" b="0" dirty="0"/>
                    </a:p>
                  </a:txBody>
                  <a:tcPr/>
                </a:tc>
                <a:tc>
                  <a:txBody>
                    <a:bodyPr/>
                    <a:lstStyle/>
                    <a:p>
                      <a:endParaRPr lang="en-GB" sz="2000" b="0" dirty="0"/>
                    </a:p>
                  </a:txBody>
                  <a:tcPr/>
                </a:tc>
                <a:extLst>
                  <a:ext uri="{0D108BD9-81ED-4DB2-BD59-A6C34878D82A}">
                    <a16:rowId xmlns:a16="http://schemas.microsoft.com/office/drawing/2014/main" val="3436120622"/>
                  </a:ext>
                </a:extLst>
              </a:tr>
            </a:tbl>
          </a:graphicData>
        </a:graphic>
      </p:graphicFrame>
      <p:sp>
        <p:nvSpPr>
          <p:cNvPr id="5" name="TextBox 4"/>
          <p:cNvSpPr txBox="1"/>
          <p:nvPr/>
        </p:nvSpPr>
        <p:spPr>
          <a:xfrm>
            <a:off x="4049002" y="1701737"/>
            <a:ext cx="3263705" cy="769441"/>
          </a:xfrm>
          <a:prstGeom prst="rect">
            <a:avLst/>
          </a:prstGeom>
          <a:noFill/>
        </p:spPr>
        <p:txBody>
          <a:bodyPr wrap="square" rtlCol="0">
            <a:spAutoFit/>
          </a:bodyPr>
          <a:lstStyle/>
          <a:p>
            <a:pPr algn="l"/>
            <a:r>
              <a:rPr lang="en-GB" sz="2200" b="1" dirty="0" err="1">
                <a:solidFill>
                  <a:srgbClr val="203864"/>
                </a:solidFill>
              </a:rPr>
              <a:t>Él</a:t>
            </a:r>
            <a:r>
              <a:rPr lang="en-GB" sz="2200" dirty="0">
                <a:solidFill>
                  <a:srgbClr val="203864"/>
                </a:solidFill>
              </a:rPr>
              <a:t> </a:t>
            </a:r>
            <a:r>
              <a:rPr lang="en-GB" sz="2200" dirty="0" err="1">
                <a:solidFill>
                  <a:srgbClr val="203864"/>
                </a:solidFill>
              </a:rPr>
              <a:t>comió</a:t>
            </a:r>
            <a:r>
              <a:rPr lang="en-GB" sz="2200" dirty="0">
                <a:solidFill>
                  <a:srgbClr val="203864"/>
                </a:solidFill>
              </a:rPr>
              <a:t> paella </a:t>
            </a:r>
            <a:r>
              <a:rPr lang="en-GB" sz="2200" dirty="0" err="1">
                <a:solidFill>
                  <a:srgbClr val="203864"/>
                </a:solidFill>
              </a:rPr>
              <a:t>pero</a:t>
            </a:r>
            <a:r>
              <a:rPr lang="en-GB" sz="2200" dirty="0">
                <a:solidFill>
                  <a:srgbClr val="203864"/>
                </a:solidFill>
              </a:rPr>
              <a:t> </a:t>
            </a:r>
            <a:r>
              <a:rPr lang="en-GB" sz="2200" b="1" dirty="0" err="1">
                <a:solidFill>
                  <a:srgbClr val="203864"/>
                </a:solidFill>
              </a:rPr>
              <a:t>ella</a:t>
            </a:r>
            <a:r>
              <a:rPr lang="en-GB" sz="2200" dirty="0">
                <a:solidFill>
                  <a:srgbClr val="203864"/>
                </a:solidFill>
              </a:rPr>
              <a:t> </a:t>
            </a:r>
            <a:r>
              <a:rPr lang="en-GB" sz="2200" dirty="0" err="1">
                <a:solidFill>
                  <a:srgbClr val="203864"/>
                </a:solidFill>
              </a:rPr>
              <a:t>comió</a:t>
            </a:r>
            <a:r>
              <a:rPr lang="en-GB" sz="2200" dirty="0">
                <a:solidFill>
                  <a:srgbClr val="203864"/>
                </a:solidFill>
              </a:rPr>
              <a:t> tapas.</a:t>
            </a:r>
          </a:p>
        </p:txBody>
      </p:sp>
      <p:sp>
        <p:nvSpPr>
          <p:cNvPr id="8" name="TextBox 7"/>
          <p:cNvSpPr txBox="1"/>
          <p:nvPr/>
        </p:nvSpPr>
        <p:spPr>
          <a:xfrm>
            <a:off x="4049001" y="5133051"/>
            <a:ext cx="3263705" cy="1107996"/>
          </a:xfrm>
          <a:prstGeom prst="rect">
            <a:avLst/>
          </a:prstGeom>
          <a:noFill/>
        </p:spPr>
        <p:txBody>
          <a:bodyPr wrap="square" rtlCol="0">
            <a:spAutoFit/>
          </a:bodyPr>
          <a:lstStyle/>
          <a:p>
            <a:pPr algn="l"/>
            <a:r>
              <a:rPr lang="en-GB" sz="2200" b="1" dirty="0" err="1">
                <a:solidFill>
                  <a:srgbClr val="203864"/>
                </a:solidFill>
              </a:rPr>
              <a:t>Yo</a:t>
            </a:r>
            <a:r>
              <a:rPr lang="en-GB" sz="2200" b="1" dirty="0">
                <a:solidFill>
                  <a:srgbClr val="203864"/>
                </a:solidFill>
              </a:rPr>
              <a:t> </a:t>
            </a:r>
            <a:r>
              <a:rPr lang="en-GB" sz="2200" b="1" dirty="0" err="1">
                <a:solidFill>
                  <a:srgbClr val="203864"/>
                </a:solidFill>
              </a:rPr>
              <a:t>salí</a:t>
            </a:r>
            <a:r>
              <a:rPr lang="en-GB" sz="2200" dirty="0">
                <a:solidFill>
                  <a:srgbClr val="203864"/>
                </a:solidFill>
              </a:rPr>
              <a:t> a </a:t>
            </a:r>
            <a:r>
              <a:rPr lang="en-GB" sz="2200" dirty="0" err="1">
                <a:solidFill>
                  <a:srgbClr val="203864"/>
                </a:solidFill>
              </a:rPr>
              <a:t>comprar</a:t>
            </a:r>
            <a:r>
              <a:rPr lang="en-GB" sz="2200" dirty="0">
                <a:solidFill>
                  <a:srgbClr val="203864"/>
                </a:solidFill>
              </a:rPr>
              <a:t> un </a:t>
            </a:r>
            <a:r>
              <a:rPr lang="en-GB" sz="2200" dirty="0" err="1">
                <a:solidFill>
                  <a:srgbClr val="203864"/>
                </a:solidFill>
              </a:rPr>
              <a:t>regalo</a:t>
            </a:r>
            <a:r>
              <a:rPr lang="en-GB" sz="2200" dirty="0">
                <a:solidFill>
                  <a:srgbClr val="203864"/>
                </a:solidFill>
              </a:rPr>
              <a:t> y </a:t>
            </a:r>
            <a:r>
              <a:rPr lang="en-GB" sz="2200" dirty="0" err="1">
                <a:solidFill>
                  <a:srgbClr val="203864"/>
                </a:solidFill>
              </a:rPr>
              <a:t>él</a:t>
            </a:r>
            <a:r>
              <a:rPr lang="en-GB" sz="2200" dirty="0">
                <a:solidFill>
                  <a:srgbClr val="203864"/>
                </a:solidFill>
              </a:rPr>
              <a:t> </a:t>
            </a:r>
            <a:r>
              <a:rPr lang="en-GB" sz="2200" dirty="0" err="1">
                <a:solidFill>
                  <a:srgbClr val="203864"/>
                </a:solidFill>
              </a:rPr>
              <a:t>imprimió</a:t>
            </a:r>
            <a:r>
              <a:rPr lang="en-GB" sz="2200" dirty="0">
                <a:solidFill>
                  <a:srgbClr val="203864"/>
                </a:solidFill>
              </a:rPr>
              <a:t> los </a:t>
            </a:r>
            <a:r>
              <a:rPr lang="en-GB" sz="2200" dirty="0" err="1">
                <a:solidFill>
                  <a:srgbClr val="203864"/>
                </a:solidFill>
              </a:rPr>
              <a:t>billetes</a:t>
            </a:r>
            <a:r>
              <a:rPr lang="en-GB" sz="2200" dirty="0">
                <a:solidFill>
                  <a:srgbClr val="203864"/>
                </a:solidFill>
              </a:rPr>
              <a:t>.</a:t>
            </a:r>
          </a:p>
        </p:txBody>
      </p:sp>
      <p:sp>
        <p:nvSpPr>
          <p:cNvPr id="9" name="TextBox 8"/>
          <p:cNvSpPr txBox="1"/>
          <p:nvPr/>
        </p:nvSpPr>
        <p:spPr>
          <a:xfrm>
            <a:off x="4064706" y="3963186"/>
            <a:ext cx="3708889" cy="1107996"/>
          </a:xfrm>
          <a:prstGeom prst="rect">
            <a:avLst/>
          </a:prstGeom>
          <a:noFill/>
        </p:spPr>
        <p:txBody>
          <a:bodyPr wrap="square" rtlCol="0">
            <a:spAutoFit/>
          </a:bodyPr>
          <a:lstStyle/>
          <a:p>
            <a:pPr algn="l"/>
            <a:r>
              <a:rPr lang="en-GB" sz="2200" dirty="0">
                <a:solidFill>
                  <a:srgbClr val="203864"/>
                </a:solidFill>
              </a:rPr>
              <a:t>Ella</a:t>
            </a:r>
            <a:r>
              <a:rPr lang="en-GB" sz="2200" b="1" dirty="0">
                <a:solidFill>
                  <a:srgbClr val="203864"/>
                </a:solidFill>
              </a:rPr>
              <a:t> </a:t>
            </a:r>
            <a:r>
              <a:rPr lang="en-GB" sz="2200" dirty="0" err="1">
                <a:solidFill>
                  <a:srgbClr val="203864"/>
                </a:solidFill>
              </a:rPr>
              <a:t>subió</a:t>
            </a:r>
            <a:r>
              <a:rPr lang="en-GB" sz="2200" dirty="0">
                <a:solidFill>
                  <a:srgbClr val="203864"/>
                </a:solidFill>
              </a:rPr>
              <a:t> una </a:t>
            </a:r>
            <a:r>
              <a:rPr lang="en-GB" sz="2200" dirty="0" err="1">
                <a:solidFill>
                  <a:srgbClr val="203864"/>
                </a:solidFill>
              </a:rPr>
              <a:t>torre</a:t>
            </a:r>
            <a:r>
              <a:rPr lang="en-GB" sz="2200" dirty="0">
                <a:solidFill>
                  <a:srgbClr val="203864"/>
                </a:solidFill>
              </a:rPr>
              <a:t>, mientras que </a:t>
            </a:r>
            <a:r>
              <a:rPr lang="en-GB" sz="2200" b="1" dirty="0" err="1">
                <a:solidFill>
                  <a:srgbClr val="203864"/>
                </a:solidFill>
              </a:rPr>
              <a:t>yo</a:t>
            </a:r>
            <a:r>
              <a:rPr lang="en-GB" sz="2200" b="1" dirty="0">
                <a:solidFill>
                  <a:srgbClr val="203864"/>
                </a:solidFill>
              </a:rPr>
              <a:t> </a:t>
            </a:r>
            <a:r>
              <a:rPr lang="en-GB" sz="2200" b="1" dirty="0" err="1">
                <a:solidFill>
                  <a:srgbClr val="203864"/>
                </a:solidFill>
              </a:rPr>
              <a:t>apenas</a:t>
            </a:r>
            <a:r>
              <a:rPr lang="en-GB" sz="2200" b="1" dirty="0">
                <a:solidFill>
                  <a:srgbClr val="203864"/>
                </a:solidFill>
              </a:rPr>
              <a:t> conocí</a:t>
            </a:r>
            <a:r>
              <a:rPr lang="en-GB" sz="2200" dirty="0">
                <a:solidFill>
                  <a:srgbClr val="203864"/>
                </a:solidFill>
              </a:rPr>
              <a:t> la ciudad.</a:t>
            </a:r>
          </a:p>
        </p:txBody>
      </p:sp>
      <p:sp>
        <p:nvSpPr>
          <p:cNvPr id="10" name="TextBox 9"/>
          <p:cNvSpPr txBox="1"/>
          <p:nvPr/>
        </p:nvSpPr>
        <p:spPr>
          <a:xfrm>
            <a:off x="7762872" y="3963185"/>
            <a:ext cx="3708889" cy="1107996"/>
          </a:xfrm>
          <a:prstGeom prst="rect">
            <a:avLst/>
          </a:prstGeom>
          <a:noFill/>
        </p:spPr>
        <p:txBody>
          <a:bodyPr wrap="square" rtlCol="0">
            <a:spAutoFit/>
          </a:bodyPr>
          <a:lstStyle/>
          <a:p>
            <a:pPr algn="l"/>
            <a:r>
              <a:rPr lang="en-GB" sz="2200" dirty="0">
                <a:solidFill>
                  <a:srgbClr val="203864"/>
                </a:solidFill>
              </a:rPr>
              <a:t>Ella</a:t>
            </a:r>
            <a:r>
              <a:rPr lang="en-GB" sz="2200" b="1" dirty="0">
                <a:solidFill>
                  <a:srgbClr val="203864"/>
                </a:solidFill>
              </a:rPr>
              <a:t> </a:t>
            </a:r>
            <a:r>
              <a:rPr lang="en-GB" sz="2200" dirty="0" err="1">
                <a:solidFill>
                  <a:srgbClr val="203864"/>
                </a:solidFill>
              </a:rPr>
              <a:t>subió</a:t>
            </a:r>
            <a:r>
              <a:rPr lang="en-GB" sz="2200" dirty="0">
                <a:solidFill>
                  <a:srgbClr val="203864"/>
                </a:solidFill>
              </a:rPr>
              <a:t> una </a:t>
            </a:r>
            <a:r>
              <a:rPr lang="en-GB" sz="2200" dirty="0" err="1">
                <a:solidFill>
                  <a:srgbClr val="203864"/>
                </a:solidFill>
              </a:rPr>
              <a:t>torre</a:t>
            </a:r>
            <a:r>
              <a:rPr lang="en-GB" sz="2200" dirty="0">
                <a:solidFill>
                  <a:srgbClr val="203864"/>
                </a:solidFill>
              </a:rPr>
              <a:t>, mientras que </a:t>
            </a:r>
            <a:r>
              <a:rPr lang="en-GB" sz="2200" b="1" dirty="0" err="1">
                <a:solidFill>
                  <a:srgbClr val="203864"/>
                </a:solidFill>
              </a:rPr>
              <a:t>él</a:t>
            </a:r>
            <a:r>
              <a:rPr lang="en-GB" sz="2200" b="1" dirty="0">
                <a:solidFill>
                  <a:srgbClr val="203864"/>
                </a:solidFill>
              </a:rPr>
              <a:t> </a:t>
            </a:r>
            <a:r>
              <a:rPr lang="en-GB" sz="2200" b="1" dirty="0" err="1">
                <a:solidFill>
                  <a:srgbClr val="203864"/>
                </a:solidFill>
              </a:rPr>
              <a:t>apenas</a:t>
            </a:r>
            <a:r>
              <a:rPr lang="en-GB" sz="2200" b="1" dirty="0">
                <a:solidFill>
                  <a:srgbClr val="203864"/>
                </a:solidFill>
              </a:rPr>
              <a:t> </a:t>
            </a:r>
            <a:r>
              <a:rPr lang="en-GB" sz="2200" b="1" dirty="0" err="1">
                <a:solidFill>
                  <a:srgbClr val="203864"/>
                </a:solidFill>
              </a:rPr>
              <a:t>conoció</a:t>
            </a:r>
            <a:r>
              <a:rPr lang="en-GB" sz="2200" dirty="0">
                <a:solidFill>
                  <a:srgbClr val="203864"/>
                </a:solidFill>
              </a:rPr>
              <a:t> la ciudad.</a:t>
            </a:r>
          </a:p>
        </p:txBody>
      </p:sp>
      <p:sp>
        <p:nvSpPr>
          <p:cNvPr id="12" name="TextBox 11"/>
          <p:cNvSpPr txBox="1"/>
          <p:nvPr/>
        </p:nvSpPr>
        <p:spPr>
          <a:xfrm>
            <a:off x="7762873" y="1701736"/>
            <a:ext cx="3263705" cy="769441"/>
          </a:xfrm>
          <a:prstGeom prst="rect">
            <a:avLst/>
          </a:prstGeom>
          <a:noFill/>
        </p:spPr>
        <p:txBody>
          <a:bodyPr wrap="square" rtlCol="0">
            <a:spAutoFit/>
          </a:bodyPr>
          <a:lstStyle/>
          <a:p>
            <a:pPr algn="l"/>
            <a:r>
              <a:rPr lang="en-GB" sz="2200" b="1" dirty="0">
                <a:solidFill>
                  <a:srgbClr val="203864"/>
                </a:solidFill>
              </a:rPr>
              <a:t>Ella</a:t>
            </a:r>
            <a:r>
              <a:rPr lang="en-GB" sz="2200" dirty="0">
                <a:solidFill>
                  <a:srgbClr val="203864"/>
                </a:solidFill>
              </a:rPr>
              <a:t> </a:t>
            </a:r>
            <a:r>
              <a:rPr lang="en-GB" sz="2200" dirty="0" err="1">
                <a:solidFill>
                  <a:srgbClr val="203864"/>
                </a:solidFill>
              </a:rPr>
              <a:t>comió</a:t>
            </a:r>
            <a:r>
              <a:rPr lang="en-GB" sz="2200" dirty="0">
                <a:solidFill>
                  <a:srgbClr val="203864"/>
                </a:solidFill>
              </a:rPr>
              <a:t> paella </a:t>
            </a:r>
            <a:r>
              <a:rPr lang="en-GB" sz="2200" dirty="0" err="1">
                <a:solidFill>
                  <a:srgbClr val="203864"/>
                </a:solidFill>
              </a:rPr>
              <a:t>pero</a:t>
            </a:r>
            <a:r>
              <a:rPr lang="en-GB" sz="2200" dirty="0">
                <a:solidFill>
                  <a:srgbClr val="203864"/>
                </a:solidFill>
              </a:rPr>
              <a:t> </a:t>
            </a:r>
            <a:r>
              <a:rPr lang="en-GB" sz="2200" b="1" dirty="0" err="1">
                <a:solidFill>
                  <a:srgbClr val="203864"/>
                </a:solidFill>
              </a:rPr>
              <a:t>él</a:t>
            </a:r>
            <a:r>
              <a:rPr lang="en-GB" sz="2200" dirty="0">
                <a:solidFill>
                  <a:srgbClr val="203864"/>
                </a:solidFill>
              </a:rPr>
              <a:t> </a:t>
            </a:r>
            <a:r>
              <a:rPr lang="en-GB" sz="2200" dirty="0" err="1">
                <a:solidFill>
                  <a:srgbClr val="203864"/>
                </a:solidFill>
              </a:rPr>
              <a:t>comió</a:t>
            </a:r>
            <a:r>
              <a:rPr lang="en-GB" sz="2200" dirty="0">
                <a:solidFill>
                  <a:srgbClr val="203864"/>
                </a:solidFill>
              </a:rPr>
              <a:t> tapas.</a:t>
            </a:r>
          </a:p>
        </p:txBody>
      </p:sp>
      <p:sp>
        <p:nvSpPr>
          <p:cNvPr id="13" name="TextBox 12"/>
          <p:cNvSpPr txBox="1"/>
          <p:nvPr/>
        </p:nvSpPr>
        <p:spPr>
          <a:xfrm>
            <a:off x="4075428" y="2745507"/>
            <a:ext cx="3263705" cy="1107996"/>
          </a:xfrm>
          <a:prstGeom prst="rect">
            <a:avLst/>
          </a:prstGeom>
          <a:noFill/>
        </p:spPr>
        <p:txBody>
          <a:bodyPr wrap="square" rtlCol="0">
            <a:spAutoFit/>
          </a:bodyPr>
          <a:lstStyle/>
          <a:p>
            <a:pPr algn="l"/>
            <a:r>
              <a:rPr lang="en-GB" sz="2200" b="1" dirty="0">
                <a:solidFill>
                  <a:srgbClr val="203864"/>
                </a:solidFill>
              </a:rPr>
              <a:t>Ella</a:t>
            </a:r>
            <a:r>
              <a:rPr lang="en-GB" sz="2200" dirty="0">
                <a:solidFill>
                  <a:srgbClr val="203864"/>
                </a:solidFill>
              </a:rPr>
              <a:t> </a:t>
            </a:r>
            <a:r>
              <a:rPr lang="en-GB" sz="2200" dirty="0" err="1">
                <a:solidFill>
                  <a:srgbClr val="203864"/>
                </a:solidFill>
              </a:rPr>
              <a:t>salió</a:t>
            </a:r>
            <a:r>
              <a:rPr lang="en-GB" sz="2200" dirty="0">
                <a:solidFill>
                  <a:srgbClr val="203864"/>
                </a:solidFill>
              </a:rPr>
              <a:t> por la </a:t>
            </a:r>
            <a:r>
              <a:rPr lang="en-GB" sz="2200" dirty="0" err="1">
                <a:solidFill>
                  <a:srgbClr val="203864"/>
                </a:solidFill>
              </a:rPr>
              <a:t>mañana</a:t>
            </a:r>
            <a:r>
              <a:rPr lang="en-GB" sz="2200" dirty="0">
                <a:solidFill>
                  <a:srgbClr val="203864"/>
                </a:solidFill>
              </a:rPr>
              <a:t> y </a:t>
            </a:r>
            <a:r>
              <a:rPr lang="en-GB" sz="2200" b="1" dirty="0" err="1">
                <a:solidFill>
                  <a:srgbClr val="203864"/>
                </a:solidFill>
              </a:rPr>
              <a:t>él</a:t>
            </a:r>
            <a:r>
              <a:rPr lang="en-GB" sz="2200" dirty="0">
                <a:solidFill>
                  <a:srgbClr val="203864"/>
                </a:solidFill>
              </a:rPr>
              <a:t> </a:t>
            </a:r>
            <a:r>
              <a:rPr lang="en-GB" sz="2200" dirty="0" err="1">
                <a:solidFill>
                  <a:srgbClr val="203864"/>
                </a:solidFill>
              </a:rPr>
              <a:t>salió</a:t>
            </a:r>
            <a:r>
              <a:rPr lang="en-GB" sz="2200" dirty="0">
                <a:solidFill>
                  <a:srgbClr val="203864"/>
                </a:solidFill>
              </a:rPr>
              <a:t> por la </a:t>
            </a:r>
            <a:r>
              <a:rPr lang="en-GB" sz="2200" dirty="0" err="1">
                <a:solidFill>
                  <a:srgbClr val="203864"/>
                </a:solidFill>
              </a:rPr>
              <a:t>tarde</a:t>
            </a:r>
            <a:r>
              <a:rPr lang="en-GB" sz="2200" dirty="0">
                <a:solidFill>
                  <a:srgbClr val="203864"/>
                </a:solidFill>
              </a:rPr>
              <a:t>.</a:t>
            </a:r>
          </a:p>
        </p:txBody>
      </p:sp>
      <p:sp>
        <p:nvSpPr>
          <p:cNvPr id="14" name="TextBox 13"/>
          <p:cNvSpPr txBox="1"/>
          <p:nvPr/>
        </p:nvSpPr>
        <p:spPr>
          <a:xfrm>
            <a:off x="7762872" y="2759562"/>
            <a:ext cx="3263705" cy="1107996"/>
          </a:xfrm>
          <a:prstGeom prst="rect">
            <a:avLst/>
          </a:prstGeom>
          <a:noFill/>
        </p:spPr>
        <p:txBody>
          <a:bodyPr wrap="square" rtlCol="0">
            <a:spAutoFit/>
          </a:bodyPr>
          <a:lstStyle/>
          <a:p>
            <a:pPr algn="l"/>
            <a:r>
              <a:rPr lang="en-GB" sz="2200" b="1" dirty="0">
                <a:solidFill>
                  <a:srgbClr val="203864"/>
                </a:solidFill>
              </a:rPr>
              <a:t>El</a:t>
            </a:r>
            <a:r>
              <a:rPr lang="en-GB" sz="2200" dirty="0">
                <a:solidFill>
                  <a:srgbClr val="203864"/>
                </a:solidFill>
              </a:rPr>
              <a:t> </a:t>
            </a:r>
            <a:r>
              <a:rPr lang="en-GB" sz="2200" dirty="0" err="1">
                <a:solidFill>
                  <a:srgbClr val="203864"/>
                </a:solidFill>
              </a:rPr>
              <a:t>salió</a:t>
            </a:r>
            <a:r>
              <a:rPr lang="en-GB" sz="2200" dirty="0">
                <a:solidFill>
                  <a:srgbClr val="203864"/>
                </a:solidFill>
              </a:rPr>
              <a:t> por la </a:t>
            </a:r>
            <a:r>
              <a:rPr lang="en-GB" sz="2200" dirty="0" err="1">
                <a:solidFill>
                  <a:srgbClr val="203864"/>
                </a:solidFill>
              </a:rPr>
              <a:t>mañana</a:t>
            </a:r>
            <a:r>
              <a:rPr lang="en-GB" sz="2200" dirty="0">
                <a:solidFill>
                  <a:srgbClr val="203864"/>
                </a:solidFill>
              </a:rPr>
              <a:t> y </a:t>
            </a:r>
            <a:r>
              <a:rPr lang="en-GB" sz="2200" b="1" dirty="0" err="1">
                <a:solidFill>
                  <a:srgbClr val="203864"/>
                </a:solidFill>
              </a:rPr>
              <a:t>ella</a:t>
            </a:r>
            <a:r>
              <a:rPr lang="en-GB" sz="2200" dirty="0">
                <a:solidFill>
                  <a:srgbClr val="203864"/>
                </a:solidFill>
              </a:rPr>
              <a:t> </a:t>
            </a:r>
            <a:r>
              <a:rPr lang="en-GB" sz="2200" dirty="0" err="1">
                <a:solidFill>
                  <a:srgbClr val="203864"/>
                </a:solidFill>
              </a:rPr>
              <a:t>salió</a:t>
            </a:r>
            <a:r>
              <a:rPr lang="en-GB" sz="2200" dirty="0">
                <a:solidFill>
                  <a:srgbClr val="203864"/>
                </a:solidFill>
              </a:rPr>
              <a:t> por la </a:t>
            </a:r>
            <a:r>
              <a:rPr lang="en-GB" sz="2200" dirty="0" err="1">
                <a:solidFill>
                  <a:srgbClr val="203864"/>
                </a:solidFill>
              </a:rPr>
              <a:t>tarde</a:t>
            </a:r>
            <a:r>
              <a:rPr lang="en-GB" sz="2200" dirty="0">
                <a:solidFill>
                  <a:srgbClr val="203864"/>
                </a:solidFill>
              </a:rPr>
              <a:t>.</a:t>
            </a:r>
          </a:p>
        </p:txBody>
      </p:sp>
      <p:sp>
        <p:nvSpPr>
          <p:cNvPr id="15" name="TextBox 14"/>
          <p:cNvSpPr txBox="1"/>
          <p:nvPr/>
        </p:nvSpPr>
        <p:spPr>
          <a:xfrm>
            <a:off x="7773595" y="5133051"/>
            <a:ext cx="3263705" cy="1107996"/>
          </a:xfrm>
          <a:prstGeom prst="rect">
            <a:avLst/>
          </a:prstGeom>
          <a:noFill/>
        </p:spPr>
        <p:txBody>
          <a:bodyPr wrap="square" rtlCol="0">
            <a:spAutoFit/>
          </a:bodyPr>
          <a:lstStyle/>
          <a:p>
            <a:pPr algn="l"/>
            <a:r>
              <a:rPr lang="en-GB" sz="2200" b="1" dirty="0">
                <a:solidFill>
                  <a:srgbClr val="203864"/>
                </a:solidFill>
              </a:rPr>
              <a:t>Ella </a:t>
            </a:r>
            <a:r>
              <a:rPr lang="en-GB" sz="2200" b="1" dirty="0" err="1">
                <a:solidFill>
                  <a:srgbClr val="203864"/>
                </a:solidFill>
              </a:rPr>
              <a:t>salió</a:t>
            </a:r>
            <a:r>
              <a:rPr lang="en-GB" sz="2200" b="1" dirty="0">
                <a:solidFill>
                  <a:srgbClr val="203864"/>
                </a:solidFill>
              </a:rPr>
              <a:t> </a:t>
            </a:r>
            <a:r>
              <a:rPr lang="en-GB" sz="2200" dirty="0">
                <a:solidFill>
                  <a:srgbClr val="203864"/>
                </a:solidFill>
              </a:rPr>
              <a:t>a </a:t>
            </a:r>
            <a:r>
              <a:rPr lang="en-GB" sz="2200" dirty="0" err="1">
                <a:solidFill>
                  <a:srgbClr val="203864"/>
                </a:solidFill>
              </a:rPr>
              <a:t>comprar</a:t>
            </a:r>
            <a:r>
              <a:rPr lang="en-GB" sz="2200" dirty="0">
                <a:solidFill>
                  <a:srgbClr val="203864"/>
                </a:solidFill>
              </a:rPr>
              <a:t> un </a:t>
            </a:r>
            <a:r>
              <a:rPr lang="en-GB" sz="2200" dirty="0" err="1">
                <a:solidFill>
                  <a:srgbClr val="203864"/>
                </a:solidFill>
              </a:rPr>
              <a:t>regalo</a:t>
            </a:r>
            <a:r>
              <a:rPr lang="en-GB" sz="2200" dirty="0">
                <a:solidFill>
                  <a:srgbClr val="203864"/>
                </a:solidFill>
              </a:rPr>
              <a:t> y </a:t>
            </a:r>
            <a:r>
              <a:rPr lang="en-GB" sz="2200" dirty="0" err="1">
                <a:solidFill>
                  <a:srgbClr val="203864"/>
                </a:solidFill>
              </a:rPr>
              <a:t>él</a:t>
            </a:r>
            <a:r>
              <a:rPr lang="en-GB" sz="2200" dirty="0">
                <a:solidFill>
                  <a:srgbClr val="203864"/>
                </a:solidFill>
              </a:rPr>
              <a:t> </a:t>
            </a:r>
            <a:r>
              <a:rPr lang="en-GB" sz="2200" dirty="0" err="1">
                <a:solidFill>
                  <a:srgbClr val="203864"/>
                </a:solidFill>
              </a:rPr>
              <a:t>imprimió</a:t>
            </a:r>
            <a:r>
              <a:rPr lang="en-GB" sz="2200" dirty="0">
                <a:solidFill>
                  <a:srgbClr val="203864"/>
                </a:solidFill>
              </a:rPr>
              <a:t> los </a:t>
            </a:r>
            <a:r>
              <a:rPr lang="en-GB" sz="2200" dirty="0" err="1">
                <a:solidFill>
                  <a:srgbClr val="203864"/>
                </a:solidFill>
              </a:rPr>
              <a:t>billetes</a:t>
            </a:r>
            <a:r>
              <a:rPr lang="en-GB" sz="2200" dirty="0">
                <a:solidFill>
                  <a:srgbClr val="203864"/>
                </a:solidFill>
              </a:rPr>
              <a:t>.</a:t>
            </a:r>
          </a:p>
        </p:txBody>
      </p:sp>
    </p:spTree>
    <p:extLst>
      <p:ext uri="{BB962C8B-B14F-4D97-AF65-F5344CB8AC3E}">
        <p14:creationId xmlns:p14="http://schemas.microsoft.com/office/powerpoint/2010/main" val="1125472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P spid="10" grpId="0"/>
      <p:bldP spid="12" grpId="0"/>
      <p:bldP spid="13" grpId="0"/>
      <p:bldP spid="14" grpId="0"/>
      <p:bldP spid="1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553618" y="1442804"/>
            <a:ext cx="11379200"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Gaming Grammar mini-game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hlinkClick r:id="rId3"/>
              </a:rPr>
              <a:t>Verbs: 3</a:t>
            </a:r>
            <a:r>
              <a:rPr kumimoji="0" lang="en-GB" sz="2000" b="0" i="0" u="none" strike="noStrike" kern="1200" cap="none" spc="0" normalizeH="0" baseline="30000" noProof="0" dirty="0">
                <a:ln>
                  <a:noFill/>
                </a:ln>
                <a:solidFill>
                  <a:srgbClr val="002060"/>
                </a:solidFill>
                <a:effectLst/>
                <a:uLnTx/>
                <a:uFillTx/>
                <a:latin typeface="Century Gothic" panose="020B0502020202020204" pitchFamily="34" charset="0"/>
                <a:ea typeface="+mn-ea"/>
                <a:cs typeface="Arial"/>
                <a:sym typeface="Arial"/>
                <a:hlinkClick r:id="rId3"/>
              </a:rPr>
              <a:t>rd</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hlinkClick r:id="rId3"/>
              </a:rPr>
              <a:t> person present &amp; past tense in the ‘Verb agreement (past)’ menu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practices aspects of this week’s lessons.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 name="Title 4"/>
          <p:cNvSpPr>
            <a:spLocks noGrp="1"/>
          </p:cNvSpPr>
          <p:nvPr>
            <p:ph type="title"/>
          </p:nvPr>
        </p:nvSpPr>
        <p:spPr>
          <a:xfrm>
            <a:off x="0" y="0"/>
            <a:ext cx="10515600" cy="1325563"/>
          </a:xfrm>
        </p:spPr>
        <p:txBody>
          <a:bodyPr/>
          <a:lstStyle/>
          <a:p>
            <a:r>
              <a:rPr lang="en-GB" b="1" dirty="0">
                <a:solidFill>
                  <a:schemeClr val="bg1"/>
                </a:solidFill>
              </a:rPr>
              <a:t>Gaming Grammar</a:t>
            </a:r>
            <a:endParaRPr lang="en-GB" dirty="0"/>
          </a:p>
        </p:txBody>
      </p:sp>
      <p:pic>
        <p:nvPicPr>
          <p:cNvPr id="30" name="Picture 29"/>
          <p:cNvPicPr>
            <a:picLocks noChangeAspect="1"/>
          </p:cNvPicPr>
          <p:nvPr/>
        </p:nvPicPr>
        <p:blipFill rotWithShape="1">
          <a:blip r:embed="rId4"/>
          <a:srcRect l="18879" t="22690" r="18901" b="12074"/>
          <a:stretch/>
        </p:blipFill>
        <p:spPr bwMode="auto">
          <a:xfrm>
            <a:off x="2375182" y="2267711"/>
            <a:ext cx="7396216" cy="4044961"/>
          </a:xfrm>
          <a:prstGeom prst="rect">
            <a:avLst/>
          </a:prstGeom>
          <a:ln>
            <a:noFill/>
          </a:ln>
          <a:extLst>
            <a:ext uri="{53640926-AAD7-44D8-BBD7-CCE9431645EC}">
              <a14:shadowObscured xmlns:a14="http://schemas.microsoft.com/office/drawing/2010/main"/>
            </a:ext>
          </a:extLst>
        </p:spPr>
      </p:pic>
      <p:pic>
        <p:nvPicPr>
          <p:cNvPr id="7" name="Picture 6" descr="background rectangle">
            <a:extLst>
              <a:ext uri="{FF2B5EF4-FFF2-40B4-BE49-F238E27FC236}">
                <a16:creationId xmlns:a16="http://schemas.microsoft.com/office/drawing/2014/main" id="{496177E2-B894-4C13-ACB3-CEED505DAEB1}"/>
              </a:ext>
              <a:ext uri="{C183D7F6-B498-43B3-948B-1728B52AA6E4}">
                <adec:decorative xmlns:adec="http://schemas.microsoft.com/office/drawing/2017/decorative" xmlns=""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8" name="Title 3">
            <a:extLst>
              <a:ext uri="{FF2B5EF4-FFF2-40B4-BE49-F238E27FC236}">
                <a16:creationId xmlns:a16="http://schemas.microsoft.com/office/drawing/2014/main" id="{7D18F3F0-B75F-4747-8B1F-ADD92270D35C}"/>
              </a:ext>
            </a:extLst>
          </p:cNvPr>
          <p:cNvSpPr txBox="1">
            <a:spLocks/>
          </p:cNvSpPr>
          <p:nvPr/>
        </p:nvSpPr>
        <p:spPr>
          <a:xfrm>
            <a:off x="0" y="296864"/>
            <a:ext cx="5265384" cy="70784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1F3864"/>
              </a:buClr>
              <a:buSzPts val="1800"/>
              <a:buFont typeface="Century Gothic"/>
              <a:buNone/>
              <a:tabLst/>
              <a:defRPr/>
            </a:pPr>
            <a:r>
              <a:rPr kumimoji="0" lang="en-GB" sz="3600" b="1" i="0" u="none" strike="noStrike" kern="0" cap="none" spc="0" normalizeH="0" baseline="0" noProof="0">
                <a:ln>
                  <a:noFill/>
                </a:ln>
                <a:solidFill>
                  <a:srgbClr val="FFFFFF"/>
                </a:solidFill>
                <a:effectLst/>
                <a:uLnTx/>
                <a:uFillTx/>
                <a:latin typeface="Century Gothic"/>
                <a:sym typeface="Century Gothic"/>
              </a:rPr>
              <a:t>Gaming Grammar  </a:t>
            </a:r>
            <a:endParaRPr kumimoji="0" lang="en-GB" sz="3600" b="1" i="0" u="none" strike="noStrike" kern="0" cap="none" spc="0" normalizeH="0" baseline="0" noProof="0" dirty="0">
              <a:ln>
                <a:noFill/>
              </a:ln>
              <a:solidFill>
                <a:srgbClr val="FFFFFF"/>
              </a:solidFill>
              <a:effectLst/>
              <a:uLnTx/>
              <a:uFillTx/>
              <a:latin typeface="Century Gothic"/>
              <a:sym typeface="Century Gothic"/>
            </a:endParaRPr>
          </a:p>
        </p:txBody>
      </p:sp>
    </p:spTree>
    <p:extLst>
      <p:ext uri="{BB962C8B-B14F-4D97-AF65-F5344CB8AC3E}">
        <p14:creationId xmlns:p14="http://schemas.microsoft.com/office/powerpoint/2010/main" val="11567440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title">
            <a:extLst>
              <a:ext uri="{FF2B5EF4-FFF2-40B4-BE49-F238E27FC236}">
                <a16:creationId xmlns:a16="http://schemas.microsoft.com/office/drawing/2014/main" id="{5F0C70E0-291F-324D-A161-29390E77A689}"/>
              </a:ext>
              <a:ext uri="{C183D7F6-B498-43B3-948B-1728B52AA6E4}">
                <adec:decorative xmlns:adec="http://schemas.microsoft.com/office/drawing/2017/decorative" xmlns=""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89818"/>
            <a:ext cx="6649156" cy="867128"/>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201397"/>
            <a:ext cx="5706319" cy="707849"/>
          </a:xfrm>
        </p:spPr>
        <p:txBody>
          <a:bodyPr>
            <a:normAutofit/>
          </a:bodyPr>
          <a:lstStyle/>
          <a:p>
            <a:r>
              <a:rPr lang="en-GB" sz="3600" b="1" dirty="0" err="1">
                <a:solidFill>
                  <a:schemeClr val="bg1"/>
                </a:solidFill>
              </a:rPr>
              <a:t>Deberes</a:t>
            </a:r>
            <a:endParaRPr lang="en-GB" sz="3600" b="1" dirty="0">
              <a:solidFill>
                <a:schemeClr val="bg1"/>
              </a:solidFill>
            </a:endParaRPr>
          </a:p>
        </p:txBody>
      </p:sp>
      <p:pic>
        <p:nvPicPr>
          <p:cNvPr id="1026" name="Picture 8" descr="Smiley face with headphone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541342" y="105601"/>
            <a:ext cx="1401221" cy="140122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86636" y="1204646"/>
            <a:ext cx="6447736" cy="523220"/>
          </a:xfrm>
          <a:prstGeom prst="rect">
            <a:avLst/>
          </a:prstGeom>
          <a:noFill/>
        </p:spPr>
        <p:txBody>
          <a:bodyPr wrap="square" rtlCol="0">
            <a:spAutoFit/>
          </a:bodyPr>
          <a:lstStyle/>
          <a:p>
            <a:pPr algn="ctr">
              <a:spcAft>
                <a:spcPts val="0"/>
              </a:spcAft>
              <a:tabLst>
                <a:tab pos="2865755" algn="ctr"/>
                <a:tab pos="5731510" algn="r"/>
              </a:tabLst>
            </a:pPr>
            <a:r>
              <a:rPr lang="en-GB" sz="2800" b="1" dirty="0">
                <a:solidFill>
                  <a:srgbClr val="115076"/>
                </a:solidFill>
                <a:latin typeface="Century Gothic" panose="020B0502020202020204" pitchFamily="34" charset="0"/>
                <a:ea typeface="Calibri" panose="020F0502020204030204" pitchFamily="34" charset="0"/>
                <a:cs typeface="Calibri" panose="020F0502020204030204" pitchFamily="34" charset="0"/>
              </a:rPr>
              <a:t>Vocabulary Learning Homework</a:t>
            </a:r>
            <a:endParaRPr lang="en-GB" sz="2800" dirty="0">
              <a:solidFill>
                <a:srgbClr val="115076"/>
              </a:solidFill>
              <a:latin typeface="Century Gothic" panose="020B0502020202020204" pitchFamily="34" charset="0"/>
              <a:ea typeface="Calibri" panose="020F0502020204030204" pitchFamily="34" charset="0"/>
              <a:cs typeface="Times New Roman" panose="02020603050405020304" pitchFamily="18" charset="0"/>
            </a:endParaRPr>
          </a:p>
        </p:txBody>
      </p:sp>
      <p:sp>
        <p:nvSpPr>
          <p:cNvPr id="12" name="TextBox 11"/>
          <p:cNvSpPr txBox="1"/>
          <p:nvPr/>
        </p:nvSpPr>
        <p:spPr>
          <a:xfrm>
            <a:off x="175148" y="1808185"/>
            <a:ext cx="11066804" cy="830997"/>
          </a:xfrm>
          <a:prstGeom prst="rect">
            <a:avLst/>
          </a:prstGeom>
          <a:noFill/>
        </p:spPr>
        <p:txBody>
          <a:bodyPr wrap="square" rtlCol="0">
            <a:spAutoFit/>
          </a:bodyPr>
          <a:lstStyle/>
          <a:p>
            <a:r>
              <a:rPr lang="en-GB" sz="2400" dirty="0">
                <a:solidFill>
                  <a:srgbClr val="115076"/>
                </a:solidFill>
                <a:latin typeface="Century Gothic" panose="020B0502020202020204" pitchFamily="34" charset="0"/>
              </a:rPr>
              <a:t>There is no vocabulary learning homework this week, but click </a:t>
            </a:r>
            <a:r>
              <a:rPr lang="en-GB" sz="2400" dirty="0">
                <a:solidFill>
                  <a:srgbClr val="115076"/>
                </a:solidFill>
                <a:latin typeface="Century Gothic" panose="020B0502020202020204" pitchFamily="34" charset="0"/>
                <a:hlinkClick r:id="rId5"/>
              </a:rPr>
              <a:t>here</a:t>
            </a:r>
            <a:r>
              <a:rPr lang="en-GB" sz="2400" dirty="0">
                <a:solidFill>
                  <a:srgbClr val="115076"/>
                </a:solidFill>
                <a:latin typeface="Century Gothic" panose="020B0502020202020204" pitchFamily="34" charset="0"/>
              </a:rPr>
              <a:t> for a Year 7 vocabulary mashup.</a:t>
            </a:r>
          </a:p>
        </p:txBody>
      </p:sp>
      <p:sp>
        <p:nvSpPr>
          <p:cNvPr id="2" name="Rectangle 1"/>
          <p:cNvSpPr/>
          <p:nvPr/>
        </p:nvSpPr>
        <p:spPr>
          <a:xfrm>
            <a:off x="265514" y="4800601"/>
            <a:ext cx="11066804" cy="1200329"/>
          </a:xfrm>
          <a:prstGeom prst="rect">
            <a:avLst/>
          </a:prstGeom>
        </p:spPr>
        <p:txBody>
          <a:bodyPr wrap="square">
            <a:spAutoFit/>
          </a:bodyPr>
          <a:lstStyle/>
          <a:p>
            <a:pPr lvl="0">
              <a:defRPr/>
            </a:pPr>
            <a:r>
              <a:rPr lang="en-GB" sz="2400" b="1" dirty="0">
                <a:solidFill>
                  <a:srgbClr val="5B9BD5">
                    <a:lumMod val="50000"/>
                  </a:srgbClr>
                </a:solidFill>
                <a:latin typeface="Century Gothic" panose="020B0502020202020204" pitchFamily="34" charset="0"/>
              </a:rPr>
              <a:t>In addition, revisit:		</a:t>
            </a:r>
            <a:r>
              <a:rPr lang="en-GB" sz="2400" dirty="0">
                <a:solidFill>
                  <a:srgbClr val="5B9BD5">
                    <a:lumMod val="50000"/>
                  </a:srgbClr>
                </a:solidFill>
                <a:latin typeface="Century Gothic" panose="020B0502020202020204" pitchFamily="34" charset="0"/>
                <a:hlinkClick r:id="rId6"/>
              </a:rPr>
              <a:t>Year 8 Term 1.2 Week 7</a:t>
            </a:r>
            <a:endParaRPr lang="en-GB" sz="2400" dirty="0">
              <a:solidFill>
                <a:srgbClr val="5B9BD5">
                  <a:lumMod val="50000"/>
                </a:srgbClr>
              </a:solidFill>
              <a:latin typeface="Century Gothic" panose="020B0502020202020204" pitchFamily="34" charset="0"/>
            </a:endParaRPr>
          </a:p>
          <a:p>
            <a:pPr lvl="0">
              <a:defRPr/>
            </a:pPr>
            <a:r>
              <a:rPr lang="en-GB" sz="2400" dirty="0">
                <a:solidFill>
                  <a:srgbClr val="5B9BD5">
                    <a:lumMod val="50000"/>
                  </a:srgbClr>
                </a:solidFill>
                <a:latin typeface="Century Gothic" panose="020B0502020202020204" pitchFamily="34" charset="0"/>
              </a:rPr>
              <a:t>				</a:t>
            </a:r>
            <a:r>
              <a:rPr lang="en-GB" sz="2400" dirty="0">
                <a:solidFill>
                  <a:srgbClr val="5B9BD5">
                    <a:lumMod val="50000"/>
                  </a:srgbClr>
                </a:solidFill>
                <a:latin typeface="Century Gothic" panose="020B0502020202020204" pitchFamily="34" charset="0"/>
                <a:hlinkClick r:id="rId7"/>
              </a:rPr>
              <a:t>Year 8 Term 1.2 Week 2</a:t>
            </a:r>
            <a:r>
              <a:rPr lang="en-GB" sz="2400" dirty="0">
                <a:solidFill>
                  <a:srgbClr val="5B9BD5">
                    <a:lumMod val="50000"/>
                  </a:srgbClr>
                </a:solidFill>
                <a:latin typeface="Century Gothic" panose="020B0502020202020204" pitchFamily="34" charset="0"/>
              </a:rPr>
              <a:t/>
            </a:r>
            <a:br>
              <a:rPr lang="en-GB" sz="2400" dirty="0">
                <a:solidFill>
                  <a:srgbClr val="5B9BD5">
                    <a:lumMod val="50000"/>
                  </a:srgbClr>
                </a:solidFill>
                <a:latin typeface="Century Gothic" panose="020B0502020202020204" pitchFamily="34" charset="0"/>
              </a:rPr>
            </a:br>
            <a:endParaRPr lang="en-GB" sz="2400" dirty="0"/>
          </a:p>
        </p:txBody>
      </p:sp>
      <p:pic>
        <p:nvPicPr>
          <p:cNvPr id="8" name="Picture 7" descr="the letter Q">
            <a:extLst>
              <a:ext uri="{FF2B5EF4-FFF2-40B4-BE49-F238E27FC236}">
                <a16:creationId xmlns:a16="http://schemas.microsoft.com/office/drawing/2014/main" id="{4F604CAE-A433-4E80-B877-FC4297A94B9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641925" y="4800601"/>
            <a:ext cx="1300638" cy="1300638"/>
          </a:xfrm>
          <a:prstGeom prst="rect">
            <a:avLst/>
          </a:prstGeom>
        </p:spPr>
      </p:pic>
    </p:spTree>
    <p:extLst>
      <p:ext uri="{BB962C8B-B14F-4D97-AF65-F5344CB8AC3E}">
        <p14:creationId xmlns:p14="http://schemas.microsoft.com/office/powerpoint/2010/main" val="5619211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xmlns=""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Vocabulario</a:t>
            </a:r>
            <a:endParaRPr lang="en-GB" sz="3600" b="1" dirty="0">
              <a:solidFill>
                <a:schemeClr val="bg1"/>
              </a:solidFill>
            </a:endParaRPr>
          </a:p>
        </p:txBody>
      </p:sp>
      <p:sp>
        <p:nvSpPr>
          <p:cNvPr id="39" name="TextBox 38"/>
          <p:cNvSpPr txBox="1"/>
          <p:nvPr/>
        </p:nvSpPr>
        <p:spPr>
          <a:xfrm>
            <a:off x="8913439" y="1727318"/>
            <a:ext cx="274383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el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accidente</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0" name="TextBox 39"/>
          <p:cNvSpPr txBox="1"/>
          <p:nvPr/>
        </p:nvSpPr>
        <p:spPr>
          <a:xfrm>
            <a:off x="2427325" y="3489621"/>
            <a:ext cx="439859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dirty="0">
                <a:solidFill>
                  <a:srgbClr val="4472C4">
                    <a:lumMod val="50000"/>
                  </a:srgbClr>
                </a:solidFill>
                <a:latin typeface="Century Gothic" panose="020F0302020204030204"/>
              </a:rPr>
              <a:t>los </a:t>
            </a:r>
            <a:r>
              <a:rPr lang="en-GB" sz="3200" dirty="0" err="1">
                <a:solidFill>
                  <a:srgbClr val="4472C4">
                    <a:lumMod val="50000"/>
                  </a:srgbClr>
                </a:solidFill>
                <a:latin typeface="Century Gothic" panose="020F0302020204030204"/>
              </a:rPr>
              <a:t>Estados</a:t>
            </a:r>
            <a:r>
              <a:rPr lang="en-GB" sz="3200" dirty="0">
                <a:solidFill>
                  <a:srgbClr val="4472C4">
                    <a:lumMod val="50000"/>
                  </a:srgbClr>
                </a:solidFill>
                <a:latin typeface="Century Gothic" panose="020F0302020204030204"/>
              </a:rPr>
              <a:t> Unidos</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4" name="TextBox 20">
            <a:extLst>
              <a:ext uri="{FF2B5EF4-FFF2-40B4-BE49-F238E27FC236}">
                <a16:creationId xmlns:a16="http://schemas.microsoft.com/office/drawing/2014/main" id="{E1C5FD85-FA57-0441-BB01-ED14F7FE09EB}"/>
              </a:ext>
            </a:extLst>
          </p:cNvPr>
          <p:cNvSpPr txBox="1"/>
          <p:nvPr/>
        </p:nvSpPr>
        <p:spPr>
          <a:xfrm>
            <a:off x="2427325" y="5092391"/>
            <a:ext cx="100510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dirty="0">
                <a:solidFill>
                  <a:srgbClr val="4472C4">
                    <a:lumMod val="50000"/>
                  </a:srgbClr>
                </a:solidFill>
                <a:latin typeface="Century Gothic" panose="020F0302020204030204"/>
              </a:rPr>
              <a:t>ya </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8" name="CuadroTexto 44">
            <a:extLst>
              <a:ext uri="{FF2B5EF4-FFF2-40B4-BE49-F238E27FC236}">
                <a16:creationId xmlns:a16="http://schemas.microsoft.com/office/drawing/2014/main" id="{30FBBD92-AFAD-F445-919F-256D6DA6988E}"/>
              </a:ext>
            </a:extLst>
          </p:cNvPr>
          <p:cNvSpPr txBox="1"/>
          <p:nvPr/>
        </p:nvSpPr>
        <p:spPr>
          <a:xfrm>
            <a:off x="6659796" y="2166041"/>
            <a:ext cx="1641796" cy="430887"/>
          </a:xfrm>
          <a:prstGeom prst="rect">
            <a:avLst/>
          </a:prstGeom>
          <a:noFill/>
        </p:spPr>
        <p:txBody>
          <a:bodyPr wrap="none" rtlCol="0">
            <a:spAutoFit/>
          </a:bodyPr>
          <a:lstStyle/>
          <a:p>
            <a:pPr algn="l"/>
            <a:r>
              <a:rPr lang="es-GB" sz="2200" dirty="0">
                <a:solidFill>
                  <a:schemeClr val="accent5">
                    <a:lumMod val="50000"/>
                  </a:schemeClr>
                </a:solidFill>
              </a:rPr>
              <a:t>[</a:t>
            </a:r>
            <a:r>
              <a:rPr lang="es-GB" sz="2200" dirty="0">
                <a:solidFill>
                  <a:schemeClr val="accent5">
                    <a:lumMod val="50000"/>
                  </a:schemeClr>
                </a:solidFill>
                <a:highlight>
                  <a:srgbClr val="E3EAFD"/>
                </a:highlight>
              </a:rPr>
              <a:t>accident</a:t>
            </a:r>
            <a:r>
              <a:rPr lang="es-GB" sz="2200" dirty="0">
                <a:solidFill>
                  <a:schemeClr val="accent5">
                    <a:lumMod val="50000"/>
                  </a:schemeClr>
                </a:solidFill>
              </a:rPr>
              <a:t>]</a:t>
            </a:r>
          </a:p>
        </p:txBody>
      </p:sp>
      <p:sp>
        <p:nvSpPr>
          <p:cNvPr id="49" name="CuadroTexto 45">
            <a:extLst>
              <a:ext uri="{FF2B5EF4-FFF2-40B4-BE49-F238E27FC236}">
                <a16:creationId xmlns:a16="http://schemas.microsoft.com/office/drawing/2014/main" id="{5021A432-4569-C04C-AAFB-5AD87266CD47}"/>
              </a:ext>
            </a:extLst>
          </p:cNvPr>
          <p:cNvSpPr txBox="1"/>
          <p:nvPr/>
        </p:nvSpPr>
        <p:spPr>
          <a:xfrm>
            <a:off x="170024" y="3654733"/>
            <a:ext cx="2164375" cy="430887"/>
          </a:xfrm>
          <a:prstGeom prst="rect">
            <a:avLst/>
          </a:prstGeom>
          <a:noFill/>
        </p:spPr>
        <p:txBody>
          <a:bodyPr wrap="none" rtlCol="0">
            <a:spAutoFit/>
          </a:bodyPr>
          <a:lstStyle/>
          <a:p>
            <a:pPr algn="l"/>
            <a:r>
              <a:rPr lang="es-GB" sz="2200" dirty="0">
                <a:solidFill>
                  <a:schemeClr val="accent5">
                    <a:lumMod val="50000"/>
                  </a:schemeClr>
                </a:solidFill>
              </a:rPr>
              <a:t>[</a:t>
            </a:r>
            <a:r>
              <a:rPr lang="es-GB" sz="2200" dirty="0">
                <a:solidFill>
                  <a:schemeClr val="accent5">
                    <a:lumMod val="50000"/>
                  </a:schemeClr>
                </a:solidFill>
                <a:highlight>
                  <a:srgbClr val="E3EAFD"/>
                </a:highlight>
              </a:rPr>
              <a:t>United States</a:t>
            </a:r>
            <a:r>
              <a:rPr lang="es-GB" sz="2200" dirty="0">
                <a:solidFill>
                  <a:schemeClr val="accent5">
                    <a:lumMod val="50000"/>
                  </a:schemeClr>
                </a:solidFill>
              </a:rPr>
              <a:t>]</a:t>
            </a:r>
          </a:p>
        </p:txBody>
      </p:sp>
      <p:sp>
        <p:nvSpPr>
          <p:cNvPr id="51" name="TextBox 20">
            <a:extLst>
              <a:ext uri="{FF2B5EF4-FFF2-40B4-BE49-F238E27FC236}">
                <a16:creationId xmlns:a16="http://schemas.microsoft.com/office/drawing/2014/main" id="{F5500BD5-0A41-AC4A-B1CC-C408D10E0048}"/>
              </a:ext>
            </a:extLst>
          </p:cNvPr>
          <p:cNvSpPr txBox="1"/>
          <p:nvPr/>
        </p:nvSpPr>
        <p:spPr>
          <a:xfrm>
            <a:off x="8913439" y="3654733"/>
            <a:ext cx="156614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dirty="0">
                <a:solidFill>
                  <a:srgbClr val="4472C4">
                    <a:lumMod val="50000"/>
                  </a:srgbClr>
                </a:solidFill>
                <a:latin typeface="Century Gothic" panose="020F0302020204030204"/>
              </a:rPr>
              <a:t>pasar</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52" name="Imagen 15">
            <a:extLst>
              <a:ext uri="{FF2B5EF4-FFF2-40B4-BE49-F238E27FC236}">
                <a16:creationId xmlns:a16="http://schemas.microsoft.com/office/drawing/2014/main" id="{01536E21-315C-0147-A567-D286131AD42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49156" y="1039921"/>
            <a:ext cx="2649027" cy="962480"/>
          </a:xfrm>
          <a:prstGeom prst="rect">
            <a:avLst/>
          </a:prstGeom>
        </p:spPr>
      </p:pic>
      <p:pic>
        <p:nvPicPr>
          <p:cNvPr id="53" name="Imagen 18">
            <a:extLst>
              <a:ext uri="{FF2B5EF4-FFF2-40B4-BE49-F238E27FC236}">
                <a16:creationId xmlns:a16="http://schemas.microsoft.com/office/drawing/2014/main" id="{98D21F37-55A4-334B-A0B5-7F209D3D248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62950" y="2628024"/>
            <a:ext cx="1709945" cy="1077693"/>
          </a:xfrm>
          <a:prstGeom prst="rect">
            <a:avLst/>
          </a:prstGeom>
        </p:spPr>
      </p:pic>
      <p:pic>
        <p:nvPicPr>
          <p:cNvPr id="54" name="Imagen 27">
            <a:extLst>
              <a:ext uri="{FF2B5EF4-FFF2-40B4-BE49-F238E27FC236}">
                <a16:creationId xmlns:a16="http://schemas.microsoft.com/office/drawing/2014/main" id="{DB4A7354-D186-C94D-AC8E-73A92B855A2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34208" y="5133876"/>
            <a:ext cx="1634068" cy="493178"/>
          </a:xfrm>
          <a:prstGeom prst="rect">
            <a:avLst/>
          </a:prstGeom>
        </p:spPr>
      </p:pic>
      <p:sp>
        <p:nvSpPr>
          <p:cNvPr id="56" name="CuadroTexto 46">
            <a:extLst>
              <a:ext uri="{FF2B5EF4-FFF2-40B4-BE49-F238E27FC236}">
                <a16:creationId xmlns:a16="http://schemas.microsoft.com/office/drawing/2014/main" id="{7C391977-EC4A-0748-B38F-E0E851E5F331}"/>
              </a:ext>
            </a:extLst>
          </p:cNvPr>
          <p:cNvSpPr txBox="1"/>
          <p:nvPr/>
        </p:nvSpPr>
        <p:spPr>
          <a:xfrm>
            <a:off x="6649156" y="3270012"/>
            <a:ext cx="3796908" cy="769441"/>
          </a:xfrm>
          <a:prstGeom prst="rect">
            <a:avLst/>
          </a:prstGeom>
          <a:noFill/>
        </p:spPr>
        <p:txBody>
          <a:bodyPr wrap="square" rtlCol="0">
            <a:spAutoFit/>
          </a:bodyPr>
          <a:lstStyle/>
          <a:p>
            <a:pPr algn="l"/>
            <a:r>
              <a:rPr lang="es-GB" sz="2200" dirty="0">
                <a:solidFill>
                  <a:schemeClr val="accent5">
                    <a:lumMod val="50000"/>
                  </a:schemeClr>
                </a:solidFill>
              </a:rPr>
              <a:t>[</a:t>
            </a:r>
            <a:r>
              <a:rPr lang="es-GB" sz="2200" dirty="0">
                <a:solidFill>
                  <a:schemeClr val="accent5">
                    <a:lumMod val="50000"/>
                  </a:schemeClr>
                </a:solidFill>
                <a:highlight>
                  <a:srgbClr val="E3EAFD"/>
                </a:highlight>
              </a:rPr>
              <a:t>to</a:t>
            </a:r>
            <a:r>
              <a:rPr lang="en-GB" sz="2200" dirty="0">
                <a:solidFill>
                  <a:schemeClr val="accent5">
                    <a:lumMod val="50000"/>
                  </a:schemeClr>
                </a:solidFill>
                <a:highlight>
                  <a:srgbClr val="E3EAFD"/>
                </a:highlight>
              </a:rPr>
              <a:t> </a:t>
            </a:r>
            <a:r>
              <a:rPr lang="es-GB" sz="2200" dirty="0">
                <a:solidFill>
                  <a:schemeClr val="accent5">
                    <a:lumMod val="50000"/>
                  </a:schemeClr>
                </a:solidFill>
                <a:highlight>
                  <a:srgbClr val="E3EAFD"/>
                </a:highlight>
              </a:rPr>
              <a:t>pass, to spend (time)</a:t>
            </a:r>
            <a:r>
              <a:rPr lang="en-GB" sz="2200" dirty="0">
                <a:solidFill>
                  <a:schemeClr val="accent5">
                    <a:lumMod val="50000"/>
                  </a:schemeClr>
                </a:solidFill>
                <a:highlight>
                  <a:srgbClr val="E3EAFD"/>
                </a:highlight>
              </a:rPr>
              <a:t>, to happen</a:t>
            </a:r>
            <a:r>
              <a:rPr lang="es-GB" sz="2200" dirty="0">
                <a:solidFill>
                  <a:schemeClr val="accent5">
                    <a:lumMod val="50000"/>
                  </a:schemeClr>
                </a:solidFill>
              </a:rPr>
              <a:t>]</a:t>
            </a:r>
          </a:p>
        </p:txBody>
      </p:sp>
      <p:sp>
        <p:nvSpPr>
          <p:cNvPr id="57" name="TextBox 13">
            <a:extLst>
              <a:ext uri="{FF2B5EF4-FFF2-40B4-BE49-F238E27FC236}">
                <a16:creationId xmlns:a16="http://schemas.microsoft.com/office/drawing/2014/main" id="{A8E9E737-46AB-4F4A-8D31-937B64EFFEFE}"/>
              </a:ext>
            </a:extLst>
          </p:cNvPr>
          <p:cNvSpPr txBox="1"/>
          <p:nvPr/>
        </p:nvSpPr>
        <p:spPr>
          <a:xfrm>
            <a:off x="2427325" y="1556307"/>
            <a:ext cx="305472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cultura</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58" name="Imagen 8">
            <a:extLst>
              <a:ext uri="{FF2B5EF4-FFF2-40B4-BE49-F238E27FC236}">
                <a16:creationId xmlns:a16="http://schemas.microsoft.com/office/drawing/2014/main" id="{8357E596-A649-A546-B4D9-1EB41D5676F8}"/>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434208" y="1567590"/>
            <a:ext cx="1361270" cy="465754"/>
          </a:xfrm>
          <a:prstGeom prst="rect">
            <a:avLst/>
          </a:prstGeom>
        </p:spPr>
      </p:pic>
      <p:sp>
        <p:nvSpPr>
          <p:cNvPr id="59" name="Llamada rectangular redondeada 49">
            <a:extLst>
              <a:ext uri="{FF2B5EF4-FFF2-40B4-BE49-F238E27FC236}">
                <a16:creationId xmlns:a16="http://schemas.microsoft.com/office/drawing/2014/main" id="{F054C172-BEAC-CE4F-879F-E28F926D3B35}"/>
              </a:ext>
            </a:extLst>
          </p:cNvPr>
          <p:cNvSpPr/>
          <p:nvPr/>
        </p:nvSpPr>
        <p:spPr>
          <a:xfrm>
            <a:off x="126155" y="1325563"/>
            <a:ext cx="6396846" cy="3233231"/>
          </a:xfrm>
          <a:prstGeom prst="wedgeRoundRectCallout">
            <a:avLst>
              <a:gd name="adj1" fmla="val -6808"/>
              <a:gd name="adj2" fmla="val 69004"/>
              <a:gd name="adj3" fmla="val 16667"/>
            </a:avLst>
          </a:prstGeom>
          <a:solidFill>
            <a:srgbClr val="FBF0D5"/>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s-ES" sz="2200" dirty="0" err="1">
                <a:solidFill>
                  <a:srgbClr val="203864"/>
                </a:solidFill>
              </a:rPr>
              <a:t>You</a:t>
            </a:r>
            <a:r>
              <a:rPr lang="es-ES" sz="2200" dirty="0">
                <a:solidFill>
                  <a:srgbClr val="203864"/>
                </a:solidFill>
              </a:rPr>
              <a:t> can use ‘</a:t>
            </a:r>
            <a:r>
              <a:rPr lang="es-ES" sz="2200" b="1" dirty="0">
                <a:solidFill>
                  <a:srgbClr val="203864"/>
                </a:solidFill>
              </a:rPr>
              <a:t>ya</a:t>
            </a:r>
            <a:r>
              <a:rPr lang="es-ES" sz="2200" dirty="0">
                <a:solidFill>
                  <a:srgbClr val="203864"/>
                </a:solidFill>
              </a:rPr>
              <a:t>’ in </a:t>
            </a:r>
            <a:r>
              <a:rPr lang="es-ES" sz="2200" dirty="0" err="1">
                <a:solidFill>
                  <a:srgbClr val="203864"/>
                </a:solidFill>
              </a:rPr>
              <a:t>different</a:t>
            </a:r>
            <a:r>
              <a:rPr lang="es-ES" sz="2200" dirty="0">
                <a:solidFill>
                  <a:srgbClr val="203864"/>
                </a:solidFill>
              </a:rPr>
              <a:t> tenses:</a:t>
            </a:r>
          </a:p>
          <a:p>
            <a:r>
              <a:rPr lang="es-ES" sz="2200" dirty="0">
                <a:solidFill>
                  <a:srgbClr val="203864"/>
                </a:solidFill>
              </a:rPr>
              <a:t> </a:t>
            </a:r>
          </a:p>
          <a:p>
            <a:r>
              <a:rPr lang="es-ES" sz="2200" dirty="0">
                <a:solidFill>
                  <a:srgbClr val="203864"/>
                </a:solidFill>
              </a:rPr>
              <a:t>Miguel </a:t>
            </a:r>
            <a:r>
              <a:rPr lang="es-ES" sz="2200" b="1" dirty="0">
                <a:solidFill>
                  <a:srgbClr val="203864"/>
                </a:solidFill>
              </a:rPr>
              <a:t>ya</a:t>
            </a:r>
            <a:r>
              <a:rPr lang="es-ES" sz="2200" dirty="0">
                <a:solidFill>
                  <a:srgbClr val="203864"/>
                </a:solidFill>
              </a:rPr>
              <a:t> </a:t>
            </a:r>
            <a:r>
              <a:rPr lang="es-ES" sz="2200" b="1" dirty="0">
                <a:solidFill>
                  <a:srgbClr val="203864"/>
                </a:solidFill>
              </a:rPr>
              <a:t>está</a:t>
            </a:r>
            <a:r>
              <a:rPr lang="es-ES" sz="2200" dirty="0">
                <a:solidFill>
                  <a:srgbClr val="203864"/>
                </a:solidFill>
              </a:rPr>
              <a:t> aquí. </a:t>
            </a:r>
          </a:p>
          <a:p>
            <a:r>
              <a:rPr lang="es-ES" sz="2200" dirty="0">
                <a:solidFill>
                  <a:srgbClr val="203864"/>
                </a:solidFill>
              </a:rPr>
              <a:t>Miguel is </a:t>
            </a:r>
            <a:r>
              <a:rPr lang="es-ES" sz="2200" dirty="0" err="1">
                <a:solidFill>
                  <a:srgbClr val="203864"/>
                </a:solidFill>
              </a:rPr>
              <a:t>already</a:t>
            </a:r>
            <a:r>
              <a:rPr lang="es-ES" sz="2200" dirty="0">
                <a:solidFill>
                  <a:srgbClr val="203864"/>
                </a:solidFill>
              </a:rPr>
              <a:t> </a:t>
            </a:r>
            <a:r>
              <a:rPr lang="es-ES" sz="2200" dirty="0" err="1">
                <a:solidFill>
                  <a:srgbClr val="203864"/>
                </a:solidFill>
              </a:rPr>
              <a:t>here</a:t>
            </a:r>
            <a:r>
              <a:rPr lang="es-ES" sz="2200" dirty="0">
                <a:solidFill>
                  <a:srgbClr val="203864"/>
                </a:solidFill>
              </a:rPr>
              <a:t>. (</a:t>
            </a:r>
            <a:r>
              <a:rPr lang="es-ES" sz="2200" dirty="0" err="1">
                <a:solidFill>
                  <a:srgbClr val="203864"/>
                </a:solidFill>
              </a:rPr>
              <a:t>present</a:t>
            </a:r>
            <a:r>
              <a:rPr lang="es-ES" sz="2200" dirty="0">
                <a:solidFill>
                  <a:srgbClr val="203864"/>
                </a:solidFill>
              </a:rPr>
              <a:t>)</a:t>
            </a:r>
          </a:p>
          <a:p>
            <a:endParaRPr lang="es-ES" sz="2200" dirty="0">
              <a:solidFill>
                <a:srgbClr val="203864"/>
              </a:solidFill>
            </a:endParaRPr>
          </a:p>
          <a:p>
            <a:r>
              <a:rPr lang="es-ES" sz="2200" dirty="0">
                <a:solidFill>
                  <a:srgbClr val="203864"/>
                </a:solidFill>
              </a:rPr>
              <a:t>El concierto </a:t>
            </a:r>
            <a:r>
              <a:rPr lang="es-ES" sz="2200" b="1" dirty="0">
                <a:solidFill>
                  <a:srgbClr val="203864"/>
                </a:solidFill>
              </a:rPr>
              <a:t>ya</a:t>
            </a:r>
            <a:r>
              <a:rPr lang="es-ES" sz="2200" dirty="0">
                <a:solidFill>
                  <a:srgbClr val="203864"/>
                </a:solidFill>
              </a:rPr>
              <a:t> </a:t>
            </a:r>
            <a:r>
              <a:rPr lang="es-ES" sz="2200" b="1" dirty="0">
                <a:solidFill>
                  <a:srgbClr val="203864"/>
                </a:solidFill>
              </a:rPr>
              <a:t>pasó</a:t>
            </a:r>
            <a:r>
              <a:rPr lang="es-ES" sz="2200" dirty="0">
                <a:solidFill>
                  <a:srgbClr val="203864"/>
                </a:solidFill>
              </a:rPr>
              <a:t>.</a:t>
            </a:r>
          </a:p>
          <a:p>
            <a:r>
              <a:rPr lang="es-ES" sz="2200" dirty="0" err="1">
                <a:solidFill>
                  <a:srgbClr val="203864"/>
                </a:solidFill>
              </a:rPr>
              <a:t>The</a:t>
            </a:r>
            <a:r>
              <a:rPr lang="es-ES" sz="2200" dirty="0">
                <a:solidFill>
                  <a:srgbClr val="203864"/>
                </a:solidFill>
              </a:rPr>
              <a:t> </a:t>
            </a:r>
            <a:r>
              <a:rPr lang="es-ES" sz="2200" dirty="0" err="1">
                <a:solidFill>
                  <a:srgbClr val="203864"/>
                </a:solidFill>
              </a:rPr>
              <a:t>concert</a:t>
            </a:r>
            <a:r>
              <a:rPr lang="es-ES" sz="2200" dirty="0">
                <a:solidFill>
                  <a:srgbClr val="203864"/>
                </a:solidFill>
              </a:rPr>
              <a:t> </a:t>
            </a:r>
            <a:r>
              <a:rPr lang="es-ES" sz="2200" dirty="0" err="1">
                <a:solidFill>
                  <a:srgbClr val="203864"/>
                </a:solidFill>
              </a:rPr>
              <a:t>already</a:t>
            </a:r>
            <a:r>
              <a:rPr lang="es-ES" sz="2200" dirty="0">
                <a:solidFill>
                  <a:srgbClr val="203864"/>
                </a:solidFill>
              </a:rPr>
              <a:t> </a:t>
            </a:r>
            <a:r>
              <a:rPr lang="es-ES" sz="2200" dirty="0" err="1">
                <a:solidFill>
                  <a:srgbClr val="203864"/>
                </a:solidFill>
              </a:rPr>
              <a:t>happened</a:t>
            </a:r>
            <a:r>
              <a:rPr lang="es-ES" sz="2200" dirty="0">
                <a:solidFill>
                  <a:srgbClr val="203864"/>
                </a:solidFill>
              </a:rPr>
              <a:t>. (</a:t>
            </a:r>
            <a:r>
              <a:rPr lang="es-ES" sz="2200" dirty="0" err="1">
                <a:solidFill>
                  <a:srgbClr val="203864"/>
                </a:solidFill>
              </a:rPr>
              <a:t>preterite</a:t>
            </a:r>
            <a:r>
              <a:rPr lang="es-ES" sz="2200" dirty="0">
                <a:solidFill>
                  <a:srgbClr val="203864"/>
                </a:solidFill>
              </a:rPr>
              <a:t>)</a:t>
            </a:r>
          </a:p>
        </p:txBody>
      </p:sp>
      <p:sp>
        <p:nvSpPr>
          <p:cNvPr id="60" name="TextBox 59"/>
          <p:cNvSpPr txBox="1"/>
          <p:nvPr/>
        </p:nvSpPr>
        <p:spPr>
          <a:xfrm>
            <a:off x="10895210" y="933158"/>
            <a:ext cx="1032933" cy="461665"/>
          </a:xfrm>
          <a:prstGeom prst="rect">
            <a:avLst/>
          </a:prstGeom>
          <a:noFill/>
        </p:spPr>
        <p:txBody>
          <a:bodyPr wrap="square" rtlCol="0">
            <a:spAutoFit/>
          </a:bodyPr>
          <a:lstStyle/>
          <a:p>
            <a:pPr algn="l"/>
            <a:r>
              <a:rPr lang="en-GB" sz="2400" b="1" dirty="0">
                <a:solidFill>
                  <a:schemeClr val="accent5">
                    <a:lumMod val="50000"/>
                  </a:schemeClr>
                </a:solidFill>
              </a:rPr>
              <a:t>[2/2]</a:t>
            </a:r>
          </a:p>
        </p:txBody>
      </p:sp>
      <p:sp>
        <p:nvSpPr>
          <p:cNvPr id="61" name="TextBox 60"/>
          <p:cNvSpPr txBox="1"/>
          <p:nvPr/>
        </p:nvSpPr>
        <p:spPr>
          <a:xfrm>
            <a:off x="6607385" y="4811592"/>
            <a:ext cx="2386420" cy="830997"/>
          </a:xfrm>
          <a:prstGeom prst="rect">
            <a:avLst/>
          </a:prstGeom>
          <a:noFill/>
        </p:spPr>
        <p:txBody>
          <a:bodyPr wrap="square" rtlCol="0">
            <a:spAutoFit/>
          </a:bodyPr>
          <a:lstStyle/>
          <a:p>
            <a:pPr algn="l"/>
            <a:r>
              <a:rPr lang="en-GB" sz="2400" dirty="0">
                <a:solidFill>
                  <a:schemeClr val="accent5">
                    <a:lumMod val="50000"/>
                  </a:schemeClr>
                </a:solidFill>
              </a:rPr>
              <a:t>[to choose, choosing]</a:t>
            </a:r>
          </a:p>
        </p:txBody>
      </p:sp>
      <p:sp>
        <p:nvSpPr>
          <p:cNvPr id="62" name="TextBox 20">
            <a:extLst>
              <a:ext uri="{FF2B5EF4-FFF2-40B4-BE49-F238E27FC236}">
                <a16:creationId xmlns:a16="http://schemas.microsoft.com/office/drawing/2014/main" id="{F5500BD5-0A41-AC4A-B1CC-C408D10E0048}"/>
              </a:ext>
            </a:extLst>
          </p:cNvPr>
          <p:cNvSpPr txBox="1"/>
          <p:nvPr/>
        </p:nvSpPr>
        <p:spPr>
          <a:xfrm>
            <a:off x="8937195" y="4953848"/>
            <a:ext cx="156614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dirty="0" err="1">
                <a:solidFill>
                  <a:srgbClr val="4472C4">
                    <a:lumMod val="50000"/>
                  </a:srgbClr>
                </a:solidFill>
                <a:latin typeface="Century Gothic" panose="020F0302020204030204"/>
              </a:rPr>
              <a:t>elegir</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3" name="Rounded Rectangle 11">
            <a:extLst>
              <a:ext uri="{FF2B5EF4-FFF2-40B4-BE49-F238E27FC236}">
                <a16:creationId xmlns:a16="http://schemas.microsoft.com/office/drawing/2014/main" id="{A316DD52-7894-4A75-969C-CA0645DA2978}"/>
              </a:ext>
            </a:extLst>
          </p:cNvPr>
          <p:cNvSpPr/>
          <p:nvPr/>
        </p:nvSpPr>
        <p:spPr>
          <a:xfrm>
            <a:off x="9906000" y="258166"/>
            <a:ext cx="20221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856007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6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childTnLst>
                                    <p:set>
                                      <p:cBhvr>
                                        <p:cTn id="18" dur="1" fill="hold">
                                          <p:stCondLst>
                                            <p:cond delay="0"/>
                                          </p:stCondLst>
                                        </p:cTn>
                                        <p:tgtEl>
                                          <p:spTgt spid="6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53"/>
                                        </p:tgtEl>
                                        <p:attrNameLst>
                                          <p:attrName>style.visibility</p:attrName>
                                        </p:attrNameLst>
                                      </p:cBhvr>
                                      <p:to>
                                        <p:strVal val="hidden"/>
                                      </p:to>
                                    </p:set>
                                  </p:childTnLst>
                                </p:cTn>
                              </p:par>
                              <p:par>
                                <p:cTn id="23" presetID="1" presetClass="exit" presetSubtype="0" fill="hold" grpId="0" nodeType="withEffect">
                                  <p:stCondLst>
                                    <p:cond delay="0"/>
                                  </p:stCondLst>
                                  <p:childTnLst>
                                    <p:set>
                                      <p:cBhvr>
                                        <p:cTn id="24" dur="1" fill="hold">
                                          <p:stCondLst>
                                            <p:cond delay="0"/>
                                          </p:stCondLst>
                                        </p:cTn>
                                        <p:tgtEl>
                                          <p:spTgt spid="49"/>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3"/>
                                        </p:tgtEl>
                                        <p:attrNameLst>
                                          <p:attrName>style.visibility</p:attrName>
                                        </p:attrNameLst>
                                      </p:cBhvr>
                                      <p:to>
                                        <p:strVal val="visible"/>
                                      </p:to>
                                    </p:set>
                                  </p:childTnLst>
                                </p:cTn>
                              </p:par>
                              <p:par>
                                <p:cTn id="29" presetID="1" presetClass="entr" presetSubtype="0" fill="hold" grpId="1" nodeType="withEffect">
                                  <p:stCondLst>
                                    <p:cond delay="0"/>
                                  </p:stCondLst>
                                  <p:childTnLst>
                                    <p:set>
                                      <p:cBhvr>
                                        <p:cTn id="30" dur="1" fill="hold">
                                          <p:stCondLst>
                                            <p:cond delay="0"/>
                                          </p:stCondLst>
                                        </p:cTn>
                                        <p:tgtEl>
                                          <p:spTgt spid="4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52"/>
                                        </p:tgtEl>
                                        <p:attrNameLst>
                                          <p:attrName>style.visibility</p:attrName>
                                        </p:attrNameLst>
                                      </p:cBhvr>
                                      <p:to>
                                        <p:strVal val="hidden"/>
                                      </p:to>
                                    </p:set>
                                  </p:childTnLst>
                                </p:cTn>
                              </p:par>
                              <p:par>
                                <p:cTn id="35" presetID="1" presetClass="exit" presetSubtype="0" fill="hold" grpId="0" nodeType="withEffect">
                                  <p:stCondLst>
                                    <p:cond delay="0"/>
                                  </p:stCondLst>
                                  <p:childTnLst>
                                    <p:set>
                                      <p:cBhvr>
                                        <p:cTn id="36" dur="1" fill="hold">
                                          <p:stCondLst>
                                            <p:cond delay="0"/>
                                          </p:stCondLst>
                                        </p:cTn>
                                        <p:tgtEl>
                                          <p:spTgt spid="48"/>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52"/>
                                        </p:tgtEl>
                                        <p:attrNameLst>
                                          <p:attrName>style.visibility</p:attrName>
                                        </p:attrNameLst>
                                      </p:cBhvr>
                                      <p:to>
                                        <p:strVal val="visible"/>
                                      </p:to>
                                    </p:set>
                                  </p:childTnLst>
                                </p:cTn>
                              </p:par>
                              <p:par>
                                <p:cTn id="41" presetID="1" presetClass="entr" presetSubtype="0" fill="hold" grpId="1" nodeType="withEffect">
                                  <p:stCondLst>
                                    <p:cond delay="0"/>
                                  </p:stCondLst>
                                  <p:childTnLst>
                                    <p:set>
                                      <p:cBhvr>
                                        <p:cTn id="42" dur="1" fill="hold">
                                          <p:stCondLst>
                                            <p:cond delay="0"/>
                                          </p:stCondLst>
                                        </p:cTn>
                                        <p:tgtEl>
                                          <p:spTgt spid="4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54"/>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56"/>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1" nodeType="clickEffect">
                                  <p:stCondLst>
                                    <p:cond delay="0"/>
                                  </p:stCondLst>
                                  <p:childTnLst>
                                    <p:set>
                                      <p:cBhvr>
                                        <p:cTn id="58" dur="1" fill="hold">
                                          <p:stCondLst>
                                            <p:cond delay="0"/>
                                          </p:stCondLst>
                                        </p:cTn>
                                        <p:tgtEl>
                                          <p:spTgt spid="5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40"/>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1" nodeType="clickEffect">
                                  <p:stCondLst>
                                    <p:cond delay="0"/>
                                  </p:stCondLst>
                                  <p:childTnLst>
                                    <p:set>
                                      <p:cBhvr>
                                        <p:cTn id="66" dur="1" fill="hold">
                                          <p:stCondLst>
                                            <p:cond delay="0"/>
                                          </p:stCondLst>
                                        </p:cTn>
                                        <p:tgtEl>
                                          <p:spTgt spid="4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62"/>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1" nodeType="clickEffect">
                                  <p:stCondLst>
                                    <p:cond delay="0"/>
                                  </p:stCondLst>
                                  <p:childTnLst>
                                    <p:set>
                                      <p:cBhvr>
                                        <p:cTn id="74" dur="1" fill="hold">
                                          <p:stCondLst>
                                            <p:cond delay="0"/>
                                          </p:stCondLst>
                                        </p:cTn>
                                        <p:tgtEl>
                                          <p:spTgt spid="6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57"/>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1" nodeType="clickEffect">
                                  <p:stCondLst>
                                    <p:cond delay="0"/>
                                  </p:stCondLst>
                                  <p:childTnLst>
                                    <p:set>
                                      <p:cBhvr>
                                        <p:cTn id="82" dur="1" fill="hold">
                                          <p:stCondLst>
                                            <p:cond delay="0"/>
                                          </p:stCondLst>
                                        </p:cTn>
                                        <p:tgtEl>
                                          <p:spTgt spid="57"/>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0" nodeType="clickEffect">
                                  <p:stCondLst>
                                    <p:cond delay="0"/>
                                  </p:stCondLst>
                                  <p:childTnLst>
                                    <p:set>
                                      <p:cBhvr>
                                        <p:cTn id="86" dur="1" fill="hold">
                                          <p:stCondLst>
                                            <p:cond delay="0"/>
                                          </p:stCondLst>
                                        </p:cTn>
                                        <p:tgtEl>
                                          <p:spTgt spid="39"/>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1" nodeType="clickEffect">
                                  <p:stCondLst>
                                    <p:cond delay="0"/>
                                  </p:stCondLst>
                                  <p:childTnLst>
                                    <p:set>
                                      <p:cBhvr>
                                        <p:cTn id="90" dur="1" fill="hold">
                                          <p:stCondLst>
                                            <p:cond delay="0"/>
                                          </p:stCondLst>
                                        </p:cTn>
                                        <p:tgtEl>
                                          <p:spTgt spid="39"/>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grpId="0" nodeType="clickEffect">
                                  <p:stCondLst>
                                    <p:cond delay="0"/>
                                  </p:stCondLst>
                                  <p:childTnLst>
                                    <p:set>
                                      <p:cBhvr>
                                        <p:cTn id="94" dur="1" fill="hold">
                                          <p:stCondLst>
                                            <p:cond delay="0"/>
                                          </p:stCondLst>
                                        </p:cTn>
                                        <p:tgtEl>
                                          <p:spTgt spid="44"/>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1" nodeType="clickEffect">
                                  <p:stCondLst>
                                    <p:cond delay="0"/>
                                  </p:stCondLst>
                                  <p:childTnLst>
                                    <p:set>
                                      <p:cBhvr>
                                        <p:cTn id="98" dur="1" fill="hold">
                                          <p:stCondLst>
                                            <p:cond delay="0"/>
                                          </p:stCondLst>
                                        </p:cTn>
                                        <p:tgtEl>
                                          <p:spTgt spid="44"/>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xit" presetSubtype="0" fill="hold" grpId="1" nodeType="clickEffect">
                                  <p:stCondLst>
                                    <p:cond delay="0"/>
                                  </p:stCondLst>
                                  <p:childTnLst>
                                    <p:set>
                                      <p:cBhvr>
                                        <p:cTn id="102" dur="1" fill="hold">
                                          <p:stCondLst>
                                            <p:cond delay="0"/>
                                          </p:stCondLst>
                                        </p:cTn>
                                        <p:tgtEl>
                                          <p:spTgt spid="51"/>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51"/>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59"/>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xit" presetSubtype="0" fill="hold" grpId="1" nodeType="clickEffect">
                                  <p:stCondLst>
                                    <p:cond delay="0"/>
                                  </p:stCondLst>
                                  <p:childTnLst>
                                    <p:set>
                                      <p:cBhvr>
                                        <p:cTn id="114" dur="1" fill="hold">
                                          <p:stCondLst>
                                            <p:cond delay="0"/>
                                          </p:stCondLst>
                                        </p:cTn>
                                        <p:tgtEl>
                                          <p:spTgt spid="5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39" grpId="1"/>
      <p:bldP spid="40" grpId="0"/>
      <p:bldP spid="40" grpId="1"/>
      <p:bldP spid="44" grpId="0"/>
      <p:bldP spid="44" grpId="1"/>
      <p:bldP spid="48" grpId="0"/>
      <p:bldP spid="48" grpId="1"/>
      <p:bldP spid="49" grpId="0"/>
      <p:bldP spid="49" grpId="1"/>
      <p:bldP spid="51" grpId="0"/>
      <p:bldP spid="51" grpId="1"/>
      <p:bldP spid="56" grpId="0"/>
      <p:bldP spid="56" grpId="1"/>
      <p:bldP spid="57" grpId="0"/>
      <p:bldP spid="57" grpId="1"/>
      <p:bldP spid="59" grpId="0" animBg="1"/>
      <p:bldP spid="59" grpId="1" animBg="1"/>
      <p:bldP spid="61" grpId="0"/>
      <p:bldP spid="61" grpId="1"/>
      <p:bldP spid="62" grpId="0"/>
      <p:bldP spid="62"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rectangle">
            <a:extLst>
              <a:ext uri="{C183D7F6-B498-43B3-948B-1728B52AA6E4}">
                <adec:decorative xmlns:adec="http://schemas.microsoft.com/office/drawing/2017/decorative" xmlns=""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0" y="264922"/>
            <a:ext cx="6649156" cy="877727"/>
          </a:xfrm>
        </p:spPr>
        <p:txBody>
          <a:bodyPr>
            <a:normAutofit/>
          </a:bodyPr>
          <a:lstStyle/>
          <a:p>
            <a:r>
              <a:rPr lang="en-GB" sz="2400" b="1" dirty="0">
                <a:solidFill>
                  <a:schemeClr val="bg1"/>
                </a:solidFill>
              </a:rPr>
              <a:t>Talking about ‘knowing’: </a:t>
            </a:r>
            <a:br>
              <a:rPr lang="en-GB" sz="2400" b="1" dirty="0">
                <a:solidFill>
                  <a:schemeClr val="bg1"/>
                </a:solidFill>
              </a:rPr>
            </a:br>
            <a:r>
              <a:rPr lang="en-GB" sz="2400" b="1" dirty="0">
                <a:solidFill>
                  <a:schemeClr val="bg1"/>
                </a:solidFill>
              </a:rPr>
              <a:t>using the verbs ‘saber’ and ‘conocer’</a:t>
            </a:r>
          </a:p>
        </p:txBody>
      </p:sp>
      <p:sp>
        <p:nvSpPr>
          <p:cNvPr id="7" name="TextBox 6"/>
          <p:cNvSpPr txBox="1"/>
          <p:nvPr/>
        </p:nvSpPr>
        <p:spPr>
          <a:xfrm>
            <a:off x="474133" y="1195932"/>
            <a:ext cx="11023600" cy="830997"/>
          </a:xfrm>
          <a:prstGeom prst="rect">
            <a:avLst/>
          </a:prstGeom>
          <a:noFill/>
        </p:spPr>
        <p:txBody>
          <a:bodyPr wrap="square" rtlCol="0">
            <a:spAutoFit/>
          </a:bodyPr>
          <a:lstStyle/>
          <a:p>
            <a:pPr algn="l"/>
            <a:r>
              <a:rPr lang="en-GB" sz="2400" dirty="0">
                <a:solidFill>
                  <a:schemeClr val="accent5">
                    <a:lumMod val="50000"/>
                  </a:schemeClr>
                </a:solidFill>
              </a:rPr>
              <a:t>The verbs ‘saber’ and ‘conocer’ are both used to mean ‘know’, but there are some important differences.</a:t>
            </a:r>
          </a:p>
        </p:txBody>
      </p:sp>
      <p:sp>
        <p:nvSpPr>
          <p:cNvPr id="8" name="Rectangle 7"/>
          <p:cNvSpPr/>
          <p:nvPr/>
        </p:nvSpPr>
        <p:spPr>
          <a:xfrm>
            <a:off x="474133" y="2381266"/>
            <a:ext cx="10488077" cy="461665"/>
          </a:xfrm>
          <a:prstGeom prst="rect">
            <a:avLst/>
          </a:prstGeom>
        </p:spPr>
        <p:txBody>
          <a:bodyPr wrap="square">
            <a:spAutoFit/>
          </a:bodyPr>
          <a:lstStyle/>
          <a:p>
            <a:r>
              <a:rPr lang="es-ES" sz="2400" dirty="0">
                <a:solidFill>
                  <a:srgbClr val="203864"/>
                </a:solidFill>
              </a:rPr>
              <a:t>Saber is used for </a:t>
            </a:r>
            <a:r>
              <a:rPr lang="es-ES" sz="2400" b="1" dirty="0">
                <a:solidFill>
                  <a:srgbClr val="203864"/>
                </a:solidFill>
              </a:rPr>
              <a:t>facts and information. </a:t>
            </a:r>
            <a:endParaRPr lang="en-GB" sz="2400" dirty="0"/>
          </a:p>
        </p:txBody>
      </p:sp>
      <p:sp>
        <p:nvSpPr>
          <p:cNvPr id="9" name="Rectangle 8"/>
          <p:cNvSpPr/>
          <p:nvPr/>
        </p:nvSpPr>
        <p:spPr>
          <a:xfrm>
            <a:off x="383822" y="2842931"/>
            <a:ext cx="4984045" cy="461665"/>
          </a:xfrm>
          <a:prstGeom prst="rect">
            <a:avLst/>
          </a:prstGeom>
        </p:spPr>
        <p:txBody>
          <a:bodyPr wrap="square">
            <a:spAutoFit/>
          </a:bodyPr>
          <a:lstStyle/>
          <a:p>
            <a:r>
              <a:rPr lang="es-ES" sz="2400" dirty="0">
                <a:solidFill>
                  <a:srgbClr val="203864"/>
                </a:solidFill>
              </a:rPr>
              <a:t>¿Sabes mi número de teléfono? </a:t>
            </a:r>
            <a:endParaRPr lang="en-GB" sz="2400" dirty="0"/>
          </a:p>
        </p:txBody>
      </p:sp>
      <p:sp>
        <p:nvSpPr>
          <p:cNvPr id="10" name="Rectangle 9"/>
          <p:cNvSpPr/>
          <p:nvPr/>
        </p:nvSpPr>
        <p:spPr>
          <a:xfrm>
            <a:off x="5853289" y="2842930"/>
            <a:ext cx="5644444" cy="461665"/>
          </a:xfrm>
          <a:prstGeom prst="rect">
            <a:avLst/>
          </a:prstGeom>
        </p:spPr>
        <p:txBody>
          <a:bodyPr wrap="square">
            <a:spAutoFit/>
          </a:bodyPr>
          <a:lstStyle/>
          <a:p>
            <a:r>
              <a:rPr lang="es-ES" sz="2400" dirty="0">
                <a:solidFill>
                  <a:srgbClr val="203864"/>
                </a:solidFill>
              </a:rPr>
              <a:t>Do </a:t>
            </a:r>
            <a:r>
              <a:rPr lang="es-ES" sz="2400" dirty="0" err="1">
                <a:solidFill>
                  <a:srgbClr val="203864"/>
                </a:solidFill>
              </a:rPr>
              <a:t>you</a:t>
            </a:r>
            <a:r>
              <a:rPr lang="es-ES" sz="2400" dirty="0">
                <a:solidFill>
                  <a:srgbClr val="203864"/>
                </a:solidFill>
              </a:rPr>
              <a:t> </a:t>
            </a:r>
            <a:r>
              <a:rPr lang="es-ES" sz="2400" dirty="0" err="1">
                <a:solidFill>
                  <a:srgbClr val="203864"/>
                </a:solidFill>
              </a:rPr>
              <a:t>know</a:t>
            </a:r>
            <a:r>
              <a:rPr lang="es-ES" sz="2400" dirty="0">
                <a:solidFill>
                  <a:srgbClr val="203864"/>
                </a:solidFill>
              </a:rPr>
              <a:t> </a:t>
            </a:r>
            <a:r>
              <a:rPr lang="es-ES" sz="2400" dirty="0" err="1">
                <a:solidFill>
                  <a:srgbClr val="203864"/>
                </a:solidFill>
              </a:rPr>
              <a:t>my</a:t>
            </a:r>
            <a:r>
              <a:rPr lang="es-ES" sz="2400" dirty="0">
                <a:solidFill>
                  <a:srgbClr val="203864"/>
                </a:solidFill>
              </a:rPr>
              <a:t> </a:t>
            </a:r>
            <a:r>
              <a:rPr lang="es-ES" sz="2400" dirty="0" err="1">
                <a:solidFill>
                  <a:srgbClr val="203864"/>
                </a:solidFill>
              </a:rPr>
              <a:t>phone</a:t>
            </a:r>
            <a:r>
              <a:rPr lang="es-ES" sz="2400" dirty="0">
                <a:solidFill>
                  <a:srgbClr val="203864"/>
                </a:solidFill>
              </a:rPr>
              <a:t> </a:t>
            </a:r>
            <a:r>
              <a:rPr lang="es-ES" sz="2400" dirty="0" err="1">
                <a:solidFill>
                  <a:srgbClr val="203864"/>
                </a:solidFill>
              </a:rPr>
              <a:t>number</a:t>
            </a:r>
            <a:r>
              <a:rPr lang="es-ES" sz="2400" dirty="0">
                <a:solidFill>
                  <a:srgbClr val="203864"/>
                </a:solidFill>
              </a:rPr>
              <a:t>?</a:t>
            </a:r>
            <a:endParaRPr lang="en-GB" sz="2400" dirty="0"/>
          </a:p>
        </p:txBody>
      </p:sp>
      <p:sp>
        <p:nvSpPr>
          <p:cNvPr id="11" name="Rectangle 10"/>
          <p:cNvSpPr/>
          <p:nvPr/>
        </p:nvSpPr>
        <p:spPr>
          <a:xfrm>
            <a:off x="474133" y="4094487"/>
            <a:ext cx="11192934" cy="830997"/>
          </a:xfrm>
          <a:prstGeom prst="rect">
            <a:avLst/>
          </a:prstGeom>
        </p:spPr>
        <p:txBody>
          <a:bodyPr wrap="square">
            <a:spAutoFit/>
          </a:bodyPr>
          <a:lstStyle/>
          <a:p>
            <a:r>
              <a:rPr lang="es-ES" sz="2400" dirty="0">
                <a:solidFill>
                  <a:srgbClr val="203864"/>
                </a:solidFill>
              </a:rPr>
              <a:t>Conocer refers to </a:t>
            </a:r>
            <a:r>
              <a:rPr lang="es-ES" sz="2400" b="1" dirty="0">
                <a:solidFill>
                  <a:srgbClr val="203864"/>
                </a:solidFill>
              </a:rPr>
              <a:t>familiarity</a:t>
            </a:r>
            <a:r>
              <a:rPr lang="es-ES" sz="2400" dirty="0">
                <a:solidFill>
                  <a:srgbClr val="203864"/>
                </a:solidFill>
              </a:rPr>
              <a:t> with a </a:t>
            </a:r>
            <a:r>
              <a:rPr lang="es-ES" sz="2400" dirty="0" err="1">
                <a:solidFill>
                  <a:srgbClr val="203864"/>
                </a:solidFill>
              </a:rPr>
              <a:t>person</a:t>
            </a:r>
            <a:r>
              <a:rPr lang="es-ES" sz="2400" dirty="0">
                <a:solidFill>
                  <a:srgbClr val="203864"/>
                </a:solidFill>
              </a:rPr>
              <a:t>, place or </a:t>
            </a:r>
            <a:r>
              <a:rPr lang="es-ES" sz="2400" dirty="0" err="1">
                <a:solidFill>
                  <a:srgbClr val="203864"/>
                </a:solidFill>
              </a:rPr>
              <a:t>thing</a:t>
            </a:r>
            <a:r>
              <a:rPr lang="es-ES" sz="2400" dirty="0">
                <a:solidFill>
                  <a:srgbClr val="203864"/>
                </a:solidFill>
              </a:rPr>
              <a:t>. </a:t>
            </a:r>
            <a:r>
              <a:rPr lang="es-ES" sz="2400" dirty="0" err="1">
                <a:solidFill>
                  <a:srgbClr val="203864"/>
                </a:solidFill>
              </a:rPr>
              <a:t>This</a:t>
            </a:r>
            <a:r>
              <a:rPr lang="es-ES" sz="2400" dirty="0">
                <a:solidFill>
                  <a:srgbClr val="203864"/>
                </a:solidFill>
              </a:rPr>
              <a:t> can </a:t>
            </a:r>
            <a:r>
              <a:rPr lang="es-ES" sz="2400" dirty="0" err="1">
                <a:solidFill>
                  <a:srgbClr val="203864"/>
                </a:solidFill>
              </a:rPr>
              <a:t>also</a:t>
            </a:r>
            <a:r>
              <a:rPr lang="es-ES" sz="2400" dirty="0">
                <a:solidFill>
                  <a:srgbClr val="203864"/>
                </a:solidFill>
              </a:rPr>
              <a:t> </a:t>
            </a:r>
            <a:r>
              <a:rPr lang="es-ES" sz="2400" dirty="0" err="1">
                <a:solidFill>
                  <a:srgbClr val="203864"/>
                </a:solidFill>
              </a:rPr>
              <a:t>include</a:t>
            </a:r>
            <a:r>
              <a:rPr lang="es-ES" sz="2400" dirty="0">
                <a:solidFill>
                  <a:srgbClr val="203864"/>
                </a:solidFill>
              </a:rPr>
              <a:t> </a:t>
            </a:r>
            <a:r>
              <a:rPr lang="es-ES" sz="2400" b="1" dirty="0" err="1">
                <a:solidFill>
                  <a:srgbClr val="203864"/>
                </a:solidFill>
              </a:rPr>
              <a:t>becoming</a:t>
            </a:r>
            <a:r>
              <a:rPr lang="es-ES" sz="2400" b="1" dirty="0">
                <a:solidFill>
                  <a:srgbClr val="203864"/>
                </a:solidFill>
              </a:rPr>
              <a:t> familiar </a:t>
            </a:r>
            <a:r>
              <a:rPr lang="es-ES" sz="2400" dirty="0">
                <a:solidFill>
                  <a:srgbClr val="203864"/>
                </a:solidFill>
              </a:rPr>
              <a:t>with it (‘to </a:t>
            </a:r>
            <a:r>
              <a:rPr lang="es-ES" sz="2400" dirty="0" err="1">
                <a:solidFill>
                  <a:srgbClr val="203864"/>
                </a:solidFill>
              </a:rPr>
              <a:t>get</a:t>
            </a:r>
            <a:r>
              <a:rPr lang="es-ES" sz="2400" dirty="0">
                <a:solidFill>
                  <a:srgbClr val="203864"/>
                </a:solidFill>
              </a:rPr>
              <a:t> to </a:t>
            </a:r>
            <a:r>
              <a:rPr lang="es-ES" sz="2400" dirty="0" err="1">
                <a:solidFill>
                  <a:srgbClr val="203864"/>
                </a:solidFill>
              </a:rPr>
              <a:t>know</a:t>
            </a:r>
            <a:r>
              <a:rPr lang="es-ES" sz="2400" dirty="0">
                <a:solidFill>
                  <a:srgbClr val="203864"/>
                </a:solidFill>
              </a:rPr>
              <a:t>’).</a:t>
            </a:r>
            <a:endParaRPr lang="en-GB" sz="2400" b="1" dirty="0"/>
          </a:p>
        </p:txBody>
      </p:sp>
      <p:sp>
        <p:nvSpPr>
          <p:cNvPr id="12" name="Rectangle 11"/>
          <p:cNvSpPr/>
          <p:nvPr/>
        </p:nvSpPr>
        <p:spPr>
          <a:xfrm>
            <a:off x="383820" y="5060554"/>
            <a:ext cx="4984045" cy="461665"/>
          </a:xfrm>
          <a:prstGeom prst="rect">
            <a:avLst/>
          </a:prstGeom>
        </p:spPr>
        <p:txBody>
          <a:bodyPr wrap="square">
            <a:spAutoFit/>
          </a:bodyPr>
          <a:lstStyle/>
          <a:p>
            <a:r>
              <a:rPr lang="es-ES" sz="2400" dirty="0">
                <a:solidFill>
                  <a:srgbClr val="203864"/>
                </a:solidFill>
              </a:rPr>
              <a:t>¿Conoces España? </a:t>
            </a:r>
            <a:endParaRPr lang="en-GB" sz="2400" dirty="0"/>
          </a:p>
        </p:txBody>
      </p:sp>
      <p:sp>
        <p:nvSpPr>
          <p:cNvPr id="13" name="Rectangle 12"/>
          <p:cNvSpPr/>
          <p:nvPr/>
        </p:nvSpPr>
        <p:spPr>
          <a:xfrm>
            <a:off x="5853289" y="5053491"/>
            <a:ext cx="5644444" cy="461665"/>
          </a:xfrm>
          <a:prstGeom prst="rect">
            <a:avLst/>
          </a:prstGeom>
        </p:spPr>
        <p:txBody>
          <a:bodyPr wrap="square">
            <a:spAutoFit/>
          </a:bodyPr>
          <a:lstStyle/>
          <a:p>
            <a:r>
              <a:rPr lang="es-ES" sz="2400" dirty="0">
                <a:solidFill>
                  <a:srgbClr val="203864"/>
                </a:solidFill>
              </a:rPr>
              <a:t>Do </a:t>
            </a:r>
            <a:r>
              <a:rPr lang="es-ES" sz="2400" dirty="0" err="1">
                <a:solidFill>
                  <a:srgbClr val="203864"/>
                </a:solidFill>
              </a:rPr>
              <a:t>you</a:t>
            </a:r>
            <a:r>
              <a:rPr lang="es-ES" sz="2400" dirty="0">
                <a:solidFill>
                  <a:srgbClr val="203864"/>
                </a:solidFill>
              </a:rPr>
              <a:t> </a:t>
            </a:r>
            <a:r>
              <a:rPr lang="es-ES" sz="2400" dirty="0" err="1">
                <a:solidFill>
                  <a:srgbClr val="203864"/>
                </a:solidFill>
              </a:rPr>
              <a:t>know</a:t>
            </a:r>
            <a:r>
              <a:rPr lang="es-ES" sz="2400" dirty="0">
                <a:solidFill>
                  <a:srgbClr val="203864"/>
                </a:solidFill>
              </a:rPr>
              <a:t> </a:t>
            </a:r>
            <a:r>
              <a:rPr lang="es-ES" sz="2400" dirty="0" err="1">
                <a:solidFill>
                  <a:srgbClr val="203864"/>
                </a:solidFill>
              </a:rPr>
              <a:t>Spain</a:t>
            </a:r>
            <a:r>
              <a:rPr lang="es-ES" sz="2400" dirty="0">
                <a:solidFill>
                  <a:srgbClr val="203864"/>
                </a:solidFill>
              </a:rPr>
              <a:t>?</a:t>
            </a:r>
            <a:endParaRPr lang="en-GB" sz="2400" dirty="0"/>
          </a:p>
        </p:txBody>
      </p:sp>
      <p:sp>
        <p:nvSpPr>
          <p:cNvPr id="15" name="Rectangle 14"/>
          <p:cNvSpPr/>
          <p:nvPr/>
        </p:nvSpPr>
        <p:spPr>
          <a:xfrm>
            <a:off x="383820" y="3334455"/>
            <a:ext cx="4984045" cy="461665"/>
          </a:xfrm>
          <a:prstGeom prst="rect">
            <a:avLst/>
          </a:prstGeom>
        </p:spPr>
        <p:txBody>
          <a:bodyPr wrap="square">
            <a:spAutoFit/>
          </a:bodyPr>
          <a:lstStyle/>
          <a:p>
            <a:r>
              <a:rPr lang="es-ES" sz="2400" dirty="0">
                <a:solidFill>
                  <a:srgbClr val="203864"/>
                </a:solidFill>
              </a:rPr>
              <a:t>¿Sabes qué hacer? </a:t>
            </a:r>
            <a:endParaRPr lang="en-GB" sz="2400" dirty="0"/>
          </a:p>
        </p:txBody>
      </p:sp>
      <p:sp>
        <p:nvSpPr>
          <p:cNvPr id="16" name="Rectangle 15"/>
          <p:cNvSpPr/>
          <p:nvPr/>
        </p:nvSpPr>
        <p:spPr>
          <a:xfrm>
            <a:off x="5853289" y="3304595"/>
            <a:ext cx="5644444" cy="461665"/>
          </a:xfrm>
          <a:prstGeom prst="rect">
            <a:avLst/>
          </a:prstGeom>
        </p:spPr>
        <p:txBody>
          <a:bodyPr wrap="square">
            <a:spAutoFit/>
          </a:bodyPr>
          <a:lstStyle/>
          <a:p>
            <a:r>
              <a:rPr lang="es-ES" sz="2400" dirty="0">
                <a:solidFill>
                  <a:srgbClr val="203864"/>
                </a:solidFill>
              </a:rPr>
              <a:t>Do </a:t>
            </a:r>
            <a:r>
              <a:rPr lang="es-ES" sz="2400" dirty="0" err="1">
                <a:solidFill>
                  <a:srgbClr val="203864"/>
                </a:solidFill>
              </a:rPr>
              <a:t>you</a:t>
            </a:r>
            <a:r>
              <a:rPr lang="es-ES" sz="2400" dirty="0">
                <a:solidFill>
                  <a:srgbClr val="203864"/>
                </a:solidFill>
              </a:rPr>
              <a:t> </a:t>
            </a:r>
            <a:r>
              <a:rPr lang="es-ES" sz="2400" dirty="0" err="1">
                <a:solidFill>
                  <a:srgbClr val="203864"/>
                </a:solidFill>
              </a:rPr>
              <a:t>know</a:t>
            </a:r>
            <a:r>
              <a:rPr lang="es-ES" sz="2400" dirty="0">
                <a:solidFill>
                  <a:srgbClr val="203864"/>
                </a:solidFill>
              </a:rPr>
              <a:t> </a:t>
            </a:r>
            <a:r>
              <a:rPr lang="es-ES" sz="2400" dirty="0" err="1">
                <a:solidFill>
                  <a:srgbClr val="203864"/>
                </a:solidFill>
              </a:rPr>
              <a:t>what</a:t>
            </a:r>
            <a:r>
              <a:rPr lang="es-ES" sz="2400" dirty="0">
                <a:solidFill>
                  <a:srgbClr val="203864"/>
                </a:solidFill>
              </a:rPr>
              <a:t> to do?</a:t>
            </a:r>
            <a:endParaRPr lang="en-GB" sz="2400" dirty="0"/>
          </a:p>
        </p:txBody>
      </p:sp>
      <p:sp>
        <p:nvSpPr>
          <p:cNvPr id="17" name="Rectangle 16"/>
          <p:cNvSpPr/>
          <p:nvPr/>
        </p:nvSpPr>
        <p:spPr>
          <a:xfrm>
            <a:off x="427927" y="5575941"/>
            <a:ext cx="4984045" cy="461665"/>
          </a:xfrm>
          <a:prstGeom prst="rect">
            <a:avLst/>
          </a:prstGeom>
        </p:spPr>
        <p:txBody>
          <a:bodyPr wrap="square">
            <a:spAutoFit/>
          </a:bodyPr>
          <a:lstStyle/>
          <a:p>
            <a:r>
              <a:rPr lang="es-ES" sz="2400" dirty="0">
                <a:solidFill>
                  <a:srgbClr val="203864"/>
                </a:solidFill>
              </a:rPr>
              <a:t>Quiero conocer la cultura.</a:t>
            </a:r>
            <a:endParaRPr lang="en-GB" sz="2400" dirty="0"/>
          </a:p>
        </p:txBody>
      </p:sp>
      <p:sp>
        <p:nvSpPr>
          <p:cNvPr id="18" name="Rectangle 17"/>
          <p:cNvSpPr/>
          <p:nvPr/>
        </p:nvSpPr>
        <p:spPr>
          <a:xfrm>
            <a:off x="5853289" y="5547135"/>
            <a:ext cx="5644444" cy="461665"/>
          </a:xfrm>
          <a:prstGeom prst="rect">
            <a:avLst/>
          </a:prstGeom>
        </p:spPr>
        <p:txBody>
          <a:bodyPr wrap="square">
            <a:spAutoFit/>
          </a:bodyPr>
          <a:lstStyle/>
          <a:p>
            <a:r>
              <a:rPr lang="es-ES" sz="2400" dirty="0">
                <a:solidFill>
                  <a:srgbClr val="203864"/>
                </a:solidFill>
              </a:rPr>
              <a:t>I </a:t>
            </a:r>
            <a:r>
              <a:rPr lang="es-ES" sz="2400" dirty="0" err="1">
                <a:solidFill>
                  <a:srgbClr val="203864"/>
                </a:solidFill>
              </a:rPr>
              <a:t>want</a:t>
            </a:r>
            <a:r>
              <a:rPr lang="es-ES" sz="2400" dirty="0">
                <a:solidFill>
                  <a:srgbClr val="203864"/>
                </a:solidFill>
              </a:rPr>
              <a:t> to </a:t>
            </a:r>
            <a:r>
              <a:rPr lang="es-ES" sz="2400" dirty="0" err="1">
                <a:solidFill>
                  <a:srgbClr val="203864"/>
                </a:solidFill>
              </a:rPr>
              <a:t>get</a:t>
            </a:r>
            <a:r>
              <a:rPr lang="es-ES" sz="2400" dirty="0">
                <a:solidFill>
                  <a:srgbClr val="203864"/>
                </a:solidFill>
              </a:rPr>
              <a:t> to </a:t>
            </a:r>
            <a:r>
              <a:rPr lang="es-ES" sz="2400" dirty="0" err="1">
                <a:solidFill>
                  <a:srgbClr val="203864"/>
                </a:solidFill>
              </a:rPr>
              <a:t>know</a:t>
            </a:r>
            <a:r>
              <a:rPr lang="es-ES" sz="2400" dirty="0">
                <a:solidFill>
                  <a:srgbClr val="203864"/>
                </a:solidFill>
              </a:rPr>
              <a:t> </a:t>
            </a:r>
            <a:r>
              <a:rPr lang="es-ES" sz="2400" dirty="0" err="1">
                <a:solidFill>
                  <a:srgbClr val="203864"/>
                </a:solidFill>
              </a:rPr>
              <a:t>the</a:t>
            </a:r>
            <a:r>
              <a:rPr lang="es-ES" sz="2400" dirty="0">
                <a:solidFill>
                  <a:srgbClr val="203864"/>
                </a:solidFill>
              </a:rPr>
              <a:t> culture.</a:t>
            </a:r>
            <a:endParaRPr lang="en-GB" sz="2400" dirty="0"/>
          </a:p>
        </p:txBody>
      </p:sp>
    </p:spTree>
    <p:extLst>
      <p:ext uri="{BB962C8B-B14F-4D97-AF65-F5344CB8AC3E}">
        <p14:creationId xmlns:p14="http://schemas.microsoft.com/office/powerpoint/2010/main" val="2073672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5" grpId="0"/>
      <p:bldP spid="16" grpId="0"/>
      <p:bldP spid="17" grpId="0"/>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xmlns=""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51970" y="8304"/>
            <a:ext cx="6484584" cy="1325563"/>
          </a:xfrm>
        </p:spPr>
        <p:txBody>
          <a:bodyPr>
            <a:normAutofit/>
          </a:bodyPr>
          <a:lstStyle/>
          <a:p>
            <a:r>
              <a:rPr lang="en-GB" sz="2400" b="1" dirty="0">
                <a:solidFill>
                  <a:schemeClr val="bg1"/>
                </a:solidFill>
              </a:rPr>
              <a:t>Talking about completed actions in the past: 3</a:t>
            </a:r>
            <a:r>
              <a:rPr lang="en-GB" sz="2400" b="1" baseline="30000" dirty="0">
                <a:solidFill>
                  <a:schemeClr val="bg1"/>
                </a:solidFill>
              </a:rPr>
              <a:t>rd</a:t>
            </a:r>
            <a:r>
              <a:rPr lang="en-GB" sz="2400" b="1" dirty="0">
                <a:solidFill>
                  <a:schemeClr val="bg1"/>
                </a:solidFill>
              </a:rPr>
              <a:t> person singular (preterite)</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gramática</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TextBox 7"/>
          <p:cNvSpPr txBox="1"/>
          <p:nvPr/>
        </p:nvSpPr>
        <p:spPr>
          <a:xfrm>
            <a:off x="260177" y="1226600"/>
            <a:ext cx="11425990"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Remember that</a:t>
            </a:r>
            <a:r>
              <a:rPr kumimoji="0" lang="en-GB" sz="26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in Spanish the verb ending changes depending on who the verb refers to.</a:t>
            </a:r>
            <a:endParaRPr kumimoji="0" lang="en-GB" sz="26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9" name="TextBox 8"/>
          <p:cNvSpPr txBox="1"/>
          <p:nvPr/>
        </p:nvSpPr>
        <p:spPr>
          <a:xfrm>
            <a:off x="298097" y="2886146"/>
            <a:ext cx="11893903"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mean ‘</a:t>
            </a:r>
            <a:r>
              <a:rPr kumimoji="0" lang="en-GB" sz="2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a:t>
            </a:r>
            <a:r>
              <a:rPr lang="en-GB" sz="2600" b="1" dirty="0">
                <a:solidFill>
                  <a:srgbClr val="002060"/>
                </a:solidFill>
                <a:latin typeface="Century Gothic" panose="020B0502020202020204" pitchFamily="34" charset="0"/>
              </a:rPr>
              <a:t>he</a:t>
            </a: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or ‘</a:t>
            </a:r>
            <a:r>
              <a:rPr kumimoji="0" lang="en-GB" sz="2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it</a:t>
            </a: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in the present with an –er or –ir verb, remove –</a:t>
            </a:r>
            <a:r>
              <a:rPr lang="en-GB" sz="2600" dirty="0">
                <a:solidFill>
                  <a:srgbClr val="002060"/>
                </a:solidFill>
                <a:latin typeface="Century Gothic" panose="020B0502020202020204" pitchFamily="34" charset="0"/>
              </a:rPr>
              <a:t>e</a:t>
            </a: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 or –ir and add </a:t>
            </a:r>
            <a:r>
              <a:rPr kumimoji="0" lang="en-GB" sz="2600"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_____.</a:t>
            </a:r>
          </a:p>
        </p:txBody>
      </p:sp>
      <p:sp>
        <p:nvSpPr>
          <p:cNvPr id="3" name="Rectangle 2"/>
          <p:cNvSpPr/>
          <p:nvPr/>
        </p:nvSpPr>
        <p:spPr>
          <a:xfrm>
            <a:off x="2534333" y="3275423"/>
            <a:ext cx="564578" cy="492443"/>
          </a:xfrm>
          <a:prstGeom prst="rect">
            <a:avLst/>
          </a:prstGeom>
        </p:spPr>
        <p:txBody>
          <a:bodyPr wrap="none">
            <a:spAutoFit/>
          </a:bodyPr>
          <a:lstStyle/>
          <a:p>
            <a:r>
              <a:rPr lang="en-GB" sz="2600" b="1" dirty="0">
                <a:solidFill>
                  <a:srgbClr val="E25B00"/>
                </a:solidFill>
                <a:latin typeface="Century Gothic" panose="020B0502020202020204" pitchFamily="34" charset="0"/>
              </a:rPr>
              <a:t>–e</a:t>
            </a:r>
            <a:endParaRPr lang="en-GB" sz="2600" dirty="0">
              <a:solidFill>
                <a:srgbClr val="E25B00"/>
              </a:solidFill>
            </a:endParaRPr>
          </a:p>
        </p:txBody>
      </p:sp>
      <p:sp>
        <p:nvSpPr>
          <p:cNvPr id="10" name="TextBox 9"/>
          <p:cNvSpPr txBox="1"/>
          <p:nvPr/>
        </p:nvSpPr>
        <p:spPr>
          <a:xfrm>
            <a:off x="298097" y="3831404"/>
            <a:ext cx="7077261"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dirty="0" err="1">
                <a:solidFill>
                  <a:schemeClr val="accent5">
                    <a:lumMod val="50000"/>
                  </a:schemeClr>
                </a:solidFill>
                <a:latin typeface="Century Gothic" panose="020B0502020202020204" pitchFamily="34" charset="0"/>
              </a:rPr>
              <a:t>Conoc</a:t>
            </a:r>
            <a:r>
              <a:rPr lang="en-GB" sz="2600" b="1" dirty="0" err="1">
                <a:solidFill>
                  <a:srgbClr val="E25B00"/>
                </a:solidFill>
                <a:latin typeface="Century Gothic" panose="020B0502020202020204" pitchFamily="34" charset="0"/>
              </a:rPr>
              <a:t>e</a:t>
            </a:r>
            <a:r>
              <a:rPr kumimoji="0" lang="en-GB" sz="2600"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 </a:t>
            </a:r>
            <a:r>
              <a:rPr kumimoji="0" lang="en-GB" sz="2600" i="0" u="none" strike="noStrike" kern="1200" cap="none" spc="0" normalizeH="0" baseline="0" noProof="0" dirty="0">
                <a:ln>
                  <a:noFill/>
                </a:ln>
                <a:solidFill>
                  <a:srgbClr val="E25B00"/>
                </a:solidFill>
                <a:effectLst/>
                <a:uLnTx/>
                <a:uFillTx/>
                <a:latin typeface="Century Gothic" panose="020B0502020202020204" pitchFamily="34" charset="0"/>
                <a:ea typeface="+mn-ea"/>
                <a:cs typeface="+mn-cs"/>
              </a:rPr>
              <a:t>= _____________________________.</a:t>
            </a:r>
          </a:p>
        </p:txBody>
      </p:sp>
      <p:sp>
        <p:nvSpPr>
          <p:cNvPr id="11" name="Rectangle 10"/>
          <p:cNvSpPr/>
          <p:nvPr/>
        </p:nvSpPr>
        <p:spPr>
          <a:xfrm>
            <a:off x="2172992" y="3786141"/>
            <a:ext cx="4937570" cy="492443"/>
          </a:xfrm>
          <a:prstGeom prst="rect">
            <a:avLst/>
          </a:prstGeom>
        </p:spPr>
        <p:txBody>
          <a:bodyPr wrap="none">
            <a:spAutoFit/>
          </a:bodyPr>
          <a:lstStyle/>
          <a:p>
            <a:r>
              <a:rPr lang="en-GB" sz="2600" dirty="0">
                <a:solidFill>
                  <a:schemeClr val="accent5">
                    <a:lumMod val="50000"/>
                  </a:schemeClr>
                </a:solidFill>
                <a:latin typeface="Century Gothic" panose="020B0502020202020204" pitchFamily="34" charset="0"/>
              </a:rPr>
              <a:t>s/he </a:t>
            </a:r>
            <a:r>
              <a:rPr lang="en-GB" sz="2600" b="1" dirty="0">
                <a:solidFill>
                  <a:schemeClr val="accent5">
                    <a:lumMod val="50000"/>
                  </a:schemeClr>
                </a:solidFill>
                <a:latin typeface="Century Gothic" panose="020B0502020202020204" pitchFamily="34" charset="0"/>
              </a:rPr>
              <a:t>or</a:t>
            </a:r>
            <a:r>
              <a:rPr lang="en-GB" sz="2600" dirty="0">
                <a:solidFill>
                  <a:schemeClr val="accent5">
                    <a:lumMod val="50000"/>
                  </a:schemeClr>
                </a:solidFill>
                <a:latin typeface="Century Gothic" panose="020B0502020202020204" pitchFamily="34" charset="0"/>
              </a:rPr>
              <a:t> it knows, gets to know</a:t>
            </a:r>
            <a:endParaRPr lang="en-GB" sz="2600" dirty="0">
              <a:solidFill>
                <a:schemeClr val="accent5">
                  <a:lumMod val="50000"/>
                </a:schemeClr>
              </a:solidFill>
            </a:endParaRPr>
          </a:p>
        </p:txBody>
      </p:sp>
      <p:sp>
        <p:nvSpPr>
          <p:cNvPr id="12" name="TextBox 11"/>
          <p:cNvSpPr txBox="1"/>
          <p:nvPr/>
        </p:nvSpPr>
        <p:spPr>
          <a:xfrm>
            <a:off x="7259045" y="3771531"/>
            <a:ext cx="5020101"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dirty="0" err="1">
                <a:solidFill>
                  <a:schemeClr val="accent5">
                    <a:lumMod val="50000"/>
                  </a:schemeClr>
                </a:solidFill>
                <a:latin typeface="Century Gothic" panose="020B0502020202020204" pitchFamily="34" charset="0"/>
              </a:rPr>
              <a:t>Ofrec</a:t>
            </a:r>
            <a:r>
              <a:rPr lang="en-GB" sz="2600" b="1" dirty="0" err="1">
                <a:solidFill>
                  <a:srgbClr val="E25B00"/>
                </a:solidFill>
                <a:latin typeface="Century Gothic" panose="020B0502020202020204" pitchFamily="34" charset="0"/>
              </a:rPr>
              <a:t>e</a:t>
            </a:r>
            <a:r>
              <a:rPr kumimoji="0" lang="en-GB" sz="2600"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 </a:t>
            </a:r>
            <a:r>
              <a:rPr kumimoji="0" lang="en-GB" sz="2600" i="0" u="none" strike="noStrike" kern="1200" cap="none" spc="0" normalizeH="0" baseline="0" noProof="0" dirty="0">
                <a:ln>
                  <a:noFill/>
                </a:ln>
                <a:solidFill>
                  <a:srgbClr val="E25B00"/>
                </a:solidFill>
                <a:effectLst/>
                <a:uLnTx/>
                <a:uFillTx/>
                <a:latin typeface="Century Gothic" panose="020B0502020202020204" pitchFamily="34" charset="0"/>
                <a:ea typeface="+mn-ea"/>
                <a:cs typeface="+mn-cs"/>
              </a:rPr>
              <a:t>= _________________.</a:t>
            </a:r>
          </a:p>
        </p:txBody>
      </p:sp>
      <p:sp>
        <p:nvSpPr>
          <p:cNvPr id="13" name="Rectangle 12"/>
          <p:cNvSpPr/>
          <p:nvPr/>
        </p:nvSpPr>
        <p:spPr>
          <a:xfrm>
            <a:off x="8985457" y="3736960"/>
            <a:ext cx="2545890" cy="492443"/>
          </a:xfrm>
          <a:prstGeom prst="rect">
            <a:avLst/>
          </a:prstGeom>
        </p:spPr>
        <p:txBody>
          <a:bodyPr wrap="none">
            <a:spAutoFit/>
          </a:bodyPr>
          <a:lstStyle/>
          <a:p>
            <a:r>
              <a:rPr lang="en-GB" sz="2600" dirty="0">
                <a:solidFill>
                  <a:schemeClr val="accent5">
                    <a:lumMod val="50000"/>
                  </a:schemeClr>
                </a:solidFill>
                <a:latin typeface="Century Gothic" panose="020B0502020202020204" pitchFamily="34" charset="0"/>
              </a:rPr>
              <a:t>s/he </a:t>
            </a:r>
            <a:r>
              <a:rPr lang="en-GB" sz="2600" b="1" dirty="0">
                <a:solidFill>
                  <a:schemeClr val="accent5">
                    <a:lumMod val="50000"/>
                  </a:schemeClr>
                </a:solidFill>
                <a:latin typeface="Century Gothic" panose="020B0502020202020204" pitchFamily="34" charset="0"/>
              </a:rPr>
              <a:t>or</a:t>
            </a:r>
            <a:r>
              <a:rPr lang="en-GB" sz="2600" dirty="0">
                <a:solidFill>
                  <a:schemeClr val="accent5">
                    <a:lumMod val="50000"/>
                  </a:schemeClr>
                </a:solidFill>
                <a:latin typeface="Century Gothic" panose="020B0502020202020204" pitchFamily="34" charset="0"/>
              </a:rPr>
              <a:t> it offers</a:t>
            </a:r>
            <a:endParaRPr lang="en-GB" sz="2600" dirty="0">
              <a:solidFill>
                <a:schemeClr val="accent5">
                  <a:lumMod val="50000"/>
                </a:schemeClr>
              </a:solidFill>
            </a:endParaRPr>
          </a:p>
        </p:txBody>
      </p:sp>
      <p:sp>
        <p:nvSpPr>
          <p:cNvPr id="14" name="TextBox 13"/>
          <p:cNvSpPr txBox="1"/>
          <p:nvPr/>
        </p:nvSpPr>
        <p:spPr>
          <a:xfrm>
            <a:off x="329233" y="4381645"/>
            <a:ext cx="11747971" cy="892552"/>
          </a:xfrm>
          <a:prstGeom prst="rect">
            <a:avLst/>
          </a:prstGeom>
          <a:noFill/>
        </p:spPr>
        <p:txBody>
          <a:bodyPr wrap="square" rtlCol="0">
            <a:spAutoFit/>
          </a:bodyPr>
          <a:lstStyle/>
          <a:p>
            <a:pPr lvl="0">
              <a:defRPr/>
            </a:pP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mean ‘</a:t>
            </a:r>
            <a:r>
              <a:rPr kumimoji="0" lang="en-GB" sz="2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s/he</a:t>
            </a: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or</a:t>
            </a:r>
            <a:r>
              <a:rPr lang="en-GB" sz="2600" dirty="0">
                <a:solidFill>
                  <a:srgbClr val="002060"/>
                </a:solidFill>
                <a:latin typeface="Century Gothic" panose="020B0502020202020204" pitchFamily="34" charset="0"/>
              </a:rPr>
              <a:t> ‘</a:t>
            </a:r>
            <a:r>
              <a:rPr lang="en-GB" sz="2600" b="1" dirty="0">
                <a:solidFill>
                  <a:srgbClr val="002060"/>
                </a:solidFill>
                <a:latin typeface="Century Gothic" panose="020B0502020202020204" pitchFamily="34" charset="0"/>
              </a:rPr>
              <a:t>it</a:t>
            </a:r>
            <a:r>
              <a:rPr lang="en-GB" sz="2600" dirty="0">
                <a:solidFill>
                  <a:srgbClr val="002060"/>
                </a:solidFill>
                <a:latin typeface="Century Gothic" panose="020B0502020202020204" pitchFamily="34" charset="0"/>
              </a:rPr>
              <a:t>’ for a completed action in </a:t>
            </a: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past with an –</a:t>
            </a:r>
            <a:r>
              <a:rPr lang="en-GB" sz="2600" noProof="0" dirty="0">
                <a:solidFill>
                  <a:srgbClr val="002060"/>
                </a:solidFill>
                <a:latin typeface="Century Gothic" panose="020B0502020202020204" pitchFamily="34" charset="0"/>
              </a:rPr>
              <a:t>e</a:t>
            </a: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 verb or –ir verb, remove –</a:t>
            </a:r>
            <a:r>
              <a:rPr lang="en-GB" sz="2600" noProof="0" dirty="0">
                <a:solidFill>
                  <a:srgbClr val="002060"/>
                </a:solidFill>
                <a:latin typeface="Century Gothic" panose="020B0502020202020204" pitchFamily="34" charset="0"/>
              </a:rPr>
              <a:t>e</a:t>
            </a: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 or –ir and</a:t>
            </a:r>
            <a:r>
              <a:rPr kumimoji="0" lang="en-GB" sz="26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add </a:t>
            </a:r>
            <a:r>
              <a:rPr lang="en-GB" sz="2600" b="1" dirty="0">
                <a:solidFill>
                  <a:srgbClr val="E25B00"/>
                </a:solidFill>
                <a:latin typeface="Century Gothic" panose="020B0502020202020204" pitchFamily="34" charset="0"/>
              </a:rPr>
              <a:t>–ió</a:t>
            </a:r>
            <a:r>
              <a:rPr kumimoji="0" lang="en-GB" sz="2600"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 </a:t>
            </a:r>
          </a:p>
        </p:txBody>
      </p:sp>
      <p:sp>
        <p:nvSpPr>
          <p:cNvPr id="19" name="TextBox 18"/>
          <p:cNvSpPr txBox="1"/>
          <p:nvPr/>
        </p:nvSpPr>
        <p:spPr>
          <a:xfrm>
            <a:off x="4889169" y="5525436"/>
            <a:ext cx="1729174"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dirty="0">
                <a:solidFill>
                  <a:srgbClr val="002060"/>
                </a:solidFill>
                <a:latin typeface="Century Gothic" panose="020B0502020202020204" pitchFamily="34" charset="0"/>
              </a:rPr>
              <a:t>romp</a:t>
            </a:r>
            <a:endParaRPr kumimoji="0" lang="en-GB" sz="26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endParaRPr>
          </a:p>
        </p:txBody>
      </p:sp>
      <p:sp>
        <p:nvSpPr>
          <p:cNvPr id="20" name="TextBox 19"/>
          <p:cNvSpPr txBox="1"/>
          <p:nvPr/>
        </p:nvSpPr>
        <p:spPr>
          <a:xfrm>
            <a:off x="8847374" y="5478681"/>
            <a:ext cx="2662104"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dirty="0" err="1">
                <a:solidFill>
                  <a:srgbClr val="203864"/>
                </a:solidFill>
                <a:latin typeface="Century Gothic" panose="020B0502020202020204" pitchFamily="34" charset="0"/>
              </a:rPr>
              <a:t>romp</a:t>
            </a:r>
            <a:r>
              <a:rPr lang="en-GB" sz="2600" b="1" dirty="0" err="1">
                <a:solidFill>
                  <a:srgbClr val="E25B00"/>
                </a:solidFill>
                <a:latin typeface="Century Gothic" panose="020B0502020202020204" pitchFamily="34" charset="0"/>
              </a:rPr>
              <a:t>ió</a:t>
            </a:r>
            <a:endParaRPr kumimoji="0" lang="en-GB" sz="2600" b="1" i="0" u="none" strike="noStrike" kern="1200" cap="none" spc="0" normalizeH="0" baseline="0" noProof="0" dirty="0">
              <a:ln>
                <a:noFill/>
              </a:ln>
              <a:solidFill>
                <a:srgbClr val="E25B00"/>
              </a:solidFill>
              <a:effectLst/>
              <a:uLnTx/>
              <a:uFillTx/>
              <a:latin typeface="Century Gothic" panose="020B0502020202020204" pitchFamily="34" charset="0"/>
            </a:endParaRPr>
          </a:p>
        </p:txBody>
      </p:sp>
      <p:cxnSp>
        <p:nvCxnSpPr>
          <p:cNvPr id="21" name="Straight Arrow Connector 20"/>
          <p:cNvCxnSpPr/>
          <p:nvPr/>
        </p:nvCxnSpPr>
        <p:spPr>
          <a:xfrm>
            <a:off x="6462632" y="5810524"/>
            <a:ext cx="1592826"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8595246" y="5841295"/>
            <a:ext cx="3166361"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lang="en-GB" sz="2600" dirty="0">
                <a:solidFill>
                  <a:srgbClr val="002060"/>
                </a:solidFill>
                <a:latin typeface="Century Gothic" panose="020B0502020202020204" pitchFamily="34" charset="0"/>
              </a:rPr>
              <a:t>s/he </a:t>
            </a:r>
            <a:r>
              <a:rPr lang="en-GB" sz="2600" b="1" dirty="0">
                <a:solidFill>
                  <a:srgbClr val="002060"/>
                </a:solidFill>
                <a:latin typeface="Century Gothic" panose="020B0502020202020204" pitchFamily="34" charset="0"/>
              </a:rPr>
              <a:t>or</a:t>
            </a:r>
            <a:r>
              <a:rPr lang="en-GB" sz="2600" dirty="0">
                <a:solidFill>
                  <a:srgbClr val="002060"/>
                </a:solidFill>
                <a:latin typeface="Century Gothic" panose="020B0502020202020204" pitchFamily="34" charset="0"/>
              </a:rPr>
              <a:t> it broke</a:t>
            </a: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3" name="TextBox 22"/>
          <p:cNvSpPr txBox="1"/>
          <p:nvPr/>
        </p:nvSpPr>
        <p:spPr>
          <a:xfrm>
            <a:off x="649924" y="5525436"/>
            <a:ext cx="2166698"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dirty="0" err="1">
                <a:solidFill>
                  <a:srgbClr val="002060"/>
                </a:solidFill>
                <a:latin typeface="Century Gothic" panose="020B0502020202020204" pitchFamily="34" charset="0"/>
              </a:rPr>
              <a:t>Romp</a:t>
            </a:r>
            <a:r>
              <a:rPr lang="en-GB" sz="2600" strike="sngStrike" dirty="0" err="1">
                <a:solidFill>
                  <a:srgbClr val="002060"/>
                </a:solidFill>
                <a:latin typeface="Century Gothic" panose="020B0502020202020204" pitchFamily="34" charset="0"/>
              </a:rPr>
              <a:t>e</a:t>
            </a:r>
            <a:r>
              <a:rPr kumimoji="0" lang="en-GB" sz="2600" b="0" i="0" u="none" strike="sngStrike" kern="1200" cap="none" spc="0" normalizeH="0" baseline="0" noProof="0" dirty="0">
                <a:ln>
                  <a:noFill/>
                </a:ln>
                <a:solidFill>
                  <a:srgbClr val="002060"/>
                </a:solidFill>
                <a:effectLst/>
                <a:uLnTx/>
                <a:uFillTx/>
                <a:latin typeface="Century Gothic" panose="020B0502020202020204" pitchFamily="34" charset="0"/>
                <a:ea typeface="+mn-ea"/>
                <a:cs typeface="+mn-cs"/>
              </a:rPr>
              <a:t>r</a:t>
            </a:r>
            <a:endParaRPr kumimoji="0" lang="en-GB" sz="2600" b="1" i="0" u="none" strike="sngStrike" kern="1200" cap="none" spc="0" normalizeH="0" baseline="0" noProof="0" dirty="0">
              <a:ln>
                <a:noFill/>
              </a:ln>
              <a:solidFill>
                <a:srgbClr val="ED7D31"/>
              </a:solidFill>
              <a:effectLst/>
              <a:uLnTx/>
              <a:uFillTx/>
              <a:latin typeface="Century Gothic" panose="020B0502020202020204" pitchFamily="34" charset="0"/>
              <a:ea typeface="+mn-ea"/>
              <a:cs typeface="+mn-cs"/>
            </a:endParaRPr>
          </a:p>
        </p:txBody>
      </p:sp>
      <p:cxnSp>
        <p:nvCxnSpPr>
          <p:cNvPr id="24" name="Straight Arrow Connector 23"/>
          <p:cNvCxnSpPr/>
          <p:nvPr/>
        </p:nvCxnSpPr>
        <p:spPr>
          <a:xfrm>
            <a:off x="2864455" y="5813056"/>
            <a:ext cx="1592826"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5" name="CuadroTexto 14">
            <a:extLst>
              <a:ext uri="{FF2B5EF4-FFF2-40B4-BE49-F238E27FC236}">
                <a16:creationId xmlns:a16="http://schemas.microsoft.com/office/drawing/2014/main" id="{B2C9FF7E-6291-014F-A787-4A1C5AF35BFD}"/>
              </a:ext>
            </a:extLst>
          </p:cNvPr>
          <p:cNvSpPr txBox="1"/>
          <p:nvPr/>
        </p:nvSpPr>
        <p:spPr>
          <a:xfrm>
            <a:off x="279642" y="2215882"/>
            <a:ext cx="8008924" cy="492443"/>
          </a:xfrm>
          <a:prstGeom prst="rect">
            <a:avLst/>
          </a:prstGeom>
          <a:noFill/>
        </p:spPr>
        <p:txBody>
          <a:bodyPr wrap="none" rtlCol="0">
            <a:spAutoFit/>
          </a:bodyPr>
          <a:lstStyle/>
          <a:p>
            <a:r>
              <a:rPr lang="en-GB" sz="2600" dirty="0">
                <a:solidFill>
                  <a:srgbClr val="002060"/>
                </a:solidFill>
                <a:latin typeface="Century Gothic" panose="020B0502020202020204" pitchFamily="34" charset="0"/>
              </a:rPr>
              <a:t>It also depends on when the action takes place.</a:t>
            </a:r>
          </a:p>
        </p:txBody>
      </p:sp>
      <p:sp>
        <p:nvSpPr>
          <p:cNvPr id="6" name="Rounded Rectangular Callout 5"/>
          <p:cNvSpPr/>
          <p:nvPr/>
        </p:nvSpPr>
        <p:spPr>
          <a:xfrm>
            <a:off x="4518050" y="1714401"/>
            <a:ext cx="7541032" cy="3034896"/>
          </a:xfrm>
          <a:prstGeom prst="wedgeRoundRectCallout">
            <a:avLst>
              <a:gd name="adj1" fmla="val 23206"/>
              <a:gd name="adj2" fmla="val 74456"/>
              <a:gd name="adj3" fmla="val 16667"/>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200" dirty="0" err="1">
                <a:solidFill>
                  <a:srgbClr val="203864"/>
                </a:solidFill>
              </a:rPr>
              <a:t>Notice</a:t>
            </a:r>
            <a:r>
              <a:rPr lang="es-ES" sz="2200" dirty="0">
                <a:solidFill>
                  <a:srgbClr val="203864"/>
                </a:solidFill>
              </a:rPr>
              <a:t> </a:t>
            </a:r>
            <a:r>
              <a:rPr lang="es-ES" sz="2200" dirty="0" err="1">
                <a:solidFill>
                  <a:srgbClr val="203864"/>
                </a:solidFill>
              </a:rPr>
              <a:t>the</a:t>
            </a:r>
            <a:r>
              <a:rPr lang="es-ES" sz="2200" dirty="0">
                <a:solidFill>
                  <a:srgbClr val="203864"/>
                </a:solidFill>
              </a:rPr>
              <a:t> position of </a:t>
            </a:r>
            <a:r>
              <a:rPr lang="es-ES" sz="2200" dirty="0" err="1">
                <a:solidFill>
                  <a:srgbClr val="203864"/>
                </a:solidFill>
              </a:rPr>
              <a:t>the</a:t>
            </a:r>
            <a:r>
              <a:rPr lang="es-ES" sz="2200" dirty="0">
                <a:solidFill>
                  <a:srgbClr val="203864"/>
                </a:solidFill>
              </a:rPr>
              <a:t> stress. In 3rd </a:t>
            </a:r>
            <a:r>
              <a:rPr lang="es-ES" sz="2200" dirty="0" err="1">
                <a:solidFill>
                  <a:srgbClr val="203864"/>
                </a:solidFill>
              </a:rPr>
              <a:t>person</a:t>
            </a:r>
            <a:r>
              <a:rPr lang="es-ES" sz="2200" dirty="0">
                <a:solidFill>
                  <a:srgbClr val="203864"/>
                </a:solidFill>
              </a:rPr>
              <a:t> singular </a:t>
            </a:r>
            <a:r>
              <a:rPr lang="es-ES" sz="2200" i="1" dirty="0" err="1">
                <a:solidFill>
                  <a:srgbClr val="203864"/>
                </a:solidFill>
              </a:rPr>
              <a:t>present</a:t>
            </a:r>
            <a:r>
              <a:rPr lang="es-ES" sz="2200" dirty="0">
                <a:solidFill>
                  <a:srgbClr val="203864"/>
                </a:solidFill>
              </a:rPr>
              <a:t>, it is </a:t>
            </a:r>
            <a:r>
              <a:rPr lang="es-ES" sz="2200" dirty="0" err="1">
                <a:solidFill>
                  <a:srgbClr val="203864"/>
                </a:solidFill>
              </a:rPr>
              <a:t>on</a:t>
            </a:r>
            <a:r>
              <a:rPr lang="es-ES" sz="2200" dirty="0">
                <a:solidFill>
                  <a:srgbClr val="203864"/>
                </a:solidFill>
              </a:rPr>
              <a:t> </a:t>
            </a:r>
            <a:r>
              <a:rPr lang="es-ES" sz="2200" dirty="0" err="1">
                <a:solidFill>
                  <a:srgbClr val="203864"/>
                </a:solidFill>
              </a:rPr>
              <a:t>the</a:t>
            </a:r>
            <a:r>
              <a:rPr lang="es-ES" sz="2200" dirty="0">
                <a:solidFill>
                  <a:srgbClr val="203864"/>
                </a:solidFill>
              </a:rPr>
              <a:t> </a:t>
            </a:r>
            <a:r>
              <a:rPr lang="es-ES" sz="2200" dirty="0" err="1">
                <a:solidFill>
                  <a:srgbClr val="203864"/>
                </a:solidFill>
              </a:rPr>
              <a:t>penultimate</a:t>
            </a:r>
            <a:r>
              <a:rPr lang="es-ES" sz="2200" dirty="0">
                <a:solidFill>
                  <a:srgbClr val="203864"/>
                </a:solidFill>
              </a:rPr>
              <a:t> </a:t>
            </a:r>
            <a:r>
              <a:rPr lang="es-ES" sz="2200" dirty="0" err="1">
                <a:solidFill>
                  <a:srgbClr val="203864"/>
                </a:solidFill>
              </a:rPr>
              <a:t>syllable</a:t>
            </a:r>
            <a:r>
              <a:rPr lang="es-ES" sz="2200" dirty="0">
                <a:solidFill>
                  <a:srgbClr val="203864"/>
                </a:solidFill>
              </a:rPr>
              <a:t>. In </a:t>
            </a:r>
            <a:r>
              <a:rPr lang="es-ES" sz="2200" dirty="0" err="1">
                <a:solidFill>
                  <a:srgbClr val="203864"/>
                </a:solidFill>
              </a:rPr>
              <a:t>the</a:t>
            </a:r>
            <a:r>
              <a:rPr lang="es-ES" sz="2200" dirty="0">
                <a:solidFill>
                  <a:srgbClr val="203864"/>
                </a:solidFill>
              </a:rPr>
              <a:t> 3rd </a:t>
            </a:r>
            <a:r>
              <a:rPr lang="es-ES" sz="2200" dirty="0" err="1">
                <a:solidFill>
                  <a:srgbClr val="203864"/>
                </a:solidFill>
              </a:rPr>
              <a:t>person</a:t>
            </a:r>
            <a:r>
              <a:rPr lang="es-ES" sz="2200" dirty="0">
                <a:solidFill>
                  <a:srgbClr val="203864"/>
                </a:solidFill>
              </a:rPr>
              <a:t> singular </a:t>
            </a:r>
            <a:r>
              <a:rPr lang="es-ES" sz="2200" i="1" dirty="0" err="1">
                <a:solidFill>
                  <a:srgbClr val="203864"/>
                </a:solidFill>
              </a:rPr>
              <a:t>preterite</a:t>
            </a:r>
            <a:r>
              <a:rPr lang="es-ES" sz="2200" dirty="0">
                <a:solidFill>
                  <a:srgbClr val="203864"/>
                </a:solidFill>
              </a:rPr>
              <a:t>, it is </a:t>
            </a:r>
            <a:r>
              <a:rPr lang="es-ES" sz="2200" dirty="0" err="1">
                <a:solidFill>
                  <a:srgbClr val="203864"/>
                </a:solidFill>
              </a:rPr>
              <a:t>always</a:t>
            </a:r>
            <a:r>
              <a:rPr lang="es-ES" sz="2200" dirty="0">
                <a:solidFill>
                  <a:srgbClr val="203864"/>
                </a:solidFill>
              </a:rPr>
              <a:t> </a:t>
            </a:r>
            <a:r>
              <a:rPr lang="es-ES" sz="2200" dirty="0" err="1">
                <a:solidFill>
                  <a:srgbClr val="203864"/>
                </a:solidFill>
              </a:rPr>
              <a:t>on</a:t>
            </a:r>
            <a:r>
              <a:rPr lang="es-ES" sz="2200" dirty="0">
                <a:solidFill>
                  <a:srgbClr val="203864"/>
                </a:solidFill>
              </a:rPr>
              <a:t> </a:t>
            </a:r>
            <a:r>
              <a:rPr lang="es-ES" sz="2200" dirty="0" err="1">
                <a:solidFill>
                  <a:srgbClr val="203864"/>
                </a:solidFill>
              </a:rPr>
              <a:t>the</a:t>
            </a:r>
            <a:r>
              <a:rPr lang="es-ES" sz="2200" dirty="0">
                <a:solidFill>
                  <a:srgbClr val="203864"/>
                </a:solidFill>
              </a:rPr>
              <a:t> final </a:t>
            </a:r>
            <a:r>
              <a:rPr lang="es-ES" sz="2200" dirty="0" err="1">
                <a:solidFill>
                  <a:srgbClr val="203864"/>
                </a:solidFill>
              </a:rPr>
              <a:t>syllable</a:t>
            </a:r>
            <a:r>
              <a:rPr lang="es-ES" sz="2200" dirty="0">
                <a:solidFill>
                  <a:srgbClr val="203864"/>
                </a:solidFill>
              </a:rPr>
              <a:t>. </a:t>
            </a:r>
          </a:p>
          <a:p>
            <a:pPr>
              <a:lnSpc>
                <a:spcPct val="150000"/>
              </a:lnSpc>
            </a:pPr>
            <a:r>
              <a:rPr lang="es-ES" sz="2200" dirty="0">
                <a:solidFill>
                  <a:srgbClr val="203864"/>
                </a:solidFill>
              </a:rPr>
              <a:t>		</a:t>
            </a:r>
            <a:r>
              <a:rPr lang="es-ES" sz="2200" u="sng" dirty="0">
                <a:solidFill>
                  <a:srgbClr val="203864"/>
                </a:solidFill>
              </a:rPr>
              <a:t>Su</a:t>
            </a:r>
            <a:r>
              <a:rPr lang="es-ES" sz="2200" dirty="0">
                <a:solidFill>
                  <a:srgbClr val="203864"/>
                </a:solidFill>
              </a:rPr>
              <a:t>fre = s/he </a:t>
            </a:r>
            <a:r>
              <a:rPr lang="es-ES" sz="2200" b="1" dirty="0">
                <a:solidFill>
                  <a:srgbClr val="203864"/>
                </a:solidFill>
              </a:rPr>
              <a:t>or </a:t>
            </a:r>
            <a:r>
              <a:rPr lang="es-ES" sz="2200" dirty="0">
                <a:solidFill>
                  <a:srgbClr val="203864"/>
                </a:solidFill>
              </a:rPr>
              <a:t>it suffers</a:t>
            </a:r>
          </a:p>
          <a:p>
            <a:pPr>
              <a:lnSpc>
                <a:spcPct val="150000"/>
              </a:lnSpc>
            </a:pPr>
            <a:r>
              <a:rPr lang="es-ES" sz="2200" dirty="0">
                <a:solidFill>
                  <a:srgbClr val="203864"/>
                </a:solidFill>
              </a:rPr>
              <a:t>		Su</a:t>
            </a:r>
            <a:r>
              <a:rPr lang="es-ES" sz="2200" u="sng" dirty="0">
                <a:solidFill>
                  <a:srgbClr val="203864"/>
                </a:solidFill>
              </a:rPr>
              <a:t>frió</a:t>
            </a:r>
            <a:r>
              <a:rPr lang="es-ES" sz="2200" dirty="0">
                <a:solidFill>
                  <a:srgbClr val="203864"/>
                </a:solidFill>
              </a:rPr>
              <a:t> = s/he </a:t>
            </a:r>
            <a:r>
              <a:rPr lang="es-ES" sz="2200" b="1" dirty="0">
                <a:solidFill>
                  <a:srgbClr val="203864"/>
                </a:solidFill>
              </a:rPr>
              <a:t>or</a:t>
            </a:r>
            <a:r>
              <a:rPr lang="es-ES" sz="2200" dirty="0">
                <a:solidFill>
                  <a:srgbClr val="203864"/>
                </a:solidFill>
              </a:rPr>
              <a:t> it suffered</a:t>
            </a:r>
            <a:endParaRPr lang="en-GB" sz="2200" dirty="0"/>
          </a:p>
        </p:txBody>
      </p:sp>
      <p:sp>
        <p:nvSpPr>
          <p:cNvPr id="25" name="Action Button: Custom 30">
            <a:hlinkClick r:id="" action="ppaction://noaction" highlightClick="1">
              <a:snd r:embed="rId4" name="sufre.wav"/>
            </a:hlinkClick>
            <a:extLst>
              <a:ext uri="{FF2B5EF4-FFF2-40B4-BE49-F238E27FC236}">
                <a16:creationId xmlns:a16="http://schemas.microsoft.com/office/drawing/2014/main" id="{357175EF-76F9-FD44-B0C5-EEEE9C6A5049}"/>
              </a:ext>
            </a:extLst>
          </p:cNvPr>
          <p:cNvSpPr/>
          <p:nvPr/>
        </p:nvSpPr>
        <p:spPr>
          <a:xfrm>
            <a:off x="5979346" y="3495318"/>
            <a:ext cx="406086" cy="39610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mj-lt"/>
              </a:rPr>
              <a:t>1</a:t>
            </a:r>
          </a:p>
        </p:txBody>
      </p:sp>
      <p:sp>
        <p:nvSpPr>
          <p:cNvPr id="26" name="Action Button: Custom 30">
            <a:hlinkClick r:id="" action="ppaction://noaction" highlightClick="1">
              <a:snd r:embed="rId5" name="sufrió.wav"/>
            </a:hlinkClick>
            <a:extLst>
              <a:ext uri="{FF2B5EF4-FFF2-40B4-BE49-F238E27FC236}">
                <a16:creationId xmlns:a16="http://schemas.microsoft.com/office/drawing/2014/main" id="{02A7B944-AEAC-9F4B-840B-F1A0AB2EACF7}"/>
              </a:ext>
            </a:extLst>
          </p:cNvPr>
          <p:cNvSpPr/>
          <p:nvPr/>
        </p:nvSpPr>
        <p:spPr>
          <a:xfrm>
            <a:off x="5979346" y="4044398"/>
            <a:ext cx="406086" cy="39610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mj-lt"/>
              </a:rPr>
              <a:t>2</a:t>
            </a:r>
          </a:p>
        </p:txBody>
      </p:sp>
    </p:spTree>
    <p:extLst>
      <p:ext uri="{BB962C8B-B14F-4D97-AF65-F5344CB8AC3E}">
        <p14:creationId xmlns:p14="http://schemas.microsoft.com/office/powerpoint/2010/main" val="887531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5"/>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26"/>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3" grpId="0"/>
      <p:bldP spid="10" grpId="0"/>
      <p:bldP spid="11" grpId="0"/>
      <p:bldP spid="12" grpId="0"/>
      <p:bldP spid="13" grpId="0"/>
      <p:bldP spid="14" grpId="0"/>
      <p:bldP spid="19" grpId="0"/>
      <p:bldP spid="20" grpId="0"/>
      <p:bldP spid="22" grpId="0"/>
      <p:bldP spid="23" grpId="0"/>
      <p:bldP spid="6" grpId="0" animBg="1"/>
      <p:bldP spid="25" grpId="0" animBg="1"/>
      <p:bldP spid="2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0845748-7264-AC40-89DF-070A9B9D8C1C}"/>
              </a:ext>
            </a:extLst>
          </p:cNvPr>
          <p:cNvSpPr>
            <a:spLocks noGrp="1"/>
          </p:cNvSpPr>
          <p:nvPr>
            <p:ph type="title"/>
          </p:nvPr>
        </p:nvSpPr>
        <p:spPr>
          <a:xfrm>
            <a:off x="267726" y="493718"/>
            <a:ext cx="9865728" cy="645788"/>
          </a:xfrm>
        </p:spPr>
        <p:txBody>
          <a:bodyPr>
            <a:normAutofit fontScale="90000"/>
          </a:bodyPr>
          <a:lstStyle/>
          <a:p>
            <a:pPr>
              <a:lnSpc>
                <a:spcPct val="100000"/>
              </a:lnSpc>
            </a:pPr>
            <a:r>
              <a:rPr lang="es-ES" sz="2400" b="1" dirty="0"/>
              <a:t>Daniel habla sobre las vacaciones de una amiga. </a:t>
            </a:r>
            <a:br>
              <a:rPr lang="es-ES" sz="2400" b="1" dirty="0"/>
            </a:br>
            <a:r>
              <a:rPr lang="es-ES" sz="2400" b="1" dirty="0"/>
              <a:t>Lee las frases. ¿Son las vacaciones de antes o son las vacaciones cada año? Elige la opción correcta y </a:t>
            </a:r>
            <a:r>
              <a:rPr lang="es-GB" sz="2400" b="1" dirty="0"/>
              <a:t>escribe la frase en inglés.</a:t>
            </a:r>
            <a:br>
              <a:rPr lang="es-GB" sz="2400" b="1" dirty="0"/>
            </a:br>
            <a:endParaRPr lang="es-GB" sz="2400" dirty="0"/>
          </a:p>
        </p:txBody>
      </p:sp>
      <p:graphicFrame>
        <p:nvGraphicFramePr>
          <p:cNvPr id="5" name="Tabla 4">
            <a:extLst>
              <a:ext uri="{FF2B5EF4-FFF2-40B4-BE49-F238E27FC236}">
                <a16:creationId xmlns:a16="http://schemas.microsoft.com/office/drawing/2014/main" id="{E189A2E4-F90E-D44D-8854-DC2DF8EE05BC}"/>
              </a:ext>
            </a:extLst>
          </p:cNvPr>
          <p:cNvGraphicFramePr>
            <a:graphicFrameLocks noGrp="1"/>
          </p:cNvGraphicFramePr>
          <p:nvPr>
            <p:extLst>
              <p:ext uri="{D42A27DB-BD31-4B8C-83A1-F6EECF244321}">
                <p14:modId xmlns:p14="http://schemas.microsoft.com/office/powerpoint/2010/main" val="2966942466"/>
              </p:ext>
            </p:extLst>
          </p:nvPr>
        </p:nvGraphicFramePr>
        <p:xfrm>
          <a:off x="284730" y="1200797"/>
          <a:ext cx="6990963" cy="5124214"/>
        </p:xfrm>
        <a:graphic>
          <a:graphicData uri="http://schemas.openxmlformats.org/drawingml/2006/table">
            <a:tbl>
              <a:tblPr firstRow="1" bandRow="1">
                <a:tableStyleId>{5DA37D80-6434-44D0-A028-1B22A696006F}</a:tableStyleId>
              </a:tblPr>
              <a:tblGrid>
                <a:gridCol w="4211070">
                  <a:extLst>
                    <a:ext uri="{9D8B030D-6E8A-4147-A177-3AD203B41FA5}">
                      <a16:colId xmlns:a16="http://schemas.microsoft.com/office/drawing/2014/main" val="3638835627"/>
                    </a:ext>
                  </a:extLst>
                </a:gridCol>
                <a:gridCol w="1460500">
                  <a:extLst>
                    <a:ext uri="{9D8B030D-6E8A-4147-A177-3AD203B41FA5}">
                      <a16:colId xmlns:a16="http://schemas.microsoft.com/office/drawing/2014/main" val="2663478142"/>
                    </a:ext>
                  </a:extLst>
                </a:gridCol>
                <a:gridCol w="1319393">
                  <a:extLst>
                    <a:ext uri="{9D8B030D-6E8A-4147-A177-3AD203B41FA5}">
                      <a16:colId xmlns:a16="http://schemas.microsoft.com/office/drawing/2014/main" val="3026718160"/>
                    </a:ext>
                  </a:extLst>
                </a:gridCol>
              </a:tblGrid>
              <a:tr h="1261072">
                <a:tc>
                  <a:txBody>
                    <a:bodyPr/>
                    <a:lstStyle/>
                    <a:p>
                      <a:pPr algn="ctr"/>
                      <a:endParaRPr lang="es-GB" sz="2000" dirty="0">
                        <a:solidFill>
                          <a:srgbClr val="203864"/>
                        </a:solidFill>
                      </a:endParaRPr>
                    </a:p>
                  </a:txBody>
                  <a:tcPr anchor="ctr"/>
                </a:tc>
                <a:tc>
                  <a:txBody>
                    <a:bodyPr/>
                    <a:lstStyle/>
                    <a:p>
                      <a:pPr algn="ctr"/>
                      <a:r>
                        <a:rPr lang="es-GB" sz="2000" dirty="0">
                          <a:solidFill>
                            <a:srgbClr val="203864"/>
                          </a:solidFill>
                        </a:rPr>
                        <a:t>  </a:t>
                      </a:r>
                      <a:endParaRPr lang="en-GB" sz="2000" dirty="0">
                        <a:solidFill>
                          <a:srgbClr val="203864"/>
                        </a:solidFill>
                      </a:endParaRPr>
                    </a:p>
                    <a:p>
                      <a:pPr algn="ctr"/>
                      <a:endParaRPr lang="en-GB" sz="2000" dirty="0">
                        <a:solidFill>
                          <a:srgbClr val="203864"/>
                        </a:solidFill>
                      </a:endParaRPr>
                    </a:p>
                    <a:p>
                      <a:pPr algn="ctr"/>
                      <a:r>
                        <a:rPr lang="en-GB" sz="2000" dirty="0">
                          <a:solidFill>
                            <a:srgbClr val="203864"/>
                          </a:solidFill>
                        </a:rPr>
                        <a:t>Cada año</a:t>
                      </a:r>
                      <a:endParaRPr lang="es-GB" sz="2000" dirty="0">
                        <a:solidFill>
                          <a:srgbClr val="203864"/>
                        </a:solidFill>
                      </a:endParaRPr>
                    </a:p>
                  </a:txBody>
                  <a:tcPr anchor="ctr"/>
                </a:tc>
                <a:tc>
                  <a:txBody>
                    <a:bodyPr/>
                    <a:lstStyle/>
                    <a:p>
                      <a:pPr algn="ctr"/>
                      <a:endParaRPr lang="en-GB" sz="2000" dirty="0">
                        <a:solidFill>
                          <a:srgbClr val="203864"/>
                        </a:solidFill>
                      </a:endParaRPr>
                    </a:p>
                    <a:p>
                      <a:pPr algn="ctr"/>
                      <a:endParaRPr lang="en-GB" sz="2000" dirty="0">
                        <a:solidFill>
                          <a:srgbClr val="203864"/>
                        </a:solidFill>
                      </a:endParaRPr>
                    </a:p>
                    <a:p>
                      <a:pPr algn="ctr"/>
                      <a:r>
                        <a:rPr lang="en-GB" sz="2000" dirty="0">
                          <a:solidFill>
                            <a:srgbClr val="203864"/>
                          </a:solidFill>
                        </a:rPr>
                        <a:t>Antes</a:t>
                      </a:r>
                      <a:r>
                        <a:rPr lang="es-GB" sz="2000" dirty="0">
                          <a:solidFill>
                            <a:srgbClr val="203864"/>
                          </a:solidFill>
                        </a:rPr>
                        <a:t> </a:t>
                      </a:r>
                    </a:p>
                  </a:txBody>
                  <a:tcPr anchor="ctr"/>
                </a:tc>
                <a:extLst>
                  <a:ext uri="{0D108BD9-81ED-4DB2-BD59-A6C34878D82A}">
                    <a16:rowId xmlns:a16="http://schemas.microsoft.com/office/drawing/2014/main" val="1077881034"/>
                  </a:ext>
                </a:extLst>
              </a:tr>
              <a:tr h="643857">
                <a:tc>
                  <a:txBody>
                    <a:bodyPr/>
                    <a:lstStyle/>
                    <a:p>
                      <a:pPr algn="ctr"/>
                      <a:endParaRPr lang="es-GB" sz="2200" dirty="0">
                        <a:solidFill>
                          <a:srgbClr val="203864"/>
                        </a:solidFill>
                      </a:endParaRPr>
                    </a:p>
                  </a:txBody>
                  <a:tcPr anchor="ctr"/>
                </a:tc>
                <a:tc>
                  <a:txBody>
                    <a:bodyPr/>
                    <a:lstStyle/>
                    <a:p>
                      <a:pPr algn="ctr"/>
                      <a:endParaRPr lang="es-GB" sz="2200">
                        <a:solidFill>
                          <a:srgbClr val="203864"/>
                        </a:solidFill>
                      </a:endParaRPr>
                    </a:p>
                  </a:txBody>
                  <a:tcPr anchor="ctr"/>
                </a:tc>
                <a:tc>
                  <a:txBody>
                    <a:bodyPr/>
                    <a:lstStyle/>
                    <a:p>
                      <a:pPr algn="ctr"/>
                      <a:endParaRPr lang="es-GB" sz="2200" dirty="0">
                        <a:solidFill>
                          <a:srgbClr val="203864"/>
                        </a:solidFill>
                      </a:endParaRPr>
                    </a:p>
                  </a:txBody>
                  <a:tcPr anchor="ctr"/>
                </a:tc>
                <a:extLst>
                  <a:ext uri="{0D108BD9-81ED-4DB2-BD59-A6C34878D82A}">
                    <a16:rowId xmlns:a16="http://schemas.microsoft.com/office/drawing/2014/main" val="3920744521"/>
                  </a:ext>
                </a:extLst>
              </a:tr>
              <a:tr h="643857">
                <a:tc>
                  <a:txBody>
                    <a:bodyPr/>
                    <a:lstStyle/>
                    <a:p>
                      <a:pPr algn="ctr"/>
                      <a:endParaRPr lang="es-GB" sz="2200">
                        <a:solidFill>
                          <a:srgbClr val="203864"/>
                        </a:solidFill>
                      </a:endParaRPr>
                    </a:p>
                  </a:txBody>
                  <a:tcPr anchor="ctr"/>
                </a:tc>
                <a:tc>
                  <a:txBody>
                    <a:bodyPr/>
                    <a:lstStyle/>
                    <a:p>
                      <a:pPr algn="ctr"/>
                      <a:endParaRPr lang="es-GB" sz="2200">
                        <a:solidFill>
                          <a:srgbClr val="203864"/>
                        </a:solidFill>
                      </a:endParaRPr>
                    </a:p>
                  </a:txBody>
                  <a:tcPr anchor="ctr"/>
                </a:tc>
                <a:tc>
                  <a:txBody>
                    <a:bodyPr/>
                    <a:lstStyle/>
                    <a:p>
                      <a:pPr algn="ctr"/>
                      <a:endParaRPr lang="es-GB" sz="2200" dirty="0">
                        <a:solidFill>
                          <a:srgbClr val="203864"/>
                        </a:solidFill>
                      </a:endParaRPr>
                    </a:p>
                  </a:txBody>
                  <a:tcPr anchor="ctr"/>
                </a:tc>
                <a:extLst>
                  <a:ext uri="{0D108BD9-81ED-4DB2-BD59-A6C34878D82A}">
                    <a16:rowId xmlns:a16="http://schemas.microsoft.com/office/drawing/2014/main" val="514814108"/>
                  </a:ext>
                </a:extLst>
              </a:tr>
              <a:tr h="643857">
                <a:tc>
                  <a:txBody>
                    <a:bodyPr/>
                    <a:lstStyle/>
                    <a:p>
                      <a:pPr algn="ctr"/>
                      <a:endParaRPr lang="es-GB" sz="2200">
                        <a:solidFill>
                          <a:srgbClr val="203864"/>
                        </a:solidFill>
                      </a:endParaRPr>
                    </a:p>
                  </a:txBody>
                  <a:tcPr anchor="ctr"/>
                </a:tc>
                <a:tc>
                  <a:txBody>
                    <a:bodyPr/>
                    <a:lstStyle/>
                    <a:p>
                      <a:pPr algn="ctr"/>
                      <a:endParaRPr lang="es-GB" sz="2200" dirty="0">
                        <a:solidFill>
                          <a:srgbClr val="203864"/>
                        </a:solidFill>
                      </a:endParaRPr>
                    </a:p>
                  </a:txBody>
                  <a:tcPr anchor="ctr"/>
                </a:tc>
                <a:tc>
                  <a:txBody>
                    <a:bodyPr/>
                    <a:lstStyle/>
                    <a:p>
                      <a:pPr algn="ctr"/>
                      <a:endParaRPr lang="es-GB" sz="2200" dirty="0">
                        <a:solidFill>
                          <a:srgbClr val="203864"/>
                        </a:solidFill>
                      </a:endParaRPr>
                    </a:p>
                  </a:txBody>
                  <a:tcPr anchor="ctr"/>
                </a:tc>
                <a:extLst>
                  <a:ext uri="{0D108BD9-81ED-4DB2-BD59-A6C34878D82A}">
                    <a16:rowId xmlns:a16="http://schemas.microsoft.com/office/drawing/2014/main" val="2624153016"/>
                  </a:ext>
                </a:extLst>
              </a:tr>
              <a:tr h="643857">
                <a:tc>
                  <a:txBody>
                    <a:bodyPr/>
                    <a:lstStyle/>
                    <a:p>
                      <a:pPr algn="ctr"/>
                      <a:endParaRPr lang="es-GB" sz="2200">
                        <a:solidFill>
                          <a:srgbClr val="203864"/>
                        </a:solidFill>
                      </a:endParaRPr>
                    </a:p>
                  </a:txBody>
                  <a:tcPr anchor="ctr"/>
                </a:tc>
                <a:tc>
                  <a:txBody>
                    <a:bodyPr/>
                    <a:lstStyle/>
                    <a:p>
                      <a:pPr algn="ctr"/>
                      <a:endParaRPr lang="es-GB" sz="2200">
                        <a:solidFill>
                          <a:srgbClr val="203864"/>
                        </a:solidFill>
                      </a:endParaRPr>
                    </a:p>
                  </a:txBody>
                  <a:tcPr anchor="ctr"/>
                </a:tc>
                <a:tc>
                  <a:txBody>
                    <a:bodyPr/>
                    <a:lstStyle/>
                    <a:p>
                      <a:pPr algn="ctr"/>
                      <a:endParaRPr lang="es-GB" sz="2200" dirty="0">
                        <a:solidFill>
                          <a:srgbClr val="203864"/>
                        </a:solidFill>
                      </a:endParaRPr>
                    </a:p>
                  </a:txBody>
                  <a:tcPr anchor="ctr"/>
                </a:tc>
                <a:extLst>
                  <a:ext uri="{0D108BD9-81ED-4DB2-BD59-A6C34878D82A}">
                    <a16:rowId xmlns:a16="http://schemas.microsoft.com/office/drawing/2014/main" val="1968203151"/>
                  </a:ext>
                </a:extLst>
              </a:tr>
              <a:tr h="643857">
                <a:tc>
                  <a:txBody>
                    <a:bodyPr/>
                    <a:lstStyle/>
                    <a:p>
                      <a:pPr algn="ctr"/>
                      <a:endParaRPr lang="es-GB" sz="2200">
                        <a:solidFill>
                          <a:srgbClr val="203864"/>
                        </a:solidFill>
                      </a:endParaRPr>
                    </a:p>
                  </a:txBody>
                  <a:tcPr anchor="ctr"/>
                </a:tc>
                <a:tc>
                  <a:txBody>
                    <a:bodyPr/>
                    <a:lstStyle/>
                    <a:p>
                      <a:pPr algn="ctr"/>
                      <a:endParaRPr lang="es-GB" sz="2200" dirty="0">
                        <a:solidFill>
                          <a:srgbClr val="203864"/>
                        </a:solidFill>
                      </a:endParaRPr>
                    </a:p>
                  </a:txBody>
                  <a:tcPr anchor="ctr"/>
                </a:tc>
                <a:tc>
                  <a:txBody>
                    <a:bodyPr/>
                    <a:lstStyle/>
                    <a:p>
                      <a:pPr algn="ctr"/>
                      <a:endParaRPr lang="es-GB" sz="2200" dirty="0">
                        <a:solidFill>
                          <a:srgbClr val="203864"/>
                        </a:solidFill>
                      </a:endParaRPr>
                    </a:p>
                  </a:txBody>
                  <a:tcPr anchor="ctr"/>
                </a:tc>
                <a:extLst>
                  <a:ext uri="{0D108BD9-81ED-4DB2-BD59-A6C34878D82A}">
                    <a16:rowId xmlns:a16="http://schemas.microsoft.com/office/drawing/2014/main" val="3208402634"/>
                  </a:ext>
                </a:extLst>
              </a:tr>
              <a:tr h="643857">
                <a:tc>
                  <a:txBody>
                    <a:bodyPr/>
                    <a:lstStyle/>
                    <a:p>
                      <a:pPr algn="ctr"/>
                      <a:endParaRPr lang="es-GB" sz="2200" dirty="0">
                        <a:solidFill>
                          <a:srgbClr val="203864"/>
                        </a:solidFill>
                      </a:endParaRPr>
                    </a:p>
                  </a:txBody>
                  <a:tcPr anchor="ctr"/>
                </a:tc>
                <a:tc>
                  <a:txBody>
                    <a:bodyPr/>
                    <a:lstStyle/>
                    <a:p>
                      <a:pPr algn="ctr"/>
                      <a:endParaRPr lang="es-GB" sz="2200">
                        <a:solidFill>
                          <a:srgbClr val="203864"/>
                        </a:solidFill>
                      </a:endParaRPr>
                    </a:p>
                  </a:txBody>
                  <a:tcPr anchor="ctr"/>
                </a:tc>
                <a:tc>
                  <a:txBody>
                    <a:bodyPr/>
                    <a:lstStyle/>
                    <a:p>
                      <a:pPr algn="ctr"/>
                      <a:endParaRPr lang="es-GB" sz="2200" dirty="0">
                        <a:solidFill>
                          <a:srgbClr val="203864"/>
                        </a:solidFill>
                      </a:endParaRPr>
                    </a:p>
                  </a:txBody>
                  <a:tcPr anchor="ctr"/>
                </a:tc>
                <a:extLst>
                  <a:ext uri="{0D108BD9-81ED-4DB2-BD59-A6C34878D82A}">
                    <a16:rowId xmlns:a16="http://schemas.microsoft.com/office/drawing/2014/main" val="74660371"/>
                  </a:ext>
                </a:extLst>
              </a:tr>
            </a:tbl>
          </a:graphicData>
        </a:graphic>
      </p:graphicFrame>
      <p:sp>
        <p:nvSpPr>
          <p:cNvPr id="6" name="Título 1">
            <a:extLst>
              <a:ext uri="{FF2B5EF4-FFF2-40B4-BE49-F238E27FC236}">
                <a16:creationId xmlns:a16="http://schemas.microsoft.com/office/drawing/2014/main" id="{B80E1F2A-86AD-8A42-B234-B9F76F9136B2}"/>
              </a:ext>
            </a:extLst>
          </p:cNvPr>
          <p:cNvSpPr txBox="1">
            <a:spLocks/>
          </p:cNvSpPr>
          <p:nvPr/>
        </p:nvSpPr>
        <p:spPr>
          <a:xfrm>
            <a:off x="116308" y="781179"/>
            <a:ext cx="9040091" cy="360490"/>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s-GB" sz="2400" b="1" dirty="0"/>
          </a:p>
        </p:txBody>
      </p:sp>
      <p:graphicFrame>
        <p:nvGraphicFramePr>
          <p:cNvPr id="8" name="Tabla 7">
            <a:extLst>
              <a:ext uri="{FF2B5EF4-FFF2-40B4-BE49-F238E27FC236}">
                <a16:creationId xmlns:a16="http://schemas.microsoft.com/office/drawing/2014/main" id="{CD3958A5-7333-354B-8B84-C97682B39746}"/>
              </a:ext>
            </a:extLst>
          </p:cNvPr>
          <p:cNvGraphicFramePr>
            <a:graphicFrameLocks noGrp="1"/>
          </p:cNvGraphicFramePr>
          <p:nvPr>
            <p:extLst>
              <p:ext uri="{D42A27DB-BD31-4B8C-83A1-F6EECF244321}">
                <p14:modId xmlns:p14="http://schemas.microsoft.com/office/powerpoint/2010/main" val="771407375"/>
              </p:ext>
            </p:extLst>
          </p:nvPr>
        </p:nvGraphicFramePr>
        <p:xfrm>
          <a:off x="7483829" y="1200798"/>
          <a:ext cx="4423441" cy="5124215"/>
        </p:xfrm>
        <a:graphic>
          <a:graphicData uri="http://schemas.openxmlformats.org/drawingml/2006/table">
            <a:tbl>
              <a:tblPr firstRow="1" bandRow="1">
                <a:tableStyleId>{5DA37D80-6434-44D0-A028-1B22A696006F}</a:tableStyleId>
              </a:tblPr>
              <a:tblGrid>
                <a:gridCol w="4423441">
                  <a:extLst>
                    <a:ext uri="{9D8B030D-6E8A-4147-A177-3AD203B41FA5}">
                      <a16:colId xmlns:a16="http://schemas.microsoft.com/office/drawing/2014/main" val="3638835627"/>
                    </a:ext>
                  </a:extLst>
                </a:gridCol>
              </a:tblGrid>
              <a:tr h="1246469">
                <a:tc>
                  <a:txBody>
                    <a:bodyPr/>
                    <a:lstStyle/>
                    <a:p>
                      <a:pPr algn="ctr"/>
                      <a:r>
                        <a:rPr lang="es-GB" sz="2000" dirty="0">
                          <a:solidFill>
                            <a:srgbClr val="203864"/>
                          </a:solidFill>
                        </a:rPr>
                        <a:t>En inglés</a:t>
                      </a:r>
                    </a:p>
                  </a:txBody>
                  <a:tcPr anchor="ctr"/>
                </a:tc>
                <a:extLst>
                  <a:ext uri="{0D108BD9-81ED-4DB2-BD59-A6C34878D82A}">
                    <a16:rowId xmlns:a16="http://schemas.microsoft.com/office/drawing/2014/main" val="1077881034"/>
                  </a:ext>
                </a:extLst>
              </a:tr>
              <a:tr h="646291">
                <a:tc>
                  <a:txBody>
                    <a:bodyPr/>
                    <a:lstStyle/>
                    <a:p>
                      <a:pPr algn="l"/>
                      <a:endParaRPr lang="es-GB" sz="2200" dirty="0">
                        <a:solidFill>
                          <a:srgbClr val="203864"/>
                        </a:solidFill>
                      </a:endParaRPr>
                    </a:p>
                  </a:txBody>
                  <a:tcPr anchor="ctr"/>
                </a:tc>
                <a:extLst>
                  <a:ext uri="{0D108BD9-81ED-4DB2-BD59-A6C34878D82A}">
                    <a16:rowId xmlns:a16="http://schemas.microsoft.com/office/drawing/2014/main" val="3920744521"/>
                  </a:ext>
                </a:extLst>
              </a:tr>
              <a:tr h="646291">
                <a:tc>
                  <a:txBody>
                    <a:bodyPr/>
                    <a:lstStyle/>
                    <a:p>
                      <a:pPr algn="ctr"/>
                      <a:endParaRPr lang="es-GB" sz="2200" dirty="0">
                        <a:solidFill>
                          <a:srgbClr val="203864"/>
                        </a:solidFill>
                      </a:endParaRPr>
                    </a:p>
                  </a:txBody>
                  <a:tcPr anchor="ctr"/>
                </a:tc>
                <a:extLst>
                  <a:ext uri="{0D108BD9-81ED-4DB2-BD59-A6C34878D82A}">
                    <a16:rowId xmlns:a16="http://schemas.microsoft.com/office/drawing/2014/main" val="514814108"/>
                  </a:ext>
                </a:extLst>
              </a:tr>
              <a:tr h="646291">
                <a:tc>
                  <a:txBody>
                    <a:bodyPr/>
                    <a:lstStyle/>
                    <a:p>
                      <a:pPr algn="ctr"/>
                      <a:endParaRPr lang="es-GB" sz="2200" dirty="0">
                        <a:solidFill>
                          <a:srgbClr val="203864"/>
                        </a:solidFill>
                      </a:endParaRPr>
                    </a:p>
                  </a:txBody>
                  <a:tcPr anchor="ctr"/>
                </a:tc>
                <a:extLst>
                  <a:ext uri="{0D108BD9-81ED-4DB2-BD59-A6C34878D82A}">
                    <a16:rowId xmlns:a16="http://schemas.microsoft.com/office/drawing/2014/main" val="2624153016"/>
                  </a:ext>
                </a:extLst>
              </a:tr>
              <a:tr h="646291">
                <a:tc>
                  <a:txBody>
                    <a:bodyPr/>
                    <a:lstStyle/>
                    <a:p>
                      <a:pPr algn="ctr"/>
                      <a:endParaRPr lang="es-GB" sz="2200" dirty="0">
                        <a:solidFill>
                          <a:srgbClr val="203864"/>
                        </a:solidFill>
                      </a:endParaRPr>
                    </a:p>
                  </a:txBody>
                  <a:tcPr anchor="ctr"/>
                </a:tc>
                <a:extLst>
                  <a:ext uri="{0D108BD9-81ED-4DB2-BD59-A6C34878D82A}">
                    <a16:rowId xmlns:a16="http://schemas.microsoft.com/office/drawing/2014/main" val="1968203151"/>
                  </a:ext>
                </a:extLst>
              </a:tr>
              <a:tr h="646291">
                <a:tc>
                  <a:txBody>
                    <a:bodyPr/>
                    <a:lstStyle/>
                    <a:p>
                      <a:pPr algn="ctr"/>
                      <a:endParaRPr lang="es-GB" sz="2200" dirty="0">
                        <a:solidFill>
                          <a:srgbClr val="203864"/>
                        </a:solidFill>
                      </a:endParaRPr>
                    </a:p>
                  </a:txBody>
                  <a:tcPr anchor="ctr"/>
                </a:tc>
                <a:extLst>
                  <a:ext uri="{0D108BD9-81ED-4DB2-BD59-A6C34878D82A}">
                    <a16:rowId xmlns:a16="http://schemas.microsoft.com/office/drawing/2014/main" val="3208402634"/>
                  </a:ext>
                </a:extLst>
              </a:tr>
              <a:tr h="646291">
                <a:tc>
                  <a:txBody>
                    <a:bodyPr/>
                    <a:lstStyle/>
                    <a:p>
                      <a:pPr algn="ctr"/>
                      <a:endParaRPr lang="es-GB" sz="2200" dirty="0">
                        <a:solidFill>
                          <a:srgbClr val="203864"/>
                        </a:solidFill>
                      </a:endParaRPr>
                    </a:p>
                  </a:txBody>
                  <a:tcPr anchor="ctr"/>
                </a:tc>
                <a:extLst>
                  <a:ext uri="{0D108BD9-81ED-4DB2-BD59-A6C34878D82A}">
                    <a16:rowId xmlns:a16="http://schemas.microsoft.com/office/drawing/2014/main" val="74660371"/>
                  </a:ext>
                </a:extLst>
              </a:tr>
            </a:tbl>
          </a:graphicData>
        </a:graphic>
      </p:graphicFrame>
      <p:sp>
        <p:nvSpPr>
          <p:cNvPr id="9" name="CuadroTexto 8">
            <a:extLst>
              <a:ext uri="{FF2B5EF4-FFF2-40B4-BE49-F238E27FC236}">
                <a16:creationId xmlns:a16="http://schemas.microsoft.com/office/drawing/2014/main" id="{08B3587F-186F-D34F-B219-83DB4CCC4944}"/>
              </a:ext>
            </a:extLst>
          </p:cNvPr>
          <p:cNvSpPr txBox="1"/>
          <p:nvPr/>
        </p:nvSpPr>
        <p:spPr>
          <a:xfrm>
            <a:off x="301735" y="2616600"/>
            <a:ext cx="4318811" cy="400110"/>
          </a:xfrm>
          <a:prstGeom prst="rect">
            <a:avLst/>
          </a:prstGeom>
          <a:noFill/>
        </p:spPr>
        <p:txBody>
          <a:bodyPr wrap="none" rtlCol="0">
            <a:spAutoFit/>
          </a:bodyPr>
          <a:lstStyle/>
          <a:p>
            <a:pPr algn="l"/>
            <a:r>
              <a:rPr lang="es-GB" sz="2000" dirty="0">
                <a:solidFill>
                  <a:schemeClr val="accent5">
                    <a:lumMod val="50000"/>
                  </a:schemeClr>
                </a:solidFill>
              </a:rPr>
              <a:t>1. Decidió ir a </a:t>
            </a:r>
            <a:r>
              <a:rPr lang="en-GB" sz="2000" dirty="0">
                <a:solidFill>
                  <a:schemeClr val="accent5">
                    <a:lumMod val="50000"/>
                  </a:schemeClr>
                </a:solidFill>
              </a:rPr>
              <a:t>los </a:t>
            </a:r>
            <a:r>
              <a:rPr lang="es-GB" sz="2000" dirty="0">
                <a:solidFill>
                  <a:schemeClr val="accent5">
                    <a:lumMod val="50000"/>
                  </a:schemeClr>
                </a:solidFill>
              </a:rPr>
              <a:t>Estados Unidos. </a:t>
            </a:r>
          </a:p>
        </p:txBody>
      </p:sp>
      <p:sp>
        <p:nvSpPr>
          <p:cNvPr id="10" name="CuadroTexto 9">
            <a:extLst>
              <a:ext uri="{FF2B5EF4-FFF2-40B4-BE49-F238E27FC236}">
                <a16:creationId xmlns:a16="http://schemas.microsoft.com/office/drawing/2014/main" id="{90B7D2AF-AA5F-2F45-BD64-826057126D18}"/>
              </a:ext>
            </a:extLst>
          </p:cNvPr>
          <p:cNvSpPr txBox="1"/>
          <p:nvPr/>
        </p:nvSpPr>
        <p:spPr>
          <a:xfrm>
            <a:off x="284730" y="3087544"/>
            <a:ext cx="4317052" cy="707886"/>
          </a:xfrm>
          <a:prstGeom prst="rect">
            <a:avLst/>
          </a:prstGeom>
          <a:noFill/>
        </p:spPr>
        <p:txBody>
          <a:bodyPr wrap="square" rtlCol="0">
            <a:spAutoFit/>
          </a:bodyPr>
          <a:lstStyle/>
          <a:p>
            <a:pPr algn="l"/>
            <a:r>
              <a:rPr lang="es-GB" sz="2000" dirty="0">
                <a:solidFill>
                  <a:schemeClr val="accent5">
                    <a:lumMod val="50000"/>
                  </a:schemeClr>
                </a:solidFill>
              </a:rPr>
              <a:t>2. Conoció los lugares famosos del país.</a:t>
            </a:r>
          </a:p>
        </p:txBody>
      </p:sp>
      <p:sp>
        <p:nvSpPr>
          <p:cNvPr id="11" name="CuadroTexto 10">
            <a:extLst>
              <a:ext uri="{FF2B5EF4-FFF2-40B4-BE49-F238E27FC236}">
                <a16:creationId xmlns:a16="http://schemas.microsoft.com/office/drawing/2014/main" id="{3056E1DB-8B10-F542-BA17-C20ED52F4223}"/>
              </a:ext>
            </a:extLst>
          </p:cNvPr>
          <p:cNvSpPr txBox="1"/>
          <p:nvPr/>
        </p:nvSpPr>
        <p:spPr>
          <a:xfrm>
            <a:off x="267726" y="3725084"/>
            <a:ext cx="4401710" cy="707886"/>
          </a:xfrm>
          <a:prstGeom prst="rect">
            <a:avLst/>
          </a:prstGeom>
          <a:noFill/>
        </p:spPr>
        <p:txBody>
          <a:bodyPr wrap="square" rtlCol="0">
            <a:spAutoFit/>
          </a:bodyPr>
          <a:lstStyle/>
          <a:p>
            <a:pPr algn="l"/>
            <a:r>
              <a:rPr lang="es-GB" sz="2000" dirty="0">
                <a:solidFill>
                  <a:schemeClr val="accent5">
                    <a:lumMod val="50000"/>
                  </a:schemeClr>
                </a:solidFill>
              </a:rPr>
              <a:t>3. Comparte una casa con unos amigos.</a:t>
            </a:r>
          </a:p>
        </p:txBody>
      </p:sp>
      <p:sp>
        <p:nvSpPr>
          <p:cNvPr id="12" name="CuadroTexto 11">
            <a:extLst>
              <a:ext uri="{FF2B5EF4-FFF2-40B4-BE49-F238E27FC236}">
                <a16:creationId xmlns:a16="http://schemas.microsoft.com/office/drawing/2014/main" id="{342992A8-F34C-1E48-A302-4D2DA1C3463D}"/>
              </a:ext>
            </a:extLst>
          </p:cNvPr>
          <p:cNvSpPr txBox="1"/>
          <p:nvPr/>
        </p:nvSpPr>
        <p:spPr>
          <a:xfrm>
            <a:off x="267726" y="4484924"/>
            <a:ext cx="4317052" cy="400110"/>
          </a:xfrm>
          <a:prstGeom prst="rect">
            <a:avLst/>
          </a:prstGeom>
          <a:noFill/>
        </p:spPr>
        <p:txBody>
          <a:bodyPr wrap="square" rtlCol="0">
            <a:spAutoFit/>
          </a:bodyPr>
          <a:lstStyle/>
          <a:p>
            <a:pPr algn="l"/>
            <a:r>
              <a:rPr lang="es-GB" sz="2000" dirty="0">
                <a:solidFill>
                  <a:schemeClr val="accent5">
                    <a:lumMod val="50000"/>
                  </a:schemeClr>
                </a:solidFill>
              </a:rPr>
              <a:t>4. Apenas aprendió inglés. </a:t>
            </a:r>
          </a:p>
        </p:txBody>
      </p:sp>
      <p:sp>
        <p:nvSpPr>
          <p:cNvPr id="13" name="CuadroTexto 12">
            <a:extLst>
              <a:ext uri="{FF2B5EF4-FFF2-40B4-BE49-F238E27FC236}">
                <a16:creationId xmlns:a16="http://schemas.microsoft.com/office/drawing/2014/main" id="{21CC7538-A909-6C44-8FDE-4E28DE073DFC}"/>
              </a:ext>
            </a:extLst>
          </p:cNvPr>
          <p:cNvSpPr txBox="1"/>
          <p:nvPr/>
        </p:nvSpPr>
        <p:spPr>
          <a:xfrm>
            <a:off x="267726" y="5011433"/>
            <a:ext cx="4317052" cy="707886"/>
          </a:xfrm>
          <a:prstGeom prst="rect">
            <a:avLst/>
          </a:prstGeom>
          <a:noFill/>
        </p:spPr>
        <p:txBody>
          <a:bodyPr wrap="square" rtlCol="0">
            <a:spAutoFit/>
          </a:bodyPr>
          <a:lstStyle/>
          <a:p>
            <a:pPr algn="l"/>
            <a:r>
              <a:rPr lang="es-GB" sz="2000" dirty="0">
                <a:solidFill>
                  <a:schemeClr val="accent5">
                    <a:lumMod val="50000"/>
                  </a:schemeClr>
                </a:solidFill>
              </a:rPr>
              <a:t>5. Imprime los billetes antes del viaje.</a:t>
            </a:r>
          </a:p>
        </p:txBody>
      </p:sp>
      <p:sp>
        <p:nvSpPr>
          <p:cNvPr id="14" name="CuadroTexto 13">
            <a:extLst>
              <a:ext uri="{FF2B5EF4-FFF2-40B4-BE49-F238E27FC236}">
                <a16:creationId xmlns:a16="http://schemas.microsoft.com/office/drawing/2014/main" id="{8F8940E7-E0E2-A842-9499-A6DF18C53A7E}"/>
              </a:ext>
            </a:extLst>
          </p:cNvPr>
          <p:cNvSpPr txBox="1"/>
          <p:nvPr/>
        </p:nvSpPr>
        <p:spPr>
          <a:xfrm>
            <a:off x="267725" y="5648973"/>
            <a:ext cx="4020768" cy="707886"/>
          </a:xfrm>
          <a:prstGeom prst="rect">
            <a:avLst/>
          </a:prstGeom>
          <a:noFill/>
        </p:spPr>
        <p:txBody>
          <a:bodyPr wrap="square" rtlCol="0">
            <a:spAutoFit/>
          </a:bodyPr>
          <a:lstStyle/>
          <a:p>
            <a:pPr algn="l"/>
            <a:r>
              <a:rPr lang="es-GB" sz="2000" dirty="0">
                <a:solidFill>
                  <a:schemeClr val="accent5">
                    <a:lumMod val="50000"/>
                  </a:schemeClr>
                </a:solidFill>
              </a:rPr>
              <a:t>6. Descubre partes del mundo en el extranjero. </a:t>
            </a:r>
          </a:p>
        </p:txBody>
      </p:sp>
      <p:sp>
        <p:nvSpPr>
          <p:cNvPr id="15" name="CuadroTexto 14">
            <a:extLst>
              <a:ext uri="{FF2B5EF4-FFF2-40B4-BE49-F238E27FC236}">
                <a16:creationId xmlns:a16="http://schemas.microsoft.com/office/drawing/2014/main" id="{20F5750B-E0A3-3441-A6B4-3C1CAB2B06EB}"/>
              </a:ext>
            </a:extLst>
          </p:cNvPr>
          <p:cNvSpPr txBox="1"/>
          <p:nvPr/>
        </p:nvSpPr>
        <p:spPr>
          <a:xfrm>
            <a:off x="7483827" y="2418012"/>
            <a:ext cx="4345065" cy="707886"/>
          </a:xfrm>
          <a:prstGeom prst="rect">
            <a:avLst/>
          </a:prstGeom>
          <a:noFill/>
        </p:spPr>
        <p:txBody>
          <a:bodyPr wrap="square" rtlCol="0">
            <a:spAutoFit/>
          </a:bodyPr>
          <a:lstStyle/>
          <a:p>
            <a:r>
              <a:rPr lang="es-GB" sz="2000" dirty="0">
                <a:solidFill>
                  <a:srgbClr val="203864"/>
                </a:solidFill>
              </a:rPr>
              <a:t>She decided to go to the United States.</a:t>
            </a:r>
          </a:p>
        </p:txBody>
      </p:sp>
      <p:sp>
        <p:nvSpPr>
          <p:cNvPr id="16" name="Rectángulo 15">
            <a:extLst>
              <a:ext uri="{FF2B5EF4-FFF2-40B4-BE49-F238E27FC236}">
                <a16:creationId xmlns:a16="http://schemas.microsoft.com/office/drawing/2014/main" id="{0560C64A-9946-F544-9463-A16CBA40DA9B}"/>
              </a:ext>
            </a:extLst>
          </p:cNvPr>
          <p:cNvSpPr/>
          <p:nvPr/>
        </p:nvSpPr>
        <p:spPr>
          <a:xfrm>
            <a:off x="7483827" y="3040305"/>
            <a:ext cx="4345065" cy="707886"/>
          </a:xfrm>
          <a:prstGeom prst="rect">
            <a:avLst/>
          </a:prstGeom>
        </p:spPr>
        <p:txBody>
          <a:bodyPr wrap="square">
            <a:spAutoFit/>
          </a:bodyPr>
          <a:lstStyle/>
          <a:p>
            <a:r>
              <a:rPr lang="es-GB" sz="2000" dirty="0">
                <a:solidFill>
                  <a:srgbClr val="203864"/>
                </a:solidFill>
              </a:rPr>
              <a:t>She got to know the famous places in the country.</a:t>
            </a:r>
          </a:p>
        </p:txBody>
      </p:sp>
      <p:sp>
        <p:nvSpPr>
          <p:cNvPr id="17" name="Rectángulo 16">
            <a:extLst>
              <a:ext uri="{FF2B5EF4-FFF2-40B4-BE49-F238E27FC236}">
                <a16:creationId xmlns:a16="http://schemas.microsoft.com/office/drawing/2014/main" id="{FDB28641-0322-774D-9FEE-B324346086C2}"/>
              </a:ext>
            </a:extLst>
          </p:cNvPr>
          <p:cNvSpPr/>
          <p:nvPr/>
        </p:nvSpPr>
        <p:spPr>
          <a:xfrm>
            <a:off x="7464092" y="4517635"/>
            <a:ext cx="4384534" cy="400110"/>
          </a:xfrm>
          <a:prstGeom prst="rect">
            <a:avLst/>
          </a:prstGeom>
        </p:spPr>
        <p:txBody>
          <a:bodyPr wrap="none">
            <a:spAutoFit/>
          </a:bodyPr>
          <a:lstStyle/>
          <a:p>
            <a:r>
              <a:rPr lang="es-GB" sz="2000" dirty="0">
                <a:solidFill>
                  <a:srgbClr val="203864"/>
                </a:solidFill>
              </a:rPr>
              <a:t>She </a:t>
            </a:r>
            <a:r>
              <a:rPr lang="en-GB" sz="2000" dirty="0">
                <a:solidFill>
                  <a:srgbClr val="203864"/>
                </a:solidFill>
              </a:rPr>
              <a:t>hardly/</a:t>
            </a:r>
            <a:r>
              <a:rPr lang="es-GB" sz="2000" dirty="0">
                <a:solidFill>
                  <a:srgbClr val="203864"/>
                </a:solidFill>
              </a:rPr>
              <a:t>barely learned English.</a:t>
            </a:r>
          </a:p>
        </p:txBody>
      </p:sp>
      <p:sp>
        <p:nvSpPr>
          <p:cNvPr id="18" name="Rectángulo 17">
            <a:extLst>
              <a:ext uri="{FF2B5EF4-FFF2-40B4-BE49-F238E27FC236}">
                <a16:creationId xmlns:a16="http://schemas.microsoft.com/office/drawing/2014/main" id="{267F64F7-D518-6D48-8B25-1CC328230D51}"/>
              </a:ext>
            </a:extLst>
          </p:cNvPr>
          <p:cNvSpPr/>
          <p:nvPr/>
        </p:nvSpPr>
        <p:spPr>
          <a:xfrm>
            <a:off x="7483828" y="3702469"/>
            <a:ext cx="4173535" cy="707886"/>
          </a:xfrm>
          <a:prstGeom prst="rect">
            <a:avLst/>
          </a:prstGeom>
        </p:spPr>
        <p:txBody>
          <a:bodyPr wrap="square">
            <a:spAutoFit/>
          </a:bodyPr>
          <a:lstStyle/>
          <a:p>
            <a:r>
              <a:rPr lang="es-GB" sz="2000" dirty="0">
                <a:solidFill>
                  <a:srgbClr val="203864"/>
                </a:solidFill>
              </a:rPr>
              <a:t>She shares a house with some friends.</a:t>
            </a:r>
          </a:p>
        </p:txBody>
      </p:sp>
      <p:sp>
        <p:nvSpPr>
          <p:cNvPr id="19" name="Rectángulo 18">
            <a:extLst>
              <a:ext uri="{FF2B5EF4-FFF2-40B4-BE49-F238E27FC236}">
                <a16:creationId xmlns:a16="http://schemas.microsoft.com/office/drawing/2014/main" id="{D071846C-BAC4-FB44-8745-062555CDE1F4}"/>
              </a:ext>
            </a:extLst>
          </p:cNvPr>
          <p:cNvSpPr/>
          <p:nvPr/>
        </p:nvSpPr>
        <p:spPr>
          <a:xfrm>
            <a:off x="7483828" y="4979037"/>
            <a:ext cx="4345065" cy="707886"/>
          </a:xfrm>
          <a:prstGeom prst="rect">
            <a:avLst/>
          </a:prstGeom>
        </p:spPr>
        <p:txBody>
          <a:bodyPr wrap="square">
            <a:spAutoFit/>
          </a:bodyPr>
          <a:lstStyle/>
          <a:p>
            <a:r>
              <a:rPr lang="es-GB" sz="2000" dirty="0">
                <a:solidFill>
                  <a:srgbClr val="203864"/>
                </a:solidFill>
              </a:rPr>
              <a:t>She prints the tickets before the trip.</a:t>
            </a:r>
          </a:p>
        </p:txBody>
      </p:sp>
      <p:sp>
        <p:nvSpPr>
          <p:cNvPr id="20" name="Rectángulo 19">
            <a:extLst>
              <a:ext uri="{FF2B5EF4-FFF2-40B4-BE49-F238E27FC236}">
                <a16:creationId xmlns:a16="http://schemas.microsoft.com/office/drawing/2014/main" id="{7683DBA6-FC3F-6B4E-A72A-6DE7E099C6FB}"/>
              </a:ext>
            </a:extLst>
          </p:cNvPr>
          <p:cNvSpPr/>
          <p:nvPr/>
        </p:nvSpPr>
        <p:spPr>
          <a:xfrm>
            <a:off x="7483829" y="5665967"/>
            <a:ext cx="4805137" cy="707886"/>
          </a:xfrm>
          <a:prstGeom prst="rect">
            <a:avLst/>
          </a:prstGeom>
        </p:spPr>
        <p:txBody>
          <a:bodyPr wrap="square">
            <a:spAutoFit/>
          </a:bodyPr>
          <a:lstStyle/>
          <a:p>
            <a:r>
              <a:rPr lang="es-GB" sz="2000" dirty="0">
                <a:solidFill>
                  <a:srgbClr val="203864"/>
                </a:solidFill>
              </a:rPr>
              <a:t>She discovers parts of the world abroad.</a:t>
            </a:r>
          </a:p>
        </p:txBody>
      </p:sp>
      <p:pic>
        <p:nvPicPr>
          <p:cNvPr id="21" name="Picture 8" descr="green checkmark">
            <a:extLst>
              <a:ext uri="{FF2B5EF4-FFF2-40B4-BE49-F238E27FC236}">
                <a16:creationId xmlns:a16="http://schemas.microsoft.com/office/drawing/2014/main" id="{9CA3039F-3045-8B49-9B73-031DA83D62F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10125" y="2604895"/>
            <a:ext cx="406580" cy="423521"/>
          </a:xfrm>
          <a:prstGeom prst="rect">
            <a:avLst/>
          </a:prstGeom>
        </p:spPr>
      </p:pic>
      <p:pic>
        <p:nvPicPr>
          <p:cNvPr id="22" name="Picture 8" descr="green checkmark">
            <a:extLst>
              <a:ext uri="{FF2B5EF4-FFF2-40B4-BE49-F238E27FC236}">
                <a16:creationId xmlns:a16="http://schemas.microsoft.com/office/drawing/2014/main" id="{B8430A7A-1D38-6541-A5EA-B5A033ADE8D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09555" y="3308925"/>
            <a:ext cx="406580" cy="423521"/>
          </a:xfrm>
          <a:prstGeom prst="rect">
            <a:avLst/>
          </a:prstGeom>
        </p:spPr>
      </p:pic>
      <p:pic>
        <p:nvPicPr>
          <p:cNvPr id="23" name="Picture 8" descr="green checkmark">
            <a:extLst>
              <a:ext uri="{FF2B5EF4-FFF2-40B4-BE49-F238E27FC236}">
                <a16:creationId xmlns:a16="http://schemas.microsoft.com/office/drawing/2014/main" id="{1E4B4212-2B1F-C04A-9BEC-030C739766C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68608" y="3931065"/>
            <a:ext cx="406580" cy="423521"/>
          </a:xfrm>
          <a:prstGeom prst="rect">
            <a:avLst/>
          </a:prstGeom>
        </p:spPr>
      </p:pic>
      <p:pic>
        <p:nvPicPr>
          <p:cNvPr id="24" name="Picture 8" descr="green checkmark">
            <a:extLst>
              <a:ext uri="{FF2B5EF4-FFF2-40B4-BE49-F238E27FC236}">
                <a16:creationId xmlns:a16="http://schemas.microsoft.com/office/drawing/2014/main" id="{F0738937-6AC6-4A45-8D73-7D66F796A5A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20860" y="4536307"/>
            <a:ext cx="406580" cy="423521"/>
          </a:xfrm>
          <a:prstGeom prst="rect">
            <a:avLst/>
          </a:prstGeom>
        </p:spPr>
      </p:pic>
      <p:pic>
        <p:nvPicPr>
          <p:cNvPr id="25" name="Picture 8" descr="green checkmark">
            <a:extLst>
              <a:ext uri="{FF2B5EF4-FFF2-40B4-BE49-F238E27FC236}">
                <a16:creationId xmlns:a16="http://schemas.microsoft.com/office/drawing/2014/main" id="{229D674F-3D8D-B942-8BD7-3AB7B5C0EE2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68608" y="5173959"/>
            <a:ext cx="406580" cy="423521"/>
          </a:xfrm>
          <a:prstGeom prst="rect">
            <a:avLst/>
          </a:prstGeom>
        </p:spPr>
      </p:pic>
      <p:pic>
        <p:nvPicPr>
          <p:cNvPr id="26" name="Picture 8" descr="green checkmark">
            <a:extLst>
              <a:ext uri="{FF2B5EF4-FFF2-40B4-BE49-F238E27FC236}">
                <a16:creationId xmlns:a16="http://schemas.microsoft.com/office/drawing/2014/main" id="{DC48F8C9-4310-F043-A6D7-8C033002C67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68608" y="5811151"/>
            <a:ext cx="406580" cy="423521"/>
          </a:xfrm>
          <a:prstGeom prst="rect">
            <a:avLst/>
          </a:prstGeom>
        </p:spPr>
      </p:pic>
      <p:pic>
        <p:nvPicPr>
          <p:cNvPr id="7" name="Imagen 6">
            <a:extLst>
              <a:ext uri="{FF2B5EF4-FFF2-40B4-BE49-F238E27FC236}">
                <a16:creationId xmlns:a16="http://schemas.microsoft.com/office/drawing/2014/main" id="{5F7F90E0-195A-AD4B-8335-C2A62ECC6B1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36962" y="1236664"/>
            <a:ext cx="1165307" cy="1165307"/>
          </a:xfrm>
          <a:prstGeom prst="rect">
            <a:avLst/>
          </a:prstGeom>
        </p:spPr>
      </p:pic>
      <p:pic>
        <p:nvPicPr>
          <p:cNvPr id="31" name="Picture 3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6378" y="1147951"/>
            <a:ext cx="2419787" cy="1361130"/>
          </a:xfrm>
          <a:prstGeom prst="rect">
            <a:avLst/>
          </a:prstGeom>
        </p:spPr>
      </p:pic>
      <p:sp>
        <p:nvSpPr>
          <p:cNvPr id="32" name="Rounded Rectangle 11">
            <a:extLst>
              <a:ext uri="{FF2B5EF4-FFF2-40B4-BE49-F238E27FC236}">
                <a16:creationId xmlns:a16="http://schemas.microsoft.com/office/drawing/2014/main" id="{A316DD52-7894-4A75-969C-CA0645DA2978}"/>
              </a:ext>
            </a:extLst>
          </p:cNvPr>
          <p:cNvSpPr/>
          <p:nvPr/>
        </p:nvSpPr>
        <p:spPr>
          <a:xfrm>
            <a:off x="9906000" y="258166"/>
            <a:ext cx="20221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spTree>
    <p:extLst>
      <p:ext uri="{BB962C8B-B14F-4D97-AF65-F5344CB8AC3E}">
        <p14:creationId xmlns:p14="http://schemas.microsoft.com/office/powerpoint/2010/main" val="2923673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F1EE017-B605-7E4B-B18E-7A00B6C842C9}"/>
              </a:ext>
            </a:extLst>
          </p:cNvPr>
          <p:cNvSpPr>
            <a:spLocks noGrp="1"/>
          </p:cNvSpPr>
          <p:nvPr>
            <p:ph type="title"/>
          </p:nvPr>
        </p:nvSpPr>
        <p:spPr>
          <a:xfrm>
            <a:off x="258078" y="807843"/>
            <a:ext cx="10515600" cy="443618"/>
          </a:xfrm>
        </p:spPr>
        <p:txBody>
          <a:bodyPr>
            <a:noAutofit/>
          </a:bodyPr>
          <a:lstStyle/>
          <a:p>
            <a:pPr>
              <a:lnSpc>
                <a:spcPct val="110000"/>
              </a:lnSpc>
            </a:pPr>
            <a:r>
              <a:rPr lang="es-GB" sz="2100" b="1" dirty="0"/>
              <a:t>Ahora Lucía habla de las vacaciones de un amigo, Enrique.</a:t>
            </a:r>
            <a:r>
              <a:rPr lang="en-GB" sz="2100" b="1" dirty="0"/>
              <a:t/>
            </a:r>
            <a:br>
              <a:rPr lang="en-GB" sz="2100" b="1" dirty="0"/>
            </a:br>
            <a:r>
              <a:rPr lang="es-GB" sz="2100" b="1" dirty="0"/>
              <a:t>Escucha las frases. ¿</a:t>
            </a:r>
            <a:r>
              <a:rPr lang="en-GB" sz="2100" b="1" dirty="0"/>
              <a:t>La acción p</a:t>
            </a:r>
            <a:r>
              <a:rPr lang="es-GB" sz="2100" b="1" dirty="0"/>
              <a:t>asa </a:t>
            </a:r>
            <a:r>
              <a:rPr lang="en-GB" sz="2100" b="1" dirty="0"/>
              <a:t>normalmente </a:t>
            </a:r>
            <a:r>
              <a:rPr lang="es-GB" sz="2100" b="1" dirty="0"/>
              <a:t>o ya pasó?</a:t>
            </a:r>
            <a:r>
              <a:rPr lang="en-GB" sz="2100" b="1" dirty="0"/>
              <a:t/>
            </a:r>
            <a:br>
              <a:rPr lang="en-GB" sz="2100" b="1" dirty="0"/>
            </a:br>
            <a:r>
              <a:rPr lang="en-GB" sz="2100" b="1" dirty="0"/>
              <a:t>También</a:t>
            </a:r>
            <a:r>
              <a:rPr lang="es-GB" sz="2100" b="1" dirty="0"/>
              <a:t> escribe el verbo en español</a:t>
            </a:r>
            <a:r>
              <a:rPr lang="en-GB" sz="2100" b="1" dirty="0"/>
              <a:t> y</a:t>
            </a:r>
            <a:r>
              <a:rPr lang="es-GB" sz="2100" b="1" dirty="0"/>
              <a:t> la actividad en inglés.</a:t>
            </a:r>
            <a:br>
              <a:rPr lang="es-GB" sz="2100" b="1" dirty="0"/>
            </a:br>
            <a:r>
              <a:rPr lang="es-GB" sz="2100" b="1" dirty="0"/>
              <a:t/>
            </a:r>
            <a:br>
              <a:rPr lang="es-GB" sz="2100" b="1" dirty="0"/>
            </a:br>
            <a:endParaRPr lang="es-GB" sz="2100" b="1" dirty="0"/>
          </a:p>
        </p:txBody>
      </p:sp>
      <p:graphicFrame>
        <p:nvGraphicFramePr>
          <p:cNvPr id="6" name="Tabla 5">
            <a:extLst>
              <a:ext uri="{FF2B5EF4-FFF2-40B4-BE49-F238E27FC236}">
                <a16:creationId xmlns:a16="http://schemas.microsoft.com/office/drawing/2014/main" id="{4ABFA7EE-09BE-B041-A8DA-46F27AF98C54}"/>
              </a:ext>
            </a:extLst>
          </p:cNvPr>
          <p:cNvGraphicFramePr>
            <a:graphicFrameLocks noGrp="1"/>
          </p:cNvGraphicFramePr>
          <p:nvPr>
            <p:extLst>
              <p:ext uri="{D42A27DB-BD31-4B8C-83A1-F6EECF244321}">
                <p14:modId xmlns:p14="http://schemas.microsoft.com/office/powerpoint/2010/main" val="3156128912"/>
              </p:ext>
            </p:extLst>
          </p:nvPr>
        </p:nvGraphicFramePr>
        <p:xfrm>
          <a:off x="281609" y="1334022"/>
          <a:ext cx="4157863" cy="4886880"/>
        </p:xfrm>
        <a:graphic>
          <a:graphicData uri="http://schemas.openxmlformats.org/drawingml/2006/table">
            <a:tbl>
              <a:tblPr firstRow="1" bandRow="1">
                <a:tableStyleId>{5DA37D80-6434-44D0-A028-1B22A696006F}</a:tableStyleId>
              </a:tblPr>
              <a:tblGrid>
                <a:gridCol w="654614">
                  <a:extLst>
                    <a:ext uri="{9D8B030D-6E8A-4147-A177-3AD203B41FA5}">
                      <a16:colId xmlns:a16="http://schemas.microsoft.com/office/drawing/2014/main" val="2450722576"/>
                    </a:ext>
                  </a:extLst>
                </a:gridCol>
                <a:gridCol w="1719891">
                  <a:extLst>
                    <a:ext uri="{9D8B030D-6E8A-4147-A177-3AD203B41FA5}">
                      <a16:colId xmlns:a16="http://schemas.microsoft.com/office/drawing/2014/main" val="2199670438"/>
                    </a:ext>
                  </a:extLst>
                </a:gridCol>
                <a:gridCol w="1783358">
                  <a:extLst>
                    <a:ext uri="{9D8B030D-6E8A-4147-A177-3AD203B41FA5}">
                      <a16:colId xmlns:a16="http://schemas.microsoft.com/office/drawing/2014/main" val="2532695452"/>
                    </a:ext>
                  </a:extLst>
                </a:gridCol>
              </a:tblGrid>
              <a:tr h="530850">
                <a:tc>
                  <a:txBody>
                    <a:bodyPr/>
                    <a:lstStyle/>
                    <a:p>
                      <a:pPr algn="ctr"/>
                      <a:endParaRPr lang="es-GB" dirty="0">
                        <a:solidFill>
                          <a:srgbClr val="203864"/>
                        </a:solidFill>
                      </a:endParaRPr>
                    </a:p>
                  </a:txBody>
                  <a:tcPr/>
                </a:tc>
                <a:tc>
                  <a:txBody>
                    <a:bodyPr/>
                    <a:lstStyle/>
                    <a:p>
                      <a:pPr algn="ctr"/>
                      <a:r>
                        <a:rPr lang="es-GB" dirty="0">
                          <a:solidFill>
                            <a:srgbClr val="203864"/>
                          </a:solidFill>
                        </a:rPr>
                        <a:t> Pasa </a:t>
                      </a:r>
                      <a:r>
                        <a:rPr lang="en-GB" dirty="0">
                          <a:solidFill>
                            <a:srgbClr val="203864"/>
                          </a:solidFill>
                        </a:rPr>
                        <a:t>normalmente</a:t>
                      </a:r>
                      <a:endParaRPr lang="es-GB" dirty="0">
                        <a:solidFill>
                          <a:srgbClr val="203864"/>
                        </a:solidFill>
                      </a:endParaRPr>
                    </a:p>
                  </a:txBody>
                  <a:tcPr anchor="ctr"/>
                </a:tc>
                <a:tc>
                  <a:txBody>
                    <a:bodyPr/>
                    <a:lstStyle/>
                    <a:p>
                      <a:pPr algn="ctr"/>
                      <a:r>
                        <a:rPr lang="es-GB" dirty="0">
                          <a:solidFill>
                            <a:srgbClr val="203864"/>
                          </a:solidFill>
                        </a:rPr>
                        <a:t>Ya pasó en el pasado</a:t>
                      </a:r>
                    </a:p>
                  </a:txBody>
                  <a:tcPr anchor="ctr"/>
                </a:tc>
                <a:extLst>
                  <a:ext uri="{0D108BD9-81ED-4DB2-BD59-A6C34878D82A}">
                    <a16:rowId xmlns:a16="http://schemas.microsoft.com/office/drawing/2014/main" val="426368054"/>
                  </a:ext>
                </a:extLst>
              </a:tr>
              <a:tr h="530850">
                <a:tc>
                  <a:txBody>
                    <a:bodyPr/>
                    <a:lstStyle/>
                    <a:p>
                      <a:pPr algn="ctr"/>
                      <a:endParaRPr lang="es-GB">
                        <a:solidFill>
                          <a:srgbClr val="203864"/>
                        </a:solidFill>
                      </a:endParaRPr>
                    </a:p>
                  </a:txBody>
                  <a:tcPr/>
                </a:tc>
                <a:tc>
                  <a:txBody>
                    <a:bodyPr/>
                    <a:lstStyle/>
                    <a:p>
                      <a:pPr algn="ctr"/>
                      <a:endParaRPr lang="es-GB">
                        <a:solidFill>
                          <a:srgbClr val="203864"/>
                        </a:solidFill>
                      </a:endParaRPr>
                    </a:p>
                  </a:txBody>
                  <a:tcPr/>
                </a:tc>
                <a:tc>
                  <a:txBody>
                    <a:bodyPr/>
                    <a:lstStyle/>
                    <a:p>
                      <a:pPr algn="ctr"/>
                      <a:endParaRPr lang="es-GB">
                        <a:solidFill>
                          <a:srgbClr val="203864"/>
                        </a:solidFill>
                      </a:endParaRPr>
                    </a:p>
                  </a:txBody>
                  <a:tcPr/>
                </a:tc>
                <a:extLst>
                  <a:ext uri="{0D108BD9-81ED-4DB2-BD59-A6C34878D82A}">
                    <a16:rowId xmlns:a16="http://schemas.microsoft.com/office/drawing/2014/main" val="2184961900"/>
                  </a:ext>
                </a:extLst>
              </a:tr>
              <a:tr h="530850">
                <a:tc>
                  <a:txBody>
                    <a:bodyPr/>
                    <a:lstStyle/>
                    <a:p>
                      <a:pPr algn="ctr"/>
                      <a:endParaRPr lang="es-GB">
                        <a:solidFill>
                          <a:srgbClr val="203864"/>
                        </a:solidFill>
                      </a:endParaRPr>
                    </a:p>
                  </a:txBody>
                  <a:tcPr/>
                </a:tc>
                <a:tc>
                  <a:txBody>
                    <a:bodyPr/>
                    <a:lstStyle/>
                    <a:p>
                      <a:pPr algn="ctr"/>
                      <a:endParaRPr lang="es-GB">
                        <a:solidFill>
                          <a:srgbClr val="203864"/>
                        </a:solidFill>
                      </a:endParaRPr>
                    </a:p>
                  </a:txBody>
                  <a:tcPr/>
                </a:tc>
                <a:tc>
                  <a:txBody>
                    <a:bodyPr/>
                    <a:lstStyle/>
                    <a:p>
                      <a:pPr algn="ctr"/>
                      <a:endParaRPr lang="es-GB">
                        <a:solidFill>
                          <a:srgbClr val="203864"/>
                        </a:solidFill>
                      </a:endParaRPr>
                    </a:p>
                  </a:txBody>
                  <a:tcPr/>
                </a:tc>
                <a:extLst>
                  <a:ext uri="{0D108BD9-81ED-4DB2-BD59-A6C34878D82A}">
                    <a16:rowId xmlns:a16="http://schemas.microsoft.com/office/drawing/2014/main" val="3294273858"/>
                  </a:ext>
                </a:extLst>
              </a:tr>
              <a:tr h="530850">
                <a:tc>
                  <a:txBody>
                    <a:bodyPr/>
                    <a:lstStyle/>
                    <a:p>
                      <a:pPr algn="ctr"/>
                      <a:endParaRPr lang="es-GB">
                        <a:solidFill>
                          <a:srgbClr val="203864"/>
                        </a:solidFill>
                      </a:endParaRPr>
                    </a:p>
                  </a:txBody>
                  <a:tcPr/>
                </a:tc>
                <a:tc>
                  <a:txBody>
                    <a:bodyPr/>
                    <a:lstStyle/>
                    <a:p>
                      <a:pPr algn="ctr"/>
                      <a:endParaRPr lang="es-GB">
                        <a:solidFill>
                          <a:srgbClr val="203864"/>
                        </a:solidFill>
                      </a:endParaRPr>
                    </a:p>
                  </a:txBody>
                  <a:tcPr/>
                </a:tc>
                <a:tc>
                  <a:txBody>
                    <a:bodyPr/>
                    <a:lstStyle/>
                    <a:p>
                      <a:pPr algn="ctr"/>
                      <a:endParaRPr lang="es-GB" dirty="0">
                        <a:solidFill>
                          <a:srgbClr val="203864"/>
                        </a:solidFill>
                      </a:endParaRPr>
                    </a:p>
                  </a:txBody>
                  <a:tcPr/>
                </a:tc>
                <a:extLst>
                  <a:ext uri="{0D108BD9-81ED-4DB2-BD59-A6C34878D82A}">
                    <a16:rowId xmlns:a16="http://schemas.microsoft.com/office/drawing/2014/main" val="3812807289"/>
                  </a:ext>
                </a:extLst>
              </a:tr>
              <a:tr h="530850">
                <a:tc>
                  <a:txBody>
                    <a:bodyPr/>
                    <a:lstStyle/>
                    <a:p>
                      <a:pPr algn="ctr"/>
                      <a:endParaRPr lang="es-GB">
                        <a:solidFill>
                          <a:srgbClr val="203864"/>
                        </a:solidFill>
                      </a:endParaRPr>
                    </a:p>
                  </a:txBody>
                  <a:tcPr/>
                </a:tc>
                <a:tc>
                  <a:txBody>
                    <a:bodyPr/>
                    <a:lstStyle/>
                    <a:p>
                      <a:pPr algn="ctr"/>
                      <a:endParaRPr lang="es-GB">
                        <a:solidFill>
                          <a:srgbClr val="203864"/>
                        </a:solidFill>
                      </a:endParaRPr>
                    </a:p>
                  </a:txBody>
                  <a:tcPr/>
                </a:tc>
                <a:tc>
                  <a:txBody>
                    <a:bodyPr/>
                    <a:lstStyle/>
                    <a:p>
                      <a:pPr algn="ctr"/>
                      <a:endParaRPr lang="es-GB">
                        <a:solidFill>
                          <a:srgbClr val="203864"/>
                        </a:solidFill>
                      </a:endParaRPr>
                    </a:p>
                  </a:txBody>
                  <a:tcPr/>
                </a:tc>
                <a:extLst>
                  <a:ext uri="{0D108BD9-81ED-4DB2-BD59-A6C34878D82A}">
                    <a16:rowId xmlns:a16="http://schemas.microsoft.com/office/drawing/2014/main" val="3173943590"/>
                  </a:ext>
                </a:extLst>
              </a:tr>
              <a:tr h="530850">
                <a:tc>
                  <a:txBody>
                    <a:bodyPr/>
                    <a:lstStyle/>
                    <a:p>
                      <a:pPr algn="ctr"/>
                      <a:endParaRPr lang="es-GB">
                        <a:solidFill>
                          <a:srgbClr val="203864"/>
                        </a:solidFill>
                      </a:endParaRPr>
                    </a:p>
                  </a:txBody>
                  <a:tcPr/>
                </a:tc>
                <a:tc>
                  <a:txBody>
                    <a:bodyPr/>
                    <a:lstStyle/>
                    <a:p>
                      <a:pPr algn="ctr"/>
                      <a:endParaRPr lang="es-GB" dirty="0">
                        <a:solidFill>
                          <a:srgbClr val="203864"/>
                        </a:solidFill>
                      </a:endParaRPr>
                    </a:p>
                  </a:txBody>
                  <a:tcPr/>
                </a:tc>
                <a:tc>
                  <a:txBody>
                    <a:bodyPr/>
                    <a:lstStyle/>
                    <a:p>
                      <a:pPr algn="ctr"/>
                      <a:endParaRPr lang="es-GB">
                        <a:solidFill>
                          <a:srgbClr val="203864"/>
                        </a:solidFill>
                      </a:endParaRPr>
                    </a:p>
                  </a:txBody>
                  <a:tcPr/>
                </a:tc>
                <a:extLst>
                  <a:ext uri="{0D108BD9-81ED-4DB2-BD59-A6C34878D82A}">
                    <a16:rowId xmlns:a16="http://schemas.microsoft.com/office/drawing/2014/main" val="2225568364"/>
                  </a:ext>
                </a:extLst>
              </a:tr>
              <a:tr h="530850">
                <a:tc>
                  <a:txBody>
                    <a:bodyPr/>
                    <a:lstStyle/>
                    <a:p>
                      <a:pPr algn="ctr"/>
                      <a:endParaRPr lang="es-GB">
                        <a:solidFill>
                          <a:srgbClr val="203864"/>
                        </a:solidFill>
                      </a:endParaRPr>
                    </a:p>
                  </a:txBody>
                  <a:tcPr/>
                </a:tc>
                <a:tc>
                  <a:txBody>
                    <a:bodyPr/>
                    <a:lstStyle/>
                    <a:p>
                      <a:pPr algn="ctr"/>
                      <a:endParaRPr lang="es-GB">
                        <a:solidFill>
                          <a:srgbClr val="203864"/>
                        </a:solidFill>
                      </a:endParaRPr>
                    </a:p>
                  </a:txBody>
                  <a:tcPr/>
                </a:tc>
                <a:tc>
                  <a:txBody>
                    <a:bodyPr/>
                    <a:lstStyle/>
                    <a:p>
                      <a:pPr algn="ctr"/>
                      <a:endParaRPr lang="es-GB" dirty="0">
                        <a:solidFill>
                          <a:srgbClr val="203864"/>
                        </a:solidFill>
                      </a:endParaRPr>
                    </a:p>
                  </a:txBody>
                  <a:tcPr/>
                </a:tc>
                <a:extLst>
                  <a:ext uri="{0D108BD9-81ED-4DB2-BD59-A6C34878D82A}">
                    <a16:rowId xmlns:a16="http://schemas.microsoft.com/office/drawing/2014/main" val="2726000417"/>
                  </a:ext>
                </a:extLst>
              </a:tr>
              <a:tr h="530850">
                <a:tc>
                  <a:txBody>
                    <a:bodyPr/>
                    <a:lstStyle/>
                    <a:p>
                      <a:pPr algn="ctr"/>
                      <a:endParaRPr lang="es-GB">
                        <a:solidFill>
                          <a:srgbClr val="203864"/>
                        </a:solidFill>
                      </a:endParaRPr>
                    </a:p>
                  </a:txBody>
                  <a:tcPr/>
                </a:tc>
                <a:tc>
                  <a:txBody>
                    <a:bodyPr/>
                    <a:lstStyle/>
                    <a:p>
                      <a:pPr algn="ctr"/>
                      <a:endParaRPr lang="es-GB" dirty="0">
                        <a:solidFill>
                          <a:srgbClr val="203864"/>
                        </a:solidFill>
                      </a:endParaRPr>
                    </a:p>
                  </a:txBody>
                  <a:tcPr/>
                </a:tc>
                <a:tc>
                  <a:txBody>
                    <a:bodyPr/>
                    <a:lstStyle/>
                    <a:p>
                      <a:pPr algn="ctr"/>
                      <a:endParaRPr lang="es-GB" dirty="0">
                        <a:solidFill>
                          <a:srgbClr val="203864"/>
                        </a:solidFill>
                      </a:endParaRPr>
                    </a:p>
                  </a:txBody>
                  <a:tcPr/>
                </a:tc>
                <a:extLst>
                  <a:ext uri="{0D108BD9-81ED-4DB2-BD59-A6C34878D82A}">
                    <a16:rowId xmlns:a16="http://schemas.microsoft.com/office/drawing/2014/main" val="1981116836"/>
                  </a:ext>
                </a:extLst>
              </a:tr>
              <a:tr h="530850">
                <a:tc>
                  <a:txBody>
                    <a:bodyPr/>
                    <a:lstStyle/>
                    <a:p>
                      <a:pPr algn="ctr"/>
                      <a:endParaRPr lang="es-GB">
                        <a:solidFill>
                          <a:srgbClr val="203864"/>
                        </a:solidFill>
                      </a:endParaRPr>
                    </a:p>
                  </a:txBody>
                  <a:tcPr/>
                </a:tc>
                <a:tc>
                  <a:txBody>
                    <a:bodyPr/>
                    <a:lstStyle/>
                    <a:p>
                      <a:pPr algn="ctr"/>
                      <a:endParaRPr lang="es-GB" dirty="0">
                        <a:solidFill>
                          <a:srgbClr val="203864"/>
                        </a:solidFill>
                      </a:endParaRPr>
                    </a:p>
                  </a:txBody>
                  <a:tcPr/>
                </a:tc>
                <a:tc>
                  <a:txBody>
                    <a:bodyPr/>
                    <a:lstStyle/>
                    <a:p>
                      <a:pPr algn="ctr"/>
                      <a:endParaRPr lang="es-GB" dirty="0">
                        <a:solidFill>
                          <a:srgbClr val="203864"/>
                        </a:solidFill>
                      </a:endParaRPr>
                    </a:p>
                  </a:txBody>
                  <a:tcPr/>
                </a:tc>
                <a:extLst>
                  <a:ext uri="{0D108BD9-81ED-4DB2-BD59-A6C34878D82A}">
                    <a16:rowId xmlns:a16="http://schemas.microsoft.com/office/drawing/2014/main" val="675986333"/>
                  </a:ext>
                </a:extLst>
              </a:tr>
            </a:tbl>
          </a:graphicData>
        </a:graphic>
      </p:graphicFrame>
      <p:sp>
        <p:nvSpPr>
          <p:cNvPr id="10" name="Action Button: Custom 20">
            <a:hlinkClick r:id="" action="ppaction://noaction" highlightClick="1">
              <a:snd r:embed="rId3" name="Vivió un año en México.wav"/>
            </a:hlinkClick>
            <a:extLst>
              <a:ext uri="{FF2B5EF4-FFF2-40B4-BE49-F238E27FC236}">
                <a16:creationId xmlns:a16="http://schemas.microsoft.com/office/drawing/2014/main" id="{C1D7154A-00F0-8348-A771-891935738EA5}"/>
              </a:ext>
            </a:extLst>
          </p:cNvPr>
          <p:cNvSpPr/>
          <p:nvPr/>
        </p:nvSpPr>
        <p:spPr>
          <a:xfrm>
            <a:off x="401335" y="2033102"/>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1</a:t>
            </a:r>
          </a:p>
        </p:txBody>
      </p:sp>
      <p:sp>
        <p:nvSpPr>
          <p:cNvPr id="11" name="Action Button: Custom 20">
            <a:hlinkClick r:id="" action="ppaction://noaction" highlightClick="1">
              <a:snd r:embed="rId4" name="Conoce la frontera con Estados Unidos.wav"/>
            </a:hlinkClick>
            <a:extLst>
              <a:ext uri="{FF2B5EF4-FFF2-40B4-BE49-F238E27FC236}">
                <a16:creationId xmlns:a16="http://schemas.microsoft.com/office/drawing/2014/main" id="{DBBA22FF-3A1B-4442-8720-90F13A0511B6}"/>
              </a:ext>
            </a:extLst>
          </p:cNvPr>
          <p:cNvSpPr/>
          <p:nvPr/>
        </p:nvSpPr>
        <p:spPr>
          <a:xfrm>
            <a:off x="401335" y="2558725"/>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2</a:t>
            </a:r>
          </a:p>
        </p:txBody>
      </p:sp>
      <p:sp>
        <p:nvSpPr>
          <p:cNvPr id="12" name="Action Button: Custom 20">
            <a:hlinkClick r:id="" action="ppaction://noaction" highlightClick="1">
              <a:snd r:embed="rId5" name="Sufrió un accidente de coche allí.wav"/>
            </a:hlinkClick>
            <a:extLst>
              <a:ext uri="{FF2B5EF4-FFF2-40B4-BE49-F238E27FC236}">
                <a16:creationId xmlns:a16="http://schemas.microsoft.com/office/drawing/2014/main" id="{8329F690-DFAF-DA41-AD64-A29A074276AA}"/>
              </a:ext>
            </a:extLst>
          </p:cNvPr>
          <p:cNvSpPr/>
          <p:nvPr/>
        </p:nvSpPr>
        <p:spPr>
          <a:xfrm>
            <a:off x="401335" y="3084036"/>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3</a:t>
            </a:r>
          </a:p>
        </p:txBody>
      </p:sp>
      <p:sp>
        <p:nvSpPr>
          <p:cNvPr id="13" name="Action Button: Custom 20">
            <a:hlinkClick r:id="" action="ppaction://noaction" highlightClick="1">
              <a:snd r:embed="rId6" name="Ofrece regalos a los amigos después de las vacaciones .wav"/>
            </a:hlinkClick>
            <a:extLst>
              <a:ext uri="{FF2B5EF4-FFF2-40B4-BE49-F238E27FC236}">
                <a16:creationId xmlns:a16="http://schemas.microsoft.com/office/drawing/2014/main" id="{46706D74-7B07-D24A-B0D2-BE1A8109F96F}"/>
              </a:ext>
            </a:extLst>
          </p:cNvPr>
          <p:cNvSpPr/>
          <p:nvPr/>
        </p:nvSpPr>
        <p:spPr>
          <a:xfrm>
            <a:off x="401335" y="3612914"/>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4</a:t>
            </a:r>
          </a:p>
        </p:txBody>
      </p:sp>
      <p:sp>
        <p:nvSpPr>
          <p:cNvPr id="14" name="Action Button: Custom 20">
            <a:hlinkClick r:id="" action="ppaction://noaction" highlightClick="1">
              <a:snd r:embed="rId7" name="Decide visitar pueblos antiguos.wav"/>
            </a:hlinkClick>
            <a:extLst>
              <a:ext uri="{FF2B5EF4-FFF2-40B4-BE49-F238E27FC236}">
                <a16:creationId xmlns:a16="http://schemas.microsoft.com/office/drawing/2014/main" id="{C0B0CC88-5F46-1049-820B-D19B8B34A87B}"/>
              </a:ext>
            </a:extLst>
          </p:cNvPr>
          <p:cNvSpPr/>
          <p:nvPr/>
        </p:nvSpPr>
        <p:spPr>
          <a:xfrm>
            <a:off x="401335" y="4146734"/>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5</a:t>
            </a:r>
          </a:p>
        </p:txBody>
      </p:sp>
      <p:sp>
        <p:nvSpPr>
          <p:cNvPr id="15" name="Action Button: Custom 20">
            <a:hlinkClick r:id="" action="ppaction://noaction" highlightClick="1">
              <a:snd r:embed="rId8" name="Aprende cosas sobre la cultura de las ciudades.wav"/>
            </a:hlinkClick>
            <a:extLst>
              <a:ext uri="{FF2B5EF4-FFF2-40B4-BE49-F238E27FC236}">
                <a16:creationId xmlns:a16="http://schemas.microsoft.com/office/drawing/2014/main" id="{2FC734F0-1D50-6048-BDBB-417EAB890887}"/>
              </a:ext>
            </a:extLst>
          </p:cNvPr>
          <p:cNvSpPr/>
          <p:nvPr/>
        </p:nvSpPr>
        <p:spPr>
          <a:xfrm>
            <a:off x="401335" y="4671641"/>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6</a:t>
            </a:r>
          </a:p>
        </p:txBody>
      </p:sp>
      <p:sp>
        <p:nvSpPr>
          <p:cNvPr id="16" name="Action Button: Custom 20">
            <a:hlinkClick r:id="" action="ppaction://noaction" highlightClick="1">
              <a:snd r:embed="rId9" name="Rompió la cámara cerca de una montaña.wav"/>
            </a:hlinkClick>
            <a:extLst>
              <a:ext uri="{FF2B5EF4-FFF2-40B4-BE49-F238E27FC236}">
                <a16:creationId xmlns:a16="http://schemas.microsoft.com/office/drawing/2014/main" id="{9B471C4D-2DC0-4246-8AEC-5B14F249D4D4}"/>
              </a:ext>
            </a:extLst>
          </p:cNvPr>
          <p:cNvSpPr/>
          <p:nvPr/>
        </p:nvSpPr>
        <p:spPr>
          <a:xfrm>
            <a:off x="401335" y="5196548"/>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7</a:t>
            </a:r>
          </a:p>
        </p:txBody>
      </p:sp>
      <p:sp>
        <p:nvSpPr>
          <p:cNvPr id="17" name="Action Button: Custom 20">
            <a:hlinkClick r:id="" action="ppaction://noaction" highlightClick="1">
              <a:snd r:embed="rId10" name="Todas las noches salió con un amigo.wav"/>
            </a:hlinkClick>
            <a:extLst>
              <a:ext uri="{FF2B5EF4-FFF2-40B4-BE49-F238E27FC236}">
                <a16:creationId xmlns:a16="http://schemas.microsoft.com/office/drawing/2014/main" id="{A3AEE2F8-B636-FF42-A3DA-AC82F8BA1F08}"/>
              </a:ext>
            </a:extLst>
          </p:cNvPr>
          <p:cNvSpPr/>
          <p:nvPr/>
        </p:nvSpPr>
        <p:spPr>
          <a:xfrm>
            <a:off x="401335" y="5721179"/>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8</a:t>
            </a:r>
          </a:p>
        </p:txBody>
      </p:sp>
      <p:graphicFrame>
        <p:nvGraphicFramePr>
          <p:cNvPr id="19" name="Tabla 18">
            <a:extLst>
              <a:ext uri="{FF2B5EF4-FFF2-40B4-BE49-F238E27FC236}">
                <a16:creationId xmlns:a16="http://schemas.microsoft.com/office/drawing/2014/main" id="{32D7640B-D78E-674B-AD35-DD40911A4021}"/>
              </a:ext>
            </a:extLst>
          </p:cNvPr>
          <p:cNvGraphicFramePr>
            <a:graphicFrameLocks noGrp="1"/>
          </p:cNvGraphicFramePr>
          <p:nvPr>
            <p:extLst>
              <p:ext uri="{D42A27DB-BD31-4B8C-83A1-F6EECF244321}">
                <p14:modId xmlns:p14="http://schemas.microsoft.com/office/powerpoint/2010/main" val="1864233663"/>
              </p:ext>
            </p:extLst>
          </p:nvPr>
        </p:nvGraphicFramePr>
        <p:xfrm>
          <a:off x="4559198" y="1331471"/>
          <a:ext cx="1671662" cy="4889362"/>
        </p:xfrm>
        <a:graphic>
          <a:graphicData uri="http://schemas.openxmlformats.org/drawingml/2006/table">
            <a:tbl>
              <a:tblPr firstRow="1" bandRow="1">
                <a:tableStyleId>{5DA37D80-6434-44D0-A028-1B22A696006F}</a:tableStyleId>
              </a:tblPr>
              <a:tblGrid>
                <a:gridCol w="1671662">
                  <a:extLst>
                    <a:ext uri="{9D8B030D-6E8A-4147-A177-3AD203B41FA5}">
                      <a16:colId xmlns:a16="http://schemas.microsoft.com/office/drawing/2014/main" val="2199670438"/>
                    </a:ext>
                  </a:extLst>
                </a:gridCol>
              </a:tblGrid>
              <a:tr h="649922">
                <a:tc>
                  <a:txBody>
                    <a:bodyPr/>
                    <a:lstStyle/>
                    <a:p>
                      <a:pPr algn="ctr"/>
                      <a:r>
                        <a:rPr lang="es-GB" dirty="0">
                          <a:solidFill>
                            <a:srgbClr val="203864"/>
                          </a:solidFill>
                        </a:rPr>
                        <a:t>El verbo en español</a:t>
                      </a:r>
                    </a:p>
                  </a:txBody>
                  <a:tcPr anchor="ctr"/>
                </a:tc>
                <a:extLst>
                  <a:ext uri="{0D108BD9-81ED-4DB2-BD59-A6C34878D82A}">
                    <a16:rowId xmlns:a16="http://schemas.microsoft.com/office/drawing/2014/main" val="426368054"/>
                  </a:ext>
                </a:extLst>
              </a:tr>
              <a:tr h="529930">
                <a:tc>
                  <a:txBody>
                    <a:bodyPr/>
                    <a:lstStyle/>
                    <a:p>
                      <a:pPr algn="ctr"/>
                      <a:endParaRPr lang="es-GB">
                        <a:solidFill>
                          <a:srgbClr val="203864"/>
                        </a:solidFill>
                      </a:endParaRPr>
                    </a:p>
                  </a:txBody>
                  <a:tcPr/>
                </a:tc>
                <a:extLst>
                  <a:ext uri="{0D108BD9-81ED-4DB2-BD59-A6C34878D82A}">
                    <a16:rowId xmlns:a16="http://schemas.microsoft.com/office/drawing/2014/main" val="2184961900"/>
                  </a:ext>
                </a:extLst>
              </a:tr>
              <a:tr h="529930">
                <a:tc>
                  <a:txBody>
                    <a:bodyPr/>
                    <a:lstStyle/>
                    <a:p>
                      <a:pPr algn="ctr"/>
                      <a:endParaRPr lang="es-GB">
                        <a:solidFill>
                          <a:srgbClr val="203864"/>
                        </a:solidFill>
                      </a:endParaRPr>
                    </a:p>
                  </a:txBody>
                  <a:tcPr/>
                </a:tc>
                <a:extLst>
                  <a:ext uri="{0D108BD9-81ED-4DB2-BD59-A6C34878D82A}">
                    <a16:rowId xmlns:a16="http://schemas.microsoft.com/office/drawing/2014/main" val="3294273858"/>
                  </a:ext>
                </a:extLst>
              </a:tr>
              <a:tr h="529930">
                <a:tc>
                  <a:txBody>
                    <a:bodyPr/>
                    <a:lstStyle/>
                    <a:p>
                      <a:pPr algn="ctr"/>
                      <a:endParaRPr lang="es-GB" dirty="0">
                        <a:solidFill>
                          <a:srgbClr val="203864"/>
                        </a:solidFill>
                      </a:endParaRPr>
                    </a:p>
                  </a:txBody>
                  <a:tcPr/>
                </a:tc>
                <a:extLst>
                  <a:ext uri="{0D108BD9-81ED-4DB2-BD59-A6C34878D82A}">
                    <a16:rowId xmlns:a16="http://schemas.microsoft.com/office/drawing/2014/main" val="3812807289"/>
                  </a:ext>
                </a:extLst>
              </a:tr>
              <a:tr h="529930">
                <a:tc>
                  <a:txBody>
                    <a:bodyPr/>
                    <a:lstStyle/>
                    <a:p>
                      <a:pPr algn="ctr"/>
                      <a:endParaRPr lang="es-GB" dirty="0">
                        <a:solidFill>
                          <a:srgbClr val="203864"/>
                        </a:solidFill>
                      </a:endParaRPr>
                    </a:p>
                  </a:txBody>
                  <a:tcPr/>
                </a:tc>
                <a:extLst>
                  <a:ext uri="{0D108BD9-81ED-4DB2-BD59-A6C34878D82A}">
                    <a16:rowId xmlns:a16="http://schemas.microsoft.com/office/drawing/2014/main" val="3173943590"/>
                  </a:ext>
                </a:extLst>
              </a:tr>
              <a:tr h="529930">
                <a:tc>
                  <a:txBody>
                    <a:bodyPr/>
                    <a:lstStyle/>
                    <a:p>
                      <a:pPr algn="ctr"/>
                      <a:endParaRPr lang="es-GB" dirty="0">
                        <a:solidFill>
                          <a:srgbClr val="203864"/>
                        </a:solidFill>
                      </a:endParaRPr>
                    </a:p>
                  </a:txBody>
                  <a:tcPr/>
                </a:tc>
                <a:extLst>
                  <a:ext uri="{0D108BD9-81ED-4DB2-BD59-A6C34878D82A}">
                    <a16:rowId xmlns:a16="http://schemas.microsoft.com/office/drawing/2014/main" val="2225568364"/>
                  </a:ext>
                </a:extLst>
              </a:tr>
              <a:tr h="529930">
                <a:tc>
                  <a:txBody>
                    <a:bodyPr/>
                    <a:lstStyle/>
                    <a:p>
                      <a:pPr algn="ctr"/>
                      <a:endParaRPr lang="es-GB">
                        <a:solidFill>
                          <a:srgbClr val="203864"/>
                        </a:solidFill>
                      </a:endParaRPr>
                    </a:p>
                  </a:txBody>
                  <a:tcPr/>
                </a:tc>
                <a:extLst>
                  <a:ext uri="{0D108BD9-81ED-4DB2-BD59-A6C34878D82A}">
                    <a16:rowId xmlns:a16="http://schemas.microsoft.com/office/drawing/2014/main" val="2726000417"/>
                  </a:ext>
                </a:extLst>
              </a:tr>
              <a:tr h="529930">
                <a:tc>
                  <a:txBody>
                    <a:bodyPr/>
                    <a:lstStyle/>
                    <a:p>
                      <a:pPr algn="ctr"/>
                      <a:endParaRPr lang="es-GB" dirty="0">
                        <a:solidFill>
                          <a:srgbClr val="203864"/>
                        </a:solidFill>
                      </a:endParaRPr>
                    </a:p>
                  </a:txBody>
                  <a:tcPr/>
                </a:tc>
                <a:extLst>
                  <a:ext uri="{0D108BD9-81ED-4DB2-BD59-A6C34878D82A}">
                    <a16:rowId xmlns:a16="http://schemas.microsoft.com/office/drawing/2014/main" val="1981116836"/>
                  </a:ext>
                </a:extLst>
              </a:tr>
              <a:tr h="529930">
                <a:tc>
                  <a:txBody>
                    <a:bodyPr/>
                    <a:lstStyle/>
                    <a:p>
                      <a:pPr algn="ctr"/>
                      <a:endParaRPr lang="es-GB" dirty="0">
                        <a:solidFill>
                          <a:srgbClr val="203864"/>
                        </a:solidFill>
                      </a:endParaRPr>
                    </a:p>
                  </a:txBody>
                  <a:tcPr/>
                </a:tc>
                <a:extLst>
                  <a:ext uri="{0D108BD9-81ED-4DB2-BD59-A6C34878D82A}">
                    <a16:rowId xmlns:a16="http://schemas.microsoft.com/office/drawing/2014/main" val="675986333"/>
                  </a:ext>
                </a:extLst>
              </a:tr>
            </a:tbl>
          </a:graphicData>
        </a:graphic>
      </p:graphicFrame>
      <p:graphicFrame>
        <p:nvGraphicFramePr>
          <p:cNvPr id="20" name="Tabla 19">
            <a:extLst>
              <a:ext uri="{FF2B5EF4-FFF2-40B4-BE49-F238E27FC236}">
                <a16:creationId xmlns:a16="http://schemas.microsoft.com/office/drawing/2014/main" id="{0A0C53DD-AEBD-034A-96A7-73F72FE47B3D}"/>
              </a:ext>
            </a:extLst>
          </p:cNvPr>
          <p:cNvGraphicFramePr>
            <a:graphicFrameLocks noGrp="1"/>
          </p:cNvGraphicFramePr>
          <p:nvPr>
            <p:extLst>
              <p:ext uri="{D42A27DB-BD31-4B8C-83A1-F6EECF244321}">
                <p14:modId xmlns:p14="http://schemas.microsoft.com/office/powerpoint/2010/main" val="1785606797"/>
              </p:ext>
            </p:extLst>
          </p:nvPr>
        </p:nvGraphicFramePr>
        <p:xfrm>
          <a:off x="6343877" y="1356349"/>
          <a:ext cx="5657198" cy="4864485"/>
        </p:xfrm>
        <a:graphic>
          <a:graphicData uri="http://schemas.openxmlformats.org/drawingml/2006/table">
            <a:tbl>
              <a:tblPr firstRow="1" bandRow="1">
                <a:tableStyleId>{5DA37D80-6434-44D0-A028-1B22A696006F}</a:tableStyleId>
              </a:tblPr>
              <a:tblGrid>
                <a:gridCol w="5657198">
                  <a:extLst>
                    <a:ext uri="{9D8B030D-6E8A-4147-A177-3AD203B41FA5}">
                      <a16:colId xmlns:a16="http://schemas.microsoft.com/office/drawing/2014/main" val="2199670438"/>
                    </a:ext>
                  </a:extLst>
                </a:gridCol>
              </a:tblGrid>
              <a:tr h="648285">
                <a:tc>
                  <a:txBody>
                    <a:bodyPr/>
                    <a:lstStyle/>
                    <a:p>
                      <a:pPr algn="ctr"/>
                      <a:r>
                        <a:rPr lang="es-GB" dirty="0">
                          <a:solidFill>
                            <a:srgbClr val="203864"/>
                          </a:solidFill>
                        </a:rPr>
                        <a:t>La actividad en inglés</a:t>
                      </a:r>
                    </a:p>
                  </a:txBody>
                  <a:tcPr anchor="ctr"/>
                </a:tc>
                <a:extLst>
                  <a:ext uri="{0D108BD9-81ED-4DB2-BD59-A6C34878D82A}">
                    <a16:rowId xmlns:a16="http://schemas.microsoft.com/office/drawing/2014/main" val="426368054"/>
                  </a:ext>
                </a:extLst>
              </a:tr>
              <a:tr h="527025">
                <a:tc>
                  <a:txBody>
                    <a:bodyPr/>
                    <a:lstStyle/>
                    <a:p>
                      <a:pPr algn="ctr"/>
                      <a:endParaRPr lang="es-GB" dirty="0">
                        <a:solidFill>
                          <a:srgbClr val="203864"/>
                        </a:solidFill>
                      </a:endParaRPr>
                    </a:p>
                  </a:txBody>
                  <a:tcPr/>
                </a:tc>
                <a:extLst>
                  <a:ext uri="{0D108BD9-81ED-4DB2-BD59-A6C34878D82A}">
                    <a16:rowId xmlns:a16="http://schemas.microsoft.com/office/drawing/2014/main" val="2184961900"/>
                  </a:ext>
                </a:extLst>
              </a:tr>
              <a:tr h="527025">
                <a:tc>
                  <a:txBody>
                    <a:bodyPr/>
                    <a:lstStyle/>
                    <a:p>
                      <a:pPr algn="ctr"/>
                      <a:endParaRPr lang="es-GB">
                        <a:solidFill>
                          <a:srgbClr val="203864"/>
                        </a:solidFill>
                      </a:endParaRPr>
                    </a:p>
                  </a:txBody>
                  <a:tcPr/>
                </a:tc>
                <a:extLst>
                  <a:ext uri="{0D108BD9-81ED-4DB2-BD59-A6C34878D82A}">
                    <a16:rowId xmlns:a16="http://schemas.microsoft.com/office/drawing/2014/main" val="3294273858"/>
                  </a:ext>
                </a:extLst>
              </a:tr>
              <a:tr h="527025">
                <a:tc>
                  <a:txBody>
                    <a:bodyPr/>
                    <a:lstStyle/>
                    <a:p>
                      <a:pPr algn="ctr"/>
                      <a:endParaRPr lang="es-GB" dirty="0">
                        <a:solidFill>
                          <a:srgbClr val="203864"/>
                        </a:solidFill>
                      </a:endParaRPr>
                    </a:p>
                  </a:txBody>
                  <a:tcPr/>
                </a:tc>
                <a:extLst>
                  <a:ext uri="{0D108BD9-81ED-4DB2-BD59-A6C34878D82A}">
                    <a16:rowId xmlns:a16="http://schemas.microsoft.com/office/drawing/2014/main" val="3812807289"/>
                  </a:ext>
                </a:extLst>
              </a:tr>
              <a:tr h="527025">
                <a:tc>
                  <a:txBody>
                    <a:bodyPr/>
                    <a:lstStyle/>
                    <a:p>
                      <a:pPr algn="ctr"/>
                      <a:endParaRPr lang="es-GB" dirty="0">
                        <a:solidFill>
                          <a:srgbClr val="203864"/>
                        </a:solidFill>
                      </a:endParaRPr>
                    </a:p>
                  </a:txBody>
                  <a:tcPr/>
                </a:tc>
                <a:extLst>
                  <a:ext uri="{0D108BD9-81ED-4DB2-BD59-A6C34878D82A}">
                    <a16:rowId xmlns:a16="http://schemas.microsoft.com/office/drawing/2014/main" val="3173943590"/>
                  </a:ext>
                </a:extLst>
              </a:tr>
              <a:tr h="527025">
                <a:tc>
                  <a:txBody>
                    <a:bodyPr/>
                    <a:lstStyle/>
                    <a:p>
                      <a:pPr algn="ctr"/>
                      <a:endParaRPr lang="es-GB" dirty="0">
                        <a:solidFill>
                          <a:srgbClr val="203864"/>
                        </a:solidFill>
                      </a:endParaRPr>
                    </a:p>
                  </a:txBody>
                  <a:tcPr/>
                </a:tc>
                <a:extLst>
                  <a:ext uri="{0D108BD9-81ED-4DB2-BD59-A6C34878D82A}">
                    <a16:rowId xmlns:a16="http://schemas.microsoft.com/office/drawing/2014/main" val="2225568364"/>
                  </a:ext>
                </a:extLst>
              </a:tr>
              <a:tr h="527025">
                <a:tc>
                  <a:txBody>
                    <a:bodyPr/>
                    <a:lstStyle/>
                    <a:p>
                      <a:pPr algn="ctr"/>
                      <a:endParaRPr lang="es-GB" dirty="0">
                        <a:solidFill>
                          <a:srgbClr val="203864"/>
                        </a:solidFill>
                      </a:endParaRPr>
                    </a:p>
                  </a:txBody>
                  <a:tcPr/>
                </a:tc>
                <a:extLst>
                  <a:ext uri="{0D108BD9-81ED-4DB2-BD59-A6C34878D82A}">
                    <a16:rowId xmlns:a16="http://schemas.microsoft.com/office/drawing/2014/main" val="2726000417"/>
                  </a:ext>
                </a:extLst>
              </a:tr>
              <a:tr h="527025">
                <a:tc>
                  <a:txBody>
                    <a:bodyPr/>
                    <a:lstStyle/>
                    <a:p>
                      <a:pPr algn="ctr"/>
                      <a:endParaRPr lang="es-GB" dirty="0">
                        <a:solidFill>
                          <a:srgbClr val="203864"/>
                        </a:solidFill>
                      </a:endParaRPr>
                    </a:p>
                  </a:txBody>
                  <a:tcPr/>
                </a:tc>
                <a:extLst>
                  <a:ext uri="{0D108BD9-81ED-4DB2-BD59-A6C34878D82A}">
                    <a16:rowId xmlns:a16="http://schemas.microsoft.com/office/drawing/2014/main" val="1981116836"/>
                  </a:ext>
                </a:extLst>
              </a:tr>
              <a:tr h="527025">
                <a:tc>
                  <a:txBody>
                    <a:bodyPr/>
                    <a:lstStyle/>
                    <a:p>
                      <a:pPr algn="ctr"/>
                      <a:endParaRPr lang="es-GB" dirty="0">
                        <a:solidFill>
                          <a:srgbClr val="203864"/>
                        </a:solidFill>
                      </a:endParaRPr>
                    </a:p>
                  </a:txBody>
                  <a:tcPr/>
                </a:tc>
                <a:extLst>
                  <a:ext uri="{0D108BD9-81ED-4DB2-BD59-A6C34878D82A}">
                    <a16:rowId xmlns:a16="http://schemas.microsoft.com/office/drawing/2014/main" val="675986333"/>
                  </a:ext>
                </a:extLst>
              </a:tr>
            </a:tbl>
          </a:graphicData>
        </a:graphic>
      </p:graphicFrame>
      <p:sp>
        <p:nvSpPr>
          <p:cNvPr id="21" name="Título 1">
            <a:extLst>
              <a:ext uri="{FF2B5EF4-FFF2-40B4-BE49-F238E27FC236}">
                <a16:creationId xmlns:a16="http://schemas.microsoft.com/office/drawing/2014/main" id="{5B016060-A06A-7442-B43B-5C2B44CB9F28}"/>
              </a:ext>
            </a:extLst>
          </p:cNvPr>
          <p:cNvSpPr txBox="1">
            <a:spLocks/>
          </p:cNvSpPr>
          <p:nvPr/>
        </p:nvSpPr>
        <p:spPr>
          <a:xfrm>
            <a:off x="4743384" y="786426"/>
            <a:ext cx="4555101" cy="44361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s-GB" sz="2000" dirty="0"/>
          </a:p>
        </p:txBody>
      </p:sp>
      <p:pic>
        <p:nvPicPr>
          <p:cNvPr id="23" name="Picture 8" descr="green checkmark">
            <a:extLst>
              <a:ext uri="{FF2B5EF4-FFF2-40B4-BE49-F238E27FC236}">
                <a16:creationId xmlns:a16="http://schemas.microsoft.com/office/drawing/2014/main" id="{5A2BB093-C392-7549-A36F-91EA410EF9A3}"/>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570643" y="2028820"/>
            <a:ext cx="406580" cy="423521"/>
          </a:xfrm>
          <a:prstGeom prst="rect">
            <a:avLst/>
          </a:prstGeom>
        </p:spPr>
      </p:pic>
      <p:pic>
        <p:nvPicPr>
          <p:cNvPr id="24" name="Picture 8" descr="green checkmark">
            <a:extLst>
              <a:ext uri="{FF2B5EF4-FFF2-40B4-BE49-F238E27FC236}">
                <a16:creationId xmlns:a16="http://schemas.microsoft.com/office/drawing/2014/main" id="{4E970BB9-3CE8-6146-AB3D-D605FFED07F1}"/>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687104" y="2570806"/>
            <a:ext cx="406580" cy="423521"/>
          </a:xfrm>
          <a:prstGeom prst="rect">
            <a:avLst/>
          </a:prstGeom>
        </p:spPr>
      </p:pic>
      <p:pic>
        <p:nvPicPr>
          <p:cNvPr id="25" name="Picture 8" descr="green checkmark">
            <a:extLst>
              <a:ext uri="{FF2B5EF4-FFF2-40B4-BE49-F238E27FC236}">
                <a16:creationId xmlns:a16="http://schemas.microsoft.com/office/drawing/2014/main" id="{A99A1A74-16BA-0747-AFA5-E6E0EBAD7B1A}"/>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571834" y="3079754"/>
            <a:ext cx="406580" cy="423521"/>
          </a:xfrm>
          <a:prstGeom prst="rect">
            <a:avLst/>
          </a:prstGeom>
        </p:spPr>
      </p:pic>
      <p:pic>
        <p:nvPicPr>
          <p:cNvPr id="26" name="Picture 8" descr="green checkmark">
            <a:extLst>
              <a:ext uri="{FF2B5EF4-FFF2-40B4-BE49-F238E27FC236}">
                <a16:creationId xmlns:a16="http://schemas.microsoft.com/office/drawing/2014/main" id="{49651E3A-ED96-8049-94B4-D580860657F4}"/>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687104" y="3601295"/>
            <a:ext cx="406580" cy="423521"/>
          </a:xfrm>
          <a:prstGeom prst="rect">
            <a:avLst/>
          </a:prstGeom>
        </p:spPr>
      </p:pic>
      <p:pic>
        <p:nvPicPr>
          <p:cNvPr id="27" name="Picture 8" descr="green checkmark">
            <a:extLst>
              <a:ext uri="{FF2B5EF4-FFF2-40B4-BE49-F238E27FC236}">
                <a16:creationId xmlns:a16="http://schemas.microsoft.com/office/drawing/2014/main" id="{BD6BC666-D4AC-0942-92C4-BF4CCACD2F7F}"/>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683658" y="4157136"/>
            <a:ext cx="406580" cy="423521"/>
          </a:xfrm>
          <a:prstGeom prst="rect">
            <a:avLst/>
          </a:prstGeom>
        </p:spPr>
      </p:pic>
      <p:pic>
        <p:nvPicPr>
          <p:cNvPr id="28" name="Picture 8" descr="green checkmark">
            <a:extLst>
              <a:ext uri="{FF2B5EF4-FFF2-40B4-BE49-F238E27FC236}">
                <a16:creationId xmlns:a16="http://schemas.microsoft.com/office/drawing/2014/main" id="{083F9281-B775-E84E-8EEF-3624A6308DDF}"/>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686829" y="4663079"/>
            <a:ext cx="406580" cy="423521"/>
          </a:xfrm>
          <a:prstGeom prst="rect">
            <a:avLst/>
          </a:prstGeom>
        </p:spPr>
      </p:pic>
      <p:pic>
        <p:nvPicPr>
          <p:cNvPr id="29" name="Picture 8" descr="green checkmark">
            <a:extLst>
              <a:ext uri="{FF2B5EF4-FFF2-40B4-BE49-F238E27FC236}">
                <a16:creationId xmlns:a16="http://schemas.microsoft.com/office/drawing/2014/main" id="{C07EE95B-459E-0144-A488-6478AD0236D6}"/>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570643" y="5196548"/>
            <a:ext cx="406580" cy="423521"/>
          </a:xfrm>
          <a:prstGeom prst="rect">
            <a:avLst/>
          </a:prstGeom>
        </p:spPr>
      </p:pic>
      <p:pic>
        <p:nvPicPr>
          <p:cNvPr id="30" name="Picture 8" descr="green checkmark">
            <a:extLst>
              <a:ext uri="{FF2B5EF4-FFF2-40B4-BE49-F238E27FC236}">
                <a16:creationId xmlns:a16="http://schemas.microsoft.com/office/drawing/2014/main" id="{260EB327-EA5F-C842-8DF6-D23EF694E8EF}"/>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570643" y="5728412"/>
            <a:ext cx="406580" cy="423521"/>
          </a:xfrm>
          <a:prstGeom prst="rect">
            <a:avLst/>
          </a:prstGeom>
        </p:spPr>
      </p:pic>
      <p:sp>
        <p:nvSpPr>
          <p:cNvPr id="31" name="CuadroTexto 30">
            <a:extLst>
              <a:ext uri="{FF2B5EF4-FFF2-40B4-BE49-F238E27FC236}">
                <a16:creationId xmlns:a16="http://schemas.microsoft.com/office/drawing/2014/main" id="{071B59E5-AB19-CF41-B927-8069791AB51F}"/>
              </a:ext>
            </a:extLst>
          </p:cNvPr>
          <p:cNvSpPr txBox="1"/>
          <p:nvPr/>
        </p:nvSpPr>
        <p:spPr>
          <a:xfrm>
            <a:off x="5021253" y="2004006"/>
            <a:ext cx="740908" cy="400110"/>
          </a:xfrm>
          <a:prstGeom prst="rect">
            <a:avLst/>
          </a:prstGeom>
          <a:noFill/>
        </p:spPr>
        <p:txBody>
          <a:bodyPr wrap="none" rtlCol="0">
            <a:spAutoFit/>
          </a:bodyPr>
          <a:lstStyle/>
          <a:p>
            <a:pPr algn="l"/>
            <a:r>
              <a:rPr lang="es-GB" sz="2000" dirty="0">
                <a:solidFill>
                  <a:schemeClr val="accent5">
                    <a:lumMod val="50000"/>
                  </a:schemeClr>
                </a:solidFill>
              </a:rPr>
              <a:t>vivió</a:t>
            </a:r>
          </a:p>
        </p:txBody>
      </p:sp>
      <p:sp>
        <p:nvSpPr>
          <p:cNvPr id="32" name="CuadroTexto 31">
            <a:extLst>
              <a:ext uri="{FF2B5EF4-FFF2-40B4-BE49-F238E27FC236}">
                <a16:creationId xmlns:a16="http://schemas.microsoft.com/office/drawing/2014/main" id="{B02CE49B-09FB-7E43-9B1C-BDDA6DAF3717}"/>
              </a:ext>
            </a:extLst>
          </p:cNvPr>
          <p:cNvSpPr txBox="1"/>
          <p:nvPr/>
        </p:nvSpPr>
        <p:spPr>
          <a:xfrm>
            <a:off x="4802441" y="2564143"/>
            <a:ext cx="1178528" cy="400110"/>
          </a:xfrm>
          <a:prstGeom prst="rect">
            <a:avLst/>
          </a:prstGeom>
          <a:noFill/>
        </p:spPr>
        <p:txBody>
          <a:bodyPr wrap="none" rtlCol="0">
            <a:spAutoFit/>
          </a:bodyPr>
          <a:lstStyle/>
          <a:p>
            <a:pPr algn="l"/>
            <a:r>
              <a:rPr lang="es-GB" sz="2000" dirty="0">
                <a:solidFill>
                  <a:schemeClr val="accent5">
                    <a:lumMod val="50000"/>
                  </a:schemeClr>
                </a:solidFill>
              </a:rPr>
              <a:t>conoce</a:t>
            </a:r>
          </a:p>
        </p:txBody>
      </p:sp>
      <p:sp>
        <p:nvSpPr>
          <p:cNvPr id="33" name="CuadroTexto 32">
            <a:extLst>
              <a:ext uri="{FF2B5EF4-FFF2-40B4-BE49-F238E27FC236}">
                <a16:creationId xmlns:a16="http://schemas.microsoft.com/office/drawing/2014/main" id="{93C1AADC-CFA3-1D4D-8516-AC7E41622D5E}"/>
              </a:ext>
            </a:extLst>
          </p:cNvPr>
          <p:cNvSpPr txBox="1"/>
          <p:nvPr/>
        </p:nvSpPr>
        <p:spPr>
          <a:xfrm>
            <a:off x="4983581" y="3088425"/>
            <a:ext cx="816249" cy="400110"/>
          </a:xfrm>
          <a:prstGeom prst="rect">
            <a:avLst/>
          </a:prstGeom>
          <a:noFill/>
        </p:spPr>
        <p:txBody>
          <a:bodyPr wrap="none" rtlCol="0">
            <a:spAutoFit/>
          </a:bodyPr>
          <a:lstStyle/>
          <a:p>
            <a:pPr algn="l"/>
            <a:r>
              <a:rPr lang="es-GB" sz="2000" dirty="0">
                <a:solidFill>
                  <a:schemeClr val="accent5">
                    <a:lumMod val="50000"/>
                  </a:schemeClr>
                </a:solidFill>
              </a:rPr>
              <a:t>sufrió</a:t>
            </a:r>
          </a:p>
        </p:txBody>
      </p:sp>
      <p:sp>
        <p:nvSpPr>
          <p:cNvPr id="34" name="CuadroTexto 33">
            <a:extLst>
              <a:ext uri="{FF2B5EF4-FFF2-40B4-BE49-F238E27FC236}">
                <a16:creationId xmlns:a16="http://schemas.microsoft.com/office/drawing/2014/main" id="{D2AAD46F-81DC-7447-83D0-B74154CFF315}"/>
              </a:ext>
            </a:extLst>
          </p:cNvPr>
          <p:cNvSpPr txBox="1"/>
          <p:nvPr/>
        </p:nvSpPr>
        <p:spPr>
          <a:xfrm>
            <a:off x="4886600" y="3624635"/>
            <a:ext cx="1010213" cy="400110"/>
          </a:xfrm>
          <a:prstGeom prst="rect">
            <a:avLst/>
          </a:prstGeom>
          <a:noFill/>
        </p:spPr>
        <p:txBody>
          <a:bodyPr wrap="none" rtlCol="0">
            <a:spAutoFit/>
          </a:bodyPr>
          <a:lstStyle/>
          <a:p>
            <a:pPr algn="l"/>
            <a:r>
              <a:rPr lang="es-GB" sz="2000" dirty="0">
                <a:solidFill>
                  <a:schemeClr val="accent5">
                    <a:lumMod val="50000"/>
                  </a:schemeClr>
                </a:solidFill>
              </a:rPr>
              <a:t>ofrece</a:t>
            </a:r>
          </a:p>
        </p:txBody>
      </p:sp>
      <p:sp>
        <p:nvSpPr>
          <p:cNvPr id="35" name="CuadroTexto 34">
            <a:extLst>
              <a:ext uri="{FF2B5EF4-FFF2-40B4-BE49-F238E27FC236}">
                <a16:creationId xmlns:a16="http://schemas.microsoft.com/office/drawing/2014/main" id="{0E2DE323-D5FC-0541-A7BC-25B87C48E1BD}"/>
              </a:ext>
            </a:extLst>
          </p:cNvPr>
          <p:cNvSpPr txBox="1"/>
          <p:nvPr/>
        </p:nvSpPr>
        <p:spPr>
          <a:xfrm>
            <a:off x="4847327" y="4157065"/>
            <a:ext cx="1088760" cy="400110"/>
          </a:xfrm>
          <a:prstGeom prst="rect">
            <a:avLst/>
          </a:prstGeom>
          <a:noFill/>
        </p:spPr>
        <p:txBody>
          <a:bodyPr wrap="none" rtlCol="0">
            <a:spAutoFit/>
          </a:bodyPr>
          <a:lstStyle/>
          <a:p>
            <a:pPr algn="l"/>
            <a:r>
              <a:rPr lang="es-GB" sz="2000" dirty="0">
                <a:solidFill>
                  <a:schemeClr val="accent5">
                    <a:lumMod val="50000"/>
                  </a:schemeClr>
                </a:solidFill>
              </a:rPr>
              <a:t>decide</a:t>
            </a:r>
          </a:p>
        </p:txBody>
      </p:sp>
      <p:sp>
        <p:nvSpPr>
          <p:cNvPr id="36" name="CuadroTexto 35">
            <a:extLst>
              <a:ext uri="{FF2B5EF4-FFF2-40B4-BE49-F238E27FC236}">
                <a16:creationId xmlns:a16="http://schemas.microsoft.com/office/drawing/2014/main" id="{E5CFB38E-4B19-8249-822F-D4DD4CD0A069}"/>
              </a:ext>
            </a:extLst>
          </p:cNvPr>
          <p:cNvSpPr txBox="1"/>
          <p:nvPr/>
        </p:nvSpPr>
        <p:spPr>
          <a:xfrm>
            <a:off x="4752750" y="4643857"/>
            <a:ext cx="1277914" cy="400110"/>
          </a:xfrm>
          <a:prstGeom prst="rect">
            <a:avLst/>
          </a:prstGeom>
          <a:noFill/>
        </p:spPr>
        <p:txBody>
          <a:bodyPr wrap="none" rtlCol="0">
            <a:spAutoFit/>
          </a:bodyPr>
          <a:lstStyle/>
          <a:p>
            <a:pPr algn="l"/>
            <a:r>
              <a:rPr lang="es-GB" sz="2000" dirty="0">
                <a:solidFill>
                  <a:schemeClr val="accent5">
                    <a:lumMod val="50000"/>
                  </a:schemeClr>
                </a:solidFill>
              </a:rPr>
              <a:t>aprende</a:t>
            </a:r>
          </a:p>
        </p:txBody>
      </p:sp>
      <p:sp>
        <p:nvSpPr>
          <p:cNvPr id="37" name="CuadroTexto 36">
            <a:extLst>
              <a:ext uri="{FF2B5EF4-FFF2-40B4-BE49-F238E27FC236}">
                <a16:creationId xmlns:a16="http://schemas.microsoft.com/office/drawing/2014/main" id="{F4DAC0F8-B0EE-3B41-813A-803EF8F57831}"/>
              </a:ext>
            </a:extLst>
          </p:cNvPr>
          <p:cNvSpPr txBox="1"/>
          <p:nvPr/>
        </p:nvSpPr>
        <p:spPr>
          <a:xfrm>
            <a:off x="4872412" y="5203901"/>
            <a:ext cx="1064715" cy="400110"/>
          </a:xfrm>
          <a:prstGeom prst="rect">
            <a:avLst/>
          </a:prstGeom>
          <a:noFill/>
        </p:spPr>
        <p:txBody>
          <a:bodyPr wrap="none" rtlCol="0">
            <a:spAutoFit/>
          </a:bodyPr>
          <a:lstStyle/>
          <a:p>
            <a:pPr algn="l"/>
            <a:r>
              <a:rPr lang="es-GB" sz="2000" dirty="0">
                <a:solidFill>
                  <a:schemeClr val="accent5">
                    <a:lumMod val="50000"/>
                  </a:schemeClr>
                </a:solidFill>
              </a:rPr>
              <a:t>rompió</a:t>
            </a:r>
          </a:p>
        </p:txBody>
      </p:sp>
      <p:sp>
        <p:nvSpPr>
          <p:cNvPr id="38" name="CuadroTexto 37">
            <a:extLst>
              <a:ext uri="{FF2B5EF4-FFF2-40B4-BE49-F238E27FC236}">
                <a16:creationId xmlns:a16="http://schemas.microsoft.com/office/drawing/2014/main" id="{135A88BD-6802-3F4A-9D5D-F1C443400150}"/>
              </a:ext>
            </a:extLst>
          </p:cNvPr>
          <p:cNvSpPr txBox="1"/>
          <p:nvPr/>
        </p:nvSpPr>
        <p:spPr>
          <a:xfrm>
            <a:off x="5047152" y="5766980"/>
            <a:ext cx="729687" cy="400110"/>
          </a:xfrm>
          <a:prstGeom prst="rect">
            <a:avLst/>
          </a:prstGeom>
          <a:noFill/>
        </p:spPr>
        <p:txBody>
          <a:bodyPr wrap="none" rtlCol="0">
            <a:spAutoFit/>
          </a:bodyPr>
          <a:lstStyle/>
          <a:p>
            <a:pPr algn="l"/>
            <a:r>
              <a:rPr lang="es-GB" sz="2000" dirty="0">
                <a:solidFill>
                  <a:schemeClr val="accent5">
                    <a:lumMod val="50000"/>
                  </a:schemeClr>
                </a:solidFill>
              </a:rPr>
              <a:t>salió</a:t>
            </a:r>
          </a:p>
        </p:txBody>
      </p:sp>
      <p:sp>
        <p:nvSpPr>
          <p:cNvPr id="40" name="CuadroTexto 39">
            <a:extLst>
              <a:ext uri="{FF2B5EF4-FFF2-40B4-BE49-F238E27FC236}">
                <a16:creationId xmlns:a16="http://schemas.microsoft.com/office/drawing/2014/main" id="{02CA31BF-E673-C64F-99C4-0D8456842AB4}"/>
              </a:ext>
            </a:extLst>
          </p:cNvPr>
          <p:cNvSpPr txBox="1"/>
          <p:nvPr/>
        </p:nvSpPr>
        <p:spPr>
          <a:xfrm>
            <a:off x="6450348" y="2054674"/>
            <a:ext cx="3369833" cy="400110"/>
          </a:xfrm>
          <a:prstGeom prst="rect">
            <a:avLst/>
          </a:prstGeom>
          <a:noFill/>
        </p:spPr>
        <p:txBody>
          <a:bodyPr wrap="none" rtlCol="0" anchor="ctr">
            <a:spAutoFit/>
          </a:bodyPr>
          <a:lstStyle/>
          <a:p>
            <a:pPr algn="l"/>
            <a:r>
              <a:rPr lang="en-GB" sz="2000" dirty="0">
                <a:solidFill>
                  <a:schemeClr val="accent5">
                    <a:lumMod val="50000"/>
                  </a:schemeClr>
                </a:solidFill>
              </a:rPr>
              <a:t>lived for </a:t>
            </a:r>
            <a:r>
              <a:rPr lang="es-GB" sz="2000" dirty="0">
                <a:solidFill>
                  <a:schemeClr val="accent5">
                    <a:lumMod val="50000"/>
                  </a:schemeClr>
                </a:solidFill>
              </a:rPr>
              <a:t>a year in Mexico</a:t>
            </a:r>
          </a:p>
        </p:txBody>
      </p:sp>
      <p:sp>
        <p:nvSpPr>
          <p:cNvPr id="41" name="CuadroTexto 40">
            <a:extLst>
              <a:ext uri="{FF2B5EF4-FFF2-40B4-BE49-F238E27FC236}">
                <a16:creationId xmlns:a16="http://schemas.microsoft.com/office/drawing/2014/main" id="{456B80AC-337D-1143-953C-6B7DBB71F9A5}"/>
              </a:ext>
            </a:extLst>
          </p:cNvPr>
          <p:cNvSpPr txBox="1"/>
          <p:nvPr/>
        </p:nvSpPr>
        <p:spPr>
          <a:xfrm>
            <a:off x="6474103" y="2582013"/>
            <a:ext cx="5091458" cy="400110"/>
          </a:xfrm>
          <a:prstGeom prst="rect">
            <a:avLst/>
          </a:prstGeom>
          <a:noFill/>
        </p:spPr>
        <p:txBody>
          <a:bodyPr wrap="none" rtlCol="0" anchor="ctr">
            <a:spAutoFit/>
          </a:bodyPr>
          <a:lstStyle/>
          <a:p>
            <a:pPr algn="l"/>
            <a:r>
              <a:rPr lang="en-GB" sz="2000" dirty="0">
                <a:solidFill>
                  <a:schemeClr val="accent5">
                    <a:lumMod val="50000"/>
                  </a:schemeClr>
                </a:solidFill>
              </a:rPr>
              <a:t>knows the</a:t>
            </a:r>
            <a:r>
              <a:rPr lang="es-GB" sz="2000" dirty="0">
                <a:solidFill>
                  <a:schemeClr val="accent5">
                    <a:lumMod val="50000"/>
                  </a:schemeClr>
                </a:solidFill>
              </a:rPr>
              <a:t> border with the United States</a:t>
            </a:r>
          </a:p>
        </p:txBody>
      </p:sp>
      <p:sp>
        <p:nvSpPr>
          <p:cNvPr id="42" name="CuadroTexto 41">
            <a:extLst>
              <a:ext uri="{FF2B5EF4-FFF2-40B4-BE49-F238E27FC236}">
                <a16:creationId xmlns:a16="http://schemas.microsoft.com/office/drawing/2014/main" id="{EBEFD6D9-1E49-284F-8241-E87C5FF17A0D}"/>
              </a:ext>
            </a:extLst>
          </p:cNvPr>
          <p:cNvSpPr txBox="1"/>
          <p:nvPr/>
        </p:nvSpPr>
        <p:spPr>
          <a:xfrm>
            <a:off x="6495052" y="3088425"/>
            <a:ext cx="3861955" cy="400110"/>
          </a:xfrm>
          <a:prstGeom prst="rect">
            <a:avLst/>
          </a:prstGeom>
          <a:noFill/>
        </p:spPr>
        <p:txBody>
          <a:bodyPr wrap="none" rtlCol="0" anchor="ctr">
            <a:spAutoFit/>
          </a:bodyPr>
          <a:lstStyle/>
          <a:p>
            <a:pPr algn="l"/>
            <a:r>
              <a:rPr lang="en-GB" sz="2000" dirty="0">
                <a:solidFill>
                  <a:schemeClr val="accent5">
                    <a:lumMod val="50000"/>
                  </a:schemeClr>
                </a:solidFill>
              </a:rPr>
              <a:t>suffered </a:t>
            </a:r>
            <a:r>
              <a:rPr lang="es-GB" sz="2000" dirty="0">
                <a:solidFill>
                  <a:schemeClr val="accent5">
                    <a:lumMod val="50000"/>
                  </a:schemeClr>
                </a:solidFill>
              </a:rPr>
              <a:t>a car accident there</a:t>
            </a:r>
          </a:p>
        </p:txBody>
      </p:sp>
      <p:sp>
        <p:nvSpPr>
          <p:cNvPr id="43" name="CuadroTexto 42">
            <a:extLst>
              <a:ext uri="{FF2B5EF4-FFF2-40B4-BE49-F238E27FC236}">
                <a16:creationId xmlns:a16="http://schemas.microsoft.com/office/drawing/2014/main" id="{22DB41D3-3E3C-6140-9FB8-18C9D84B82A3}"/>
              </a:ext>
            </a:extLst>
          </p:cNvPr>
          <p:cNvSpPr txBox="1"/>
          <p:nvPr/>
        </p:nvSpPr>
        <p:spPr>
          <a:xfrm>
            <a:off x="6495052" y="3641380"/>
            <a:ext cx="4969630" cy="400110"/>
          </a:xfrm>
          <a:prstGeom prst="rect">
            <a:avLst/>
          </a:prstGeom>
          <a:noFill/>
        </p:spPr>
        <p:txBody>
          <a:bodyPr wrap="none" rtlCol="0" anchor="ctr">
            <a:spAutoFit/>
          </a:bodyPr>
          <a:lstStyle/>
          <a:p>
            <a:r>
              <a:rPr lang="en-GB" sz="2000" dirty="0">
                <a:solidFill>
                  <a:schemeClr val="accent5">
                    <a:lumMod val="50000"/>
                  </a:schemeClr>
                </a:solidFill>
              </a:rPr>
              <a:t>offers </a:t>
            </a:r>
            <a:r>
              <a:rPr lang="es-GB" sz="2000" dirty="0">
                <a:solidFill>
                  <a:schemeClr val="accent5">
                    <a:lumMod val="50000"/>
                  </a:schemeClr>
                </a:solidFill>
              </a:rPr>
              <a:t>gifts to friends after the holidays </a:t>
            </a:r>
          </a:p>
        </p:txBody>
      </p:sp>
      <p:sp>
        <p:nvSpPr>
          <p:cNvPr id="44" name="CuadroTexto 43">
            <a:extLst>
              <a:ext uri="{FF2B5EF4-FFF2-40B4-BE49-F238E27FC236}">
                <a16:creationId xmlns:a16="http://schemas.microsoft.com/office/drawing/2014/main" id="{0FC35474-9487-1F49-9067-8147909B4F39}"/>
              </a:ext>
            </a:extLst>
          </p:cNvPr>
          <p:cNvSpPr txBox="1"/>
          <p:nvPr/>
        </p:nvSpPr>
        <p:spPr>
          <a:xfrm>
            <a:off x="6474103" y="4153453"/>
            <a:ext cx="4299575" cy="400110"/>
          </a:xfrm>
          <a:prstGeom prst="rect">
            <a:avLst/>
          </a:prstGeom>
          <a:noFill/>
        </p:spPr>
        <p:txBody>
          <a:bodyPr wrap="none" rtlCol="0" anchor="ctr">
            <a:spAutoFit/>
          </a:bodyPr>
          <a:lstStyle/>
          <a:p>
            <a:pPr algn="l"/>
            <a:r>
              <a:rPr lang="en-GB" sz="2000" dirty="0">
                <a:solidFill>
                  <a:schemeClr val="accent5">
                    <a:lumMod val="50000"/>
                  </a:schemeClr>
                </a:solidFill>
              </a:rPr>
              <a:t>decides to</a:t>
            </a:r>
            <a:r>
              <a:rPr lang="es-GB" sz="2000" dirty="0">
                <a:solidFill>
                  <a:schemeClr val="accent5">
                    <a:lumMod val="50000"/>
                  </a:schemeClr>
                </a:solidFill>
              </a:rPr>
              <a:t> visit </a:t>
            </a:r>
            <a:r>
              <a:rPr lang="en-GB" sz="2000" dirty="0">
                <a:solidFill>
                  <a:schemeClr val="accent5">
                    <a:lumMod val="50000"/>
                  </a:schemeClr>
                </a:solidFill>
              </a:rPr>
              <a:t>old villages/towns</a:t>
            </a:r>
            <a:endParaRPr lang="es-GB" sz="2000" dirty="0">
              <a:solidFill>
                <a:schemeClr val="accent5">
                  <a:lumMod val="50000"/>
                </a:schemeClr>
              </a:solidFill>
            </a:endParaRPr>
          </a:p>
        </p:txBody>
      </p:sp>
      <p:sp>
        <p:nvSpPr>
          <p:cNvPr id="45" name="CuadroTexto 44">
            <a:extLst>
              <a:ext uri="{FF2B5EF4-FFF2-40B4-BE49-F238E27FC236}">
                <a16:creationId xmlns:a16="http://schemas.microsoft.com/office/drawing/2014/main" id="{9F99C8FE-A24C-5944-A0BF-D0936BBCA920}"/>
              </a:ext>
            </a:extLst>
          </p:cNvPr>
          <p:cNvSpPr txBox="1"/>
          <p:nvPr/>
        </p:nvSpPr>
        <p:spPr>
          <a:xfrm>
            <a:off x="6496214" y="4707886"/>
            <a:ext cx="5439310" cy="400110"/>
          </a:xfrm>
          <a:prstGeom prst="rect">
            <a:avLst/>
          </a:prstGeom>
          <a:noFill/>
        </p:spPr>
        <p:txBody>
          <a:bodyPr wrap="none" rtlCol="0" anchor="ctr">
            <a:spAutoFit/>
          </a:bodyPr>
          <a:lstStyle/>
          <a:p>
            <a:pPr algn="l"/>
            <a:r>
              <a:rPr lang="en-GB" sz="2000" dirty="0">
                <a:solidFill>
                  <a:schemeClr val="accent5">
                    <a:lumMod val="50000"/>
                  </a:schemeClr>
                </a:solidFill>
              </a:rPr>
              <a:t>learns </a:t>
            </a:r>
            <a:r>
              <a:rPr lang="es-GB" sz="2000" dirty="0">
                <a:solidFill>
                  <a:schemeClr val="accent5">
                    <a:lumMod val="50000"/>
                  </a:schemeClr>
                </a:solidFill>
              </a:rPr>
              <a:t>things about the culture of </a:t>
            </a:r>
            <a:r>
              <a:rPr lang="en-GB" sz="2000" dirty="0">
                <a:solidFill>
                  <a:schemeClr val="accent5">
                    <a:lumMod val="50000"/>
                  </a:schemeClr>
                </a:solidFill>
              </a:rPr>
              <a:t>the </a:t>
            </a:r>
            <a:r>
              <a:rPr lang="es-GB" sz="2000" dirty="0">
                <a:solidFill>
                  <a:schemeClr val="accent5">
                    <a:lumMod val="50000"/>
                  </a:schemeClr>
                </a:solidFill>
              </a:rPr>
              <a:t>cities</a:t>
            </a:r>
          </a:p>
        </p:txBody>
      </p:sp>
      <p:sp>
        <p:nvSpPr>
          <p:cNvPr id="46" name="CuadroTexto 45">
            <a:extLst>
              <a:ext uri="{FF2B5EF4-FFF2-40B4-BE49-F238E27FC236}">
                <a16:creationId xmlns:a16="http://schemas.microsoft.com/office/drawing/2014/main" id="{D05BBAE6-62AF-A445-B76E-016965ADFAD3}"/>
              </a:ext>
            </a:extLst>
          </p:cNvPr>
          <p:cNvSpPr txBox="1"/>
          <p:nvPr/>
        </p:nvSpPr>
        <p:spPr>
          <a:xfrm>
            <a:off x="6529088" y="5219959"/>
            <a:ext cx="4743606" cy="400110"/>
          </a:xfrm>
          <a:prstGeom prst="rect">
            <a:avLst/>
          </a:prstGeom>
          <a:noFill/>
        </p:spPr>
        <p:txBody>
          <a:bodyPr wrap="none" rtlCol="0" anchor="ctr">
            <a:spAutoFit/>
          </a:bodyPr>
          <a:lstStyle/>
          <a:p>
            <a:pPr algn="l"/>
            <a:r>
              <a:rPr lang="en-GB" sz="2000" dirty="0">
                <a:solidFill>
                  <a:schemeClr val="accent5">
                    <a:lumMod val="50000"/>
                  </a:schemeClr>
                </a:solidFill>
              </a:rPr>
              <a:t>broke the</a:t>
            </a:r>
            <a:r>
              <a:rPr lang="es-GB" sz="2000" dirty="0">
                <a:solidFill>
                  <a:schemeClr val="accent5">
                    <a:lumMod val="50000"/>
                  </a:schemeClr>
                </a:solidFill>
              </a:rPr>
              <a:t> camera near a mountain</a:t>
            </a:r>
          </a:p>
        </p:txBody>
      </p:sp>
      <p:sp>
        <p:nvSpPr>
          <p:cNvPr id="47" name="CuadroTexto 46">
            <a:extLst>
              <a:ext uri="{FF2B5EF4-FFF2-40B4-BE49-F238E27FC236}">
                <a16:creationId xmlns:a16="http://schemas.microsoft.com/office/drawing/2014/main" id="{77005FAE-7F74-B040-A7ED-41ED8746D7C5}"/>
              </a:ext>
            </a:extLst>
          </p:cNvPr>
          <p:cNvSpPr txBox="1"/>
          <p:nvPr/>
        </p:nvSpPr>
        <p:spPr>
          <a:xfrm>
            <a:off x="6529088" y="5736028"/>
            <a:ext cx="2892138" cy="400110"/>
          </a:xfrm>
          <a:prstGeom prst="rect">
            <a:avLst/>
          </a:prstGeom>
          <a:noFill/>
        </p:spPr>
        <p:txBody>
          <a:bodyPr wrap="none" rtlCol="0" anchor="ctr">
            <a:spAutoFit/>
          </a:bodyPr>
          <a:lstStyle/>
          <a:p>
            <a:pPr algn="l"/>
            <a:r>
              <a:rPr lang="en-GB" sz="2000" dirty="0">
                <a:solidFill>
                  <a:schemeClr val="accent5">
                    <a:lumMod val="50000"/>
                  </a:schemeClr>
                </a:solidFill>
              </a:rPr>
              <a:t>went out with a friend</a:t>
            </a:r>
            <a:endParaRPr lang="es-GB" sz="2000" dirty="0">
              <a:solidFill>
                <a:schemeClr val="accent5">
                  <a:lumMod val="50000"/>
                </a:schemeClr>
              </a:solidFill>
            </a:endParaRPr>
          </a:p>
        </p:txBody>
      </p:sp>
      <p:pic>
        <p:nvPicPr>
          <p:cNvPr id="48" name="Imagen 47">
            <a:extLst>
              <a:ext uri="{FF2B5EF4-FFF2-40B4-BE49-F238E27FC236}">
                <a16:creationId xmlns:a16="http://schemas.microsoft.com/office/drawing/2014/main" id="{C18AEADC-5E59-9E45-80A8-8CAFB06E3E3D}"/>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8426030" y="70300"/>
            <a:ext cx="1146332" cy="1273702"/>
          </a:xfrm>
          <a:prstGeom prst="rect">
            <a:avLst/>
          </a:prstGeom>
        </p:spPr>
      </p:pic>
      <p:pic>
        <p:nvPicPr>
          <p:cNvPr id="3" name="Picture 2"/>
          <p:cNvPicPr>
            <a:picLocks noChangeAspect="1"/>
          </p:cNvPicPr>
          <p:nvPr/>
        </p:nvPicPr>
        <p:blipFill rotWithShape="1">
          <a:blip r:embed="rId13" cstate="print">
            <a:extLst>
              <a:ext uri="{28A0092B-C50C-407E-A947-70E740481C1C}">
                <a14:useLocalDpi xmlns:a14="http://schemas.microsoft.com/office/drawing/2010/main" val="0"/>
              </a:ext>
            </a:extLst>
          </a:blip>
          <a:srcRect l="52150"/>
          <a:stretch/>
        </p:blipFill>
        <p:spPr>
          <a:xfrm>
            <a:off x="9353229" y="-83569"/>
            <a:ext cx="1203881" cy="1415223"/>
          </a:xfrm>
          <a:prstGeom prst="rect">
            <a:avLst/>
          </a:prstGeom>
        </p:spPr>
      </p:pic>
      <p:sp>
        <p:nvSpPr>
          <p:cNvPr id="7" name="Rounded Rectangular Callout 6"/>
          <p:cNvSpPr/>
          <p:nvPr/>
        </p:nvSpPr>
        <p:spPr>
          <a:xfrm>
            <a:off x="6164779" y="488379"/>
            <a:ext cx="2327332" cy="945125"/>
          </a:xfrm>
          <a:prstGeom prst="wedgeRoundRectCallout">
            <a:avLst>
              <a:gd name="adj1" fmla="val -47026"/>
              <a:gd name="adj2" fmla="val 83242"/>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dirty="0">
                <a:solidFill>
                  <a:srgbClr val="203864"/>
                </a:solidFill>
              </a:rPr>
              <a:t>Where is the stress? Does it need an accent?</a:t>
            </a:r>
            <a:endParaRPr lang="en-GB" dirty="0"/>
          </a:p>
        </p:txBody>
      </p:sp>
      <p:sp>
        <p:nvSpPr>
          <p:cNvPr id="49" name="Rounded Rectangle 11">
            <a:extLst>
              <a:ext uri="{FF2B5EF4-FFF2-40B4-BE49-F238E27FC236}">
                <a16:creationId xmlns:a16="http://schemas.microsoft.com/office/drawing/2014/main" id="{A316DD52-7894-4A75-969C-CA0645DA2978}"/>
              </a:ext>
            </a:extLst>
          </p:cNvPr>
          <p:cNvSpPr/>
          <p:nvPr/>
        </p:nvSpPr>
        <p:spPr>
          <a:xfrm>
            <a:off x="9906000" y="258166"/>
            <a:ext cx="20221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861088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1">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7"/>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8"/>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nodePh="1">
                                  <p:stCondLst>
                                    <p:cond delay="0"/>
                                  </p:stCondLst>
                                  <p:endCondLst>
                                    <p:cond evt="begin" delay="0">
                                      <p:tn val="77"/>
                                    </p:cond>
                                  </p:endCondLst>
                                  <p:childTnLst>
                                    <p:set>
                                      <p:cBhvr>
                                        <p:cTn id="78" dur="1" fill="hold">
                                          <p:stCondLst>
                                            <p:cond delay="0"/>
                                          </p:stCondLst>
                                        </p:cTn>
                                        <p:tgtEl>
                                          <p:spTgt spid="21"/>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40">
                                            <p:txEl>
                                              <p:pRg st="0" end="0"/>
                                            </p:txEl>
                                          </p:spTgt>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1"/>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42"/>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43"/>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44"/>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45"/>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46"/>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32" grpId="0"/>
      <p:bldP spid="33" grpId="0"/>
      <p:bldP spid="34" grpId="0"/>
      <p:bldP spid="35" grpId="0"/>
      <p:bldP spid="36" grpId="0"/>
      <p:bldP spid="37" grpId="0"/>
      <p:bldP spid="38" grpId="0"/>
      <p:bldP spid="41" grpId="0"/>
      <p:bldP spid="42" grpId="0"/>
      <p:bldP spid="43" grpId="0"/>
      <p:bldP spid="44" grpId="0"/>
      <p:bldP spid="45" grpId="0"/>
      <p:bldP spid="46" grpId="0"/>
      <p:bldP spid="47" grpId="0"/>
      <p:bldP spid="7" grpId="0" animBg="1"/>
      <p:bldP spid="7" grpId="1" animBg="1"/>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smtClean="0">
            <a:solidFill>
              <a:schemeClr val="accent5">
                <a:lumMod val="50000"/>
              </a:schemeClr>
            </a:solidFill>
          </a:defRPr>
        </a:defPPr>
      </a:lstStyle>
    </a:txDef>
  </a:objectDefaults>
  <a:extraClrSchemeLst/>
  <a:extLst>
    <a:ext uri="{05A4C25C-085E-4340-85A3-A5531E510DB2}">
      <thm15:themeFamily xmlns:thm15="http://schemas.microsoft.com/office/thememl/2012/main" name="Presentation1" id="{14F064CD-3073-5648-9E13-7A2904DB6E77}" vid="{867742E5-2587-084B-8BD5-7DA6ADC8FE5B}"/>
    </a:ext>
  </a:extLst>
</a:theme>
</file>

<file path=ppt/theme/theme2.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panish_skeleton_template" id="{C3BD2417-7D2D-5349-B565-4C54594803A4}" vid="{4CD0F9EC-119A-9B46-859F-896078B73260}"/>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Spanish_template (1)</Template>
  <TotalTime>18144</TotalTime>
  <Words>8632</Words>
  <Application>Microsoft Office PowerPoint</Application>
  <PresentationFormat>Widescreen</PresentationFormat>
  <Paragraphs>1229</Paragraphs>
  <Slides>44</Slides>
  <Notes>42</Notes>
  <HiddenSlides>0</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44</vt:i4>
      </vt:variant>
    </vt:vector>
  </HeadingPairs>
  <TitlesOfParts>
    <vt:vector size="52" baseType="lpstr">
      <vt:lpstr>Arial</vt:lpstr>
      <vt:lpstr>Calibri</vt:lpstr>
      <vt:lpstr>Century Gothic</vt:lpstr>
      <vt:lpstr>Times New Roman</vt:lpstr>
      <vt:lpstr>Tw Cen MT</vt:lpstr>
      <vt:lpstr>Wingdings</vt:lpstr>
      <vt:lpstr>1_Office Theme</vt:lpstr>
      <vt:lpstr>4_Office Theme</vt:lpstr>
      <vt:lpstr>Describing travel in the past and present</vt:lpstr>
      <vt:lpstr>escuchar / escribir</vt:lpstr>
      <vt:lpstr>escuchar / escribir</vt:lpstr>
      <vt:lpstr>Vocabulario</vt:lpstr>
      <vt:lpstr>Vocabulario</vt:lpstr>
      <vt:lpstr>Talking about ‘knowing’:  using the verbs ‘saber’ and ‘conocer’</vt:lpstr>
      <vt:lpstr>Talking about completed actions in the past: 3rd person singular (preterite)</vt:lpstr>
      <vt:lpstr>Daniel habla sobre las vacaciones de una amiga.  Lee las frases. ¿Son las vacaciones de antes o son las vacaciones cada año? Elige la opción correcta y escribe la frase en inglés. </vt:lpstr>
      <vt:lpstr>Ahora Lucía habla de las vacaciones de un amigo, Enrique. Escucha las frases. ¿La acción pasa normalmente o ya pasó? También escribe el verbo en español y la actividad en inglés.  </vt:lpstr>
      <vt:lpstr>Ahora escribe unas frases sobre los viajes de Enrique. ¿Son las vacaciones de antes o son las vacaciones cada año? Usa la forma correcta del verbo (‘–e’ o ‘–ió’), según la frase.</vt:lpstr>
      <vt:lpstr>hablar / escuchar</vt:lpstr>
      <vt:lpstr>HABLAR</vt:lpstr>
      <vt:lpstr>hablar</vt:lpstr>
      <vt:lpstr>Solución – Persona A</vt:lpstr>
      <vt:lpstr>Solución – Persona B</vt:lpstr>
      <vt:lpstr>Describing travel in the past and present [2]</vt:lpstr>
      <vt:lpstr>Fonética</vt:lpstr>
      <vt:lpstr>Fonética</vt:lpstr>
      <vt:lpstr>Tarjetas</vt:lpstr>
      <vt:lpstr>Escucha las palabras en español. Escribe las palabras en inglés en el orden correcto.</vt:lpstr>
      <vt:lpstr>Escucha las palabras en español. Escribe las palabras en inglés en el orden correcto.</vt:lpstr>
      <vt:lpstr>Talking about completed actions in the past: -er &amp; -ir verbs in the preterite</vt:lpstr>
      <vt:lpstr>Saying who does what: subject pronouns ‘yo’, ‘tú’, ‘él’ and ‘ella’</vt:lpstr>
      <vt:lpstr>Lucía habla con Daniel sobre un viaje a Estados Unidos con Ana, la madre. </vt:lpstr>
      <vt:lpstr>Escucha las frases sobre un viaje a Argentina. </vt:lpstr>
      <vt:lpstr>Prenominal adjectives</vt:lpstr>
      <vt:lpstr>Prenominal adjectives</vt:lpstr>
      <vt:lpstr>PowerPoint Presentation</vt:lpstr>
      <vt:lpstr>Un viaje genial, pero con problemas</vt:lpstr>
      <vt:lpstr>Un viaje genial, pero con problemas</vt:lpstr>
      <vt:lpstr>Un viaje genial, pero con problemas</vt:lpstr>
      <vt:lpstr>Un viaje genial, pero con problemas</vt:lpstr>
      <vt:lpstr>Un viaje genial, pero con problemas</vt:lpstr>
      <vt:lpstr>Un viaje genial, pero con problemas</vt:lpstr>
      <vt:lpstr>Finalmente, después de todos los problemas…</vt:lpstr>
      <vt:lpstr>Un viaje genial, pero con problemas</vt:lpstr>
      <vt:lpstr>Un viaje genial, pero con problemas</vt:lpstr>
      <vt:lpstr>Un viaje genial, pero con problemas</vt:lpstr>
      <vt:lpstr>PowerPoint Presentation</vt:lpstr>
      <vt:lpstr>PowerPoint Presentation</vt:lpstr>
      <vt:lpstr>PowerPoint Presentation</vt:lpstr>
      <vt:lpstr>Solución</vt:lpstr>
      <vt:lpstr>Gaming Grammar</vt:lpstr>
      <vt:lpstr>Deberes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Context title</dc:title>
  <dc:creator>Rachel Hawkes</dc:creator>
  <cp:lastModifiedBy>Nicholas Avery</cp:lastModifiedBy>
  <cp:revision>1042</cp:revision>
  <dcterms:created xsi:type="dcterms:W3CDTF">2020-06-12T19:18:08Z</dcterms:created>
  <dcterms:modified xsi:type="dcterms:W3CDTF">2022-02-23T08:28:24Z</dcterms:modified>
</cp:coreProperties>
</file>