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Lst>
  <p:notesMasterIdLst>
    <p:notesMasterId r:id="rId39"/>
  </p:notesMasterIdLst>
  <p:sldIdLst>
    <p:sldId id="258" r:id="rId4"/>
    <p:sldId id="319" r:id="rId5"/>
    <p:sldId id="520" r:id="rId6"/>
    <p:sldId id="328" r:id="rId7"/>
    <p:sldId id="510" r:id="rId8"/>
    <p:sldId id="507" r:id="rId9"/>
    <p:sldId id="505" r:id="rId10"/>
    <p:sldId id="515" r:id="rId11"/>
    <p:sldId id="506" r:id="rId12"/>
    <p:sldId id="511" r:id="rId13"/>
    <p:sldId id="512" r:id="rId14"/>
    <p:sldId id="518" r:id="rId15"/>
    <p:sldId id="531" r:id="rId16"/>
    <p:sldId id="532" r:id="rId17"/>
    <p:sldId id="533" r:id="rId18"/>
    <p:sldId id="534" r:id="rId19"/>
    <p:sldId id="552" r:id="rId20"/>
    <p:sldId id="535" r:id="rId21"/>
    <p:sldId id="536" r:id="rId22"/>
    <p:sldId id="537" r:id="rId23"/>
    <p:sldId id="538" r:id="rId24"/>
    <p:sldId id="539" r:id="rId25"/>
    <p:sldId id="540" r:id="rId26"/>
    <p:sldId id="541" r:id="rId27"/>
    <p:sldId id="542" r:id="rId28"/>
    <p:sldId id="543" r:id="rId29"/>
    <p:sldId id="544" r:id="rId30"/>
    <p:sldId id="545" r:id="rId31"/>
    <p:sldId id="546" r:id="rId32"/>
    <p:sldId id="547" r:id="rId33"/>
    <p:sldId id="548" r:id="rId34"/>
    <p:sldId id="549" r:id="rId35"/>
    <p:sldId id="550" r:id="rId36"/>
    <p:sldId id="448" r:id="rId37"/>
    <p:sldId id="551" r:id="rId3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ED7D31"/>
    <a:srgbClr val="FA6500"/>
    <a:srgbClr val="EAEFF7"/>
    <a:srgbClr val="D2DE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7" autoAdjust="0"/>
    <p:restoredTop sz="77040" autoAdjust="0"/>
  </p:normalViewPr>
  <p:slideViewPr>
    <p:cSldViewPr snapToGrid="0">
      <p:cViewPr varScale="1">
        <p:scale>
          <a:sx n="62" d="100"/>
          <a:sy n="62" d="100"/>
        </p:scale>
        <p:origin x="1411" y="67"/>
      </p:cViewPr>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B99326-C1E1-42F0-9A4C-1F8D84B2E715}" type="datetimeFigureOut">
              <a:rPr lang="fr-FR" smtClean="0"/>
              <a:t>12/11/2021</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C3F01C-C2E0-40DE-A6D7-477971A68794}" type="slidenum">
              <a:rPr lang="fr-FR" smtClean="0"/>
              <a:t>‹#›</a:t>
            </a:fld>
            <a:endParaRPr lang="fr-FR"/>
          </a:p>
        </p:txBody>
      </p:sp>
    </p:spTree>
    <p:extLst>
      <p:ext uri="{BB962C8B-B14F-4D97-AF65-F5344CB8AC3E}">
        <p14:creationId xmlns:p14="http://schemas.microsoft.com/office/powerpoint/2010/main" val="331866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speaker feedback provided by </a:t>
            </a:r>
            <a:r>
              <a:rPr lang="fr-FR" b="0" i="0" dirty="0">
                <a:solidFill>
                  <a:srgbClr val="000000"/>
                </a:solidFill>
                <a:effectLst/>
                <a:latin typeface="Calibri" panose="020F0502020204030204" pitchFamily="34" charset="0"/>
              </a:rPr>
              <a:t>Sarah </a:t>
            </a:r>
            <a:r>
              <a:rPr lang="fr-FR" b="0" i="0" dirty="0" err="1">
                <a:solidFill>
                  <a:srgbClr val="000000"/>
                </a:solidFill>
                <a:effectLst/>
                <a:latin typeface="Calibri" panose="020F0502020204030204" pitchFamily="34" charset="0"/>
              </a:rPr>
              <a:t>Brichory</a:t>
            </a:r>
            <a:r>
              <a:rPr lang="fr-FR" b="0" i="0" dirty="0">
                <a:solidFill>
                  <a:srgbClr val="000000"/>
                </a:solidFill>
                <a:effectLst/>
                <a:latin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for her input on the lesson material.</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 </a:t>
            </a:r>
            <a:r>
              <a:rPr lang="en-GB" b="1" dirty="0"/>
              <a:t>[</a:t>
            </a:r>
            <a:r>
              <a:rPr lang="en-GB" sz="1200" b="1" dirty="0">
                <a:solidFill>
                  <a:prstClr val="white"/>
                </a:solidFill>
              </a:rPr>
              <a:t>é/-er/-ez</a:t>
            </a:r>
            <a:r>
              <a:rPr lang="en-GB" b="1" dirty="0"/>
              <a:t>] </a:t>
            </a:r>
            <a:r>
              <a:rPr lang="en-GB" b="0" dirty="0"/>
              <a:t>and </a:t>
            </a:r>
            <a:r>
              <a:rPr lang="en-GB" b="1" dirty="0" err="1"/>
              <a:t>SFe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dirty="0"/>
              <a:t> </a:t>
            </a:r>
            <a:r>
              <a:rPr lang="en-GB" b="0" dirty="0"/>
              <a:t>-</a:t>
            </a:r>
            <a:r>
              <a:rPr lang="en-GB" b="1" dirty="0"/>
              <a:t>ER verbs (singular forms)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dirty="0"/>
              <a:t> </a:t>
            </a:r>
            <a:r>
              <a:rPr lang="en-GB" b="1" dirty="0"/>
              <a:t>intonation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dirty="0"/>
              <a:t> </a:t>
            </a:r>
            <a:r>
              <a:rPr lang="en-GB" b="1" dirty="0"/>
              <a:t> prepositions </a:t>
            </a:r>
            <a:r>
              <a:rPr lang="en-GB" b="1" i="1" dirty="0"/>
              <a:t>pour</a:t>
            </a:r>
            <a:r>
              <a:rPr lang="en-GB" b="1" dirty="0"/>
              <a:t> and </a:t>
            </a:r>
            <a:r>
              <a:rPr lang="en-GB" b="1" i="1" dirty="0"/>
              <a:t>sans</a:t>
            </a:r>
            <a:r>
              <a:rPr lang="en-GB" b="1" dirty="0"/>
              <a:t> + infinitive</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9.1.1.2 (revisit Y7 and Y8 vocabulary 2/13) </a:t>
            </a:r>
            <a:r>
              <a:rPr lang="fr-FR" dirty="0">
                <a:solidFill>
                  <a:srgbClr val="000000"/>
                </a:solidFill>
                <a:latin typeface="Century Gothic" panose="020B0502020202020204" pitchFamily="34" charset="0"/>
              </a:rPr>
              <a:t>acheter [636], aider [413], aimer [242], arriver [174], célébrer [2170], chercher [336], donner [46],  emporter [1128], envoyer [526], expliquer [252], lever [837], manger [1338], marcher [1532], organiser [701], penser [116], penser à [116], porter [105], préférer [597], regarder [425], reposer [776],  traverser [1040], trouver [105], utiliser [345], visiter [1378], voyager [2194], elle [38], elles [n/a], il [13], ils [n/a], je [22], nous [31],  on</a:t>
            </a:r>
            <a:r>
              <a:rPr lang="fr-FR" baseline="30000" dirty="0">
                <a:solidFill>
                  <a:srgbClr val="000000"/>
                </a:solidFill>
                <a:latin typeface="Century Gothic" panose="020B0502020202020204" pitchFamily="34" charset="0"/>
              </a:rPr>
              <a:t>1 </a:t>
            </a:r>
            <a:r>
              <a:rPr lang="fr-FR" dirty="0">
                <a:solidFill>
                  <a:srgbClr val="000000"/>
                </a:solidFill>
                <a:latin typeface="Century Gothic" panose="020B0502020202020204" pitchFamily="34" charset="0"/>
              </a:rPr>
              <a:t>[29], tu [112], vous [50], qui [14], activité [452], ami [467], Angleterre [n/a], bateau [1287], billet [1976], ciel [1538], chose [125], culture [913], enfant [126], événement [573], famille [172], France [n/a], information [317], message [792], septembre [944], train [232], vacances [1726], ville [260], comment [234], où [48], pourquoi [193], quand [119], quoi [297], pour [10], sans [71]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fr-FR" dirty="0">
              <a:solidFill>
                <a:srgbClr val="00000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text segmentation; word prediction based on context and word form.</a:t>
            </a:r>
          </a:p>
          <a:p>
            <a:endParaRPr lang="en-US" b="1" dirty="0"/>
          </a:p>
          <a:p>
            <a:r>
              <a:rPr lang="en-US" b="1" dirty="0"/>
              <a:t>Procedure:</a:t>
            </a:r>
          </a:p>
          <a:p>
            <a:pPr marL="0" indent="0">
              <a:buNone/>
            </a:pPr>
            <a:r>
              <a:rPr lang="en-US" b="0" dirty="0"/>
              <a:t>1. Click on a number button to hear a segment of the text read aloud. Students listen and read along.</a:t>
            </a:r>
          </a:p>
          <a:p>
            <a:pPr marL="0" indent="0">
              <a:buNone/>
            </a:pPr>
            <a:r>
              <a:rPr lang="en-US" b="0" dirty="0"/>
              <a:t>2. The audio stops before a verb phrase. Students predict whether the covered word is a pronoun, noun or preposition based on the verb form that follows. </a:t>
            </a:r>
          </a:p>
          <a:p>
            <a:pPr marL="0" indent="0">
              <a:buNone/>
            </a:pPr>
            <a:r>
              <a:rPr lang="en-US" b="0" dirty="0"/>
              <a:t>3. After receiving feedback on 2, students predict what the pronoun, noun or preposition might be from the context (note there may be several possible answers for the nouns and pronouns, but the context should help students distinguish between </a:t>
            </a:r>
            <a:r>
              <a:rPr lang="en-US" b="0" i="1" dirty="0"/>
              <a:t>pour </a:t>
            </a:r>
            <a:r>
              <a:rPr lang="en-US" b="0" i="0" dirty="0"/>
              <a:t>and </a:t>
            </a:r>
            <a:r>
              <a:rPr lang="en-US" b="0" i="1" dirty="0"/>
              <a:t>sans</a:t>
            </a:r>
            <a:r>
              <a:rPr lang="en-US" b="0" dirty="0"/>
              <a:t>).</a:t>
            </a:r>
          </a:p>
          <a:p>
            <a:r>
              <a:rPr lang="en-US" b="0" dirty="0"/>
              <a:t>4. Click to reveal missing answer.</a:t>
            </a:r>
          </a:p>
          <a:p>
            <a:r>
              <a:rPr lang="en-US" b="0" dirty="0"/>
              <a:t>5. Click on the next number to hear the following segment read aloud, starting with the verb phrase.</a:t>
            </a:r>
          </a:p>
          <a:p>
            <a:r>
              <a:rPr lang="en-US" b="0" dirty="0"/>
              <a:t>6. Repeat steps 1-5 for the remainder of the text.</a:t>
            </a:r>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Le festival de Dieppe est le plus grand festival de cerfs-volants au monde.</a:t>
            </a:r>
            <a:endParaRPr lang="fr-FR" sz="12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a:t>
            </a:r>
            <a:r>
              <a:rPr kumimoji="0" lang="fr-FR"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fr-FR" sz="1200" b="0" dirty="0">
                <a:solidFill>
                  <a:schemeClr val="accent2"/>
                </a:solidFill>
                <a:latin typeface="Century Gothic" panose="020F0302020204030204"/>
              </a:rPr>
              <a:t>trouve</a:t>
            </a:r>
            <a:r>
              <a:rPr kumimoji="0" lang="fr-FR"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festival sur la plage en septembre. </a:t>
            </a:r>
            <a:r>
              <a:rPr kumimoji="0" lang="fr-FR" sz="1200" b="0" i="0" u="none" kern="1200" cap="none" spc="0" normalizeH="0" baseline="0" noProof="0" dirty="0">
                <a:ln>
                  <a:noFill/>
                </a:ln>
                <a:solidFill>
                  <a:srgbClr val="4472C4">
                    <a:lumMod val="50000"/>
                  </a:srgbClr>
                </a:solidFill>
                <a:effectLst/>
                <a:uLnTx/>
                <a:uFillTx/>
                <a:latin typeface="Century Gothic" panose="020F0302020204030204"/>
                <a:ea typeface="+mn-ea"/>
                <a:cs typeface="+mn-cs"/>
              </a:rPr>
              <a:t>Les </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visiteurs viennent de beaucoup de pays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a:t>
            </a:r>
            <a:r>
              <a:rPr kumimoji="0" lang="fr-FR"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pour</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200" b="0" i="0" u="none" strike="noStrike" kern="1200" cap="none" spc="0" normalizeH="0" baseline="0" noProof="0" dirty="0">
                <a:ln>
                  <a:noFill/>
                </a:ln>
                <a:solidFill>
                  <a:schemeClr val="accent2"/>
                </a:solidFill>
                <a:effectLst/>
                <a:uLnTx/>
                <a:uFillTx/>
                <a:latin typeface="Century Gothic" panose="020F0302020204030204"/>
                <a:ea typeface="+mn-ea"/>
                <a:cs typeface="+mn-cs"/>
              </a:rPr>
              <a:t>regarder</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cerfs-volants traditionnels, de l'art et des acrobates. Un aspect important du festival est qu'il est gratuit ! On peut visiter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a:t>
            </a:r>
            <a:r>
              <a:rPr kumimoji="0" lang="fr-FR"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sans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fr-FR" sz="1200" b="0" dirty="0">
                <a:solidFill>
                  <a:schemeClr val="accent2"/>
                </a:solidFill>
                <a:latin typeface="Century Gothic" panose="020F0302020204030204"/>
              </a:rPr>
              <a:t>acheter</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billet. Il y a beaucoup d'activités pour les enfants 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a:t>
            </a:r>
            <a:r>
              <a:rPr kumimoji="0" lang="fr-FR"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festival </a:t>
            </a:r>
            <a:r>
              <a:rPr lang="fr-FR" sz="1200" b="0" dirty="0">
                <a:solidFill>
                  <a:schemeClr val="accent2"/>
                </a:solidFill>
                <a:latin typeface="Century Gothic" panose="020F0302020204030204"/>
              </a:rPr>
              <a:t>encourage</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l'imagination. Cet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a:t>
            </a:r>
            <a:r>
              <a:rPr kumimoji="0" lang="fr-FR"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événement</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culturel </a:t>
            </a:r>
            <a:r>
              <a:rPr kumimoji="0" lang="fr-FR" sz="1200" b="0" i="0" u="none" strike="noStrike" kern="1200" cap="none" spc="0" normalizeH="0" baseline="0" noProof="0" dirty="0">
                <a:ln>
                  <a:noFill/>
                </a:ln>
                <a:solidFill>
                  <a:schemeClr val="accent2"/>
                </a:solidFill>
                <a:effectLst/>
                <a:uLnTx/>
                <a:uFillTx/>
                <a:latin typeface="Century Gothic" panose="020F0302020204030204"/>
                <a:ea typeface="+mn-ea"/>
                <a:cs typeface="+mn-cs"/>
              </a:rPr>
              <a:t>célèbre</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relations internationales</a:t>
            </a:r>
            <a:r>
              <a:rPr lang="fr-FR" sz="1200" dirty="0">
                <a:solidFill>
                  <a:srgbClr val="4472C4">
                    <a:lumMod val="50000"/>
                  </a:srgbClr>
                </a:solidFill>
                <a:latin typeface="Century Gothic" panose="020F0302020204030204"/>
              </a:rPr>
              <a:t>. </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Pendant le dernier week-end du festival,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 </a:t>
            </a:r>
            <a:r>
              <a:rPr kumimoji="0" lang="fr-FR"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r</a:t>
            </a:r>
            <a:r>
              <a:rPr lang="fr-FR" sz="1200" b="0" dirty="0" err="1">
                <a:solidFill>
                  <a:schemeClr val="accent2"/>
                </a:solidFill>
                <a:latin typeface="Century Gothic" panose="020F0302020204030204"/>
              </a:rPr>
              <a:t>egarde</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cerfs-volants illuminés pendant un show son et lumière.</a:t>
            </a:r>
            <a:endParaRPr kumimoji="0" lang="fr-FR"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4472C4">
                    <a:lumMod val="50000"/>
                  </a:srgbClr>
                </a:solidFill>
                <a:latin typeface="Century Gothic" panose="020F0302020204030204"/>
              </a:rPr>
              <a:t>8. </a:t>
            </a:r>
            <a:r>
              <a:rPr lang="fr-FR" sz="1200" b="1" dirty="0">
                <a:solidFill>
                  <a:srgbClr val="4472C4">
                    <a:lumMod val="50000"/>
                  </a:srgbClr>
                </a:solidFill>
                <a:latin typeface="Century Gothic" panose="020F0302020204030204"/>
              </a:rPr>
              <a:t>Je</a:t>
            </a:r>
            <a:r>
              <a:rPr lang="fr-FR" sz="1200" dirty="0">
                <a:solidFill>
                  <a:srgbClr val="4472C4">
                    <a:lumMod val="50000"/>
                  </a:srgbClr>
                </a:solidFill>
                <a:latin typeface="Century Gothic" panose="020F0302020204030204"/>
              </a:rPr>
              <a:t> </a:t>
            </a:r>
            <a:r>
              <a:rPr lang="fr-FR" sz="1200" b="0" dirty="0">
                <a:solidFill>
                  <a:schemeClr val="accent2"/>
                </a:solidFill>
                <a:latin typeface="Century Gothic" panose="020F0302020204030204"/>
              </a:rPr>
              <a:t>pense</a:t>
            </a:r>
            <a:r>
              <a:rPr lang="fr-FR" sz="1200" b="0" dirty="0">
                <a:solidFill>
                  <a:srgbClr val="4472C4">
                    <a:lumMod val="50000"/>
                  </a:srgbClr>
                </a:solidFill>
                <a:latin typeface="Century Gothic" panose="020F0302020204030204"/>
              </a:rPr>
              <a:t> </a:t>
            </a:r>
            <a:r>
              <a:rPr lang="fr-FR" sz="1200" dirty="0">
                <a:solidFill>
                  <a:srgbClr val="4472C4">
                    <a:lumMod val="50000"/>
                  </a:srgbClr>
                </a:solidFill>
                <a:latin typeface="Century Gothic" panose="020F0302020204030204"/>
              </a:rPr>
              <a:t>à visiter le festival.</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4472C4">
                    <a:lumMod val="50000"/>
                  </a:srgbClr>
                </a:solidFill>
                <a:latin typeface="Century Gothic" panose="020F0302020204030204"/>
              </a:rPr>
              <a:t>9. </a:t>
            </a:r>
            <a:r>
              <a:rPr lang="fr-FR" sz="1200" b="1" dirty="0">
                <a:solidFill>
                  <a:srgbClr val="4472C4">
                    <a:lumMod val="50000"/>
                  </a:srgbClr>
                </a:solidFill>
                <a:latin typeface="Century Gothic" panose="020F0302020204030204"/>
              </a:rPr>
              <a:t>Tu</a:t>
            </a:r>
            <a:r>
              <a:rPr lang="fr-FR" sz="1200" dirty="0">
                <a:solidFill>
                  <a:srgbClr val="4472C4">
                    <a:lumMod val="50000"/>
                  </a:srgbClr>
                </a:solidFill>
                <a:latin typeface="Century Gothic" panose="020F0302020204030204"/>
              </a:rPr>
              <a:t> </a:t>
            </a:r>
            <a:r>
              <a:rPr lang="fr-FR" sz="1200" b="0" dirty="0">
                <a:solidFill>
                  <a:srgbClr val="4472C4">
                    <a:lumMod val="50000"/>
                  </a:srgbClr>
                </a:solidFill>
                <a:latin typeface="Century Gothic" panose="020F0302020204030204"/>
              </a:rPr>
              <a:t>voyages</a:t>
            </a:r>
            <a:r>
              <a:rPr lang="fr-FR" sz="1200" dirty="0">
                <a:solidFill>
                  <a:srgbClr val="4472C4">
                    <a:lumMod val="50000"/>
                  </a:srgbClr>
                </a:solidFill>
                <a:latin typeface="Century Gothic" panose="020F0302020204030204"/>
              </a:rPr>
              <a:t> au festival avec ma famille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cerf</a:t>
            </a:r>
            <a:r>
              <a:rPr lang="en-GB" baseline="0" dirty="0"/>
              <a:t>-volant [&gt;5000], </a:t>
            </a:r>
            <a:r>
              <a:rPr lang="en-GB" baseline="0" dirty="0" err="1"/>
              <a:t>gratuit</a:t>
            </a:r>
            <a:r>
              <a:rPr lang="en-GB" baseline="0" dirty="0"/>
              <a:t> [2470], </a:t>
            </a:r>
            <a:r>
              <a:rPr lang="en-GB" baseline="0" dirty="0" err="1"/>
              <a:t>illuminé</a:t>
            </a:r>
            <a:r>
              <a:rPr lang="en-GB" baseline="0" dirty="0"/>
              <a:t> [&gt;5000], lumière [1059]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festival [3858], aspect [998], </a:t>
            </a:r>
            <a:r>
              <a:rPr lang="en-GB" baseline="0" dirty="0" err="1"/>
              <a:t>visiteur</a:t>
            </a:r>
            <a:r>
              <a:rPr lang="en-GB" baseline="0" dirty="0"/>
              <a:t> [2266], </a:t>
            </a:r>
            <a:r>
              <a:rPr lang="en-GB" baseline="0" dirty="0" err="1"/>
              <a:t>traditionnel</a:t>
            </a:r>
            <a:r>
              <a:rPr lang="en-GB" baseline="0" dirty="0"/>
              <a:t> [1574], art [1181], </a:t>
            </a:r>
            <a:r>
              <a:rPr lang="en-GB" baseline="0" dirty="0" err="1"/>
              <a:t>acrobate</a:t>
            </a:r>
            <a:r>
              <a:rPr lang="en-GB" baseline="0" dirty="0"/>
              <a:t> [&gt;5000], encourager [1434], imagination [2705], </a:t>
            </a:r>
            <a:r>
              <a:rPr lang="en-GB" baseline="0" dirty="0" err="1"/>
              <a:t>culturel</a:t>
            </a:r>
            <a:r>
              <a:rPr lang="en-GB" baseline="0" dirty="0"/>
              <a:t> [1495], relation [356], week-end [2475], show [&gt;5000], audio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Century Gothic" panose="020B0502020202020204" pitchFamily="34" charset="0"/>
                <a:ea typeface="+mn-ea"/>
                <a:cs typeface="+mn-cs"/>
              </a:rPr>
              <a:t>Text adapted from https://fr.wikipedia.org/wiki/Festival_International_de_Cerf-Volant_de_Dieppe </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86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Developing inferencing skills by using surrounding context to work out meaning of unknown words; word substitution with known words.</a:t>
            </a:r>
          </a:p>
          <a:p>
            <a:endParaRPr lang="en-US" b="1" dirty="0"/>
          </a:p>
          <a:p>
            <a:r>
              <a:rPr lang="en-US" b="1" dirty="0"/>
              <a:t>Procedure:</a:t>
            </a:r>
          </a:p>
          <a:p>
            <a:r>
              <a:rPr lang="en-US" b="0" dirty="0"/>
              <a:t>1. Students try to work out the meaning of the highlighted words based on context (text and images) and similarity to English words.</a:t>
            </a:r>
          </a:p>
          <a:p>
            <a:r>
              <a:rPr lang="en-US" b="0" dirty="0"/>
              <a:t>2. If students need some help, click to bring up a clue</a:t>
            </a:r>
          </a:p>
          <a:p>
            <a:r>
              <a:rPr lang="en-US" b="0" dirty="0"/>
              <a:t>3. Click gain to reveal the translations.</a:t>
            </a:r>
          </a:p>
          <a:p>
            <a:r>
              <a:rPr lang="en-US" b="0" dirty="0"/>
              <a:t>4. Click to bring up the extension. Students think of known words that could replace the orange words to make a sensible sentence. </a:t>
            </a:r>
          </a:p>
          <a:p>
            <a:r>
              <a:rPr lang="en-US" b="0" dirty="0"/>
              <a:t>Some suggested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visiteurs</a:t>
            </a:r>
            <a:r>
              <a:rPr lang="en-US" b="1" dirty="0"/>
              <a:t> </a:t>
            </a:r>
            <a:r>
              <a:rPr lang="en-US" b="0" dirty="0"/>
              <a:t>-&gt; gens, enfants, </a:t>
            </a:r>
            <a:r>
              <a:rPr lang="en-US" b="0" dirty="0" err="1"/>
              <a:t>personnes</a:t>
            </a:r>
            <a:r>
              <a:rPr lang="en-US" b="0" dirty="0"/>
              <a:t> … any relevant noun to describe people</a:t>
            </a:r>
          </a:p>
          <a:p>
            <a:r>
              <a:rPr lang="en-US" b="1" dirty="0" err="1"/>
              <a:t>traditionnels</a:t>
            </a:r>
            <a:r>
              <a:rPr lang="en-US" b="0" dirty="0"/>
              <a:t> -&gt; grands, nouveaux… any relevant adjective to describe kites</a:t>
            </a:r>
          </a:p>
          <a:p>
            <a:r>
              <a:rPr lang="en-US" b="1" dirty="0" err="1"/>
              <a:t>acrobates</a:t>
            </a:r>
            <a:r>
              <a:rPr lang="en-US" b="0" dirty="0"/>
              <a:t> -&gt; artistes, chanteurs … any relevant noun to describe performers</a:t>
            </a:r>
          </a:p>
          <a:p>
            <a:r>
              <a:rPr lang="fr-FR" sz="1200" b="1" dirty="0">
                <a:solidFill>
                  <a:schemeClr val="accent2"/>
                </a:solidFill>
                <a:latin typeface="Century Gothic" panose="020F0302020204030204"/>
              </a:rPr>
              <a:t>é</a:t>
            </a:r>
            <a:r>
              <a:rPr lang="en-US" b="1" dirty="0" err="1"/>
              <a:t>vénement</a:t>
            </a:r>
            <a:r>
              <a:rPr lang="en-US" b="1" dirty="0"/>
              <a:t> </a:t>
            </a:r>
            <a:r>
              <a:rPr lang="en-US" b="0" dirty="0"/>
              <a:t>-&gt;</a:t>
            </a:r>
            <a:r>
              <a:rPr lang="en-US" b="1" dirty="0"/>
              <a:t> </a:t>
            </a:r>
            <a:r>
              <a:rPr lang="en-US" b="0" dirty="0"/>
              <a:t>lieu, festival … (note that any relevant masculine noun works here but ‘</a:t>
            </a:r>
            <a:r>
              <a:rPr lang="en-US" b="0" dirty="0" err="1"/>
              <a:t>cet</a:t>
            </a:r>
            <a:r>
              <a:rPr lang="en-US" b="0" dirty="0"/>
              <a:t>’ would need to change to agree)</a:t>
            </a:r>
          </a:p>
          <a:p>
            <a:r>
              <a:rPr lang="en-US" b="1" dirty="0" err="1"/>
              <a:t>illuminés</a:t>
            </a:r>
            <a:r>
              <a:rPr lang="en-US" b="1" dirty="0"/>
              <a:t> </a:t>
            </a:r>
            <a:r>
              <a:rPr lang="en-US" b="0" dirty="0"/>
              <a:t>-&gt;</a:t>
            </a:r>
            <a:r>
              <a:rPr lang="en-US" b="1" dirty="0"/>
              <a:t> </a:t>
            </a:r>
            <a:r>
              <a:rPr lang="en-US" b="0" dirty="0"/>
              <a:t>verts, bons … any relevant adjective to describe kites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lumière </a:t>
            </a:r>
            <a:r>
              <a:rPr lang="en-US" b="0" dirty="0"/>
              <a:t>-&gt;</a:t>
            </a:r>
            <a:r>
              <a:rPr lang="en-US" b="1" dirty="0"/>
              <a:t> </a:t>
            </a:r>
            <a:r>
              <a:rPr lang="en-US" b="0" dirty="0"/>
              <a:t>musique, film … any relevant noun to describe a show</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3032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1" dirty="0"/>
          </a:p>
          <a:p>
            <a:r>
              <a:rPr lang="en-US" b="1" dirty="0"/>
              <a:t>Aim: </a:t>
            </a:r>
            <a:r>
              <a:rPr lang="en-US" b="0" dirty="0" err="1"/>
              <a:t>Practising</a:t>
            </a:r>
            <a:r>
              <a:rPr lang="en-US" b="0" dirty="0"/>
              <a:t> dictionary skills; word substitution with unknown words; manipulating unknown –ER verbs in the singular and infinitive forms.</a:t>
            </a:r>
          </a:p>
          <a:p>
            <a:endParaRPr lang="en-US" b="1" dirty="0"/>
          </a:p>
          <a:p>
            <a:r>
              <a:rPr lang="en-US" b="1" dirty="0"/>
              <a:t>Procedure:</a:t>
            </a:r>
          </a:p>
          <a:p>
            <a:r>
              <a:rPr lang="en-US" b="0" dirty="0"/>
              <a:t>1. Students look up the verbs in the box in a dictionary.</a:t>
            </a:r>
          </a:p>
          <a:p>
            <a:r>
              <a:rPr lang="en-US" b="0" dirty="0"/>
              <a:t>2. Students work out where each could be used in the text (to replace an orange word).</a:t>
            </a:r>
          </a:p>
          <a:p>
            <a:r>
              <a:rPr lang="en-US" b="0" dirty="0"/>
              <a:t>3. Students should conjugate the verbs appropriately, noticing the subject or linking word that precedes them.</a:t>
            </a:r>
          </a:p>
          <a:p>
            <a:r>
              <a:rPr lang="en-US" b="0" dirty="0"/>
              <a:t>4. Click to reveal suggested answers one by one (note: there may be multiple options for each orange word).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remplacer</a:t>
            </a:r>
            <a:r>
              <a:rPr lang="en-GB" baseline="0" dirty="0"/>
              <a:t> [448], assister [683], </a:t>
            </a:r>
            <a:r>
              <a:rPr lang="en-GB" baseline="0" dirty="0" err="1"/>
              <a:t>susciter</a:t>
            </a:r>
            <a:r>
              <a:rPr lang="en-GB" baseline="0" dirty="0"/>
              <a:t> [1027], observer [788] admirer [2789], </a:t>
            </a:r>
            <a:r>
              <a:rPr lang="en-GB" baseline="0" dirty="0" err="1"/>
              <a:t>améliorer</a:t>
            </a:r>
            <a:r>
              <a:rPr lang="en-GB" baseline="0" dirty="0"/>
              <a:t> [1056], </a:t>
            </a:r>
            <a:r>
              <a:rPr lang="en-GB" baseline="0" dirty="0" err="1"/>
              <a:t>souhaiter</a:t>
            </a:r>
            <a:r>
              <a:rPr lang="en-GB" baseline="0" dirty="0"/>
              <a:t> [403], installer [821], </a:t>
            </a:r>
            <a:r>
              <a:rPr lang="en-GB" baseline="0" dirty="0" err="1"/>
              <a:t>posséder</a:t>
            </a:r>
            <a:r>
              <a:rPr lang="en-GB" baseline="0" dirty="0"/>
              <a:t> [702]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fr-FR" sz="1200" b="0" dirty="0">
                <a:solidFill>
                  <a:schemeClr val="accent5">
                    <a:lumMod val="50000"/>
                  </a:schemeClr>
                </a:solidFill>
              </a:rPr>
              <a:t>définition [1587], dictionnaire [4094], </a:t>
            </a:r>
            <a:r>
              <a:rPr lang="en-GB" baseline="0" dirty="0"/>
              <a:t>admirer [2789], organiser [701], observer [788]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Century Gothic" panose="020B0502020202020204" pitchFamily="34" charset="0"/>
                <a:ea typeface="+mn-ea"/>
                <a:cs typeface="+mn-cs"/>
              </a:rPr>
              <a:t>Text adapted from https://fr.wikipedia.org/wiki/Festival_International_de_Cerf-Volant_de_Dieppe </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8542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Oral production of long and singular short forms of –ER verbs.</a:t>
            </a:r>
          </a:p>
          <a:p>
            <a:endParaRPr lang="en-US" b="1" dirty="0"/>
          </a:p>
          <a:p>
            <a:r>
              <a:rPr lang="en-US" b="1" dirty="0"/>
              <a:t>Procedure:</a:t>
            </a:r>
          </a:p>
          <a:p>
            <a:r>
              <a:rPr lang="en-US" b="0" dirty="0"/>
              <a:t>1. Give students 1 minute to write down as many </a:t>
            </a:r>
            <a:r>
              <a:rPr lang="en-GB" b="0" dirty="0"/>
              <a:t>–ER verbs as they can think of to express what they might do at an event like the kite festival.</a:t>
            </a:r>
            <a:endParaRPr lang="en-US" b="0" dirty="0"/>
          </a:p>
          <a:p>
            <a:r>
              <a:rPr lang="en-US" b="0" dirty="0"/>
              <a:t>2. Split students into</a:t>
            </a:r>
            <a:r>
              <a:rPr lang="en-GB" b="0" dirty="0"/>
              <a:t> small groups (3-6 students). Model the task using this slide.</a:t>
            </a:r>
            <a:endParaRPr lang="en-US" b="0" dirty="0"/>
          </a:p>
          <a:p>
            <a:r>
              <a:rPr lang="en-US" b="0" dirty="0"/>
              <a:t>3. </a:t>
            </a:r>
            <a:r>
              <a:rPr lang="en-GB" b="0" dirty="0"/>
              <a:t>The first student begins the game by saying ‘</a:t>
            </a:r>
            <a:r>
              <a:rPr lang="en-GB" b="0" i="1" dirty="0"/>
              <a:t>Je </a:t>
            </a:r>
            <a:r>
              <a:rPr lang="en-GB" b="0" i="1" dirty="0" err="1"/>
              <a:t>vais</a:t>
            </a:r>
            <a:r>
              <a:rPr lang="en-GB" b="0" i="1" dirty="0"/>
              <a:t> au festival et je </a:t>
            </a:r>
            <a:r>
              <a:rPr lang="en-GB" b="0" dirty="0"/>
              <a:t>…’ and finishing the sentence with a verb in short form.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Play passes to the second student, who says ‘</a:t>
            </a:r>
            <a:r>
              <a:rPr lang="en-GB" b="0" i="1" dirty="0"/>
              <a:t>Je </a:t>
            </a:r>
            <a:r>
              <a:rPr lang="en-GB" b="0" i="1" dirty="0" err="1"/>
              <a:t>vais</a:t>
            </a:r>
            <a:r>
              <a:rPr lang="en-GB" b="0" i="1" dirty="0"/>
              <a:t> au festival et je </a:t>
            </a:r>
            <a:r>
              <a:rPr lang="en-GB" b="0" dirty="0"/>
              <a:t>…’ and finishes the sentence by repeating the same verb that the first student said, and then adding a </a:t>
            </a:r>
            <a:r>
              <a:rPr lang="en-GB" b="1" dirty="0"/>
              <a:t>new </a:t>
            </a:r>
            <a:r>
              <a:rPr lang="en-GB" b="0" dirty="0"/>
              <a:t>verb in short form.</a:t>
            </a:r>
          </a:p>
          <a:p>
            <a:r>
              <a:rPr lang="en-US" b="0" dirty="0"/>
              <a:t>5. </a:t>
            </a:r>
            <a:r>
              <a:rPr lang="en-GB" b="0" dirty="0"/>
              <a:t>Play continues, with students repeating what others have said and adding new verbs, until a student either makes a mistake in the repetition or can’t think of a new verb to say. The ‘last player standing’ wins.</a:t>
            </a:r>
            <a:endParaRPr lang="en-US" b="0" dirty="0"/>
          </a:p>
          <a:p>
            <a:r>
              <a:rPr lang="en-US" b="0" dirty="0"/>
              <a:t>6. </a:t>
            </a:r>
            <a:r>
              <a:rPr lang="en-GB" b="0" dirty="0"/>
              <a:t>Mix up the groups, and start a new round, this time using the statement ‘</a:t>
            </a:r>
            <a:r>
              <a:rPr lang="en-GB" b="0" i="1" dirty="0"/>
              <a:t>Je </a:t>
            </a:r>
            <a:r>
              <a:rPr lang="en-GB" b="0" i="1" dirty="0" err="1"/>
              <a:t>vais</a:t>
            </a:r>
            <a:r>
              <a:rPr lang="en-GB" b="0" i="1" dirty="0"/>
              <a:t> au festival pour</a:t>
            </a:r>
            <a:r>
              <a:rPr lang="en-GB" b="0" dirty="0"/>
              <a:t>…’ to practise </a:t>
            </a:r>
            <a:r>
              <a:rPr lang="en-GB" b="0" i="1" dirty="0"/>
              <a:t>pour </a:t>
            </a:r>
            <a:r>
              <a:rPr lang="en-GB" b="0" dirty="0"/>
              <a:t>+ infinitive (click through the second round of examples on the slide to illustrate.)</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122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revisit intonation questions, with and without question words; to recall English meaning of French question words.</a:t>
            </a:r>
          </a:p>
          <a:p>
            <a:endParaRPr lang="en-US" b="1" dirty="0"/>
          </a:p>
          <a:p>
            <a:r>
              <a:rPr lang="en-US" b="1" dirty="0"/>
              <a:t>Procedure:</a:t>
            </a:r>
          </a:p>
          <a:p>
            <a:r>
              <a:rPr lang="en-US" b="0" dirty="0"/>
              <a:t>1. Click to bring up information.</a:t>
            </a:r>
          </a:p>
          <a:p>
            <a:r>
              <a:rPr lang="en-US" b="0" dirty="0"/>
              <a:t>2. Students </a:t>
            </a:r>
            <a:r>
              <a:rPr lang="en-US" b="0" dirty="0" err="1"/>
              <a:t>practise</a:t>
            </a:r>
            <a:r>
              <a:rPr lang="en-US" b="0" dirty="0"/>
              <a:t> use of flat intonation for statements, and rising intonation for questions.</a:t>
            </a:r>
          </a:p>
          <a:p>
            <a:r>
              <a:rPr lang="en-US" b="0" dirty="0"/>
              <a:t>3. Recall of question word meaning – click to reveal English translations one by one.</a:t>
            </a:r>
          </a:p>
          <a:p>
            <a:endParaRPr lang="en-US" b="0" dirty="0"/>
          </a:p>
          <a:p>
            <a:r>
              <a:rPr lang="en-US" b="1" dirty="0"/>
              <a:t>Transcript:</a:t>
            </a:r>
          </a:p>
          <a:p>
            <a:r>
              <a:rPr lang="en-US" b="0" dirty="0"/>
              <a:t>Tu </a:t>
            </a:r>
            <a:r>
              <a:rPr lang="en-US" b="0" dirty="0" err="1"/>
              <a:t>chantes</a:t>
            </a:r>
            <a:r>
              <a:rPr lang="en-US" b="0" dirty="0"/>
              <a:t>.</a:t>
            </a:r>
          </a:p>
          <a:p>
            <a:r>
              <a:rPr lang="en-US" b="0" dirty="0"/>
              <a:t>Tu </a:t>
            </a:r>
            <a:r>
              <a:rPr lang="en-US" b="0" dirty="0" err="1"/>
              <a:t>chantes</a:t>
            </a:r>
            <a:r>
              <a:rPr lang="en-US" b="0" dirty="0"/>
              <a:t> ?</a:t>
            </a:r>
          </a:p>
          <a:p>
            <a:r>
              <a:rPr lang="en-US" b="0" dirty="0"/>
              <a:t>Tu </a:t>
            </a:r>
            <a:r>
              <a:rPr lang="en-US" b="0" dirty="0" err="1"/>
              <a:t>chantes</a:t>
            </a:r>
            <a:r>
              <a:rPr lang="en-US" b="0" dirty="0"/>
              <a:t>.</a:t>
            </a:r>
          </a:p>
          <a:p>
            <a:r>
              <a:rPr lang="en-US" b="0" dirty="0"/>
              <a:t>Tu </a:t>
            </a:r>
            <a:r>
              <a:rPr lang="en-US" b="0" dirty="0" err="1"/>
              <a:t>chantes</a:t>
            </a:r>
            <a:r>
              <a:rPr lang="en-US" b="0" dirty="0"/>
              <a:t> </a:t>
            </a:r>
            <a:r>
              <a:rPr lang="en-US" b="0" dirty="0" err="1"/>
              <a:t>quand</a:t>
            </a:r>
            <a:r>
              <a:rPr lang="en-US" b="0"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Oral production of intonation questions to elicit specified information.</a:t>
            </a:r>
          </a:p>
          <a:p>
            <a:endParaRPr lang="en-US" b="1" dirty="0"/>
          </a:p>
          <a:p>
            <a:r>
              <a:rPr lang="en-US" b="1" dirty="0"/>
              <a:t>Procedure:</a:t>
            </a:r>
          </a:p>
          <a:p>
            <a:r>
              <a:rPr lang="en-US" b="0" dirty="0"/>
              <a:t>1. Students pretend to be journalists for the school newsletter. Their task is to interview young people at the kite festival and use the notes to write short reports about their experiences (approx. 50 words).</a:t>
            </a:r>
          </a:p>
          <a:p>
            <a:r>
              <a:rPr lang="en-US" b="0" dirty="0"/>
              <a:t>2. Click through demo slide so students can see how the activity works.</a:t>
            </a:r>
          </a:p>
          <a:p>
            <a:r>
              <a:rPr lang="en-US" b="0" dirty="0"/>
              <a:t>3. Distribute the </a:t>
            </a:r>
            <a:r>
              <a:rPr lang="en-US" b="0" dirty="0" err="1"/>
              <a:t>rolecards</a:t>
            </a:r>
            <a:r>
              <a:rPr lang="en-US" b="0" dirty="0"/>
              <a:t> on following slide. Students take it in turns to play the role of the interviewer and interviewee.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Partner A begins by forming a question in French using the question prompts on their card. Partner B responds using the answer prompts on their card. At higher levels, you may wish to distribute only the question cards to allow for free production/comprehension.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5. Students swap roles. Repeat step 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6. Students construct their newsletter reports from their notes, writing in the 3</a:t>
            </a:r>
            <a:r>
              <a:rPr lang="en-US" b="0" baseline="30000" dirty="0"/>
              <a:t>rd</a:t>
            </a:r>
            <a:r>
              <a:rPr lang="en-US" b="0" dirty="0"/>
              <a:t> person.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7. See slide 16 for suggested short reports.</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2183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Rolecards</a:t>
            </a:r>
            <a:endParaRPr lang="en-US" b="1" dirty="0"/>
          </a:p>
          <a:p>
            <a:r>
              <a:rPr lang="en-US" b="1" dirty="0"/>
              <a:t>Do not display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3897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Suggested answers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710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speaker feedback provided by </a:t>
            </a:r>
            <a:r>
              <a:rPr lang="fr-FR" b="0" i="0" dirty="0">
                <a:solidFill>
                  <a:srgbClr val="000000"/>
                </a:solidFill>
                <a:effectLst/>
                <a:latin typeface="Calibri" panose="020F0502020204030204" pitchFamily="34" charset="0"/>
              </a:rPr>
              <a:t>Sarah </a:t>
            </a:r>
            <a:r>
              <a:rPr lang="fr-FR" b="0" i="0" dirty="0" err="1">
                <a:solidFill>
                  <a:srgbClr val="000000"/>
                </a:solidFill>
                <a:effectLst/>
                <a:latin typeface="Calibri" panose="020F0502020204030204" pitchFamily="34" charset="0"/>
              </a:rPr>
              <a:t>Brichory</a:t>
            </a:r>
            <a:r>
              <a:rPr lang="fr-FR" b="0" i="0" dirty="0">
                <a:solidFill>
                  <a:srgbClr val="000000"/>
                </a:solidFill>
                <a:effectLst/>
                <a:latin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for her input on the lesson material.</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SSCs </a:t>
            </a:r>
            <a:r>
              <a:rPr lang="en-GB" b="1" dirty="0"/>
              <a:t>[</a:t>
            </a:r>
            <a:r>
              <a:rPr lang="en-GB" sz="1200" b="1" dirty="0">
                <a:solidFill>
                  <a:prstClr val="white"/>
                </a:solidFill>
              </a:rPr>
              <a:t>é/-er/-ez</a:t>
            </a:r>
            <a:r>
              <a:rPr lang="en-GB" b="1" dirty="0"/>
              <a:t>] </a:t>
            </a:r>
            <a:r>
              <a:rPr lang="en-GB" b="0" dirty="0"/>
              <a:t>and </a:t>
            </a:r>
            <a:r>
              <a:rPr lang="en-GB" b="1" dirty="0"/>
              <a:t>SFE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dirty="0"/>
              <a:t> </a:t>
            </a:r>
            <a:r>
              <a:rPr lang="en-GB" b="0" dirty="0"/>
              <a:t>-</a:t>
            </a:r>
            <a:r>
              <a:rPr lang="en-GB" b="1" dirty="0"/>
              <a:t>ER verbs (plural forms)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dirty="0"/>
              <a:t> </a:t>
            </a:r>
            <a:r>
              <a:rPr lang="en-GB" b="1" dirty="0"/>
              <a:t>impersonal pronoun ‘on’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0" baseline="0" dirty="0"/>
              <a:t> of </a:t>
            </a:r>
            <a:r>
              <a:rPr lang="en-GB" b="1" baseline="0" dirty="0" err="1"/>
              <a:t>est-ce</a:t>
            </a:r>
            <a:r>
              <a:rPr lang="en-GB" b="1" baseline="0" dirty="0"/>
              <a:t> que questions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sz="1200" b="1" i="0" u="none" strike="noStrike" kern="1200" cap="none" dirty="0">
                <a:solidFill>
                  <a:schemeClr val="tx1"/>
                </a:solidFill>
                <a:effectLst/>
                <a:latin typeface="+mn-lt"/>
                <a:ea typeface="Calibri"/>
                <a:cs typeface="Calibri"/>
                <a:sym typeface="Calibri"/>
              </a:rPr>
              <a:t>9.1.1.2 (revisit Y7 and Y8 vocabulary 2/13) </a:t>
            </a:r>
            <a:r>
              <a:rPr lang="fr-FR" dirty="0">
                <a:solidFill>
                  <a:srgbClr val="000000"/>
                </a:solidFill>
                <a:latin typeface="Century Gothic" panose="020B0502020202020204" pitchFamily="34" charset="0"/>
              </a:rPr>
              <a:t>acheter [636], aider [413], aimer [242], arriver [174], célébrer [2170], chercher [336], donner [46],  emporter [1128], envoyer [526], expliquer [252], lever [837], manger [1338], marcher [1532], organiser [701], penser [116], penser à [116], porter [105], préférer [597], regarder [425], reposer [776],  traverser [1040], trouver [105], utiliser [345], visiter [1378], voyager [2194], elle [38], elles [n/a], il [13], ils [n/a], je [22], nous [31], on</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[29], tu [112], vous [50], qui [14], activité [452], ami [467], Angleterre [n/a], bateau [1287], billet [1976], ciel [1538], chose [125], culture [913], enfant [126], événement [573], famille [172], France [n/a], information [317], message [792], septembre [944], train [232], vacances [1726], ville [260], comment [234], où [48], pourquoi [193], quand [119], quoi [297], pour [10], sans [71]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1216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 [2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[SFE]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[SFE] </a:t>
            </a:r>
            <a:r>
              <a:rPr lang="en-GB" baseline="0" dirty="0"/>
              <a:t>and then the </a:t>
            </a:r>
            <a:r>
              <a:rPr lang="en-GB" b="1" baseline="0" dirty="0"/>
              <a:t>source</a:t>
            </a:r>
            <a:r>
              <a:rPr lang="en-GB" baseline="0" dirty="0"/>
              <a:t> word again ‘</a:t>
            </a:r>
            <a:r>
              <a:rPr lang="en-GB" b="1" baseline="0" dirty="0" err="1"/>
              <a:t>timide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monde</a:t>
            </a:r>
            <a:r>
              <a:rPr lang="en-GB" baseline="0" dirty="0"/>
              <a:t> [77]; </a:t>
            </a:r>
            <a:r>
              <a:rPr lang="en-GB" b="1" baseline="0" dirty="0" err="1"/>
              <a:t>moderne</a:t>
            </a:r>
            <a:r>
              <a:rPr lang="en-GB" b="1" baseline="0" dirty="0"/>
              <a:t> </a:t>
            </a:r>
            <a:r>
              <a:rPr lang="en-GB" b="0" baseline="0" dirty="0"/>
              <a:t>[1239]</a:t>
            </a:r>
            <a:r>
              <a:rPr lang="en-GB" baseline="0" dirty="0"/>
              <a:t> </a:t>
            </a:r>
            <a:r>
              <a:rPr lang="en-GB" b="1" baseline="0" dirty="0"/>
              <a:t>centre </a:t>
            </a:r>
            <a:r>
              <a:rPr lang="en-GB" baseline="0" dirty="0"/>
              <a:t>[491]; </a:t>
            </a:r>
            <a:r>
              <a:rPr lang="en-GB" b="1" baseline="0" dirty="0"/>
              <a:t>vie</a:t>
            </a:r>
            <a:r>
              <a:rPr lang="en-GB" baseline="0" dirty="0"/>
              <a:t> [132]; </a:t>
            </a:r>
            <a:r>
              <a:rPr lang="en-GB" b="1" baseline="0" dirty="0" err="1"/>
              <a:t>douze</a:t>
            </a:r>
            <a:r>
              <a:rPr lang="en-GB" baseline="0" dirty="0"/>
              <a:t> [1664]; </a:t>
            </a:r>
            <a:r>
              <a:rPr lang="en-GB" b="1" baseline="0" dirty="0" err="1"/>
              <a:t>timide</a:t>
            </a:r>
            <a:r>
              <a:rPr lang="en-GB" b="1" baseline="0" dirty="0"/>
              <a:t> </a:t>
            </a:r>
            <a:r>
              <a:rPr lang="en-GB" baseline="0" dirty="0"/>
              <a:t>[3835].</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5633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b="0" dirty="0"/>
            </a:br>
            <a:br>
              <a:rPr lang="en-GB" b="1" dirty="0"/>
            </a:br>
            <a:r>
              <a:rPr lang="en-GB" b="1" dirty="0"/>
              <a:t>Aims: </a:t>
            </a:r>
            <a:br>
              <a:rPr lang="en-GB" b="1" dirty="0"/>
            </a:br>
            <a:r>
              <a:rPr lang="en-GB" b="0" dirty="0"/>
              <a:t>i) to review the homework task set last week</a:t>
            </a:r>
            <a:r>
              <a:rPr lang="en-GB" b="0" baseline="0" dirty="0"/>
              <a:t> (9.1.1.1).</a:t>
            </a:r>
            <a:endParaRPr lang="en-GB" b="0" dirty="0"/>
          </a:p>
          <a:p>
            <a:pPr marL="0" indent="0">
              <a:buFont typeface="+mj-lt"/>
              <a:buNone/>
            </a:pPr>
            <a:r>
              <a:rPr lang="en-GB" b="0" dirty="0"/>
              <a:t>ii) to develop fluency in decoding by reading aloud the student versions.</a:t>
            </a:r>
            <a:br>
              <a:rPr lang="en-GB" b="0" dirty="0"/>
            </a:br>
            <a:r>
              <a:rPr lang="en-GB" b="0" dirty="0"/>
              <a:t>iii) to listen attentively, noting differences in the original text.</a:t>
            </a:r>
            <a:br>
              <a:rPr lang="en-GB" b="0" dirty="0"/>
            </a:br>
            <a:r>
              <a:rPr lang="en-GB" b="0" dirty="0"/>
              <a:t>iv) to make judgements about the replacements made by a peer, and engage in peer feedback.</a:t>
            </a:r>
          </a:p>
          <a:p>
            <a:pPr marL="228600" indent="-228600">
              <a:buFont typeface="+mj-lt"/>
              <a:buAutoNum type="arabicPeriod"/>
            </a:pPr>
            <a:endParaRPr lang="en-GB" b="0" dirty="0"/>
          </a:p>
          <a:p>
            <a:pPr marL="0" indent="0">
              <a:buFont typeface="+mj-lt"/>
              <a:buNone/>
            </a:pPr>
            <a:r>
              <a:rPr lang="en-GB" b="1" dirty="0"/>
              <a:t>Procedure:</a:t>
            </a:r>
          </a:p>
          <a:p>
            <a:pPr marL="228600" indent="-228600">
              <a:buFont typeface="+mj-lt"/>
              <a:buAutoNum type="arabicPeriod"/>
            </a:pPr>
            <a:r>
              <a:rPr lang="en-GB" dirty="0"/>
              <a:t>Student A reads his/her adapted homework text.  </a:t>
            </a:r>
          </a:p>
          <a:p>
            <a:pPr marL="228600" indent="-228600">
              <a:buFont typeface="+mj-lt"/>
              <a:buAutoNum type="arabicPeriod"/>
            </a:pPr>
            <a:r>
              <a:rPr lang="en-GB" dirty="0"/>
              <a:t>Student B follows along with the original and makes a note of any substituted words s/he hears (on his/her copy of the homework sheet)</a:t>
            </a:r>
          </a:p>
          <a:p>
            <a:pPr marL="228600" indent="-228600">
              <a:buFont typeface="+mj-lt"/>
              <a:buAutoNum type="arabicPeriod"/>
            </a:pPr>
            <a:r>
              <a:rPr lang="en-GB" dirty="0"/>
              <a:t>Swap roles.</a:t>
            </a:r>
          </a:p>
          <a:p>
            <a:pPr marL="228600" indent="-228600">
              <a:buFont typeface="+mj-lt"/>
              <a:buAutoNum type="arabicPeriod"/>
            </a:pPr>
            <a:r>
              <a:rPr lang="en-GB" dirty="0"/>
              <a:t>Compare and contrast the two versions. Scrutinise any differences and offer opinions about the correctness of the choices.</a:t>
            </a:r>
          </a:p>
          <a:p>
            <a:pPr marL="228600" indent="-228600">
              <a:buFont typeface="+mj-lt"/>
              <a:buAutoNum type="arabicPeriod"/>
            </a:pPr>
            <a:r>
              <a:rPr lang="en-GB" dirty="0"/>
              <a:t>On successive clicks the bold words replaced with the appropriate substitute word. </a:t>
            </a:r>
            <a:endParaRPr lang="en-GB" baseline="0" dirty="0"/>
          </a:p>
          <a:p>
            <a:pPr marL="228600" indent="-228600">
              <a:buFont typeface="+mj-lt"/>
              <a:buAutoNum type="arabicPeriod"/>
            </a:pPr>
            <a:r>
              <a:rPr lang="en-GB" dirty="0"/>
              <a:t>Note that sometimes changes are needed to other words in the sentence.  All of these changes revisit previously taught grammar, which teachers can elicit and/or explain as needed.</a:t>
            </a:r>
            <a:r>
              <a:rPr lang="en-GB" baseline="0" dirty="0"/>
              <a:t> </a:t>
            </a:r>
            <a:endParaRPr lang="en-GB" dirty="0"/>
          </a:p>
          <a:p>
            <a:pPr marL="228600" indent="-228600">
              <a:buFont typeface="+mj-lt"/>
              <a:buAutoNum type="arabicPeriod"/>
            </a:pPr>
            <a:r>
              <a:rPr lang="en-GB" dirty="0"/>
              <a:t>Note that alternative substitutions are possible.  Teachers should make this clear and elicit students’ suggestions.</a:t>
            </a:r>
          </a:p>
          <a:p>
            <a:br>
              <a:rPr lang="en-GB" dirty="0"/>
            </a:br>
            <a:r>
              <a:rPr lang="en-GB" b="1" i="1" dirty="0"/>
              <a:t>Note: </a:t>
            </a:r>
            <a:r>
              <a:rPr lang="en-GB" dirty="0"/>
              <a:t>the HW task set a time limit and asked students to try to replace at least ten of the words, so it’s to be expected that they might not have got them all.  </a:t>
            </a:r>
          </a:p>
          <a:p>
            <a:endParaRPr lang="en-GB" dirty="0"/>
          </a:p>
          <a:p>
            <a:pPr algn="l"/>
            <a:r>
              <a:rPr lang="en-GB" b="1" dirty="0"/>
              <a:t>Word frequency of cognates used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version [1165]; </a:t>
            </a:r>
            <a:r>
              <a:rPr lang="en-GB" sz="1200" b="0" i="0" u="none" strike="noStrike" kern="1200" cap="none" dirty="0" err="1">
                <a:solidFill>
                  <a:schemeClr val="tx1"/>
                </a:solidFill>
                <a:effectLst/>
                <a:latin typeface="+mn-lt"/>
                <a:ea typeface="Calibri"/>
                <a:cs typeface="Calibri"/>
                <a:sym typeface="Calibri"/>
              </a:rPr>
              <a:t>différence</a:t>
            </a:r>
            <a:r>
              <a:rPr lang="en-GB" sz="1200" b="0" i="0" u="none" strike="noStrike" kern="1200" cap="none" dirty="0">
                <a:solidFill>
                  <a:schemeClr val="tx1"/>
                </a:solidFill>
                <a:effectLst/>
                <a:latin typeface="+mn-lt"/>
                <a:ea typeface="Calibri"/>
                <a:cs typeface="Calibri"/>
                <a:sym typeface="Calibri"/>
              </a:rPr>
              <a:t> [738]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Lonsdale,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é</a:t>
            </a:r>
            <a:r>
              <a:rPr lang="en-GB" b="1" baseline="0" dirty="0"/>
              <a:t>] </a:t>
            </a:r>
            <a:r>
              <a:rPr lang="en-GB" baseline="0" dirty="0"/>
              <a:t>and then the </a:t>
            </a:r>
            <a:r>
              <a:rPr lang="en-GB" b="1" baseline="0" dirty="0"/>
              <a:t>source</a:t>
            </a:r>
            <a:r>
              <a:rPr lang="en-GB" baseline="0" dirty="0"/>
              <a:t> word again ‘</a:t>
            </a:r>
            <a:r>
              <a:rPr lang="en-GB" b="1" baseline="0" dirty="0" err="1"/>
              <a:t>écrire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écrire </a:t>
            </a:r>
            <a:r>
              <a:rPr lang="en-GB" baseline="0" dirty="0"/>
              <a:t>[382]; </a:t>
            </a:r>
            <a:r>
              <a:rPr lang="en-GB" b="1" baseline="0" dirty="0" err="1"/>
              <a:t>bébé</a:t>
            </a:r>
            <a:r>
              <a:rPr lang="en-GB" baseline="0" dirty="0"/>
              <a:t> [&gt;5000]; </a:t>
            </a:r>
            <a:r>
              <a:rPr lang="en-GB" b="1" baseline="0" dirty="0" err="1"/>
              <a:t>aller</a:t>
            </a:r>
            <a:r>
              <a:rPr lang="en-GB" b="1" baseline="0" dirty="0"/>
              <a:t> </a:t>
            </a:r>
            <a:r>
              <a:rPr lang="en-GB" b="0" baseline="0" dirty="0"/>
              <a:t>[55]</a:t>
            </a:r>
            <a:r>
              <a:rPr lang="en-GB" baseline="0" dirty="0"/>
              <a:t> </a:t>
            </a:r>
            <a:r>
              <a:rPr lang="en-GB" b="1" baseline="0" dirty="0"/>
              <a:t>donner </a:t>
            </a:r>
            <a:r>
              <a:rPr lang="en-GB" baseline="0" dirty="0"/>
              <a:t>[46]; </a:t>
            </a:r>
            <a:r>
              <a:rPr lang="en-GB" b="1" baseline="0" dirty="0" err="1"/>
              <a:t>nez</a:t>
            </a:r>
            <a:r>
              <a:rPr lang="en-GB" baseline="0" dirty="0"/>
              <a:t> [2661]; </a:t>
            </a:r>
            <a:r>
              <a:rPr lang="en-GB" b="1" baseline="0" dirty="0" err="1"/>
              <a:t>parler</a:t>
            </a:r>
            <a:r>
              <a:rPr lang="en-GB" baseline="0" dirty="0"/>
              <a:t> [106]</a:t>
            </a:r>
            <a:r>
              <a:rPr lang="en-GB" sz="1200" kern="1200" baseline="0" dirty="0">
                <a:solidFill>
                  <a:schemeClr val="tx1"/>
                </a:solidFill>
                <a:effectLst/>
                <a:ea typeface="+mn-ea"/>
                <a:cs typeface="+mn-cs"/>
              </a:rPr>
              <a:t>.</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117510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revise long and plural short forms of –ER verbs, and connect the endings with SSCs.</a:t>
            </a:r>
          </a:p>
          <a:p>
            <a:endParaRPr lang="en-US" b="1" dirty="0"/>
          </a:p>
          <a:p>
            <a:r>
              <a:rPr lang="en-US" b="1" dirty="0"/>
              <a:t>Procedure:</a:t>
            </a:r>
          </a:p>
          <a:p>
            <a:r>
              <a:rPr lang="en-US" b="0" dirty="0"/>
              <a:t>1. Remind students how to form plural short forms of –ER verbs.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Ask students to pronounce the verb forms, focusing on the final sound in each word (click on the names of the SSCs to hear audio).</a:t>
            </a:r>
          </a:p>
          <a:p>
            <a:r>
              <a:rPr lang="en-US" b="0" dirty="0"/>
              <a:t>ick and ask students to pronounce the verb forms, focusing on the final sound in each word.</a:t>
            </a:r>
          </a:p>
          <a:p>
            <a:r>
              <a:rPr lang="en-US" b="0" dirty="0"/>
              <a:t>3. Click to remind students that the infinitive and the </a:t>
            </a:r>
            <a:r>
              <a:rPr lang="en-US" b="0" i="1" dirty="0" err="1"/>
              <a:t>vous</a:t>
            </a:r>
            <a:r>
              <a:rPr lang="en-US" b="0" i="1" dirty="0"/>
              <a:t> </a:t>
            </a:r>
            <a:r>
              <a:rPr lang="en-US" b="0" i="0" dirty="0"/>
              <a:t>form </a:t>
            </a:r>
            <a:r>
              <a:rPr lang="en-US" b="0" dirty="0"/>
              <a:t>sound the same.</a:t>
            </a:r>
          </a:p>
          <a:p>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terminaison</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err="1"/>
              <a:t>verbe</a:t>
            </a:r>
            <a:r>
              <a:rPr lang="en-GB" baseline="0" dirty="0"/>
              <a:t> [&gt;5000], former [486]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63592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of SSCs [é/-er/-ez] and SFE and to connecting these with meaning (long/2</a:t>
            </a:r>
            <a:r>
              <a:rPr lang="en-US" b="0" baseline="30000" dirty="0"/>
              <a:t>nd</a:t>
            </a:r>
            <a:r>
              <a:rPr lang="en-US" b="0" dirty="0"/>
              <a:t> person plural vs 3</a:t>
            </a:r>
            <a:r>
              <a:rPr lang="en-US" b="0" baseline="30000" dirty="0"/>
              <a:t>rd</a:t>
            </a:r>
            <a:r>
              <a:rPr lang="en-US" b="0" dirty="0"/>
              <a:t> person plural).</a:t>
            </a:r>
          </a:p>
          <a:p>
            <a:endParaRPr lang="en-US" b="1" dirty="0"/>
          </a:p>
          <a:p>
            <a:r>
              <a:rPr lang="en-US" b="1" dirty="0"/>
              <a:t>Procedure:</a:t>
            </a:r>
          </a:p>
          <a:p>
            <a:r>
              <a:rPr lang="en-US" b="0" dirty="0"/>
              <a:t>1. Click numbers to hear a verb in the long/2</a:t>
            </a:r>
            <a:r>
              <a:rPr lang="en-US" b="0" baseline="30000" dirty="0"/>
              <a:t>nd</a:t>
            </a:r>
            <a:r>
              <a:rPr lang="en-US" b="0" dirty="0"/>
              <a:t> person plural or 3</a:t>
            </a:r>
            <a:r>
              <a:rPr lang="en-US" b="0" baseline="30000" dirty="0"/>
              <a:t>rd </a:t>
            </a:r>
            <a:r>
              <a:rPr lang="en-US" b="0" dirty="0"/>
              <a:t>person plural.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Students tick whether they hear a long/2</a:t>
            </a:r>
            <a:r>
              <a:rPr lang="en-US" b="0" baseline="30000" dirty="0"/>
              <a:t>nd</a:t>
            </a:r>
            <a:r>
              <a:rPr lang="en-US" b="0" dirty="0"/>
              <a:t> person plural or 3</a:t>
            </a:r>
            <a:r>
              <a:rPr lang="en-US" b="0" baseline="30000" dirty="0"/>
              <a:t>rd</a:t>
            </a:r>
            <a:r>
              <a:rPr lang="en-US" b="0" dirty="0"/>
              <a:t> person plural, based on the ending they hear.</a:t>
            </a:r>
          </a:p>
          <a:p>
            <a:r>
              <a:rPr lang="en-US" b="0" dirty="0"/>
              <a:t>3. Click to reveal answers.</a:t>
            </a:r>
          </a:p>
          <a:p>
            <a:r>
              <a:rPr lang="en-US" b="0" dirty="0"/>
              <a:t>4. Listen again, this time drawing attention to stress patterns. As the last syllable in French words carries a slightly heavier stress, it is always the –er in the infinitive form that is stressed. Students repeat.</a:t>
            </a:r>
          </a:p>
          <a:p>
            <a:r>
              <a:rPr lang="en-US" b="0" dirty="0"/>
              <a:t>5. Students say the long and short form of each verb, focusing on the changing position of the stress (from base to ending).</a:t>
            </a:r>
          </a:p>
          <a:p>
            <a:endParaRPr lang="en-US" b="0" dirty="0"/>
          </a:p>
          <a:p>
            <a:r>
              <a:rPr lang="en-US" b="1" dirty="0"/>
              <a:t>Differentiation option for higher level students: </a:t>
            </a:r>
            <a:r>
              <a:rPr lang="en-US" b="0" dirty="0"/>
              <a:t>extend box to cover whole verb form. Students transcribe.</a:t>
            </a:r>
          </a:p>
          <a:p>
            <a:endParaRPr lang="en-US" b="0" dirty="0"/>
          </a:p>
          <a:p>
            <a:r>
              <a:rPr lang="en-US" b="1" dirty="0"/>
              <a:t>Transcript:</a:t>
            </a:r>
          </a:p>
          <a:p>
            <a:pPr marL="228600" indent="-228600">
              <a:buAutoNum type="arabicPeriod"/>
            </a:pPr>
            <a:r>
              <a:rPr lang="en-US" b="0" dirty="0" err="1"/>
              <a:t>oublient</a:t>
            </a:r>
            <a:endParaRPr lang="en-US" b="0" dirty="0"/>
          </a:p>
          <a:p>
            <a:pPr marL="228600" indent="-228600">
              <a:buAutoNum type="arabicPeriod"/>
            </a:pPr>
            <a:r>
              <a:rPr lang="en-US" b="0" dirty="0"/>
              <a:t>refuser/</a:t>
            </a:r>
            <a:r>
              <a:rPr lang="en-US" b="0" dirty="0" err="1"/>
              <a:t>refusez</a:t>
            </a:r>
            <a:endParaRPr lang="en-US" b="0" dirty="0"/>
          </a:p>
          <a:p>
            <a:pPr marL="228600" indent="-228600">
              <a:buAutoNum type="arabicPeriod"/>
            </a:pPr>
            <a:r>
              <a:rPr lang="en-US" b="0" dirty="0" err="1"/>
              <a:t>rencontrent</a:t>
            </a:r>
            <a:endParaRPr lang="en-US" b="0" dirty="0"/>
          </a:p>
          <a:p>
            <a:pPr marL="228600" indent="-228600">
              <a:buAutoNum type="arabicPeriod"/>
            </a:pPr>
            <a:r>
              <a:rPr lang="en-US" b="0" dirty="0" err="1"/>
              <a:t>tentent</a:t>
            </a:r>
            <a:endParaRPr lang="en-US" b="0" dirty="0"/>
          </a:p>
          <a:p>
            <a:pPr marL="228600" indent="-228600">
              <a:buAutoNum type="arabicPeriod"/>
            </a:pPr>
            <a:r>
              <a:rPr lang="en-US" b="0" dirty="0" err="1"/>
              <a:t>ajouter</a:t>
            </a:r>
            <a:r>
              <a:rPr lang="en-US" b="0" dirty="0"/>
              <a:t>/</a:t>
            </a:r>
            <a:r>
              <a:rPr lang="en-US" b="0" dirty="0" err="1"/>
              <a:t>ajoutez</a:t>
            </a:r>
            <a:endParaRPr lang="en-US" b="0" dirty="0"/>
          </a:p>
          <a:p>
            <a:pPr marL="228600" indent="-228600">
              <a:buAutoNum type="arabicPeriod"/>
            </a:pPr>
            <a:r>
              <a:rPr lang="en-US" b="0" dirty="0" err="1"/>
              <a:t>marquent</a:t>
            </a:r>
            <a:endParaRPr lang="en-US" b="0" dirty="0"/>
          </a:p>
          <a:p>
            <a:pPr marL="228600" indent="-228600">
              <a:buAutoNum type="arabicPeriod"/>
            </a:pPr>
            <a:r>
              <a:rPr lang="en-US" b="0" dirty="0"/>
              <a:t>obliger/</a:t>
            </a:r>
            <a:r>
              <a:rPr lang="en-US" b="0" dirty="0" err="1"/>
              <a:t>obligez</a:t>
            </a:r>
            <a:endParaRPr lang="en-US" b="0" dirty="0"/>
          </a:p>
          <a:p>
            <a:pPr marL="228600" indent="-228600">
              <a:buAutoNum type="arabicPeriod"/>
            </a:pPr>
            <a:r>
              <a:rPr lang="en-US" b="0" dirty="0" err="1"/>
              <a:t>appuyer</a:t>
            </a:r>
            <a:r>
              <a:rPr lang="en-US" b="0" dirty="0"/>
              <a:t>/</a:t>
            </a:r>
            <a:r>
              <a:rPr lang="en-US" b="0" dirty="0" err="1"/>
              <a:t>apuyez</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oublier</a:t>
            </a:r>
            <a:r>
              <a:rPr lang="en-GB" baseline="0" dirty="0"/>
              <a:t> [504], </a:t>
            </a:r>
            <a:r>
              <a:rPr lang="en-GB" baseline="0" dirty="0" err="1"/>
              <a:t>rencontrer</a:t>
            </a:r>
            <a:r>
              <a:rPr lang="en-GB" baseline="0" dirty="0"/>
              <a:t> [329], </a:t>
            </a:r>
            <a:r>
              <a:rPr lang="en-GB" baseline="0" dirty="0" err="1"/>
              <a:t>tenter</a:t>
            </a:r>
            <a:r>
              <a:rPr lang="en-GB" baseline="0" dirty="0"/>
              <a:t> [347], </a:t>
            </a:r>
            <a:r>
              <a:rPr lang="en-GB" baseline="0" dirty="0" err="1"/>
              <a:t>ajouter</a:t>
            </a:r>
            <a:r>
              <a:rPr lang="en-GB" baseline="0" dirty="0"/>
              <a:t> [359], obliger [499], </a:t>
            </a:r>
            <a:r>
              <a:rPr lang="en-GB" baseline="0" dirty="0" err="1"/>
              <a:t>appuyer</a:t>
            </a:r>
            <a:r>
              <a:rPr lang="en-GB" baseline="0" dirty="0"/>
              <a:t> [923]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a:t>refuser [271], </a:t>
            </a:r>
            <a:r>
              <a:rPr lang="en-GB" baseline="0" dirty="0" err="1"/>
              <a:t>marquer</a:t>
            </a:r>
            <a:r>
              <a:rPr lang="en-GB" baseline="0" dirty="0"/>
              <a:t> [454]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3891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Visual representation of </a:t>
            </a:r>
            <a:r>
              <a:rPr lang="en-US" b="0" i="1" dirty="0"/>
              <a:t>la Manche</a:t>
            </a:r>
            <a:r>
              <a:rPr lang="en-US" b="0" i="0" dirty="0"/>
              <a:t>, which is the topic of the comprehension text that follows; raising cultural awareness (geography).</a:t>
            </a:r>
            <a:endParaRPr lang="en-US" b="0" dirty="0"/>
          </a:p>
          <a:p>
            <a:endParaRPr lang="en-US" b="1" dirty="0"/>
          </a:p>
          <a:p>
            <a:r>
              <a:rPr lang="en-US" b="1" dirty="0"/>
              <a:t>Procedure:</a:t>
            </a:r>
          </a:p>
          <a:p>
            <a:r>
              <a:rPr lang="en-US" b="0" dirty="0"/>
              <a:t>1. Students study the map and offer an English translation of </a:t>
            </a:r>
            <a:r>
              <a:rPr lang="en-US" b="0" i="1" dirty="0"/>
              <a:t>La Manche.</a:t>
            </a:r>
            <a:endParaRPr lang="en-US" b="0" dirty="0"/>
          </a:p>
          <a:p>
            <a:r>
              <a:rPr lang="en-US" b="0" dirty="0"/>
              <a:t>2. Click to highlight Dieppe, where the kite festival is held.</a:t>
            </a:r>
          </a:p>
          <a:p>
            <a:r>
              <a:rPr lang="en-US" b="0" dirty="0"/>
              <a:t>3. Ask students if they </a:t>
            </a:r>
            <a:r>
              <a:rPr lang="en-US" b="0" dirty="0" err="1"/>
              <a:t>recognise</a:t>
            </a:r>
            <a:r>
              <a:rPr lang="en-US" b="0" dirty="0"/>
              <a:t> any other French place names on the map – either places they have visited in France, or the French names for places in the UK or bodies of water.</a:t>
            </a:r>
          </a:p>
          <a:p>
            <a:r>
              <a:rPr lang="en-US" b="0" dirty="0"/>
              <a:t>4. Click to bring up information about </a:t>
            </a:r>
            <a:r>
              <a:rPr lang="en-US" b="0" i="1" dirty="0"/>
              <a:t>La Manche</a:t>
            </a:r>
            <a:r>
              <a:rPr lang="en-US" b="0" i="0" dirty="0"/>
              <a:t> and why it is called that.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Century Gothic" panose="020B0502020202020204" pitchFamily="34" charset="0"/>
                <a:ea typeface="+mn-ea"/>
                <a:cs typeface="+mn-cs"/>
              </a:rPr>
              <a:t>Image: Channel map with main capes, islands and cities. Projection of Mercator, data as of 2005. </a:t>
            </a:r>
            <a:r>
              <a:rPr lang="fr-FR" b="0" i="0" dirty="0">
                <a:solidFill>
                  <a:srgbClr val="000000"/>
                </a:solidFill>
                <a:effectLst/>
                <a:latin typeface="Helvetica" panose="020B0604020202020204" pitchFamily="34" charset="0"/>
              </a:rPr>
              <a:t>Fond de carte provenant de www.aquarius.geomar.de. Image can </a:t>
            </a:r>
            <a:r>
              <a:rPr lang="fr-FR" b="0" i="0" dirty="0" err="1">
                <a:solidFill>
                  <a:srgbClr val="000000"/>
                </a:solidFill>
                <a:effectLst/>
                <a:latin typeface="Helvetica" panose="020B0604020202020204" pitchFamily="34" charset="0"/>
              </a:rPr>
              <a:t>be</a:t>
            </a:r>
            <a:r>
              <a:rPr lang="fr-FR" b="0" i="0" dirty="0">
                <a:solidFill>
                  <a:srgbClr val="000000"/>
                </a:solidFill>
                <a:effectLst/>
                <a:latin typeface="Helvetica" panose="020B0604020202020204" pitchFamily="34" charset="0"/>
              </a:rPr>
              <a:t> </a:t>
            </a:r>
            <a:r>
              <a:rPr lang="fr-FR" b="0" i="0" dirty="0" err="1">
                <a:solidFill>
                  <a:srgbClr val="000000"/>
                </a:solidFill>
                <a:effectLst/>
                <a:latin typeface="Helvetica" panose="020B0604020202020204" pitchFamily="34" charset="0"/>
              </a:rPr>
              <a:t>found</a:t>
            </a:r>
            <a:r>
              <a:rPr lang="fr-FR" b="0" i="0" dirty="0">
                <a:solidFill>
                  <a:srgbClr val="000000"/>
                </a:solidFill>
                <a:effectLst/>
                <a:latin typeface="Helvetica" panose="020B0604020202020204" pitchFamily="34" charset="0"/>
              </a:rPr>
              <a:t> at http://cdown.edu.jm/eLibrary_Jamaica_2019//wikipedia-schools-3.0.1/images/608/60840.png.htm </a:t>
            </a:r>
            <a:r>
              <a:rPr lang="en-GB" b="0" i="0" dirty="0">
                <a:solidFill>
                  <a:srgbClr val="000000"/>
                </a:solidFill>
                <a:effectLst/>
                <a:latin typeface="Helvetica" panose="020B0604020202020204" pitchFamily="34" charset="0"/>
              </a:rPr>
              <a:t>This file is licensed under the Creative Commons Attribution-Share Alike 3.0 </a:t>
            </a:r>
            <a:r>
              <a:rPr lang="en-GB" b="0" i="0" dirty="0" err="1">
                <a:solidFill>
                  <a:srgbClr val="000000"/>
                </a:solidFill>
                <a:effectLst/>
                <a:latin typeface="Helvetica" panose="020B0604020202020204" pitchFamily="34" charset="0"/>
              </a:rPr>
              <a:t>Unported</a:t>
            </a:r>
            <a:r>
              <a:rPr lang="en-GB" b="0" i="0" dirty="0">
                <a:solidFill>
                  <a:srgbClr val="000000"/>
                </a:solidFill>
                <a:effectLst/>
                <a:latin typeface="Helvetica" panose="020B0604020202020204" pitchFamily="34" charset="0"/>
              </a:rPr>
              <a:t> license.</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19035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Written production of –ER verbs in all forms; raising cultural awareness (geography).</a:t>
            </a:r>
          </a:p>
          <a:p>
            <a:endParaRPr lang="en-US" b="1" dirty="0"/>
          </a:p>
          <a:p>
            <a:r>
              <a:rPr lang="en-US" b="1" dirty="0"/>
              <a:t>Procedure:</a:t>
            </a:r>
          </a:p>
          <a:p>
            <a:r>
              <a:rPr lang="en-US" b="0" dirty="0"/>
              <a:t>1. Students read the text about the English Channel and fill the gaps with the appropriate form of the given verbs. For an added challenge at higher levels, remove the numbers from the verbs in the box and mix up the order so that students must also read for semantic meaning and assign the words to the correct gaps.</a:t>
            </a:r>
          </a:p>
          <a:p>
            <a:r>
              <a:rPr lang="en-US" b="0" dirty="0"/>
              <a:t>2. Click to reveal answers.</a:t>
            </a:r>
          </a:p>
          <a:p>
            <a:r>
              <a:rPr lang="en-US" b="0" dirty="0"/>
              <a:t>3. Click to proceed to comprehension questions on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constituer</a:t>
            </a:r>
            <a:r>
              <a:rPr lang="en-GB" baseline="0" dirty="0"/>
              <a:t> [495], </a:t>
            </a:r>
            <a:r>
              <a:rPr lang="en-GB" baseline="0" dirty="0" err="1"/>
              <a:t>marin</a:t>
            </a:r>
            <a:r>
              <a:rPr lang="en-GB" baseline="0" dirty="0"/>
              <a:t> [2101], </a:t>
            </a:r>
            <a:r>
              <a:rPr lang="en-GB" baseline="0" dirty="0" err="1"/>
              <a:t>mer</a:t>
            </a:r>
            <a:r>
              <a:rPr lang="en-GB" baseline="0" dirty="0"/>
              <a:t> [921]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err="1"/>
              <a:t>séparer</a:t>
            </a:r>
            <a:r>
              <a:rPr lang="en-GB" baseline="0" dirty="0"/>
              <a:t> [946], tunnel [3386], long [202], </a:t>
            </a:r>
            <a:r>
              <a:rPr lang="fr-FR" sz="1200" dirty="0">
                <a:solidFill>
                  <a:schemeClr val="bg1"/>
                </a:solidFill>
              </a:rPr>
              <a:t>kilomètre [1435]</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mins</a:t>
            </a:r>
          </a:p>
          <a:p>
            <a:endParaRPr lang="en-US" b="1" dirty="0"/>
          </a:p>
          <a:p>
            <a:r>
              <a:rPr lang="en-US" b="1" dirty="0"/>
              <a:t>Aim: </a:t>
            </a:r>
            <a:r>
              <a:rPr lang="en-US" b="0" dirty="0"/>
              <a:t>Reading comprehension.</a:t>
            </a:r>
          </a:p>
          <a:p>
            <a:endParaRPr lang="en-US" b="1" dirty="0"/>
          </a:p>
          <a:p>
            <a:r>
              <a:rPr lang="en-US" b="1" dirty="0"/>
              <a:t>Procedure:</a:t>
            </a:r>
          </a:p>
          <a:p>
            <a:r>
              <a:rPr lang="en-US" b="0" dirty="0"/>
              <a:t>1. Click to bring up a comprehension questions in English.</a:t>
            </a:r>
          </a:p>
          <a:p>
            <a:r>
              <a:rPr lang="en-US" b="0" dirty="0"/>
              <a:t>2. Students write an answer in English.</a:t>
            </a:r>
          </a:p>
          <a:p>
            <a:r>
              <a:rPr lang="en-US" b="0" dirty="0"/>
              <a:t>3. Click to reveal answer.</a:t>
            </a:r>
          </a:p>
          <a:p>
            <a:r>
              <a:rPr lang="en-US" b="0" dirty="0"/>
              <a:t>4. Click again to reveal the next question.</a:t>
            </a:r>
          </a:p>
          <a:p>
            <a:r>
              <a:rPr lang="en-US" b="0" dirty="0"/>
              <a:t>5. Repeat steps 2-5 for 4 questions in total.</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5962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Consolidation of the difference between two French translations of ‘we’ (</a:t>
            </a:r>
            <a:r>
              <a:rPr lang="en-US" b="0" i="1" dirty="0"/>
              <a:t>on </a:t>
            </a:r>
            <a:r>
              <a:rPr lang="en-US" b="0" i="0" dirty="0"/>
              <a:t>for ‘</a:t>
            </a:r>
            <a:r>
              <a:rPr lang="en-US" b="0" dirty="0"/>
              <a:t>people in general’ vs </a:t>
            </a:r>
            <a:r>
              <a:rPr lang="en-US" b="0" i="1" dirty="0"/>
              <a:t>nous</a:t>
            </a:r>
            <a:r>
              <a:rPr lang="en-US" b="0" dirty="0"/>
              <a:t> for ‘you + a group of people’)</a:t>
            </a:r>
          </a:p>
          <a:p>
            <a:endParaRPr lang="en-US" b="1" dirty="0"/>
          </a:p>
          <a:p>
            <a:r>
              <a:rPr lang="en-US" b="1" dirty="0"/>
              <a:t>Procedure:</a:t>
            </a:r>
          </a:p>
          <a:p>
            <a:r>
              <a:rPr lang="en-US" b="0" dirty="0"/>
              <a:t>1. Click to bring up information.</a:t>
            </a:r>
          </a:p>
          <a:p>
            <a:r>
              <a:rPr lang="en-US" b="0" dirty="0"/>
              <a:t>2. Click to bring up the reminder of the second meaning of ‘on’. Explain to students that the informal use will be revisited in a future week, and that only the more formal use ‘people in general’ is used in this lesson.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Written recognition of –ER verbs in the </a:t>
            </a:r>
            <a:r>
              <a:rPr lang="en-US" b="0" i="1" dirty="0"/>
              <a:t>on </a:t>
            </a:r>
            <a:r>
              <a:rPr lang="en-US" b="0" i="0" dirty="0"/>
              <a:t>and </a:t>
            </a:r>
            <a:r>
              <a:rPr lang="en-US" b="0" i="1" dirty="0"/>
              <a:t>nous </a:t>
            </a:r>
            <a:r>
              <a:rPr lang="en-US" b="0" i="0" dirty="0"/>
              <a:t>form and connecting these with meaning (‘people in general’ vs ‘you + a group of people’)</a:t>
            </a:r>
            <a:endParaRPr lang="en-US" b="0" dirty="0"/>
          </a:p>
          <a:p>
            <a:endParaRPr lang="en-US" b="1" dirty="0"/>
          </a:p>
          <a:p>
            <a:r>
              <a:rPr lang="en-US" b="1" dirty="0"/>
              <a:t>Procedure:</a:t>
            </a:r>
          </a:p>
          <a:p>
            <a:pPr marL="0" indent="0">
              <a:buNone/>
            </a:pPr>
            <a:r>
              <a:rPr lang="en-US" b="0" dirty="0"/>
              <a:t>1. Draw attention to the context – a written newspaper article. Remind students that </a:t>
            </a:r>
            <a:r>
              <a:rPr lang="en-US" b="0" i="1" dirty="0"/>
              <a:t>on</a:t>
            </a:r>
            <a:r>
              <a:rPr lang="en-US" b="0" dirty="0"/>
              <a:t> can only mean ‘people in general’ in this context.</a:t>
            </a:r>
          </a:p>
          <a:p>
            <a:pPr marL="0" indent="0">
              <a:buNone/>
            </a:pPr>
            <a:r>
              <a:rPr lang="en-US" b="0" dirty="0"/>
              <a:t>2. Students read sentences and decide, based on verb forms, whether the missing pronoun is </a:t>
            </a:r>
            <a:r>
              <a:rPr lang="en-US" b="0" i="1" dirty="0"/>
              <a:t>on</a:t>
            </a:r>
            <a:r>
              <a:rPr lang="en-US" b="0" dirty="0"/>
              <a:t> or </a:t>
            </a:r>
            <a:r>
              <a:rPr lang="en-US" b="0" i="1" dirty="0"/>
              <a:t>nous</a:t>
            </a:r>
            <a:r>
              <a:rPr lang="en-US" b="0" dirty="0"/>
              <a:t>.</a:t>
            </a:r>
          </a:p>
          <a:p>
            <a:pPr marL="0" indent="0">
              <a:buNone/>
            </a:pPr>
            <a:r>
              <a:rPr lang="en-US" b="0" dirty="0"/>
              <a:t>3. Click to bring up answers.</a:t>
            </a:r>
          </a:p>
          <a:p>
            <a:pPr marL="0" indent="0">
              <a:buNone/>
            </a:pPr>
            <a:r>
              <a:rPr lang="en-US" b="0" dirty="0"/>
              <a:t>4. Students then translate sentences English, focusing in particular on the translation of the pronoun. The translations ‘people’ and ‘you and I’ are given as suggestions but remind students that there are several translations of each pronoun (e.g. ‘</a:t>
            </a:r>
            <a:r>
              <a:rPr lang="en-US" b="0" i="0" dirty="0"/>
              <a:t>people’/’we’/’one’ for </a:t>
            </a:r>
            <a:r>
              <a:rPr lang="en-US" b="0" i="1" dirty="0"/>
              <a:t>on</a:t>
            </a:r>
            <a:r>
              <a:rPr lang="en-US" b="0" i="0" dirty="0"/>
              <a:t>, ‘we’/’you and I’/any combination of referents + ‘I’ for </a:t>
            </a:r>
            <a:r>
              <a:rPr lang="en-US" b="0" i="1" dirty="0"/>
              <a:t>nous</a:t>
            </a:r>
            <a:r>
              <a:rPr lang="en-US" b="0" i="0" dirty="0"/>
              <a:t>). Remind students that both present simple and continuous forms of the English verbs are acceptable. At higher levels, encourage students to use a mix of these in their translations.</a:t>
            </a:r>
            <a:endParaRPr lang="en-US" b="0" dirty="0"/>
          </a:p>
          <a:p>
            <a:pPr marL="0" indent="0">
              <a:buNone/>
            </a:pPr>
            <a:r>
              <a:rPr lang="en-US" b="0" dirty="0"/>
              <a:t>5. Click to bring up suggested answers.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err="1"/>
              <a:t>cerf</a:t>
            </a:r>
            <a:r>
              <a:rPr lang="en-GB" baseline="0" dirty="0"/>
              <a:t>-volant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a:t>article [604], festival [3858], show [&gt;5000], </a:t>
            </a:r>
            <a:r>
              <a:rPr lang="en-GB" baseline="0" dirty="0" err="1"/>
              <a:t>juste</a:t>
            </a:r>
            <a:r>
              <a:rPr lang="en-GB" baseline="0" dirty="0"/>
              <a:t> [304],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journaliste</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[&gt;5000]</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To revisit </a:t>
            </a:r>
            <a:r>
              <a:rPr lang="en-US" b="0" i="1" dirty="0" err="1"/>
              <a:t>est-ce</a:t>
            </a:r>
            <a:r>
              <a:rPr lang="en-US" b="0" i="1" dirty="0"/>
              <a:t> que </a:t>
            </a:r>
            <a:r>
              <a:rPr lang="en-US" b="0" dirty="0"/>
              <a:t>questions, with and without question words.</a:t>
            </a:r>
          </a:p>
          <a:p>
            <a:endParaRPr lang="en-US" b="1" dirty="0"/>
          </a:p>
          <a:p>
            <a:r>
              <a:rPr lang="en-US" b="1" dirty="0"/>
              <a:t>Procedure:</a:t>
            </a:r>
          </a:p>
          <a:p>
            <a:r>
              <a:rPr lang="en-US" b="0" dirty="0"/>
              <a:t>1. Click to bring up information.</a:t>
            </a:r>
          </a:p>
          <a:p>
            <a:r>
              <a:rPr lang="en-US" b="0" dirty="0"/>
              <a:t>2. Students </a:t>
            </a:r>
            <a:r>
              <a:rPr lang="en-US" b="0" dirty="0" err="1"/>
              <a:t>practise</a:t>
            </a:r>
            <a:r>
              <a:rPr lang="en-US" b="0" dirty="0"/>
              <a:t> use of flat intonation for statements, and rising intonation for questions.</a:t>
            </a:r>
          </a:p>
          <a:p>
            <a:endParaRPr lang="en-US" b="0" dirty="0"/>
          </a:p>
          <a:p>
            <a:r>
              <a:rPr lang="en-US" b="1" dirty="0"/>
              <a:t>Transcript:</a:t>
            </a:r>
          </a:p>
          <a:p>
            <a:r>
              <a:rPr lang="en-US" b="0" dirty="0"/>
              <a:t>Tu </a:t>
            </a:r>
            <a:r>
              <a:rPr lang="en-US" b="0" dirty="0" err="1"/>
              <a:t>chantes</a:t>
            </a:r>
            <a:r>
              <a:rPr lang="en-US" b="0" dirty="0"/>
              <a:t>.</a:t>
            </a:r>
          </a:p>
          <a:p>
            <a:r>
              <a:rPr lang="en-US" b="0" dirty="0"/>
              <a:t>Tu </a:t>
            </a:r>
            <a:r>
              <a:rPr lang="en-US" b="0" dirty="0" err="1"/>
              <a:t>chantes</a:t>
            </a:r>
            <a:r>
              <a:rPr lang="en-US" b="0" dirty="0"/>
              <a:t> ?</a:t>
            </a:r>
          </a:p>
          <a:p>
            <a:r>
              <a:rPr lang="en-US" b="0" dirty="0"/>
              <a:t>Tu </a:t>
            </a:r>
            <a:r>
              <a:rPr lang="en-US" b="0" dirty="0" err="1"/>
              <a:t>chantes</a:t>
            </a:r>
            <a:r>
              <a:rPr lang="en-US" b="0" dirty="0"/>
              <a:t>.</a:t>
            </a:r>
          </a:p>
          <a:p>
            <a:r>
              <a:rPr lang="en-US" b="0" dirty="0"/>
              <a:t>Tu </a:t>
            </a:r>
            <a:r>
              <a:rPr lang="en-US" b="0" dirty="0" err="1"/>
              <a:t>chantes</a:t>
            </a:r>
            <a:r>
              <a:rPr lang="en-US" b="0" dirty="0"/>
              <a:t> </a:t>
            </a:r>
            <a:r>
              <a:rPr lang="en-US" b="0" dirty="0" err="1"/>
              <a:t>quand</a:t>
            </a:r>
            <a:r>
              <a:rPr lang="en-US" b="0" dirty="0"/>
              <a:t> ?</a:t>
            </a:r>
          </a:p>
          <a:p>
            <a:endParaRPr lang="en-US" b="0" dirty="0"/>
          </a:p>
          <a:p>
            <a:r>
              <a:rPr lang="en-US" b="1" dirty="0"/>
              <a:t>Transcript:</a:t>
            </a:r>
          </a:p>
          <a:p>
            <a:r>
              <a:rPr lang="en-GB" b="0" baseline="0" dirty="0"/>
              <a:t>Est-</a:t>
            </a:r>
            <a:r>
              <a:rPr lang="en-GB" b="0" baseline="0" dirty="0" err="1"/>
              <a:t>ce</a:t>
            </a:r>
            <a:r>
              <a:rPr lang="en-GB" b="0" baseline="0" dirty="0"/>
              <a:t> </a:t>
            </a:r>
            <a:r>
              <a:rPr lang="en-GB" b="0" baseline="0" dirty="0" err="1"/>
              <a:t>qu’elle</a:t>
            </a:r>
            <a:r>
              <a:rPr lang="en-GB" b="0" baseline="0" dirty="0"/>
              <a:t> </a:t>
            </a:r>
            <a:r>
              <a:rPr lang="en-GB" b="0" baseline="0" dirty="0" err="1"/>
              <a:t>est</a:t>
            </a:r>
            <a:r>
              <a:rPr lang="en-GB" b="0" baseline="0" dirty="0"/>
              <a:t> </a:t>
            </a:r>
            <a:r>
              <a:rPr lang="en-GB" b="0" baseline="0" dirty="0" err="1"/>
              <a:t>ici</a:t>
            </a:r>
            <a:r>
              <a:rPr lang="en-GB" b="0" baseline="0" dirty="0"/>
              <a:t> ?</a:t>
            </a:r>
          </a:p>
          <a:p>
            <a:r>
              <a:rPr lang="en-US" b="0" baseline="0" dirty="0" err="1"/>
              <a:t>Pourquoi</a:t>
            </a:r>
            <a:r>
              <a:rPr lang="en-US" b="0" baseline="0" dirty="0"/>
              <a:t> </a:t>
            </a:r>
            <a:r>
              <a:rPr lang="en-US" b="0" baseline="0" dirty="0" err="1"/>
              <a:t>est-ce</a:t>
            </a:r>
            <a:r>
              <a:rPr lang="en-US" b="0" baseline="0" dirty="0"/>
              <a:t> </a:t>
            </a:r>
            <a:r>
              <a:rPr lang="en-US" b="0" baseline="0" dirty="0" err="1"/>
              <a:t>qu’elle</a:t>
            </a:r>
            <a:r>
              <a:rPr lang="en-US" b="0" baseline="0" dirty="0"/>
              <a:t> </a:t>
            </a:r>
            <a:r>
              <a:rPr lang="en-US" b="0" baseline="0" dirty="0" err="1"/>
              <a:t>est</a:t>
            </a:r>
            <a:r>
              <a:rPr lang="en-US" b="0" baseline="0" dirty="0"/>
              <a:t> </a:t>
            </a:r>
            <a:r>
              <a:rPr lang="en-US" b="0" baseline="0" dirty="0" err="1"/>
              <a:t>ici</a:t>
            </a:r>
            <a:r>
              <a:rPr lang="en-US" b="0" baseline="0" dirty="0"/>
              <a:t> ?</a:t>
            </a:r>
            <a:endParaRPr lang="en-GB" b="0"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of plural forms of –ER verbs and connecting these with meaning (sentence subject).</a:t>
            </a:r>
          </a:p>
          <a:p>
            <a:endParaRPr lang="en-US" b="1" dirty="0"/>
          </a:p>
          <a:p>
            <a:r>
              <a:rPr lang="en-US" b="1" dirty="0"/>
              <a:t>Procedure:</a:t>
            </a:r>
          </a:p>
          <a:p>
            <a:r>
              <a:rPr lang="en-US" b="0" dirty="0"/>
              <a:t>1. Students draw a sketch of the map or list the area numbers.</a:t>
            </a:r>
          </a:p>
          <a:p>
            <a:r>
              <a:rPr lang="en-US" b="0" dirty="0"/>
              <a:t>2. Click buttons to hear audio with pronoun beeped out.</a:t>
            </a:r>
          </a:p>
          <a:p>
            <a:r>
              <a:rPr lang="en-US" b="0" dirty="0"/>
              <a:t>3. Students note down who is in which section of the map.</a:t>
            </a:r>
          </a:p>
          <a:p>
            <a:r>
              <a:rPr lang="en-US" b="0" dirty="0"/>
              <a:t>4. Click to reveal answers.</a:t>
            </a:r>
          </a:p>
          <a:p>
            <a:r>
              <a:rPr lang="en-US" b="0" dirty="0"/>
              <a:t>5. Click pronouns to hear full audio.</a:t>
            </a:r>
          </a:p>
          <a:p>
            <a:r>
              <a:rPr lang="en-US" b="0" dirty="0"/>
              <a:t>6. On the second listen, students note down what the individuals are doing in each area. At more advanced levels, you may wish to ask students to do this at the same time as step 3.</a:t>
            </a:r>
          </a:p>
          <a:p>
            <a:r>
              <a:rPr lang="en-US" b="0" dirty="0"/>
              <a:t>7. Click to reveal answers.</a:t>
            </a:r>
          </a:p>
          <a:p>
            <a:endParaRPr lang="en-US" b="0" dirty="0"/>
          </a:p>
          <a:p>
            <a:r>
              <a:rPr lang="en-US" b="1" dirty="0"/>
              <a:t>Transcript:</a:t>
            </a:r>
          </a:p>
          <a:p>
            <a:pPr marL="0" indent="0">
              <a:buNone/>
            </a:pPr>
            <a:r>
              <a:rPr lang="en-US" sz="1200" dirty="0">
                <a:solidFill>
                  <a:srgbClr val="4472C4">
                    <a:lumMod val="50000"/>
                  </a:srgbClr>
                </a:solidFill>
                <a:latin typeface="Century Gothic" panose="020F0302020204030204"/>
              </a:rPr>
              <a:t>1. [nous] </a:t>
            </a:r>
            <a:r>
              <a:rPr lang="en-US" sz="1200" dirty="0" err="1">
                <a:solidFill>
                  <a:srgbClr val="4472C4">
                    <a:lumMod val="50000"/>
                  </a:srgbClr>
                </a:solidFill>
                <a:latin typeface="Century Gothic" panose="020F0302020204030204"/>
              </a:rPr>
              <a:t>mangeons</a:t>
            </a:r>
            <a:r>
              <a:rPr lang="en-US" sz="1200" dirty="0">
                <a:solidFill>
                  <a:srgbClr val="4472C4">
                    <a:lumMod val="50000"/>
                  </a:srgbClr>
                </a:solidFill>
                <a:latin typeface="Century Gothic" panose="020F0302020204030204"/>
              </a:rPr>
              <a:t> dans </a:t>
            </a:r>
            <a:r>
              <a:rPr lang="en-US" sz="1200" dirty="0" err="1">
                <a:solidFill>
                  <a:srgbClr val="4472C4">
                    <a:lumMod val="50000"/>
                  </a:srgbClr>
                </a:solidFill>
                <a:latin typeface="Century Gothic" panose="020F0302020204030204"/>
              </a:rPr>
              <a:t>l’Aire</a:t>
            </a:r>
            <a:r>
              <a:rPr lang="en-US" sz="1200" dirty="0">
                <a:solidFill>
                  <a:srgbClr val="4472C4">
                    <a:lumMod val="50000"/>
                  </a:srgbClr>
                </a:solidFill>
                <a:latin typeface="Century Gothic" panose="020F0302020204030204"/>
              </a:rPr>
              <a:t> 7.</a:t>
            </a:r>
            <a:br>
              <a:rPr lang="en-US" sz="1200" dirty="0">
                <a:solidFill>
                  <a:srgbClr val="4472C4">
                    <a:lumMod val="50000"/>
                  </a:srgbClr>
                </a:solidFill>
                <a:latin typeface="Century Gothic" panose="020F0302020204030204"/>
              </a:rPr>
            </a:br>
            <a:r>
              <a:rPr lang="en-US" b="0" dirty="0"/>
              <a:t>2. [</a:t>
            </a:r>
            <a:r>
              <a:rPr lang="en-US" b="0" dirty="0" err="1"/>
              <a:t>ils</a:t>
            </a:r>
            <a:r>
              <a:rPr lang="en-US" b="0" dirty="0"/>
              <a:t>/</a:t>
            </a:r>
            <a:r>
              <a:rPr lang="en-US" b="0" dirty="0" err="1"/>
              <a:t>elles</a:t>
            </a:r>
            <a:r>
              <a:rPr lang="en-US" b="0" dirty="0"/>
              <a:t>] </a:t>
            </a:r>
            <a:r>
              <a:rPr lang="en-US" b="0" dirty="0" err="1"/>
              <a:t>gagnent</a:t>
            </a:r>
            <a:r>
              <a:rPr lang="en-US" b="0" dirty="0"/>
              <a:t> un jeu dans </a:t>
            </a:r>
            <a:r>
              <a:rPr lang="en-US" b="0" dirty="0" err="1"/>
              <a:t>l’Aire</a:t>
            </a:r>
            <a:r>
              <a:rPr lang="en-US" b="0" dirty="0"/>
              <a:t> 3.</a:t>
            </a:r>
          </a:p>
          <a:p>
            <a:pPr marL="0" indent="0">
              <a:buNone/>
            </a:pPr>
            <a:r>
              <a:rPr lang="en-US" b="0" dirty="0"/>
              <a:t>3. [</a:t>
            </a:r>
            <a:r>
              <a:rPr lang="en-US" b="0" dirty="0" err="1"/>
              <a:t>vous</a:t>
            </a:r>
            <a:r>
              <a:rPr lang="en-US" b="0" dirty="0"/>
              <a:t>] </a:t>
            </a:r>
            <a:r>
              <a:rPr lang="en-US" b="0" dirty="0" err="1"/>
              <a:t>utilisez</a:t>
            </a:r>
            <a:r>
              <a:rPr lang="en-US" b="0" dirty="0"/>
              <a:t> un portable dans </a:t>
            </a:r>
            <a:r>
              <a:rPr lang="en-US" b="0" dirty="0" err="1"/>
              <a:t>l’Aire</a:t>
            </a:r>
            <a:r>
              <a:rPr lang="en-US" b="0" dirty="0"/>
              <a:t>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a:t>
            </a:r>
            <a:r>
              <a:rPr lang="en-US" b="0" dirty="0" err="1"/>
              <a:t>ils</a:t>
            </a:r>
            <a:r>
              <a:rPr lang="en-US" b="0" dirty="0"/>
              <a:t>/</a:t>
            </a:r>
            <a:r>
              <a:rPr lang="en-US" b="0" dirty="0" err="1"/>
              <a:t>elles</a:t>
            </a:r>
            <a:r>
              <a:rPr lang="en-US" b="0" dirty="0"/>
              <a:t>] </a:t>
            </a:r>
            <a:r>
              <a:rPr lang="en-US" b="0" dirty="0" err="1"/>
              <a:t>restent</a:t>
            </a:r>
            <a:r>
              <a:rPr lang="en-US" b="0" dirty="0"/>
              <a:t> dans </a:t>
            </a:r>
            <a:r>
              <a:rPr lang="en-US" b="0" dirty="0" err="1"/>
              <a:t>l’Aire</a:t>
            </a:r>
            <a:r>
              <a:rPr lang="en-US" b="0" dirty="0"/>
              <a:t> 5.</a:t>
            </a:r>
          </a:p>
          <a:p>
            <a:pPr marL="0" indent="0">
              <a:buNone/>
            </a:pPr>
            <a:r>
              <a:rPr lang="en-US" b="0" dirty="0"/>
              <a:t>5. [nous] </a:t>
            </a:r>
            <a:r>
              <a:rPr lang="en-US" b="0" dirty="0" err="1"/>
              <a:t>chantons</a:t>
            </a:r>
            <a:r>
              <a:rPr lang="en-US" b="0" dirty="0"/>
              <a:t> dans </a:t>
            </a:r>
            <a:r>
              <a:rPr lang="en-US" b="0" dirty="0" err="1"/>
              <a:t>l’Aire</a:t>
            </a:r>
            <a:r>
              <a:rPr lang="en-US" b="0" dirty="0"/>
              <a:t> 2.</a:t>
            </a:r>
          </a:p>
          <a:p>
            <a:pPr marL="0" indent="0">
              <a:buNone/>
            </a:pPr>
            <a:r>
              <a:rPr lang="en-US" b="0" dirty="0"/>
              <a:t>6. [</a:t>
            </a:r>
            <a:r>
              <a:rPr lang="en-US" b="0" dirty="0" err="1"/>
              <a:t>ils</a:t>
            </a:r>
            <a:r>
              <a:rPr lang="en-US" b="0" dirty="0"/>
              <a:t>/</a:t>
            </a:r>
            <a:r>
              <a:rPr lang="en-US" b="0" dirty="0" err="1"/>
              <a:t>elles</a:t>
            </a:r>
            <a:r>
              <a:rPr lang="en-US" b="0" dirty="0"/>
              <a:t>] </a:t>
            </a:r>
            <a:r>
              <a:rPr lang="en-US" b="0" dirty="0" err="1"/>
              <a:t>partagent</a:t>
            </a:r>
            <a:r>
              <a:rPr lang="en-US" b="0" dirty="0"/>
              <a:t> un pizza dans </a:t>
            </a:r>
            <a:r>
              <a:rPr lang="en-US" b="0" dirty="0" err="1"/>
              <a:t>l’Aire</a:t>
            </a:r>
            <a:r>
              <a:rPr lang="en-US" b="0" dirty="0"/>
              <a:t> 8.</a:t>
            </a:r>
          </a:p>
          <a:p>
            <a:pPr marL="0" indent="0">
              <a:buNone/>
            </a:pPr>
            <a:r>
              <a:rPr lang="en-US" b="0" dirty="0"/>
              <a:t>7. [nous] </a:t>
            </a:r>
            <a:r>
              <a:rPr lang="en-US" b="0" dirty="0" err="1"/>
              <a:t>gèrons</a:t>
            </a:r>
            <a:r>
              <a:rPr lang="en-US" b="0" dirty="0"/>
              <a:t> un </a:t>
            </a:r>
            <a:r>
              <a:rPr lang="en-US" b="0" dirty="0" err="1"/>
              <a:t>magasin</a:t>
            </a:r>
            <a:r>
              <a:rPr lang="en-US" b="0" dirty="0"/>
              <a:t> dans </a:t>
            </a:r>
            <a:r>
              <a:rPr lang="en-US" b="0" dirty="0" err="1"/>
              <a:t>l’Aire</a:t>
            </a:r>
            <a:r>
              <a:rPr lang="en-US" b="0" dirty="0"/>
              <a:t> 6.</a:t>
            </a:r>
          </a:p>
          <a:p>
            <a:pPr marL="0" indent="0">
              <a:buNone/>
            </a:pPr>
            <a:r>
              <a:rPr lang="en-US" b="0" dirty="0"/>
              <a:t>8. [</a:t>
            </a:r>
            <a:r>
              <a:rPr lang="en-US" b="0" dirty="0" err="1"/>
              <a:t>vous</a:t>
            </a:r>
            <a:r>
              <a:rPr lang="en-US" b="0" dirty="0"/>
              <a:t>] </a:t>
            </a:r>
            <a:r>
              <a:rPr lang="en-US" b="0" dirty="0" err="1"/>
              <a:t>commencez</a:t>
            </a:r>
            <a:r>
              <a:rPr lang="en-US" b="0" dirty="0"/>
              <a:t> la </a:t>
            </a:r>
            <a:r>
              <a:rPr lang="en-US" b="0" dirty="0" err="1"/>
              <a:t>visite</a:t>
            </a:r>
            <a:r>
              <a:rPr lang="en-US" b="0" dirty="0"/>
              <a:t> dans </a:t>
            </a:r>
            <a:r>
              <a:rPr lang="en-US" b="0" dirty="0" err="1"/>
              <a:t>l’Aire</a:t>
            </a:r>
            <a:r>
              <a:rPr lang="en-US" b="0" dirty="0"/>
              <a:t> 4.</a:t>
            </a:r>
          </a:p>
          <a:p>
            <a:pPr marL="228600" indent="-228600">
              <a:buAutoNum type="arabicPeriod"/>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used(1 is the most frequent word in French): </a:t>
            </a:r>
            <a:br>
              <a:rPr lang="en-GB" baseline="0" dirty="0"/>
            </a:br>
            <a:r>
              <a:rPr lang="en-GB" baseline="0" dirty="0" err="1"/>
              <a:t>aire</a:t>
            </a:r>
            <a:r>
              <a:rPr lang="en-GB" baseline="0" dirty="0"/>
              <a:t> [4987]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None/>
            </a:pPr>
            <a:endParaRPr lang="en-US" b="0" dirty="0"/>
          </a:p>
          <a:p>
            <a:pPr marL="0" indent="0">
              <a:buNone/>
            </a:pPr>
            <a:r>
              <a:rPr lang="en-US" b="0" dirty="0"/>
              <a:t>Image from https://static.actu.fr/uploads/2016/09/plan-village-2016.jpg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73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 [2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é</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écrire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mime the act of writing (on</a:t>
            </a:r>
            <a:r>
              <a:rPr lang="en-GB" baseline="0" dirty="0"/>
              <a:t>to the palm of the other hand perhaps</a:t>
            </a:r>
            <a:r>
              <a:rPr lang="en-GB" b="1" baseline="0" dirty="0"/>
              <a:t>)</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dirty="0"/>
              <a:t>[é] </a:t>
            </a:r>
            <a:r>
              <a:rPr lang="en-GB" baseline="0" dirty="0"/>
              <a:t>sound, pronouncing </a:t>
            </a:r>
            <a:r>
              <a:rPr lang="en-GB" b="0" baseline="0" dirty="0"/>
              <a:t>”</a:t>
            </a:r>
            <a:r>
              <a:rPr lang="en-GB" b="1" baseline="0" dirty="0"/>
              <a:t>écrire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écrire </a:t>
            </a:r>
            <a:r>
              <a:rPr lang="en-GB" baseline="0" dirty="0"/>
              <a:t>[382]</a:t>
            </a:r>
            <a:br>
              <a:rPr lang="en-GB" sz="1200" kern="1200" dirty="0">
                <a:solidFill>
                  <a:schemeClr val="tx1"/>
                </a:solidFill>
                <a:effectLst/>
                <a:ea typeface="+mn-ea"/>
                <a:cs typeface="+mn-cs"/>
              </a:rPr>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C4764-0B5C-4A95-8BE3-D72EFF2FC56B}"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021846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p>
          <a:p>
            <a:endParaRPr lang="en-US" b="1" dirty="0"/>
          </a:p>
          <a:p>
            <a:r>
              <a:rPr lang="en-US" b="1" dirty="0"/>
              <a:t>Aim: </a:t>
            </a:r>
            <a:r>
              <a:rPr lang="en-US" b="0" dirty="0"/>
              <a:t>Oral production and recognition of </a:t>
            </a:r>
            <a:r>
              <a:rPr lang="en-US" b="0" i="1" dirty="0" err="1"/>
              <a:t>est-ce</a:t>
            </a:r>
            <a:r>
              <a:rPr lang="en-US" b="0" i="1" dirty="0"/>
              <a:t> que </a:t>
            </a:r>
            <a:r>
              <a:rPr lang="en-US" b="0" dirty="0"/>
              <a:t>questions and plural forms of –ER verbs.</a:t>
            </a:r>
          </a:p>
          <a:p>
            <a:endParaRPr lang="en-US" b="1" dirty="0"/>
          </a:p>
          <a:p>
            <a:r>
              <a:rPr lang="en-US" b="1" dirty="0"/>
              <a:t>Procedure:</a:t>
            </a:r>
          </a:p>
          <a:p>
            <a:r>
              <a:rPr lang="en-US" b="0" dirty="0"/>
              <a:t>1. Students work in pairs. Print and distribute the </a:t>
            </a:r>
            <a:r>
              <a:rPr lang="en-US" b="0" dirty="0" err="1"/>
              <a:t>rolecards</a:t>
            </a:r>
            <a:r>
              <a:rPr lang="en-US" b="0" dirty="0"/>
              <a:t> on slide 30.</a:t>
            </a:r>
          </a:p>
          <a:p>
            <a:r>
              <a:rPr lang="en-US" b="0" dirty="0"/>
              <a:t>2. Students sketch the map. Tell students they will use the information on their role cards and find out who is where and what they are doing.</a:t>
            </a:r>
          </a:p>
          <a:p>
            <a:r>
              <a:rPr lang="en-US" b="0" dirty="0"/>
              <a:t>3. Click through example slide to demonstrate an example dialogue.</a:t>
            </a:r>
          </a:p>
          <a:p>
            <a:r>
              <a:rPr lang="en-US" b="0" dirty="0"/>
              <a:t>5. Partner A begins by forming a sentence as indicated by the prompt on their </a:t>
            </a:r>
            <a:r>
              <a:rPr lang="en-US" b="0" dirty="0" err="1"/>
              <a:t>rolecard</a:t>
            </a:r>
            <a:r>
              <a:rPr lang="en-US" b="0" dirty="0"/>
              <a:t>. The verbs are provided in the infinitive, so students must remember to add the appropriate ending.</a:t>
            </a:r>
            <a:br>
              <a:rPr lang="en-US" b="0" dirty="0"/>
            </a:br>
            <a:r>
              <a:rPr lang="en-US" b="0" dirty="0"/>
              <a:t>6. Partner B responds with a question, using the question word indicated by the prompt, and relevant pronoun (</a:t>
            </a:r>
            <a:r>
              <a:rPr lang="en-US" b="0" dirty="0" err="1"/>
              <a:t>e.g</a:t>
            </a:r>
            <a:r>
              <a:rPr lang="en-US" b="0" dirty="0"/>
              <a:t> Partner A says </a:t>
            </a:r>
            <a:r>
              <a:rPr lang="en-US" b="0" i="1" dirty="0"/>
              <a:t>nous</a:t>
            </a:r>
            <a:r>
              <a:rPr lang="en-US" b="0" dirty="0"/>
              <a:t> </a:t>
            </a:r>
            <a:r>
              <a:rPr lang="en-US" b="0" i="1" dirty="0" err="1"/>
              <a:t>mangeons</a:t>
            </a:r>
            <a:r>
              <a:rPr lang="en-US" b="0" i="1" dirty="0"/>
              <a:t>…</a:t>
            </a:r>
            <a:r>
              <a:rPr lang="en-US" b="0" i="0" dirty="0"/>
              <a:t>, Partner B must respond using </a:t>
            </a:r>
            <a:r>
              <a:rPr lang="en-US" b="0" i="1" dirty="0" err="1"/>
              <a:t>vous</a:t>
            </a:r>
            <a:r>
              <a:rPr lang="en-US" b="0" i="1" dirty="0"/>
              <a:t>…</a:t>
            </a:r>
            <a:r>
              <a:rPr lang="en-US" b="0" i="0" dirty="0"/>
              <a:t>)</a:t>
            </a:r>
          </a:p>
          <a:p>
            <a:r>
              <a:rPr lang="en-US" b="0" i="0" dirty="0"/>
              <a:t>7. Partner A answers the question, translating the English information on their </a:t>
            </a:r>
            <a:r>
              <a:rPr lang="en-US" b="0" i="0" dirty="0" err="1"/>
              <a:t>rolecard</a:t>
            </a:r>
            <a:r>
              <a:rPr lang="en-US" b="0" i="0" dirty="0"/>
              <a:t>.</a:t>
            </a:r>
          </a:p>
          <a:p>
            <a:r>
              <a:rPr lang="en-US" b="0" i="0" dirty="0"/>
              <a:t>8. Students check their answers against the map on slide 31.</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err="1"/>
              <a:t>aire</a:t>
            </a:r>
            <a:r>
              <a:rPr lang="en-GB" baseline="0" dirty="0"/>
              <a:t> [4987]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1224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rolecards</a:t>
            </a:r>
            <a:endParaRPr lang="en-GB" b="1" dirty="0"/>
          </a:p>
          <a:p>
            <a:r>
              <a:rPr lang="en-GB" b="1" dirty="0"/>
              <a:t>Do not display</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35560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Answers</a:t>
            </a:r>
          </a:p>
          <a:p>
            <a:endParaRPr lang="en-US" b="1" dirty="0"/>
          </a:p>
          <a:p>
            <a:r>
              <a:rPr lang="en-US" b="1" dirty="0"/>
              <a:t>Procedure:</a:t>
            </a:r>
          </a:p>
          <a:p>
            <a:r>
              <a:rPr lang="en-US" b="0" dirty="0"/>
              <a:t>1. Click to bring up answers</a:t>
            </a:r>
          </a:p>
          <a:p>
            <a:r>
              <a:rPr lang="en-US" b="0" dirty="0"/>
              <a:t>2. Partner A’s answers will appear along the top of the map</a:t>
            </a:r>
          </a:p>
          <a:p>
            <a:r>
              <a:rPr lang="en-US" b="0" dirty="0"/>
              <a:t>3. Partner B’s answers will appear along the bottom of the map</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aire</a:t>
            </a:r>
            <a:r>
              <a:rPr lang="en-GB" baseline="0" dirty="0"/>
              <a:t> [4987]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Image from https://static.actu.fr/uploads/2016/09/plan-village-2016.jpg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72776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Semi-structured written production to bring together vocabulary and grammar points revised this lesson.</a:t>
            </a:r>
          </a:p>
          <a:p>
            <a:endParaRPr lang="en-US" b="1" dirty="0"/>
          </a:p>
          <a:p>
            <a:r>
              <a:rPr lang="en-US" b="1" dirty="0"/>
              <a:t>Procedure:</a:t>
            </a:r>
          </a:p>
          <a:p>
            <a:r>
              <a:rPr lang="en-US" b="0" dirty="0"/>
              <a:t>1. Students choose a festival or event they have been to (or the kite festival if they can’t think of another).</a:t>
            </a:r>
          </a:p>
          <a:p>
            <a:r>
              <a:rPr lang="en-US" b="0" dirty="0"/>
              <a:t>2. Students write a sentence with each specified pronoun (</a:t>
            </a:r>
            <a:r>
              <a:rPr lang="en-US" b="0" i="1" dirty="0"/>
              <a:t>je, on, nous, </a:t>
            </a:r>
            <a:r>
              <a:rPr lang="en-US" b="0" i="1" dirty="0" err="1"/>
              <a:t>ils</a:t>
            </a:r>
            <a:r>
              <a:rPr lang="en-US" b="0" i="1" dirty="0"/>
              <a:t>/</a:t>
            </a:r>
            <a:r>
              <a:rPr lang="en-US" b="0" i="1" dirty="0" err="1"/>
              <a:t>elles</a:t>
            </a:r>
            <a:r>
              <a:rPr lang="en-US" b="0" dirty="0"/>
              <a:t>). Students can use dictionaries to look up new verbs if desired, but teachers may wish to provide a ‘pool’ or additional –ER verbs students can use to keep the focus on this verb group.</a:t>
            </a:r>
          </a:p>
          <a:p>
            <a:r>
              <a:rPr lang="en-US" b="0" dirty="0"/>
              <a:t>3. Students write two </a:t>
            </a:r>
            <a:r>
              <a:rPr lang="en-US" b="0" i="1" dirty="0" err="1"/>
              <a:t>est-ce</a:t>
            </a:r>
            <a:r>
              <a:rPr lang="en-US" b="0" i="1" dirty="0"/>
              <a:t> que </a:t>
            </a:r>
            <a:r>
              <a:rPr lang="en-US" b="0" dirty="0"/>
              <a:t>questions to ask a friend about them and about their family.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latin typeface="Century Gothic" panose="020B0502020202020204" pitchFamily="34" charset="0"/>
                <a:cs typeface="Arial"/>
                <a:sym typeface="Arial"/>
              </a:rPr>
              <a:t>Students </a:t>
            </a:r>
            <a:r>
              <a:rPr lang="en-GB" sz="1200" dirty="0">
                <a:solidFill>
                  <a:srgbClr val="002060"/>
                </a:solidFill>
                <a:latin typeface="Century Gothic" panose="020B0502020202020204" pitchFamily="34" charset="0"/>
                <a:cs typeface="Arial"/>
                <a:sym typeface="Arial"/>
              </a:rPr>
              <a:t>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0" dirty="0">
                <a:effectLst/>
                <a:latin typeface="Calibri" panose="020F0502020204030204" pitchFamily="34" charset="0"/>
                <a:ea typeface="Calibri" panose="020F0502020204030204" pitchFamily="34" charset="0"/>
                <a:cs typeface="Calibri" panose="020F0502020204030204" pitchFamily="34" charset="0"/>
              </a:rPr>
              <a:t>Answer sheet for homework can be found on the portal at https://resources.ncelp.org/concern/resources/jd472x66s?locale=en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[SFE]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[SFE]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timide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cower and</a:t>
            </a:r>
            <a:r>
              <a:rPr lang="en-GB" baseline="0" dirty="0"/>
              <a:t> cover one’s face slightly, simulating shyness</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dirty="0"/>
              <a:t>[SFE] </a:t>
            </a:r>
            <a:r>
              <a:rPr lang="en-GB" baseline="0" dirty="0"/>
              <a:t>sound, pronouncing </a:t>
            </a:r>
            <a:r>
              <a:rPr lang="en-GB" b="0" baseline="0" dirty="0"/>
              <a:t>”</a:t>
            </a:r>
            <a:r>
              <a:rPr lang="en-GB" b="1" baseline="0" dirty="0" err="1"/>
              <a:t>timide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timide</a:t>
            </a:r>
            <a:r>
              <a:rPr lang="en-GB" b="1" baseline="0" dirty="0"/>
              <a:t> </a:t>
            </a:r>
            <a:r>
              <a:rPr lang="en-GB" baseline="0" dirty="0"/>
              <a:t>[3835]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40406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revise long and singular short forms of –ER verbs and connect the endings with SSCs.</a:t>
            </a:r>
          </a:p>
          <a:p>
            <a:endParaRPr lang="en-US" b="1" dirty="0"/>
          </a:p>
          <a:p>
            <a:r>
              <a:rPr lang="en-US" b="1" dirty="0"/>
              <a:t>Procedure:</a:t>
            </a:r>
          </a:p>
          <a:p>
            <a:r>
              <a:rPr lang="en-US" b="0" dirty="0"/>
              <a:t>1. Remind students how to form singular short forms of –ER verbs.</a:t>
            </a:r>
          </a:p>
          <a:p>
            <a:r>
              <a:rPr lang="en-US" b="0" dirty="0"/>
              <a:t>2. Ask students to pronounce the verb forms, focusing on the final sound in each word (click on the names of the SSCs to hear audio).</a:t>
            </a:r>
          </a:p>
          <a:p>
            <a:r>
              <a:rPr lang="en-US" b="0" dirty="0"/>
              <a:t>3. Remind students that all three short forms sound the same.</a:t>
            </a:r>
          </a:p>
          <a:p>
            <a:r>
              <a:rPr lang="en-US" b="0" dirty="0"/>
              <a:t>4. Click to bring up the note about SFE and forced consonant production.</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terminaison</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err="1"/>
              <a:t>verbe</a:t>
            </a:r>
            <a:r>
              <a:rPr lang="en-GB" baseline="0" dirty="0"/>
              <a:t> [&gt;5000], former [486]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0155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a:t>
            </a:r>
            <a:r>
              <a:rPr lang="en-US" b="0" dirty="0" err="1"/>
              <a:t>practise</a:t>
            </a:r>
            <a:r>
              <a:rPr lang="en-US" b="0" dirty="0"/>
              <a:t> aural recognition of SSCs [é/-er/-ez] and SFE and connect these with meaning (long or short form of verb).</a:t>
            </a:r>
          </a:p>
          <a:p>
            <a:r>
              <a:rPr lang="en-US" b="1" dirty="0"/>
              <a:t>NB: </a:t>
            </a:r>
            <a:r>
              <a:rPr lang="en-US" b="0" dirty="0"/>
              <a:t>some of these unknown –ER verbs appear in the text students will work with in this lesson.</a:t>
            </a:r>
            <a:endParaRPr lang="en-US" b="1" dirty="0"/>
          </a:p>
          <a:p>
            <a:endParaRPr lang="en-US" b="1" dirty="0"/>
          </a:p>
          <a:p>
            <a:r>
              <a:rPr lang="en-US" b="1" dirty="0"/>
              <a:t>Procedure:</a:t>
            </a:r>
          </a:p>
          <a:p>
            <a:r>
              <a:rPr lang="en-US" b="0" dirty="0"/>
              <a:t>1. Click numbers to hear a verb.</a:t>
            </a:r>
          </a:p>
          <a:p>
            <a:r>
              <a:rPr lang="en-US" b="0" dirty="0"/>
              <a:t>2. Students tick whether they hear a long or short form, based on the ending they hear. Note that the options here are simply ‘long’ or ‘short’ as the singular forms (</a:t>
            </a:r>
            <a:r>
              <a:rPr lang="en-US" b="0" i="1" dirty="0"/>
              <a:t>je/</a:t>
            </a:r>
            <a:r>
              <a:rPr lang="en-US" b="0" i="1" dirty="0" err="1"/>
              <a:t>tu</a:t>
            </a:r>
            <a:r>
              <a:rPr lang="en-US" b="0" i="1" dirty="0"/>
              <a:t>/il/</a:t>
            </a:r>
            <a:r>
              <a:rPr lang="en-US" b="0" i="1" dirty="0" err="1"/>
              <a:t>elle</a:t>
            </a:r>
            <a:r>
              <a:rPr lang="en-US" b="0" i="0" dirty="0"/>
              <a:t>) sound identical.</a:t>
            </a:r>
            <a:endParaRPr lang="en-US" b="0" dirty="0"/>
          </a:p>
          <a:p>
            <a:r>
              <a:rPr lang="en-US" b="0" dirty="0"/>
              <a:t>3. Click to reveal answers.</a:t>
            </a:r>
          </a:p>
          <a:p>
            <a:r>
              <a:rPr lang="en-US" b="0" dirty="0"/>
              <a:t>4. Listen again, this time drawing attention to stress patterns. As the last syllable in French words carries a slightly heavier stress, it is always the –er in the infinitive form that is stressed. Students repeat.</a:t>
            </a:r>
          </a:p>
          <a:p>
            <a:r>
              <a:rPr lang="en-US" b="0" dirty="0"/>
              <a:t>5. Students say the long and short form of each verb, focusing on the changing position of the stress (from base to ending).</a:t>
            </a:r>
          </a:p>
          <a:p>
            <a:endParaRPr lang="en-US" b="0" dirty="0"/>
          </a:p>
          <a:p>
            <a:r>
              <a:rPr lang="en-US" b="1" dirty="0"/>
              <a:t>Differentiation option for higher level students: </a:t>
            </a:r>
            <a:r>
              <a:rPr lang="en-US" b="0" dirty="0"/>
              <a:t>Extend box to cover whole verb form. Students transcribe.</a:t>
            </a:r>
          </a:p>
          <a:p>
            <a:endParaRPr lang="en-US" b="0" dirty="0"/>
          </a:p>
          <a:p>
            <a:r>
              <a:rPr lang="en-US" b="1" dirty="0"/>
              <a:t>Transcript:</a:t>
            </a:r>
          </a:p>
          <a:p>
            <a:pPr marL="0" indent="0">
              <a:buNone/>
            </a:pPr>
            <a:r>
              <a:rPr lang="en-US" b="0" dirty="0"/>
              <a:t>1. cesser</a:t>
            </a:r>
          </a:p>
          <a:p>
            <a:pPr marL="0" indent="0">
              <a:buNone/>
            </a:pPr>
            <a:r>
              <a:rPr lang="en-US" b="0" dirty="0"/>
              <a:t>2. </a:t>
            </a:r>
            <a:r>
              <a:rPr lang="en-US" b="0" dirty="0" err="1"/>
              <a:t>semble</a:t>
            </a:r>
            <a:endParaRPr lang="en-US" b="0" dirty="0"/>
          </a:p>
          <a:p>
            <a:pPr marL="0" indent="0">
              <a:buNone/>
            </a:pPr>
            <a:r>
              <a:rPr lang="en-US" b="0" dirty="0"/>
              <a:t>3. illumine</a:t>
            </a:r>
          </a:p>
          <a:p>
            <a:pPr marL="0" indent="0">
              <a:buNone/>
            </a:pPr>
            <a:r>
              <a:rPr lang="en-US" b="0" dirty="0"/>
              <a:t>4. encourager</a:t>
            </a:r>
          </a:p>
          <a:p>
            <a:pPr marL="0" indent="0">
              <a:buNone/>
            </a:pPr>
            <a:r>
              <a:rPr lang="en-US" b="0" dirty="0"/>
              <a:t>5. </a:t>
            </a:r>
            <a:r>
              <a:rPr lang="en-US" b="0" dirty="0" err="1"/>
              <a:t>tirer</a:t>
            </a:r>
            <a:r>
              <a:rPr lang="en-US" b="0" dirty="0"/>
              <a:t> </a:t>
            </a:r>
          </a:p>
          <a:p>
            <a:pPr marL="0" indent="0">
              <a:buNone/>
            </a:pPr>
            <a:r>
              <a:rPr lang="en-US" b="0" dirty="0"/>
              <a:t>6. </a:t>
            </a:r>
            <a:r>
              <a:rPr lang="en-US" b="0" dirty="0" err="1"/>
              <a:t>tomber</a:t>
            </a:r>
            <a:endParaRPr lang="en-US" b="0" dirty="0"/>
          </a:p>
          <a:p>
            <a:pPr marL="0" indent="0">
              <a:buNone/>
            </a:pPr>
            <a:r>
              <a:rPr lang="en-US" b="0" dirty="0"/>
              <a:t>7. entre</a:t>
            </a:r>
          </a:p>
          <a:p>
            <a:pPr marL="0" indent="0">
              <a:buNone/>
            </a:pPr>
            <a:r>
              <a:rPr lang="en-US" b="0" dirty="0"/>
              <a:t>8. </a:t>
            </a:r>
            <a:r>
              <a:rPr lang="en-US" b="0" dirty="0" err="1"/>
              <a:t>garde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sembler</a:t>
            </a:r>
            <a:r>
              <a:rPr lang="en-GB" baseline="0" dirty="0"/>
              <a:t> [180], cesser [462], </a:t>
            </a:r>
            <a:r>
              <a:rPr lang="en-GB" baseline="0" dirty="0" err="1"/>
              <a:t>garder</a:t>
            </a:r>
            <a:r>
              <a:rPr lang="en-GB" baseline="0" dirty="0"/>
              <a:t> [531], </a:t>
            </a:r>
            <a:r>
              <a:rPr lang="en-GB" baseline="0" dirty="0" err="1"/>
              <a:t>tomber</a:t>
            </a:r>
            <a:r>
              <a:rPr lang="en-GB" baseline="0" dirty="0"/>
              <a:t> [547], </a:t>
            </a:r>
            <a:r>
              <a:rPr lang="en-GB" baseline="0" dirty="0" err="1"/>
              <a:t>tirer</a:t>
            </a:r>
            <a:r>
              <a:rPr lang="en-GB" baseline="0" dirty="0"/>
              <a:t> [391]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encourager [1434], </a:t>
            </a:r>
            <a:r>
              <a:rPr lang="en-GB" baseline="0" dirty="0" err="1"/>
              <a:t>illuminer</a:t>
            </a:r>
            <a:r>
              <a:rPr lang="en-GB" baseline="0" dirty="0"/>
              <a:t> [&gt;5000], </a:t>
            </a:r>
            <a:r>
              <a:rPr lang="en-GB" baseline="0" dirty="0" err="1"/>
              <a:t>entrer</a:t>
            </a:r>
            <a:r>
              <a:rPr lang="en-GB" baseline="0" dirty="0"/>
              <a:t> [337]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848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recap the use of prepositions </a:t>
            </a:r>
            <a:r>
              <a:rPr lang="en-US" b="0" i="1" dirty="0"/>
              <a:t>pour</a:t>
            </a:r>
            <a:r>
              <a:rPr lang="en-US" b="0" i="0" dirty="0"/>
              <a:t> and </a:t>
            </a:r>
            <a:r>
              <a:rPr lang="en-US" b="0" i="1" dirty="0"/>
              <a:t>sans</a:t>
            </a:r>
            <a:r>
              <a:rPr lang="en-US" b="0" i="0" dirty="0"/>
              <a:t> before infinitives.</a:t>
            </a:r>
            <a:endParaRPr lang="en-US" b="0" dirty="0"/>
          </a:p>
          <a:p>
            <a:endParaRPr lang="en-US" b="1" dirty="0"/>
          </a:p>
          <a:p>
            <a:r>
              <a:rPr lang="en-US" b="1" dirty="0"/>
              <a:t>Procedure:</a:t>
            </a:r>
          </a:p>
          <a:p>
            <a:r>
              <a:rPr lang="en-US" b="0" dirty="0"/>
              <a:t>1. Click through to bring up information.</a:t>
            </a:r>
          </a:p>
          <a:p>
            <a:pPr marL="0" indent="0">
              <a:buFont typeface="+mj-lt"/>
              <a:buNone/>
            </a:pPr>
            <a:r>
              <a:rPr lang="en-US" b="0" dirty="0"/>
              <a:t>2. Draw attention to the English –</a:t>
            </a:r>
            <a:r>
              <a:rPr lang="en-US" b="0" dirty="0" err="1"/>
              <a:t>ing</a:t>
            </a:r>
            <a:r>
              <a:rPr lang="en-US" b="0" dirty="0"/>
              <a:t> equivalent of the French infinitive after </a:t>
            </a:r>
            <a:r>
              <a:rPr lang="en-US" b="0" i="1" dirty="0"/>
              <a:t>sans</a:t>
            </a:r>
            <a:r>
              <a:rPr lang="en-US" b="0" i="0" dirty="0"/>
              <a:t>.</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3089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This is slide 1 of 2.</a:t>
            </a:r>
          </a:p>
          <a:p>
            <a:endParaRPr lang="en-US" b="1" dirty="0"/>
          </a:p>
          <a:p>
            <a:r>
              <a:rPr lang="en-US" b="1" dirty="0"/>
              <a:t>Aim: </a:t>
            </a:r>
            <a:r>
              <a:rPr lang="en-US" b="0" dirty="0"/>
              <a:t>Aural recognition of long and short forms of verbs based on the final SSC and to connecting these with meaning (lists of actions connected with </a:t>
            </a:r>
            <a:r>
              <a:rPr lang="en-US" b="0" i="1" dirty="0"/>
              <a:t>et</a:t>
            </a:r>
            <a:r>
              <a:rPr lang="en-US" b="0" i="0" dirty="0"/>
              <a:t>, or additional information about an action introduced with </a:t>
            </a:r>
            <a:r>
              <a:rPr lang="en-US" b="0" i="1" dirty="0"/>
              <a:t>pour/sans</a:t>
            </a:r>
            <a:r>
              <a:rPr lang="en-US" b="0" dirty="0"/>
              <a:t>); to give some cultural insights into places in France.</a:t>
            </a:r>
          </a:p>
          <a:p>
            <a:endParaRPr lang="en-US" b="1" dirty="0"/>
          </a:p>
          <a:p>
            <a:r>
              <a:rPr lang="en-US" b="1" dirty="0"/>
              <a:t>Procedure:</a:t>
            </a:r>
          </a:p>
          <a:p>
            <a:r>
              <a:rPr lang="en-US" b="0" dirty="0"/>
              <a:t>1. Review the cognates glossed on the screen before starting the activity to ensure students are familiar with the meaning and pronunciation. </a:t>
            </a:r>
            <a:r>
              <a:rPr lang="en-US" b="1" dirty="0"/>
              <a:t>Cultural extension: </a:t>
            </a:r>
            <a:r>
              <a:rPr lang="en-US" b="0" dirty="0"/>
              <a:t>move the placenames so that they appear above or below the map, and complete the map as a class by asking students if they know roughly where in France these places are.</a:t>
            </a:r>
          </a:p>
          <a:p>
            <a:r>
              <a:rPr lang="en-US" b="0" dirty="0"/>
              <a:t>2. Click audio buttons to hear sentences with the linking words (</a:t>
            </a:r>
            <a:r>
              <a:rPr lang="en-US" b="0" i="1" dirty="0"/>
              <a:t>et </a:t>
            </a:r>
            <a:r>
              <a:rPr lang="en-US" b="0" i="0" dirty="0"/>
              <a:t>+ pronoun; </a:t>
            </a:r>
            <a:r>
              <a:rPr lang="en-US" b="0" i="1" dirty="0"/>
              <a:t>pour/sans</a:t>
            </a:r>
            <a:r>
              <a:rPr lang="en-US" b="0" i="0" dirty="0"/>
              <a:t>) obscured.</a:t>
            </a:r>
            <a:endParaRPr lang="en-US" b="0" dirty="0"/>
          </a:p>
          <a:p>
            <a:r>
              <a:rPr lang="en-US" b="0" dirty="0"/>
              <a:t>2. Students fill the gap based on the verb ending they hear.</a:t>
            </a:r>
          </a:p>
          <a:p>
            <a:r>
              <a:rPr lang="en-US" b="0" dirty="0"/>
              <a:t>3. Click to reveal answers. Click on ticks to hear full audio, including the linking word.</a:t>
            </a:r>
          </a:p>
          <a:p>
            <a:r>
              <a:rPr lang="en-US" b="0" dirty="0"/>
              <a:t>4. Present the cultural locations featured on the slide [top: Amiens Cathedral (the largest in France), bottom: a photo from Le Waf, dog café in Lille (the beagle at the front is called Beans)]</a:t>
            </a:r>
          </a:p>
          <a:p>
            <a:r>
              <a:rPr lang="en-US" b="0" dirty="0"/>
              <a:t>5. Proceed to comprehension activity on next slide.</a:t>
            </a:r>
          </a:p>
          <a:p>
            <a:endParaRPr lang="en-US" b="0" dirty="0"/>
          </a:p>
          <a:p>
            <a:r>
              <a:rPr lang="en-US" b="1" dirty="0"/>
              <a:t>Transcript:</a:t>
            </a:r>
          </a:p>
          <a:p>
            <a:pPr marL="228600" indent="-228600">
              <a:buAutoNum type="arabicPeriod"/>
            </a:pPr>
            <a:r>
              <a:rPr lang="en-US" b="0" dirty="0"/>
              <a:t>Je </a:t>
            </a:r>
            <a:r>
              <a:rPr lang="en-US" b="0" dirty="0" err="1"/>
              <a:t>vais</a:t>
            </a:r>
            <a:r>
              <a:rPr lang="en-US" b="0" dirty="0"/>
              <a:t> à Amiens [et je] </a:t>
            </a:r>
            <a:r>
              <a:rPr lang="en-US" b="0" dirty="0" err="1"/>
              <a:t>visite</a:t>
            </a:r>
            <a:r>
              <a:rPr lang="en-US" b="0" dirty="0"/>
              <a:t> la </a:t>
            </a:r>
            <a:r>
              <a:rPr lang="en-US" b="0" dirty="0" err="1"/>
              <a:t>cathédrale</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Tu </a:t>
            </a:r>
            <a:r>
              <a:rPr lang="en-US" b="0" dirty="0" err="1"/>
              <a:t>visites</a:t>
            </a:r>
            <a:r>
              <a:rPr lang="en-US" b="0" dirty="0"/>
              <a:t> le </a:t>
            </a:r>
            <a:r>
              <a:rPr lang="en-US" b="0" dirty="0" err="1"/>
              <a:t>musée</a:t>
            </a:r>
            <a:r>
              <a:rPr lang="en-US" b="0" dirty="0"/>
              <a:t> [sans] aimer la culture.</a:t>
            </a:r>
          </a:p>
          <a:p>
            <a:pPr marL="228600" indent="-228600">
              <a:buAutoNum type="arabicPeriod"/>
            </a:pPr>
            <a:r>
              <a:rPr lang="en-US" b="0" dirty="0"/>
              <a:t>Il </a:t>
            </a:r>
            <a:r>
              <a:rPr lang="en-US" b="0" dirty="0" err="1"/>
              <a:t>va</a:t>
            </a:r>
            <a:r>
              <a:rPr lang="en-US" b="0" dirty="0"/>
              <a:t> dans les Alpes [pour] marcher </a:t>
            </a:r>
            <a:r>
              <a:rPr lang="en-US" b="0" dirty="0" err="1"/>
              <a:t>en</a:t>
            </a:r>
            <a:r>
              <a:rPr lang="en-US" b="0" dirty="0"/>
              <a:t> </a:t>
            </a:r>
            <a:r>
              <a:rPr lang="en-US" b="0" dirty="0" err="1"/>
              <a:t>montagne</a:t>
            </a:r>
            <a:r>
              <a:rPr lang="en-US" b="0" dirty="0"/>
              <a:t>. </a:t>
            </a:r>
            <a:endParaRPr lang="en-US" b="1" dirty="0"/>
          </a:p>
          <a:p>
            <a:pPr marL="228600" indent="-228600">
              <a:buAutoNum type="arabicPeriod"/>
            </a:pPr>
            <a:r>
              <a:rPr lang="en-US" b="0" dirty="0"/>
              <a:t>Elle </a:t>
            </a:r>
            <a:r>
              <a:rPr lang="en-US" b="0" dirty="0" err="1"/>
              <a:t>va</a:t>
            </a:r>
            <a:r>
              <a:rPr lang="en-US" b="0" dirty="0"/>
              <a:t> à Lille [et </a:t>
            </a:r>
            <a:r>
              <a:rPr lang="en-US" b="0" dirty="0" err="1"/>
              <a:t>elle</a:t>
            </a:r>
            <a:r>
              <a:rPr lang="en-US" b="0" dirty="0"/>
              <a:t>] mange au </a:t>
            </a:r>
            <a:r>
              <a:rPr lang="fr-FR" b="0" i="0" dirty="0">
                <a:solidFill>
                  <a:srgbClr val="4D5156"/>
                </a:solidFill>
                <a:effectLst/>
                <a:latin typeface="arial" panose="020B0604020202020204" pitchFamily="34" charset="0"/>
              </a:rPr>
              <a:t>premier </a:t>
            </a:r>
            <a:r>
              <a:rPr lang="fr-FR" b="0" i="0" dirty="0">
                <a:solidFill>
                  <a:srgbClr val="5F6368"/>
                </a:solidFill>
                <a:effectLst/>
                <a:latin typeface="arial" panose="020B0604020202020204" pitchFamily="34" charset="0"/>
              </a:rPr>
              <a:t>café</a:t>
            </a:r>
            <a:r>
              <a:rPr lang="fr-FR" b="0" i="0" dirty="0">
                <a:solidFill>
                  <a:srgbClr val="4D5156"/>
                </a:solidFill>
                <a:effectLst/>
                <a:latin typeface="arial" panose="020B0604020202020204" pitchFamily="34" charset="0"/>
              </a:rPr>
              <a:t> à </a:t>
            </a:r>
            <a:r>
              <a:rPr lang="fr-FR" b="0" i="0" dirty="0">
                <a:solidFill>
                  <a:srgbClr val="5F6368"/>
                </a:solidFill>
                <a:effectLst/>
                <a:latin typeface="arial" panose="020B0604020202020204" pitchFamily="34" charset="0"/>
              </a:rPr>
              <a:t>chiens</a:t>
            </a:r>
            <a:r>
              <a:rPr lang="fr-FR" b="0" i="0" dirty="0">
                <a:solidFill>
                  <a:srgbClr val="4D5156"/>
                </a:solidFill>
                <a:effectLst/>
                <a:latin typeface="arial" panose="020B0604020202020204" pitchFamily="34" charset="0"/>
              </a:rPr>
              <a:t> d'Europe.</a:t>
            </a:r>
          </a:p>
          <a:p>
            <a:pPr marL="228600" indent="-228600">
              <a:buAutoNum type="arabicPeriod"/>
            </a:pPr>
            <a:r>
              <a:rPr lang="en-US" b="0" dirty="0"/>
              <a:t>Il </a:t>
            </a:r>
            <a:r>
              <a:rPr lang="en-US" b="0" dirty="0" err="1"/>
              <a:t>va</a:t>
            </a:r>
            <a:r>
              <a:rPr lang="en-US" b="0" dirty="0"/>
              <a:t> à Cannes [sans] </a:t>
            </a:r>
            <a:r>
              <a:rPr lang="en-US" b="0" dirty="0" err="1"/>
              <a:t>regarder</a:t>
            </a:r>
            <a:r>
              <a:rPr lang="en-US" b="0" dirty="0"/>
              <a:t> de films.</a:t>
            </a:r>
          </a:p>
          <a:p>
            <a:pPr marL="228600" indent="-228600">
              <a:buAutoNum type="arabicPeriod"/>
            </a:pPr>
            <a:r>
              <a:rPr lang="en-US" b="0" dirty="0"/>
              <a:t>Tu </a:t>
            </a:r>
            <a:r>
              <a:rPr lang="en-US" b="0" dirty="0" err="1"/>
              <a:t>visites</a:t>
            </a:r>
            <a:r>
              <a:rPr lang="en-US" b="0" dirty="0"/>
              <a:t> Paris [et </a:t>
            </a:r>
            <a:r>
              <a:rPr lang="en-US" b="0" dirty="0" err="1"/>
              <a:t>tu</a:t>
            </a:r>
            <a:r>
              <a:rPr lang="en-US" b="0" dirty="0"/>
              <a:t>] </a:t>
            </a:r>
            <a:r>
              <a:rPr lang="en-US" b="0" dirty="0" err="1"/>
              <a:t>achètes</a:t>
            </a:r>
            <a:r>
              <a:rPr lang="en-US" b="0" dirty="0"/>
              <a:t> </a:t>
            </a:r>
            <a:r>
              <a:rPr lang="en-US" b="0" dirty="0" err="1"/>
              <a:t>une</a:t>
            </a:r>
            <a:r>
              <a:rPr lang="en-US" b="0" dirty="0"/>
              <a:t> baguette.</a:t>
            </a:r>
          </a:p>
          <a:p>
            <a:pPr marL="228600" indent="-228600">
              <a:buAutoNum type="arabicPeriod"/>
            </a:pPr>
            <a:r>
              <a:rPr lang="en-US" b="0" dirty="0"/>
              <a:t>Elle </a:t>
            </a:r>
            <a:r>
              <a:rPr lang="en-US" b="0" dirty="0" err="1"/>
              <a:t>va</a:t>
            </a:r>
            <a:r>
              <a:rPr lang="en-US" b="0" dirty="0"/>
              <a:t> à Marseille [et </a:t>
            </a:r>
            <a:r>
              <a:rPr lang="en-US" b="0" dirty="0" err="1"/>
              <a:t>elle</a:t>
            </a:r>
            <a:r>
              <a:rPr lang="en-US" b="0" dirty="0"/>
              <a:t>] explore la </a:t>
            </a:r>
            <a:r>
              <a:rPr lang="en-US" b="0" dirty="0" err="1"/>
              <a:t>ville</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Tu vas à </a:t>
            </a:r>
            <a:r>
              <a:rPr lang="en-US" b="0" dirty="0" err="1"/>
              <a:t>Rocamadour</a:t>
            </a:r>
            <a:r>
              <a:rPr lang="en-US" b="0" dirty="0"/>
              <a:t> [pour] manger du fromage.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forme</a:t>
            </a:r>
            <a:r>
              <a:rPr lang="en-GB" baseline="0" dirty="0"/>
              <a:t> [369], verbal [4240], </a:t>
            </a:r>
            <a:r>
              <a:rPr lang="fr-FR" b="0" i="0" dirty="0">
                <a:solidFill>
                  <a:srgbClr val="E6851E"/>
                </a:solidFill>
                <a:effectLst/>
                <a:latin typeface="Helvetica" panose="020B0604020202020204" pitchFamily="34" charset="0"/>
              </a:rPr>
              <a:t>cathédrale, [&gt;5000], </a:t>
            </a:r>
            <a:r>
              <a:rPr lang="en-GB" baseline="0" dirty="0"/>
              <a:t>explorer [3204], baguette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3603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slide 2 of 2.</a:t>
            </a:r>
          </a:p>
          <a:p>
            <a:endParaRPr lang="en-US" b="1" dirty="0"/>
          </a:p>
          <a:p>
            <a:r>
              <a:rPr lang="en-US" b="1" dirty="0"/>
              <a:t>Aim: </a:t>
            </a:r>
            <a:r>
              <a:rPr lang="en-US" b="0" dirty="0"/>
              <a:t>listening comprehension with a focus on connecting words.</a:t>
            </a:r>
          </a:p>
          <a:p>
            <a:endParaRPr lang="en-US" b="1" dirty="0"/>
          </a:p>
          <a:p>
            <a:r>
              <a:rPr lang="en-US" b="1" dirty="0"/>
              <a:t>Procedure:</a:t>
            </a:r>
          </a:p>
          <a:p>
            <a:r>
              <a:rPr lang="en-US" b="0" dirty="0"/>
              <a:t>1. Click audio buttons to hear full sentences.</a:t>
            </a:r>
          </a:p>
          <a:p>
            <a:r>
              <a:rPr lang="en-US" b="0" dirty="0"/>
              <a:t>2. Students decide whether the activities from the list were done or not done.</a:t>
            </a:r>
          </a:p>
          <a:p>
            <a:r>
              <a:rPr lang="en-US" b="0" dirty="0"/>
              <a:t>3. Click to reveal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Present the cultural locations featured on the slide [top: Cannes film festival, left: Marseille city overview, right: </a:t>
            </a:r>
            <a:r>
              <a:rPr lang="en-US" b="0" dirty="0" err="1"/>
              <a:t>Rocamadour</a:t>
            </a:r>
            <a:r>
              <a:rPr lang="en-US" b="0" dirty="0"/>
              <a:t> cheese from the village of the same name]. </a:t>
            </a:r>
            <a:endParaRPr lang="en-US" b="0" i="1" dirty="0">
              <a:solidFill>
                <a:srgbClr val="FF0000"/>
              </a:solidFill>
            </a:endParaRPr>
          </a:p>
          <a:p>
            <a:endParaRPr lang="en-US" b="0" dirty="0"/>
          </a:p>
          <a:p>
            <a:r>
              <a:rPr lang="en-US" b="1" dirty="0"/>
              <a:t>Transcript:</a:t>
            </a:r>
          </a:p>
          <a:p>
            <a:pPr marL="228600" indent="-228600">
              <a:buAutoNum type="arabicPeriod"/>
            </a:pPr>
            <a:r>
              <a:rPr lang="en-US" b="0" dirty="0"/>
              <a:t>Je </a:t>
            </a:r>
            <a:r>
              <a:rPr lang="en-US" b="0" dirty="0" err="1"/>
              <a:t>vais</a:t>
            </a:r>
            <a:r>
              <a:rPr lang="en-US" b="0" dirty="0"/>
              <a:t> à Amiens et je </a:t>
            </a:r>
            <a:r>
              <a:rPr lang="en-US" b="0" dirty="0" err="1"/>
              <a:t>visite</a:t>
            </a:r>
            <a:r>
              <a:rPr lang="en-US" b="0" dirty="0"/>
              <a:t> la </a:t>
            </a:r>
            <a:r>
              <a:rPr lang="en-US" b="0" dirty="0" err="1"/>
              <a:t>cathédrale</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Tu </a:t>
            </a:r>
            <a:r>
              <a:rPr lang="en-US" b="0" dirty="0" err="1"/>
              <a:t>visites</a:t>
            </a:r>
            <a:r>
              <a:rPr lang="en-US" b="0" dirty="0"/>
              <a:t> le </a:t>
            </a:r>
            <a:r>
              <a:rPr lang="en-US" b="0" dirty="0" err="1"/>
              <a:t>musée</a:t>
            </a:r>
            <a:r>
              <a:rPr lang="en-US" b="0" dirty="0"/>
              <a:t> sans aimer la culture.</a:t>
            </a:r>
          </a:p>
          <a:p>
            <a:pPr marL="228600" indent="-228600">
              <a:buAutoNum type="arabicPeriod"/>
            </a:pPr>
            <a:r>
              <a:rPr lang="en-US" b="0" dirty="0"/>
              <a:t>Il </a:t>
            </a:r>
            <a:r>
              <a:rPr lang="en-US" b="0" dirty="0" err="1"/>
              <a:t>va</a:t>
            </a:r>
            <a:r>
              <a:rPr lang="en-US" b="0" dirty="0"/>
              <a:t> dans les Alpes pour marcher </a:t>
            </a:r>
            <a:r>
              <a:rPr lang="en-US" b="0" dirty="0" err="1"/>
              <a:t>en</a:t>
            </a:r>
            <a:r>
              <a:rPr lang="en-US" b="0" dirty="0"/>
              <a:t> </a:t>
            </a:r>
            <a:r>
              <a:rPr lang="en-US" b="0" dirty="0" err="1"/>
              <a:t>montagne</a:t>
            </a:r>
            <a:r>
              <a:rPr lang="en-US" b="0" dirty="0"/>
              <a:t>.</a:t>
            </a:r>
            <a:endParaRPr lang="en-US" b="1" dirty="0"/>
          </a:p>
          <a:p>
            <a:pPr marL="228600" indent="-228600">
              <a:buAutoNum type="arabicPeriod"/>
            </a:pPr>
            <a:r>
              <a:rPr lang="en-US" b="0" dirty="0"/>
              <a:t>Elle </a:t>
            </a:r>
            <a:r>
              <a:rPr lang="en-US" b="0" dirty="0" err="1"/>
              <a:t>va</a:t>
            </a:r>
            <a:r>
              <a:rPr lang="en-US" b="0" dirty="0"/>
              <a:t> à Lille et </a:t>
            </a:r>
            <a:r>
              <a:rPr lang="en-US" b="0" dirty="0" err="1"/>
              <a:t>elle</a:t>
            </a:r>
            <a:r>
              <a:rPr lang="en-US" b="0" dirty="0"/>
              <a:t> mange au </a:t>
            </a:r>
            <a:r>
              <a:rPr lang="fr-FR" b="0" i="0" dirty="0">
                <a:solidFill>
                  <a:srgbClr val="4D5156"/>
                </a:solidFill>
                <a:effectLst/>
                <a:latin typeface="arial" panose="020B0604020202020204" pitchFamily="34" charset="0"/>
              </a:rPr>
              <a:t>premier </a:t>
            </a:r>
            <a:r>
              <a:rPr lang="fr-FR" b="0" i="0" dirty="0">
                <a:solidFill>
                  <a:srgbClr val="5F6368"/>
                </a:solidFill>
                <a:effectLst/>
                <a:latin typeface="arial" panose="020B0604020202020204" pitchFamily="34" charset="0"/>
              </a:rPr>
              <a:t>café</a:t>
            </a:r>
            <a:r>
              <a:rPr lang="fr-FR" b="0" i="0" dirty="0">
                <a:solidFill>
                  <a:srgbClr val="4D5156"/>
                </a:solidFill>
                <a:effectLst/>
                <a:latin typeface="arial" panose="020B0604020202020204" pitchFamily="34" charset="0"/>
              </a:rPr>
              <a:t> à </a:t>
            </a:r>
            <a:r>
              <a:rPr lang="fr-FR" b="0" i="0" dirty="0">
                <a:solidFill>
                  <a:srgbClr val="5F6368"/>
                </a:solidFill>
                <a:effectLst/>
                <a:latin typeface="arial" panose="020B0604020202020204" pitchFamily="34" charset="0"/>
              </a:rPr>
              <a:t>chiens</a:t>
            </a:r>
            <a:r>
              <a:rPr lang="fr-FR" b="0" i="0" dirty="0">
                <a:solidFill>
                  <a:srgbClr val="4D5156"/>
                </a:solidFill>
                <a:effectLst/>
                <a:latin typeface="arial" panose="020B0604020202020204" pitchFamily="34" charset="0"/>
              </a:rPr>
              <a:t> d'Europe.</a:t>
            </a:r>
          </a:p>
          <a:p>
            <a:pPr marL="228600" indent="-228600">
              <a:buAutoNum type="arabicPeriod"/>
            </a:pPr>
            <a:r>
              <a:rPr lang="en-US" b="0" dirty="0"/>
              <a:t>Il </a:t>
            </a:r>
            <a:r>
              <a:rPr lang="en-US" b="0" dirty="0" err="1"/>
              <a:t>va</a:t>
            </a:r>
            <a:r>
              <a:rPr lang="en-US" b="0" dirty="0"/>
              <a:t> à Cannes sans </a:t>
            </a:r>
            <a:r>
              <a:rPr lang="en-US" b="0" dirty="0" err="1"/>
              <a:t>regarder</a:t>
            </a:r>
            <a:r>
              <a:rPr lang="en-US" b="0" dirty="0"/>
              <a:t> de films.</a:t>
            </a:r>
          </a:p>
          <a:p>
            <a:pPr marL="228600" indent="-228600">
              <a:buAutoNum type="arabicPeriod"/>
            </a:pPr>
            <a:r>
              <a:rPr lang="en-US" b="0" dirty="0"/>
              <a:t>Tu </a:t>
            </a:r>
            <a:r>
              <a:rPr lang="en-US" b="0" dirty="0" err="1"/>
              <a:t>visites</a:t>
            </a:r>
            <a:r>
              <a:rPr lang="en-US" b="0" dirty="0"/>
              <a:t> Paris et </a:t>
            </a:r>
            <a:r>
              <a:rPr lang="en-US" b="0" dirty="0" err="1"/>
              <a:t>tu</a:t>
            </a:r>
            <a:r>
              <a:rPr lang="en-US" b="0" dirty="0"/>
              <a:t> </a:t>
            </a:r>
            <a:r>
              <a:rPr lang="en-US" b="0" dirty="0" err="1"/>
              <a:t>achètes</a:t>
            </a:r>
            <a:r>
              <a:rPr lang="en-US" b="0" dirty="0"/>
              <a:t> </a:t>
            </a:r>
            <a:r>
              <a:rPr lang="en-US" b="0" dirty="0" err="1"/>
              <a:t>une</a:t>
            </a:r>
            <a:r>
              <a:rPr lang="en-US" b="0" dirty="0"/>
              <a:t> baguette.</a:t>
            </a:r>
          </a:p>
          <a:p>
            <a:pPr marL="228600" indent="-228600">
              <a:buAutoNum type="arabicPeriod"/>
            </a:pPr>
            <a:r>
              <a:rPr lang="en-US" b="0" dirty="0"/>
              <a:t>Elle </a:t>
            </a:r>
            <a:r>
              <a:rPr lang="en-US" b="0" dirty="0" err="1"/>
              <a:t>va</a:t>
            </a:r>
            <a:r>
              <a:rPr lang="en-US" b="0" dirty="0"/>
              <a:t> à Marseille et </a:t>
            </a:r>
            <a:r>
              <a:rPr lang="en-US" b="0" dirty="0" err="1"/>
              <a:t>elle</a:t>
            </a:r>
            <a:r>
              <a:rPr lang="en-US" b="0" dirty="0"/>
              <a:t> explore la </a:t>
            </a:r>
            <a:r>
              <a:rPr lang="en-US" b="0" dirty="0" err="1"/>
              <a:t>ville</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Tu vas à </a:t>
            </a:r>
            <a:r>
              <a:rPr lang="en-US" b="0" dirty="0" err="1"/>
              <a:t>Rocamadour</a:t>
            </a:r>
            <a:r>
              <a:rPr lang="en-US" b="0" dirty="0"/>
              <a:t> pour manger du fromage.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forme</a:t>
            </a:r>
            <a:r>
              <a:rPr lang="en-GB" baseline="0" dirty="0"/>
              <a:t> [369], verbal [4240], </a:t>
            </a:r>
            <a:r>
              <a:rPr lang="fr-FR" b="0" i="0" dirty="0">
                <a:solidFill>
                  <a:srgbClr val="E6851E"/>
                </a:solidFill>
                <a:effectLst/>
                <a:latin typeface="Helvetica" panose="020B0604020202020204" pitchFamily="34" charset="0"/>
              </a:rPr>
              <a:t>cathédrale, [&gt;5000], </a:t>
            </a:r>
            <a:r>
              <a:rPr lang="en-GB" baseline="0" dirty="0"/>
              <a:t>explorer [3204], baguette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5272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379691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4567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43402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16661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611889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274033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89046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61576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5621081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81296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12/11/2021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386356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707725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12/11/2021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8282046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12/11/2021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3810131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12/11/2021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4955119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0142012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636189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145517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49217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504116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7391330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12/11/2021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69621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797900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12/11/2021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163796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12/11/2021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346431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12/11/2021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6962437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12/11/2021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764552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5420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14718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28198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737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91210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03268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951490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15643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58725918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33.wav"/><Relationship Id="rId13" Type="http://schemas.openxmlformats.org/officeDocument/2006/relationships/audio" Target="../media/audio38.wav"/><Relationship Id="rId3" Type="http://schemas.openxmlformats.org/officeDocument/2006/relationships/image" Target="../media/image5.png"/><Relationship Id="rId7" Type="http://schemas.openxmlformats.org/officeDocument/2006/relationships/audio" Target="../media/audio32.wav"/><Relationship Id="rId12" Type="http://schemas.openxmlformats.org/officeDocument/2006/relationships/audio" Target="../media/audio37.wav"/><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audio" Target="../media/audio31.wav"/><Relationship Id="rId11" Type="http://schemas.openxmlformats.org/officeDocument/2006/relationships/audio" Target="../media/audio36.wav"/><Relationship Id="rId5" Type="http://schemas.openxmlformats.org/officeDocument/2006/relationships/audio" Target="../media/audio30.wav"/><Relationship Id="rId10" Type="http://schemas.openxmlformats.org/officeDocument/2006/relationships/audio" Target="../media/audio35.wav"/><Relationship Id="rId4" Type="http://schemas.openxmlformats.org/officeDocument/2006/relationships/image" Target="../media/image28.jpeg"/><Relationship Id="rId9" Type="http://schemas.openxmlformats.org/officeDocument/2006/relationships/audio" Target="../media/audio34.wav"/></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audio" Target="../media/audio39.wav"/><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audio" Target="../media/audio41.wav"/><Relationship Id="rId4" Type="http://schemas.openxmlformats.org/officeDocument/2006/relationships/audio" Target="../media/audio40.wav"/></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audio" Target="../media/audio46.wav"/><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audio" Target="../media/audio42.wav"/><Relationship Id="rId7" Type="http://schemas.openxmlformats.org/officeDocument/2006/relationships/audio" Target="../media/audio45.wav"/><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notesSlide" Target="../notesSlides/notesSlide19.xml"/><Relationship Id="rId16" Type="http://schemas.openxmlformats.org/officeDocument/2006/relationships/image" Target="../media/image42.png"/><Relationship Id="rId1" Type="http://schemas.openxmlformats.org/officeDocument/2006/relationships/slideLayout" Target="../slideLayouts/slideLayout28.xml"/><Relationship Id="rId6" Type="http://schemas.openxmlformats.org/officeDocument/2006/relationships/audio" Target="../media/audio44.wav"/><Relationship Id="rId11" Type="http://schemas.openxmlformats.org/officeDocument/2006/relationships/image" Target="../media/image37.png"/><Relationship Id="rId5" Type="http://schemas.openxmlformats.org/officeDocument/2006/relationships/audio" Target="../media/audio43.wav"/><Relationship Id="rId15" Type="http://schemas.openxmlformats.org/officeDocument/2006/relationships/image" Target="../media/image41.png"/><Relationship Id="rId10" Type="http://schemas.openxmlformats.org/officeDocument/2006/relationships/image" Target="../media/image8.png"/><Relationship Id="rId4" Type="http://schemas.openxmlformats.org/officeDocument/2006/relationships/audio" Target="../media/audio3.wav"/><Relationship Id="rId9" Type="http://schemas.openxmlformats.org/officeDocument/2006/relationships/audio" Target="../media/audio47.wav"/><Relationship Id="rId1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audio" Target="../media/audio51.wav"/><Relationship Id="rId13" Type="http://schemas.openxmlformats.org/officeDocument/2006/relationships/image" Target="../media/image47.jpeg"/><Relationship Id="rId3" Type="http://schemas.openxmlformats.org/officeDocument/2006/relationships/audio" Target="../media/audio1.wav"/><Relationship Id="rId7" Type="http://schemas.openxmlformats.org/officeDocument/2006/relationships/audio" Target="../media/audio50.wav"/><Relationship Id="rId12"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8.xml"/><Relationship Id="rId6" Type="http://schemas.openxmlformats.org/officeDocument/2006/relationships/audio" Target="../media/audio49.wav"/><Relationship Id="rId11" Type="http://schemas.openxmlformats.org/officeDocument/2006/relationships/image" Target="../media/image45.png"/><Relationship Id="rId5" Type="http://schemas.openxmlformats.org/officeDocument/2006/relationships/audio" Target="../media/audio2.wav"/><Relationship Id="rId15" Type="http://schemas.openxmlformats.org/officeDocument/2006/relationships/image" Target="../media/image49.png"/><Relationship Id="rId10" Type="http://schemas.openxmlformats.org/officeDocument/2006/relationships/audio" Target="../media/audio53.wav"/><Relationship Id="rId4" Type="http://schemas.openxmlformats.org/officeDocument/2006/relationships/audio" Target="../media/audio48.wav"/><Relationship Id="rId9" Type="http://schemas.openxmlformats.org/officeDocument/2006/relationships/audio" Target="../media/audio52.wav"/><Relationship Id="rId1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audio" Target="../media/audio57.wav"/><Relationship Id="rId13" Type="http://schemas.openxmlformats.org/officeDocument/2006/relationships/image" Target="../media/image50.png"/><Relationship Id="rId18" Type="http://schemas.openxmlformats.org/officeDocument/2006/relationships/image" Target="../media/image55.png"/><Relationship Id="rId3" Type="http://schemas.openxmlformats.org/officeDocument/2006/relationships/image" Target="../media/image5.png"/><Relationship Id="rId7" Type="http://schemas.openxmlformats.org/officeDocument/2006/relationships/audio" Target="../media/audio56.wav"/><Relationship Id="rId12" Type="http://schemas.openxmlformats.org/officeDocument/2006/relationships/audio" Target="../media/audio61.wav"/><Relationship Id="rId17" Type="http://schemas.openxmlformats.org/officeDocument/2006/relationships/image" Target="../media/image54.png"/><Relationship Id="rId2" Type="http://schemas.openxmlformats.org/officeDocument/2006/relationships/notesSlide" Target="../notesSlides/notesSlide22.xml"/><Relationship Id="rId16" Type="http://schemas.openxmlformats.org/officeDocument/2006/relationships/image" Target="../media/image53.png"/><Relationship Id="rId20"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audio" Target="../media/audio55.wav"/><Relationship Id="rId11" Type="http://schemas.openxmlformats.org/officeDocument/2006/relationships/audio" Target="../media/audio60.wav"/><Relationship Id="rId5" Type="http://schemas.openxmlformats.org/officeDocument/2006/relationships/audio" Target="../media/audio54.wav"/><Relationship Id="rId15" Type="http://schemas.openxmlformats.org/officeDocument/2006/relationships/image" Target="../media/image52.png"/><Relationship Id="rId10" Type="http://schemas.openxmlformats.org/officeDocument/2006/relationships/audio" Target="../media/audio59.wav"/><Relationship Id="rId19" Type="http://schemas.openxmlformats.org/officeDocument/2006/relationships/image" Target="../media/image56.png"/><Relationship Id="rId4" Type="http://schemas.openxmlformats.org/officeDocument/2006/relationships/image" Target="../media/image10.png"/><Relationship Id="rId9" Type="http://schemas.openxmlformats.org/officeDocument/2006/relationships/audio" Target="../media/audio58.wav"/><Relationship Id="rId1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audio" Target="../media/audio62.wav"/><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png"/><Relationship Id="rId4" Type="http://schemas.openxmlformats.org/officeDocument/2006/relationships/audio" Target="../media/audio63.wav"/></Relationships>
</file>

<file path=ppt/slides/_rels/slide29.xml.rels><?xml version="1.0" encoding="UTF-8" standalone="yes"?>
<Relationships xmlns="http://schemas.openxmlformats.org/package/2006/relationships"><Relationship Id="rId8" Type="http://schemas.openxmlformats.org/officeDocument/2006/relationships/audio" Target="../media/audio67.wav"/><Relationship Id="rId13" Type="http://schemas.openxmlformats.org/officeDocument/2006/relationships/image" Target="../media/image62.png"/><Relationship Id="rId18" Type="http://schemas.openxmlformats.org/officeDocument/2006/relationships/audio" Target="../media/audio76.wav"/><Relationship Id="rId3" Type="http://schemas.openxmlformats.org/officeDocument/2006/relationships/image" Target="../media/image5.png"/><Relationship Id="rId21" Type="http://schemas.openxmlformats.org/officeDocument/2006/relationships/audio" Target="../media/audio79.wav"/><Relationship Id="rId7" Type="http://schemas.openxmlformats.org/officeDocument/2006/relationships/audio" Target="../media/audio66.wav"/><Relationship Id="rId12" Type="http://schemas.openxmlformats.org/officeDocument/2006/relationships/audio" Target="../media/audio71.wav"/><Relationship Id="rId17" Type="http://schemas.openxmlformats.org/officeDocument/2006/relationships/audio" Target="../media/audio75.wav"/><Relationship Id="rId25" Type="http://schemas.openxmlformats.org/officeDocument/2006/relationships/image" Target="../media/image66.png"/><Relationship Id="rId2" Type="http://schemas.openxmlformats.org/officeDocument/2006/relationships/notesSlide" Target="../notesSlides/notesSlide29.xml"/><Relationship Id="rId16" Type="http://schemas.openxmlformats.org/officeDocument/2006/relationships/audio" Target="../media/audio74.wav"/><Relationship Id="rId20" Type="http://schemas.openxmlformats.org/officeDocument/2006/relationships/audio" Target="../media/audio78.wav"/><Relationship Id="rId1" Type="http://schemas.openxmlformats.org/officeDocument/2006/relationships/slideLayout" Target="../slideLayouts/slideLayout2.xml"/><Relationship Id="rId6" Type="http://schemas.openxmlformats.org/officeDocument/2006/relationships/audio" Target="../media/audio65.wav"/><Relationship Id="rId11" Type="http://schemas.openxmlformats.org/officeDocument/2006/relationships/audio" Target="../media/audio70.wav"/><Relationship Id="rId24" Type="http://schemas.openxmlformats.org/officeDocument/2006/relationships/image" Target="../media/image65.png"/><Relationship Id="rId5" Type="http://schemas.openxmlformats.org/officeDocument/2006/relationships/audio" Target="../media/audio64.wav"/><Relationship Id="rId15" Type="http://schemas.openxmlformats.org/officeDocument/2006/relationships/audio" Target="../media/audio73.wav"/><Relationship Id="rId23" Type="http://schemas.openxmlformats.org/officeDocument/2006/relationships/image" Target="../media/image64.png"/><Relationship Id="rId10" Type="http://schemas.openxmlformats.org/officeDocument/2006/relationships/audio" Target="../media/audio69.wav"/><Relationship Id="rId19" Type="http://schemas.openxmlformats.org/officeDocument/2006/relationships/audio" Target="../media/audio77.wav"/><Relationship Id="rId4" Type="http://schemas.openxmlformats.org/officeDocument/2006/relationships/image" Target="../media/image61.jpeg"/><Relationship Id="rId9" Type="http://schemas.openxmlformats.org/officeDocument/2006/relationships/audio" Target="../media/audio68.wav"/><Relationship Id="rId14" Type="http://schemas.openxmlformats.org/officeDocument/2006/relationships/audio" Target="../media/audio72.wav"/><Relationship Id="rId22"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6.pn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audio" Target="../media/audio80.wav"/><Relationship Id="rId7"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audio" Target="../media/audio82.wav"/><Relationship Id="rId4" Type="http://schemas.openxmlformats.org/officeDocument/2006/relationships/audio" Target="../media/audio81.wav"/><Relationship Id="rId9"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hyperlink" Target="https://quizlet.com/gb/600409435/year-9-term-11-week-3-flash-cards/" TargetMode="External"/><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5.png"/><Relationship Id="rId21" Type="http://schemas.microsoft.com/office/2007/relationships/hdphoto" Target="../media/hdphoto1.wdp"/><Relationship Id="rId7" Type="http://schemas.openxmlformats.org/officeDocument/2006/relationships/audio" Target="../media/audio8.wav"/><Relationship Id="rId12" Type="http://schemas.openxmlformats.org/officeDocument/2006/relationships/audio" Target="../media/audio13.wav"/><Relationship Id="rId17" Type="http://schemas.openxmlformats.org/officeDocument/2006/relationships/image" Target="../media/image15.png"/><Relationship Id="rId2" Type="http://schemas.openxmlformats.org/officeDocument/2006/relationships/notesSlide" Target="../notesSlides/notesSlide6.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audio" Target="../media/audio7.wav"/><Relationship Id="rId11" Type="http://schemas.openxmlformats.org/officeDocument/2006/relationships/audio" Target="../media/audio12.wav"/><Relationship Id="rId5" Type="http://schemas.openxmlformats.org/officeDocument/2006/relationships/audio" Target="../media/audio6.wav"/><Relationship Id="rId15" Type="http://schemas.openxmlformats.org/officeDocument/2006/relationships/image" Target="../media/image13.png"/><Relationship Id="rId10" Type="http://schemas.openxmlformats.org/officeDocument/2006/relationships/audio" Target="../media/audio11.wav"/><Relationship Id="rId19" Type="http://schemas.openxmlformats.org/officeDocument/2006/relationships/image" Target="../media/image17.jpeg"/><Relationship Id="rId4" Type="http://schemas.openxmlformats.org/officeDocument/2006/relationships/image" Target="../media/image10.png"/><Relationship Id="rId9" Type="http://schemas.openxmlformats.org/officeDocument/2006/relationships/audio" Target="../media/audio10.wav"/><Relationship Id="rId1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audio" Target="../media/audio21.wav"/><Relationship Id="rId18" Type="http://schemas.openxmlformats.org/officeDocument/2006/relationships/audio" Target="../media/audio26.wav"/><Relationship Id="rId3" Type="http://schemas.openxmlformats.org/officeDocument/2006/relationships/image" Target="../media/image5.png"/><Relationship Id="rId21" Type="http://schemas.openxmlformats.org/officeDocument/2006/relationships/audio" Target="../media/audio29.wav"/><Relationship Id="rId7" Type="http://schemas.openxmlformats.org/officeDocument/2006/relationships/audio" Target="../media/audio15.wav"/><Relationship Id="rId12" Type="http://schemas.openxmlformats.org/officeDocument/2006/relationships/audio" Target="../media/audio20.wav"/><Relationship Id="rId17" Type="http://schemas.openxmlformats.org/officeDocument/2006/relationships/audio" Target="../media/audio25.wav"/><Relationship Id="rId2" Type="http://schemas.openxmlformats.org/officeDocument/2006/relationships/notesSlide" Target="../notesSlides/notesSlide8.xml"/><Relationship Id="rId16" Type="http://schemas.openxmlformats.org/officeDocument/2006/relationships/audio" Target="../media/audio24.wav"/><Relationship Id="rId20" Type="http://schemas.openxmlformats.org/officeDocument/2006/relationships/audio" Target="../media/audio28.wav"/><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audio" Target="../media/audio19.wav"/><Relationship Id="rId5" Type="http://schemas.openxmlformats.org/officeDocument/2006/relationships/audio" Target="../media/audio14.wav"/><Relationship Id="rId15" Type="http://schemas.openxmlformats.org/officeDocument/2006/relationships/audio" Target="../media/audio23.wav"/><Relationship Id="rId23" Type="http://schemas.openxmlformats.org/officeDocument/2006/relationships/image" Target="../media/image23.png"/><Relationship Id="rId10" Type="http://schemas.openxmlformats.org/officeDocument/2006/relationships/audio" Target="../media/audio18.wav"/><Relationship Id="rId19" Type="http://schemas.openxmlformats.org/officeDocument/2006/relationships/audio" Target="../media/audio27.wav"/><Relationship Id="rId4" Type="http://schemas.openxmlformats.org/officeDocument/2006/relationships/image" Target="../media/image21.jpeg"/><Relationship Id="rId9" Type="http://schemas.openxmlformats.org/officeDocument/2006/relationships/audio" Target="../media/audio17.wav"/><Relationship Id="rId14" Type="http://schemas.openxmlformats.org/officeDocument/2006/relationships/audio" Target="../media/audio22.wav"/><Relationship Id="rId22" Type="http://schemas.openxmlformats.org/officeDocument/2006/relationships/image" Target="../media/image22.jpeg"/></Relationships>
</file>

<file path=ppt/slides/_rels/slide9.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image" Target="../media/image25.jpeg"/><Relationship Id="rId3" Type="http://schemas.openxmlformats.org/officeDocument/2006/relationships/image" Target="../media/image5.png"/><Relationship Id="rId7" Type="http://schemas.openxmlformats.org/officeDocument/2006/relationships/audio" Target="../media/audio17.wav"/><Relationship Id="rId12" Type="http://schemas.openxmlformats.org/officeDocument/2006/relationships/audio" Target="../media/audio21.wav"/><Relationship Id="rId2" Type="http://schemas.openxmlformats.org/officeDocument/2006/relationships/notesSlide" Target="../notesSlides/notesSlide9.xml"/><Relationship Id="rId16"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audio" Target="../media/audio16.wav"/><Relationship Id="rId11" Type="http://schemas.openxmlformats.org/officeDocument/2006/relationships/audio" Target="../media/audio20.wav"/><Relationship Id="rId5" Type="http://schemas.openxmlformats.org/officeDocument/2006/relationships/audio" Target="../media/audio15.wav"/><Relationship Id="rId15" Type="http://schemas.openxmlformats.org/officeDocument/2006/relationships/image" Target="../media/image10.png"/><Relationship Id="rId10" Type="http://schemas.openxmlformats.org/officeDocument/2006/relationships/image" Target="../media/image24.jpeg"/><Relationship Id="rId4" Type="http://schemas.openxmlformats.org/officeDocument/2006/relationships/audio" Target="../media/audio14.wav"/><Relationship Id="rId9" Type="http://schemas.openxmlformats.org/officeDocument/2006/relationships/audio" Target="../media/audio19.wav"/><Relationship Id="rId1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10096114" cy="1062010"/>
          </a:xfrm>
        </p:spPr>
        <p:txBody>
          <a:bodyPr>
            <a:normAutofit fontScale="90000"/>
          </a:bodyPr>
          <a:lstStyle/>
          <a:p>
            <a:pPr algn="l"/>
            <a:r>
              <a:rPr lang="fr-FR" sz="4000" b="1" dirty="0">
                <a:solidFill>
                  <a:prstClr val="white"/>
                </a:solidFill>
              </a:rPr>
              <a:t>Cultural </a:t>
            </a:r>
            <a:r>
              <a:rPr lang="fr-FR" sz="4000" b="1" dirty="0" err="1">
                <a:solidFill>
                  <a:prstClr val="white"/>
                </a:solidFill>
              </a:rPr>
              <a:t>events</a:t>
            </a:r>
            <a:r>
              <a:rPr lang="fr-FR" sz="4000" b="1" dirty="0">
                <a:solidFill>
                  <a:prstClr val="white"/>
                </a:solidFill>
              </a:rPr>
              <a:t> [1]: Le festival de Dieppe</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8341968" cy="886062"/>
          </a:xfrm>
        </p:spPr>
        <p:txBody>
          <a:bodyPr>
            <a:noAutofit/>
          </a:bodyPr>
          <a:lstStyle/>
          <a:p>
            <a:pPr algn="l"/>
            <a:r>
              <a:rPr lang="en-GB" sz="3000" dirty="0">
                <a:solidFill>
                  <a:prstClr val="white"/>
                </a:solidFill>
              </a:rPr>
              <a:t>-ER verbs (je, </a:t>
            </a:r>
            <a:r>
              <a:rPr lang="en-GB" sz="3000" dirty="0" err="1">
                <a:solidFill>
                  <a:prstClr val="white"/>
                </a:solidFill>
              </a:rPr>
              <a:t>tu</a:t>
            </a:r>
            <a:r>
              <a:rPr lang="en-GB" sz="3000" dirty="0">
                <a:solidFill>
                  <a:prstClr val="white"/>
                </a:solidFill>
              </a:rPr>
              <a:t>, il/</a:t>
            </a:r>
            <a:r>
              <a:rPr lang="en-GB" sz="3000" dirty="0" err="1">
                <a:solidFill>
                  <a:prstClr val="white"/>
                </a:solidFill>
              </a:rPr>
              <a:t>elle</a:t>
            </a:r>
            <a:r>
              <a:rPr lang="en-GB" sz="3000" dirty="0">
                <a:solidFill>
                  <a:prstClr val="white"/>
                </a:solidFill>
              </a:rPr>
              <a:t>), intonation questions, ‘pour’ and ‘sans’ + infinitive</a:t>
            </a:r>
          </a:p>
          <a:p>
            <a:pPr algn="l"/>
            <a:r>
              <a:rPr lang="en-GB" sz="3000" dirty="0">
                <a:solidFill>
                  <a:prstClr val="white"/>
                </a:solidFill>
              </a:rPr>
              <a:t>SSCs [é/-er/-ez] and SFE</a:t>
            </a:r>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2 - Lesson 3</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Catherine Morris / Natalie Finlayson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12/11</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445457" cy="707849"/>
          </a:xfrm>
        </p:spPr>
        <p:txBody>
          <a:bodyPr>
            <a:normAutofit fontScale="90000"/>
          </a:bodyPr>
          <a:lstStyle/>
          <a:p>
            <a:r>
              <a:rPr lang="en-GB" sz="3600" b="1" dirty="0">
                <a:solidFill>
                  <a:schemeClr val="bg1"/>
                </a:solidFill>
              </a:rPr>
              <a:t>Le festival de Dieppe (1/3)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F3E11188-B433-5A4A-A669-78C0EE9B8445}"/>
              </a:ext>
            </a:extLst>
          </p:cNvPr>
          <p:cNvSpPr txBox="1"/>
          <p:nvPr/>
        </p:nvSpPr>
        <p:spPr>
          <a:xfrm>
            <a:off x="4861615" y="1431248"/>
            <a:ext cx="7206378"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festival de Dieppe est le plus grand* festival de cerfs-volants* au monde.       </a:t>
            </a:r>
            <a:r>
              <a:rPr lang="fr-FR" sz="2000" b="1" dirty="0">
                <a:solidFill>
                  <a:schemeClr val="accent2"/>
                </a:solidFill>
                <a:latin typeface="Century Gothic" panose="020F0302020204030204"/>
              </a:rPr>
              <a:t>On         </a:t>
            </a:r>
            <a:r>
              <a:rPr lang="fr-FR" sz="2000" dirty="0">
                <a:solidFill>
                  <a:srgbClr val="4472C4">
                    <a:lumMod val="50000"/>
                  </a:srgbClr>
                </a:solidFill>
                <a:latin typeface="Century Gothic" panose="020F0302020204030204"/>
              </a:rPr>
              <a:t>trouve</a:t>
            </a: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festival sur la plage en septembre.</a:t>
            </a:r>
          </a:p>
          <a:p>
            <a:pPr>
              <a:defRPr/>
            </a:pPr>
            <a:r>
              <a:rPr kumimoji="0" lang="fr-FR" sz="2000" b="0" i="0" u="none" kern="1200" cap="none" spc="0" normalizeH="0" baseline="0" noProof="0" dirty="0">
                <a:ln>
                  <a:noFill/>
                </a:ln>
                <a:solidFill>
                  <a:srgbClr val="4472C4">
                    <a:lumMod val="50000"/>
                  </a:srgbClr>
                </a:solidFill>
                <a:effectLst/>
                <a:uLnTx/>
                <a:uFillTx/>
                <a:latin typeface="Century Gothic" panose="020F0302020204030204"/>
                <a:ea typeface="+mn-ea"/>
                <a:cs typeface="+mn-cs"/>
              </a:rPr>
              <a:t>Les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visiteurs viennent de beaucoup de pays </a:t>
            </a:r>
            <a:r>
              <a:rPr lang="fr-FR" sz="2000" b="1" dirty="0">
                <a:solidFill>
                  <a:schemeClr val="accent2"/>
                </a:solidFill>
                <a:latin typeface="Century Gothic" panose="020F0302020204030204"/>
              </a:rPr>
              <a:t>pour</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fr-FR" sz="2000" dirty="0">
                <a:solidFill>
                  <a:srgbClr val="4472C4">
                    <a:lumMod val="50000"/>
                  </a:srgbClr>
                </a:solidFill>
                <a:latin typeface="Century Gothic" panose="020F0302020204030204"/>
              </a:rPr>
              <a:t>regarder</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cerfs-volants traditionnels, de l'art et des acrobates. Un aspect important du festival est qu’on peut visiter       </a:t>
            </a:r>
            <a:r>
              <a:rPr lang="fr-FR" sz="2000" b="1" dirty="0">
                <a:solidFill>
                  <a:schemeClr val="accent2"/>
                </a:solidFill>
                <a:latin typeface="Century Gothic" panose="020F0302020204030204"/>
              </a:rPr>
              <a:t>sans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fr-FR" sz="2000" dirty="0">
                <a:solidFill>
                  <a:srgbClr val="4472C4">
                    <a:lumMod val="50000"/>
                  </a:srgbClr>
                </a:solidFill>
                <a:latin typeface="Century Gothic" panose="020F0302020204030204"/>
              </a:rPr>
              <a:t>acheter</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billet. Il est gratuit ! Il y a beaucoup d'activités pour les enfants et </a:t>
            </a:r>
            <a:r>
              <a:rPr lang="fr-FR" sz="2000" b="1" dirty="0">
                <a:solidFill>
                  <a:schemeClr val="accent2"/>
                </a:solidFill>
                <a:latin typeface="Century Gothic" panose="020F0302020204030204"/>
              </a:rPr>
              <a:t>le festival </a:t>
            </a:r>
            <a:r>
              <a:rPr lang="fr-FR" sz="2000" dirty="0">
                <a:solidFill>
                  <a:srgbClr val="4472C4">
                    <a:lumMod val="50000"/>
                  </a:srgbClr>
                </a:solidFill>
                <a:latin typeface="Century Gothic" panose="020F0302020204030204"/>
              </a:rPr>
              <a:t>encourage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l'imagination. Cet </a:t>
            </a:r>
            <a:r>
              <a:rPr lang="fr-FR" sz="2000" b="1" dirty="0">
                <a:solidFill>
                  <a:schemeClr val="accent2"/>
                </a:solidFill>
                <a:latin typeface="Century Gothic" panose="020F0302020204030204"/>
              </a:rPr>
              <a:t>événement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culturel </a:t>
            </a:r>
            <a:r>
              <a:rPr lang="fr-FR" sz="2000" dirty="0">
                <a:solidFill>
                  <a:srgbClr val="4472C4">
                    <a:lumMod val="50000"/>
                  </a:srgbClr>
                </a:solidFill>
                <a:latin typeface="Century Gothic" panose="020F0302020204030204"/>
              </a:rPr>
              <a:t>célèbre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relations internationales</a:t>
            </a:r>
            <a:r>
              <a:rPr lang="fr-FR" sz="2000" dirty="0">
                <a:solidFill>
                  <a:srgbClr val="4472C4">
                    <a:lumMod val="50000"/>
                  </a:srgbClr>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Pendant le dernier week-end du festival, </a:t>
            </a:r>
            <a:r>
              <a:rPr lang="fr-FR" sz="2000" b="1" dirty="0">
                <a:solidFill>
                  <a:schemeClr val="accent2"/>
                </a:solidFill>
                <a:latin typeface="Century Gothic" panose="020F0302020204030204"/>
              </a:rPr>
              <a:t>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4472C4">
                    <a:lumMod val="50000"/>
                  </a:srgbClr>
                </a:solidFill>
                <a:latin typeface="Century Gothic" panose="020F0302020204030204"/>
              </a:rPr>
              <a:t>regarde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cerfs-volants illuminés pendant un show son* et lumière.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dirty="0">
                <a:solidFill>
                  <a:schemeClr val="accent2"/>
                </a:solidFill>
                <a:latin typeface="Century Gothic" panose="020F0302020204030204"/>
              </a:rPr>
              <a:t>      Je</a:t>
            </a:r>
            <a:r>
              <a:rPr lang="fr-FR" sz="2000" dirty="0">
                <a:solidFill>
                  <a:srgbClr val="4472C4">
                    <a:lumMod val="50000"/>
                  </a:srgbClr>
                </a:solidFill>
                <a:latin typeface="Century Gothic" panose="020F0302020204030204"/>
              </a:rPr>
              <a:t>          pense à visiter le festival. </a:t>
            </a:r>
            <a:r>
              <a:rPr lang="fr-FR" sz="2000" b="1" dirty="0">
                <a:solidFill>
                  <a:schemeClr val="accent2"/>
                </a:solidFill>
                <a:latin typeface="Century Gothic" panose="020F0302020204030204"/>
              </a:rPr>
              <a:t>Tu</a:t>
            </a:r>
            <a:r>
              <a:rPr lang="fr-FR" sz="2000" dirty="0">
                <a:solidFill>
                  <a:srgbClr val="4472C4">
                    <a:lumMod val="50000"/>
                  </a:srgbClr>
                </a:solidFill>
                <a:latin typeface="Century Gothic" panose="020F0302020204030204"/>
              </a:rPr>
              <a:t>      </a:t>
            </a:r>
            <a:br>
              <a:rPr lang="fr-FR" sz="2000" dirty="0">
                <a:solidFill>
                  <a:srgbClr val="4472C4">
                    <a:lumMod val="50000"/>
                  </a:srgbClr>
                </a:solidFill>
                <a:latin typeface="Century Gothic" panose="020F0302020204030204"/>
              </a:rPr>
            </a:br>
            <a:r>
              <a:rPr lang="fr-FR" sz="2000" dirty="0">
                <a:solidFill>
                  <a:srgbClr val="4472C4">
                    <a:lumMod val="50000"/>
                  </a:srgbClr>
                </a:solidFill>
                <a:latin typeface="Century Gothic" panose="020F0302020204030204"/>
              </a:rPr>
              <a:t>voyages au festival avec ma famille ?</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3733B2D8-0540-40BC-BC66-A6AABF56DA27}"/>
              </a:ext>
            </a:extLst>
          </p:cNvPr>
          <p:cNvSpPr txBox="1"/>
          <p:nvPr/>
        </p:nvSpPr>
        <p:spPr>
          <a:xfrm>
            <a:off x="10361424" y="2370381"/>
            <a:ext cx="1440000" cy="360000"/>
          </a:xfrm>
          <a:prstGeom prst="rect">
            <a:avLst/>
          </a:prstGeom>
          <a:solidFill>
            <a:schemeClr val="bg1"/>
          </a:solidFill>
          <a:ln w="19050">
            <a:solidFill>
              <a:schemeClr val="accent1">
                <a:lumMod val="50000"/>
              </a:schemeClr>
            </a:solidFill>
          </a:ln>
        </p:spPr>
        <p:txBody>
          <a:bodyPr wrap="square" rtlCol="0" anchor="ctr">
            <a:spAutoFit/>
          </a:bodyPr>
          <a:lstStyle/>
          <a:p>
            <a:pPr algn="ctr"/>
            <a:r>
              <a:rPr lang="en-GB" sz="2400" b="1" dirty="0">
                <a:solidFill>
                  <a:schemeClr val="accent5">
                    <a:lumMod val="50000"/>
                  </a:schemeClr>
                </a:solidFill>
              </a:rPr>
              <a:t>?</a:t>
            </a:r>
            <a:endParaRPr lang="fr-FR" sz="2400" b="1" dirty="0">
              <a:solidFill>
                <a:schemeClr val="accent5">
                  <a:lumMod val="50000"/>
                </a:schemeClr>
              </a:solidFill>
            </a:endParaRPr>
          </a:p>
        </p:txBody>
      </p:sp>
      <p:sp>
        <p:nvSpPr>
          <p:cNvPr id="9" name="TextBox 8">
            <a:extLst>
              <a:ext uri="{FF2B5EF4-FFF2-40B4-BE49-F238E27FC236}">
                <a16:creationId xmlns:a16="http://schemas.microsoft.com/office/drawing/2014/main" id="{8FCC030A-7C76-4CA0-876A-007F896C5E23}"/>
              </a:ext>
            </a:extLst>
          </p:cNvPr>
          <p:cNvSpPr txBox="1"/>
          <p:nvPr/>
        </p:nvSpPr>
        <p:spPr>
          <a:xfrm>
            <a:off x="10184882" y="3605738"/>
            <a:ext cx="1440000" cy="360000"/>
          </a:xfrm>
          <a:prstGeom prst="rect">
            <a:avLst/>
          </a:prstGeom>
          <a:solidFill>
            <a:schemeClr val="bg1"/>
          </a:solidFill>
          <a:ln w="19050">
            <a:solidFill>
              <a:schemeClr val="accent1">
                <a:lumMod val="50000"/>
              </a:schemeClr>
            </a:solidFill>
          </a:ln>
        </p:spPr>
        <p:txBody>
          <a:bodyPr wrap="square" rtlCol="0" anchor="ctr">
            <a:spAutoFit/>
          </a:bodyPr>
          <a:lstStyle/>
          <a:p>
            <a:pPr algn="ctr"/>
            <a:r>
              <a:rPr lang="en-GB" sz="2400" b="1" dirty="0">
                <a:solidFill>
                  <a:schemeClr val="accent5">
                    <a:lumMod val="50000"/>
                  </a:schemeClr>
                </a:solidFill>
              </a:rPr>
              <a:t>?</a:t>
            </a:r>
            <a:endParaRPr lang="fr-FR" sz="2400" b="1" dirty="0">
              <a:solidFill>
                <a:schemeClr val="accent5">
                  <a:lumMod val="50000"/>
                </a:schemeClr>
              </a:solidFill>
            </a:endParaRPr>
          </a:p>
        </p:txBody>
      </p:sp>
      <p:sp>
        <p:nvSpPr>
          <p:cNvPr id="10" name="TextBox 9">
            <a:extLst>
              <a:ext uri="{FF2B5EF4-FFF2-40B4-BE49-F238E27FC236}">
                <a16:creationId xmlns:a16="http://schemas.microsoft.com/office/drawing/2014/main" id="{DCBE9232-9378-4A47-A17D-8C65A263833B}"/>
              </a:ext>
            </a:extLst>
          </p:cNvPr>
          <p:cNvSpPr txBox="1"/>
          <p:nvPr/>
        </p:nvSpPr>
        <p:spPr>
          <a:xfrm>
            <a:off x="7398828" y="1771063"/>
            <a:ext cx="1440000" cy="360000"/>
          </a:xfrm>
          <a:prstGeom prst="rect">
            <a:avLst/>
          </a:prstGeom>
          <a:solidFill>
            <a:schemeClr val="bg1"/>
          </a:solidFill>
          <a:ln w="19050">
            <a:solidFill>
              <a:schemeClr val="accent1">
                <a:lumMod val="50000"/>
              </a:schemeClr>
            </a:solidFill>
          </a:ln>
        </p:spPr>
        <p:txBody>
          <a:bodyPr wrap="square" rtlCol="0" anchor="ctr">
            <a:spAutoFit/>
          </a:bodyPr>
          <a:lstStyle/>
          <a:p>
            <a:pPr algn="ctr"/>
            <a:r>
              <a:rPr lang="en-GB" sz="2400" b="1" dirty="0">
                <a:solidFill>
                  <a:schemeClr val="accent5">
                    <a:lumMod val="50000"/>
                  </a:schemeClr>
                </a:solidFill>
              </a:rPr>
              <a:t>?</a:t>
            </a:r>
            <a:endParaRPr lang="fr-FR" sz="2400" b="1" dirty="0">
              <a:solidFill>
                <a:schemeClr val="accent5">
                  <a:lumMod val="50000"/>
                </a:schemeClr>
              </a:solidFill>
            </a:endParaRPr>
          </a:p>
        </p:txBody>
      </p:sp>
      <p:sp>
        <p:nvSpPr>
          <p:cNvPr id="11" name="TextBox 10">
            <a:extLst>
              <a:ext uri="{FF2B5EF4-FFF2-40B4-BE49-F238E27FC236}">
                <a16:creationId xmlns:a16="http://schemas.microsoft.com/office/drawing/2014/main" id="{53D61F4E-D2FA-4CA9-9339-5E0E4531A81B}"/>
              </a:ext>
            </a:extLst>
          </p:cNvPr>
          <p:cNvSpPr txBox="1"/>
          <p:nvPr/>
        </p:nvSpPr>
        <p:spPr>
          <a:xfrm>
            <a:off x="6330190" y="3293200"/>
            <a:ext cx="1440000" cy="360000"/>
          </a:xfrm>
          <a:prstGeom prst="rect">
            <a:avLst/>
          </a:prstGeom>
          <a:solidFill>
            <a:schemeClr val="bg1"/>
          </a:solidFill>
          <a:ln w="19050">
            <a:solidFill>
              <a:schemeClr val="accent1">
                <a:lumMod val="50000"/>
              </a:schemeClr>
            </a:solidFill>
          </a:ln>
        </p:spPr>
        <p:txBody>
          <a:bodyPr wrap="square" rtlCol="0" anchor="ctr">
            <a:spAutoFit/>
          </a:bodyPr>
          <a:lstStyle/>
          <a:p>
            <a:pPr algn="ctr"/>
            <a:r>
              <a:rPr lang="en-GB" sz="2400" b="1" dirty="0">
                <a:solidFill>
                  <a:schemeClr val="accent5">
                    <a:lumMod val="50000"/>
                  </a:schemeClr>
                </a:solidFill>
              </a:rPr>
              <a:t>?</a:t>
            </a:r>
            <a:endParaRPr lang="fr-FR" sz="2400" b="1" dirty="0">
              <a:solidFill>
                <a:schemeClr val="accent5">
                  <a:lumMod val="50000"/>
                </a:schemeClr>
              </a:solidFill>
            </a:endParaRPr>
          </a:p>
        </p:txBody>
      </p:sp>
      <p:sp>
        <p:nvSpPr>
          <p:cNvPr id="12" name="TextBox 11">
            <a:extLst>
              <a:ext uri="{FF2B5EF4-FFF2-40B4-BE49-F238E27FC236}">
                <a16:creationId xmlns:a16="http://schemas.microsoft.com/office/drawing/2014/main" id="{C59A0EE4-E646-45E4-B65E-4B46E4B1F7EA}"/>
              </a:ext>
            </a:extLst>
          </p:cNvPr>
          <p:cNvSpPr txBox="1"/>
          <p:nvPr/>
        </p:nvSpPr>
        <p:spPr>
          <a:xfrm>
            <a:off x="9942587" y="4476951"/>
            <a:ext cx="1440000" cy="360000"/>
          </a:xfrm>
          <a:prstGeom prst="rect">
            <a:avLst/>
          </a:prstGeom>
          <a:solidFill>
            <a:schemeClr val="bg1"/>
          </a:solidFill>
          <a:ln w="19050">
            <a:solidFill>
              <a:schemeClr val="accent1">
                <a:lumMod val="50000"/>
              </a:schemeClr>
            </a:solidFill>
          </a:ln>
        </p:spPr>
        <p:txBody>
          <a:bodyPr wrap="square" rtlCol="0" anchor="ctr">
            <a:spAutoFit/>
          </a:bodyPr>
          <a:lstStyle/>
          <a:p>
            <a:pPr algn="ctr"/>
            <a:r>
              <a:rPr lang="en-GB" sz="2400" b="1" dirty="0">
                <a:solidFill>
                  <a:schemeClr val="accent5">
                    <a:lumMod val="50000"/>
                  </a:schemeClr>
                </a:solidFill>
              </a:rPr>
              <a:t>?</a:t>
            </a:r>
            <a:endParaRPr lang="fr-FR" sz="2400" b="1" dirty="0">
              <a:solidFill>
                <a:schemeClr val="accent5">
                  <a:lumMod val="50000"/>
                </a:schemeClr>
              </a:solidFill>
            </a:endParaRPr>
          </a:p>
        </p:txBody>
      </p:sp>
      <p:sp>
        <p:nvSpPr>
          <p:cNvPr id="13" name="TextBox 12">
            <a:extLst>
              <a:ext uri="{FF2B5EF4-FFF2-40B4-BE49-F238E27FC236}">
                <a16:creationId xmlns:a16="http://schemas.microsoft.com/office/drawing/2014/main" id="{99786827-C22F-4680-B871-FD1DF63E0C73}"/>
              </a:ext>
            </a:extLst>
          </p:cNvPr>
          <p:cNvSpPr txBox="1"/>
          <p:nvPr/>
        </p:nvSpPr>
        <p:spPr>
          <a:xfrm>
            <a:off x="8641301" y="3885122"/>
            <a:ext cx="1440000" cy="360000"/>
          </a:xfrm>
          <a:prstGeom prst="rect">
            <a:avLst/>
          </a:prstGeom>
          <a:solidFill>
            <a:schemeClr val="bg1"/>
          </a:solidFill>
          <a:ln w="19050">
            <a:solidFill>
              <a:schemeClr val="accent1">
                <a:lumMod val="50000"/>
              </a:schemeClr>
            </a:solidFill>
          </a:ln>
        </p:spPr>
        <p:txBody>
          <a:bodyPr wrap="square" rtlCol="0" anchor="ctr">
            <a:spAutoFit/>
          </a:bodyPr>
          <a:lstStyle/>
          <a:p>
            <a:pPr algn="ctr"/>
            <a:r>
              <a:rPr lang="en-GB" sz="2400" b="1" dirty="0">
                <a:solidFill>
                  <a:schemeClr val="accent5">
                    <a:lumMod val="50000"/>
                  </a:schemeClr>
                </a:solidFill>
              </a:rPr>
              <a:t>?</a:t>
            </a:r>
            <a:endParaRPr lang="fr-FR" sz="2400" b="1" dirty="0">
              <a:solidFill>
                <a:schemeClr val="accent5">
                  <a:lumMod val="50000"/>
                </a:schemeClr>
              </a:solidFill>
            </a:endParaRPr>
          </a:p>
        </p:txBody>
      </p:sp>
      <p:pic>
        <p:nvPicPr>
          <p:cNvPr id="1026" name="Picture 2" descr="Kite Festival Büsum, Dragon Festival, Büsum">
            <a:extLst>
              <a:ext uri="{FF2B5EF4-FFF2-40B4-BE49-F238E27FC236}">
                <a16:creationId xmlns:a16="http://schemas.microsoft.com/office/drawing/2014/main" id="{16590514-EEE1-4CE1-AF6D-54256137B25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929" t="15640"/>
          <a:stretch/>
        </p:blipFill>
        <p:spPr bwMode="auto">
          <a:xfrm>
            <a:off x="344716" y="3785738"/>
            <a:ext cx="4238339" cy="225795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EFDB8278-5456-47F4-8F3D-A7145119F951}"/>
              </a:ext>
            </a:extLst>
          </p:cNvPr>
          <p:cNvSpPr/>
          <p:nvPr/>
        </p:nvSpPr>
        <p:spPr>
          <a:xfrm>
            <a:off x="6369825" y="249869"/>
            <a:ext cx="3711476" cy="949550"/>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*le plus grand = the </a:t>
            </a:r>
            <a:r>
              <a:rPr lang="fr-FR" sz="2000" dirty="0" err="1"/>
              <a:t>biggest</a:t>
            </a:r>
            <a:endParaRPr lang="fr-FR" sz="2000" dirty="0"/>
          </a:p>
          <a:p>
            <a:pPr algn="ctr"/>
            <a:r>
              <a:rPr lang="fr-FR" sz="2000" dirty="0"/>
              <a:t>*le cerf-volant = kite</a:t>
            </a:r>
          </a:p>
          <a:p>
            <a:pPr algn="ctr"/>
            <a:r>
              <a:rPr lang="fr-FR" sz="2000" dirty="0"/>
              <a:t>*le son = </a:t>
            </a:r>
            <a:r>
              <a:rPr lang="fr-FR" sz="2000" dirty="0" err="1"/>
              <a:t>sound</a:t>
            </a:r>
            <a:endParaRPr lang="fr-FR" sz="2000" dirty="0"/>
          </a:p>
        </p:txBody>
      </p:sp>
      <p:sp>
        <p:nvSpPr>
          <p:cNvPr id="14" name="TextBox 13">
            <a:extLst>
              <a:ext uri="{FF2B5EF4-FFF2-40B4-BE49-F238E27FC236}">
                <a16:creationId xmlns:a16="http://schemas.microsoft.com/office/drawing/2014/main" id="{F449040E-8731-4C8B-9F75-44DAA2C3C57F}"/>
              </a:ext>
            </a:extLst>
          </p:cNvPr>
          <p:cNvSpPr txBox="1"/>
          <p:nvPr/>
        </p:nvSpPr>
        <p:spPr>
          <a:xfrm>
            <a:off x="9405751" y="5422582"/>
            <a:ext cx="1440000" cy="360000"/>
          </a:xfrm>
          <a:prstGeom prst="rect">
            <a:avLst/>
          </a:prstGeom>
          <a:solidFill>
            <a:schemeClr val="bg1"/>
          </a:solidFill>
          <a:ln w="19050">
            <a:solidFill>
              <a:schemeClr val="accent1">
                <a:lumMod val="50000"/>
              </a:schemeClr>
            </a:solidFill>
          </a:ln>
        </p:spPr>
        <p:txBody>
          <a:bodyPr wrap="square" rtlCol="0" anchor="ctr">
            <a:spAutoFit/>
          </a:bodyPr>
          <a:lstStyle/>
          <a:p>
            <a:pPr algn="ctr"/>
            <a:r>
              <a:rPr lang="en-GB" sz="2400" b="1" dirty="0">
                <a:solidFill>
                  <a:schemeClr val="accent5">
                    <a:lumMod val="50000"/>
                  </a:schemeClr>
                </a:solidFill>
              </a:rPr>
              <a:t>?</a:t>
            </a:r>
            <a:endParaRPr lang="fr-FR" sz="2400" b="1" dirty="0">
              <a:solidFill>
                <a:schemeClr val="accent5">
                  <a:lumMod val="50000"/>
                </a:schemeClr>
              </a:solidFill>
            </a:endParaRPr>
          </a:p>
        </p:txBody>
      </p:sp>
      <p:sp>
        <p:nvSpPr>
          <p:cNvPr id="15" name="TextBox 14">
            <a:extLst>
              <a:ext uri="{FF2B5EF4-FFF2-40B4-BE49-F238E27FC236}">
                <a16:creationId xmlns:a16="http://schemas.microsoft.com/office/drawing/2014/main" id="{27A4D711-BDAC-4E20-A188-DC9F5E0DA1B0}"/>
              </a:ext>
            </a:extLst>
          </p:cNvPr>
          <p:cNvSpPr txBox="1"/>
          <p:nvPr/>
        </p:nvSpPr>
        <p:spPr>
          <a:xfrm>
            <a:off x="4861615" y="5422582"/>
            <a:ext cx="1440000" cy="360000"/>
          </a:xfrm>
          <a:prstGeom prst="rect">
            <a:avLst/>
          </a:prstGeom>
          <a:solidFill>
            <a:schemeClr val="bg1"/>
          </a:solidFill>
          <a:ln w="19050">
            <a:solidFill>
              <a:schemeClr val="accent1">
                <a:lumMod val="50000"/>
              </a:schemeClr>
            </a:solidFill>
          </a:ln>
        </p:spPr>
        <p:txBody>
          <a:bodyPr wrap="square" rtlCol="0" anchor="ctr">
            <a:spAutoFit/>
          </a:bodyPr>
          <a:lstStyle/>
          <a:p>
            <a:pPr algn="ctr"/>
            <a:r>
              <a:rPr lang="en-GB" sz="2400" b="1" dirty="0">
                <a:solidFill>
                  <a:schemeClr val="accent5">
                    <a:lumMod val="50000"/>
                  </a:schemeClr>
                </a:solidFill>
              </a:rPr>
              <a:t>?</a:t>
            </a:r>
            <a:endParaRPr lang="fr-FR" sz="2400" b="1" dirty="0">
              <a:solidFill>
                <a:schemeClr val="accent5">
                  <a:lumMod val="50000"/>
                </a:schemeClr>
              </a:solidFill>
            </a:endParaRPr>
          </a:p>
        </p:txBody>
      </p:sp>
      <p:sp>
        <p:nvSpPr>
          <p:cNvPr id="16" name="Rectangle 15">
            <a:hlinkClick r:id="" action="ppaction://noaction">
              <a:snd r:embed="rId5" name="1 le festival de dieppe.wav"/>
            </a:hlinkClick>
            <a:extLst>
              <a:ext uri="{FF2B5EF4-FFF2-40B4-BE49-F238E27FC236}">
                <a16:creationId xmlns:a16="http://schemas.microsoft.com/office/drawing/2014/main" id="{D2B5E3CA-C501-48D2-ACEC-9D0ACA63471F}"/>
              </a:ext>
            </a:extLst>
          </p:cNvPr>
          <p:cNvSpPr/>
          <p:nvPr/>
        </p:nvSpPr>
        <p:spPr>
          <a:xfrm>
            <a:off x="1482903" y="2510606"/>
            <a:ext cx="457199" cy="4572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7" name="Rectangle 16">
            <a:hlinkClick r:id="" action="ppaction://noaction">
              <a:snd r:embed="rId6" name="2 le festival de dieppe.wav"/>
            </a:hlinkClick>
            <a:extLst>
              <a:ext uri="{FF2B5EF4-FFF2-40B4-BE49-F238E27FC236}">
                <a16:creationId xmlns:a16="http://schemas.microsoft.com/office/drawing/2014/main" id="{33BBF14C-86BB-433A-9720-71846881F078}"/>
              </a:ext>
            </a:extLst>
          </p:cNvPr>
          <p:cNvSpPr/>
          <p:nvPr/>
        </p:nvSpPr>
        <p:spPr>
          <a:xfrm>
            <a:off x="1999290" y="2510606"/>
            <a:ext cx="457199" cy="4572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8" name="Rectangle 17">
            <a:hlinkClick r:id="" action="ppaction://noaction">
              <a:snd r:embed="rId7" name="3 le festival de dieppe.wav"/>
            </a:hlinkClick>
            <a:extLst>
              <a:ext uri="{FF2B5EF4-FFF2-40B4-BE49-F238E27FC236}">
                <a16:creationId xmlns:a16="http://schemas.microsoft.com/office/drawing/2014/main" id="{C83B3675-6C2F-4DD6-BB39-2E69B52C1E6A}"/>
              </a:ext>
            </a:extLst>
          </p:cNvPr>
          <p:cNvSpPr/>
          <p:nvPr/>
        </p:nvSpPr>
        <p:spPr>
          <a:xfrm>
            <a:off x="2515677" y="2510606"/>
            <a:ext cx="457199" cy="4572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9" name="Rectangle 18">
            <a:hlinkClick r:id="" action="ppaction://noaction">
              <a:snd r:embed="rId8" name="4.2 le festival de dieppe.wav"/>
            </a:hlinkClick>
            <a:extLst>
              <a:ext uri="{FF2B5EF4-FFF2-40B4-BE49-F238E27FC236}">
                <a16:creationId xmlns:a16="http://schemas.microsoft.com/office/drawing/2014/main" id="{318C9A01-4383-4E7D-8765-527027CA9D21}"/>
              </a:ext>
            </a:extLst>
          </p:cNvPr>
          <p:cNvSpPr/>
          <p:nvPr/>
        </p:nvSpPr>
        <p:spPr>
          <a:xfrm>
            <a:off x="3032064" y="2510606"/>
            <a:ext cx="457199" cy="4572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0" name="Rectangle 19">
            <a:hlinkClick r:id="" action="ppaction://noaction">
              <a:snd r:embed="rId9" name="5 le festival de dieppe.wav"/>
            </a:hlinkClick>
            <a:extLst>
              <a:ext uri="{FF2B5EF4-FFF2-40B4-BE49-F238E27FC236}">
                <a16:creationId xmlns:a16="http://schemas.microsoft.com/office/drawing/2014/main" id="{603ACD14-AAE0-42C5-9CC5-0F413BAF67BC}"/>
              </a:ext>
            </a:extLst>
          </p:cNvPr>
          <p:cNvSpPr/>
          <p:nvPr/>
        </p:nvSpPr>
        <p:spPr>
          <a:xfrm>
            <a:off x="1202513" y="3088050"/>
            <a:ext cx="457199" cy="4572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21" name="Rectangle 20">
            <a:hlinkClick r:id="" action="ppaction://noaction">
              <a:snd r:embed="rId10" name="6 le festival de dieppe.wav"/>
            </a:hlinkClick>
            <a:extLst>
              <a:ext uri="{FF2B5EF4-FFF2-40B4-BE49-F238E27FC236}">
                <a16:creationId xmlns:a16="http://schemas.microsoft.com/office/drawing/2014/main" id="{B9F0D8F1-8723-404E-8E37-34AFD213A7CB}"/>
              </a:ext>
            </a:extLst>
          </p:cNvPr>
          <p:cNvSpPr/>
          <p:nvPr/>
        </p:nvSpPr>
        <p:spPr>
          <a:xfrm>
            <a:off x="1718900" y="3088050"/>
            <a:ext cx="457199" cy="4572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22" name="Rectangle 21">
            <a:hlinkClick r:id="" action="ppaction://noaction">
              <a:snd r:embed="rId11" name="7 le festival de dieppe.wav"/>
            </a:hlinkClick>
            <a:extLst>
              <a:ext uri="{FF2B5EF4-FFF2-40B4-BE49-F238E27FC236}">
                <a16:creationId xmlns:a16="http://schemas.microsoft.com/office/drawing/2014/main" id="{CAD732EA-DA6A-4039-8FEA-E629FA162450}"/>
              </a:ext>
            </a:extLst>
          </p:cNvPr>
          <p:cNvSpPr/>
          <p:nvPr/>
        </p:nvSpPr>
        <p:spPr>
          <a:xfrm>
            <a:off x="2235287" y="3088050"/>
            <a:ext cx="457199" cy="4572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23" name="Rectangle 22">
            <a:hlinkClick r:id="" action="ppaction://noaction">
              <a:snd r:embed="rId12" name="8 le festival de dieppe.wav"/>
            </a:hlinkClick>
            <a:extLst>
              <a:ext uri="{FF2B5EF4-FFF2-40B4-BE49-F238E27FC236}">
                <a16:creationId xmlns:a16="http://schemas.microsoft.com/office/drawing/2014/main" id="{BE613CE6-B607-48EB-A6A1-422057375A24}"/>
              </a:ext>
            </a:extLst>
          </p:cNvPr>
          <p:cNvSpPr/>
          <p:nvPr/>
        </p:nvSpPr>
        <p:spPr>
          <a:xfrm>
            <a:off x="2751674" y="3088050"/>
            <a:ext cx="457199" cy="4572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24" name="Rectangle 23">
            <a:hlinkClick r:id="" action="ppaction://noaction">
              <a:snd r:embed="rId13" name="9 le festival de dieppe.wav"/>
            </a:hlinkClick>
            <a:extLst>
              <a:ext uri="{FF2B5EF4-FFF2-40B4-BE49-F238E27FC236}">
                <a16:creationId xmlns:a16="http://schemas.microsoft.com/office/drawing/2014/main" id="{12B0155C-BCFD-47E3-A1A5-C72CE658653B}"/>
              </a:ext>
            </a:extLst>
          </p:cNvPr>
          <p:cNvSpPr/>
          <p:nvPr/>
        </p:nvSpPr>
        <p:spPr>
          <a:xfrm>
            <a:off x="3268061" y="3088050"/>
            <a:ext cx="457199" cy="4572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prstClr val="white"/>
                </a:solidFill>
                <a:latin typeface="Century Gothic" panose="020F0302020204030204"/>
              </a:rPr>
              <a:t>9</a:t>
            </a:r>
            <a:endPar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24ED8CCD-8EA7-4486-8DFF-E183D6B1DEFE}"/>
              </a:ext>
            </a:extLst>
          </p:cNvPr>
          <p:cNvSpPr txBox="1"/>
          <p:nvPr/>
        </p:nvSpPr>
        <p:spPr>
          <a:xfrm>
            <a:off x="124007" y="1404480"/>
            <a:ext cx="4475967" cy="830997"/>
          </a:xfrm>
          <a:prstGeom prst="rect">
            <a:avLst/>
          </a:prstGeom>
          <a:noFill/>
        </p:spPr>
        <p:txBody>
          <a:bodyPr wrap="square" rtlCol="0">
            <a:spAutoFit/>
          </a:bodyPr>
          <a:lstStyle/>
          <a:p>
            <a:pPr algn="l"/>
            <a:r>
              <a:rPr lang="fr-FR" sz="2400" dirty="0">
                <a:solidFill>
                  <a:schemeClr val="accent5">
                    <a:lumMod val="50000"/>
                  </a:schemeClr>
                </a:solidFill>
              </a:rPr>
              <a:t>Is the </a:t>
            </a:r>
            <a:r>
              <a:rPr lang="fr-FR" sz="2400" dirty="0" err="1">
                <a:solidFill>
                  <a:schemeClr val="accent5">
                    <a:lumMod val="50000"/>
                  </a:schemeClr>
                </a:solidFill>
              </a:rPr>
              <a:t>missing</a:t>
            </a:r>
            <a:r>
              <a:rPr lang="fr-FR" sz="2400" dirty="0">
                <a:solidFill>
                  <a:schemeClr val="accent5">
                    <a:lumMod val="50000"/>
                  </a:schemeClr>
                </a:solidFill>
              </a:rPr>
              <a:t> </a:t>
            </a:r>
            <a:r>
              <a:rPr lang="fr-FR" sz="2400" dirty="0" err="1">
                <a:solidFill>
                  <a:schemeClr val="accent5">
                    <a:lumMod val="50000"/>
                  </a:schemeClr>
                </a:solidFill>
              </a:rPr>
              <a:t>word</a:t>
            </a:r>
            <a:r>
              <a:rPr lang="fr-FR" sz="2400" dirty="0">
                <a:solidFill>
                  <a:schemeClr val="accent5">
                    <a:lumMod val="50000"/>
                  </a:schemeClr>
                </a:solidFill>
              </a:rPr>
              <a:t> a </a:t>
            </a:r>
            <a:r>
              <a:rPr lang="fr-FR" sz="2400" b="1" dirty="0" err="1">
                <a:solidFill>
                  <a:schemeClr val="accent5">
                    <a:lumMod val="50000"/>
                  </a:schemeClr>
                </a:solidFill>
              </a:rPr>
              <a:t>noun</a:t>
            </a:r>
            <a:r>
              <a:rPr lang="fr-FR" sz="2400" dirty="0" err="1">
                <a:solidFill>
                  <a:schemeClr val="accent5">
                    <a:lumMod val="50000"/>
                  </a:schemeClr>
                </a:solidFill>
              </a:rPr>
              <a:t>,a</a:t>
            </a:r>
            <a:r>
              <a:rPr lang="fr-FR" sz="2400" dirty="0">
                <a:solidFill>
                  <a:schemeClr val="accent5">
                    <a:lumMod val="50000"/>
                  </a:schemeClr>
                </a:solidFill>
              </a:rPr>
              <a:t> </a:t>
            </a:r>
            <a:r>
              <a:rPr lang="fr-FR" sz="2400" b="1" dirty="0" err="1">
                <a:solidFill>
                  <a:schemeClr val="accent5">
                    <a:lumMod val="50000"/>
                  </a:schemeClr>
                </a:solidFill>
              </a:rPr>
              <a:t>pronoun</a:t>
            </a:r>
            <a:r>
              <a:rPr lang="fr-FR" sz="2400" dirty="0">
                <a:solidFill>
                  <a:schemeClr val="accent5">
                    <a:lumMod val="50000"/>
                  </a:schemeClr>
                </a:solidFill>
              </a:rPr>
              <a:t>, </a:t>
            </a:r>
            <a:r>
              <a:rPr lang="fr-FR" sz="2400" b="1" i="1" dirty="0">
                <a:solidFill>
                  <a:schemeClr val="accent5">
                    <a:lumMod val="50000"/>
                  </a:schemeClr>
                </a:solidFill>
              </a:rPr>
              <a:t>pour</a:t>
            </a:r>
            <a:r>
              <a:rPr lang="fr-FR" sz="2400" dirty="0">
                <a:solidFill>
                  <a:schemeClr val="accent5">
                    <a:lumMod val="50000"/>
                  </a:schemeClr>
                </a:solidFill>
              </a:rPr>
              <a:t> or </a:t>
            </a:r>
            <a:r>
              <a:rPr lang="fr-FR" sz="2400" b="1" i="1" dirty="0">
                <a:solidFill>
                  <a:schemeClr val="accent5">
                    <a:lumMod val="50000"/>
                  </a:schemeClr>
                </a:solidFill>
              </a:rPr>
              <a:t>sans</a:t>
            </a:r>
            <a:r>
              <a:rPr lang="fr-FR" sz="2400" i="1" dirty="0">
                <a:solidFill>
                  <a:schemeClr val="accent5">
                    <a:lumMod val="50000"/>
                  </a:schemeClr>
                </a:solidFill>
              </a:rPr>
              <a:t> ?</a:t>
            </a:r>
          </a:p>
        </p:txBody>
      </p:sp>
    </p:spTree>
    <p:extLst>
      <p:ext uri="{BB962C8B-B14F-4D97-AF65-F5344CB8AC3E}">
        <p14:creationId xmlns:p14="http://schemas.microsoft.com/office/powerpoint/2010/main" val="172784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12"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05F9D8-567D-4AEB-AA6E-A1DF2EAA0FA9}"/>
              </a:ext>
            </a:extLst>
          </p:cNvPr>
          <p:cNvSpPr txBox="1"/>
          <p:nvPr/>
        </p:nvSpPr>
        <p:spPr>
          <a:xfrm>
            <a:off x="123675" y="1209217"/>
            <a:ext cx="7411141" cy="438582"/>
          </a:xfrm>
          <a:prstGeom prst="rect">
            <a:avLst/>
          </a:prstGeom>
          <a:solidFill>
            <a:schemeClr val="bg1"/>
          </a:solidFill>
        </p:spPr>
        <p:txBody>
          <a:bodyPr wrap="square" rtlCol="0">
            <a:spAutoFit/>
          </a:bodyPr>
          <a:lstStyle/>
          <a:p>
            <a:pPr algn="l"/>
            <a:r>
              <a:rPr lang="fr-FR" sz="2250" b="1" dirty="0">
                <a:solidFill>
                  <a:schemeClr val="accent5">
                    <a:lumMod val="50000"/>
                  </a:schemeClr>
                </a:solidFill>
              </a:rPr>
              <a:t>Comment dit-on les mots orange en anglais ?</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575126" cy="707849"/>
          </a:xfrm>
        </p:spPr>
        <p:txBody>
          <a:bodyPr>
            <a:normAutofit fontScale="90000"/>
          </a:bodyPr>
          <a:lstStyle/>
          <a:p>
            <a:r>
              <a:rPr lang="en-GB" sz="3600" b="1" dirty="0">
                <a:solidFill>
                  <a:schemeClr val="bg1"/>
                </a:solidFill>
              </a:rPr>
              <a:t>Le festival de Dieppe (2/3)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972800" y="249869"/>
            <a:ext cx="937120"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F3E11188-B433-5A4A-A669-78C0EE9B8445}"/>
              </a:ext>
            </a:extLst>
          </p:cNvPr>
          <p:cNvSpPr txBox="1"/>
          <p:nvPr/>
        </p:nvSpPr>
        <p:spPr>
          <a:xfrm>
            <a:off x="134280" y="1716108"/>
            <a:ext cx="11729920"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festival de Dieppe est le plus grand* festival de </a:t>
            </a:r>
            <a:r>
              <a:rPr lang="fr-FR" sz="2400" dirty="0">
                <a:solidFill>
                  <a:schemeClr val="accent5">
                    <a:lumMod val="50000"/>
                  </a:schemeClr>
                </a:solidFill>
                <a:latin typeface="Century Gothic" panose="020F0302020204030204"/>
              </a:rPr>
              <a:t>cerfs-volants*</a:t>
            </a:r>
            <a:r>
              <a:rPr kumimoji="0" lang="fr-FR" sz="240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au monde.</a:t>
            </a:r>
            <a:endParaRPr lang="fr-FR" sz="2400" dirty="0">
              <a:solidFill>
                <a:schemeClr val="accent5">
                  <a:lumMod val="50000"/>
                </a:scheme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srgbClr val="115076"/>
                </a:solidFill>
                <a:effectLst/>
                <a:uLnTx/>
                <a:uFillTx/>
                <a:latin typeface="Century Gothic" panose="020F0302020204030204"/>
                <a:ea typeface="+mn-ea"/>
                <a:cs typeface="+mn-cs"/>
              </a:rPr>
              <a:t>On </a:t>
            </a:r>
            <a:r>
              <a:rPr lang="fr-FR" sz="2400" dirty="0">
                <a:solidFill>
                  <a:srgbClr val="115076"/>
                </a:solidFill>
                <a:latin typeface="Century Gothic" panose="020F0302020204030204"/>
              </a:rPr>
              <a:t>trouve</a:t>
            </a:r>
            <a:r>
              <a:rPr kumimoji="0" lang="fr-FR" sz="240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festival sur la plage.</a:t>
            </a:r>
          </a:p>
          <a:p>
            <a:pPr>
              <a:defRPr/>
            </a:pP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a:t>
            </a:r>
            <a:r>
              <a:rPr lang="fr-FR" sz="2400" b="1" dirty="0">
                <a:solidFill>
                  <a:schemeClr val="accent2"/>
                </a:solidFill>
                <a:latin typeface="Century Gothic" panose="020F0302020204030204"/>
              </a:rPr>
              <a:t>visiteurs</a:t>
            </a: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viennent de beaucoup de pays pour </a:t>
            </a:r>
            <a:r>
              <a:rPr kumimoji="0" lang="fr-FR" sz="2400" i="0" u="none" strike="noStrike" kern="1200" cap="none" spc="0" normalizeH="0" baseline="0" noProof="0" dirty="0">
                <a:ln>
                  <a:noFill/>
                </a:ln>
                <a:solidFill>
                  <a:srgbClr val="115076"/>
                </a:solidFill>
                <a:effectLst/>
                <a:uLnTx/>
                <a:uFillTx/>
                <a:latin typeface="Century Gothic" panose="020F0302020204030204"/>
                <a:ea typeface="+mn-ea"/>
                <a:cs typeface="+mn-cs"/>
              </a:rPr>
              <a:t>regarder</a:t>
            </a: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cerfs-volants </a:t>
            </a:r>
            <a:r>
              <a:rPr lang="fr-FR" sz="2400" b="1" dirty="0">
                <a:solidFill>
                  <a:schemeClr val="accent2"/>
                </a:solidFill>
                <a:latin typeface="Century Gothic" panose="020F0302020204030204"/>
              </a:rPr>
              <a:t>traditionnels</a:t>
            </a: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l'art et des </a:t>
            </a:r>
            <a:r>
              <a:rPr lang="fr-FR" sz="2400" b="1" dirty="0">
                <a:solidFill>
                  <a:schemeClr val="accent2"/>
                </a:solidFill>
                <a:latin typeface="Century Gothic" panose="020F0302020204030204"/>
              </a:rPr>
              <a:t>acrobates</a:t>
            </a: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aspect important du festival est qu’on peut visiter sans </a:t>
            </a:r>
            <a:r>
              <a:rPr lang="fr-FR" sz="2400" dirty="0">
                <a:solidFill>
                  <a:srgbClr val="115076"/>
                </a:solidFill>
                <a:latin typeface="Century Gothic" panose="020F0302020204030204"/>
              </a:rPr>
              <a:t>acheter</a:t>
            </a: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fr-FR" sz="2400" dirty="0">
                <a:solidFill>
                  <a:srgbClr val="4472C4">
                    <a:lumMod val="50000"/>
                  </a:srgbClr>
                </a:solidFill>
                <a:latin typeface="Century Gothic" panose="020F0302020204030204"/>
              </a:rPr>
              <a:t>de</a:t>
            </a: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billet. Il est </a:t>
            </a:r>
            <a:r>
              <a:rPr lang="fr-FR" sz="2400" b="1" dirty="0">
                <a:solidFill>
                  <a:schemeClr val="accent2"/>
                </a:solidFill>
                <a:latin typeface="Century Gothic" panose="020F0302020204030204"/>
              </a:rPr>
              <a:t>gratuit</a:t>
            </a: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y a beaucoup d'activités pour les enfants et le festival </a:t>
            </a:r>
            <a:r>
              <a:rPr lang="fr-FR" sz="2400" dirty="0">
                <a:solidFill>
                  <a:srgbClr val="115076"/>
                </a:solidFill>
                <a:latin typeface="Century Gothic" panose="020F0302020204030204"/>
              </a:rPr>
              <a:t>encourage</a:t>
            </a: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l'imagination. Cet </a:t>
            </a:r>
            <a:r>
              <a:rPr lang="fr-FR" sz="2400" b="1" dirty="0">
                <a:solidFill>
                  <a:schemeClr val="accent2"/>
                </a:solidFill>
                <a:latin typeface="Century Gothic" panose="020F0302020204030204"/>
              </a:rPr>
              <a:t>événement</a:t>
            </a: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culturel </a:t>
            </a:r>
            <a:r>
              <a:rPr kumimoji="0" lang="fr-FR" sz="240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célèbre</a:t>
            </a: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relations internationales. Pendant le dernier week-end du </a:t>
            </a:r>
            <a:r>
              <a:rPr lang="fr-FR" sz="2400" dirty="0">
                <a:solidFill>
                  <a:srgbClr val="115076"/>
                </a:solidFill>
                <a:latin typeface="Century Gothic" panose="020F0302020204030204"/>
              </a:rPr>
              <a:t>festival</a:t>
            </a: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on </a:t>
            </a:r>
            <a:r>
              <a:rPr lang="fr-FR" sz="2400" dirty="0">
                <a:solidFill>
                  <a:schemeClr val="accent5">
                    <a:lumMod val="50000"/>
                  </a:schemeClr>
                </a:solidFill>
                <a:latin typeface="Century Gothic" panose="020F0302020204030204"/>
              </a:rPr>
              <a:t>regarde</a:t>
            </a:r>
            <a:r>
              <a:rPr kumimoji="0" lang="fr-FR" sz="240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les </a:t>
            </a: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cerfs-volants </a:t>
            </a:r>
            <a:r>
              <a:rPr lang="fr-FR" sz="2400" b="1" dirty="0">
                <a:solidFill>
                  <a:schemeClr val="accent2"/>
                </a:solidFill>
                <a:latin typeface="Century Gothic" panose="020F0302020204030204"/>
              </a:rPr>
              <a:t>illuminés</a:t>
            </a: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pendant un show </a:t>
            </a:r>
            <a:r>
              <a:rPr lang="fr-FR" sz="2400" dirty="0">
                <a:solidFill>
                  <a:schemeClr val="accent5">
                    <a:lumMod val="50000"/>
                  </a:schemeClr>
                </a:solidFill>
                <a:latin typeface="Century Gothic" panose="020F0302020204030204"/>
              </a:rPr>
              <a:t>son*</a:t>
            </a:r>
            <a:r>
              <a:rPr kumimoji="0" lang="fr-FR" sz="240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et </a:t>
            </a:r>
            <a:r>
              <a:rPr lang="fr-FR" sz="2400" b="1" dirty="0">
                <a:solidFill>
                  <a:schemeClr val="accent2"/>
                </a:solidFill>
                <a:latin typeface="Century Gothic" panose="020F0302020204030204"/>
              </a:rPr>
              <a:t>lumière</a:t>
            </a: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fr-FR" sz="2400" dirty="0">
                <a:solidFill>
                  <a:srgbClr val="4472C4">
                    <a:lumMod val="50000"/>
                  </a:srgbClr>
                </a:solidFill>
                <a:latin typeface="Century Gothic" panose="020F0302020204030204"/>
              </a:rPr>
              <a:t>Je pense à visiter le </a:t>
            </a:r>
            <a:br>
              <a:rPr lang="fr-FR" sz="2400" dirty="0">
                <a:solidFill>
                  <a:srgbClr val="4472C4">
                    <a:lumMod val="50000"/>
                  </a:srgbClr>
                </a:solidFill>
                <a:latin typeface="Century Gothic" panose="020F0302020204030204"/>
              </a:rPr>
            </a:br>
            <a:r>
              <a:rPr lang="fr-FR" sz="2400" dirty="0">
                <a:solidFill>
                  <a:srgbClr val="4472C4">
                    <a:lumMod val="50000"/>
                  </a:srgbClr>
                </a:solidFill>
                <a:latin typeface="Century Gothic" panose="020F0302020204030204"/>
              </a:rPr>
              <a:t>festival. Tu voyages au festival avec ma famille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050" name="Picture 2" descr="Kite, Festival, Beach, Color, Wind, Sky, Fly">
            <a:extLst>
              <a:ext uri="{FF2B5EF4-FFF2-40B4-BE49-F238E27FC236}">
                <a16:creationId xmlns:a16="http://schemas.microsoft.com/office/drawing/2014/main" id="{9CA46838-43DF-4452-8BEE-1A3DAB51ED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417"/>
          <a:stretch/>
        </p:blipFill>
        <p:spPr bwMode="auto">
          <a:xfrm>
            <a:off x="6568864" y="220274"/>
            <a:ext cx="2619035" cy="144192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eople, Lotus, Water Lilies, Flowers, Pond, Plants">
            <a:extLst>
              <a:ext uri="{FF2B5EF4-FFF2-40B4-BE49-F238E27FC236}">
                <a16:creationId xmlns:a16="http://schemas.microsoft.com/office/drawing/2014/main" id="{EBDDACEB-E270-4B65-8D5D-8401C4D27DF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260"/>
          <a:stretch/>
        </p:blipFill>
        <p:spPr bwMode="auto">
          <a:xfrm>
            <a:off x="9071579" y="4798932"/>
            <a:ext cx="2818209" cy="1493469"/>
          </a:xfrm>
          <a:prstGeom prst="rect">
            <a:avLst/>
          </a:prstGeom>
          <a:noFill/>
          <a:extLst>
            <a:ext uri="{909E8E84-426E-40DD-AFC4-6F175D3DCCD1}">
              <a14:hiddenFill xmlns:a14="http://schemas.microsoft.com/office/drawing/2010/main">
                <a:solidFill>
                  <a:srgbClr val="FFFFFF"/>
                </a:solidFill>
              </a14:hiddenFill>
            </a:ext>
          </a:extLst>
        </p:spPr>
      </p:pic>
      <p:sp>
        <p:nvSpPr>
          <p:cNvPr id="17" name="Speech Bubble: Rectangle 16">
            <a:extLst>
              <a:ext uri="{FF2B5EF4-FFF2-40B4-BE49-F238E27FC236}">
                <a16:creationId xmlns:a16="http://schemas.microsoft.com/office/drawing/2014/main" id="{7CFA9065-31FF-4FC0-B92C-23095E25E104}"/>
              </a:ext>
            </a:extLst>
          </p:cNvPr>
          <p:cNvSpPr/>
          <p:nvPr/>
        </p:nvSpPr>
        <p:spPr>
          <a:xfrm>
            <a:off x="1445110" y="1979970"/>
            <a:ext cx="1141862" cy="491699"/>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t>visitors</a:t>
            </a:r>
            <a:endParaRPr lang="fr-FR" dirty="0"/>
          </a:p>
        </p:txBody>
      </p:sp>
      <p:sp>
        <p:nvSpPr>
          <p:cNvPr id="18" name="Speech Bubble: Rectangle 17">
            <a:extLst>
              <a:ext uri="{FF2B5EF4-FFF2-40B4-BE49-F238E27FC236}">
                <a16:creationId xmlns:a16="http://schemas.microsoft.com/office/drawing/2014/main" id="{303F08FA-D774-4850-8DAD-14A34C0E50AE}"/>
              </a:ext>
            </a:extLst>
          </p:cNvPr>
          <p:cNvSpPr/>
          <p:nvPr/>
        </p:nvSpPr>
        <p:spPr>
          <a:xfrm>
            <a:off x="2180509" y="2508436"/>
            <a:ext cx="1462077" cy="491699"/>
          </a:xfrm>
          <a:prstGeom prst="wedgeRectCallout">
            <a:avLst>
              <a:gd name="adj1" fmla="val -58862"/>
              <a:gd name="adj2" fmla="val 37519"/>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t>traditional</a:t>
            </a:r>
            <a:endParaRPr lang="fr-FR" dirty="0"/>
          </a:p>
        </p:txBody>
      </p:sp>
      <p:sp>
        <p:nvSpPr>
          <p:cNvPr id="19" name="Speech Bubble: Rectangle 18">
            <a:extLst>
              <a:ext uri="{FF2B5EF4-FFF2-40B4-BE49-F238E27FC236}">
                <a16:creationId xmlns:a16="http://schemas.microsoft.com/office/drawing/2014/main" id="{B6B51186-AFB3-45DD-9C37-677B582EF7F0}"/>
              </a:ext>
            </a:extLst>
          </p:cNvPr>
          <p:cNvSpPr/>
          <p:nvPr/>
        </p:nvSpPr>
        <p:spPr>
          <a:xfrm>
            <a:off x="5479349" y="2342627"/>
            <a:ext cx="1462077" cy="491699"/>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t>acrobats</a:t>
            </a:r>
            <a:endParaRPr lang="fr-FR" dirty="0"/>
          </a:p>
        </p:txBody>
      </p:sp>
      <p:sp>
        <p:nvSpPr>
          <p:cNvPr id="20" name="Speech Bubble: Rectangle 19">
            <a:extLst>
              <a:ext uri="{FF2B5EF4-FFF2-40B4-BE49-F238E27FC236}">
                <a16:creationId xmlns:a16="http://schemas.microsoft.com/office/drawing/2014/main" id="{049EB8AD-97AA-4BB5-866B-BA61FD0CC466}"/>
              </a:ext>
            </a:extLst>
          </p:cNvPr>
          <p:cNvSpPr/>
          <p:nvPr/>
        </p:nvSpPr>
        <p:spPr>
          <a:xfrm>
            <a:off x="8012445" y="3117235"/>
            <a:ext cx="832932" cy="491699"/>
          </a:xfrm>
          <a:prstGeom prst="wedgeRectCallout">
            <a:avLst>
              <a:gd name="adj1" fmla="val -71978"/>
              <a:gd name="adj2" fmla="val -6305"/>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free</a:t>
            </a:r>
            <a:endParaRPr lang="fr-FR" dirty="0"/>
          </a:p>
        </p:txBody>
      </p:sp>
      <p:sp>
        <p:nvSpPr>
          <p:cNvPr id="21" name="Speech Bubble: Rectangle 20">
            <a:extLst>
              <a:ext uri="{FF2B5EF4-FFF2-40B4-BE49-F238E27FC236}">
                <a16:creationId xmlns:a16="http://schemas.microsoft.com/office/drawing/2014/main" id="{81B16812-3A98-43A4-A5E5-18AC418DF5CD}"/>
              </a:ext>
            </a:extLst>
          </p:cNvPr>
          <p:cNvSpPr/>
          <p:nvPr/>
        </p:nvSpPr>
        <p:spPr>
          <a:xfrm>
            <a:off x="4548188" y="3491680"/>
            <a:ext cx="1081894" cy="491699"/>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t>event</a:t>
            </a:r>
            <a:endParaRPr lang="fr-FR" dirty="0"/>
          </a:p>
        </p:txBody>
      </p:sp>
      <p:sp>
        <p:nvSpPr>
          <p:cNvPr id="22" name="Speech Bubble: Rectangle 21">
            <a:extLst>
              <a:ext uri="{FF2B5EF4-FFF2-40B4-BE49-F238E27FC236}">
                <a16:creationId xmlns:a16="http://schemas.microsoft.com/office/drawing/2014/main" id="{D6CBDA3E-2BA2-4266-B277-4D36932FCE58}"/>
              </a:ext>
            </a:extLst>
          </p:cNvPr>
          <p:cNvSpPr/>
          <p:nvPr/>
        </p:nvSpPr>
        <p:spPr>
          <a:xfrm>
            <a:off x="9537617" y="3887327"/>
            <a:ext cx="960312" cy="491699"/>
          </a:xfrm>
          <a:prstGeom prst="wedgeRectCallout">
            <a:avLst>
              <a:gd name="adj1" fmla="val 34173"/>
              <a:gd name="adj2" fmla="val 76378"/>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lit up</a:t>
            </a:r>
            <a:endParaRPr lang="fr-FR" dirty="0"/>
          </a:p>
        </p:txBody>
      </p:sp>
      <p:sp>
        <p:nvSpPr>
          <p:cNvPr id="23" name="Speech Bubble: Rectangle 22">
            <a:extLst>
              <a:ext uri="{FF2B5EF4-FFF2-40B4-BE49-F238E27FC236}">
                <a16:creationId xmlns:a16="http://schemas.microsoft.com/office/drawing/2014/main" id="{7921FE70-FDED-4074-B593-CAC52A56E1E1}"/>
              </a:ext>
            </a:extLst>
          </p:cNvPr>
          <p:cNvSpPr/>
          <p:nvPr/>
        </p:nvSpPr>
        <p:spPr>
          <a:xfrm>
            <a:off x="5529406" y="4608712"/>
            <a:ext cx="929508" cy="491699"/>
          </a:xfrm>
          <a:prstGeom prst="wedgeRectCallout">
            <a:avLst>
              <a:gd name="adj1" fmla="val -61682"/>
              <a:gd name="adj2" fmla="val 1436"/>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light</a:t>
            </a:r>
            <a:endParaRPr lang="fr-FR" dirty="0"/>
          </a:p>
        </p:txBody>
      </p:sp>
      <p:sp>
        <p:nvSpPr>
          <p:cNvPr id="24" name="Speech Bubble: Rectangle 23">
            <a:extLst>
              <a:ext uri="{FF2B5EF4-FFF2-40B4-BE49-F238E27FC236}">
                <a16:creationId xmlns:a16="http://schemas.microsoft.com/office/drawing/2014/main" id="{E372412B-A6AE-4E31-8DFF-79D4D71EF855}"/>
              </a:ext>
            </a:extLst>
          </p:cNvPr>
          <p:cNvSpPr/>
          <p:nvPr/>
        </p:nvSpPr>
        <p:spPr>
          <a:xfrm>
            <a:off x="1038647" y="1279374"/>
            <a:ext cx="2034614" cy="1021736"/>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t>What</a:t>
            </a:r>
            <a:r>
              <a:rPr lang="fr-FR" sz="2000" dirty="0"/>
              <a:t> </a:t>
            </a:r>
            <a:r>
              <a:rPr lang="fr-FR" sz="2000" dirty="0" err="1"/>
              <a:t>noun</a:t>
            </a:r>
            <a:r>
              <a:rPr lang="fr-FR" sz="2000" dirty="0"/>
              <a:t> </a:t>
            </a:r>
            <a:r>
              <a:rPr lang="fr-FR" sz="2000" dirty="0" err="1"/>
              <a:t>does</a:t>
            </a:r>
            <a:r>
              <a:rPr lang="fr-FR" sz="2000" dirty="0"/>
              <a:t> </a:t>
            </a:r>
            <a:r>
              <a:rPr lang="fr-FR" sz="2000" dirty="0" err="1"/>
              <a:t>this</a:t>
            </a:r>
            <a:r>
              <a:rPr lang="fr-FR" sz="2000" dirty="0"/>
              <a:t> </a:t>
            </a:r>
            <a:r>
              <a:rPr lang="fr-FR" sz="2000" dirty="0" err="1"/>
              <a:t>word</a:t>
            </a:r>
            <a:r>
              <a:rPr lang="fr-FR" sz="2000" dirty="0"/>
              <a:t> look like?</a:t>
            </a:r>
            <a:endParaRPr lang="fr-FR" dirty="0"/>
          </a:p>
        </p:txBody>
      </p:sp>
      <p:sp>
        <p:nvSpPr>
          <p:cNvPr id="25" name="Speech Bubble: Rectangle 24">
            <a:extLst>
              <a:ext uri="{FF2B5EF4-FFF2-40B4-BE49-F238E27FC236}">
                <a16:creationId xmlns:a16="http://schemas.microsoft.com/office/drawing/2014/main" id="{3550C9FE-84D6-48E1-A67B-8A955C97E7C4}"/>
              </a:ext>
            </a:extLst>
          </p:cNvPr>
          <p:cNvSpPr/>
          <p:nvPr/>
        </p:nvSpPr>
        <p:spPr>
          <a:xfrm>
            <a:off x="1163201" y="1662196"/>
            <a:ext cx="2137559" cy="1021736"/>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t>What</a:t>
            </a:r>
            <a:r>
              <a:rPr lang="fr-FR" sz="2000" dirty="0"/>
              <a:t> adjective </a:t>
            </a:r>
            <a:r>
              <a:rPr lang="fr-FR" sz="2000" dirty="0" err="1"/>
              <a:t>does</a:t>
            </a:r>
            <a:r>
              <a:rPr lang="fr-FR" sz="2000" dirty="0"/>
              <a:t> </a:t>
            </a:r>
            <a:r>
              <a:rPr lang="fr-FR" sz="2000" dirty="0" err="1"/>
              <a:t>this</a:t>
            </a:r>
            <a:r>
              <a:rPr lang="fr-FR" sz="2000" dirty="0"/>
              <a:t> </a:t>
            </a:r>
            <a:r>
              <a:rPr lang="fr-FR" sz="2000" dirty="0" err="1"/>
              <a:t>word</a:t>
            </a:r>
            <a:r>
              <a:rPr lang="fr-FR" sz="2000" dirty="0"/>
              <a:t> look like?</a:t>
            </a:r>
            <a:endParaRPr lang="fr-FR" dirty="0"/>
          </a:p>
        </p:txBody>
      </p:sp>
      <p:sp>
        <p:nvSpPr>
          <p:cNvPr id="26" name="Speech Bubble: Rectangle 25">
            <a:extLst>
              <a:ext uri="{FF2B5EF4-FFF2-40B4-BE49-F238E27FC236}">
                <a16:creationId xmlns:a16="http://schemas.microsoft.com/office/drawing/2014/main" id="{3ABAAA92-66C1-419C-8136-B89718C27557}"/>
              </a:ext>
            </a:extLst>
          </p:cNvPr>
          <p:cNvSpPr/>
          <p:nvPr/>
        </p:nvSpPr>
        <p:spPr>
          <a:xfrm>
            <a:off x="4976853" y="1691601"/>
            <a:ext cx="2034614" cy="1021736"/>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t>What</a:t>
            </a:r>
            <a:r>
              <a:rPr lang="fr-FR" sz="2000" dirty="0"/>
              <a:t> </a:t>
            </a:r>
            <a:r>
              <a:rPr lang="fr-FR" sz="2000" dirty="0" err="1"/>
              <a:t>noun</a:t>
            </a:r>
            <a:r>
              <a:rPr lang="fr-FR" sz="2000" dirty="0"/>
              <a:t> </a:t>
            </a:r>
            <a:r>
              <a:rPr lang="fr-FR" sz="2000" dirty="0" err="1"/>
              <a:t>does</a:t>
            </a:r>
            <a:r>
              <a:rPr lang="fr-FR" sz="2000" dirty="0"/>
              <a:t> </a:t>
            </a:r>
            <a:r>
              <a:rPr lang="fr-FR" sz="2000" dirty="0" err="1"/>
              <a:t>this</a:t>
            </a:r>
            <a:r>
              <a:rPr lang="fr-FR" sz="2000" dirty="0"/>
              <a:t> </a:t>
            </a:r>
            <a:r>
              <a:rPr lang="fr-FR" sz="2000" dirty="0" err="1"/>
              <a:t>word</a:t>
            </a:r>
            <a:r>
              <a:rPr lang="fr-FR" sz="2000" dirty="0"/>
              <a:t> look like?</a:t>
            </a:r>
            <a:endParaRPr lang="fr-FR" dirty="0"/>
          </a:p>
        </p:txBody>
      </p:sp>
      <p:sp>
        <p:nvSpPr>
          <p:cNvPr id="27" name="Speech Bubble: Rectangle 26">
            <a:extLst>
              <a:ext uri="{FF2B5EF4-FFF2-40B4-BE49-F238E27FC236}">
                <a16:creationId xmlns:a16="http://schemas.microsoft.com/office/drawing/2014/main" id="{5A7C0DD9-C6EC-416D-A1B6-E14EEAE384CE}"/>
              </a:ext>
            </a:extLst>
          </p:cNvPr>
          <p:cNvSpPr/>
          <p:nvPr/>
        </p:nvSpPr>
        <p:spPr>
          <a:xfrm>
            <a:off x="7625216" y="1894717"/>
            <a:ext cx="3270745" cy="1021736"/>
          </a:xfrm>
          <a:prstGeom prst="wedgeRectCallout">
            <a:avLst>
              <a:gd name="adj1" fmla="val -43277"/>
              <a:gd name="adj2" fmla="val 84595"/>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t>What</a:t>
            </a:r>
            <a:r>
              <a:rPr lang="fr-FR" sz="2000" dirty="0"/>
              <a:t> </a:t>
            </a:r>
            <a:r>
              <a:rPr lang="fr-FR" sz="2000" dirty="0" err="1"/>
              <a:t>does</a:t>
            </a:r>
            <a:r>
              <a:rPr lang="fr-FR" sz="2000" dirty="0"/>
              <a:t> the </a:t>
            </a:r>
            <a:r>
              <a:rPr lang="fr-FR" sz="2000" dirty="0" err="1"/>
              <a:t>previous</a:t>
            </a:r>
            <a:r>
              <a:rPr lang="fr-FR" sz="2000" dirty="0"/>
              <a:t> sentence tell </a:t>
            </a:r>
            <a:r>
              <a:rPr lang="fr-FR" sz="2000" dirty="0" err="1"/>
              <a:t>you</a:t>
            </a:r>
            <a:r>
              <a:rPr lang="fr-FR" sz="2000" dirty="0"/>
              <a:t> about the festival?</a:t>
            </a:r>
            <a:endParaRPr lang="fr-FR" dirty="0"/>
          </a:p>
        </p:txBody>
      </p:sp>
      <p:sp>
        <p:nvSpPr>
          <p:cNvPr id="28" name="Speech Bubble: Rectangle 27">
            <a:extLst>
              <a:ext uri="{FF2B5EF4-FFF2-40B4-BE49-F238E27FC236}">
                <a16:creationId xmlns:a16="http://schemas.microsoft.com/office/drawing/2014/main" id="{27825684-222C-41D6-9904-B524ED753F34}"/>
              </a:ext>
            </a:extLst>
          </p:cNvPr>
          <p:cNvSpPr/>
          <p:nvPr/>
        </p:nvSpPr>
        <p:spPr>
          <a:xfrm>
            <a:off x="3747261" y="2763442"/>
            <a:ext cx="2034614" cy="1021736"/>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The start of </a:t>
            </a:r>
            <a:r>
              <a:rPr lang="fr-FR" sz="2000" dirty="0" err="1"/>
              <a:t>this</a:t>
            </a:r>
            <a:r>
              <a:rPr lang="fr-FR" sz="2000" dirty="0"/>
              <a:t> </a:t>
            </a:r>
            <a:r>
              <a:rPr lang="fr-FR" sz="2000" dirty="0" err="1"/>
              <a:t>word</a:t>
            </a:r>
            <a:r>
              <a:rPr lang="fr-FR" sz="2000" dirty="0"/>
              <a:t> looks like the English</a:t>
            </a:r>
            <a:endParaRPr lang="fr-FR" dirty="0"/>
          </a:p>
        </p:txBody>
      </p:sp>
      <p:sp>
        <p:nvSpPr>
          <p:cNvPr id="29" name="Speech Bubble: Rectangle 28">
            <a:extLst>
              <a:ext uri="{FF2B5EF4-FFF2-40B4-BE49-F238E27FC236}">
                <a16:creationId xmlns:a16="http://schemas.microsoft.com/office/drawing/2014/main" id="{EB06D9DA-6A69-4D79-ACE7-6D5D5611990C}"/>
              </a:ext>
            </a:extLst>
          </p:cNvPr>
          <p:cNvSpPr/>
          <p:nvPr/>
        </p:nvSpPr>
        <p:spPr>
          <a:xfrm>
            <a:off x="9988858" y="3111440"/>
            <a:ext cx="2034614" cy="1021736"/>
          </a:xfrm>
          <a:prstGeom prst="wedgeRectCallout">
            <a:avLst>
              <a:gd name="adj1" fmla="val 8138"/>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t>What</a:t>
            </a:r>
            <a:r>
              <a:rPr lang="fr-FR" sz="2000" dirty="0"/>
              <a:t> adjective </a:t>
            </a:r>
            <a:r>
              <a:rPr lang="fr-FR" sz="2000" dirty="0" err="1"/>
              <a:t>does</a:t>
            </a:r>
            <a:r>
              <a:rPr lang="fr-FR" sz="2000" dirty="0"/>
              <a:t> </a:t>
            </a:r>
            <a:r>
              <a:rPr lang="fr-FR" sz="2000" dirty="0" err="1"/>
              <a:t>this</a:t>
            </a:r>
            <a:r>
              <a:rPr lang="fr-FR" sz="2000" dirty="0"/>
              <a:t> look like?</a:t>
            </a:r>
            <a:endParaRPr lang="fr-FR" dirty="0"/>
          </a:p>
        </p:txBody>
      </p:sp>
      <p:sp>
        <p:nvSpPr>
          <p:cNvPr id="30" name="Speech Bubble: Rectangle 29">
            <a:extLst>
              <a:ext uri="{FF2B5EF4-FFF2-40B4-BE49-F238E27FC236}">
                <a16:creationId xmlns:a16="http://schemas.microsoft.com/office/drawing/2014/main" id="{7DD47017-05ED-431E-A065-4381A39D0265}"/>
              </a:ext>
            </a:extLst>
          </p:cNvPr>
          <p:cNvSpPr/>
          <p:nvPr/>
        </p:nvSpPr>
        <p:spPr>
          <a:xfrm>
            <a:off x="1602631" y="3459659"/>
            <a:ext cx="4344921" cy="1021736"/>
          </a:xfrm>
          <a:prstGeom prst="wedgeRectCallout">
            <a:avLst>
              <a:gd name="adj1" fmla="val 34040"/>
              <a:gd name="adj2" fmla="val 74269"/>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This </a:t>
            </a:r>
            <a:r>
              <a:rPr lang="fr-FR" sz="2000" dirty="0" err="1"/>
              <a:t>word</a:t>
            </a:r>
            <a:r>
              <a:rPr lang="fr-FR" sz="2000" dirty="0"/>
              <a:t> has the </a:t>
            </a:r>
            <a:r>
              <a:rPr lang="fr-FR" sz="2000" dirty="0" err="1"/>
              <a:t>same</a:t>
            </a:r>
            <a:r>
              <a:rPr lang="fr-FR" sz="2000" dirty="0"/>
              <a:t> stem as the </a:t>
            </a:r>
            <a:r>
              <a:rPr lang="fr-FR" sz="2000" dirty="0" err="1"/>
              <a:t>previous</a:t>
            </a:r>
            <a:r>
              <a:rPr lang="fr-FR" sz="2000" dirty="0"/>
              <a:t> one </a:t>
            </a:r>
            <a:r>
              <a:rPr lang="fr-FR" sz="2000" dirty="0" err="1"/>
              <a:t>you</a:t>
            </a:r>
            <a:r>
              <a:rPr lang="fr-FR" sz="2000" dirty="0"/>
              <a:t> </a:t>
            </a:r>
            <a:r>
              <a:rPr lang="fr-FR" sz="2000" dirty="0" err="1"/>
              <a:t>worked</a:t>
            </a:r>
            <a:r>
              <a:rPr lang="fr-FR" sz="2000" dirty="0"/>
              <a:t> out. </a:t>
            </a:r>
            <a:r>
              <a:rPr lang="fr-FR" sz="2000" dirty="0" err="1"/>
              <a:t>What</a:t>
            </a:r>
            <a:r>
              <a:rPr lang="fr-FR" sz="2000" dirty="0"/>
              <a:t> </a:t>
            </a:r>
            <a:r>
              <a:rPr lang="fr-FR" sz="2000" dirty="0" err="1"/>
              <a:t>might</a:t>
            </a:r>
            <a:r>
              <a:rPr lang="fr-FR" sz="2000" dirty="0"/>
              <a:t> </a:t>
            </a:r>
            <a:r>
              <a:rPr lang="fr-FR" sz="2000" dirty="0" err="1"/>
              <a:t>it</a:t>
            </a:r>
            <a:r>
              <a:rPr lang="fr-FR" sz="2000" dirty="0"/>
              <a:t> </a:t>
            </a:r>
            <a:r>
              <a:rPr lang="fr-FR" sz="2000" dirty="0" err="1"/>
              <a:t>mean</a:t>
            </a:r>
            <a:r>
              <a:rPr lang="fr-FR" sz="2000" dirty="0"/>
              <a:t>?</a:t>
            </a:r>
            <a:endParaRPr lang="fr-FR" dirty="0"/>
          </a:p>
        </p:txBody>
      </p:sp>
      <p:sp>
        <p:nvSpPr>
          <p:cNvPr id="31" name="TextBox 30">
            <a:extLst>
              <a:ext uri="{FF2B5EF4-FFF2-40B4-BE49-F238E27FC236}">
                <a16:creationId xmlns:a16="http://schemas.microsoft.com/office/drawing/2014/main" id="{A50D7A57-2798-4399-83BE-9D1D8FFF1877}"/>
              </a:ext>
            </a:extLst>
          </p:cNvPr>
          <p:cNvSpPr txBox="1"/>
          <p:nvPr/>
        </p:nvSpPr>
        <p:spPr>
          <a:xfrm>
            <a:off x="134280" y="5461404"/>
            <a:ext cx="7411141" cy="830997"/>
          </a:xfrm>
          <a:prstGeom prst="rect">
            <a:avLst/>
          </a:prstGeom>
          <a:noFill/>
        </p:spPr>
        <p:txBody>
          <a:bodyPr wrap="square" rtlCol="0">
            <a:spAutoFit/>
          </a:bodyPr>
          <a:lstStyle/>
          <a:p>
            <a:pPr algn="l"/>
            <a:r>
              <a:rPr lang="fr-FR" sz="2400" b="1" dirty="0" err="1">
                <a:solidFill>
                  <a:schemeClr val="accent5">
                    <a:lumMod val="50000"/>
                  </a:schemeClr>
                </a:solidFill>
              </a:rPr>
              <a:t>What</a:t>
            </a:r>
            <a:r>
              <a:rPr lang="fr-FR" sz="2400" b="1" dirty="0">
                <a:solidFill>
                  <a:schemeClr val="accent5">
                    <a:lumMod val="50000"/>
                  </a:schemeClr>
                </a:solidFill>
              </a:rPr>
              <a:t> </a:t>
            </a:r>
            <a:r>
              <a:rPr lang="fr-FR" sz="2400" b="1" dirty="0" err="1">
                <a:solidFill>
                  <a:schemeClr val="accent5">
                    <a:lumMod val="50000"/>
                  </a:schemeClr>
                </a:solidFill>
              </a:rPr>
              <a:t>words</a:t>
            </a:r>
            <a:r>
              <a:rPr lang="fr-FR" sz="2400" b="1" dirty="0">
                <a:solidFill>
                  <a:schemeClr val="accent5">
                    <a:lumMod val="50000"/>
                  </a:schemeClr>
                </a:solidFill>
              </a:rPr>
              <a:t> </a:t>
            </a:r>
            <a:r>
              <a:rPr lang="fr-FR" sz="2400" b="1" dirty="0" err="1">
                <a:solidFill>
                  <a:schemeClr val="accent5">
                    <a:lumMod val="50000"/>
                  </a:schemeClr>
                </a:solidFill>
              </a:rPr>
              <a:t>that</a:t>
            </a:r>
            <a:r>
              <a:rPr lang="fr-FR" sz="2400" b="1" dirty="0">
                <a:solidFill>
                  <a:schemeClr val="accent5">
                    <a:lumMod val="50000"/>
                  </a:schemeClr>
                </a:solidFill>
              </a:rPr>
              <a:t> </a:t>
            </a:r>
            <a:r>
              <a:rPr lang="fr-FR" sz="2400" b="1" dirty="0" err="1">
                <a:solidFill>
                  <a:schemeClr val="accent5">
                    <a:lumMod val="50000"/>
                  </a:schemeClr>
                </a:solidFill>
              </a:rPr>
              <a:t>you</a:t>
            </a:r>
            <a:r>
              <a:rPr lang="fr-FR" sz="2400" b="1" dirty="0">
                <a:solidFill>
                  <a:schemeClr val="accent5">
                    <a:lumMod val="50000"/>
                  </a:schemeClr>
                </a:solidFill>
              </a:rPr>
              <a:t> </a:t>
            </a:r>
            <a:r>
              <a:rPr lang="fr-FR" sz="2400" b="1" dirty="0" err="1">
                <a:solidFill>
                  <a:schemeClr val="accent5">
                    <a:lumMod val="50000"/>
                  </a:schemeClr>
                </a:solidFill>
              </a:rPr>
              <a:t>already</a:t>
            </a:r>
            <a:r>
              <a:rPr lang="fr-FR" sz="2400" b="1" dirty="0">
                <a:solidFill>
                  <a:schemeClr val="accent5">
                    <a:lumMod val="50000"/>
                  </a:schemeClr>
                </a:solidFill>
              </a:rPr>
              <a:t> know </a:t>
            </a:r>
            <a:r>
              <a:rPr lang="fr-FR" sz="2400" b="1" dirty="0" err="1">
                <a:solidFill>
                  <a:schemeClr val="accent5">
                    <a:lumMod val="50000"/>
                  </a:schemeClr>
                </a:solidFill>
              </a:rPr>
              <a:t>could</a:t>
            </a:r>
            <a:r>
              <a:rPr lang="fr-FR" sz="2400" b="1" dirty="0">
                <a:solidFill>
                  <a:schemeClr val="accent5">
                    <a:lumMod val="50000"/>
                  </a:schemeClr>
                </a:solidFill>
              </a:rPr>
              <a:t> </a:t>
            </a:r>
            <a:r>
              <a:rPr lang="fr-FR" sz="2400" b="1" dirty="0" err="1">
                <a:solidFill>
                  <a:schemeClr val="accent5">
                    <a:lumMod val="50000"/>
                  </a:schemeClr>
                </a:solidFill>
              </a:rPr>
              <a:t>you</a:t>
            </a:r>
            <a:r>
              <a:rPr lang="fr-FR" sz="2400" b="1" dirty="0">
                <a:solidFill>
                  <a:schemeClr val="accent5">
                    <a:lumMod val="50000"/>
                  </a:schemeClr>
                </a:solidFill>
              </a:rPr>
              <a:t> use </a:t>
            </a:r>
            <a:r>
              <a:rPr lang="fr-FR" sz="2400" b="1" dirty="0" err="1">
                <a:solidFill>
                  <a:schemeClr val="accent5">
                    <a:lumMod val="50000"/>
                  </a:schemeClr>
                </a:solidFill>
              </a:rPr>
              <a:t>instead</a:t>
            </a:r>
            <a:r>
              <a:rPr lang="fr-FR" sz="2400" b="1" dirty="0">
                <a:solidFill>
                  <a:schemeClr val="accent5">
                    <a:lumMod val="50000"/>
                  </a:schemeClr>
                </a:solidFill>
              </a:rPr>
              <a:t> of the </a:t>
            </a:r>
            <a:r>
              <a:rPr lang="fr-FR" sz="2400" b="1" dirty="0" err="1">
                <a:solidFill>
                  <a:schemeClr val="accent5">
                    <a:lumMod val="50000"/>
                  </a:schemeClr>
                </a:solidFill>
              </a:rPr>
              <a:t>words</a:t>
            </a:r>
            <a:r>
              <a:rPr lang="fr-FR" sz="2400" b="1" dirty="0">
                <a:solidFill>
                  <a:schemeClr val="accent5">
                    <a:lumMod val="50000"/>
                  </a:schemeClr>
                </a:solidFill>
              </a:rPr>
              <a:t> in orange?</a:t>
            </a:r>
          </a:p>
        </p:txBody>
      </p:sp>
      <p:sp>
        <p:nvSpPr>
          <p:cNvPr id="32" name="Rectangle: Rounded Corners 31">
            <a:extLst>
              <a:ext uri="{FF2B5EF4-FFF2-40B4-BE49-F238E27FC236}">
                <a16:creationId xmlns:a16="http://schemas.microsoft.com/office/drawing/2014/main" id="{33479A32-B617-43E5-B53E-BB28262A17EE}"/>
              </a:ext>
            </a:extLst>
          </p:cNvPr>
          <p:cNvSpPr/>
          <p:nvPr/>
        </p:nvSpPr>
        <p:spPr>
          <a:xfrm>
            <a:off x="9204517" y="553514"/>
            <a:ext cx="2935869" cy="1198703"/>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*le plus grand =</a:t>
            </a:r>
          </a:p>
          <a:p>
            <a:pPr algn="ctr"/>
            <a:r>
              <a:rPr lang="fr-FR" sz="2000" dirty="0"/>
              <a:t>the </a:t>
            </a:r>
            <a:r>
              <a:rPr lang="fr-FR" sz="2000" dirty="0" err="1"/>
              <a:t>biggest</a:t>
            </a:r>
            <a:endParaRPr lang="fr-FR" sz="2000" dirty="0"/>
          </a:p>
          <a:p>
            <a:pPr algn="ctr"/>
            <a:r>
              <a:rPr lang="fr-FR" sz="2000" dirty="0"/>
              <a:t>*le cerf-volant = kite</a:t>
            </a:r>
          </a:p>
          <a:p>
            <a:pPr algn="ctr"/>
            <a:r>
              <a:rPr lang="fr-FR" sz="2000" dirty="0"/>
              <a:t>*le son = </a:t>
            </a:r>
            <a:r>
              <a:rPr lang="fr-FR" sz="2000" dirty="0" err="1"/>
              <a:t>sound</a:t>
            </a:r>
            <a:endParaRPr lang="fr-FR" sz="2000" dirty="0"/>
          </a:p>
        </p:txBody>
      </p:sp>
    </p:spTree>
    <p:extLst>
      <p:ext uri="{BB962C8B-B14F-4D97-AF65-F5344CB8AC3E}">
        <p14:creationId xmlns:p14="http://schemas.microsoft.com/office/powerpoint/2010/main" val="102364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 presetClass="exit" presetSubtype="0" fill="hold" grpId="1" nodeType="withEffect">
                                  <p:stCondLst>
                                    <p:cond delay="0"/>
                                  </p:stCondLst>
                                  <p:childTnLst>
                                    <p:set>
                                      <p:cBhvr>
                                        <p:cTn id="26" dur="1" fill="hold">
                                          <p:stCondLst>
                                            <p:cond delay="0"/>
                                          </p:stCondLst>
                                        </p:cTn>
                                        <p:tgtEl>
                                          <p:spTgt spid="2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 presetClass="exit" presetSubtype="0" fill="hold" grpId="1" nodeType="withEffect">
                                  <p:stCondLst>
                                    <p:cond delay="0"/>
                                  </p:stCondLst>
                                  <p:childTnLst>
                                    <p:set>
                                      <p:cBhvr>
                                        <p:cTn id="38" dur="1" fill="hold">
                                          <p:stCondLst>
                                            <p:cond delay="0"/>
                                          </p:stCondLst>
                                        </p:cTn>
                                        <p:tgtEl>
                                          <p:spTgt spid="2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1" presetClass="exit" presetSubtype="0" fill="hold" grpId="1" nodeType="withEffect">
                                  <p:stCondLst>
                                    <p:cond delay="0"/>
                                  </p:stCondLst>
                                  <p:childTnLst>
                                    <p:set>
                                      <p:cBhvr>
                                        <p:cTn id="50" dur="1" fill="hold">
                                          <p:stCondLst>
                                            <p:cond delay="0"/>
                                          </p:stCondLst>
                                        </p:cTn>
                                        <p:tgtEl>
                                          <p:spTgt spid="2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500"/>
                                        <p:tgtEl>
                                          <p:spTgt spid="2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par>
                                <p:cTn id="61" presetID="1" presetClass="exit" presetSubtype="0" fill="hold" grpId="1" nodeType="withEffect">
                                  <p:stCondLst>
                                    <p:cond delay="0"/>
                                  </p:stCondLst>
                                  <p:childTnLst>
                                    <p:set>
                                      <p:cBhvr>
                                        <p:cTn id="62" dur="1" fill="hold">
                                          <p:stCondLst>
                                            <p:cond delay="0"/>
                                          </p:stCondLst>
                                        </p:cTn>
                                        <p:tgtEl>
                                          <p:spTgt spid="2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500"/>
                                        <p:tgtEl>
                                          <p:spTgt spid="2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par>
                                <p:cTn id="73" presetID="1" presetClass="exit" presetSubtype="0" fill="hold" grpId="1" nodeType="withEffect">
                                  <p:stCondLst>
                                    <p:cond delay="0"/>
                                  </p:stCondLst>
                                  <p:childTnLst>
                                    <p:set>
                                      <p:cBhvr>
                                        <p:cTn id="74" dur="1" fill="hold">
                                          <p:stCondLst>
                                            <p:cond delay="0"/>
                                          </p:stCondLst>
                                        </p:cTn>
                                        <p:tgtEl>
                                          <p:spTgt spid="2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500"/>
                                        <p:tgtEl>
                                          <p:spTgt spid="30"/>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fade">
                                      <p:cBhvr>
                                        <p:cTn id="84" dur="500"/>
                                        <p:tgtEl>
                                          <p:spTgt spid="23"/>
                                        </p:tgtEl>
                                      </p:cBhvr>
                                    </p:animEffect>
                                  </p:childTnLst>
                                </p:cTn>
                              </p:par>
                              <p:par>
                                <p:cTn id="85" presetID="1" presetClass="exit" presetSubtype="0" fill="hold" grpId="1" nodeType="withEffect">
                                  <p:stCondLst>
                                    <p:cond delay="0"/>
                                  </p:stCondLst>
                                  <p:childTnLst>
                                    <p:set>
                                      <p:cBhvr>
                                        <p:cTn id="86" dur="1" fill="hold">
                                          <p:stCondLst>
                                            <p:cond delay="0"/>
                                          </p:stCondLst>
                                        </p:cTn>
                                        <p:tgtEl>
                                          <p:spTgt spid="30"/>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525933" cy="707849"/>
          </a:xfrm>
        </p:spPr>
        <p:txBody>
          <a:bodyPr>
            <a:normAutofit fontScale="90000"/>
          </a:bodyPr>
          <a:lstStyle/>
          <a:p>
            <a:r>
              <a:rPr lang="en-GB" sz="3600" b="1" dirty="0">
                <a:solidFill>
                  <a:schemeClr val="bg1"/>
                </a:solidFill>
              </a:rPr>
              <a:t>Le festival de Dieppe (3/3)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F3E11188-B433-5A4A-A669-78C0EE9B8445}"/>
              </a:ext>
            </a:extLst>
          </p:cNvPr>
          <p:cNvSpPr txBox="1"/>
          <p:nvPr/>
        </p:nvSpPr>
        <p:spPr>
          <a:xfrm>
            <a:off x="223443" y="2129772"/>
            <a:ext cx="11393330"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rPr>
              <a:t>Le festival de Dieppe est le plus grand* festival de cerfs-volants* au monde. 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200" dirty="0">
                <a:solidFill>
                  <a:srgbClr val="4472C4">
                    <a:lumMod val="50000"/>
                  </a:srgbClr>
                </a:solidFill>
                <a:latin typeface="Century Gothic" panose="020F0302020204030204"/>
              </a:rPr>
              <a:t>   </a:t>
            </a:r>
            <a:r>
              <a:rPr kumimoji="0" lang="fr-FR" sz="2200" b="1" i="0" u="none" strike="noStrike" kern="1200" cap="none" spc="0" normalizeH="0" baseline="0" noProof="0" dirty="0">
                <a:ln>
                  <a:noFill/>
                </a:ln>
                <a:solidFill>
                  <a:srgbClr val="ED7D31"/>
                </a:solidFill>
                <a:effectLst/>
                <a:uLnTx/>
                <a:uFillTx/>
                <a:latin typeface="Century Gothic" panose="020F0302020204030204"/>
              </a:rPr>
              <a:t>trouve   </a:t>
            </a:r>
            <a:r>
              <a:rPr kumimoji="0" lang="fr-FR" sz="2200" b="1"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rPr>
              <a:t>le festival sur la plage en septembre.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rPr>
              <a:t>Les visiteurs viennent de beaucoup de pays pour  </a:t>
            </a:r>
            <a:r>
              <a:rPr kumimoji="0" lang="fr-FR" sz="2200" b="1" i="0" u="none" strike="noStrike" kern="1200" cap="none" spc="0" normalizeH="0" baseline="0" noProof="0" dirty="0">
                <a:ln>
                  <a:noFill/>
                </a:ln>
                <a:solidFill>
                  <a:srgbClr val="ED7D31"/>
                </a:solidFill>
                <a:effectLst/>
                <a:uLnTx/>
                <a:uFillTx/>
                <a:latin typeface="Century Gothic" panose="020F0302020204030204"/>
              </a:rPr>
              <a:t>regarder</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rPr>
              <a:t>  des cerfs-volants traditionnels, de l'art et des acrobates. Un aspect important du festival est qu’on peut visiter sans  </a:t>
            </a:r>
            <a:r>
              <a:rPr lang="fr-FR" sz="2200" dirty="0">
                <a:solidFill>
                  <a:srgbClr val="4472C4">
                    <a:lumMod val="50000"/>
                  </a:srgbClr>
                </a:solidFill>
                <a:latin typeface="Century Gothic" panose="020F0302020204030204"/>
              </a:rPr>
              <a:t>  </a:t>
            </a:r>
            <a:r>
              <a:rPr kumimoji="0" lang="fr-FR" sz="2200" b="1" i="0" u="none" strike="noStrike" kern="1200" cap="none" spc="0" normalizeH="0" baseline="0" noProof="0" dirty="0">
                <a:ln>
                  <a:noFill/>
                </a:ln>
                <a:solidFill>
                  <a:srgbClr val="ED7D31"/>
                </a:solidFill>
                <a:effectLst/>
                <a:uLnTx/>
                <a:uFillTx/>
                <a:latin typeface="Century Gothic" panose="020F0302020204030204"/>
              </a:rPr>
              <a:t>acheter</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rPr>
              <a:t>   de billet. Il est gratuit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rPr>
              <a:t>Il y a beaucoup d'activités pour les enfants et le festival </a:t>
            </a:r>
            <a:r>
              <a:rPr kumimoji="0" lang="fr-FR" sz="2200" b="1" i="0" u="none" strike="noStrike" kern="1200" cap="none" spc="0" normalizeH="0" baseline="0" noProof="0" dirty="0">
                <a:ln>
                  <a:noFill/>
                </a:ln>
                <a:solidFill>
                  <a:srgbClr val="ED7D31"/>
                </a:solidFill>
                <a:effectLst/>
                <a:uLnTx/>
                <a:uFillTx/>
                <a:latin typeface="Century Gothic" panose="020F0302020204030204"/>
              </a:rPr>
              <a:t>encourage</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rPr>
              <a:t> l'imagination. Cet événement culturel   </a:t>
            </a:r>
            <a:r>
              <a:rPr kumimoji="0" lang="fr-FR" sz="2200" b="1" i="0" u="none" strike="noStrike" kern="1200" cap="none" spc="0" normalizeH="0" baseline="0" noProof="0" dirty="0">
                <a:ln>
                  <a:noFill/>
                </a:ln>
                <a:solidFill>
                  <a:srgbClr val="ED7D31"/>
                </a:solidFill>
                <a:effectLst/>
                <a:uLnTx/>
                <a:uFillTx/>
                <a:latin typeface="Century Gothic" panose="020F0302020204030204"/>
              </a:rPr>
              <a:t>célèbre</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rPr>
              <a:t>   les relations internationales.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rPr>
              <a:t>Pendant le dernier week-end du festival, on  </a:t>
            </a:r>
            <a:r>
              <a:rPr kumimoji="0" lang="fr-FR" sz="2200" b="1" i="0" u="none" strike="noStrike" kern="1200" cap="none" spc="0" normalizeH="0" baseline="0" noProof="0" dirty="0">
                <a:ln>
                  <a:noFill/>
                </a:ln>
                <a:solidFill>
                  <a:srgbClr val="ED7D31"/>
                </a:solidFill>
                <a:effectLst/>
                <a:uLnTx/>
                <a:uFillTx/>
                <a:latin typeface="Century Gothic" panose="020F0302020204030204"/>
              </a:rPr>
              <a:t>regarde </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rPr>
              <a:t> les cerfs-volants illuminés pendant un show son* et lumière. </a:t>
            </a:r>
          </a:p>
          <a:p>
            <a:pPr>
              <a:defRPr/>
            </a:pPr>
            <a:r>
              <a:rPr lang="fr-FR" sz="2200" dirty="0">
                <a:solidFill>
                  <a:srgbClr val="4472C4">
                    <a:lumMod val="50000"/>
                  </a:srgbClr>
                </a:solidFill>
                <a:latin typeface="Century Gothic" panose="020F0302020204030204"/>
              </a:rPr>
              <a:t>Je   </a:t>
            </a:r>
            <a:r>
              <a:rPr lang="fr-FR" sz="2200" b="1" dirty="0">
                <a:solidFill>
                  <a:schemeClr val="accent2"/>
                </a:solidFill>
                <a:latin typeface="Century Gothic" panose="020F0302020204030204"/>
              </a:rPr>
              <a:t>pense à  </a:t>
            </a:r>
            <a:r>
              <a:rPr lang="fr-FR" sz="2200" dirty="0">
                <a:solidFill>
                  <a:srgbClr val="4472C4">
                    <a:lumMod val="50000"/>
                  </a:srgbClr>
                </a:solidFill>
                <a:latin typeface="Century Gothic" panose="020F0302020204030204"/>
              </a:rPr>
              <a:t>visiter le festival. Tu </a:t>
            </a:r>
            <a:r>
              <a:rPr lang="fr-FR" sz="2200" b="1" dirty="0">
                <a:solidFill>
                  <a:schemeClr val="accent2"/>
                </a:solidFill>
                <a:latin typeface="Century Gothic" panose="020F0302020204030204"/>
              </a:rPr>
              <a:t>voyages</a:t>
            </a:r>
            <a:r>
              <a:rPr lang="fr-FR" sz="2200" dirty="0">
                <a:solidFill>
                  <a:srgbClr val="4472C4">
                    <a:lumMod val="50000"/>
                  </a:srgbClr>
                </a:solidFill>
                <a:latin typeface="Century Gothic" panose="020F0302020204030204"/>
              </a:rPr>
              <a:t> au festival avec ma famille ?</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5" name="Rectangle 4">
            <a:extLst>
              <a:ext uri="{FF2B5EF4-FFF2-40B4-BE49-F238E27FC236}">
                <a16:creationId xmlns:a16="http://schemas.microsoft.com/office/drawing/2014/main" id="{61E9DDE2-9EED-450D-96F8-A4B5F776D506}"/>
              </a:ext>
            </a:extLst>
          </p:cNvPr>
          <p:cNvSpPr/>
          <p:nvPr/>
        </p:nvSpPr>
        <p:spPr>
          <a:xfrm>
            <a:off x="223442" y="5695534"/>
            <a:ext cx="11519377" cy="51760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numCol="8" spcCol="360000" rtlCol="0" anchor="ctr"/>
          <a:lstStyle/>
          <a:p>
            <a:pPr algn="ctr">
              <a:lnSpc>
                <a:spcPct val="150000"/>
              </a:lnSpc>
            </a:pPr>
            <a:r>
              <a:rPr lang="fr-FR" b="1" dirty="0"/>
              <a:t>assister susciter observer admirer améliorer  souhaiter installer   posséder</a:t>
            </a:r>
          </a:p>
        </p:txBody>
      </p:sp>
      <p:sp>
        <p:nvSpPr>
          <p:cNvPr id="14" name="Rectangle 13">
            <a:extLst>
              <a:ext uri="{FF2B5EF4-FFF2-40B4-BE49-F238E27FC236}">
                <a16:creationId xmlns:a16="http://schemas.microsoft.com/office/drawing/2014/main" id="{E07A0609-FE2F-401F-B85D-D8C52B42B728}"/>
              </a:ext>
            </a:extLst>
          </p:cNvPr>
          <p:cNvSpPr/>
          <p:nvPr/>
        </p:nvSpPr>
        <p:spPr>
          <a:xfrm>
            <a:off x="223442" y="2466396"/>
            <a:ext cx="1441496" cy="413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b="1" dirty="0">
                <a:solidFill>
                  <a:schemeClr val="accent6"/>
                </a:solidFill>
                <a:latin typeface="Century Gothic" panose="020F0302020204030204"/>
              </a:rPr>
              <a:t>installe</a:t>
            </a:r>
          </a:p>
        </p:txBody>
      </p:sp>
      <p:sp>
        <p:nvSpPr>
          <p:cNvPr id="16" name="Rectangle 15">
            <a:extLst>
              <a:ext uri="{FF2B5EF4-FFF2-40B4-BE49-F238E27FC236}">
                <a16:creationId xmlns:a16="http://schemas.microsoft.com/office/drawing/2014/main" id="{BE10B733-4F0C-49AD-B0AA-7F911D9CF787}"/>
              </a:ext>
            </a:extLst>
          </p:cNvPr>
          <p:cNvSpPr/>
          <p:nvPr/>
        </p:nvSpPr>
        <p:spPr>
          <a:xfrm>
            <a:off x="7029130" y="2807379"/>
            <a:ext cx="1339547" cy="413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b="1" dirty="0">
                <a:solidFill>
                  <a:schemeClr val="accent6"/>
                </a:solidFill>
                <a:latin typeface="Century Gothic" panose="020F0302020204030204"/>
              </a:rPr>
              <a:t>admirer</a:t>
            </a:r>
          </a:p>
        </p:txBody>
      </p:sp>
      <p:sp>
        <p:nvSpPr>
          <p:cNvPr id="17" name="Rectangle 16">
            <a:extLst>
              <a:ext uri="{FF2B5EF4-FFF2-40B4-BE49-F238E27FC236}">
                <a16:creationId xmlns:a16="http://schemas.microsoft.com/office/drawing/2014/main" id="{0CD6A603-F0DE-4989-A161-619FA72C2E9B}"/>
              </a:ext>
            </a:extLst>
          </p:cNvPr>
          <p:cNvSpPr/>
          <p:nvPr/>
        </p:nvSpPr>
        <p:spPr>
          <a:xfrm>
            <a:off x="2502908" y="3514725"/>
            <a:ext cx="1451428" cy="3520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b="1" dirty="0">
                <a:solidFill>
                  <a:schemeClr val="accent6"/>
                </a:solidFill>
                <a:latin typeface="Century Gothic" panose="020F0302020204030204"/>
              </a:rPr>
              <a:t>posséder</a:t>
            </a:r>
          </a:p>
        </p:txBody>
      </p:sp>
      <p:sp>
        <p:nvSpPr>
          <p:cNvPr id="18" name="Rectangle 17">
            <a:extLst>
              <a:ext uri="{FF2B5EF4-FFF2-40B4-BE49-F238E27FC236}">
                <a16:creationId xmlns:a16="http://schemas.microsoft.com/office/drawing/2014/main" id="{899786E4-68EF-46F1-92A0-AB6A95B811FE}"/>
              </a:ext>
            </a:extLst>
          </p:cNvPr>
          <p:cNvSpPr/>
          <p:nvPr/>
        </p:nvSpPr>
        <p:spPr>
          <a:xfrm>
            <a:off x="7813396" y="3797471"/>
            <a:ext cx="1562478" cy="413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b="1" dirty="0">
                <a:solidFill>
                  <a:schemeClr val="accent6"/>
                </a:solidFill>
                <a:latin typeface="Century Gothic" panose="020F0302020204030204"/>
              </a:rPr>
              <a:t>suscite</a:t>
            </a:r>
          </a:p>
        </p:txBody>
      </p:sp>
      <p:sp>
        <p:nvSpPr>
          <p:cNvPr id="19" name="Rectangle 18">
            <a:extLst>
              <a:ext uri="{FF2B5EF4-FFF2-40B4-BE49-F238E27FC236}">
                <a16:creationId xmlns:a16="http://schemas.microsoft.com/office/drawing/2014/main" id="{73114CCB-6963-4FAE-91A3-B90AE470798D}"/>
              </a:ext>
            </a:extLst>
          </p:cNvPr>
          <p:cNvSpPr/>
          <p:nvPr/>
        </p:nvSpPr>
        <p:spPr>
          <a:xfrm>
            <a:off x="3584971" y="4211127"/>
            <a:ext cx="1414744" cy="3200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fr-FR" sz="2200" b="1" dirty="0">
                <a:solidFill>
                  <a:schemeClr val="accent6"/>
                </a:solidFill>
                <a:latin typeface="Century Gothic" panose="020F0302020204030204"/>
              </a:rPr>
              <a:t>améliore</a:t>
            </a:r>
          </a:p>
        </p:txBody>
      </p:sp>
      <p:sp>
        <p:nvSpPr>
          <p:cNvPr id="20" name="Rectangle 19">
            <a:extLst>
              <a:ext uri="{FF2B5EF4-FFF2-40B4-BE49-F238E27FC236}">
                <a16:creationId xmlns:a16="http://schemas.microsoft.com/office/drawing/2014/main" id="{0F4CFC19-98A9-4A3D-A027-2EF184C9D2D9}"/>
              </a:ext>
            </a:extLst>
          </p:cNvPr>
          <p:cNvSpPr/>
          <p:nvPr/>
        </p:nvSpPr>
        <p:spPr>
          <a:xfrm>
            <a:off x="6221873" y="4499309"/>
            <a:ext cx="1339547" cy="352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b="1" dirty="0">
                <a:solidFill>
                  <a:schemeClr val="accent6"/>
                </a:solidFill>
                <a:latin typeface="Century Gothic" panose="020F0302020204030204"/>
              </a:rPr>
              <a:t>observe</a:t>
            </a:r>
          </a:p>
        </p:txBody>
      </p:sp>
      <p:sp>
        <p:nvSpPr>
          <p:cNvPr id="21" name="Rectangle 20">
            <a:extLst>
              <a:ext uri="{FF2B5EF4-FFF2-40B4-BE49-F238E27FC236}">
                <a16:creationId xmlns:a16="http://schemas.microsoft.com/office/drawing/2014/main" id="{493B9605-F58B-4962-B8B2-A339EAB07B76}"/>
              </a:ext>
            </a:extLst>
          </p:cNvPr>
          <p:cNvSpPr/>
          <p:nvPr/>
        </p:nvSpPr>
        <p:spPr>
          <a:xfrm>
            <a:off x="650381" y="5143864"/>
            <a:ext cx="1451428" cy="413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b="1" dirty="0">
                <a:solidFill>
                  <a:schemeClr val="accent6"/>
                </a:solidFill>
                <a:latin typeface="Century Gothic" panose="020F0302020204030204"/>
              </a:rPr>
              <a:t>souhaite</a:t>
            </a:r>
          </a:p>
        </p:txBody>
      </p:sp>
      <p:sp>
        <p:nvSpPr>
          <p:cNvPr id="22" name="Rectangle 21">
            <a:extLst>
              <a:ext uri="{FF2B5EF4-FFF2-40B4-BE49-F238E27FC236}">
                <a16:creationId xmlns:a16="http://schemas.microsoft.com/office/drawing/2014/main" id="{EAAA2985-0DD3-4B88-861D-0D1D0DA740B3}"/>
              </a:ext>
            </a:extLst>
          </p:cNvPr>
          <p:cNvSpPr/>
          <p:nvPr/>
        </p:nvSpPr>
        <p:spPr>
          <a:xfrm>
            <a:off x="4624108" y="5153144"/>
            <a:ext cx="1296000" cy="413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b="1" dirty="0">
                <a:solidFill>
                  <a:schemeClr val="accent6"/>
                </a:solidFill>
                <a:latin typeface="Century Gothic" panose="020F0302020204030204"/>
              </a:rPr>
              <a:t>assistes</a:t>
            </a:r>
          </a:p>
        </p:txBody>
      </p:sp>
      <p:pic>
        <p:nvPicPr>
          <p:cNvPr id="1026" name="Picture 2" descr="Man, Looking, Words, Book, Black, White, Meaning">
            <a:extLst>
              <a:ext uri="{FF2B5EF4-FFF2-40B4-BE49-F238E27FC236}">
                <a16:creationId xmlns:a16="http://schemas.microsoft.com/office/drawing/2014/main" id="{64ACC5C8-F609-4F0E-B195-8E6901B788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6958" y="829923"/>
            <a:ext cx="1569628" cy="121519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BD72301-E21F-4B26-AE34-08519694F413}"/>
              </a:ext>
            </a:extLst>
          </p:cNvPr>
          <p:cNvSpPr txBox="1"/>
          <p:nvPr/>
        </p:nvSpPr>
        <p:spPr>
          <a:xfrm>
            <a:off x="155414" y="1313585"/>
            <a:ext cx="10311544" cy="830997"/>
          </a:xfrm>
          <a:prstGeom prst="rect">
            <a:avLst/>
          </a:prstGeom>
          <a:noFill/>
        </p:spPr>
        <p:txBody>
          <a:bodyPr wrap="square" rtlCol="0">
            <a:spAutoFit/>
          </a:bodyPr>
          <a:lstStyle/>
          <a:p>
            <a:pPr algn="l"/>
            <a:r>
              <a:rPr lang="fr-FR" sz="2400" b="1" dirty="0">
                <a:solidFill>
                  <a:schemeClr val="accent5">
                    <a:lumMod val="50000"/>
                  </a:schemeClr>
                </a:solidFill>
              </a:rPr>
              <a:t>Voici huit nouveaux mots. Cherche les définitions dans un dictionnaire et remplace* les mots en orange.</a:t>
            </a:r>
          </a:p>
        </p:txBody>
      </p:sp>
      <p:sp>
        <p:nvSpPr>
          <p:cNvPr id="23" name="Rectangle: Rounded Corners 22">
            <a:extLst>
              <a:ext uri="{FF2B5EF4-FFF2-40B4-BE49-F238E27FC236}">
                <a16:creationId xmlns:a16="http://schemas.microsoft.com/office/drawing/2014/main" id="{83F8164C-8395-4C5A-8C96-6E57B5C3CB43}"/>
              </a:ext>
            </a:extLst>
          </p:cNvPr>
          <p:cNvSpPr/>
          <p:nvPr/>
        </p:nvSpPr>
        <p:spPr>
          <a:xfrm>
            <a:off x="6416881" y="122829"/>
            <a:ext cx="3711476" cy="1215198"/>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*remplacer = to replace</a:t>
            </a:r>
          </a:p>
          <a:p>
            <a:pPr algn="ctr"/>
            <a:r>
              <a:rPr lang="fr-FR" sz="2000" dirty="0"/>
              <a:t>*le plus grand = the </a:t>
            </a:r>
            <a:r>
              <a:rPr lang="fr-FR" sz="2000" dirty="0" err="1"/>
              <a:t>biggest</a:t>
            </a:r>
            <a:endParaRPr lang="fr-FR" sz="2000" dirty="0"/>
          </a:p>
          <a:p>
            <a:pPr algn="ctr"/>
            <a:r>
              <a:rPr lang="fr-FR" sz="2000" dirty="0"/>
              <a:t>*le cerf-volant = kite</a:t>
            </a:r>
          </a:p>
          <a:p>
            <a:pPr algn="ctr"/>
            <a:r>
              <a:rPr lang="fr-FR" sz="2000" dirty="0"/>
              <a:t>*le son = </a:t>
            </a:r>
            <a:r>
              <a:rPr lang="fr-FR" sz="2000" dirty="0" err="1"/>
              <a:t>sound</a:t>
            </a:r>
            <a:endParaRPr lang="fr-FR" sz="2000" dirty="0"/>
          </a:p>
        </p:txBody>
      </p:sp>
    </p:spTree>
    <p:extLst>
      <p:ext uri="{BB962C8B-B14F-4D97-AF65-F5344CB8AC3E}">
        <p14:creationId xmlns:p14="http://schemas.microsoft.com/office/powerpoint/2010/main" val="97484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P spid="19" grpId="0" animBg="1"/>
      <p:bldP spid="20" grpId="0" animBg="1"/>
      <p:bldP spid="2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Speech Bubble: Rectangle with Corners Rounded 16">
            <a:extLst>
              <a:ext uri="{FF2B5EF4-FFF2-40B4-BE49-F238E27FC236}">
                <a16:creationId xmlns:a16="http://schemas.microsoft.com/office/drawing/2014/main" id="{90973E80-E498-44D5-A631-5498F3F73229}"/>
              </a:ext>
            </a:extLst>
          </p:cNvPr>
          <p:cNvSpPr/>
          <p:nvPr/>
        </p:nvSpPr>
        <p:spPr>
          <a:xfrm>
            <a:off x="8875043" y="1163992"/>
            <a:ext cx="2881206" cy="2867693"/>
          </a:xfrm>
          <a:prstGeom prst="wedgeRoundRectCallout">
            <a:avLst>
              <a:gd name="adj1" fmla="val 2468"/>
              <a:gd name="adj2" fmla="val 65531"/>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Je vais au festival et je mange un sandwich, achète une glace, regarde des cerfs-volants et parle à Antoine.</a:t>
            </a:r>
          </a:p>
        </p:txBody>
      </p:sp>
      <p:sp>
        <p:nvSpPr>
          <p:cNvPr id="16" name="Speech Bubble: Rectangle with Corners Rounded 15">
            <a:extLst>
              <a:ext uri="{FF2B5EF4-FFF2-40B4-BE49-F238E27FC236}">
                <a16:creationId xmlns:a16="http://schemas.microsoft.com/office/drawing/2014/main" id="{8FC70802-7BE9-443A-B476-97547471CBAE}"/>
              </a:ext>
            </a:extLst>
          </p:cNvPr>
          <p:cNvSpPr/>
          <p:nvPr/>
        </p:nvSpPr>
        <p:spPr>
          <a:xfrm>
            <a:off x="5983226" y="1860628"/>
            <a:ext cx="2757715" cy="2171057"/>
          </a:xfrm>
          <a:prstGeom prst="wedgeRoundRectCallout">
            <a:avLst>
              <a:gd name="adj1" fmla="val 3378"/>
              <a:gd name="adj2" fmla="val 70411"/>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Je vais au festival et je mange un sandwich, achète une glace et regarde des cerfs-volants.</a:t>
            </a:r>
          </a:p>
        </p:txBody>
      </p:sp>
      <p:sp>
        <p:nvSpPr>
          <p:cNvPr id="15" name="Speech Bubble: Rectangle with Corners Rounded 14">
            <a:extLst>
              <a:ext uri="{FF2B5EF4-FFF2-40B4-BE49-F238E27FC236}">
                <a16:creationId xmlns:a16="http://schemas.microsoft.com/office/drawing/2014/main" id="{CFD91613-3B80-456E-BAAC-A403CBB0D424}"/>
              </a:ext>
            </a:extLst>
          </p:cNvPr>
          <p:cNvSpPr/>
          <p:nvPr/>
        </p:nvSpPr>
        <p:spPr>
          <a:xfrm>
            <a:off x="3091409" y="2317609"/>
            <a:ext cx="2757715" cy="1714076"/>
          </a:xfrm>
          <a:prstGeom prst="wedgeRoundRectCallout">
            <a:avLst>
              <a:gd name="adj1" fmla="val 3904"/>
              <a:gd name="adj2" fmla="val 71891"/>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Je vais au festival et je mange un sandwich et  achète une glace.</a:t>
            </a:r>
          </a:p>
        </p:txBody>
      </p:sp>
      <p:sp>
        <p:nvSpPr>
          <p:cNvPr id="14" name="Speech Bubble: Rectangle with Corners Rounded 13">
            <a:extLst>
              <a:ext uri="{FF2B5EF4-FFF2-40B4-BE49-F238E27FC236}">
                <a16:creationId xmlns:a16="http://schemas.microsoft.com/office/drawing/2014/main" id="{EB600A39-20DC-4134-B9DC-EABF2B76CA04}"/>
              </a:ext>
            </a:extLst>
          </p:cNvPr>
          <p:cNvSpPr/>
          <p:nvPr/>
        </p:nvSpPr>
        <p:spPr>
          <a:xfrm>
            <a:off x="199592" y="2486245"/>
            <a:ext cx="2757715" cy="1545440"/>
          </a:xfrm>
          <a:prstGeom prst="wedgeRoundRectCallout">
            <a:avLst>
              <a:gd name="adj1" fmla="val 4957"/>
              <a:gd name="adj2" fmla="val 69074"/>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Je vais au festival et je mange un sandwich.</a:t>
            </a:r>
          </a:p>
        </p:txBody>
      </p:sp>
      <p:sp>
        <p:nvSpPr>
          <p:cNvPr id="21" name="Speech Bubble: Rectangle with Corners Rounded 20">
            <a:extLst>
              <a:ext uri="{FF2B5EF4-FFF2-40B4-BE49-F238E27FC236}">
                <a16:creationId xmlns:a16="http://schemas.microsoft.com/office/drawing/2014/main" id="{E6EC440E-D04F-4A2E-B7AD-EC61F11294EB}"/>
              </a:ext>
            </a:extLst>
          </p:cNvPr>
          <p:cNvSpPr/>
          <p:nvPr/>
        </p:nvSpPr>
        <p:spPr>
          <a:xfrm>
            <a:off x="8875043" y="1150540"/>
            <a:ext cx="2881206" cy="2867693"/>
          </a:xfrm>
          <a:prstGeom prst="wedgeRoundRectCallout">
            <a:avLst>
              <a:gd name="adj1" fmla="val 2468"/>
              <a:gd name="adj2" fmla="val 65531"/>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Je vais au festival pour écouter de la musique, regarder des cerfs-volants, aider ma mère et étudier.</a:t>
            </a:r>
          </a:p>
        </p:txBody>
      </p:sp>
      <p:sp>
        <p:nvSpPr>
          <p:cNvPr id="20" name="Speech Bubble: Rectangle with Corners Rounded 19">
            <a:extLst>
              <a:ext uri="{FF2B5EF4-FFF2-40B4-BE49-F238E27FC236}">
                <a16:creationId xmlns:a16="http://schemas.microsoft.com/office/drawing/2014/main" id="{94F1A1F6-B894-4652-9AC9-5C33751E534C}"/>
              </a:ext>
            </a:extLst>
          </p:cNvPr>
          <p:cNvSpPr/>
          <p:nvPr/>
        </p:nvSpPr>
        <p:spPr>
          <a:xfrm>
            <a:off x="5993010" y="1860628"/>
            <a:ext cx="2757715" cy="2200119"/>
          </a:xfrm>
          <a:prstGeom prst="wedgeRoundRectCallout">
            <a:avLst>
              <a:gd name="adj1" fmla="val 3378"/>
              <a:gd name="adj2" fmla="val 70411"/>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Je vais au festival pour écouter de la musique, regarder des cerfs-volants et aider ma mère.</a:t>
            </a:r>
          </a:p>
        </p:txBody>
      </p:sp>
      <p:sp>
        <p:nvSpPr>
          <p:cNvPr id="19" name="Speech Bubble: Rectangle with Corners Rounded 18">
            <a:extLst>
              <a:ext uri="{FF2B5EF4-FFF2-40B4-BE49-F238E27FC236}">
                <a16:creationId xmlns:a16="http://schemas.microsoft.com/office/drawing/2014/main" id="{3216393D-AA32-4821-A009-DFFA2C1CE006}"/>
              </a:ext>
            </a:extLst>
          </p:cNvPr>
          <p:cNvSpPr/>
          <p:nvPr/>
        </p:nvSpPr>
        <p:spPr>
          <a:xfrm>
            <a:off x="3089293" y="2317609"/>
            <a:ext cx="2757715" cy="1700624"/>
          </a:xfrm>
          <a:prstGeom prst="wedgeRoundRectCallout">
            <a:avLst>
              <a:gd name="adj1" fmla="val 3904"/>
              <a:gd name="adj2" fmla="val 71891"/>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Je vais au festival pour écouter de la musique et regarder des cerfs-volants.</a:t>
            </a:r>
          </a:p>
        </p:txBody>
      </p:sp>
      <p:sp>
        <p:nvSpPr>
          <p:cNvPr id="18" name="Speech Bubble: Rectangle with Corners Rounded 17">
            <a:extLst>
              <a:ext uri="{FF2B5EF4-FFF2-40B4-BE49-F238E27FC236}">
                <a16:creationId xmlns:a16="http://schemas.microsoft.com/office/drawing/2014/main" id="{A3D4762A-57D3-484D-8889-7E559037674A}"/>
              </a:ext>
            </a:extLst>
          </p:cNvPr>
          <p:cNvSpPr/>
          <p:nvPr/>
        </p:nvSpPr>
        <p:spPr>
          <a:xfrm>
            <a:off x="199592" y="2472793"/>
            <a:ext cx="2757715" cy="1545440"/>
          </a:xfrm>
          <a:prstGeom prst="wedgeRoundRectCallout">
            <a:avLst>
              <a:gd name="adj1" fmla="val 4957"/>
              <a:gd name="adj2" fmla="val 69074"/>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Je vais au festival pour écouter de la musique.</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Je </a:t>
            </a:r>
            <a:r>
              <a:rPr lang="en-GB" sz="3600" b="1" dirty="0" err="1">
                <a:solidFill>
                  <a:schemeClr val="bg1"/>
                </a:solidFill>
              </a:rPr>
              <a:t>vais</a:t>
            </a:r>
            <a:r>
              <a:rPr lang="en-GB" sz="3600" b="1" dirty="0">
                <a:solidFill>
                  <a:schemeClr val="bg1"/>
                </a:solidFill>
              </a:rPr>
              <a:t> au festival …</a:t>
            </a:r>
          </a:p>
        </p:txBody>
      </p:sp>
      <p:sp>
        <p:nvSpPr>
          <p:cNvPr id="5" name="TextBox 4">
            <a:extLst>
              <a:ext uri="{FF2B5EF4-FFF2-40B4-BE49-F238E27FC236}">
                <a16:creationId xmlns:a16="http://schemas.microsoft.com/office/drawing/2014/main" id="{4C8AA055-EABE-454B-979F-1F5759D1204A}"/>
              </a:ext>
            </a:extLst>
          </p:cNvPr>
          <p:cNvSpPr txBox="1"/>
          <p:nvPr/>
        </p:nvSpPr>
        <p:spPr>
          <a:xfrm>
            <a:off x="118266" y="1247627"/>
            <a:ext cx="1172992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 many different –ER verbs can you think of?</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ounded Rectangle 46">
            <a:extLst>
              <a:ext uri="{FF2B5EF4-FFF2-40B4-BE49-F238E27FC236}">
                <a16:creationId xmlns:a16="http://schemas.microsoft.com/office/drawing/2014/main" id="{BFA2D161-7B1C-4E5D-821F-0DCB68EEA08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B3CD4FA7-B2FB-4F3B-A3EA-1113E4FB86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020" y="4183872"/>
            <a:ext cx="2185240" cy="2185240"/>
          </a:xfrm>
          <a:prstGeom prst="rect">
            <a:avLst/>
          </a:prstGeom>
        </p:spPr>
      </p:pic>
      <p:pic>
        <p:nvPicPr>
          <p:cNvPr id="7" name="Picture 6" descr="A picture containing toy, doll&#10;&#10;Description automatically generated">
            <a:extLst>
              <a:ext uri="{FF2B5EF4-FFF2-40B4-BE49-F238E27FC236}">
                <a16:creationId xmlns:a16="http://schemas.microsoft.com/office/drawing/2014/main" id="{BA044754-D418-48A0-802C-28C3511E8D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0840" y="4200321"/>
            <a:ext cx="2185240" cy="2185240"/>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id="{19A2B4EC-FDDB-4ECA-A14C-A39E3CAAA0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4571" y="3749849"/>
            <a:ext cx="2635712" cy="2635712"/>
          </a:xfrm>
          <a:prstGeom prst="rect">
            <a:avLst/>
          </a:prstGeom>
        </p:spPr>
      </p:pic>
      <p:pic>
        <p:nvPicPr>
          <p:cNvPr id="13" name="Picture 12" descr="A picture containing toy&#10;&#10;Description automatically generated">
            <a:extLst>
              <a:ext uri="{FF2B5EF4-FFF2-40B4-BE49-F238E27FC236}">
                <a16:creationId xmlns:a16="http://schemas.microsoft.com/office/drawing/2014/main" id="{8600718C-CEEE-4B13-B136-71378EADCE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66577" y="3749849"/>
            <a:ext cx="2635712" cy="2635712"/>
          </a:xfrm>
          <a:prstGeom prst="rect">
            <a:avLst/>
          </a:prstGeom>
        </p:spPr>
      </p:pic>
    </p:spTree>
    <p:extLst>
      <p:ext uri="{BB962C8B-B14F-4D97-AF65-F5344CB8AC3E}">
        <p14:creationId xmlns:p14="http://schemas.microsoft.com/office/powerpoint/2010/main" val="370026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0" presetClass="exit" presetSubtype="0" fill="hold" grpId="1" nodeType="withEffect">
                                  <p:stCondLst>
                                    <p:cond delay="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par>
                                <p:cTn id="18" presetID="10" presetClass="exit" presetSubtype="0" fill="hold" grpId="1" nodeType="withEffect">
                                  <p:stCondLst>
                                    <p:cond delay="0"/>
                                  </p:stCondLst>
                                  <p:childTnLst>
                                    <p:animEffect transition="out" filter="fad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0" presetClass="exit" presetSubtype="0" fill="hold" grpId="1" nodeType="with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0" presetClass="exit" presetSubtype="0" fill="hold" grpId="1" nodeType="withEffect">
                                  <p:stCondLst>
                                    <p:cond delay="0"/>
                                  </p:stCondLst>
                                  <p:childTnLst>
                                    <p:animEffect transition="out" filter="fade">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childTnLst>
                                </p:cTn>
                              </p:par>
                              <p:par>
                                <p:cTn id="48" presetID="10" presetClass="exit" presetSubtype="0" fill="hold" grpId="1" nodeType="with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par>
                                <p:cTn id="55" presetID="10" presetClass="exit" presetSubtype="0" fill="hold" grpId="1" nodeType="withEffect">
                                  <p:stCondLst>
                                    <p:cond delay="0"/>
                                  </p:stCondLst>
                                  <p:childTnLst>
                                    <p:animEffect transition="out" filter="fade">
                                      <p:cBhvr>
                                        <p:cTn id="56" dur="500"/>
                                        <p:tgtEl>
                                          <p:spTgt spid="20"/>
                                        </p:tgtEl>
                                      </p:cBhvr>
                                    </p:animEffect>
                                    <p:set>
                                      <p:cBhvr>
                                        <p:cTn id="57" dur="1" fill="hold">
                                          <p:stCondLst>
                                            <p:cond delay="499"/>
                                          </p:stCondLst>
                                        </p:cTn>
                                        <p:tgtEl>
                                          <p:spTgt spid="2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21"/>
                                        </p:tgtEl>
                                      </p:cBhvr>
                                    </p:animEffect>
                                    <p:set>
                                      <p:cBhvr>
                                        <p:cTn id="62"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6" grpId="0" animBg="1"/>
      <p:bldP spid="16" grpId="1" animBg="1"/>
      <p:bldP spid="15" grpId="0" animBg="1"/>
      <p:bldP spid="15" grpId="1" animBg="1"/>
      <p:bldP spid="14" grpId="0" animBg="1"/>
      <p:bldP spid="14" grpId="1" animBg="1"/>
      <p:bldP spid="21" grpId="0" animBg="1"/>
      <p:bldP spid="21" grpId="1" animBg="1"/>
      <p:bldP spid="20" grpId="0" animBg="1"/>
      <p:bldP spid="20" grpId="1" animBg="1"/>
      <p:bldP spid="19" grpId="0" animBg="1"/>
      <p:bldP spid="19" grpId="1" animBg="1"/>
      <p:bldP spid="18" grpId="0" animBg="1"/>
      <p:bldP spid="18" grpId="1"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questions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053A6763-F8D2-42B0-B487-12275610E2BF}"/>
              </a:ext>
            </a:extLst>
          </p:cNvPr>
          <p:cNvSpPr txBox="1"/>
          <p:nvPr/>
        </p:nvSpPr>
        <p:spPr>
          <a:xfrm>
            <a:off x="92789" y="1202468"/>
            <a:ext cx="113372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can ask questions in French by raising the pitch of your voice.</a:t>
            </a:r>
          </a:p>
        </p:txBody>
      </p:sp>
      <p:sp>
        <p:nvSpPr>
          <p:cNvPr id="9" name="Rectangle 8">
            <a:extLst>
              <a:ext uri="{FF2B5EF4-FFF2-40B4-BE49-F238E27FC236}">
                <a16:creationId xmlns:a16="http://schemas.microsoft.com/office/drawing/2014/main" id="{57A3F067-A73E-47C8-BDE4-0403A25F2279}"/>
              </a:ext>
            </a:extLst>
          </p:cNvPr>
          <p:cNvSpPr/>
          <p:nvPr/>
        </p:nvSpPr>
        <p:spPr>
          <a:xfrm>
            <a:off x="2224580" y="1760176"/>
            <a:ext cx="6281945" cy="5232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Tu </a:t>
            </a:r>
            <a:r>
              <a:rPr kumimoji="0" lang="en-US" sz="28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chantes</a:t>
            </a:r>
            <a:r>
              <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a:t>
            </a:r>
          </a:p>
        </p:txBody>
      </p:sp>
      <p:sp>
        <p:nvSpPr>
          <p:cNvPr id="10" name="TextBox 9">
            <a:extLst>
              <a:ext uri="{FF2B5EF4-FFF2-40B4-BE49-F238E27FC236}">
                <a16:creationId xmlns:a16="http://schemas.microsoft.com/office/drawing/2014/main" id="{39F965C2-8860-487C-8EBA-FA932441FCBD}"/>
              </a:ext>
            </a:extLst>
          </p:cNvPr>
          <p:cNvSpPr txBox="1"/>
          <p:nvPr/>
        </p:nvSpPr>
        <p:spPr>
          <a:xfrm>
            <a:off x="7241896" y="1736675"/>
            <a:ext cx="30738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sing.</a:t>
            </a:r>
          </a:p>
        </p:txBody>
      </p:sp>
      <p:sp>
        <p:nvSpPr>
          <p:cNvPr id="11" name="Rectangle 10">
            <a:extLst>
              <a:ext uri="{FF2B5EF4-FFF2-40B4-BE49-F238E27FC236}">
                <a16:creationId xmlns:a16="http://schemas.microsoft.com/office/drawing/2014/main" id="{72957400-642C-4573-A86D-DB0EEA8D5636}"/>
              </a:ext>
            </a:extLst>
          </p:cNvPr>
          <p:cNvSpPr/>
          <p:nvPr/>
        </p:nvSpPr>
        <p:spPr>
          <a:xfrm>
            <a:off x="2449088" y="2336986"/>
            <a:ext cx="6041314" cy="5232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Tu </a:t>
            </a:r>
            <a:r>
              <a:rPr kumimoji="0" lang="en-US" sz="28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chantes</a:t>
            </a:r>
            <a:r>
              <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 ?</a:t>
            </a:r>
          </a:p>
        </p:txBody>
      </p:sp>
      <p:sp>
        <p:nvSpPr>
          <p:cNvPr id="12" name="TextBox 11">
            <a:extLst>
              <a:ext uri="{FF2B5EF4-FFF2-40B4-BE49-F238E27FC236}">
                <a16:creationId xmlns:a16="http://schemas.microsoft.com/office/drawing/2014/main" id="{9F970D1B-896B-42DF-96DF-5B80FBF052E7}"/>
              </a:ext>
            </a:extLst>
          </p:cNvPr>
          <p:cNvSpPr txBox="1"/>
          <p:nvPr/>
        </p:nvSpPr>
        <p:spPr>
          <a:xfrm>
            <a:off x="7241896" y="2353667"/>
            <a:ext cx="30738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Do you sing?</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3" name="TextBox 12">
            <a:hlinkClick r:id="" action="ppaction://noaction">
              <a:snd r:embed="rId3" name="tu chantes statement.wav"/>
            </a:hlinkClick>
            <a:extLst>
              <a:ext uri="{FF2B5EF4-FFF2-40B4-BE49-F238E27FC236}">
                <a16:creationId xmlns:a16="http://schemas.microsoft.com/office/drawing/2014/main" id="{EEE768D9-FB7D-4227-BBA1-F65009E11CCF}"/>
              </a:ext>
            </a:extLst>
          </p:cNvPr>
          <p:cNvSpPr txBox="1"/>
          <p:nvPr/>
        </p:nvSpPr>
        <p:spPr>
          <a:xfrm>
            <a:off x="693899" y="1757905"/>
            <a:ext cx="2425749" cy="523220"/>
          </a:xfrm>
          <a:prstGeom prst="rect">
            <a:avLst/>
          </a:prstGeom>
          <a:solidFill>
            <a:srgbClr val="115076"/>
          </a:solidFill>
          <a:ln w="28575">
            <a:solidFill>
              <a:srgbClr val="E25B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Statement</a:t>
            </a:r>
          </a:p>
        </p:txBody>
      </p:sp>
      <p:sp>
        <p:nvSpPr>
          <p:cNvPr id="14" name="TextBox 13">
            <a:hlinkClick r:id="" action="ppaction://noaction">
              <a:snd r:embed="rId4" name="tu chantes question.wav"/>
            </a:hlinkClick>
            <a:extLst>
              <a:ext uri="{FF2B5EF4-FFF2-40B4-BE49-F238E27FC236}">
                <a16:creationId xmlns:a16="http://schemas.microsoft.com/office/drawing/2014/main" id="{406FCB7E-70F4-4F31-9797-B9B806320451}"/>
              </a:ext>
            </a:extLst>
          </p:cNvPr>
          <p:cNvSpPr txBox="1"/>
          <p:nvPr/>
        </p:nvSpPr>
        <p:spPr>
          <a:xfrm>
            <a:off x="693899" y="2414101"/>
            <a:ext cx="2425749" cy="523220"/>
          </a:xfrm>
          <a:prstGeom prst="rect">
            <a:avLst/>
          </a:prstGeom>
          <a:solidFill>
            <a:srgbClr val="115076"/>
          </a:solidFill>
          <a:ln w="28575">
            <a:solidFill>
              <a:srgbClr val="E25B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Question</a:t>
            </a:r>
          </a:p>
        </p:txBody>
      </p:sp>
      <p:cxnSp>
        <p:nvCxnSpPr>
          <p:cNvPr id="15" name="Straight Arrow Connector 14">
            <a:extLst>
              <a:ext uri="{FF2B5EF4-FFF2-40B4-BE49-F238E27FC236}">
                <a16:creationId xmlns:a16="http://schemas.microsoft.com/office/drawing/2014/main" id="{48011AEB-C765-476D-B766-8B2F3493833F}"/>
              </a:ext>
            </a:extLst>
          </p:cNvPr>
          <p:cNvCxnSpPr/>
          <p:nvPr/>
        </p:nvCxnSpPr>
        <p:spPr>
          <a:xfrm flipV="1">
            <a:off x="5935823" y="2779220"/>
            <a:ext cx="736979" cy="261610"/>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F0208C0-B43F-48E9-A141-304ADD9A3F30}"/>
              </a:ext>
            </a:extLst>
          </p:cNvPr>
          <p:cNvCxnSpPr/>
          <p:nvPr/>
        </p:nvCxnSpPr>
        <p:spPr>
          <a:xfrm flipV="1">
            <a:off x="5421498" y="3025107"/>
            <a:ext cx="582434" cy="415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5557663-8B11-4F70-B954-7FFFE6EFD0F3}"/>
              </a:ext>
            </a:extLst>
          </p:cNvPr>
          <p:cNvCxnSpPr>
            <a:cxnSpLocks/>
          </p:cNvCxnSpPr>
          <p:nvPr/>
        </p:nvCxnSpPr>
        <p:spPr>
          <a:xfrm flipV="1">
            <a:off x="5394332" y="2319645"/>
            <a:ext cx="1278470" cy="661"/>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4D2AB2E-F532-4A31-B4B7-89A171C11ABD}"/>
              </a:ext>
            </a:extLst>
          </p:cNvPr>
          <p:cNvSpPr txBox="1"/>
          <p:nvPr/>
        </p:nvSpPr>
        <p:spPr>
          <a:xfrm>
            <a:off x="92789" y="3074974"/>
            <a:ext cx="119869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can add a question word to the end of the sentence</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for more information.</a:t>
            </a:r>
          </a:p>
        </p:txBody>
      </p:sp>
      <p:sp>
        <p:nvSpPr>
          <p:cNvPr id="19" name="Rectangle 18">
            <a:extLst>
              <a:ext uri="{FF2B5EF4-FFF2-40B4-BE49-F238E27FC236}">
                <a16:creationId xmlns:a16="http://schemas.microsoft.com/office/drawing/2014/main" id="{67275F34-D371-4213-947A-22A314C74251}"/>
              </a:ext>
            </a:extLst>
          </p:cNvPr>
          <p:cNvSpPr/>
          <p:nvPr/>
        </p:nvSpPr>
        <p:spPr>
          <a:xfrm>
            <a:off x="2224581" y="3555085"/>
            <a:ext cx="6281945" cy="5232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Tu </a:t>
            </a:r>
            <a:r>
              <a:rPr kumimoji="0" lang="en-US" sz="28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chantes</a:t>
            </a:r>
            <a:r>
              <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a:t>
            </a:r>
          </a:p>
        </p:txBody>
      </p:sp>
      <p:sp>
        <p:nvSpPr>
          <p:cNvPr id="20" name="TextBox 19">
            <a:extLst>
              <a:ext uri="{FF2B5EF4-FFF2-40B4-BE49-F238E27FC236}">
                <a16:creationId xmlns:a16="http://schemas.microsoft.com/office/drawing/2014/main" id="{4F18D73D-2CF2-4B3B-BF2B-6919A06506D3}"/>
              </a:ext>
            </a:extLst>
          </p:cNvPr>
          <p:cNvSpPr txBox="1"/>
          <p:nvPr/>
        </p:nvSpPr>
        <p:spPr>
          <a:xfrm>
            <a:off x="7241897" y="3531584"/>
            <a:ext cx="30738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sing.</a:t>
            </a:r>
          </a:p>
        </p:txBody>
      </p:sp>
      <p:sp>
        <p:nvSpPr>
          <p:cNvPr id="21" name="Rectangle 20">
            <a:extLst>
              <a:ext uri="{FF2B5EF4-FFF2-40B4-BE49-F238E27FC236}">
                <a16:creationId xmlns:a16="http://schemas.microsoft.com/office/drawing/2014/main" id="{3EBF0DC8-9984-48FF-947F-BEEE7D5D3A73}"/>
              </a:ext>
            </a:extLst>
          </p:cNvPr>
          <p:cNvSpPr/>
          <p:nvPr/>
        </p:nvSpPr>
        <p:spPr>
          <a:xfrm>
            <a:off x="2449089" y="4131895"/>
            <a:ext cx="6041314" cy="5232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Tu </a:t>
            </a:r>
            <a:r>
              <a:rPr kumimoji="0" lang="en-US" sz="28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chantes</a:t>
            </a:r>
            <a:r>
              <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w="22225">
                  <a:solidFill>
                    <a:srgbClr val="ED7D31"/>
                  </a:solidFill>
                  <a:prstDash val="solid"/>
                </a:ln>
                <a:solidFill>
                  <a:srgbClr val="115076"/>
                </a:solidFill>
                <a:effectLst/>
                <a:uLnTx/>
                <a:uFillTx/>
                <a:latin typeface="Century Gothic" panose="020B0502020202020204" pitchFamily="34" charset="0"/>
                <a:ea typeface="+mn-ea"/>
                <a:cs typeface="+mn-cs"/>
              </a:rPr>
              <a:t>quand</a:t>
            </a:r>
            <a:r>
              <a:rPr kumimoji="0" lang="en-US" sz="2800" b="1" i="0" u="none" strike="noStrike" kern="1200" cap="none" spc="0" normalizeH="0" baseline="0" noProof="0" dirty="0">
                <a:ln w="22225">
                  <a:solidFill>
                    <a:srgbClr val="ED7D31"/>
                  </a:solidFill>
                  <a:prstDash val="solid"/>
                </a:ln>
                <a:solidFill>
                  <a:srgbClr val="115076"/>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a:t>
            </a:r>
          </a:p>
        </p:txBody>
      </p:sp>
      <p:sp>
        <p:nvSpPr>
          <p:cNvPr id="22" name="TextBox 21">
            <a:extLst>
              <a:ext uri="{FF2B5EF4-FFF2-40B4-BE49-F238E27FC236}">
                <a16:creationId xmlns:a16="http://schemas.microsoft.com/office/drawing/2014/main" id="{0100F8D2-875E-415C-B9B9-DAAA6E66BD0E}"/>
              </a:ext>
            </a:extLst>
          </p:cNvPr>
          <p:cNvSpPr txBox="1"/>
          <p:nvPr/>
        </p:nvSpPr>
        <p:spPr>
          <a:xfrm>
            <a:off x="7241896" y="4148576"/>
            <a:ext cx="35712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When do you sing?</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3" name="TextBox 22">
            <a:hlinkClick r:id="" action="ppaction://noaction">
              <a:snd r:embed="rId3" name="tu chantes statement.wav"/>
            </a:hlinkClick>
            <a:extLst>
              <a:ext uri="{FF2B5EF4-FFF2-40B4-BE49-F238E27FC236}">
                <a16:creationId xmlns:a16="http://schemas.microsoft.com/office/drawing/2014/main" id="{E2E4E9E7-820D-43C6-80AD-5AE151223FB1}"/>
              </a:ext>
            </a:extLst>
          </p:cNvPr>
          <p:cNvSpPr txBox="1"/>
          <p:nvPr/>
        </p:nvSpPr>
        <p:spPr>
          <a:xfrm>
            <a:off x="693900" y="3552814"/>
            <a:ext cx="2425749" cy="523220"/>
          </a:xfrm>
          <a:prstGeom prst="rect">
            <a:avLst/>
          </a:prstGeom>
          <a:solidFill>
            <a:srgbClr val="115076"/>
          </a:solidFill>
          <a:ln w="28575">
            <a:solidFill>
              <a:srgbClr val="E25B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Statement</a:t>
            </a:r>
          </a:p>
        </p:txBody>
      </p:sp>
      <p:sp>
        <p:nvSpPr>
          <p:cNvPr id="24" name="TextBox 23">
            <a:hlinkClick r:id="" action="ppaction://noaction">
              <a:snd r:embed="rId5" name="tu chantes quand.wav"/>
            </a:hlinkClick>
            <a:extLst>
              <a:ext uri="{FF2B5EF4-FFF2-40B4-BE49-F238E27FC236}">
                <a16:creationId xmlns:a16="http://schemas.microsoft.com/office/drawing/2014/main" id="{EA15D414-2114-40B6-9368-E149507AD845}"/>
              </a:ext>
            </a:extLst>
          </p:cNvPr>
          <p:cNvSpPr txBox="1"/>
          <p:nvPr/>
        </p:nvSpPr>
        <p:spPr>
          <a:xfrm>
            <a:off x="693900" y="4209010"/>
            <a:ext cx="2425749" cy="523220"/>
          </a:xfrm>
          <a:prstGeom prst="rect">
            <a:avLst/>
          </a:prstGeom>
          <a:solidFill>
            <a:srgbClr val="115076"/>
          </a:solidFill>
          <a:ln w="28575">
            <a:solidFill>
              <a:srgbClr val="E25B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Question</a:t>
            </a:r>
          </a:p>
        </p:txBody>
      </p:sp>
      <p:cxnSp>
        <p:nvCxnSpPr>
          <p:cNvPr id="25" name="Straight Arrow Connector 24">
            <a:extLst>
              <a:ext uri="{FF2B5EF4-FFF2-40B4-BE49-F238E27FC236}">
                <a16:creationId xmlns:a16="http://schemas.microsoft.com/office/drawing/2014/main" id="{C8EAA06E-FE2C-419A-886B-4AD57CA24AC8}"/>
              </a:ext>
            </a:extLst>
          </p:cNvPr>
          <p:cNvCxnSpPr/>
          <p:nvPr/>
        </p:nvCxnSpPr>
        <p:spPr>
          <a:xfrm flipV="1">
            <a:off x="5935824" y="4601425"/>
            <a:ext cx="736979" cy="261610"/>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759A795-EA7F-4B42-A0C4-CE6550EBB156}"/>
              </a:ext>
            </a:extLst>
          </p:cNvPr>
          <p:cNvCxnSpPr>
            <a:cxnSpLocks/>
          </p:cNvCxnSpPr>
          <p:nvPr/>
        </p:nvCxnSpPr>
        <p:spPr>
          <a:xfrm flipV="1">
            <a:off x="5394333" y="4858885"/>
            <a:ext cx="582434" cy="415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AC8323F-7FCE-4B87-9320-4286F8FB6515}"/>
              </a:ext>
            </a:extLst>
          </p:cNvPr>
          <p:cNvCxnSpPr>
            <a:cxnSpLocks/>
          </p:cNvCxnSpPr>
          <p:nvPr/>
        </p:nvCxnSpPr>
        <p:spPr>
          <a:xfrm flipV="1">
            <a:off x="5394333" y="4114554"/>
            <a:ext cx="1278470" cy="661"/>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DE748C6-484F-482A-B5BE-04138DF5D0EE}"/>
              </a:ext>
            </a:extLst>
          </p:cNvPr>
          <p:cNvSpPr txBox="1"/>
          <p:nvPr/>
        </p:nvSpPr>
        <p:spPr>
          <a:xfrm>
            <a:off x="403917" y="5266639"/>
            <a:ext cx="1878353" cy="1055608"/>
          </a:xfrm>
          <a:prstGeom prst="roundRect">
            <a:avLst/>
          </a:prstGeom>
          <a:solidFill>
            <a:srgbClr val="115076"/>
          </a:solidFill>
          <a:ln w="28575">
            <a:solidFill>
              <a:srgbClr val="E25B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Question words</a:t>
            </a:r>
          </a:p>
        </p:txBody>
      </p:sp>
      <p:sp>
        <p:nvSpPr>
          <p:cNvPr id="29" name="TextBox 28">
            <a:extLst>
              <a:ext uri="{FF2B5EF4-FFF2-40B4-BE49-F238E27FC236}">
                <a16:creationId xmlns:a16="http://schemas.microsoft.com/office/drawing/2014/main" id="{DEED64BE-0E1E-4092-BEE0-521072F04D1D}"/>
              </a:ext>
            </a:extLst>
          </p:cNvPr>
          <p:cNvSpPr txBox="1"/>
          <p:nvPr/>
        </p:nvSpPr>
        <p:spPr>
          <a:xfrm>
            <a:off x="2424195" y="5148693"/>
            <a:ext cx="991458" cy="578882"/>
          </a:xfrm>
          <a:prstGeom prst="roundRect">
            <a:avLst/>
          </a:prstGeom>
          <a:solidFill>
            <a:srgbClr val="115076"/>
          </a:solidFill>
          <a:ln w="28575">
            <a:solidFill>
              <a:srgbClr val="E25B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qui</a:t>
            </a:r>
          </a:p>
        </p:txBody>
      </p:sp>
      <p:sp>
        <p:nvSpPr>
          <p:cNvPr id="30" name="TextBox 29">
            <a:extLst>
              <a:ext uri="{FF2B5EF4-FFF2-40B4-BE49-F238E27FC236}">
                <a16:creationId xmlns:a16="http://schemas.microsoft.com/office/drawing/2014/main" id="{9C0EA9A7-E555-4910-B5B1-FAEA5D5606EA}"/>
              </a:ext>
            </a:extLst>
          </p:cNvPr>
          <p:cNvSpPr txBox="1"/>
          <p:nvPr/>
        </p:nvSpPr>
        <p:spPr>
          <a:xfrm>
            <a:off x="3533092" y="5148693"/>
            <a:ext cx="1146613" cy="578882"/>
          </a:xfrm>
          <a:prstGeom prst="roundRect">
            <a:avLst/>
          </a:prstGeom>
          <a:solidFill>
            <a:srgbClr val="115076"/>
          </a:solidFill>
          <a:ln w="28575">
            <a:solidFill>
              <a:srgbClr val="E25B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quoi</a:t>
            </a:r>
          </a:p>
        </p:txBody>
      </p:sp>
      <p:sp>
        <p:nvSpPr>
          <p:cNvPr id="31" name="TextBox 30">
            <a:extLst>
              <a:ext uri="{FF2B5EF4-FFF2-40B4-BE49-F238E27FC236}">
                <a16:creationId xmlns:a16="http://schemas.microsoft.com/office/drawing/2014/main" id="{4D54136A-F82F-4712-8C86-E9C6E0A766A3}"/>
              </a:ext>
            </a:extLst>
          </p:cNvPr>
          <p:cNvSpPr txBox="1"/>
          <p:nvPr/>
        </p:nvSpPr>
        <p:spPr>
          <a:xfrm>
            <a:off x="8455511" y="5148693"/>
            <a:ext cx="1407733" cy="578882"/>
          </a:xfrm>
          <a:prstGeom prst="roundRect">
            <a:avLst/>
          </a:prstGeom>
          <a:solidFill>
            <a:srgbClr val="115076"/>
          </a:solidFill>
          <a:ln w="28575">
            <a:solidFill>
              <a:srgbClr val="E25B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quand</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A519FEEC-4BFE-4B20-96E5-24F432FEB6C9}"/>
              </a:ext>
            </a:extLst>
          </p:cNvPr>
          <p:cNvSpPr txBox="1"/>
          <p:nvPr/>
        </p:nvSpPr>
        <p:spPr>
          <a:xfrm>
            <a:off x="9980683" y="5148693"/>
            <a:ext cx="1868956" cy="578882"/>
          </a:xfrm>
          <a:prstGeom prst="roundRect">
            <a:avLst/>
          </a:prstGeom>
          <a:solidFill>
            <a:srgbClr val="115076"/>
          </a:solidFill>
          <a:ln w="28575">
            <a:solidFill>
              <a:srgbClr val="E25B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pourquoi</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B8BE4A13-86E6-43D9-9103-DF736873DD20}"/>
              </a:ext>
            </a:extLst>
          </p:cNvPr>
          <p:cNvSpPr txBox="1"/>
          <p:nvPr/>
        </p:nvSpPr>
        <p:spPr>
          <a:xfrm>
            <a:off x="4797144" y="5148693"/>
            <a:ext cx="2015756" cy="578882"/>
          </a:xfrm>
          <a:prstGeom prst="roundRect">
            <a:avLst/>
          </a:prstGeom>
          <a:solidFill>
            <a:srgbClr val="115076"/>
          </a:solidFill>
          <a:ln w="28575">
            <a:solidFill>
              <a:srgbClr val="E25B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comment</a:t>
            </a:r>
          </a:p>
        </p:txBody>
      </p:sp>
      <p:sp>
        <p:nvSpPr>
          <p:cNvPr id="34" name="TextBox 33">
            <a:extLst>
              <a:ext uri="{FF2B5EF4-FFF2-40B4-BE49-F238E27FC236}">
                <a16:creationId xmlns:a16="http://schemas.microsoft.com/office/drawing/2014/main" id="{C0CE000E-9767-4DC6-9F59-87E4300CE86F}"/>
              </a:ext>
            </a:extLst>
          </p:cNvPr>
          <p:cNvSpPr txBox="1"/>
          <p:nvPr/>
        </p:nvSpPr>
        <p:spPr>
          <a:xfrm>
            <a:off x="6930339" y="5148693"/>
            <a:ext cx="1407733" cy="578882"/>
          </a:xfrm>
          <a:prstGeom prst="roundRect">
            <a:avLst/>
          </a:prstGeom>
          <a:solidFill>
            <a:srgbClr val="115076"/>
          </a:solidFill>
          <a:ln w="28575">
            <a:solidFill>
              <a:srgbClr val="E25B00"/>
            </a:solidFill>
          </a:ln>
        </p:spPr>
        <p:txBody>
          <a:bodyPr wrap="square" rtlCol="0" anchor="ctr">
            <a:spAutoFit/>
          </a:bodyPr>
          <a:lstStyle/>
          <a:p>
            <a:pPr lvl="0" algn="ctr">
              <a:defRPr/>
            </a:pPr>
            <a:r>
              <a:rPr lang="en-GB" sz="2800" b="1" dirty="0" err="1">
                <a:solidFill>
                  <a:prstClr val="white"/>
                </a:solidFill>
                <a:latin typeface="Century Gothic" panose="020B0502020202020204" pitchFamily="34" charset="0"/>
              </a:rPr>
              <a:t>où</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TextBox 34">
            <a:extLst>
              <a:ext uri="{FF2B5EF4-FFF2-40B4-BE49-F238E27FC236}">
                <a16:creationId xmlns:a16="http://schemas.microsoft.com/office/drawing/2014/main" id="{CEC2C45B-ED88-470E-915A-B1ADC981316C}"/>
              </a:ext>
            </a:extLst>
          </p:cNvPr>
          <p:cNvSpPr txBox="1"/>
          <p:nvPr/>
        </p:nvSpPr>
        <p:spPr>
          <a:xfrm>
            <a:off x="2424195" y="5775951"/>
            <a:ext cx="991458" cy="578882"/>
          </a:xfrm>
          <a:prstGeom prst="roundRect">
            <a:avLst/>
          </a:prstGeom>
          <a:solidFill>
            <a:srgbClr val="115076"/>
          </a:solidFill>
          <a:ln w="28575">
            <a:solidFill>
              <a:srgbClr val="E25B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who</a:t>
            </a:r>
          </a:p>
        </p:txBody>
      </p:sp>
      <p:sp>
        <p:nvSpPr>
          <p:cNvPr id="36" name="TextBox 35">
            <a:extLst>
              <a:ext uri="{FF2B5EF4-FFF2-40B4-BE49-F238E27FC236}">
                <a16:creationId xmlns:a16="http://schemas.microsoft.com/office/drawing/2014/main" id="{AE27764E-713C-460C-895E-E9C445E47FA0}"/>
              </a:ext>
            </a:extLst>
          </p:cNvPr>
          <p:cNvSpPr txBox="1"/>
          <p:nvPr/>
        </p:nvSpPr>
        <p:spPr>
          <a:xfrm>
            <a:off x="3533092" y="5770989"/>
            <a:ext cx="1146613" cy="578882"/>
          </a:xfrm>
          <a:prstGeom prst="roundRect">
            <a:avLst/>
          </a:prstGeom>
          <a:solidFill>
            <a:srgbClr val="115076"/>
          </a:solidFill>
          <a:ln w="28575">
            <a:solidFill>
              <a:srgbClr val="E25B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what</a:t>
            </a:r>
          </a:p>
        </p:txBody>
      </p:sp>
      <p:sp>
        <p:nvSpPr>
          <p:cNvPr id="37" name="TextBox 36">
            <a:extLst>
              <a:ext uri="{FF2B5EF4-FFF2-40B4-BE49-F238E27FC236}">
                <a16:creationId xmlns:a16="http://schemas.microsoft.com/office/drawing/2014/main" id="{B1040160-4EE0-49B2-BF81-CAD4AB30885B}"/>
              </a:ext>
            </a:extLst>
          </p:cNvPr>
          <p:cNvSpPr txBox="1"/>
          <p:nvPr/>
        </p:nvSpPr>
        <p:spPr>
          <a:xfrm>
            <a:off x="4797144" y="5770989"/>
            <a:ext cx="2015756" cy="578882"/>
          </a:xfrm>
          <a:prstGeom prst="roundRect">
            <a:avLst/>
          </a:prstGeom>
          <a:solidFill>
            <a:srgbClr val="115076"/>
          </a:solidFill>
          <a:ln w="28575">
            <a:solidFill>
              <a:srgbClr val="E25B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how</a:t>
            </a:r>
          </a:p>
        </p:txBody>
      </p:sp>
      <p:sp>
        <p:nvSpPr>
          <p:cNvPr id="38" name="TextBox 37">
            <a:extLst>
              <a:ext uri="{FF2B5EF4-FFF2-40B4-BE49-F238E27FC236}">
                <a16:creationId xmlns:a16="http://schemas.microsoft.com/office/drawing/2014/main" id="{AF8F5647-BF4B-4E51-8A51-CABF239DB53E}"/>
              </a:ext>
            </a:extLst>
          </p:cNvPr>
          <p:cNvSpPr txBox="1"/>
          <p:nvPr/>
        </p:nvSpPr>
        <p:spPr>
          <a:xfrm>
            <a:off x="6930339" y="5770989"/>
            <a:ext cx="1407733" cy="578882"/>
          </a:xfrm>
          <a:prstGeom prst="roundRect">
            <a:avLst/>
          </a:prstGeom>
          <a:solidFill>
            <a:srgbClr val="115076"/>
          </a:solidFill>
          <a:ln w="28575">
            <a:solidFill>
              <a:srgbClr val="E25B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where</a:t>
            </a:r>
          </a:p>
        </p:txBody>
      </p:sp>
      <p:sp>
        <p:nvSpPr>
          <p:cNvPr id="39" name="TextBox 38">
            <a:extLst>
              <a:ext uri="{FF2B5EF4-FFF2-40B4-BE49-F238E27FC236}">
                <a16:creationId xmlns:a16="http://schemas.microsoft.com/office/drawing/2014/main" id="{0FB77E12-FF9D-4D0A-B269-B834059829E8}"/>
              </a:ext>
            </a:extLst>
          </p:cNvPr>
          <p:cNvSpPr txBox="1"/>
          <p:nvPr/>
        </p:nvSpPr>
        <p:spPr>
          <a:xfrm>
            <a:off x="8455511" y="5770989"/>
            <a:ext cx="1407733" cy="578882"/>
          </a:xfrm>
          <a:prstGeom prst="roundRect">
            <a:avLst/>
          </a:prstGeom>
          <a:solidFill>
            <a:srgbClr val="115076"/>
          </a:solidFill>
          <a:ln w="28575">
            <a:solidFill>
              <a:srgbClr val="E25B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when</a:t>
            </a:r>
          </a:p>
        </p:txBody>
      </p:sp>
      <p:sp>
        <p:nvSpPr>
          <p:cNvPr id="40" name="TextBox 39">
            <a:extLst>
              <a:ext uri="{FF2B5EF4-FFF2-40B4-BE49-F238E27FC236}">
                <a16:creationId xmlns:a16="http://schemas.microsoft.com/office/drawing/2014/main" id="{8DFD1BC3-D25F-4EBE-BD90-A1CDBBFFABBA}"/>
              </a:ext>
            </a:extLst>
          </p:cNvPr>
          <p:cNvSpPr txBox="1"/>
          <p:nvPr/>
        </p:nvSpPr>
        <p:spPr>
          <a:xfrm>
            <a:off x="9980683" y="5770989"/>
            <a:ext cx="1868956" cy="578882"/>
          </a:xfrm>
          <a:prstGeom prst="roundRect">
            <a:avLst/>
          </a:prstGeom>
          <a:solidFill>
            <a:srgbClr val="115076"/>
          </a:solidFill>
          <a:ln w="28575">
            <a:solidFill>
              <a:srgbClr val="E25B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why</a:t>
            </a:r>
          </a:p>
        </p:txBody>
      </p:sp>
    </p:spTree>
    <p:extLst>
      <p:ext uri="{BB962C8B-B14F-4D97-AF65-F5344CB8AC3E}">
        <p14:creationId xmlns:p14="http://schemas.microsoft.com/office/powerpoint/2010/main" val="80614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u chantes statement.wav"/>
                                        </p:tgtEl>
                                      </p:cMediaNode>
                                    </p:audio>
                                  </p:sub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tu chantes question.wav"/>
                                        </p:tgtEl>
                                      </p:cMediaNode>
                                    </p:audio>
                                  </p:sub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tu chantes statement.wav"/>
                                        </p:tgtEl>
                                      </p:cMediaNode>
                                    </p:audio>
                                  </p:subTnLst>
                                </p:cTn>
                              </p:par>
                              <p:par>
                                <p:cTn id="49" presetID="1"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5" name="tu chantes quand.wav"/>
                                        </p:tgtEl>
                                      </p:cMediaNode>
                                    </p:audio>
                                  </p:subTnLst>
                                </p:cTn>
                              </p:par>
                              <p:par>
                                <p:cTn id="63" presetID="1" presetClass="entr" presetSubtype="0" fill="hold" nodeType="withEffect">
                                  <p:stCondLst>
                                    <p:cond delay="0"/>
                                  </p:stCondLst>
                                  <p:childTnLst>
                                    <p:set>
                                      <p:cBhvr>
                                        <p:cTn id="64" dur="1" fill="hold">
                                          <p:stCondLst>
                                            <p:cond delay="0"/>
                                          </p:stCondLst>
                                        </p:cTn>
                                        <p:tgtEl>
                                          <p:spTgt spid="2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8"/>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9"/>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2" grpId="0"/>
      <p:bldP spid="13" grpId="0" animBg="1"/>
      <p:bldP spid="14" grpId="0" animBg="1"/>
      <p:bldP spid="18" grpId="0"/>
      <p:bldP spid="19" grpId="0"/>
      <p:bldP spid="20" grpId="0"/>
      <p:bldP spid="21" grpId="0"/>
      <p:bldP spid="22" grpId="0"/>
      <p:bldP spid="23" grpId="0" animBg="1"/>
      <p:bldP spid="24"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Vous</a:t>
            </a:r>
            <a:r>
              <a:rPr lang="en-GB" sz="3600" b="1" dirty="0">
                <a:solidFill>
                  <a:schemeClr val="bg1"/>
                </a:solidFill>
              </a:rPr>
              <a:t> </a:t>
            </a:r>
            <a:r>
              <a:rPr lang="en-GB" sz="3600" b="1" dirty="0" err="1">
                <a:solidFill>
                  <a:schemeClr val="bg1"/>
                </a:solidFill>
              </a:rPr>
              <a:t>êtes</a:t>
            </a:r>
            <a:r>
              <a:rPr lang="en-GB" sz="3600" b="1" dirty="0">
                <a:solidFill>
                  <a:schemeClr val="bg1"/>
                </a:solidFill>
              </a:rPr>
              <a:t> </a:t>
            </a:r>
            <a:r>
              <a:rPr lang="en-GB" sz="3600" b="1" dirty="0" err="1">
                <a:solidFill>
                  <a:schemeClr val="bg1"/>
                </a:solidFill>
              </a:rPr>
              <a:t>journalistes</a:t>
            </a:r>
            <a:r>
              <a:rPr lang="en-GB" sz="3600" b="1" dirty="0">
                <a:solidFill>
                  <a:schemeClr val="bg1"/>
                </a:solidFill>
              </a:rPr>
              <a:t> !</a:t>
            </a:r>
          </a:p>
        </p:txBody>
      </p:sp>
      <p:sp>
        <p:nvSpPr>
          <p:cNvPr id="9" name="Rounded Rectangle 46">
            <a:extLst>
              <a:ext uri="{FF2B5EF4-FFF2-40B4-BE49-F238E27FC236}">
                <a16:creationId xmlns:a16="http://schemas.microsoft.com/office/drawing/2014/main" id="{BFA2D161-7B1C-4E5D-821F-0DCB68EEA08D}"/>
              </a:ext>
            </a:extLst>
          </p:cNvPr>
          <p:cNvSpPr/>
          <p:nvPr/>
        </p:nvSpPr>
        <p:spPr>
          <a:xfrm>
            <a:off x="9914563" y="249869"/>
            <a:ext cx="1995358"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descr="A picture containing toy, doll&#10;&#10;Description automatically generated">
            <a:extLst>
              <a:ext uri="{FF2B5EF4-FFF2-40B4-BE49-F238E27FC236}">
                <a16:creationId xmlns:a16="http://schemas.microsoft.com/office/drawing/2014/main" id="{AB42E815-3793-4EF5-8218-1BBCB850FC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711" y="2176656"/>
            <a:ext cx="3056543" cy="3056543"/>
          </a:xfrm>
          <a:prstGeom prst="rect">
            <a:avLst/>
          </a:prstGeom>
        </p:spPr>
      </p:pic>
      <p:pic>
        <p:nvPicPr>
          <p:cNvPr id="7" name="Picture 6" descr="A picture containing toy, doll&#10;&#10;Description automatically generated">
            <a:extLst>
              <a:ext uri="{FF2B5EF4-FFF2-40B4-BE49-F238E27FC236}">
                <a16:creationId xmlns:a16="http://schemas.microsoft.com/office/drawing/2014/main" id="{482B1196-6EE3-4C68-B252-6DF571AF86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4572" y="1546571"/>
            <a:ext cx="3686628" cy="3686628"/>
          </a:xfrm>
          <a:prstGeom prst="rect">
            <a:avLst/>
          </a:prstGeom>
        </p:spPr>
      </p:pic>
      <p:sp>
        <p:nvSpPr>
          <p:cNvPr id="2" name="Speech Bubble: Rectangle with Corners Rounded 1">
            <a:extLst>
              <a:ext uri="{FF2B5EF4-FFF2-40B4-BE49-F238E27FC236}">
                <a16:creationId xmlns:a16="http://schemas.microsoft.com/office/drawing/2014/main" id="{1C3F1D31-C869-47F9-B3B5-63A26596FBD4}"/>
              </a:ext>
            </a:extLst>
          </p:cNvPr>
          <p:cNvSpPr/>
          <p:nvPr/>
        </p:nvSpPr>
        <p:spPr>
          <a:xfrm>
            <a:off x="2342367" y="1490368"/>
            <a:ext cx="3056543" cy="1613390"/>
          </a:xfrm>
          <a:prstGeom prst="wedgeRoundRectCallout">
            <a:avLst>
              <a:gd name="adj1" fmla="val -39827"/>
              <a:gd name="adj2" fmla="val 62500"/>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Salut Léa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Tu aimes</a:t>
            </a:r>
            <a:r>
              <a:rPr kumimoji="0" lang="fr-FR" sz="2400" b="0" i="0" u="none" strike="noStrike" kern="1200" cap="none" spc="0" normalizeH="0" noProof="0" dirty="0">
                <a:ln>
                  <a:noFill/>
                </a:ln>
                <a:solidFill>
                  <a:prstClr val="white"/>
                </a:solidFill>
                <a:effectLst/>
                <a:uLnTx/>
                <a:uFillTx/>
                <a:latin typeface="Century Gothic" panose="020F0302020204030204"/>
                <a:ea typeface="+mn-ea"/>
                <a:cs typeface="+mn-cs"/>
              </a:rPr>
              <a:t> le festival pourquoi</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10" name="Speech Bubble: Rectangle with Corners Rounded 9">
            <a:extLst>
              <a:ext uri="{FF2B5EF4-FFF2-40B4-BE49-F238E27FC236}">
                <a16:creationId xmlns:a16="http://schemas.microsoft.com/office/drawing/2014/main" id="{4C560F58-B63F-429E-9455-40EEB1A1B592}"/>
              </a:ext>
            </a:extLst>
          </p:cNvPr>
          <p:cNvSpPr/>
          <p:nvPr/>
        </p:nvSpPr>
        <p:spPr>
          <a:xfrm>
            <a:off x="5756107" y="2622305"/>
            <a:ext cx="3056543" cy="1613390"/>
          </a:xfrm>
          <a:prstGeom prst="wedgeRoundRectCallout">
            <a:avLst>
              <a:gd name="adj1" fmla="val 48022"/>
              <a:gd name="adj2" fmla="val 64299"/>
              <a:gd name="adj3" fmla="val 16667"/>
            </a:avLst>
          </a:prstGeom>
          <a:solidFill>
            <a:srgbClr val="ED7D3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J’aime les cerfs-volants ! Ils sont très beaux.</a:t>
            </a:r>
          </a:p>
        </p:txBody>
      </p:sp>
      <p:pic>
        <p:nvPicPr>
          <p:cNvPr id="4098" name="Picture 2" descr="Art, Watercolors, Arts And Crafts, Paint Brushes, Blank">
            <a:extLst>
              <a:ext uri="{FF2B5EF4-FFF2-40B4-BE49-F238E27FC236}">
                <a16:creationId xmlns:a16="http://schemas.microsoft.com/office/drawing/2014/main" id="{D7B60E99-8B99-4803-99A0-E005B2116CC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7791" t="8501" r="10260" b="8048"/>
          <a:stretch/>
        </p:blipFill>
        <p:spPr bwMode="auto">
          <a:xfrm>
            <a:off x="3870639" y="1461246"/>
            <a:ext cx="3833432" cy="45517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19DD8C0-4AD1-4604-9CF0-88529ADA10F1}"/>
              </a:ext>
            </a:extLst>
          </p:cNvPr>
          <p:cNvSpPr txBox="1"/>
          <p:nvPr/>
        </p:nvSpPr>
        <p:spPr>
          <a:xfrm>
            <a:off x="4649042" y="2227971"/>
            <a:ext cx="263698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Bradley Hand ITC" panose="03070402050302030203" pitchFamily="66" charset="0"/>
                <a:ea typeface="+mn-ea"/>
                <a:cs typeface="+mn-cs"/>
              </a:rPr>
              <a:t>Léa aime le festival parce que les cerfs-volants sont beaux.</a:t>
            </a:r>
          </a:p>
        </p:txBody>
      </p:sp>
      <p:sp>
        <p:nvSpPr>
          <p:cNvPr id="11" name="Rectangle: Rounded Corners 10">
            <a:extLst>
              <a:ext uri="{FF2B5EF4-FFF2-40B4-BE49-F238E27FC236}">
                <a16:creationId xmlns:a16="http://schemas.microsoft.com/office/drawing/2014/main" id="{B71880AD-C420-4988-9DEE-7C1BA2EF0E07}"/>
              </a:ext>
            </a:extLst>
          </p:cNvPr>
          <p:cNvSpPr/>
          <p:nvPr/>
        </p:nvSpPr>
        <p:spPr>
          <a:xfrm>
            <a:off x="6613262" y="390291"/>
            <a:ext cx="2980681" cy="520994"/>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le festival = festival</a:t>
            </a:r>
          </a:p>
        </p:txBody>
      </p:sp>
      <p:graphicFrame>
        <p:nvGraphicFramePr>
          <p:cNvPr id="12" name="Table 2">
            <a:extLst>
              <a:ext uri="{FF2B5EF4-FFF2-40B4-BE49-F238E27FC236}">
                <a16:creationId xmlns:a16="http://schemas.microsoft.com/office/drawing/2014/main" id="{9EB84DC1-8EC8-4D2A-AA2E-FDB5A43FBCC5}"/>
              </a:ext>
            </a:extLst>
          </p:cNvPr>
          <p:cNvGraphicFramePr>
            <a:graphicFrameLocks noGrp="1"/>
          </p:cNvGraphicFramePr>
          <p:nvPr>
            <p:extLst>
              <p:ext uri="{D42A27DB-BD31-4B8C-83A1-F6EECF244321}">
                <p14:modId xmlns:p14="http://schemas.microsoft.com/office/powerpoint/2010/main" val="1909241925"/>
              </p:ext>
            </p:extLst>
          </p:nvPr>
        </p:nvGraphicFramePr>
        <p:xfrm>
          <a:off x="508627" y="5271321"/>
          <a:ext cx="2904522" cy="741680"/>
        </p:xfrm>
        <a:graphic>
          <a:graphicData uri="http://schemas.openxmlformats.org/drawingml/2006/table">
            <a:tbl>
              <a:tblPr firstRow="1" bandRow="1">
                <a:tableStyleId>{5940675A-B579-460E-94D1-54222C63F5DA}</a:tableStyleId>
              </a:tblPr>
              <a:tblGrid>
                <a:gridCol w="2904522">
                  <a:extLst>
                    <a:ext uri="{9D8B030D-6E8A-4147-A177-3AD203B41FA5}">
                      <a16:colId xmlns:a16="http://schemas.microsoft.com/office/drawing/2014/main" val="3436190865"/>
                    </a:ext>
                  </a:extLst>
                </a:gridCol>
              </a:tblGrid>
              <a:tr h="370840">
                <a:tc>
                  <a:txBody>
                    <a:bodyPr/>
                    <a:lstStyle/>
                    <a:p>
                      <a:r>
                        <a:rPr lang="fr-FR" b="1" dirty="0">
                          <a:solidFill>
                            <a:srgbClr val="115076"/>
                          </a:solidFill>
                        </a:rPr>
                        <a:t>Question:</a:t>
                      </a:r>
                    </a:p>
                  </a:txBody>
                  <a:tcPr/>
                </a:tc>
                <a:extLst>
                  <a:ext uri="{0D108BD9-81ED-4DB2-BD59-A6C34878D82A}">
                    <a16:rowId xmlns:a16="http://schemas.microsoft.com/office/drawing/2014/main" val="2549589355"/>
                  </a:ext>
                </a:extLst>
              </a:tr>
              <a:tr h="370840">
                <a:tc>
                  <a:txBody>
                    <a:bodyPr/>
                    <a:lstStyle/>
                    <a:p>
                      <a:pPr marL="285750" indent="-285750">
                        <a:buFontTx/>
                        <a:buChar char="-"/>
                      </a:pPr>
                      <a:r>
                        <a:rPr lang="fr-FR" sz="1600" dirty="0">
                          <a:solidFill>
                            <a:srgbClr val="115076"/>
                          </a:solidFill>
                        </a:rPr>
                        <a:t>Like the festival/</a:t>
                      </a:r>
                      <a:r>
                        <a:rPr lang="fr-FR" sz="1600" dirty="0" err="1">
                          <a:solidFill>
                            <a:srgbClr val="115076"/>
                          </a:solidFill>
                        </a:rPr>
                        <a:t>why</a:t>
                      </a:r>
                      <a:endParaRPr lang="fr-FR" sz="1600" dirty="0">
                        <a:solidFill>
                          <a:srgbClr val="115076"/>
                        </a:solidFill>
                      </a:endParaRPr>
                    </a:p>
                  </a:txBody>
                  <a:tcPr/>
                </a:tc>
                <a:extLst>
                  <a:ext uri="{0D108BD9-81ED-4DB2-BD59-A6C34878D82A}">
                    <a16:rowId xmlns:a16="http://schemas.microsoft.com/office/drawing/2014/main" val="325321602"/>
                  </a:ext>
                </a:extLst>
              </a:tr>
            </a:tbl>
          </a:graphicData>
        </a:graphic>
      </p:graphicFrame>
      <p:graphicFrame>
        <p:nvGraphicFramePr>
          <p:cNvPr id="13" name="Table 2">
            <a:extLst>
              <a:ext uri="{FF2B5EF4-FFF2-40B4-BE49-F238E27FC236}">
                <a16:creationId xmlns:a16="http://schemas.microsoft.com/office/drawing/2014/main" id="{6E79F032-3D6C-437A-BB63-20D56EE9DBDD}"/>
              </a:ext>
            </a:extLst>
          </p:cNvPr>
          <p:cNvGraphicFramePr>
            <a:graphicFrameLocks noGrp="1"/>
          </p:cNvGraphicFramePr>
          <p:nvPr>
            <p:extLst>
              <p:ext uri="{D42A27DB-BD31-4B8C-83A1-F6EECF244321}">
                <p14:modId xmlns:p14="http://schemas.microsoft.com/office/powerpoint/2010/main" val="988287979"/>
              </p:ext>
            </p:extLst>
          </p:nvPr>
        </p:nvGraphicFramePr>
        <p:xfrm>
          <a:off x="8228933" y="5265659"/>
          <a:ext cx="2912581" cy="741680"/>
        </p:xfrm>
        <a:graphic>
          <a:graphicData uri="http://schemas.openxmlformats.org/drawingml/2006/table">
            <a:tbl>
              <a:tblPr firstRow="1" bandRow="1">
                <a:tableStyleId>{5940675A-B579-460E-94D1-54222C63F5DA}</a:tableStyleId>
              </a:tblPr>
              <a:tblGrid>
                <a:gridCol w="2912581">
                  <a:extLst>
                    <a:ext uri="{9D8B030D-6E8A-4147-A177-3AD203B41FA5}">
                      <a16:colId xmlns:a16="http://schemas.microsoft.com/office/drawing/2014/main" val="3436190865"/>
                    </a:ext>
                  </a:extLst>
                </a:gridCol>
              </a:tblGrid>
              <a:tr h="370840">
                <a:tc>
                  <a:txBody>
                    <a:bodyPr/>
                    <a:lstStyle/>
                    <a:p>
                      <a:r>
                        <a:rPr lang="fr-FR" b="1" dirty="0" err="1">
                          <a:solidFill>
                            <a:srgbClr val="115076"/>
                          </a:solidFill>
                        </a:rPr>
                        <a:t>Answer</a:t>
                      </a:r>
                      <a:r>
                        <a:rPr lang="fr-FR" b="1" dirty="0">
                          <a:solidFill>
                            <a:srgbClr val="115076"/>
                          </a:solidFill>
                        </a:rPr>
                        <a:t>:</a:t>
                      </a:r>
                    </a:p>
                  </a:txBody>
                  <a:tcPr/>
                </a:tc>
                <a:extLst>
                  <a:ext uri="{0D108BD9-81ED-4DB2-BD59-A6C34878D82A}">
                    <a16:rowId xmlns:a16="http://schemas.microsoft.com/office/drawing/2014/main" val="2549589355"/>
                  </a:ext>
                </a:extLst>
              </a:tr>
              <a:tr h="370840">
                <a:tc>
                  <a:txBody>
                    <a:bodyPr/>
                    <a:lstStyle/>
                    <a:p>
                      <a:pPr marL="285750" indent="-285750">
                        <a:buFontTx/>
                        <a:buChar char="-"/>
                      </a:pPr>
                      <a:r>
                        <a:rPr lang="fr-FR" sz="1600" dirty="0">
                          <a:solidFill>
                            <a:srgbClr val="115076"/>
                          </a:solidFill>
                        </a:rPr>
                        <a:t>The kites are </a:t>
                      </a:r>
                      <a:r>
                        <a:rPr lang="fr-FR" sz="1600" dirty="0" err="1">
                          <a:solidFill>
                            <a:srgbClr val="115076"/>
                          </a:solidFill>
                        </a:rPr>
                        <a:t>beautiful</a:t>
                      </a:r>
                      <a:endParaRPr lang="fr-FR" sz="1600" dirty="0">
                        <a:solidFill>
                          <a:srgbClr val="115076"/>
                        </a:solidFill>
                      </a:endParaRPr>
                    </a:p>
                  </a:txBody>
                  <a:tcPr/>
                </a:tc>
                <a:extLst>
                  <a:ext uri="{0D108BD9-81ED-4DB2-BD59-A6C34878D82A}">
                    <a16:rowId xmlns:a16="http://schemas.microsoft.com/office/drawing/2014/main" val="325321602"/>
                  </a:ext>
                </a:extLst>
              </a:tr>
            </a:tbl>
          </a:graphicData>
        </a:graphic>
      </p:graphicFrame>
    </p:spTree>
    <p:extLst>
      <p:ext uri="{BB962C8B-B14F-4D97-AF65-F5344CB8AC3E}">
        <p14:creationId xmlns:p14="http://schemas.microsoft.com/office/powerpoint/2010/main" val="403193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09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up)">
                                      <p:cBhvr>
                                        <p:cTn id="2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0" grpId="0" animBg="1"/>
      <p:bldP spid="10" grpId="1"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Vous</a:t>
            </a:r>
            <a:r>
              <a:rPr lang="en-GB" sz="3600" b="1" dirty="0">
                <a:solidFill>
                  <a:schemeClr val="bg1"/>
                </a:solidFill>
              </a:rPr>
              <a:t> </a:t>
            </a:r>
            <a:r>
              <a:rPr lang="en-GB" sz="3600" b="1" dirty="0" err="1">
                <a:solidFill>
                  <a:schemeClr val="bg1"/>
                </a:solidFill>
              </a:rPr>
              <a:t>êtes</a:t>
            </a:r>
            <a:r>
              <a:rPr lang="en-GB" sz="3600" b="1" dirty="0">
                <a:solidFill>
                  <a:schemeClr val="bg1"/>
                </a:solidFill>
              </a:rPr>
              <a:t> </a:t>
            </a:r>
            <a:r>
              <a:rPr lang="en-GB" sz="3600" b="1" dirty="0" err="1">
                <a:solidFill>
                  <a:schemeClr val="bg1"/>
                </a:solidFill>
              </a:rPr>
              <a:t>journalistes</a:t>
            </a:r>
            <a:r>
              <a:rPr lang="en-GB" sz="3600" b="1" dirty="0">
                <a:solidFill>
                  <a:schemeClr val="bg1"/>
                </a:solidFill>
              </a:rPr>
              <a:t> !</a:t>
            </a:r>
          </a:p>
        </p:txBody>
      </p:sp>
      <p:sp>
        <p:nvSpPr>
          <p:cNvPr id="5" name="TextBox 4">
            <a:extLst>
              <a:ext uri="{FF2B5EF4-FFF2-40B4-BE49-F238E27FC236}">
                <a16:creationId xmlns:a16="http://schemas.microsoft.com/office/drawing/2014/main" id="{4C8AA055-EABE-454B-979F-1F5759D1204A}"/>
              </a:ext>
            </a:extLst>
          </p:cNvPr>
          <p:cNvSpPr txBox="1"/>
          <p:nvPr/>
        </p:nvSpPr>
        <p:spPr>
          <a:xfrm>
            <a:off x="426741" y="1296000"/>
            <a:ext cx="393337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A</a:t>
            </a:r>
          </a:p>
        </p:txBody>
      </p:sp>
      <p:sp>
        <p:nvSpPr>
          <p:cNvPr id="9" name="Rounded Rectangle 46">
            <a:extLst>
              <a:ext uri="{FF2B5EF4-FFF2-40B4-BE49-F238E27FC236}">
                <a16:creationId xmlns:a16="http://schemas.microsoft.com/office/drawing/2014/main" id="{BFA2D161-7B1C-4E5D-821F-0DCB68EEA08D}"/>
              </a:ext>
            </a:extLst>
          </p:cNvPr>
          <p:cNvSpPr/>
          <p:nvPr/>
        </p:nvSpPr>
        <p:spPr>
          <a:xfrm>
            <a:off x="9914563" y="249869"/>
            <a:ext cx="1995358"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 name="Table 2">
            <a:extLst>
              <a:ext uri="{FF2B5EF4-FFF2-40B4-BE49-F238E27FC236}">
                <a16:creationId xmlns:a16="http://schemas.microsoft.com/office/drawing/2014/main" id="{A9858E0C-2A0C-4FA9-8CE1-EC16899D85F2}"/>
              </a:ext>
            </a:extLst>
          </p:cNvPr>
          <p:cNvGraphicFramePr>
            <a:graphicFrameLocks noGrp="1"/>
          </p:cNvGraphicFramePr>
          <p:nvPr>
            <p:extLst>
              <p:ext uri="{D42A27DB-BD31-4B8C-83A1-F6EECF244321}">
                <p14:modId xmlns:p14="http://schemas.microsoft.com/office/powerpoint/2010/main" val="2976333414"/>
              </p:ext>
            </p:extLst>
          </p:nvPr>
        </p:nvGraphicFramePr>
        <p:xfrm>
          <a:off x="426741" y="1858895"/>
          <a:ext cx="4838643" cy="1681480"/>
        </p:xfrm>
        <a:graphic>
          <a:graphicData uri="http://schemas.openxmlformats.org/drawingml/2006/table">
            <a:tbl>
              <a:tblPr firstRow="1" bandRow="1">
                <a:tableStyleId>{5940675A-B579-460E-94D1-54222C63F5DA}</a:tableStyleId>
              </a:tblPr>
              <a:tblGrid>
                <a:gridCol w="4838643">
                  <a:extLst>
                    <a:ext uri="{9D8B030D-6E8A-4147-A177-3AD203B41FA5}">
                      <a16:colId xmlns:a16="http://schemas.microsoft.com/office/drawing/2014/main" val="3436190865"/>
                    </a:ext>
                  </a:extLst>
                </a:gridCol>
              </a:tblGrid>
              <a:tr h="370840">
                <a:tc>
                  <a:txBody>
                    <a:bodyPr/>
                    <a:lstStyle/>
                    <a:p>
                      <a:r>
                        <a:rPr lang="fr-FR" b="1" dirty="0">
                          <a:solidFill>
                            <a:schemeClr val="accent5">
                              <a:lumMod val="50000"/>
                            </a:schemeClr>
                          </a:solidFill>
                        </a:rPr>
                        <a:t>Questions:</a:t>
                      </a:r>
                    </a:p>
                  </a:txBody>
                  <a:tcPr/>
                </a:tc>
                <a:extLst>
                  <a:ext uri="{0D108BD9-81ED-4DB2-BD59-A6C34878D82A}">
                    <a16:rowId xmlns:a16="http://schemas.microsoft.com/office/drawing/2014/main" val="2549589355"/>
                  </a:ext>
                </a:extLst>
              </a:tr>
              <a:tr h="370840">
                <a:tc>
                  <a:txBody>
                    <a:bodyPr/>
                    <a:lstStyle/>
                    <a:p>
                      <a:pPr marL="285750" indent="-285750">
                        <a:buFontTx/>
                        <a:buChar char="-"/>
                      </a:pPr>
                      <a:r>
                        <a:rPr lang="fr-FR" sz="1600" dirty="0" err="1">
                          <a:solidFill>
                            <a:schemeClr val="accent5">
                              <a:lumMod val="50000"/>
                            </a:schemeClr>
                          </a:solidFill>
                        </a:rPr>
                        <a:t>travel</a:t>
                      </a:r>
                      <a:r>
                        <a:rPr lang="fr-FR" sz="1600" dirty="0">
                          <a:solidFill>
                            <a:schemeClr val="accent5">
                              <a:lumMod val="50000"/>
                            </a:schemeClr>
                          </a:solidFill>
                        </a:rPr>
                        <a:t> to the festival/how</a:t>
                      </a:r>
                    </a:p>
                    <a:p>
                      <a:pPr marL="285750" indent="-285750">
                        <a:buFontTx/>
                        <a:buChar char="-"/>
                      </a:pPr>
                      <a:r>
                        <a:rPr lang="fr-FR" sz="1600" dirty="0" err="1">
                          <a:solidFill>
                            <a:schemeClr val="accent5">
                              <a:lumMod val="50000"/>
                            </a:schemeClr>
                          </a:solidFill>
                        </a:rPr>
                        <a:t>celebrate</a:t>
                      </a:r>
                      <a:r>
                        <a:rPr lang="fr-FR" sz="1600" dirty="0">
                          <a:solidFill>
                            <a:schemeClr val="accent5">
                              <a:lumMod val="50000"/>
                            </a:schemeClr>
                          </a:solidFill>
                        </a:rPr>
                        <a:t> the festival/</a:t>
                      </a:r>
                      <a:r>
                        <a:rPr lang="fr-FR" sz="1600" dirty="0" err="1">
                          <a:solidFill>
                            <a:schemeClr val="accent5">
                              <a:lumMod val="50000"/>
                            </a:schemeClr>
                          </a:solidFill>
                        </a:rPr>
                        <a:t>why</a:t>
                      </a:r>
                      <a:endParaRPr lang="fr-FR" sz="1600" dirty="0">
                        <a:solidFill>
                          <a:schemeClr val="accent5">
                            <a:lumMod val="50000"/>
                          </a:schemeClr>
                        </a:solidFill>
                      </a:endParaRPr>
                    </a:p>
                    <a:p>
                      <a:pPr marL="285750" indent="-285750">
                        <a:buFontTx/>
                        <a:buChar char="-"/>
                      </a:pPr>
                      <a:r>
                        <a:rPr lang="fr-FR" sz="1600" dirty="0" err="1">
                          <a:solidFill>
                            <a:schemeClr val="accent5">
                              <a:lumMod val="50000"/>
                            </a:schemeClr>
                          </a:solidFill>
                        </a:rPr>
                        <a:t>eat</a:t>
                      </a:r>
                      <a:r>
                        <a:rPr lang="fr-FR" sz="1600" dirty="0">
                          <a:solidFill>
                            <a:schemeClr val="accent5">
                              <a:lumMod val="50000"/>
                            </a:schemeClr>
                          </a:solidFill>
                        </a:rPr>
                        <a:t> at the festival/</a:t>
                      </a:r>
                      <a:r>
                        <a:rPr lang="fr-FR" sz="1600" dirty="0" err="1">
                          <a:solidFill>
                            <a:schemeClr val="accent5">
                              <a:lumMod val="50000"/>
                            </a:schemeClr>
                          </a:solidFill>
                        </a:rPr>
                        <a:t>what</a:t>
                      </a:r>
                      <a:endParaRPr lang="fr-FR" sz="1600" dirty="0">
                        <a:solidFill>
                          <a:schemeClr val="accent5">
                            <a:lumMod val="50000"/>
                          </a:schemeClr>
                        </a:solidFill>
                      </a:endParaRPr>
                    </a:p>
                    <a:p>
                      <a:pPr marL="285750" indent="-285750">
                        <a:buFontTx/>
                        <a:buChar char="-"/>
                      </a:pPr>
                      <a:r>
                        <a:rPr lang="fr-FR" sz="1600" dirty="0" err="1">
                          <a:solidFill>
                            <a:schemeClr val="accent5">
                              <a:lumMod val="50000"/>
                            </a:schemeClr>
                          </a:solidFill>
                        </a:rPr>
                        <a:t>visit</a:t>
                      </a:r>
                      <a:r>
                        <a:rPr lang="fr-FR" sz="1600" dirty="0">
                          <a:solidFill>
                            <a:schemeClr val="accent5">
                              <a:lumMod val="50000"/>
                            </a:schemeClr>
                          </a:solidFill>
                        </a:rPr>
                        <a:t> the festival/</a:t>
                      </a:r>
                      <a:r>
                        <a:rPr lang="fr-FR" sz="1600" dirty="0" err="1">
                          <a:solidFill>
                            <a:schemeClr val="accent5">
                              <a:lumMod val="50000"/>
                            </a:schemeClr>
                          </a:solidFill>
                        </a:rPr>
                        <a:t>who</a:t>
                      </a:r>
                      <a:endParaRPr lang="fr-FR" sz="1600" dirty="0">
                        <a:solidFill>
                          <a:schemeClr val="accent5">
                            <a:lumMod val="50000"/>
                          </a:schemeClr>
                        </a:solidFill>
                      </a:endParaRPr>
                    </a:p>
                    <a:p>
                      <a:pPr marL="285750" indent="-285750">
                        <a:buFontTx/>
                        <a:buChar char="-"/>
                      </a:pPr>
                      <a:r>
                        <a:rPr lang="fr-FR" sz="1600" dirty="0" err="1">
                          <a:solidFill>
                            <a:schemeClr val="accent5">
                              <a:lumMod val="50000"/>
                            </a:schemeClr>
                          </a:solidFill>
                        </a:rPr>
                        <a:t>your</a:t>
                      </a:r>
                      <a:r>
                        <a:rPr lang="fr-FR" sz="1600" dirty="0">
                          <a:solidFill>
                            <a:schemeClr val="accent5">
                              <a:lumMod val="50000"/>
                            </a:schemeClr>
                          </a:solidFill>
                        </a:rPr>
                        <a:t> </a:t>
                      </a:r>
                      <a:r>
                        <a:rPr lang="fr-FR" sz="1600" dirty="0" err="1">
                          <a:solidFill>
                            <a:schemeClr val="accent5">
                              <a:lumMod val="50000"/>
                            </a:schemeClr>
                          </a:solidFill>
                        </a:rPr>
                        <a:t>family</a:t>
                      </a:r>
                      <a:r>
                        <a:rPr lang="fr-FR" sz="1600" dirty="0">
                          <a:solidFill>
                            <a:schemeClr val="accent5">
                              <a:lumMod val="50000"/>
                            </a:schemeClr>
                          </a:solidFill>
                        </a:rPr>
                        <a:t> </a:t>
                      </a:r>
                      <a:r>
                        <a:rPr lang="fr-FR" sz="1600" dirty="0" err="1">
                          <a:solidFill>
                            <a:schemeClr val="accent5">
                              <a:lumMod val="50000"/>
                            </a:schemeClr>
                          </a:solidFill>
                        </a:rPr>
                        <a:t>helps</a:t>
                      </a:r>
                      <a:r>
                        <a:rPr lang="fr-FR" sz="1600" dirty="0">
                          <a:solidFill>
                            <a:schemeClr val="accent5">
                              <a:lumMod val="50000"/>
                            </a:schemeClr>
                          </a:solidFill>
                        </a:rPr>
                        <a:t> at the festival (Y/N)</a:t>
                      </a:r>
                    </a:p>
                  </a:txBody>
                  <a:tcPr/>
                </a:tc>
                <a:extLst>
                  <a:ext uri="{0D108BD9-81ED-4DB2-BD59-A6C34878D82A}">
                    <a16:rowId xmlns:a16="http://schemas.microsoft.com/office/drawing/2014/main" val="325321602"/>
                  </a:ext>
                </a:extLst>
              </a:tr>
            </a:tbl>
          </a:graphicData>
        </a:graphic>
      </p:graphicFrame>
      <p:graphicFrame>
        <p:nvGraphicFramePr>
          <p:cNvPr id="7" name="Table 2">
            <a:extLst>
              <a:ext uri="{FF2B5EF4-FFF2-40B4-BE49-F238E27FC236}">
                <a16:creationId xmlns:a16="http://schemas.microsoft.com/office/drawing/2014/main" id="{D6E494BB-15FB-48C3-BF4A-9DCA7410A0FB}"/>
              </a:ext>
            </a:extLst>
          </p:cNvPr>
          <p:cNvGraphicFramePr>
            <a:graphicFrameLocks noGrp="1"/>
          </p:cNvGraphicFramePr>
          <p:nvPr>
            <p:extLst>
              <p:ext uri="{D42A27DB-BD31-4B8C-83A1-F6EECF244321}">
                <p14:modId xmlns:p14="http://schemas.microsoft.com/office/powerpoint/2010/main" val="1219671952"/>
              </p:ext>
            </p:extLst>
          </p:nvPr>
        </p:nvGraphicFramePr>
        <p:xfrm>
          <a:off x="5862342" y="3672380"/>
          <a:ext cx="5375151" cy="1681480"/>
        </p:xfrm>
        <a:graphic>
          <a:graphicData uri="http://schemas.openxmlformats.org/drawingml/2006/table">
            <a:tbl>
              <a:tblPr firstRow="1" bandRow="1">
                <a:tableStyleId>{5940675A-B579-460E-94D1-54222C63F5DA}</a:tableStyleId>
              </a:tblPr>
              <a:tblGrid>
                <a:gridCol w="5375151">
                  <a:extLst>
                    <a:ext uri="{9D8B030D-6E8A-4147-A177-3AD203B41FA5}">
                      <a16:colId xmlns:a16="http://schemas.microsoft.com/office/drawing/2014/main" val="3436190865"/>
                    </a:ext>
                  </a:extLst>
                </a:gridCol>
              </a:tblGrid>
              <a:tr h="370840">
                <a:tc>
                  <a:txBody>
                    <a:bodyPr/>
                    <a:lstStyle/>
                    <a:p>
                      <a:r>
                        <a:rPr lang="fr-FR" b="1" dirty="0">
                          <a:solidFill>
                            <a:schemeClr val="accent5">
                              <a:lumMod val="50000"/>
                            </a:schemeClr>
                          </a:solidFill>
                        </a:rPr>
                        <a:t>Questions:</a:t>
                      </a:r>
                    </a:p>
                  </a:txBody>
                  <a:tcPr/>
                </a:tc>
                <a:extLst>
                  <a:ext uri="{0D108BD9-81ED-4DB2-BD59-A6C34878D82A}">
                    <a16:rowId xmlns:a16="http://schemas.microsoft.com/office/drawing/2014/main" val="2549589355"/>
                  </a:ext>
                </a:extLst>
              </a:tr>
              <a:tr h="370840">
                <a:tc>
                  <a:txBody>
                    <a:bodyPr/>
                    <a:lstStyle/>
                    <a:p>
                      <a:pPr marL="285750" indent="-285750">
                        <a:buFontTx/>
                        <a:buChar char="-"/>
                      </a:pPr>
                      <a:r>
                        <a:rPr lang="fr-FR" sz="1600" dirty="0">
                          <a:solidFill>
                            <a:schemeClr val="accent5">
                              <a:lumMod val="50000"/>
                            </a:schemeClr>
                          </a:solidFill>
                        </a:rPr>
                        <a:t>like the festival (Y/N)</a:t>
                      </a:r>
                    </a:p>
                    <a:p>
                      <a:pPr marL="285750" indent="-285750">
                        <a:buFontTx/>
                        <a:buChar char="-"/>
                      </a:pPr>
                      <a:r>
                        <a:rPr lang="fr-FR" sz="1600" dirty="0">
                          <a:solidFill>
                            <a:schemeClr val="accent5">
                              <a:lumMod val="50000"/>
                            </a:schemeClr>
                          </a:solidFill>
                        </a:rPr>
                        <a:t>like the festival/</a:t>
                      </a:r>
                      <a:r>
                        <a:rPr lang="fr-FR" sz="1600" dirty="0" err="1">
                          <a:solidFill>
                            <a:schemeClr val="accent5">
                              <a:lumMod val="50000"/>
                            </a:schemeClr>
                          </a:solidFill>
                        </a:rPr>
                        <a:t>why</a:t>
                      </a:r>
                      <a:endParaRPr lang="fr-FR" sz="1600" dirty="0">
                        <a:solidFill>
                          <a:schemeClr val="accent5">
                            <a:lumMod val="50000"/>
                          </a:schemeClr>
                        </a:solidFill>
                      </a:endParaRPr>
                    </a:p>
                    <a:p>
                      <a:pPr marL="285750" indent="-285750">
                        <a:buFontTx/>
                        <a:buChar char="-"/>
                      </a:pPr>
                      <a:r>
                        <a:rPr lang="fr-FR" sz="1600" dirty="0" err="1">
                          <a:solidFill>
                            <a:schemeClr val="accent5">
                              <a:lumMod val="50000"/>
                            </a:schemeClr>
                          </a:solidFill>
                        </a:rPr>
                        <a:t>speak</a:t>
                      </a:r>
                      <a:r>
                        <a:rPr lang="fr-FR" sz="1600" dirty="0">
                          <a:solidFill>
                            <a:schemeClr val="accent5">
                              <a:lumMod val="50000"/>
                            </a:schemeClr>
                          </a:solidFill>
                        </a:rPr>
                        <a:t> to at the festival/to </a:t>
                      </a:r>
                      <a:r>
                        <a:rPr lang="fr-FR" sz="1600" dirty="0" err="1">
                          <a:solidFill>
                            <a:schemeClr val="accent5">
                              <a:lumMod val="50000"/>
                            </a:schemeClr>
                          </a:solidFill>
                        </a:rPr>
                        <a:t>who</a:t>
                      </a:r>
                      <a:endParaRPr lang="fr-FR" sz="1600" dirty="0">
                        <a:solidFill>
                          <a:schemeClr val="accent5">
                            <a:lumMod val="50000"/>
                          </a:schemeClr>
                        </a:solidFill>
                      </a:endParaRPr>
                    </a:p>
                    <a:p>
                      <a:pPr marL="285750" indent="-285750">
                        <a:buFontTx/>
                        <a:buChar char="-"/>
                      </a:pPr>
                      <a:r>
                        <a:rPr lang="fr-FR" sz="1600" dirty="0">
                          <a:solidFill>
                            <a:schemeClr val="accent5">
                              <a:lumMod val="50000"/>
                            </a:schemeClr>
                          </a:solidFill>
                        </a:rPr>
                        <a:t>wear at the festival/</a:t>
                      </a:r>
                      <a:r>
                        <a:rPr lang="fr-FR" sz="1600" dirty="0" err="1">
                          <a:solidFill>
                            <a:schemeClr val="accent5">
                              <a:lumMod val="50000"/>
                            </a:schemeClr>
                          </a:solidFill>
                        </a:rPr>
                        <a:t>what</a:t>
                      </a:r>
                      <a:endParaRPr lang="fr-FR" sz="1600" dirty="0">
                        <a:solidFill>
                          <a:schemeClr val="accent5">
                            <a:lumMod val="50000"/>
                          </a:schemeClr>
                        </a:solidFill>
                      </a:endParaRPr>
                    </a:p>
                    <a:p>
                      <a:pPr marL="285750" indent="-285750">
                        <a:buFontTx/>
                        <a:buChar char="-"/>
                      </a:pPr>
                      <a:r>
                        <a:rPr lang="fr-FR" sz="1600" dirty="0" err="1">
                          <a:solidFill>
                            <a:schemeClr val="accent5">
                              <a:lumMod val="50000"/>
                            </a:schemeClr>
                          </a:solidFill>
                        </a:rPr>
                        <a:t>your</a:t>
                      </a:r>
                      <a:r>
                        <a:rPr lang="fr-FR" sz="1600" dirty="0">
                          <a:solidFill>
                            <a:schemeClr val="accent5">
                              <a:lumMod val="50000"/>
                            </a:schemeClr>
                          </a:solidFill>
                        </a:rPr>
                        <a:t> </a:t>
                      </a:r>
                      <a:r>
                        <a:rPr lang="fr-FR" sz="1600" dirty="0" err="1">
                          <a:solidFill>
                            <a:schemeClr val="accent5">
                              <a:lumMod val="50000"/>
                            </a:schemeClr>
                          </a:solidFill>
                        </a:rPr>
                        <a:t>friends</a:t>
                      </a:r>
                      <a:r>
                        <a:rPr lang="fr-FR" sz="1600" dirty="0">
                          <a:solidFill>
                            <a:schemeClr val="accent5">
                              <a:lumMod val="50000"/>
                            </a:schemeClr>
                          </a:solidFill>
                        </a:rPr>
                        <a:t> </a:t>
                      </a:r>
                      <a:r>
                        <a:rPr lang="fr-FR" sz="1600" dirty="0" err="1">
                          <a:solidFill>
                            <a:schemeClr val="accent5">
                              <a:lumMod val="50000"/>
                            </a:schemeClr>
                          </a:solidFill>
                        </a:rPr>
                        <a:t>think</a:t>
                      </a:r>
                      <a:r>
                        <a:rPr lang="fr-FR" sz="1600" dirty="0">
                          <a:solidFill>
                            <a:schemeClr val="accent5">
                              <a:lumMod val="50000"/>
                            </a:schemeClr>
                          </a:solidFill>
                        </a:rPr>
                        <a:t> about the festival/</a:t>
                      </a:r>
                      <a:r>
                        <a:rPr lang="fr-FR" sz="1600" dirty="0" err="1">
                          <a:solidFill>
                            <a:schemeClr val="accent5">
                              <a:lumMod val="50000"/>
                            </a:schemeClr>
                          </a:solidFill>
                        </a:rPr>
                        <a:t>what</a:t>
                      </a:r>
                      <a:endParaRPr lang="fr-FR" sz="1600" dirty="0">
                        <a:solidFill>
                          <a:schemeClr val="accent5">
                            <a:lumMod val="50000"/>
                          </a:schemeClr>
                        </a:solidFill>
                      </a:endParaRPr>
                    </a:p>
                  </a:txBody>
                  <a:tcPr/>
                </a:tc>
                <a:extLst>
                  <a:ext uri="{0D108BD9-81ED-4DB2-BD59-A6C34878D82A}">
                    <a16:rowId xmlns:a16="http://schemas.microsoft.com/office/drawing/2014/main" val="325321602"/>
                  </a:ext>
                </a:extLst>
              </a:tr>
            </a:tbl>
          </a:graphicData>
        </a:graphic>
      </p:graphicFrame>
      <p:sp>
        <p:nvSpPr>
          <p:cNvPr id="10" name="TextBox 9">
            <a:extLst>
              <a:ext uri="{FF2B5EF4-FFF2-40B4-BE49-F238E27FC236}">
                <a16:creationId xmlns:a16="http://schemas.microsoft.com/office/drawing/2014/main" id="{E14A675E-985F-44DE-9766-2583F00E7511}"/>
              </a:ext>
            </a:extLst>
          </p:cNvPr>
          <p:cNvSpPr txBox="1"/>
          <p:nvPr/>
        </p:nvSpPr>
        <p:spPr>
          <a:xfrm>
            <a:off x="5862343" y="1295999"/>
            <a:ext cx="393337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B</a:t>
            </a:r>
          </a:p>
        </p:txBody>
      </p:sp>
      <p:graphicFrame>
        <p:nvGraphicFramePr>
          <p:cNvPr id="11" name="Table 2">
            <a:extLst>
              <a:ext uri="{FF2B5EF4-FFF2-40B4-BE49-F238E27FC236}">
                <a16:creationId xmlns:a16="http://schemas.microsoft.com/office/drawing/2014/main" id="{B591CC25-572A-4D19-830D-1CCDE5D99EBD}"/>
              </a:ext>
            </a:extLst>
          </p:cNvPr>
          <p:cNvGraphicFramePr>
            <a:graphicFrameLocks noGrp="1"/>
          </p:cNvGraphicFramePr>
          <p:nvPr>
            <p:extLst>
              <p:ext uri="{D42A27DB-BD31-4B8C-83A1-F6EECF244321}">
                <p14:modId xmlns:p14="http://schemas.microsoft.com/office/powerpoint/2010/main" val="723568120"/>
              </p:ext>
            </p:extLst>
          </p:nvPr>
        </p:nvGraphicFramePr>
        <p:xfrm>
          <a:off x="426741" y="3672382"/>
          <a:ext cx="4838643" cy="1681480"/>
        </p:xfrm>
        <a:graphic>
          <a:graphicData uri="http://schemas.openxmlformats.org/drawingml/2006/table">
            <a:tbl>
              <a:tblPr firstRow="1" bandRow="1">
                <a:tableStyleId>{5940675A-B579-460E-94D1-54222C63F5DA}</a:tableStyleId>
              </a:tblPr>
              <a:tblGrid>
                <a:gridCol w="4838643">
                  <a:extLst>
                    <a:ext uri="{9D8B030D-6E8A-4147-A177-3AD203B41FA5}">
                      <a16:colId xmlns:a16="http://schemas.microsoft.com/office/drawing/2014/main" val="3436190865"/>
                    </a:ext>
                  </a:extLst>
                </a:gridCol>
              </a:tblGrid>
              <a:tr h="370840">
                <a:tc>
                  <a:txBody>
                    <a:bodyPr/>
                    <a:lstStyle/>
                    <a:p>
                      <a:r>
                        <a:rPr lang="fr-FR" b="1" dirty="0" err="1">
                          <a:solidFill>
                            <a:schemeClr val="accent5">
                              <a:lumMod val="50000"/>
                            </a:schemeClr>
                          </a:solidFill>
                        </a:rPr>
                        <a:t>Answers</a:t>
                      </a:r>
                      <a:r>
                        <a:rPr lang="fr-FR" b="1" dirty="0">
                          <a:solidFill>
                            <a:schemeClr val="accent5">
                              <a:lumMod val="50000"/>
                            </a:schemeClr>
                          </a:solidFill>
                        </a:rPr>
                        <a:t>: (</a:t>
                      </a:r>
                      <a:r>
                        <a:rPr lang="fr-FR" b="1" dirty="0" err="1">
                          <a:solidFill>
                            <a:schemeClr val="accent5">
                              <a:lumMod val="50000"/>
                            </a:schemeClr>
                          </a:solidFill>
                        </a:rPr>
                        <a:t>say</a:t>
                      </a:r>
                      <a:r>
                        <a:rPr lang="fr-FR" b="1" dirty="0">
                          <a:solidFill>
                            <a:schemeClr val="accent5">
                              <a:lumMod val="50000"/>
                            </a:schemeClr>
                          </a:solidFill>
                        </a:rPr>
                        <a:t> full sentences)</a:t>
                      </a:r>
                    </a:p>
                  </a:txBody>
                  <a:tcPr/>
                </a:tc>
                <a:extLst>
                  <a:ext uri="{0D108BD9-81ED-4DB2-BD59-A6C34878D82A}">
                    <a16:rowId xmlns:a16="http://schemas.microsoft.com/office/drawing/2014/main" val="2549589355"/>
                  </a:ext>
                </a:extLst>
              </a:tr>
              <a:tr h="370840">
                <a:tc>
                  <a:txBody>
                    <a:bodyPr/>
                    <a:lstStyle/>
                    <a:p>
                      <a:pPr marL="285750" indent="-285750">
                        <a:buFontTx/>
                        <a:buChar char="-"/>
                      </a:pPr>
                      <a:r>
                        <a:rPr lang="fr-FR" sz="1600" dirty="0">
                          <a:solidFill>
                            <a:schemeClr val="accent5">
                              <a:lumMod val="50000"/>
                            </a:schemeClr>
                          </a:solidFill>
                        </a:rPr>
                        <a:t>yes, </a:t>
                      </a:r>
                      <a:r>
                        <a:rPr lang="fr-FR" sz="1600" dirty="0" err="1">
                          <a:solidFill>
                            <a:schemeClr val="accent5">
                              <a:lumMod val="50000"/>
                            </a:schemeClr>
                          </a:solidFill>
                        </a:rPr>
                        <a:t>it</a:t>
                      </a:r>
                      <a:r>
                        <a:rPr lang="fr-FR" sz="1600" dirty="0">
                          <a:solidFill>
                            <a:schemeClr val="accent5">
                              <a:lumMod val="50000"/>
                            </a:schemeClr>
                          </a:solidFill>
                        </a:rPr>
                        <a:t> </a:t>
                      </a:r>
                      <a:r>
                        <a:rPr lang="fr-FR" sz="1600" dirty="0" err="1">
                          <a:solidFill>
                            <a:schemeClr val="accent5">
                              <a:lumMod val="50000"/>
                            </a:schemeClr>
                          </a:solidFill>
                        </a:rPr>
                        <a:t>is</a:t>
                      </a:r>
                      <a:r>
                        <a:rPr lang="fr-FR" sz="1600" dirty="0">
                          <a:solidFill>
                            <a:schemeClr val="accent5">
                              <a:lumMod val="50000"/>
                            </a:schemeClr>
                          </a:solidFill>
                        </a:rPr>
                        <a:t> </a:t>
                      </a:r>
                      <a:r>
                        <a:rPr lang="fr-FR" sz="1600" dirty="0" err="1">
                          <a:solidFill>
                            <a:schemeClr val="accent5">
                              <a:lumMod val="50000"/>
                            </a:schemeClr>
                          </a:solidFill>
                        </a:rPr>
                        <a:t>interesting</a:t>
                      </a:r>
                      <a:endParaRPr lang="fr-FR" sz="1600" dirty="0">
                        <a:solidFill>
                          <a:schemeClr val="accent5">
                            <a:lumMod val="50000"/>
                          </a:schemeClr>
                        </a:solidFill>
                      </a:endParaRPr>
                    </a:p>
                    <a:p>
                      <a:pPr marL="285750" indent="-285750">
                        <a:buFontTx/>
                        <a:buChar char="-"/>
                      </a:pPr>
                      <a:r>
                        <a:rPr lang="fr-FR" sz="1600" dirty="0">
                          <a:solidFill>
                            <a:schemeClr val="accent5">
                              <a:lumMod val="50000"/>
                            </a:schemeClr>
                          </a:solidFill>
                        </a:rPr>
                        <a:t>the kites are </a:t>
                      </a:r>
                      <a:r>
                        <a:rPr lang="fr-FR" sz="1600" dirty="0" err="1">
                          <a:solidFill>
                            <a:schemeClr val="accent5">
                              <a:lumMod val="50000"/>
                            </a:schemeClr>
                          </a:solidFill>
                        </a:rPr>
                        <a:t>beautiful</a:t>
                      </a:r>
                      <a:endParaRPr lang="fr-FR" sz="1600" dirty="0">
                        <a:solidFill>
                          <a:schemeClr val="accent5">
                            <a:lumMod val="50000"/>
                          </a:schemeClr>
                        </a:solidFill>
                      </a:endParaRPr>
                    </a:p>
                    <a:p>
                      <a:pPr marL="285750" indent="-285750">
                        <a:buFontTx/>
                        <a:buChar char="-"/>
                      </a:pPr>
                      <a:r>
                        <a:rPr lang="fr-FR" sz="1600" dirty="0">
                          <a:solidFill>
                            <a:schemeClr val="accent5">
                              <a:lumMod val="50000"/>
                            </a:schemeClr>
                          </a:solidFill>
                        </a:rPr>
                        <a:t>the </a:t>
                      </a:r>
                      <a:r>
                        <a:rPr lang="fr-FR" sz="1600" dirty="0" err="1">
                          <a:solidFill>
                            <a:schemeClr val="accent5">
                              <a:lumMod val="50000"/>
                            </a:schemeClr>
                          </a:solidFill>
                        </a:rPr>
                        <a:t>singers</a:t>
                      </a:r>
                      <a:endParaRPr lang="fr-FR" sz="1600" dirty="0">
                        <a:solidFill>
                          <a:schemeClr val="accent5">
                            <a:lumMod val="50000"/>
                          </a:schemeClr>
                        </a:solidFill>
                      </a:endParaRPr>
                    </a:p>
                    <a:p>
                      <a:pPr marL="285750" indent="-285750">
                        <a:buFontTx/>
                        <a:buChar char="-"/>
                      </a:pPr>
                      <a:r>
                        <a:rPr lang="fr-FR" sz="1600" dirty="0" err="1">
                          <a:solidFill>
                            <a:schemeClr val="accent5">
                              <a:lumMod val="50000"/>
                            </a:schemeClr>
                          </a:solidFill>
                        </a:rPr>
                        <a:t>red</a:t>
                      </a:r>
                      <a:r>
                        <a:rPr lang="fr-FR" sz="1600" dirty="0">
                          <a:solidFill>
                            <a:schemeClr val="accent5">
                              <a:lumMod val="50000"/>
                            </a:schemeClr>
                          </a:solidFill>
                        </a:rPr>
                        <a:t> </a:t>
                      </a:r>
                      <a:r>
                        <a:rPr lang="fr-FR" sz="1600" dirty="0" err="1">
                          <a:solidFill>
                            <a:schemeClr val="accent5">
                              <a:lumMod val="50000"/>
                            </a:schemeClr>
                          </a:solidFill>
                        </a:rPr>
                        <a:t>clothes</a:t>
                      </a:r>
                      <a:endParaRPr lang="fr-FR" sz="1600" dirty="0">
                        <a:solidFill>
                          <a:schemeClr val="accent5">
                            <a:lumMod val="50000"/>
                          </a:schemeClr>
                        </a:solidFill>
                      </a:endParaRPr>
                    </a:p>
                    <a:p>
                      <a:pPr marL="285750" indent="-285750">
                        <a:buFontTx/>
                        <a:buChar char="-"/>
                      </a:pPr>
                      <a:r>
                        <a:rPr lang="fr-FR" sz="1600" dirty="0" err="1">
                          <a:solidFill>
                            <a:schemeClr val="accent5">
                              <a:lumMod val="50000"/>
                            </a:schemeClr>
                          </a:solidFill>
                        </a:rPr>
                        <a:t>they</a:t>
                      </a:r>
                      <a:r>
                        <a:rPr lang="fr-FR" sz="1600" dirty="0">
                          <a:solidFill>
                            <a:schemeClr val="accent5">
                              <a:lumMod val="50000"/>
                            </a:schemeClr>
                          </a:solidFill>
                        </a:rPr>
                        <a:t> like to </a:t>
                      </a:r>
                      <a:r>
                        <a:rPr lang="fr-FR" sz="1600" dirty="0" err="1">
                          <a:solidFill>
                            <a:schemeClr val="accent5">
                              <a:lumMod val="50000"/>
                            </a:schemeClr>
                          </a:solidFill>
                        </a:rPr>
                        <a:t>spend</a:t>
                      </a:r>
                      <a:r>
                        <a:rPr lang="fr-FR" sz="1600" dirty="0">
                          <a:solidFill>
                            <a:schemeClr val="accent5">
                              <a:lumMod val="50000"/>
                            </a:schemeClr>
                          </a:solidFill>
                        </a:rPr>
                        <a:t> time </a:t>
                      </a:r>
                      <a:r>
                        <a:rPr lang="fr-FR" sz="1600" dirty="0" err="1">
                          <a:solidFill>
                            <a:schemeClr val="accent5">
                              <a:lumMod val="50000"/>
                            </a:schemeClr>
                          </a:solidFill>
                        </a:rPr>
                        <a:t>here</a:t>
                      </a:r>
                      <a:endParaRPr lang="fr-FR" sz="1600" dirty="0">
                        <a:solidFill>
                          <a:schemeClr val="accent5">
                            <a:lumMod val="50000"/>
                          </a:schemeClr>
                        </a:solidFill>
                      </a:endParaRPr>
                    </a:p>
                  </a:txBody>
                  <a:tcPr/>
                </a:tc>
                <a:extLst>
                  <a:ext uri="{0D108BD9-81ED-4DB2-BD59-A6C34878D82A}">
                    <a16:rowId xmlns:a16="http://schemas.microsoft.com/office/drawing/2014/main" val="325321602"/>
                  </a:ext>
                </a:extLst>
              </a:tr>
            </a:tbl>
          </a:graphicData>
        </a:graphic>
      </p:graphicFrame>
      <p:graphicFrame>
        <p:nvGraphicFramePr>
          <p:cNvPr id="12" name="Table 2">
            <a:extLst>
              <a:ext uri="{FF2B5EF4-FFF2-40B4-BE49-F238E27FC236}">
                <a16:creationId xmlns:a16="http://schemas.microsoft.com/office/drawing/2014/main" id="{244F1D80-8403-4797-8A24-6857C776F917}"/>
              </a:ext>
            </a:extLst>
          </p:cNvPr>
          <p:cNvGraphicFramePr>
            <a:graphicFrameLocks noGrp="1"/>
          </p:cNvGraphicFramePr>
          <p:nvPr>
            <p:extLst>
              <p:ext uri="{D42A27DB-BD31-4B8C-83A1-F6EECF244321}">
                <p14:modId xmlns:p14="http://schemas.microsoft.com/office/powerpoint/2010/main" val="3869966296"/>
              </p:ext>
            </p:extLst>
          </p:nvPr>
        </p:nvGraphicFramePr>
        <p:xfrm>
          <a:off x="5862342" y="1858893"/>
          <a:ext cx="5375152" cy="1681480"/>
        </p:xfrm>
        <a:graphic>
          <a:graphicData uri="http://schemas.openxmlformats.org/drawingml/2006/table">
            <a:tbl>
              <a:tblPr firstRow="1" bandRow="1">
                <a:tableStyleId>{5940675A-B579-460E-94D1-54222C63F5DA}</a:tableStyleId>
              </a:tblPr>
              <a:tblGrid>
                <a:gridCol w="5375152">
                  <a:extLst>
                    <a:ext uri="{9D8B030D-6E8A-4147-A177-3AD203B41FA5}">
                      <a16:colId xmlns:a16="http://schemas.microsoft.com/office/drawing/2014/main" val="3436190865"/>
                    </a:ext>
                  </a:extLst>
                </a:gridCol>
              </a:tblGrid>
              <a:tr h="370840">
                <a:tc>
                  <a:txBody>
                    <a:bodyPr/>
                    <a:lstStyle/>
                    <a:p>
                      <a:r>
                        <a:rPr lang="fr-FR" b="1" dirty="0" err="1">
                          <a:solidFill>
                            <a:schemeClr val="accent5">
                              <a:lumMod val="50000"/>
                            </a:schemeClr>
                          </a:solidFill>
                        </a:rPr>
                        <a:t>Answers</a:t>
                      </a:r>
                      <a:r>
                        <a:rPr lang="fr-FR" b="1" dirty="0">
                          <a:solidFill>
                            <a:schemeClr val="accent5">
                              <a:lumMod val="50000"/>
                            </a:schemeClr>
                          </a:solidFill>
                        </a:rPr>
                        <a:t>: (</a:t>
                      </a:r>
                      <a:r>
                        <a:rPr lang="fr-FR" b="1" dirty="0" err="1">
                          <a:solidFill>
                            <a:schemeClr val="accent5">
                              <a:lumMod val="50000"/>
                            </a:schemeClr>
                          </a:solidFill>
                        </a:rPr>
                        <a:t>say</a:t>
                      </a:r>
                      <a:r>
                        <a:rPr lang="fr-FR" b="1" dirty="0">
                          <a:solidFill>
                            <a:schemeClr val="accent5">
                              <a:lumMod val="50000"/>
                            </a:schemeClr>
                          </a:solidFill>
                        </a:rPr>
                        <a:t> full sentences)</a:t>
                      </a:r>
                    </a:p>
                  </a:txBody>
                  <a:tcPr/>
                </a:tc>
                <a:extLst>
                  <a:ext uri="{0D108BD9-81ED-4DB2-BD59-A6C34878D82A}">
                    <a16:rowId xmlns:a16="http://schemas.microsoft.com/office/drawing/2014/main" val="2549589355"/>
                  </a:ext>
                </a:extLst>
              </a:tr>
              <a:tr h="370840">
                <a:tc>
                  <a:txBody>
                    <a:bodyPr/>
                    <a:lstStyle/>
                    <a:p>
                      <a:pPr marL="285750" indent="-285750">
                        <a:buFontTx/>
                        <a:buChar char="-"/>
                      </a:pPr>
                      <a:r>
                        <a:rPr lang="fr-FR" sz="1600" dirty="0">
                          <a:solidFill>
                            <a:schemeClr val="accent5">
                              <a:lumMod val="50000"/>
                            </a:schemeClr>
                          </a:solidFill>
                        </a:rPr>
                        <a:t>by train</a:t>
                      </a:r>
                    </a:p>
                    <a:p>
                      <a:pPr marL="285750" indent="-285750">
                        <a:buFontTx/>
                        <a:buChar char="-"/>
                      </a:pPr>
                      <a:r>
                        <a:rPr lang="fr-FR" sz="1600" dirty="0">
                          <a:solidFill>
                            <a:schemeClr val="accent5">
                              <a:lumMod val="50000"/>
                            </a:schemeClr>
                          </a:solidFill>
                        </a:rPr>
                        <a:t>the culture </a:t>
                      </a:r>
                      <a:r>
                        <a:rPr lang="fr-FR" sz="1600" dirty="0" err="1">
                          <a:solidFill>
                            <a:schemeClr val="accent5">
                              <a:lumMod val="50000"/>
                            </a:schemeClr>
                          </a:solidFill>
                        </a:rPr>
                        <a:t>is</a:t>
                      </a:r>
                      <a:r>
                        <a:rPr lang="fr-FR" sz="1600" dirty="0">
                          <a:solidFill>
                            <a:schemeClr val="accent5">
                              <a:lumMod val="50000"/>
                            </a:schemeClr>
                          </a:solidFill>
                        </a:rPr>
                        <a:t> important</a:t>
                      </a:r>
                    </a:p>
                    <a:p>
                      <a:pPr marL="285750" indent="-285750">
                        <a:buFontTx/>
                        <a:buChar char="-"/>
                      </a:pPr>
                      <a:r>
                        <a:rPr lang="fr-FR" sz="1600" dirty="0">
                          <a:solidFill>
                            <a:schemeClr val="accent5">
                              <a:lumMod val="50000"/>
                            </a:schemeClr>
                          </a:solidFill>
                        </a:rPr>
                        <a:t>pizza</a:t>
                      </a:r>
                    </a:p>
                    <a:p>
                      <a:pPr marL="285750" indent="-285750">
                        <a:buFontTx/>
                        <a:buChar char="-"/>
                      </a:pPr>
                      <a:r>
                        <a:rPr lang="fr-FR" sz="1600" dirty="0">
                          <a:solidFill>
                            <a:schemeClr val="accent5">
                              <a:lumMod val="50000"/>
                            </a:schemeClr>
                          </a:solidFill>
                        </a:rPr>
                        <a:t>lots of </a:t>
                      </a:r>
                      <a:r>
                        <a:rPr lang="fr-FR" sz="1600" dirty="0" err="1">
                          <a:solidFill>
                            <a:schemeClr val="accent5">
                              <a:lumMod val="50000"/>
                            </a:schemeClr>
                          </a:solidFill>
                        </a:rPr>
                        <a:t>families</a:t>
                      </a:r>
                      <a:endParaRPr lang="fr-FR" sz="1600" dirty="0">
                        <a:solidFill>
                          <a:schemeClr val="accent5">
                            <a:lumMod val="50000"/>
                          </a:schemeClr>
                        </a:solidFill>
                      </a:endParaRPr>
                    </a:p>
                    <a:p>
                      <a:pPr marL="285750" indent="-285750">
                        <a:buFontTx/>
                        <a:buChar char="-"/>
                      </a:pPr>
                      <a:r>
                        <a:rPr lang="fr-FR" sz="1600" dirty="0">
                          <a:solidFill>
                            <a:schemeClr val="accent5">
                              <a:lumMod val="50000"/>
                            </a:schemeClr>
                          </a:solidFill>
                        </a:rPr>
                        <a:t>yes, </a:t>
                      </a:r>
                      <a:r>
                        <a:rPr lang="fr-FR" sz="1600" dirty="0" err="1">
                          <a:solidFill>
                            <a:schemeClr val="accent5">
                              <a:lumMod val="50000"/>
                            </a:schemeClr>
                          </a:solidFill>
                        </a:rPr>
                        <a:t>my</a:t>
                      </a:r>
                      <a:r>
                        <a:rPr lang="fr-FR" sz="1600" dirty="0">
                          <a:solidFill>
                            <a:schemeClr val="accent5">
                              <a:lumMod val="50000"/>
                            </a:schemeClr>
                          </a:solidFill>
                        </a:rPr>
                        <a:t> </a:t>
                      </a:r>
                      <a:r>
                        <a:rPr lang="fr-FR" sz="1600" dirty="0" err="1">
                          <a:solidFill>
                            <a:schemeClr val="accent5">
                              <a:lumMod val="50000"/>
                            </a:schemeClr>
                          </a:solidFill>
                        </a:rPr>
                        <a:t>brother</a:t>
                      </a:r>
                      <a:r>
                        <a:rPr lang="fr-FR" sz="1600" dirty="0">
                          <a:solidFill>
                            <a:schemeClr val="accent5">
                              <a:lumMod val="50000"/>
                            </a:schemeClr>
                          </a:solidFill>
                        </a:rPr>
                        <a:t> </a:t>
                      </a:r>
                      <a:r>
                        <a:rPr lang="fr-FR" sz="1600" dirty="0" err="1">
                          <a:solidFill>
                            <a:schemeClr val="accent5">
                              <a:lumMod val="50000"/>
                            </a:schemeClr>
                          </a:solidFill>
                        </a:rPr>
                        <a:t>helps</a:t>
                      </a:r>
                      <a:r>
                        <a:rPr lang="fr-FR" sz="1600" dirty="0">
                          <a:solidFill>
                            <a:schemeClr val="accent5">
                              <a:lumMod val="50000"/>
                            </a:schemeClr>
                          </a:solidFill>
                        </a:rPr>
                        <a:t> to </a:t>
                      </a:r>
                      <a:r>
                        <a:rPr lang="fr-FR" sz="1600" dirty="0" err="1">
                          <a:solidFill>
                            <a:schemeClr val="accent5">
                              <a:lumMod val="50000"/>
                            </a:schemeClr>
                          </a:solidFill>
                        </a:rPr>
                        <a:t>make</a:t>
                      </a:r>
                      <a:r>
                        <a:rPr lang="fr-FR" sz="1600" dirty="0">
                          <a:solidFill>
                            <a:schemeClr val="accent5">
                              <a:lumMod val="50000"/>
                            </a:schemeClr>
                          </a:solidFill>
                        </a:rPr>
                        <a:t> the </a:t>
                      </a:r>
                      <a:r>
                        <a:rPr lang="fr-FR" sz="1600" dirty="0" err="1">
                          <a:solidFill>
                            <a:schemeClr val="accent5">
                              <a:lumMod val="50000"/>
                            </a:schemeClr>
                          </a:solidFill>
                        </a:rPr>
                        <a:t>models</a:t>
                      </a:r>
                      <a:endParaRPr lang="fr-FR" sz="1600" dirty="0">
                        <a:solidFill>
                          <a:schemeClr val="accent5">
                            <a:lumMod val="50000"/>
                          </a:schemeClr>
                        </a:solidFill>
                      </a:endParaRPr>
                    </a:p>
                  </a:txBody>
                  <a:tcPr/>
                </a:tc>
                <a:extLst>
                  <a:ext uri="{0D108BD9-81ED-4DB2-BD59-A6C34878D82A}">
                    <a16:rowId xmlns:a16="http://schemas.microsoft.com/office/drawing/2014/main" val="325321602"/>
                  </a:ext>
                </a:extLst>
              </a:tr>
            </a:tbl>
          </a:graphicData>
        </a:graphic>
      </p:graphicFrame>
    </p:spTree>
    <p:extLst>
      <p:ext uri="{BB962C8B-B14F-4D97-AF65-F5344CB8AC3E}">
        <p14:creationId xmlns:p14="http://schemas.microsoft.com/office/powerpoint/2010/main" val="18260264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Vous</a:t>
            </a:r>
            <a:r>
              <a:rPr lang="en-GB" sz="3600" b="1" dirty="0">
                <a:solidFill>
                  <a:schemeClr val="bg1"/>
                </a:solidFill>
              </a:rPr>
              <a:t> </a:t>
            </a:r>
            <a:r>
              <a:rPr lang="en-GB" sz="3600" b="1" dirty="0" err="1">
                <a:solidFill>
                  <a:schemeClr val="bg1"/>
                </a:solidFill>
              </a:rPr>
              <a:t>êtes</a:t>
            </a:r>
            <a:r>
              <a:rPr lang="en-GB" sz="3600" b="1" dirty="0">
                <a:solidFill>
                  <a:schemeClr val="bg1"/>
                </a:solidFill>
              </a:rPr>
              <a:t> </a:t>
            </a:r>
            <a:r>
              <a:rPr lang="en-GB" sz="3600" b="1" dirty="0" err="1">
                <a:solidFill>
                  <a:schemeClr val="bg1"/>
                </a:solidFill>
              </a:rPr>
              <a:t>journalistes</a:t>
            </a:r>
            <a:r>
              <a:rPr lang="en-GB" sz="3600" b="1" dirty="0">
                <a:solidFill>
                  <a:schemeClr val="bg1"/>
                </a:solidFill>
              </a:rPr>
              <a:t> !</a:t>
            </a:r>
          </a:p>
        </p:txBody>
      </p:sp>
      <p:sp>
        <p:nvSpPr>
          <p:cNvPr id="5" name="TextBox 4">
            <a:extLst>
              <a:ext uri="{FF2B5EF4-FFF2-40B4-BE49-F238E27FC236}">
                <a16:creationId xmlns:a16="http://schemas.microsoft.com/office/drawing/2014/main" id="{4C8AA055-EABE-454B-979F-1F5759D1204A}"/>
              </a:ext>
            </a:extLst>
          </p:cNvPr>
          <p:cNvSpPr txBox="1"/>
          <p:nvPr/>
        </p:nvSpPr>
        <p:spPr>
          <a:xfrm>
            <a:off x="572473" y="1749402"/>
            <a:ext cx="5435601"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A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aime</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festival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parce</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que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intéressant</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les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cerfs-volants</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sont</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beaux. Il/Elle parle aux chanteurs et il/</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porte</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vêtements</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rouges.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Ses</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amis</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aiment</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passer du temps au festival.</a:t>
            </a:r>
          </a:p>
        </p:txBody>
      </p:sp>
      <p:sp>
        <p:nvSpPr>
          <p:cNvPr id="9" name="Rounded Rectangle 46">
            <a:extLst>
              <a:ext uri="{FF2B5EF4-FFF2-40B4-BE49-F238E27FC236}">
                <a16:creationId xmlns:a16="http://schemas.microsoft.com/office/drawing/2014/main" id="{BFA2D161-7B1C-4E5D-821F-0DCB68EEA08D}"/>
              </a:ext>
            </a:extLst>
          </p:cNvPr>
          <p:cNvSpPr/>
          <p:nvPr/>
        </p:nvSpPr>
        <p:spPr>
          <a:xfrm>
            <a:off x="9914563" y="249869"/>
            <a:ext cx="1995358"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E14A675E-985F-44DE-9766-2583F00E7511}"/>
              </a:ext>
            </a:extLst>
          </p:cNvPr>
          <p:cNvSpPr txBox="1"/>
          <p:nvPr/>
        </p:nvSpPr>
        <p:spPr>
          <a:xfrm>
            <a:off x="6008075" y="3429000"/>
            <a:ext cx="5435602"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B voyage au festival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train. Il/Elle célèbre le festival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parce</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que la culture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importante</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Il/Elle mange de la pizza. Beaucoup de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familles</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visitent</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festival et son frère aide à faire des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modèles</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28740236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10096114" cy="1062010"/>
          </a:xfrm>
        </p:spPr>
        <p:txBody>
          <a:bodyPr>
            <a:normAutofit fontScale="90000"/>
          </a:bodyPr>
          <a:lstStyle/>
          <a:p>
            <a:pPr algn="l"/>
            <a:r>
              <a:rPr lang="fr-FR" sz="4000" b="1" dirty="0">
                <a:solidFill>
                  <a:prstClr val="white"/>
                </a:solidFill>
              </a:rPr>
              <a:t>Cultural </a:t>
            </a:r>
            <a:r>
              <a:rPr lang="fr-FR" sz="4000" b="1" dirty="0" err="1">
                <a:solidFill>
                  <a:prstClr val="white"/>
                </a:solidFill>
              </a:rPr>
              <a:t>events</a:t>
            </a:r>
            <a:r>
              <a:rPr lang="fr-FR" sz="4000" b="1" dirty="0">
                <a:solidFill>
                  <a:prstClr val="white"/>
                </a:solidFill>
              </a:rPr>
              <a:t> [1]: Le festival de Dieppe</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8063248" cy="886062"/>
          </a:xfrm>
        </p:spPr>
        <p:txBody>
          <a:bodyPr>
            <a:noAutofit/>
          </a:bodyPr>
          <a:lstStyle/>
          <a:p>
            <a:pPr algn="l"/>
            <a:r>
              <a:rPr lang="en-GB" sz="3000" dirty="0">
                <a:solidFill>
                  <a:prstClr val="white"/>
                </a:solidFill>
              </a:rPr>
              <a:t>-ER verbs (nous, </a:t>
            </a:r>
            <a:r>
              <a:rPr lang="en-GB" sz="3000" dirty="0" err="1">
                <a:solidFill>
                  <a:prstClr val="white"/>
                </a:solidFill>
              </a:rPr>
              <a:t>vous</a:t>
            </a:r>
            <a:r>
              <a:rPr lang="en-GB" sz="3000" dirty="0">
                <a:solidFill>
                  <a:prstClr val="white"/>
                </a:solidFill>
              </a:rPr>
              <a:t>, </a:t>
            </a:r>
            <a:r>
              <a:rPr lang="en-GB" sz="3000" dirty="0" err="1">
                <a:solidFill>
                  <a:prstClr val="white"/>
                </a:solidFill>
              </a:rPr>
              <a:t>ils</a:t>
            </a:r>
            <a:r>
              <a:rPr lang="en-GB" sz="3000" dirty="0">
                <a:solidFill>
                  <a:prstClr val="white"/>
                </a:solidFill>
              </a:rPr>
              <a:t>/</a:t>
            </a:r>
            <a:r>
              <a:rPr lang="en-GB" sz="3000" dirty="0" err="1">
                <a:solidFill>
                  <a:prstClr val="white"/>
                </a:solidFill>
              </a:rPr>
              <a:t>elles</a:t>
            </a:r>
            <a:r>
              <a:rPr lang="en-GB" sz="3000" dirty="0">
                <a:solidFill>
                  <a:prstClr val="white"/>
                </a:solidFill>
              </a:rPr>
              <a:t>), impersonal pronoun ‘on’, </a:t>
            </a:r>
            <a:r>
              <a:rPr lang="en-GB" sz="3000" dirty="0" err="1">
                <a:solidFill>
                  <a:prstClr val="white"/>
                </a:solidFill>
              </a:rPr>
              <a:t>est-ce</a:t>
            </a:r>
            <a:r>
              <a:rPr lang="en-GB" sz="3000" dirty="0">
                <a:solidFill>
                  <a:prstClr val="white"/>
                </a:solidFill>
              </a:rPr>
              <a:t> que questions,</a:t>
            </a:r>
          </a:p>
          <a:p>
            <a:pPr algn="l"/>
            <a:r>
              <a:rPr lang="en-GB" sz="3000" dirty="0">
                <a:solidFill>
                  <a:prstClr val="white"/>
                </a:solidFill>
              </a:rPr>
              <a:t>SSCs [é (-er, -ez)] and </a:t>
            </a:r>
            <a:r>
              <a:rPr lang="en-GB" sz="3000" dirty="0" err="1">
                <a:solidFill>
                  <a:prstClr val="white"/>
                </a:solidFill>
              </a:rPr>
              <a:t>SFe</a:t>
            </a:r>
            <a:endParaRPr lang="en-GB" sz="3000" dirty="0">
              <a:solidFill>
                <a:prstClr val="white"/>
              </a:solidFill>
            </a:endParaRP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2 - Lesson 4</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Catherine Morris / Natalie Finlayson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16</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/07/21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9601982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7889" y="25013"/>
            <a:ext cx="10515600" cy="1325563"/>
          </a:xfrm>
        </p:spPr>
        <p:txBody>
          <a:bodyPr>
            <a:noAutofit/>
          </a:bodyPr>
          <a:lstStyle/>
          <a:p>
            <a:pPr algn="ctr"/>
            <a:r>
              <a:rPr lang="en-GB" sz="9700" b="1" dirty="0">
                <a:solidFill>
                  <a:srgbClr val="115076"/>
                </a:solidFill>
                <a:cs typeface="Calibri" panose="020F0502020204030204" pitchFamily="34" charset="0"/>
              </a:rPr>
              <a:t>SFE</a:t>
            </a:r>
          </a:p>
        </p:txBody>
      </p:sp>
      <p:pic>
        <p:nvPicPr>
          <p:cNvPr id="17" name="Picture 2" descr="Quiet Sign Clip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17983" y="141236"/>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95842" y="1064501"/>
            <a:ext cx="5400316"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[silent final –e]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4" name="Rounded Rectangle 13" descr="rectangle"/>
          <p:cNvSpPr/>
          <p:nvPr/>
        </p:nvSpPr>
        <p:spPr>
          <a:xfrm>
            <a:off x="4627118" y="1670603"/>
            <a:ext cx="2864937" cy="304561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17" descr="man with placard with the word shy on it"/>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95823" y="1711632"/>
            <a:ext cx="1569307" cy="2098238"/>
          </a:xfrm>
          <a:prstGeom prst="rect">
            <a:avLst/>
          </a:prstGeom>
        </p:spPr>
      </p:pic>
      <p:sp>
        <p:nvSpPr>
          <p:cNvPr id="19" name="Rectangle 18"/>
          <p:cNvSpPr/>
          <p:nvPr/>
        </p:nvSpPr>
        <p:spPr>
          <a:xfrm>
            <a:off x="5421323" y="2326845"/>
            <a:ext cx="121700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[shy]</a:t>
            </a:r>
          </a:p>
        </p:txBody>
      </p:sp>
      <p:sp>
        <p:nvSpPr>
          <p:cNvPr id="13" name="TextBox 12"/>
          <p:cNvSpPr txBox="1"/>
          <p:nvPr/>
        </p:nvSpPr>
        <p:spPr>
          <a:xfrm>
            <a:off x="4763689" y="3655779"/>
            <a:ext cx="258339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timide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Multiply 15" descr="orange x"/>
          <p:cNvSpPr/>
          <p:nvPr/>
        </p:nvSpPr>
        <p:spPr>
          <a:xfrm>
            <a:off x="6651962" y="3769375"/>
            <a:ext cx="590109" cy="914714"/>
          </a:xfrm>
          <a:prstGeom prst="mathMultiply">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498325" y="496147"/>
            <a:ext cx="34794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mond</a:t>
            </a:r>
            <a:r>
              <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pic>
        <p:nvPicPr>
          <p:cNvPr id="21" name="Picture 20" descr="glob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98016" y="1425776"/>
            <a:ext cx="1808976" cy="1688378"/>
          </a:xfrm>
          <a:prstGeom prst="rect">
            <a:avLst/>
          </a:prstGeom>
        </p:spPr>
      </p:pic>
      <p:sp>
        <p:nvSpPr>
          <p:cNvPr id="10" name="TextBox 9"/>
          <p:cNvSpPr txBox="1"/>
          <p:nvPr/>
        </p:nvSpPr>
        <p:spPr>
          <a:xfrm>
            <a:off x="890008" y="3528840"/>
            <a:ext cx="269606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centr</a:t>
            </a:r>
            <a:r>
              <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pic>
        <p:nvPicPr>
          <p:cNvPr id="22" name="Picture 21" descr="target with an arrow in the centr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10778" y="4442045"/>
            <a:ext cx="1775511" cy="1751189"/>
          </a:xfrm>
          <a:prstGeom prst="rect">
            <a:avLst/>
          </a:prstGeom>
        </p:spPr>
      </p:pic>
      <p:sp>
        <p:nvSpPr>
          <p:cNvPr id="7" name="TextBox 6"/>
          <p:cNvSpPr txBox="1"/>
          <p:nvPr/>
        </p:nvSpPr>
        <p:spPr>
          <a:xfrm>
            <a:off x="4793070" y="4669141"/>
            <a:ext cx="2554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vi</a:t>
            </a:r>
            <a:r>
              <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sp>
        <p:nvSpPr>
          <p:cNvPr id="20" name="TextBox 19"/>
          <p:cNvSpPr txBox="1"/>
          <p:nvPr/>
        </p:nvSpPr>
        <p:spPr>
          <a:xfrm>
            <a:off x="3354575" y="5444269"/>
            <a:ext cx="5400316"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[life]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TextBox 8"/>
          <p:cNvSpPr txBox="1"/>
          <p:nvPr/>
        </p:nvSpPr>
        <p:spPr>
          <a:xfrm>
            <a:off x="8114192" y="509062"/>
            <a:ext cx="40923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modern</a:t>
            </a:r>
            <a:r>
              <a:rPr kumimoji="0" lang="en-GB" sz="6000" b="0" i="0" u="none" strike="dbl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24" name="Picture 23" descr="yellow sports ca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098722" y="2041325"/>
            <a:ext cx="2022592" cy="1011296"/>
          </a:xfrm>
          <a:prstGeom prst="rect">
            <a:avLst/>
          </a:prstGeom>
        </p:spPr>
      </p:pic>
      <p:pic>
        <p:nvPicPr>
          <p:cNvPr id="25" name="Picture 24" descr="green checkmark"/>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094313" y="1512160"/>
            <a:ext cx="507691" cy="528844"/>
          </a:xfrm>
          <a:prstGeom prst="rect">
            <a:avLst/>
          </a:prstGeom>
        </p:spPr>
      </p:pic>
      <p:pic>
        <p:nvPicPr>
          <p:cNvPr id="26" name="Picture 25" descr="old red ca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232730" y="2004569"/>
            <a:ext cx="1520110" cy="954819"/>
          </a:xfrm>
          <a:prstGeom prst="rect">
            <a:avLst/>
          </a:prstGeom>
        </p:spPr>
      </p:pic>
      <p:pic>
        <p:nvPicPr>
          <p:cNvPr id="27" name="Picture 26" descr="red cross"/>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950918" y="1437672"/>
            <a:ext cx="497082" cy="566897"/>
          </a:xfrm>
          <a:prstGeom prst="rect">
            <a:avLst/>
          </a:prstGeom>
        </p:spPr>
      </p:pic>
      <p:sp>
        <p:nvSpPr>
          <p:cNvPr id="8" name="TextBox 7"/>
          <p:cNvSpPr txBox="1"/>
          <p:nvPr/>
        </p:nvSpPr>
        <p:spPr>
          <a:xfrm>
            <a:off x="9130344" y="3559513"/>
            <a:ext cx="25540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douz</a:t>
            </a:r>
            <a:r>
              <a:rPr kumimoji="0" lang="en-GB" sz="6000" b="0" i="0" u="none" strike="dbl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endPar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23" name="Picture 22" descr="the number twelve"/>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499575" y="4448000"/>
            <a:ext cx="1815551" cy="145794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87059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subTnLst>
                                    <p:audio>
                                      <p:cMediaNode>
                                        <p:cTn display="0" masterRel="sameClick">
                                          <p:stCondLst>
                                            <p:cond evt="begin" delay="0">
                                              <p:tn val="16"/>
                                            </p:cond>
                                          </p:stCondLst>
                                          <p:endCondLst>
                                            <p:cond evt="onStopAudio" delay="0">
                                              <p:tgtEl>
                                                <p:sldTgt/>
                                              </p:tgtEl>
                                            </p:cond>
                                          </p:endCondLst>
                                        </p:cTn>
                                        <p:tgtEl>
                                          <p:sndTgt r:embed="rId3" name="timide.wav"/>
                                        </p:tgtEl>
                                      </p:cMediaNode>
                                    </p:audio>
                                  </p:sub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subTnLst>
                                    <p:audio>
                                      <p:cMediaNode>
                                        <p:cTn display="0" masterRel="sameClick">
                                          <p:stCondLst>
                                            <p:cond evt="begin" delay="0">
                                              <p:tn val="22"/>
                                            </p:cond>
                                          </p:stCondLst>
                                          <p:endCondLst>
                                            <p:cond evt="onStopAudio" delay="0">
                                              <p:tgtEl>
                                                <p:sldTgt/>
                                              </p:tgtEl>
                                            </p:cond>
                                          </p:endCondLst>
                                        </p:cTn>
                                        <p:tgtEl>
                                          <p:sndTgt r:embed="rId4" name="timide.wav"/>
                                        </p:tgtEl>
                                      </p:cMediaNode>
                                    </p:audio>
                                  </p:sub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5" name="monde.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subTnLst>
                                    <p:audio>
                                      <p:cMediaNode>
                                        <p:cTn display="0" masterRel="sameClick">
                                          <p:stCondLst>
                                            <p:cond evt="begin" delay="0">
                                              <p:tn val="38"/>
                                            </p:cond>
                                          </p:stCondLst>
                                          <p:endCondLst>
                                            <p:cond evt="onStopAudio" delay="0">
                                              <p:tgtEl>
                                                <p:sldTgt/>
                                              </p:tgtEl>
                                            </p:cond>
                                          </p:endCondLst>
                                        </p:cTn>
                                        <p:tgtEl>
                                          <p:sndTgt r:embed="rId5" name="monde.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subTnLst>
                                    <p:audio>
                                      <p:cMediaNode>
                                        <p:cTn display="0" masterRel="sameClick">
                                          <p:stCondLst>
                                            <p:cond evt="begin" delay="0">
                                              <p:tn val="43"/>
                                            </p:cond>
                                          </p:stCondLst>
                                          <p:endCondLst>
                                            <p:cond evt="onStopAudio" delay="0">
                                              <p:tgtEl>
                                                <p:sldTgt/>
                                              </p:tgtEl>
                                            </p:cond>
                                          </p:endCondLst>
                                        </p:cTn>
                                        <p:tgtEl>
                                          <p:sndTgt r:embed="rId6" name="moderne.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subTnLst>
                                    <p:audio>
                                      <p:cMediaNode>
                                        <p:cTn display="0" masterRel="sameClick">
                                          <p:stCondLst>
                                            <p:cond evt="begin" delay="0">
                                              <p:tn val="48"/>
                                            </p:cond>
                                          </p:stCondLst>
                                          <p:endCondLst>
                                            <p:cond evt="onStopAudio" delay="0">
                                              <p:tgtEl>
                                                <p:sldTgt/>
                                              </p:tgtEl>
                                            </p:cond>
                                          </p:endCondLst>
                                        </p:cTn>
                                        <p:tgtEl>
                                          <p:sndTgt r:embed="rId6" name="moderne.wav"/>
                                        </p:tgtEl>
                                      </p:cMediaNode>
                                    </p:audio>
                                  </p:subTnLst>
                                </p:cTn>
                              </p:par>
                              <p:par>
                                <p:cTn id="51" presetID="10"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par>
                                <p:cTn id="54" presetID="10" presetClass="entr" presetSubtype="0" fill="hold"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par>
                                <p:cTn id="57" presetID="10" presetClass="entr" presetSubtype="0" fill="hold"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500"/>
                                        <p:tgtEl>
                                          <p:spTgt spid="10"/>
                                        </p:tgtEl>
                                      </p:cBhvr>
                                    </p:animEffect>
                                  </p:childTnLst>
                                  <p:subTnLst>
                                    <p:audio>
                                      <p:cMediaNode>
                                        <p:cTn display="0" masterRel="sameClick">
                                          <p:stCondLst>
                                            <p:cond evt="begin" delay="0">
                                              <p:tn val="62"/>
                                            </p:cond>
                                          </p:stCondLst>
                                          <p:endCondLst>
                                            <p:cond evt="onStopAudio" delay="0">
                                              <p:tgtEl>
                                                <p:sldTgt/>
                                              </p:tgtEl>
                                            </p:cond>
                                          </p:endCondLst>
                                        </p:cTn>
                                        <p:tgtEl>
                                          <p:sndTgt r:embed="rId7" name="centre.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subTnLst>
                                    <p:audio>
                                      <p:cMediaNode>
                                        <p:cTn display="0" masterRel="sameClick">
                                          <p:stCondLst>
                                            <p:cond evt="begin" delay="0">
                                              <p:tn val="67"/>
                                            </p:cond>
                                          </p:stCondLst>
                                          <p:endCondLst>
                                            <p:cond evt="onStopAudio" delay="0">
                                              <p:tgtEl>
                                                <p:sldTgt/>
                                              </p:tgtEl>
                                            </p:cond>
                                          </p:endCondLst>
                                        </p:cTn>
                                        <p:tgtEl>
                                          <p:sndTgt r:embed="rId7" name="centre.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fade">
                                      <p:cBhvr>
                                        <p:cTn id="74" dur="500"/>
                                        <p:tgtEl>
                                          <p:spTgt spid="7"/>
                                        </p:tgtEl>
                                      </p:cBhvr>
                                    </p:animEffect>
                                  </p:childTnLst>
                                  <p:subTnLst>
                                    <p:audio>
                                      <p:cMediaNode>
                                        <p:cTn display="0" masterRel="sameClick">
                                          <p:stCondLst>
                                            <p:cond evt="begin" delay="0">
                                              <p:tn val="72"/>
                                            </p:cond>
                                          </p:stCondLst>
                                          <p:endCondLst>
                                            <p:cond evt="onStopAudio" delay="0">
                                              <p:tgtEl>
                                                <p:sldTgt/>
                                              </p:tgtEl>
                                            </p:cond>
                                          </p:endCondLst>
                                        </p:cTn>
                                        <p:tgtEl>
                                          <p:sndTgt r:embed="rId8" name="vie.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subTnLst>
                                    <p:audio>
                                      <p:cMediaNode>
                                        <p:cTn display="0" masterRel="sameClick">
                                          <p:stCondLst>
                                            <p:cond evt="begin" delay="0">
                                              <p:tn val="77"/>
                                            </p:cond>
                                          </p:stCondLst>
                                          <p:endCondLst>
                                            <p:cond evt="onStopAudio" delay="0">
                                              <p:tgtEl>
                                                <p:sldTgt/>
                                              </p:tgtEl>
                                            </p:cond>
                                          </p:endCondLst>
                                        </p:cTn>
                                        <p:tgtEl>
                                          <p:sndTgt r:embed="rId8" name="vie.wav"/>
                                        </p:tgtEl>
                                      </p:cMediaNode>
                                    </p:audio>
                                  </p:sub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8"/>
                                        </p:tgtEl>
                                        <p:attrNameLst>
                                          <p:attrName>style.visibility</p:attrName>
                                        </p:attrNameLst>
                                      </p:cBhvr>
                                      <p:to>
                                        <p:strVal val="visible"/>
                                      </p:to>
                                    </p:set>
                                    <p:animEffect transition="in" filter="fade">
                                      <p:cBhvr>
                                        <p:cTn id="84" dur="500"/>
                                        <p:tgtEl>
                                          <p:spTgt spid="8"/>
                                        </p:tgtEl>
                                      </p:cBhvr>
                                    </p:animEffect>
                                  </p:childTnLst>
                                  <p:subTnLst>
                                    <p:audio>
                                      <p:cMediaNode>
                                        <p:cTn display="0" masterRel="sameClick">
                                          <p:stCondLst>
                                            <p:cond evt="begin" delay="0">
                                              <p:tn val="82"/>
                                            </p:cond>
                                          </p:stCondLst>
                                          <p:endCondLst>
                                            <p:cond evt="onStopAudio" delay="0">
                                              <p:tgtEl>
                                                <p:sldTgt/>
                                              </p:tgtEl>
                                            </p:cond>
                                          </p:endCondLst>
                                        </p:cTn>
                                        <p:tgtEl>
                                          <p:sndTgt r:embed="rId9" name="douze.wav"/>
                                        </p:tgtEl>
                                      </p:cMediaNode>
                                    </p:audio>
                                  </p:sub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subTnLst>
                                    <p:audio>
                                      <p:cMediaNode>
                                        <p:cTn display="0" masterRel="sameClick">
                                          <p:stCondLst>
                                            <p:cond evt="begin" delay="0">
                                              <p:tn val="87"/>
                                            </p:cond>
                                          </p:stCondLst>
                                          <p:endCondLst>
                                            <p:cond evt="onStopAudio" delay="0">
                                              <p:tgtEl>
                                                <p:sldTgt/>
                                              </p:tgtEl>
                                            </p:cond>
                                          </p:endCondLst>
                                        </p:cTn>
                                        <p:tgtEl>
                                          <p:sndTgt r:embed="rId9" name="dou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4" grpId="0" animBg="1"/>
      <p:bldP spid="19" grpId="0"/>
      <p:bldP spid="13" grpId="0"/>
      <p:bldP spid="16" grpId="0" animBg="1"/>
      <p:bldP spid="6" grpId="0"/>
      <p:bldP spid="10" grpId="0"/>
      <p:bldP spid="7" grpId="0"/>
      <p:bldP spid="20" grpId="0"/>
      <p:bldP spid="9"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8158"/>
            <a:ext cx="4318079" cy="867128"/>
          </a:xfrm>
          <a:prstGeom prst="rect">
            <a:avLst/>
          </a:prstGeom>
        </p:spPr>
      </p:pic>
      <p:sp>
        <p:nvSpPr>
          <p:cNvPr id="4" name="Title 3"/>
          <p:cNvSpPr>
            <a:spLocks noGrp="1"/>
          </p:cNvSpPr>
          <p:nvPr>
            <p:ph type="title"/>
          </p:nvPr>
        </p:nvSpPr>
        <p:spPr>
          <a:xfrm>
            <a:off x="0" y="109669"/>
            <a:ext cx="5265384" cy="707849"/>
          </a:xfrm>
        </p:spPr>
        <p:txBody>
          <a:bodyPr>
            <a:normAutofit/>
          </a:bodyPr>
          <a:lstStyle/>
          <a:p>
            <a:r>
              <a:rPr lang="en-GB" sz="3600" b="1" dirty="0">
                <a:solidFill>
                  <a:schemeClr val="bg1"/>
                </a:solidFill>
              </a:rPr>
              <a:t>Devoirs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9" name="Rectangle 8">
            <a:extLst>
              <a:ext uri="{FF2B5EF4-FFF2-40B4-BE49-F238E27FC236}">
                <a16:creationId xmlns:a16="http://schemas.microsoft.com/office/drawing/2014/main" id="{FDC70234-982E-5C42-BC8A-1C84E269A5B1}"/>
              </a:ext>
            </a:extLst>
          </p:cNvPr>
          <p:cNvSpPr/>
          <p:nvPr/>
        </p:nvSpPr>
        <p:spPr>
          <a:xfrm>
            <a:off x="438539" y="1673450"/>
            <a:ext cx="11355356" cy="3427477"/>
          </a:xfrm>
          <a:prstGeom prst="rect">
            <a:avLst/>
          </a:prstGeom>
          <a:solidFill>
            <a:srgbClr val="115076"/>
          </a:solidFill>
          <a:ln>
            <a:solidFill>
              <a:srgbClr val="002060"/>
            </a:solidFill>
          </a:ln>
        </p:spPr>
        <p:txBody>
          <a:bodyPr wrap="square">
            <a:spAutoFit/>
          </a:bodyPr>
          <a:lstStyle/>
          <a:p>
            <a:pPr marL="0" marR="0" lvl="0" indent="0" algn="just" defTabSz="914400" rtl="0" eaLnBrk="1" fontAlgn="base" latinLnBrk="0" hangingPunct="1">
              <a:lnSpc>
                <a:spcPct val="107000"/>
              </a:lnSpc>
              <a:spcBef>
                <a:spcPts val="0"/>
              </a:spcBef>
              <a:spcAft>
                <a:spcPts val="80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J’aime bien la culture française. C’est pourquoi je pense à </a:t>
            </a: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voyager</a:t>
            </a:r>
            <a:r>
              <a:rPr kumimoji="0" lang="fr-FR" sz="22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en France cette année avec </a:t>
            </a: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ma famille</a:t>
            </a:r>
            <a:r>
              <a:rPr kumimoji="0" lang="fr-FR" sz="22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Le festival* de </a:t>
            </a: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cerfs-volants</a:t>
            </a:r>
            <a:r>
              <a:rPr kumimoji="0" lang="fr-FR" sz="22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a:t>
            </a:r>
            <a:r>
              <a:rPr kumimoji="0" lang="fr-FR" sz="2200" b="0" i="0" u="none" strike="noStrike" kern="1200" cap="none" spc="0" normalizeH="0" baseline="3000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(1) </a:t>
            </a:r>
            <a:r>
              <a:rPr kumimoji="0" lang="fr-FR" sz="22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dans la ville de </a:t>
            </a: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Dieppe</a:t>
            </a:r>
            <a:r>
              <a:rPr kumimoji="0" lang="fr-FR" sz="22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est un évènement très intéressant. Je vais chercher beaucoup d’informations pour aider à  </a:t>
            </a: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bien</a:t>
            </a:r>
            <a:r>
              <a:rPr kumimoji="0" lang="fr-FR" sz="22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organiser </a:t>
            </a: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les vacances</a:t>
            </a:r>
            <a:r>
              <a:rPr kumimoji="0" lang="fr-FR" sz="22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Je vais acheter des billets pour traverser la mer* entre l’Angleterre et la France </a:t>
            </a: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en bateau</a:t>
            </a:r>
            <a:r>
              <a:rPr kumimoji="0" lang="fr-FR" sz="22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a:t>
            </a:r>
          </a:p>
          <a:p>
            <a:pPr marL="0" marR="0" lvl="0" indent="0" algn="just" defTabSz="914400" rtl="0" eaLnBrk="1" fontAlgn="base" latinLnBrk="0" hangingPunct="1">
              <a:lnSpc>
                <a:spcPct val="107000"/>
              </a:lnSpc>
              <a:spcBef>
                <a:spcPts val="0"/>
              </a:spcBef>
              <a:spcAft>
                <a:spcPts val="80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Quand on arrive, on va prendre le train pour aller à </a:t>
            </a: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Dieppe</a:t>
            </a:r>
            <a:r>
              <a:rPr kumimoji="0" lang="fr-FR" sz="22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À </a:t>
            </a: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Dieppe</a:t>
            </a:r>
            <a:r>
              <a:rPr kumimoji="0" lang="fr-FR" sz="22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on va marcher </a:t>
            </a: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sur la plage</a:t>
            </a:r>
            <a:r>
              <a:rPr kumimoji="0" lang="fr-FR" sz="22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et on peut </a:t>
            </a: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regarder</a:t>
            </a:r>
            <a:r>
              <a:rPr kumimoji="0" lang="fr-FR" sz="22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des </a:t>
            </a: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cerfs-volants</a:t>
            </a:r>
            <a:r>
              <a:rPr kumimoji="0" lang="fr-FR" sz="2200" b="0" i="0" u="none" strike="noStrike" kern="1200" cap="none" spc="0" normalizeH="0" baseline="3000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(2)</a:t>
            </a: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a:t>
            </a:r>
            <a:r>
              <a:rPr kumimoji="0" lang="fr-FR" sz="22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Le samedi, on va manger  </a:t>
            </a: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un repas</a:t>
            </a:r>
            <a:r>
              <a:rPr kumimoji="0" lang="fr-FR" sz="22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dans un  </a:t>
            </a: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petit</a:t>
            </a:r>
            <a:r>
              <a:rPr kumimoji="0" lang="fr-FR" sz="22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restaurant. Pourquoi ? Parce que je veux célébrer mon anniversaire ! </a:t>
            </a: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sp>
        <p:nvSpPr>
          <p:cNvPr id="10" name="Rectangle: Rounded Corners 14">
            <a:extLst>
              <a:ext uri="{FF2B5EF4-FFF2-40B4-BE49-F238E27FC236}">
                <a16:creationId xmlns:a16="http://schemas.microsoft.com/office/drawing/2014/main" id="{09C9C4F4-E9CD-1E42-B2B6-51705E11F98A}"/>
              </a:ext>
            </a:extLst>
          </p:cNvPr>
          <p:cNvSpPr/>
          <p:nvPr/>
        </p:nvSpPr>
        <p:spPr>
          <a:xfrm>
            <a:off x="2315069" y="5202953"/>
            <a:ext cx="1581743" cy="465008"/>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rPr>
              <a:t>sœur (f)</a:t>
            </a:r>
          </a:p>
        </p:txBody>
      </p:sp>
      <p:sp>
        <p:nvSpPr>
          <p:cNvPr id="13" name="Rectangle: Rounded Corners 14">
            <a:extLst>
              <a:ext uri="{FF2B5EF4-FFF2-40B4-BE49-F238E27FC236}">
                <a16:creationId xmlns:a16="http://schemas.microsoft.com/office/drawing/2014/main" id="{031289F1-569A-474E-B0A0-47B02D64B231}"/>
              </a:ext>
            </a:extLst>
          </p:cNvPr>
          <p:cNvSpPr/>
          <p:nvPr/>
        </p:nvSpPr>
        <p:spPr>
          <a:xfrm>
            <a:off x="8170297" y="5202953"/>
            <a:ext cx="1581744" cy="465008"/>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rPr>
              <a:t>mieux</a:t>
            </a:r>
          </a:p>
        </p:txBody>
      </p:sp>
      <p:sp>
        <p:nvSpPr>
          <p:cNvPr id="11" name="Rectangle: Rounded Corners 14">
            <a:extLst>
              <a:ext uri="{FF2B5EF4-FFF2-40B4-BE49-F238E27FC236}">
                <a16:creationId xmlns:a16="http://schemas.microsoft.com/office/drawing/2014/main" id="{A0275925-1B18-DD44-AAA6-63B03F2ECA04}"/>
              </a:ext>
            </a:extLst>
          </p:cNvPr>
          <p:cNvSpPr/>
          <p:nvPr/>
        </p:nvSpPr>
        <p:spPr>
          <a:xfrm>
            <a:off x="2388757" y="1090800"/>
            <a:ext cx="1581744" cy="465008"/>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rPr>
              <a:t>film (m)</a:t>
            </a:r>
          </a:p>
        </p:txBody>
      </p:sp>
      <p:sp>
        <p:nvSpPr>
          <p:cNvPr id="12" name="Rectangle: Rounded Corners 14">
            <a:extLst>
              <a:ext uri="{FF2B5EF4-FFF2-40B4-BE49-F238E27FC236}">
                <a16:creationId xmlns:a16="http://schemas.microsoft.com/office/drawing/2014/main" id="{E1E46DE7-6DBA-D445-845A-42AA006DDD3F}"/>
              </a:ext>
            </a:extLst>
          </p:cNvPr>
          <p:cNvSpPr/>
          <p:nvPr/>
        </p:nvSpPr>
        <p:spPr>
          <a:xfrm>
            <a:off x="8092671" y="1090800"/>
            <a:ext cx="1581745" cy="465008"/>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rPr>
              <a:t>Cannes</a:t>
            </a:r>
          </a:p>
        </p:txBody>
      </p:sp>
      <p:sp>
        <p:nvSpPr>
          <p:cNvPr id="15" name="Rectangle: Rounded Corners 14">
            <a:extLst>
              <a:ext uri="{FF2B5EF4-FFF2-40B4-BE49-F238E27FC236}">
                <a16:creationId xmlns:a16="http://schemas.microsoft.com/office/drawing/2014/main" id="{1E01EA57-FE46-2E4A-A5C0-D210F9DD9D92}"/>
              </a:ext>
            </a:extLst>
          </p:cNvPr>
          <p:cNvSpPr/>
          <p:nvPr/>
        </p:nvSpPr>
        <p:spPr>
          <a:xfrm>
            <a:off x="10062307" y="5202953"/>
            <a:ext cx="1731588" cy="465009"/>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rPr>
              <a:t>voyage (m)</a:t>
            </a:r>
          </a:p>
        </p:txBody>
      </p:sp>
      <p:sp>
        <p:nvSpPr>
          <p:cNvPr id="14" name="Rectangle: Rounded Corners 14">
            <a:extLst>
              <a:ext uri="{FF2B5EF4-FFF2-40B4-BE49-F238E27FC236}">
                <a16:creationId xmlns:a16="http://schemas.microsoft.com/office/drawing/2014/main" id="{5DC8B4DC-05A8-C745-BFB4-C0C8D2386AE7}"/>
              </a:ext>
            </a:extLst>
          </p:cNvPr>
          <p:cNvSpPr/>
          <p:nvPr/>
        </p:nvSpPr>
        <p:spPr>
          <a:xfrm>
            <a:off x="423058" y="1090800"/>
            <a:ext cx="1728747" cy="465008"/>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rPr>
              <a:t>dans le tunnel</a:t>
            </a:r>
          </a:p>
        </p:txBody>
      </p:sp>
      <p:sp>
        <p:nvSpPr>
          <p:cNvPr id="16" name="Rectangle: Rounded Corners 14">
            <a:extLst>
              <a:ext uri="{FF2B5EF4-FFF2-40B4-BE49-F238E27FC236}">
                <a16:creationId xmlns:a16="http://schemas.microsoft.com/office/drawing/2014/main" id="{93DE64F8-2B0F-1C44-875A-F3A122DE573F}"/>
              </a:ext>
            </a:extLst>
          </p:cNvPr>
          <p:cNvSpPr/>
          <p:nvPr/>
        </p:nvSpPr>
        <p:spPr>
          <a:xfrm>
            <a:off x="423058" y="5202953"/>
            <a:ext cx="1581743" cy="465008"/>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rPr>
              <a:t>aller</a:t>
            </a:r>
          </a:p>
        </p:txBody>
      </p:sp>
      <p:sp>
        <p:nvSpPr>
          <p:cNvPr id="5" name="TextBox 4">
            <a:extLst>
              <a:ext uri="{FF2B5EF4-FFF2-40B4-BE49-F238E27FC236}">
                <a16:creationId xmlns:a16="http://schemas.microsoft.com/office/drawing/2014/main" id="{78B36E93-AFDA-7246-A960-05F2B098215E}"/>
              </a:ext>
            </a:extLst>
          </p:cNvPr>
          <p:cNvSpPr txBox="1"/>
          <p:nvPr/>
        </p:nvSpPr>
        <p:spPr>
          <a:xfrm>
            <a:off x="4275192" y="131843"/>
            <a:ext cx="574565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Personne A lit sa version du texte.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Personne B écoute et prend des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Quelles sont les différences ?  </a:t>
            </a:r>
          </a:p>
        </p:txBody>
      </p:sp>
      <p:sp>
        <p:nvSpPr>
          <p:cNvPr id="42" name="Rounded Rectangle 35">
            <a:extLst>
              <a:ext uri="{FF2B5EF4-FFF2-40B4-BE49-F238E27FC236}">
                <a16:creationId xmlns:a16="http://schemas.microsoft.com/office/drawing/2014/main" id="{E0E139FF-302B-4701-884C-2738675701F6}"/>
              </a:ext>
            </a:extLst>
          </p:cNvPr>
          <p:cNvSpPr/>
          <p:nvPr/>
        </p:nvSpPr>
        <p:spPr>
          <a:xfrm>
            <a:off x="1744824" y="3979153"/>
            <a:ext cx="1761788" cy="318822"/>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dans la ville</a:t>
            </a:r>
          </a:p>
        </p:txBody>
      </p:sp>
      <p:sp>
        <p:nvSpPr>
          <p:cNvPr id="39" name="Rectangle: Rounded Corners 14">
            <a:extLst>
              <a:ext uri="{FF2B5EF4-FFF2-40B4-BE49-F238E27FC236}">
                <a16:creationId xmlns:a16="http://schemas.microsoft.com/office/drawing/2014/main" id="{16DDE804-AE27-43CE-8679-8D304BB84FC2}"/>
              </a:ext>
            </a:extLst>
          </p:cNvPr>
          <p:cNvSpPr/>
          <p:nvPr/>
        </p:nvSpPr>
        <p:spPr>
          <a:xfrm>
            <a:off x="6131283" y="5202953"/>
            <a:ext cx="1728746" cy="465008"/>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rPr>
              <a:t>glace (f)</a:t>
            </a:r>
          </a:p>
        </p:txBody>
      </p:sp>
      <p:sp>
        <p:nvSpPr>
          <p:cNvPr id="37" name="Rectangle: Rounded Corners 14">
            <a:extLst>
              <a:ext uri="{FF2B5EF4-FFF2-40B4-BE49-F238E27FC236}">
                <a16:creationId xmlns:a16="http://schemas.microsoft.com/office/drawing/2014/main" id="{FBBC80E7-A3B6-4102-A067-FCDC2A700DD4}"/>
              </a:ext>
            </a:extLst>
          </p:cNvPr>
          <p:cNvSpPr/>
          <p:nvPr/>
        </p:nvSpPr>
        <p:spPr>
          <a:xfrm>
            <a:off x="4207453" y="1090800"/>
            <a:ext cx="1682566" cy="465008"/>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rPr>
              <a:t>acheter</a:t>
            </a:r>
          </a:p>
        </p:txBody>
      </p:sp>
      <p:sp>
        <p:nvSpPr>
          <p:cNvPr id="38" name="Rectangle: Rounded Corners 14">
            <a:extLst>
              <a:ext uri="{FF2B5EF4-FFF2-40B4-BE49-F238E27FC236}">
                <a16:creationId xmlns:a16="http://schemas.microsoft.com/office/drawing/2014/main" id="{157FA32A-5D7A-4758-B748-59BB35E500D5}"/>
              </a:ext>
            </a:extLst>
          </p:cNvPr>
          <p:cNvSpPr/>
          <p:nvPr/>
        </p:nvSpPr>
        <p:spPr>
          <a:xfrm>
            <a:off x="9911369" y="1090800"/>
            <a:ext cx="1889739" cy="465008"/>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rPr>
              <a:t>cadeaux (</a:t>
            </a:r>
            <a:r>
              <a:rPr kumimoji="0" lang="fr-FR" sz="1600" b="1" i="0" u="none" strike="noStrike" kern="1200" cap="none" spc="0" normalizeH="0" baseline="0" noProof="0" dirty="0" err="1">
                <a:ln>
                  <a:noFill/>
                </a:ln>
                <a:solidFill>
                  <a:prstClr val="white"/>
                </a:solidFill>
                <a:effectLst/>
                <a:uLnTx/>
                <a:uFillTx/>
                <a:latin typeface="Century Gothic" panose="020F0302020204030204"/>
                <a:ea typeface="+mn-ea"/>
                <a:cs typeface="+mn-cs"/>
              </a:rPr>
              <a:t>mpl</a:t>
            </a:r>
            <a:r>
              <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44" name="Rectangle: Rounded Corners 14">
            <a:extLst>
              <a:ext uri="{FF2B5EF4-FFF2-40B4-BE49-F238E27FC236}">
                <a16:creationId xmlns:a16="http://schemas.microsoft.com/office/drawing/2014/main" id="{8B72BEC3-3820-47CE-8E27-1736AE6158B8}"/>
              </a:ext>
            </a:extLst>
          </p:cNvPr>
          <p:cNvSpPr/>
          <p:nvPr/>
        </p:nvSpPr>
        <p:spPr>
          <a:xfrm>
            <a:off x="4207080" y="5202953"/>
            <a:ext cx="1613935" cy="465008"/>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rPr>
              <a:t>dans la ville</a:t>
            </a:r>
          </a:p>
        </p:txBody>
      </p:sp>
      <p:sp>
        <p:nvSpPr>
          <p:cNvPr id="40" name="Rectangle: Rounded Corners 14">
            <a:extLst>
              <a:ext uri="{FF2B5EF4-FFF2-40B4-BE49-F238E27FC236}">
                <a16:creationId xmlns:a16="http://schemas.microsoft.com/office/drawing/2014/main" id="{E2404AC7-D394-4EAC-A7FC-76970E0F118C}"/>
              </a:ext>
            </a:extLst>
          </p:cNvPr>
          <p:cNvSpPr/>
          <p:nvPr/>
        </p:nvSpPr>
        <p:spPr>
          <a:xfrm>
            <a:off x="6126971" y="1090800"/>
            <a:ext cx="1728748" cy="465008"/>
          </a:xfrm>
          <a:prstGeom prst="roundRect">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rPr>
              <a:t>grand</a:t>
            </a:r>
          </a:p>
        </p:txBody>
      </p:sp>
      <p:sp>
        <p:nvSpPr>
          <p:cNvPr id="45" name="Rounded Rectangle 35">
            <a:extLst>
              <a:ext uri="{FF2B5EF4-FFF2-40B4-BE49-F238E27FC236}">
                <a16:creationId xmlns:a16="http://schemas.microsoft.com/office/drawing/2014/main" id="{FFFDD2A5-98DF-4981-9BC2-BB43BA728E6A}"/>
              </a:ext>
            </a:extLst>
          </p:cNvPr>
          <p:cNvSpPr/>
          <p:nvPr/>
        </p:nvSpPr>
        <p:spPr>
          <a:xfrm>
            <a:off x="8426726" y="3153822"/>
            <a:ext cx="1916136" cy="318822"/>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dans le tunnel</a:t>
            </a:r>
          </a:p>
        </p:txBody>
      </p:sp>
      <p:sp>
        <p:nvSpPr>
          <p:cNvPr id="46" name="Rounded Rectangle 35">
            <a:extLst>
              <a:ext uri="{FF2B5EF4-FFF2-40B4-BE49-F238E27FC236}">
                <a16:creationId xmlns:a16="http://schemas.microsoft.com/office/drawing/2014/main" id="{3A096B99-1CE2-45E1-90CE-A4029F943FCC}"/>
              </a:ext>
            </a:extLst>
          </p:cNvPr>
          <p:cNvSpPr/>
          <p:nvPr/>
        </p:nvSpPr>
        <p:spPr>
          <a:xfrm>
            <a:off x="7063211" y="3979153"/>
            <a:ext cx="1761787" cy="318822"/>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cadeaux</a:t>
            </a:r>
          </a:p>
        </p:txBody>
      </p:sp>
      <p:sp>
        <p:nvSpPr>
          <p:cNvPr id="47" name="Rounded Rectangle 35">
            <a:extLst>
              <a:ext uri="{FF2B5EF4-FFF2-40B4-BE49-F238E27FC236}">
                <a16:creationId xmlns:a16="http://schemas.microsoft.com/office/drawing/2014/main" id="{0BB1670B-FC0F-40DF-9DFC-0190DAD0230F}"/>
              </a:ext>
            </a:extLst>
          </p:cNvPr>
          <p:cNvSpPr/>
          <p:nvPr/>
        </p:nvSpPr>
        <p:spPr>
          <a:xfrm>
            <a:off x="1786662" y="4354486"/>
            <a:ext cx="1393389" cy="318822"/>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une glace</a:t>
            </a:r>
          </a:p>
        </p:txBody>
      </p:sp>
      <p:sp>
        <p:nvSpPr>
          <p:cNvPr id="48" name="Rounded Rectangle 35">
            <a:extLst>
              <a:ext uri="{FF2B5EF4-FFF2-40B4-BE49-F238E27FC236}">
                <a16:creationId xmlns:a16="http://schemas.microsoft.com/office/drawing/2014/main" id="{413A4BC7-FEEC-4D7F-BB7C-5BDABC9B8D60}"/>
              </a:ext>
            </a:extLst>
          </p:cNvPr>
          <p:cNvSpPr/>
          <p:nvPr/>
        </p:nvSpPr>
        <p:spPr>
          <a:xfrm>
            <a:off x="5194579" y="3979153"/>
            <a:ext cx="1266217" cy="318822"/>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acheter</a:t>
            </a:r>
          </a:p>
        </p:txBody>
      </p:sp>
      <p:sp>
        <p:nvSpPr>
          <p:cNvPr id="49" name="Rounded Rectangle 35">
            <a:extLst>
              <a:ext uri="{FF2B5EF4-FFF2-40B4-BE49-F238E27FC236}">
                <a16:creationId xmlns:a16="http://schemas.microsoft.com/office/drawing/2014/main" id="{2D383722-DB9B-461D-AFFF-FBF6F9CF4B9B}"/>
              </a:ext>
            </a:extLst>
          </p:cNvPr>
          <p:cNvSpPr/>
          <p:nvPr/>
        </p:nvSpPr>
        <p:spPr>
          <a:xfrm>
            <a:off x="6816115" y="2799373"/>
            <a:ext cx="1916136" cy="318822"/>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le voyage</a:t>
            </a:r>
          </a:p>
        </p:txBody>
      </p:sp>
      <p:sp>
        <p:nvSpPr>
          <p:cNvPr id="51" name="Rounded Rectangle 35">
            <a:extLst>
              <a:ext uri="{FF2B5EF4-FFF2-40B4-BE49-F238E27FC236}">
                <a16:creationId xmlns:a16="http://schemas.microsoft.com/office/drawing/2014/main" id="{05B31EDB-6CBC-4E4F-AF56-21BA3BF6E8DE}"/>
              </a:ext>
            </a:extLst>
          </p:cNvPr>
          <p:cNvSpPr/>
          <p:nvPr/>
        </p:nvSpPr>
        <p:spPr>
          <a:xfrm>
            <a:off x="3236438" y="2059949"/>
            <a:ext cx="1592503" cy="318822"/>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ma sœur</a:t>
            </a:r>
          </a:p>
        </p:txBody>
      </p:sp>
      <p:sp>
        <p:nvSpPr>
          <p:cNvPr id="52" name="Rounded Rectangle 35">
            <a:extLst>
              <a:ext uri="{FF2B5EF4-FFF2-40B4-BE49-F238E27FC236}">
                <a16:creationId xmlns:a16="http://schemas.microsoft.com/office/drawing/2014/main" id="{C287C083-DDD5-4F5D-882E-4E954F6657B3}"/>
              </a:ext>
            </a:extLst>
          </p:cNvPr>
          <p:cNvSpPr/>
          <p:nvPr/>
        </p:nvSpPr>
        <p:spPr>
          <a:xfrm>
            <a:off x="4772499" y="4354486"/>
            <a:ext cx="862978" cy="318822"/>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grand</a:t>
            </a:r>
          </a:p>
        </p:txBody>
      </p:sp>
      <p:sp>
        <p:nvSpPr>
          <p:cNvPr id="53" name="Rounded Rectangle 35">
            <a:extLst>
              <a:ext uri="{FF2B5EF4-FFF2-40B4-BE49-F238E27FC236}">
                <a16:creationId xmlns:a16="http://schemas.microsoft.com/office/drawing/2014/main" id="{4CEC7711-CA3A-41BE-9909-B30D69D4721D}"/>
              </a:ext>
            </a:extLst>
          </p:cNvPr>
          <p:cNvSpPr/>
          <p:nvPr/>
        </p:nvSpPr>
        <p:spPr>
          <a:xfrm>
            <a:off x="8957388" y="1725662"/>
            <a:ext cx="1259632" cy="318822"/>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aller</a:t>
            </a:r>
          </a:p>
        </p:txBody>
      </p:sp>
      <p:sp>
        <p:nvSpPr>
          <p:cNvPr id="54" name="Rounded Rectangle 35">
            <a:extLst>
              <a:ext uri="{FF2B5EF4-FFF2-40B4-BE49-F238E27FC236}">
                <a16:creationId xmlns:a16="http://schemas.microsoft.com/office/drawing/2014/main" id="{E5AD74F1-3676-4DF4-89D0-B101C752FA50}"/>
              </a:ext>
            </a:extLst>
          </p:cNvPr>
          <p:cNvSpPr/>
          <p:nvPr/>
        </p:nvSpPr>
        <p:spPr>
          <a:xfrm>
            <a:off x="550506" y="2456434"/>
            <a:ext cx="1194318" cy="318822"/>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Cannes</a:t>
            </a:r>
          </a:p>
        </p:txBody>
      </p:sp>
      <p:sp>
        <p:nvSpPr>
          <p:cNvPr id="55" name="Rounded Rectangle 35">
            <a:extLst>
              <a:ext uri="{FF2B5EF4-FFF2-40B4-BE49-F238E27FC236}">
                <a16:creationId xmlns:a16="http://schemas.microsoft.com/office/drawing/2014/main" id="{F068EEFC-E7A0-48B5-B07F-71B2A3C27645}"/>
              </a:ext>
            </a:extLst>
          </p:cNvPr>
          <p:cNvSpPr/>
          <p:nvPr/>
        </p:nvSpPr>
        <p:spPr>
          <a:xfrm>
            <a:off x="7185025" y="2059949"/>
            <a:ext cx="1916137" cy="318822"/>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film</a:t>
            </a:r>
          </a:p>
        </p:txBody>
      </p:sp>
      <p:sp>
        <p:nvSpPr>
          <p:cNvPr id="57" name="Rounded Rectangle 35">
            <a:extLst>
              <a:ext uri="{FF2B5EF4-FFF2-40B4-BE49-F238E27FC236}">
                <a16:creationId xmlns:a16="http://schemas.microsoft.com/office/drawing/2014/main" id="{C460FB60-BE7B-4723-937F-735CD353D53E}"/>
              </a:ext>
            </a:extLst>
          </p:cNvPr>
          <p:cNvSpPr/>
          <p:nvPr/>
        </p:nvSpPr>
        <p:spPr>
          <a:xfrm>
            <a:off x="4535418" y="2799373"/>
            <a:ext cx="857063" cy="318822"/>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mieux</a:t>
            </a:r>
          </a:p>
        </p:txBody>
      </p:sp>
      <p:sp>
        <p:nvSpPr>
          <p:cNvPr id="60" name="Rounded Rectangle 46">
            <a:extLst>
              <a:ext uri="{FF2B5EF4-FFF2-40B4-BE49-F238E27FC236}">
                <a16:creationId xmlns:a16="http://schemas.microsoft.com/office/drawing/2014/main" id="{1D2113DB-C2CE-4180-AE37-7442A00CA791}"/>
              </a:ext>
            </a:extLst>
          </p:cNvPr>
          <p:cNvSpPr/>
          <p:nvPr/>
        </p:nvSpPr>
        <p:spPr>
          <a:xfrm>
            <a:off x="133396" y="5839814"/>
            <a:ext cx="11925207" cy="465010"/>
          </a:xfrm>
          <a:prstGeom prst="roundRect">
            <a:avLst/>
          </a:prstGeom>
          <a:solidFill>
            <a:srgbClr val="104F75"/>
          </a:solidFill>
          <a:ln>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base" latinLnBrk="0" hangingPunct="1">
              <a:lnSpc>
                <a:spcPct val="107000"/>
              </a:lnSpc>
              <a:spcBef>
                <a:spcPts val="0"/>
              </a:spcBef>
              <a:spcAft>
                <a:spcPts val="80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*cerfs-volants</a:t>
            </a:r>
            <a:r>
              <a:rPr kumimoji="0" lang="fr-FR" sz="16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 kites, </a:t>
            </a:r>
            <a:r>
              <a:rPr kumimoji="0" lang="fr-FR" sz="16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*Dieppe/Cannes</a:t>
            </a:r>
            <a:r>
              <a:rPr kumimoji="0" lang="fr-FR" sz="16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 </a:t>
            </a: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coastal towns in France,  </a:t>
            </a:r>
            <a:r>
              <a:rPr kumimoji="0" lang="fr-FR" sz="16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*la mer</a:t>
            </a:r>
            <a:r>
              <a:rPr kumimoji="0" lang="fr-FR" sz="16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 </a:t>
            </a: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the sea, </a:t>
            </a:r>
            <a:r>
              <a:rPr kumimoji="0" lang="fr-FR" sz="16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*festival</a:t>
            </a:r>
            <a:r>
              <a:rPr kumimoji="0" lang="fr-FR" sz="16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 festival, </a:t>
            </a:r>
            <a:r>
              <a:rPr kumimoji="0" lang="fr-FR" sz="16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*tunnel</a:t>
            </a:r>
            <a:r>
              <a:rPr kumimoji="0" lang="fr-FR" sz="1600" b="0"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 tunnel</a:t>
            </a:r>
            <a:endParaRPr kumimoji="0" lang="fr-FR"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1" name="Rounded Rectangle 35">
            <a:extLst>
              <a:ext uri="{FF2B5EF4-FFF2-40B4-BE49-F238E27FC236}">
                <a16:creationId xmlns:a16="http://schemas.microsoft.com/office/drawing/2014/main" id="{52A666B4-403A-4D95-844D-2BE4488733B5}"/>
              </a:ext>
            </a:extLst>
          </p:cNvPr>
          <p:cNvSpPr/>
          <p:nvPr/>
        </p:nvSpPr>
        <p:spPr>
          <a:xfrm>
            <a:off x="9587204" y="3631551"/>
            <a:ext cx="1051964" cy="318822"/>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Cannes</a:t>
            </a:r>
          </a:p>
        </p:txBody>
      </p:sp>
      <p:sp>
        <p:nvSpPr>
          <p:cNvPr id="62" name="Rounded Rectangle 35">
            <a:extLst>
              <a:ext uri="{FF2B5EF4-FFF2-40B4-BE49-F238E27FC236}">
                <a16:creationId xmlns:a16="http://schemas.microsoft.com/office/drawing/2014/main" id="{6AAE2764-742D-41BE-99B8-7013A3BFEFB2}"/>
              </a:ext>
            </a:extLst>
          </p:cNvPr>
          <p:cNvSpPr/>
          <p:nvPr/>
        </p:nvSpPr>
        <p:spPr>
          <a:xfrm>
            <a:off x="8087884" y="3631551"/>
            <a:ext cx="1051964" cy="318822"/>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Cannes</a:t>
            </a:r>
          </a:p>
        </p:txBody>
      </p:sp>
    </p:spTree>
    <p:extLst>
      <p:ext uri="{BB962C8B-B14F-4D97-AF65-F5344CB8AC3E}">
        <p14:creationId xmlns:p14="http://schemas.microsoft.com/office/powerpoint/2010/main" val="159868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9" presetClass="emph" presetSubtype="0" grpId="0" nodeType="withEffect">
                                  <p:stCondLst>
                                    <p:cond delay="0"/>
                                  </p:stCondLst>
                                  <p:childTnLst>
                                    <p:set>
                                      <p:cBhvr>
                                        <p:cTn id="8" dur="indefinite"/>
                                        <p:tgtEl>
                                          <p:spTgt spid="16"/>
                                        </p:tgtEl>
                                        <p:attrNameLst>
                                          <p:attrName>style.opacity</p:attrName>
                                        </p:attrNameLst>
                                      </p:cBhvr>
                                      <p:to>
                                        <p:strVal val="0.5"/>
                                      </p:to>
                                    </p:set>
                                    <p:animEffect filter="image" prLst="opacity: 0.5">
                                      <p:cBhvr rctx="IE">
                                        <p:cTn id="9" dur="indefinite"/>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1"/>
                                        </p:tgtEl>
                                        <p:attrNameLst>
                                          <p:attrName>style.visibility</p:attrName>
                                        </p:attrNameLst>
                                      </p:cBhvr>
                                      <p:to>
                                        <p:strVal val="visible"/>
                                      </p:to>
                                    </p:set>
                                  </p:childTnLst>
                                </p:cTn>
                              </p:par>
                              <p:par>
                                <p:cTn id="14" presetID="9" presetClass="emph" presetSubtype="0" grpId="0" nodeType="withEffect">
                                  <p:stCondLst>
                                    <p:cond delay="0"/>
                                  </p:stCondLst>
                                  <p:childTnLst>
                                    <p:set>
                                      <p:cBhvr>
                                        <p:cTn id="15" dur="indefinite"/>
                                        <p:tgtEl>
                                          <p:spTgt spid="10"/>
                                        </p:tgtEl>
                                        <p:attrNameLst>
                                          <p:attrName>style.opacity</p:attrName>
                                        </p:attrNameLst>
                                      </p:cBhvr>
                                      <p:to>
                                        <p:strVal val="0.5"/>
                                      </p:to>
                                    </p:set>
                                    <p:animEffect filter="image" prLst="opacity: 0.5">
                                      <p:cBhvr rctx="IE">
                                        <p:cTn id="16" dur="indefinite"/>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par>
                                <p:cTn id="21" presetID="9" presetClass="emph" presetSubtype="0" grpId="0" nodeType="withEffect">
                                  <p:stCondLst>
                                    <p:cond delay="0"/>
                                  </p:stCondLst>
                                  <p:childTnLst>
                                    <p:set>
                                      <p:cBhvr>
                                        <p:cTn id="22" dur="indefinite"/>
                                        <p:tgtEl>
                                          <p:spTgt spid="11"/>
                                        </p:tgtEl>
                                        <p:attrNameLst>
                                          <p:attrName>style.opacity</p:attrName>
                                        </p:attrNameLst>
                                      </p:cBhvr>
                                      <p:to>
                                        <p:strVal val="0.5"/>
                                      </p:to>
                                    </p:set>
                                    <p:animEffect filter="image" prLst="opacity: 0.5">
                                      <p:cBhvr rctx="IE">
                                        <p:cTn id="23" dur="indefinite"/>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4"/>
                                        </p:tgtEl>
                                        <p:attrNameLst>
                                          <p:attrName>style.visibility</p:attrName>
                                        </p:attrNameLst>
                                      </p:cBhvr>
                                      <p:to>
                                        <p:strVal val="visible"/>
                                      </p:to>
                                    </p:set>
                                  </p:childTnLst>
                                </p:cTn>
                              </p:par>
                              <p:par>
                                <p:cTn id="28" presetID="9" presetClass="emph" presetSubtype="0" grpId="0" nodeType="withEffect">
                                  <p:stCondLst>
                                    <p:cond delay="0"/>
                                  </p:stCondLst>
                                  <p:childTnLst>
                                    <p:set>
                                      <p:cBhvr>
                                        <p:cTn id="29" dur="indefinite"/>
                                        <p:tgtEl>
                                          <p:spTgt spid="12"/>
                                        </p:tgtEl>
                                        <p:attrNameLst>
                                          <p:attrName>style.opacity</p:attrName>
                                        </p:attrNameLst>
                                      </p:cBhvr>
                                      <p:to>
                                        <p:strVal val="0.5"/>
                                      </p:to>
                                    </p:set>
                                    <p:animEffect filter="image" prLst="opacity: 0.5">
                                      <p:cBhvr rctx="IE">
                                        <p:cTn id="30" dur="indefinite"/>
                                        <p:tgtEl>
                                          <p:spTgt spid="12"/>
                                        </p:tgtEl>
                                      </p:cBhvr>
                                    </p:animEffect>
                                  </p:childTnLst>
                                </p:cTn>
                              </p:par>
                              <p:par>
                                <p:cTn id="31" presetID="1" presetClass="entr" presetSubtype="0" fill="hold" grpId="0" nodeType="withEffect">
                                  <p:stCondLst>
                                    <p:cond delay="0"/>
                                  </p:stCondLst>
                                  <p:childTnLst>
                                    <p:set>
                                      <p:cBhvr>
                                        <p:cTn id="32" dur="1" fill="hold">
                                          <p:stCondLst>
                                            <p:cond delay="0"/>
                                          </p:stCondLst>
                                        </p:cTn>
                                        <p:tgtEl>
                                          <p:spTgt spid="6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par>
                                <p:cTn id="39" presetID="9" presetClass="emph" presetSubtype="0" grpId="0" nodeType="withEffect">
                                  <p:stCondLst>
                                    <p:cond delay="0"/>
                                  </p:stCondLst>
                                  <p:childTnLst>
                                    <p:set>
                                      <p:cBhvr>
                                        <p:cTn id="40" dur="indefinite"/>
                                        <p:tgtEl>
                                          <p:spTgt spid="13"/>
                                        </p:tgtEl>
                                        <p:attrNameLst>
                                          <p:attrName>style.opacity</p:attrName>
                                        </p:attrNameLst>
                                      </p:cBhvr>
                                      <p:to>
                                        <p:strVal val="0.5"/>
                                      </p:to>
                                    </p:set>
                                    <p:animEffect filter="image" prLst="opacity: 0.5">
                                      <p:cBhvr rctx="IE">
                                        <p:cTn id="41" dur="indefinite"/>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9"/>
                                        </p:tgtEl>
                                        <p:attrNameLst>
                                          <p:attrName>style.visibility</p:attrName>
                                        </p:attrNameLst>
                                      </p:cBhvr>
                                      <p:to>
                                        <p:strVal val="visible"/>
                                      </p:to>
                                    </p:set>
                                  </p:childTnLst>
                                </p:cTn>
                              </p:par>
                              <p:par>
                                <p:cTn id="46" presetID="9" presetClass="emph" presetSubtype="0" grpId="0" nodeType="withEffect">
                                  <p:stCondLst>
                                    <p:cond delay="0"/>
                                  </p:stCondLst>
                                  <p:childTnLst>
                                    <p:set>
                                      <p:cBhvr>
                                        <p:cTn id="47" dur="indefinite"/>
                                        <p:tgtEl>
                                          <p:spTgt spid="15"/>
                                        </p:tgtEl>
                                        <p:attrNameLst>
                                          <p:attrName>style.opacity</p:attrName>
                                        </p:attrNameLst>
                                      </p:cBhvr>
                                      <p:to>
                                        <p:strVal val="0.5"/>
                                      </p:to>
                                    </p:set>
                                    <p:animEffect filter="image" prLst="opacity: 0.5">
                                      <p:cBhvr rctx="IE">
                                        <p:cTn id="48" dur="indefinite"/>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par>
                                <p:cTn id="53" presetID="9" presetClass="emph" presetSubtype="0" grpId="0" nodeType="withEffect">
                                  <p:stCondLst>
                                    <p:cond delay="0"/>
                                  </p:stCondLst>
                                  <p:childTnLst>
                                    <p:set>
                                      <p:cBhvr>
                                        <p:cTn id="54" dur="indefinite"/>
                                        <p:tgtEl>
                                          <p:spTgt spid="14"/>
                                        </p:tgtEl>
                                        <p:attrNameLst>
                                          <p:attrName>style.opacity</p:attrName>
                                        </p:attrNameLst>
                                      </p:cBhvr>
                                      <p:to>
                                        <p:strVal val="0.5"/>
                                      </p:to>
                                    </p:set>
                                    <p:animEffect filter="image" prLst="opacity: 0.5">
                                      <p:cBhvr rctx="IE">
                                        <p:cTn id="55" dur="indefinite"/>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42"/>
                                        </p:tgtEl>
                                        <p:attrNameLst>
                                          <p:attrName>style.visibility</p:attrName>
                                        </p:attrNameLst>
                                      </p:cBhvr>
                                      <p:to>
                                        <p:strVal val="visible"/>
                                      </p:to>
                                    </p:set>
                                  </p:childTnLst>
                                </p:cTn>
                              </p:par>
                              <p:par>
                                <p:cTn id="60" presetID="9" presetClass="emph" presetSubtype="0" grpId="0" nodeType="withEffect">
                                  <p:stCondLst>
                                    <p:cond delay="0"/>
                                  </p:stCondLst>
                                  <p:childTnLst>
                                    <p:set>
                                      <p:cBhvr>
                                        <p:cTn id="61" dur="indefinite"/>
                                        <p:tgtEl>
                                          <p:spTgt spid="44"/>
                                        </p:tgtEl>
                                        <p:attrNameLst>
                                          <p:attrName>style.opacity</p:attrName>
                                        </p:attrNameLst>
                                      </p:cBhvr>
                                      <p:to>
                                        <p:strVal val="0.5"/>
                                      </p:to>
                                    </p:set>
                                    <p:animEffect filter="image" prLst="opacity: 0.5">
                                      <p:cBhvr rctx="IE">
                                        <p:cTn id="62" dur="indefinite"/>
                                        <p:tgtEl>
                                          <p:spTgt spid="44"/>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9" presetClass="emph" presetSubtype="0" grpId="0" nodeType="withEffect">
                                  <p:stCondLst>
                                    <p:cond delay="0"/>
                                  </p:stCondLst>
                                  <p:childTnLst>
                                    <p:set>
                                      <p:cBhvr>
                                        <p:cTn id="68" dur="indefinite"/>
                                        <p:tgtEl>
                                          <p:spTgt spid="37"/>
                                        </p:tgtEl>
                                        <p:attrNameLst>
                                          <p:attrName>style.opacity</p:attrName>
                                        </p:attrNameLst>
                                      </p:cBhvr>
                                      <p:to>
                                        <p:strVal val="0.5"/>
                                      </p:to>
                                    </p:set>
                                    <p:animEffect filter="image" prLst="opacity: 0.5">
                                      <p:cBhvr rctx="IE">
                                        <p:cTn id="69" dur="indefinite"/>
                                        <p:tgtEl>
                                          <p:spTgt spid="37"/>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46"/>
                                        </p:tgtEl>
                                        <p:attrNameLst>
                                          <p:attrName>style.visibility</p:attrName>
                                        </p:attrNameLst>
                                      </p:cBhvr>
                                      <p:to>
                                        <p:strVal val="visible"/>
                                      </p:to>
                                    </p:set>
                                  </p:childTnLst>
                                </p:cTn>
                              </p:par>
                              <p:par>
                                <p:cTn id="74" presetID="9" presetClass="emph" presetSubtype="0" grpId="0" nodeType="withEffect">
                                  <p:stCondLst>
                                    <p:cond delay="0"/>
                                  </p:stCondLst>
                                  <p:childTnLst>
                                    <p:set>
                                      <p:cBhvr>
                                        <p:cTn id="75" dur="indefinite"/>
                                        <p:tgtEl>
                                          <p:spTgt spid="38"/>
                                        </p:tgtEl>
                                        <p:attrNameLst>
                                          <p:attrName>style.opacity</p:attrName>
                                        </p:attrNameLst>
                                      </p:cBhvr>
                                      <p:to>
                                        <p:strVal val="0.5"/>
                                      </p:to>
                                    </p:set>
                                    <p:animEffect filter="image" prLst="opacity: 0.5">
                                      <p:cBhvr rctx="IE">
                                        <p:cTn id="76" dur="indefinite"/>
                                        <p:tgtEl>
                                          <p:spTgt spid="38"/>
                                        </p:tgtEl>
                                      </p:cBhvr>
                                    </p:animEffec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7"/>
                                        </p:tgtEl>
                                        <p:attrNameLst>
                                          <p:attrName>style.visibility</p:attrName>
                                        </p:attrNameLst>
                                      </p:cBhvr>
                                      <p:to>
                                        <p:strVal val="visible"/>
                                      </p:to>
                                    </p:set>
                                  </p:childTnLst>
                                </p:cTn>
                              </p:par>
                              <p:par>
                                <p:cTn id="81" presetID="9" presetClass="emph" presetSubtype="0" grpId="0" nodeType="withEffect">
                                  <p:stCondLst>
                                    <p:cond delay="0"/>
                                  </p:stCondLst>
                                  <p:childTnLst>
                                    <p:set>
                                      <p:cBhvr>
                                        <p:cTn id="82" dur="indefinite"/>
                                        <p:tgtEl>
                                          <p:spTgt spid="39"/>
                                        </p:tgtEl>
                                        <p:attrNameLst>
                                          <p:attrName>style.opacity</p:attrName>
                                        </p:attrNameLst>
                                      </p:cBhvr>
                                      <p:to>
                                        <p:strVal val="0.5"/>
                                      </p:to>
                                    </p:set>
                                    <p:animEffect filter="image" prLst="opacity: 0.5">
                                      <p:cBhvr rctx="IE">
                                        <p:cTn id="83" dur="indefinite"/>
                                        <p:tgtEl>
                                          <p:spTgt spid="39"/>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52"/>
                                        </p:tgtEl>
                                        <p:attrNameLst>
                                          <p:attrName>style.visibility</p:attrName>
                                        </p:attrNameLst>
                                      </p:cBhvr>
                                      <p:to>
                                        <p:strVal val="visible"/>
                                      </p:to>
                                    </p:set>
                                  </p:childTnLst>
                                </p:cTn>
                              </p:par>
                              <p:par>
                                <p:cTn id="88" presetID="9" presetClass="emph" presetSubtype="0" grpId="0" nodeType="withEffect">
                                  <p:stCondLst>
                                    <p:cond delay="0"/>
                                  </p:stCondLst>
                                  <p:childTnLst>
                                    <p:set>
                                      <p:cBhvr>
                                        <p:cTn id="89" dur="indefinite"/>
                                        <p:tgtEl>
                                          <p:spTgt spid="40"/>
                                        </p:tgtEl>
                                        <p:attrNameLst>
                                          <p:attrName>style.opacity</p:attrName>
                                        </p:attrNameLst>
                                      </p:cBhvr>
                                      <p:to>
                                        <p:strVal val="0.5"/>
                                      </p:to>
                                    </p:set>
                                    <p:animEffect filter="image" prLst="opacity: 0.5">
                                      <p:cBhvr rctx="IE">
                                        <p:cTn id="90" dur="indefinite"/>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1" grpId="0" animBg="1"/>
      <p:bldP spid="12" grpId="0" animBg="1"/>
      <p:bldP spid="15" grpId="0" animBg="1"/>
      <p:bldP spid="14" grpId="0" animBg="1"/>
      <p:bldP spid="16" grpId="0" animBg="1"/>
      <p:bldP spid="42" grpId="0" animBg="1"/>
      <p:bldP spid="39" grpId="0" animBg="1"/>
      <p:bldP spid="37" grpId="0" animBg="1"/>
      <p:bldP spid="38" grpId="0" animBg="1"/>
      <p:bldP spid="44" grpId="0" animBg="1"/>
      <p:bldP spid="40" grpId="0" animBg="1"/>
      <p:bldP spid="45" grpId="0" animBg="1"/>
      <p:bldP spid="46" grpId="0" animBg="1"/>
      <p:bldP spid="47" grpId="0" animBg="1"/>
      <p:bldP spid="48" grpId="0" animBg="1"/>
      <p:bldP spid="49" grpId="0" animBg="1"/>
      <p:bldP spid="51" grpId="0" animBg="1"/>
      <p:bldP spid="52" grpId="0" animBg="1"/>
      <p:bldP spid="53" grpId="0" animBg="1"/>
      <p:bldP spid="54" grpId="0" animBg="1"/>
      <p:bldP spid="55" grpId="0" animBg="1"/>
      <p:bldP spid="57" grpId="0" animBg="1"/>
      <p:bldP spid="61" grpId="0" animBg="1"/>
      <p:bldP spid="6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47280" y="216290"/>
            <a:ext cx="10515600" cy="1325563"/>
          </a:xfrm>
        </p:spPr>
        <p:txBody>
          <a:bodyPr>
            <a:noAutofit/>
          </a:bodyPr>
          <a:lstStyle/>
          <a:p>
            <a:pPr algn="ctr"/>
            <a:r>
              <a:rPr lang="en-GB" sz="8000" b="1" dirty="0">
                <a:solidFill>
                  <a:srgbClr val="115076"/>
                </a:solidFill>
                <a:cs typeface="Calibri" panose="020F0502020204030204" pitchFamily="34" charset="0"/>
              </a:rPr>
              <a:t>é/-er/-ez</a:t>
            </a:r>
            <a:endParaRPr lang="en-GB" sz="8000" dirty="0"/>
          </a:p>
        </p:txBody>
      </p:sp>
      <p:sp>
        <p:nvSpPr>
          <p:cNvPr id="2" name="Rounded Rectangle 1" descr="rectangle"/>
          <p:cNvSpPr/>
          <p:nvPr/>
        </p:nvSpPr>
        <p:spPr>
          <a:xfrm>
            <a:off x="4405461" y="1953846"/>
            <a:ext cx="3421604" cy="2838943"/>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9" name="Picture 28" descr="hand holding a pencil and writi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42694" y="2039512"/>
            <a:ext cx="1306611" cy="1892877"/>
          </a:xfrm>
          <a:prstGeom prst="rect">
            <a:avLst/>
          </a:prstGeom>
        </p:spPr>
      </p:pic>
      <p:sp>
        <p:nvSpPr>
          <p:cNvPr id="34" name="TextBox 33"/>
          <p:cNvSpPr txBox="1"/>
          <p:nvPr/>
        </p:nvSpPr>
        <p:spPr>
          <a:xfrm>
            <a:off x="4576459" y="3700479"/>
            <a:ext cx="305724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crire</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536853" y="33450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5" name="Picture 4" descr="a bab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12665" y="1416619"/>
            <a:ext cx="1567124" cy="1534068"/>
          </a:xfrm>
          <a:prstGeom prst="rect">
            <a:avLst/>
          </a:prstGeom>
        </p:spPr>
      </p:pic>
      <p:sp>
        <p:nvSpPr>
          <p:cNvPr id="18" name="TextBox 17"/>
          <p:cNvSpPr txBox="1"/>
          <p:nvPr/>
        </p:nvSpPr>
        <p:spPr>
          <a:xfrm>
            <a:off x="3965560" y="4875441"/>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all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96807" y="3107077"/>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ez</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5168197" y="5662693"/>
            <a:ext cx="1855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[to go]</a:t>
            </a:r>
          </a:p>
        </p:txBody>
      </p:sp>
      <p:sp>
        <p:nvSpPr>
          <p:cNvPr id="20" name="TextBox 19"/>
          <p:cNvSpPr txBox="1"/>
          <p:nvPr/>
        </p:nvSpPr>
        <p:spPr>
          <a:xfrm>
            <a:off x="8080591" y="216290"/>
            <a:ext cx="42870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donn</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 name="Picture 2" descr="one figure giving something to another"/>
          <p:cNvPicPr>
            <a:picLocks noChangeAspect="1"/>
          </p:cNvPicPr>
          <p:nvPr/>
        </p:nvPicPr>
        <p:blipFill>
          <a:blip r:embed="rId13" cstate="print">
            <a:clrChange>
              <a:clrFrom>
                <a:srgbClr val="E4E9ED"/>
              </a:clrFrom>
              <a:clrTo>
                <a:srgbClr val="E4E9ED">
                  <a:alpha val="0"/>
                </a:srgbClr>
              </a:clrTo>
            </a:clrChange>
            <a:extLst>
              <a:ext uri="{28A0092B-C50C-407E-A947-70E740481C1C}">
                <a14:useLocalDpi xmlns:a14="http://schemas.microsoft.com/office/drawing/2010/main" val="0"/>
              </a:ext>
            </a:extLst>
          </a:blip>
          <a:stretch>
            <a:fillRect/>
          </a:stretch>
        </p:blipFill>
        <p:spPr>
          <a:xfrm>
            <a:off x="8836702" y="1017213"/>
            <a:ext cx="2785294" cy="1856863"/>
          </a:xfrm>
          <a:prstGeom prst="rect">
            <a:avLst/>
          </a:prstGeom>
        </p:spPr>
      </p:pic>
      <p:pic>
        <p:nvPicPr>
          <p:cNvPr id="9" name="Picture 8" descr="two stick figures talking to each other"/>
          <p:cNvPicPr>
            <a:picLocks noChangeAspect="1"/>
          </p:cNvPicPr>
          <p:nvPr/>
        </p:nvPicPr>
        <p:blipFill>
          <a:blip r:embed="rId1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406262" y="4302382"/>
            <a:ext cx="1635738" cy="1635738"/>
          </a:xfrm>
          <a:prstGeom prst="rect">
            <a:avLst/>
          </a:prstGeom>
        </p:spPr>
      </p:pic>
      <p:grpSp>
        <p:nvGrpSpPr>
          <p:cNvPr id="10" name="Group 9" descr="person with big nose">
            <a:extLst>
              <a:ext uri="{FF2B5EF4-FFF2-40B4-BE49-F238E27FC236}">
                <a16:creationId xmlns:a16="http://schemas.microsoft.com/office/drawing/2014/main" id="{E8947F59-5A54-4528-8831-DF444CF43477}"/>
              </a:ext>
            </a:extLst>
          </p:cNvPr>
          <p:cNvGrpSpPr/>
          <p:nvPr/>
        </p:nvGrpSpPr>
        <p:grpSpPr>
          <a:xfrm>
            <a:off x="847280" y="4252674"/>
            <a:ext cx="2012416" cy="1733184"/>
            <a:chOff x="941512" y="3489716"/>
            <a:chExt cx="2012416" cy="1733184"/>
          </a:xfrm>
        </p:grpSpPr>
        <p:pic>
          <p:nvPicPr>
            <p:cNvPr id="1030" name="Picture 6" descr="Male, Man, Nose, Large">
              <a:extLst>
                <a:ext uri="{FF2B5EF4-FFF2-40B4-BE49-F238E27FC236}">
                  <a16:creationId xmlns:a16="http://schemas.microsoft.com/office/drawing/2014/main" id="{7D6D22D9-0172-4D83-834E-DA280DFAC88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41512" y="3841460"/>
              <a:ext cx="2012416" cy="1381440"/>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extLst>
                <a:ext uri="{FF2B5EF4-FFF2-40B4-BE49-F238E27FC236}">
                  <a16:creationId xmlns:a16="http://schemas.microsoft.com/office/drawing/2014/main" id="{A6F55460-19F7-41AA-B203-BECAEED107EB}"/>
                </a:ext>
              </a:extLst>
            </p:cNvPr>
            <p:cNvSpPr/>
            <p:nvPr/>
          </p:nvSpPr>
          <p:spPr>
            <a:xfrm rot="5400000">
              <a:off x="2102513" y="3688866"/>
              <a:ext cx="727849" cy="32954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30" name="TextBox 29"/>
          <p:cNvSpPr txBox="1"/>
          <p:nvPr/>
        </p:nvSpPr>
        <p:spPr>
          <a:xfrm>
            <a:off x="8080591" y="3107077"/>
            <a:ext cx="42870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parl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96482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é.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écrire.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subTnLst>
                                    <p:audio>
                                      <p:cMediaNode>
                                        <p:cTn display="0" masterRel="sameClick">
                                          <p:stCondLst>
                                            <p:cond evt="begin" delay="0">
                                              <p:tn val="13"/>
                                            </p:cond>
                                          </p:stCondLst>
                                          <p:endCondLst>
                                            <p:cond evt="onStopAudio" delay="0">
                                              <p:tgtEl>
                                                <p:sldTgt/>
                                              </p:tgtEl>
                                            </p:cond>
                                          </p:endCondLst>
                                        </p:cTn>
                                        <p:tgtEl>
                                          <p:sndTgt r:embed="rId5" name="é écrire.wav"/>
                                        </p:tgtEl>
                                      </p:cMediaNode>
                                    </p:audio>
                                  </p:subTnLst>
                                </p:cTn>
                              </p:par>
                              <p:par>
                                <p:cTn id="16" presetID="10" presetClass="entr" presetSubtype="0"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é bébé.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subTnLst>
                                    <p:audio>
                                      <p:cMediaNode>
                                        <p:cTn display="0" masterRel="sameClick">
                                          <p:stCondLst>
                                            <p:cond evt="begin" delay="0">
                                              <p:tn val="26"/>
                                            </p:cond>
                                          </p:stCondLst>
                                          <p:endCondLst>
                                            <p:cond evt="onStopAudio" delay="0">
                                              <p:tgtEl>
                                                <p:sldTgt/>
                                              </p:tgtEl>
                                            </p:cond>
                                          </p:endCondLst>
                                        </p:cTn>
                                        <p:tgtEl>
                                          <p:sndTgt r:embed="rId6" name="é bébé.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subTnLst>
                                    <p:audio>
                                      <p:cMediaNode>
                                        <p:cTn display="0" masterRel="sameClick">
                                          <p:stCondLst>
                                            <p:cond evt="begin" delay="0">
                                              <p:tn val="31"/>
                                            </p:cond>
                                          </p:stCondLst>
                                          <p:endCondLst>
                                            <p:cond evt="onStopAudio" delay="0">
                                              <p:tgtEl>
                                                <p:sldTgt/>
                                              </p:tgtEl>
                                            </p:cond>
                                          </p:endCondLst>
                                        </p:cTn>
                                        <p:tgtEl>
                                          <p:sndTgt r:embed="rId7" name="é donn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subTnLst>
                                    <p:audio>
                                      <p:cMediaNode>
                                        <p:cTn display="0" masterRel="sameClick">
                                          <p:stCondLst>
                                            <p:cond evt="begin" delay="0">
                                              <p:tn val="36"/>
                                            </p:cond>
                                          </p:stCondLst>
                                          <p:endCondLst>
                                            <p:cond evt="onStopAudio" delay="0">
                                              <p:tgtEl>
                                                <p:sldTgt/>
                                              </p:tgtEl>
                                            </p:cond>
                                          </p:endCondLst>
                                        </p:cTn>
                                        <p:tgtEl>
                                          <p:sndTgt r:embed="rId7" name="é donn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8" name="é nez.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subTnLst>
                                    <p:audio>
                                      <p:cMediaNode>
                                        <p:cTn display="0" masterRel="sameClick">
                                          <p:stCondLst>
                                            <p:cond evt="begin" delay="0">
                                              <p:tn val="46"/>
                                            </p:cond>
                                          </p:stCondLst>
                                          <p:endCondLst>
                                            <p:cond evt="onStopAudio" delay="0">
                                              <p:tgtEl>
                                                <p:sldTgt/>
                                              </p:tgtEl>
                                            </p:cond>
                                          </p:endCondLst>
                                        </p:cTn>
                                        <p:tgtEl>
                                          <p:sndTgt r:embed="rId8" name="é nez.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subTnLst>
                                    <p:audio>
                                      <p:cMediaNode>
                                        <p:cTn display="0" masterRel="sameClick">
                                          <p:stCondLst>
                                            <p:cond evt="begin" delay="0">
                                              <p:tn val="51"/>
                                            </p:cond>
                                          </p:stCondLst>
                                          <p:endCondLst>
                                            <p:cond evt="onStopAudio" delay="0">
                                              <p:tgtEl>
                                                <p:sldTgt/>
                                              </p:tgtEl>
                                            </p:cond>
                                          </p:endCondLst>
                                        </p:cTn>
                                        <p:tgtEl>
                                          <p:sndTgt r:embed="rId9" name="é alle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subTnLst>
                                    <p:audio>
                                      <p:cMediaNode>
                                        <p:cTn display="0" masterRel="sameClick">
                                          <p:stCondLst>
                                            <p:cond evt="begin" delay="0">
                                              <p:tn val="56"/>
                                            </p:cond>
                                          </p:stCondLst>
                                          <p:endCondLst>
                                            <p:cond evt="onStopAudio" delay="0">
                                              <p:tgtEl>
                                                <p:sldTgt/>
                                              </p:tgtEl>
                                            </p:cond>
                                          </p:endCondLst>
                                        </p:cTn>
                                        <p:tgtEl>
                                          <p:sndTgt r:embed="rId9" name="é all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500"/>
                                        <p:tgtEl>
                                          <p:spTgt spid="30"/>
                                        </p:tgtEl>
                                      </p:cBhvr>
                                    </p:animEffect>
                                  </p:childTnLst>
                                  <p:subTnLst>
                                    <p:audio>
                                      <p:cMediaNode>
                                        <p:cTn display="0" masterRel="sameClick">
                                          <p:stCondLst>
                                            <p:cond evt="begin" delay="0">
                                              <p:tn val="61"/>
                                            </p:cond>
                                          </p:stCondLst>
                                          <p:endCondLst>
                                            <p:cond evt="onStopAudio" delay="0">
                                              <p:tgtEl>
                                                <p:sldTgt/>
                                              </p:tgtEl>
                                            </p:cond>
                                          </p:endCondLst>
                                        </p:cTn>
                                        <p:tgtEl>
                                          <p:sndTgt r:embed="rId10" name="é parl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500"/>
                                        <p:tgtEl>
                                          <p:spTgt spid="9"/>
                                        </p:tgtEl>
                                      </p:cBhvr>
                                    </p:animEffect>
                                  </p:childTnLst>
                                  <p:subTnLst>
                                    <p:audio>
                                      <p:cMediaNode>
                                        <p:cTn display="0" masterRel="sameClick">
                                          <p:stCondLst>
                                            <p:cond evt="begin" delay="0">
                                              <p:tn val="66"/>
                                            </p:cond>
                                          </p:stCondLst>
                                          <p:endCondLst>
                                            <p:cond evt="onStopAudio" delay="0">
                                              <p:tgtEl>
                                                <p:sldTgt/>
                                              </p:tgtEl>
                                            </p:cond>
                                          </p:endCondLst>
                                        </p:cTn>
                                        <p:tgtEl>
                                          <p:sndTgt r:embed="rId10" name="é parl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34" grpId="0"/>
      <p:bldP spid="7" grpId="0"/>
      <p:bldP spid="18" grpId="0"/>
      <p:bldP spid="15" grpId="0"/>
      <p:bldP spid="6" grpId="0"/>
      <p:bldP spid="20" grpId="0"/>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yes, Woman, Face, Girl, Eye, Portrait, Model, People">
            <a:extLst>
              <a:ext uri="{FF2B5EF4-FFF2-40B4-BE49-F238E27FC236}">
                <a16:creationId xmlns:a16="http://schemas.microsoft.com/office/drawing/2014/main" id="{7DFCF763-1699-4933-BC06-EE22033A2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6475" y="4719162"/>
            <a:ext cx="3487136" cy="17435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826034" cy="707849"/>
          </a:xfrm>
        </p:spPr>
        <p:txBody>
          <a:bodyPr>
            <a:normAutofit fontScale="90000"/>
          </a:bodyPr>
          <a:lstStyle/>
          <a:p>
            <a:r>
              <a:rPr lang="en-GB" sz="3600" b="1" dirty="0">
                <a:solidFill>
                  <a:schemeClr val="bg1"/>
                </a:solidFill>
              </a:rPr>
              <a:t>Les </a:t>
            </a:r>
            <a:r>
              <a:rPr lang="en-GB" sz="3600" b="1" dirty="0" err="1">
                <a:solidFill>
                  <a:schemeClr val="bg1"/>
                </a:solidFill>
              </a:rPr>
              <a:t>terminaisons</a:t>
            </a:r>
            <a:r>
              <a:rPr lang="en-GB" sz="3600" b="1" dirty="0">
                <a:solidFill>
                  <a:schemeClr val="bg1"/>
                </a:solidFill>
              </a:rPr>
              <a:t> de </a:t>
            </a:r>
            <a:r>
              <a:rPr lang="en-GB" sz="3600" b="1" dirty="0" err="1">
                <a:solidFill>
                  <a:schemeClr val="bg1"/>
                </a:solidFill>
              </a:rPr>
              <a:t>verbes</a:t>
            </a:r>
            <a:r>
              <a:rPr lang="en-GB" sz="3600" b="1" dirty="0">
                <a:solidFill>
                  <a:schemeClr val="bg1"/>
                </a:solidFill>
              </a:rPr>
              <a:t> </a:t>
            </a:r>
          </a:p>
        </p:txBody>
      </p:sp>
      <p:sp>
        <p:nvSpPr>
          <p:cNvPr id="6" name="Rounded Rectangle 46">
            <a:extLst>
              <a:ext uri="{FF2B5EF4-FFF2-40B4-BE49-F238E27FC236}">
                <a16:creationId xmlns:a16="http://schemas.microsoft.com/office/drawing/2014/main" id="{0BB9DB4C-6CA0-4483-8116-03D35C35735B}"/>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673E4DBA-F2A6-4A06-9ECA-C2A59BE79B9A}"/>
              </a:ext>
            </a:extLst>
          </p:cNvPr>
          <p:cNvSpPr txBox="1"/>
          <p:nvPr/>
        </p:nvSpPr>
        <p:spPr>
          <a:xfrm>
            <a:off x="154600" y="3758571"/>
            <a:ext cx="11580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the verb forms out loud. What is the last SSC in each word?</a:t>
            </a:r>
          </a:p>
        </p:txBody>
      </p:sp>
      <p:sp>
        <p:nvSpPr>
          <p:cNvPr id="14" name="TextBox 13">
            <a:extLst>
              <a:ext uri="{FF2B5EF4-FFF2-40B4-BE49-F238E27FC236}">
                <a16:creationId xmlns:a16="http://schemas.microsoft.com/office/drawing/2014/main" id="{11593FE1-B2D0-4209-B6E8-9E3A814CA9B8}"/>
              </a:ext>
            </a:extLst>
          </p:cNvPr>
          <p:cNvSpPr txBox="1"/>
          <p:nvPr/>
        </p:nvSpPr>
        <p:spPr>
          <a:xfrm>
            <a:off x="1043529" y="4854862"/>
            <a:ext cx="129319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SSC [é]</a:t>
            </a:r>
          </a:p>
        </p:txBody>
      </p:sp>
      <p:sp>
        <p:nvSpPr>
          <p:cNvPr id="15" name="TextBox 14">
            <a:extLst>
              <a:ext uri="{FF2B5EF4-FFF2-40B4-BE49-F238E27FC236}">
                <a16:creationId xmlns:a16="http://schemas.microsoft.com/office/drawing/2014/main" id="{F66A6FF4-798C-489F-A0EC-D31DEDAA7507}"/>
              </a:ext>
            </a:extLst>
          </p:cNvPr>
          <p:cNvSpPr txBox="1"/>
          <p:nvPr/>
        </p:nvSpPr>
        <p:spPr>
          <a:xfrm>
            <a:off x="6869994" y="4842946"/>
            <a:ext cx="15500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SFE</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 SFC</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EB519672-CDF6-48CD-A988-AFD01AE092E9}"/>
              </a:ext>
            </a:extLst>
          </p:cNvPr>
          <p:cNvSpPr txBox="1"/>
          <p:nvPr/>
        </p:nvSpPr>
        <p:spPr>
          <a:xfrm>
            <a:off x="916134" y="4405522"/>
            <a:ext cx="788667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regardon</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ez</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nt</a:t>
            </a:r>
            <a:endParaRPr kumimoji="0" lang="fr-FR" sz="180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3" name="Rectangle: Rounded Corners 22">
            <a:extLst>
              <a:ext uri="{FF2B5EF4-FFF2-40B4-BE49-F238E27FC236}">
                <a16:creationId xmlns:a16="http://schemas.microsoft.com/office/drawing/2014/main" id="{27E0469F-78AD-4EC5-A011-60573067B5F9}"/>
              </a:ext>
            </a:extLst>
          </p:cNvPr>
          <p:cNvSpPr/>
          <p:nvPr/>
        </p:nvSpPr>
        <p:spPr>
          <a:xfrm>
            <a:off x="8445500" y="1584903"/>
            <a:ext cx="3289300" cy="1674742"/>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long </a:t>
            </a:r>
            <a:r>
              <a:rPr kumimoji="0" lang="fr-FR"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form</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infinitive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dictionary</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form</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short </a:t>
            </a:r>
            <a:r>
              <a:rPr kumimoji="0" lang="fr-FR"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form</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forms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that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go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with</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pronouns</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Speech Bubble: Rectangle with Corners Rounded 18">
            <a:extLst>
              <a:ext uri="{FF2B5EF4-FFF2-40B4-BE49-F238E27FC236}">
                <a16:creationId xmlns:a16="http://schemas.microsoft.com/office/drawing/2014/main" id="{24635304-9505-4776-80B6-12DE7D8A2D98}"/>
              </a:ext>
            </a:extLst>
          </p:cNvPr>
          <p:cNvSpPr/>
          <p:nvPr/>
        </p:nvSpPr>
        <p:spPr>
          <a:xfrm>
            <a:off x="4869345" y="5405278"/>
            <a:ext cx="2775656" cy="1010200"/>
          </a:xfrm>
          <a:prstGeom prst="wedgeRoundRectCallout">
            <a:avLst>
              <a:gd name="adj1" fmla="val 8152"/>
              <a:gd name="adj2" fmla="val -66614"/>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The</a:t>
            </a:r>
            <a:r>
              <a:rPr kumimoji="0" lang="fr-FR" sz="20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fr-FR" sz="2000" b="1" i="0" u="none" strike="noStrike" kern="1200" cap="none" spc="0" normalizeH="0" noProof="0" dirty="0">
                <a:ln>
                  <a:noFill/>
                </a:ln>
                <a:solidFill>
                  <a:prstClr val="white"/>
                </a:solidFill>
                <a:effectLst/>
                <a:uLnTx/>
                <a:uFillTx/>
                <a:latin typeface="Century Gothic" panose="020F0302020204030204"/>
                <a:ea typeface="+mn-ea"/>
                <a:cs typeface="+mn-cs"/>
              </a:rPr>
              <a:t>vous </a:t>
            </a:r>
            <a:r>
              <a:rPr kumimoji="0" lang="fr-FR" sz="2000" b="1" i="0" u="none" strike="noStrike" kern="1200" cap="none" spc="0" normalizeH="0" noProof="0" dirty="0" err="1">
                <a:ln>
                  <a:noFill/>
                </a:ln>
                <a:solidFill>
                  <a:prstClr val="white"/>
                </a:solidFill>
                <a:effectLst/>
                <a:uLnTx/>
                <a:uFillTx/>
                <a:latin typeface="Century Gothic" panose="020F0302020204030204"/>
                <a:ea typeface="+mn-ea"/>
                <a:cs typeface="+mn-cs"/>
              </a:rPr>
              <a:t>form</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sounds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the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same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as the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infinitive</a:t>
            </a:r>
          </a:p>
        </p:txBody>
      </p:sp>
      <p:sp>
        <p:nvSpPr>
          <p:cNvPr id="20" name="TextBox 19">
            <a:extLst>
              <a:ext uri="{FF2B5EF4-FFF2-40B4-BE49-F238E27FC236}">
                <a16:creationId xmlns:a16="http://schemas.microsoft.com/office/drawing/2014/main" id="{D589A357-D37F-4160-881A-282D9A48A98D}"/>
              </a:ext>
            </a:extLst>
          </p:cNvPr>
          <p:cNvSpPr txBox="1"/>
          <p:nvPr/>
        </p:nvSpPr>
        <p:spPr>
          <a:xfrm>
            <a:off x="154600" y="1364614"/>
            <a:ext cx="78971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Comment former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verbes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present ?</a:t>
            </a:r>
          </a:p>
        </p:txBody>
      </p:sp>
      <p:sp>
        <p:nvSpPr>
          <p:cNvPr id="30" name="TextBox 29">
            <a:extLst>
              <a:ext uri="{FF2B5EF4-FFF2-40B4-BE49-F238E27FC236}">
                <a16:creationId xmlns:a16="http://schemas.microsoft.com/office/drawing/2014/main" id="{E6EE7C72-A858-40A2-B431-F58694E18124}"/>
              </a:ext>
            </a:extLst>
          </p:cNvPr>
          <p:cNvSpPr txBox="1"/>
          <p:nvPr/>
        </p:nvSpPr>
        <p:spPr>
          <a:xfrm>
            <a:off x="154600" y="1999733"/>
            <a:ext cx="70590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Long form: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regarder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Speech Bubble: Rectangle 30">
            <a:extLst>
              <a:ext uri="{FF2B5EF4-FFF2-40B4-BE49-F238E27FC236}">
                <a16:creationId xmlns:a16="http://schemas.microsoft.com/office/drawing/2014/main" id="{68622814-087A-4D49-9590-FCC5BC3A95C8}"/>
              </a:ext>
            </a:extLst>
          </p:cNvPr>
          <p:cNvSpPr/>
          <p:nvPr/>
        </p:nvSpPr>
        <p:spPr>
          <a:xfrm>
            <a:off x="6056374" y="1879545"/>
            <a:ext cx="1638301" cy="540514"/>
          </a:xfrm>
          <a:prstGeom prst="wedgeRectCallout">
            <a:avLst>
              <a:gd name="adj1" fmla="val -61513"/>
              <a:gd name="adj2" fmla="val 57372"/>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t>remove</a:t>
            </a:r>
            <a:r>
              <a:rPr lang="fr-FR" sz="2000" dirty="0"/>
              <a:t> </a:t>
            </a:r>
            <a:r>
              <a:rPr lang="fr-FR" sz="2000" i="1" dirty="0"/>
              <a:t>-er</a:t>
            </a:r>
            <a:r>
              <a:rPr lang="fr-FR" sz="2000" dirty="0"/>
              <a:t> </a:t>
            </a:r>
            <a:r>
              <a:rPr lang="fr-FR" sz="2000" dirty="0" err="1"/>
              <a:t>add</a:t>
            </a:r>
            <a:r>
              <a:rPr lang="fr-FR" sz="2000" dirty="0"/>
              <a:t> </a:t>
            </a:r>
            <a:r>
              <a:rPr lang="fr-FR" sz="2000" i="1" dirty="0"/>
              <a:t>-</a:t>
            </a:r>
            <a:r>
              <a:rPr lang="fr-FR" sz="2000" i="1" dirty="0" err="1"/>
              <a:t>ons</a:t>
            </a:r>
            <a:endParaRPr lang="fr-FR" sz="2000" i="1" dirty="0"/>
          </a:p>
        </p:txBody>
      </p:sp>
      <p:sp>
        <p:nvSpPr>
          <p:cNvPr id="32" name="Speech Bubble: Rectangle 31">
            <a:extLst>
              <a:ext uri="{FF2B5EF4-FFF2-40B4-BE49-F238E27FC236}">
                <a16:creationId xmlns:a16="http://schemas.microsoft.com/office/drawing/2014/main" id="{B425527B-007E-449A-856D-EF2EDD013E8B}"/>
              </a:ext>
            </a:extLst>
          </p:cNvPr>
          <p:cNvSpPr/>
          <p:nvPr/>
        </p:nvSpPr>
        <p:spPr>
          <a:xfrm>
            <a:off x="6293129" y="2480083"/>
            <a:ext cx="1638301" cy="552068"/>
          </a:xfrm>
          <a:prstGeom prst="wedgeRectCallout">
            <a:avLst>
              <a:gd name="adj1" fmla="val -65389"/>
              <a:gd name="adj2" fmla="val 291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t>remove</a:t>
            </a:r>
            <a:r>
              <a:rPr lang="fr-FR" sz="2000" dirty="0"/>
              <a:t> </a:t>
            </a:r>
            <a:r>
              <a:rPr lang="fr-FR" sz="2000" i="1" dirty="0"/>
              <a:t>-er</a:t>
            </a:r>
            <a:r>
              <a:rPr lang="fr-FR" sz="2000" dirty="0"/>
              <a:t> </a:t>
            </a:r>
            <a:r>
              <a:rPr lang="fr-FR" sz="2000" dirty="0" err="1"/>
              <a:t>add</a:t>
            </a:r>
            <a:r>
              <a:rPr lang="fr-FR" sz="2000" dirty="0"/>
              <a:t> </a:t>
            </a:r>
            <a:r>
              <a:rPr lang="fr-FR" sz="2000" i="1" dirty="0"/>
              <a:t>-</a:t>
            </a:r>
            <a:r>
              <a:rPr lang="fr-FR" sz="2000" i="1" dirty="0" err="1"/>
              <a:t>ez</a:t>
            </a:r>
            <a:endParaRPr lang="fr-FR" sz="2000" i="1" dirty="0"/>
          </a:p>
        </p:txBody>
      </p:sp>
      <p:sp>
        <p:nvSpPr>
          <p:cNvPr id="33" name="Speech Bubble: Rectangle 32">
            <a:extLst>
              <a:ext uri="{FF2B5EF4-FFF2-40B4-BE49-F238E27FC236}">
                <a16:creationId xmlns:a16="http://schemas.microsoft.com/office/drawing/2014/main" id="{75A889D7-16C6-42F0-A291-DAEF427230DD}"/>
              </a:ext>
            </a:extLst>
          </p:cNvPr>
          <p:cNvSpPr/>
          <p:nvPr/>
        </p:nvSpPr>
        <p:spPr>
          <a:xfrm>
            <a:off x="6558024" y="3092175"/>
            <a:ext cx="1638301" cy="533302"/>
          </a:xfrm>
          <a:prstGeom prst="wedgeRectCallout">
            <a:avLst>
              <a:gd name="adj1" fmla="val -58413"/>
              <a:gd name="adj2" fmla="val 962"/>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t>remove</a:t>
            </a:r>
            <a:r>
              <a:rPr lang="fr-FR" sz="2000" dirty="0"/>
              <a:t> </a:t>
            </a:r>
            <a:r>
              <a:rPr lang="fr-FR" sz="2000" i="1" dirty="0"/>
              <a:t>-er</a:t>
            </a:r>
            <a:r>
              <a:rPr lang="fr-FR" sz="2000" dirty="0"/>
              <a:t> </a:t>
            </a:r>
            <a:r>
              <a:rPr lang="fr-FR" sz="2000" dirty="0" err="1"/>
              <a:t>add</a:t>
            </a:r>
            <a:r>
              <a:rPr lang="fr-FR" sz="2000" dirty="0"/>
              <a:t> </a:t>
            </a:r>
            <a:r>
              <a:rPr lang="fr-FR" sz="2000" i="1" dirty="0"/>
              <a:t>-</a:t>
            </a:r>
            <a:r>
              <a:rPr lang="fr-FR" sz="2000" i="1" dirty="0" err="1"/>
              <a:t>ent</a:t>
            </a:r>
            <a:endParaRPr lang="fr-FR" sz="2000" i="1" dirty="0"/>
          </a:p>
        </p:txBody>
      </p:sp>
      <p:sp>
        <p:nvSpPr>
          <p:cNvPr id="34" name="TextBox 33">
            <a:extLst>
              <a:ext uri="{FF2B5EF4-FFF2-40B4-BE49-F238E27FC236}">
                <a16:creationId xmlns:a16="http://schemas.microsoft.com/office/drawing/2014/main" id="{6487EAA4-79ED-457A-8CE1-5207C6FEC546}"/>
              </a:ext>
            </a:extLst>
          </p:cNvPr>
          <p:cNvSpPr txBox="1"/>
          <p:nvPr/>
        </p:nvSpPr>
        <p:spPr>
          <a:xfrm>
            <a:off x="154600" y="2370462"/>
            <a:ext cx="623020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Plural short forms: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dirty="0">
                <a:solidFill>
                  <a:srgbClr val="4472C4">
                    <a:lumMod val="50000"/>
                  </a:srgbClr>
                </a:solidFill>
                <a:latin typeface="Century Gothic" panose="020F0302020204030204"/>
              </a:rPr>
              <a:t>nous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regardons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A57D218C-0875-4430-913C-A9EA1C7DF910}"/>
              </a:ext>
            </a:extLst>
          </p:cNvPr>
          <p:cNvSpPr txBox="1"/>
          <p:nvPr/>
        </p:nvSpPr>
        <p:spPr>
          <a:xfrm>
            <a:off x="3806091" y="2726156"/>
            <a:ext cx="2578711" cy="461665"/>
          </a:xfrm>
          <a:prstGeom prst="rect">
            <a:avLst/>
          </a:prstGeom>
          <a:noFill/>
        </p:spPr>
        <p:txBody>
          <a:bodyPr wrap="square">
            <a:spAutoFit/>
          </a:bodyPr>
          <a:lstStyle/>
          <a:p>
            <a:r>
              <a:rPr lang="en-US" sz="2400" dirty="0" err="1">
                <a:solidFill>
                  <a:srgbClr val="4472C4">
                    <a:lumMod val="50000"/>
                  </a:srgbClr>
                </a:solidFill>
                <a:latin typeface="Century Gothic" panose="020F0302020204030204"/>
              </a:rPr>
              <a:t>vous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regardez</a:t>
            </a:r>
            <a:endParaRPr lang="fr-FR" dirty="0"/>
          </a:p>
        </p:txBody>
      </p:sp>
      <p:sp>
        <p:nvSpPr>
          <p:cNvPr id="36" name="TextBox 35">
            <a:extLst>
              <a:ext uri="{FF2B5EF4-FFF2-40B4-BE49-F238E27FC236}">
                <a16:creationId xmlns:a16="http://schemas.microsoft.com/office/drawing/2014/main" id="{E5517DD1-8AE6-4A06-96A0-CCB30CB474E5}"/>
              </a:ext>
            </a:extLst>
          </p:cNvPr>
          <p:cNvSpPr txBox="1"/>
          <p:nvPr/>
        </p:nvSpPr>
        <p:spPr>
          <a:xfrm>
            <a:off x="3806091" y="3096917"/>
            <a:ext cx="2799425" cy="461665"/>
          </a:xfrm>
          <a:prstGeom prst="rect">
            <a:avLst/>
          </a:prstGeom>
          <a:noFill/>
        </p:spPr>
        <p:txBody>
          <a:bodyPr wrap="square">
            <a:spAutoFit/>
          </a:bodyPr>
          <a:lstStyle/>
          <a:p>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regardent</a:t>
            </a:r>
            <a:endParaRPr lang="fr-FR" dirty="0"/>
          </a:p>
        </p:txBody>
      </p:sp>
      <p:sp>
        <p:nvSpPr>
          <p:cNvPr id="37" name="TextBox 36">
            <a:extLst>
              <a:ext uri="{FF2B5EF4-FFF2-40B4-BE49-F238E27FC236}">
                <a16:creationId xmlns:a16="http://schemas.microsoft.com/office/drawing/2014/main" id="{AAA4D36A-2CAB-4D75-9BB2-70BA2C203425}"/>
              </a:ext>
            </a:extLst>
          </p:cNvPr>
          <p:cNvSpPr txBox="1"/>
          <p:nvPr/>
        </p:nvSpPr>
        <p:spPr>
          <a:xfrm>
            <a:off x="5449400" y="4821169"/>
            <a:ext cx="129319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SSC [é]</a:t>
            </a:r>
          </a:p>
        </p:txBody>
      </p:sp>
      <p:sp>
        <p:nvSpPr>
          <p:cNvPr id="38" name="TextBox 37">
            <a:extLst>
              <a:ext uri="{FF2B5EF4-FFF2-40B4-BE49-F238E27FC236}">
                <a16:creationId xmlns:a16="http://schemas.microsoft.com/office/drawing/2014/main" id="{7F4FF046-4454-4538-9863-4C3399E146EE}"/>
              </a:ext>
            </a:extLst>
          </p:cNvPr>
          <p:cNvSpPr txBox="1"/>
          <p:nvPr/>
        </p:nvSpPr>
        <p:spPr>
          <a:xfrm>
            <a:off x="3710684" y="4821168"/>
            <a:ext cx="15500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SFC</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660538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500"/>
                                        <p:tgtEl>
                                          <p:spTgt spid="3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500"/>
                                        <p:tgtEl>
                                          <p:spTgt spid="3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21" grpId="0"/>
      <p:bldP spid="19" grpId="0" animBg="1"/>
      <p:bldP spid="31" grpId="0" animBg="1"/>
      <p:bldP spid="32" grpId="0" animBg="1"/>
      <p:bldP spid="33" grpId="0" animBg="1"/>
      <p:bldP spid="34" grpId="0"/>
      <p:bldP spid="35" grpId="0"/>
      <p:bldP spid="36" grpId="0"/>
      <p:bldP spid="37" grpId="0"/>
      <p:bldP spid="3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[é] </a:t>
            </a:r>
            <a:r>
              <a:rPr lang="en-GB" sz="3600" b="1" dirty="0" err="1">
                <a:solidFill>
                  <a:schemeClr val="bg1"/>
                </a:solidFill>
              </a:rPr>
              <a:t>ou</a:t>
            </a:r>
            <a:r>
              <a:rPr lang="en-GB" sz="3600" b="1" dirty="0">
                <a:solidFill>
                  <a:schemeClr val="bg1"/>
                </a:solidFill>
              </a:rPr>
              <a:t> SFE ?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 name="Table 2">
            <a:extLst>
              <a:ext uri="{FF2B5EF4-FFF2-40B4-BE49-F238E27FC236}">
                <a16:creationId xmlns:a16="http://schemas.microsoft.com/office/drawing/2014/main" id="{95BA5325-E3F0-40C2-BC6D-4A369E3A98AE}"/>
              </a:ext>
            </a:extLst>
          </p:cNvPr>
          <p:cNvGraphicFramePr>
            <a:graphicFrameLocks noGrp="1"/>
          </p:cNvGraphicFramePr>
          <p:nvPr>
            <p:extLst>
              <p:ext uri="{D42A27DB-BD31-4B8C-83A1-F6EECF244321}">
                <p14:modId xmlns:p14="http://schemas.microsoft.com/office/powerpoint/2010/main" val="1670286964"/>
              </p:ext>
            </p:extLst>
          </p:nvPr>
        </p:nvGraphicFramePr>
        <p:xfrm>
          <a:off x="4312128" y="1149287"/>
          <a:ext cx="6912891" cy="5181880"/>
        </p:xfrm>
        <a:graphic>
          <a:graphicData uri="http://schemas.openxmlformats.org/drawingml/2006/table">
            <a:tbl>
              <a:tblPr firstRow="1" bandRow="1">
                <a:tableStyleId>{5C22544A-7EE6-4342-B048-85BDC9FD1C3A}</a:tableStyleId>
              </a:tblPr>
              <a:tblGrid>
                <a:gridCol w="1692891">
                  <a:extLst>
                    <a:ext uri="{9D8B030D-6E8A-4147-A177-3AD203B41FA5}">
                      <a16:colId xmlns:a16="http://schemas.microsoft.com/office/drawing/2014/main" val="2029303573"/>
                    </a:ext>
                  </a:extLst>
                </a:gridCol>
                <a:gridCol w="1620000">
                  <a:extLst>
                    <a:ext uri="{9D8B030D-6E8A-4147-A177-3AD203B41FA5}">
                      <a16:colId xmlns:a16="http://schemas.microsoft.com/office/drawing/2014/main" val="2804737482"/>
                    </a:ext>
                  </a:extLst>
                </a:gridCol>
                <a:gridCol w="1800000">
                  <a:extLst>
                    <a:ext uri="{9D8B030D-6E8A-4147-A177-3AD203B41FA5}">
                      <a16:colId xmlns:a16="http://schemas.microsoft.com/office/drawing/2014/main" val="1086257348"/>
                    </a:ext>
                  </a:extLst>
                </a:gridCol>
                <a:gridCol w="1800000">
                  <a:extLst>
                    <a:ext uri="{9D8B030D-6E8A-4147-A177-3AD203B41FA5}">
                      <a16:colId xmlns:a16="http://schemas.microsoft.com/office/drawing/2014/main" val="226081679"/>
                    </a:ext>
                  </a:extLst>
                </a:gridCol>
              </a:tblGrid>
              <a:tr h="571229">
                <a:tc>
                  <a:txBody>
                    <a:bodyPr/>
                    <a:lstStyle/>
                    <a:p>
                      <a:pPr algn="ctr"/>
                      <a:r>
                        <a:rPr lang="fr-FR" sz="2000" dirty="0" err="1"/>
                        <a:t>verb</a:t>
                      </a:r>
                      <a:endParaRPr lang="fr-FR" sz="2000" dirty="0"/>
                    </a:p>
                  </a:txBody>
                  <a:tcPr anchor="ctr"/>
                </a:tc>
                <a:tc>
                  <a:txBody>
                    <a:bodyPr/>
                    <a:lstStyle/>
                    <a:p>
                      <a:pPr algn="ctr"/>
                      <a:r>
                        <a:rPr lang="fr-FR" sz="2000" dirty="0"/>
                        <a:t>infinitive </a:t>
                      </a:r>
                      <a:r>
                        <a:rPr lang="fr-FR" sz="2000" dirty="0" err="1"/>
                        <a:t>meaning</a:t>
                      </a:r>
                      <a:endParaRPr lang="fr-FR" sz="2000" dirty="0"/>
                    </a:p>
                  </a:txBody>
                  <a:tcPr anchor="ctr"/>
                </a:tc>
                <a:tc>
                  <a:txBody>
                    <a:bodyPr/>
                    <a:lstStyle/>
                    <a:p>
                      <a:pPr algn="ctr"/>
                      <a:r>
                        <a:rPr lang="fr-FR" sz="2000" dirty="0"/>
                        <a:t>infinitive OR ‘vous’ </a:t>
                      </a:r>
                      <a:r>
                        <a:rPr lang="fr-FR" sz="2000" dirty="0" err="1"/>
                        <a:t>form</a:t>
                      </a:r>
                      <a:endParaRPr lang="fr-FR" sz="2000" dirty="0"/>
                    </a:p>
                  </a:txBody>
                  <a:tcPr anchor="ctr"/>
                </a:tc>
                <a:tc>
                  <a:txBody>
                    <a:bodyPr/>
                    <a:lstStyle/>
                    <a:p>
                      <a:pPr algn="ctr"/>
                      <a:r>
                        <a:rPr lang="fr-FR" sz="2000" dirty="0"/>
                        <a:t>short </a:t>
                      </a:r>
                      <a:r>
                        <a:rPr lang="fr-FR" sz="2000" dirty="0" err="1"/>
                        <a:t>form</a:t>
                      </a:r>
                      <a:endParaRPr lang="fr-FR" sz="2000" dirty="0"/>
                    </a:p>
                    <a:p>
                      <a:pPr algn="ctr"/>
                      <a:r>
                        <a:rPr lang="fr-FR" sz="2000" dirty="0"/>
                        <a:t>(ils/elles)</a:t>
                      </a:r>
                    </a:p>
                  </a:txBody>
                  <a:tcPr anchor="ctr"/>
                </a:tc>
                <a:extLst>
                  <a:ext uri="{0D108BD9-81ED-4DB2-BD59-A6C34878D82A}">
                    <a16:rowId xmlns:a16="http://schemas.microsoft.com/office/drawing/2014/main" val="645979835"/>
                  </a:ext>
                </a:extLst>
              </a:tr>
              <a:tr h="560105">
                <a:tc>
                  <a:txBody>
                    <a:bodyPr/>
                    <a:lstStyle/>
                    <a:p>
                      <a:pPr algn="l"/>
                      <a:r>
                        <a:rPr lang="fr-FR" sz="2000" dirty="0">
                          <a:solidFill>
                            <a:srgbClr val="115076"/>
                          </a:solidFill>
                        </a:rPr>
                        <a:t>oublient</a:t>
                      </a:r>
                    </a:p>
                  </a:txBody>
                  <a:tcPr anchor="ctr"/>
                </a:tc>
                <a:tc>
                  <a:txBody>
                    <a:bodyPr/>
                    <a:lstStyle/>
                    <a:p>
                      <a:pPr algn="ctr"/>
                      <a:r>
                        <a:rPr lang="fr-FR" sz="2000" dirty="0">
                          <a:solidFill>
                            <a:srgbClr val="115076"/>
                          </a:solidFill>
                        </a:rPr>
                        <a:t>to </a:t>
                      </a:r>
                      <a:r>
                        <a:rPr lang="fr-FR" sz="2000" dirty="0" err="1">
                          <a:solidFill>
                            <a:srgbClr val="115076"/>
                          </a:solidFill>
                        </a:rPr>
                        <a:t>forget</a:t>
                      </a: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tc>
                  <a:txBody>
                    <a:bodyPr/>
                    <a:lstStyle/>
                    <a:p>
                      <a:pPr algn="ctr"/>
                      <a:endParaRPr lang="fr-FR" sz="2000">
                        <a:solidFill>
                          <a:srgbClr val="115076"/>
                        </a:solidFill>
                      </a:endParaRPr>
                    </a:p>
                  </a:txBody>
                  <a:tcPr anchor="ctr"/>
                </a:tc>
                <a:extLst>
                  <a:ext uri="{0D108BD9-81ED-4DB2-BD59-A6C34878D82A}">
                    <a16:rowId xmlns:a16="http://schemas.microsoft.com/office/drawing/2014/main" val="3966975796"/>
                  </a:ext>
                </a:extLst>
              </a:tr>
              <a:tr h="560105">
                <a:tc>
                  <a:txBody>
                    <a:bodyPr/>
                    <a:lstStyle/>
                    <a:p>
                      <a:pPr algn="l"/>
                      <a:r>
                        <a:rPr lang="fr-FR" sz="2000" dirty="0">
                          <a:solidFill>
                            <a:srgbClr val="115076"/>
                          </a:solidFill>
                        </a:rPr>
                        <a:t>refuser/</a:t>
                      </a:r>
                      <a:r>
                        <a:rPr lang="fr-FR" sz="2000" dirty="0" err="1">
                          <a:solidFill>
                            <a:srgbClr val="115076"/>
                          </a:solidFill>
                        </a:rPr>
                        <a:t>ez</a:t>
                      </a:r>
                      <a:endParaRPr lang="fr-FR" sz="2000" dirty="0">
                        <a:solidFill>
                          <a:srgbClr val="115076"/>
                        </a:solidFill>
                      </a:endParaRPr>
                    </a:p>
                  </a:txBody>
                  <a:tcPr anchor="ctr"/>
                </a:tc>
                <a:tc>
                  <a:txBody>
                    <a:bodyPr/>
                    <a:lstStyle/>
                    <a:p>
                      <a:pPr algn="ctr"/>
                      <a:r>
                        <a:rPr lang="fr-FR" sz="2000" dirty="0">
                          <a:solidFill>
                            <a:srgbClr val="115076"/>
                          </a:solidFill>
                        </a:rPr>
                        <a:t>to refuse</a:t>
                      </a:r>
                    </a:p>
                  </a:txBody>
                  <a:tcPr anchor="ctr"/>
                </a:tc>
                <a:tc>
                  <a:txBody>
                    <a:bodyPr/>
                    <a:lstStyle/>
                    <a:p>
                      <a:pPr algn="ct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extLst>
                  <a:ext uri="{0D108BD9-81ED-4DB2-BD59-A6C34878D82A}">
                    <a16:rowId xmlns:a16="http://schemas.microsoft.com/office/drawing/2014/main" val="612071225"/>
                  </a:ext>
                </a:extLst>
              </a:tr>
              <a:tr h="560105">
                <a:tc>
                  <a:txBody>
                    <a:bodyPr/>
                    <a:lstStyle/>
                    <a:p>
                      <a:pPr algn="l"/>
                      <a:r>
                        <a:rPr lang="fr-FR" sz="2000" dirty="0">
                          <a:solidFill>
                            <a:srgbClr val="115076"/>
                          </a:solidFill>
                        </a:rPr>
                        <a:t>rencontrent</a:t>
                      </a:r>
                    </a:p>
                  </a:txBody>
                  <a:tcPr anchor="ctr"/>
                </a:tc>
                <a:tc>
                  <a:txBody>
                    <a:bodyPr/>
                    <a:lstStyle/>
                    <a:p>
                      <a:pPr algn="ctr"/>
                      <a:r>
                        <a:rPr lang="fr-FR" sz="2000" dirty="0">
                          <a:solidFill>
                            <a:srgbClr val="115076"/>
                          </a:solidFill>
                        </a:rPr>
                        <a:t>to </a:t>
                      </a:r>
                      <a:r>
                        <a:rPr lang="fr-FR" sz="2000" dirty="0" err="1">
                          <a:solidFill>
                            <a:srgbClr val="115076"/>
                          </a:solidFill>
                        </a:rPr>
                        <a:t>meet</a:t>
                      </a: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extLst>
                  <a:ext uri="{0D108BD9-81ED-4DB2-BD59-A6C34878D82A}">
                    <a16:rowId xmlns:a16="http://schemas.microsoft.com/office/drawing/2014/main" val="2984893899"/>
                  </a:ext>
                </a:extLst>
              </a:tr>
              <a:tr h="560105">
                <a:tc>
                  <a:txBody>
                    <a:bodyPr/>
                    <a:lstStyle/>
                    <a:p>
                      <a:pPr algn="l"/>
                      <a:r>
                        <a:rPr lang="fr-FR" sz="2000" dirty="0">
                          <a:solidFill>
                            <a:srgbClr val="115076"/>
                          </a:solidFill>
                        </a:rPr>
                        <a:t>tentent</a:t>
                      </a:r>
                    </a:p>
                  </a:txBody>
                  <a:tcPr anchor="ctr"/>
                </a:tc>
                <a:tc>
                  <a:txBody>
                    <a:bodyPr/>
                    <a:lstStyle/>
                    <a:p>
                      <a:pPr algn="ctr"/>
                      <a:r>
                        <a:rPr lang="fr-FR" sz="2000" dirty="0">
                          <a:solidFill>
                            <a:srgbClr val="115076"/>
                          </a:solidFill>
                        </a:rPr>
                        <a:t>to </a:t>
                      </a:r>
                      <a:r>
                        <a:rPr lang="fr-FR" sz="2000" dirty="0" err="1">
                          <a:solidFill>
                            <a:srgbClr val="115076"/>
                          </a:solidFill>
                        </a:rPr>
                        <a:t>try</a:t>
                      </a: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extLst>
                  <a:ext uri="{0D108BD9-81ED-4DB2-BD59-A6C34878D82A}">
                    <a16:rowId xmlns:a16="http://schemas.microsoft.com/office/drawing/2014/main" val="4074409758"/>
                  </a:ext>
                </a:extLst>
              </a:tr>
              <a:tr h="560105">
                <a:tc>
                  <a:txBody>
                    <a:bodyPr/>
                    <a:lstStyle/>
                    <a:p>
                      <a:pPr algn="l"/>
                      <a:r>
                        <a:rPr lang="fr-FR" sz="2000" dirty="0">
                          <a:solidFill>
                            <a:srgbClr val="115076"/>
                          </a:solidFill>
                        </a:rPr>
                        <a:t>ajouter/</a:t>
                      </a:r>
                      <a:r>
                        <a:rPr lang="fr-FR" sz="2000" dirty="0" err="1">
                          <a:solidFill>
                            <a:srgbClr val="115076"/>
                          </a:solidFill>
                        </a:rPr>
                        <a:t>ez</a:t>
                      </a:r>
                      <a:endParaRPr lang="fr-FR" sz="2000" dirty="0">
                        <a:solidFill>
                          <a:srgbClr val="115076"/>
                        </a:solidFill>
                      </a:endParaRPr>
                    </a:p>
                  </a:txBody>
                  <a:tcPr anchor="ctr"/>
                </a:tc>
                <a:tc>
                  <a:txBody>
                    <a:bodyPr/>
                    <a:lstStyle/>
                    <a:p>
                      <a:pPr algn="ctr"/>
                      <a:r>
                        <a:rPr lang="fr-FR" sz="2000" dirty="0">
                          <a:solidFill>
                            <a:srgbClr val="115076"/>
                          </a:solidFill>
                        </a:rPr>
                        <a:t>to </a:t>
                      </a:r>
                      <a:r>
                        <a:rPr lang="fr-FR" sz="2000" dirty="0" err="1">
                          <a:solidFill>
                            <a:srgbClr val="115076"/>
                          </a:solidFill>
                        </a:rPr>
                        <a:t>add</a:t>
                      </a: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extLst>
                  <a:ext uri="{0D108BD9-81ED-4DB2-BD59-A6C34878D82A}">
                    <a16:rowId xmlns:a16="http://schemas.microsoft.com/office/drawing/2014/main" val="2618164408"/>
                  </a:ext>
                </a:extLst>
              </a:tr>
              <a:tr h="560105">
                <a:tc>
                  <a:txBody>
                    <a:bodyPr/>
                    <a:lstStyle/>
                    <a:p>
                      <a:pPr algn="l"/>
                      <a:r>
                        <a:rPr lang="fr-FR" sz="2000" dirty="0">
                          <a:solidFill>
                            <a:srgbClr val="115076"/>
                          </a:solidFill>
                        </a:rPr>
                        <a:t>marquent</a:t>
                      </a:r>
                    </a:p>
                  </a:txBody>
                  <a:tcPr anchor="ctr"/>
                </a:tc>
                <a:tc>
                  <a:txBody>
                    <a:bodyPr/>
                    <a:lstStyle/>
                    <a:p>
                      <a:pPr algn="ctr"/>
                      <a:r>
                        <a:rPr lang="fr-FR" sz="2000" dirty="0">
                          <a:solidFill>
                            <a:srgbClr val="115076"/>
                          </a:solidFill>
                        </a:rPr>
                        <a:t>to mark</a:t>
                      </a:r>
                    </a:p>
                  </a:txBody>
                  <a:tcPr anchor="ctr"/>
                </a:tc>
                <a:tc>
                  <a:txBody>
                    <a:bodyPr/>
                    <a:lstStyle/>
                    <a:p>
                      <a:pPr algn="ct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extLst>
                  <a:ext uri="{0D108BD9-81ED-4DB2-BD59-A6C34878D82A}">
                    <a16:rowId xmlns:a16="http://schemas.microsoft.com/office/drawing/2014/main" val="3628022929"/>
                  </a:ext>
                </a:extLst>
              </a:tr>
              <a:tr h="560105">
                <a:tc>
                  <a:txBody>
                    <a:bodyPr/>
                    <a:lstStyle/>
                    <a:p>
                      <a:pPr algn="l"/>
                      <a:r>
                        <a:rPr lang="fr-FR" sz="2000" dirty="0">
                          <a:solidFill>
                            <a:srgbClr val="115076"/>
                          </a:solidFill>
                        </a:rPr>
                        <a:t>obliger/</a:t>
                      </a:r>
                      <a:r>
                        <a:rPr lang="fr-FR" sz="2000" dirty="0" err="1">
                          <a:solidFill>
                            <a:srgbClr val="115076"/>
                          </a:solidFill>
                        </a:rPr>
                        <a:t>ez</a:t>
                      </a:r>
                      <a:endParaRPr lang="fr-FR" sz="2000" dirty="0">
                        <a:solidFill>
                          <a:srgbClr val="115076"/>
                        </a:solidFill>
                      </a:endParaRPr>
                    </a:p>
                  </a:txBody>
                  <a:tcPr anchor="ctr"/>
                </a:tc>
                <a:tc>
                  <a:txBody>
                    <a:bodyPr/>
                    <a:lstStyle/>
                    <a:p>
                      <a:pPr algn="ctr"/>
                      <a:r>
                        <a:rPr lang="fr-FR" sz="2000" dirty="0">
                          <a:solidFill>
                            <a:srgbClr val="115076"/>
                          </a:solidFill>
                        </a:rPr>
                        <a:t>to force</a:t>
                      </a:r>
                    </a:p>
                  </a:txBody>
                  <a:tcPr anchor="ctr"/>
                </a:tc>
                <a:tc>
                  <a:txBody>
                    <a:bodyPr/>
                    <a:lstStyle/>
                    <a:p>
                      <a:pPr algn="ct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extLst>
                  <a:ext uri="{0D108BD9-81ED-4DB2-BD59-A6C34878D82A}">
                    <a16:rowId xmlns:a16="http://schemas.microsoft.com/office/drawing/2014/main" val="3876376021"/>
                  </a:ext>
                </a:extLst>
              </a:tr>
              <a:tr h="560105">
                <a:tc>
                  <a:txBody>
                    <a:bodyPr/>
                    <a:lstStyle/>
                    <a:p>
                      <a:pPr algn="l"/>
                      <a:r>
                        <a:rPr lang="fr-FR" sz="2000" dirty="0">
                          <a:solidFill>
                            <a:srgbClr val="115076"/>
                          </a:solidFill>
                        </a:rPr>
                        <a:t>appuyer/</a:t>
                      </a:r>
                      <a:r>
                        <a:rPr lang="fr-FR" sz="2000" dirty="0" err="1">
                          <a:solidFill>
                            <a:srgbClr val="115076"/>
                          </a:solidFill>
                        </a:rPr>
                        <a:t>ez</a:t>
                      </a:r>
                      <a:endParaRPr lang="fr-FR" sz="2000" dirty="0">
                        <a:solidFill>
                          <a:srgbClr val="115076"/>
                        </a:solidFill>
                      </a:endParaRPr>
                    </a:p>
                  </a:txBody>
                  <a:tcPr anchor="ctr"/>
                </a:tc>
                <a:tc>
                  <a:txBody>
                    <a:bodyPr/>
                    <a:lstStyle/>
                    <a:p>
                      <a:pPr algn="ctr"/>
                      <a:r>
                        <a:rPr lang="fr-FR" sz="2000" dirty="0">
                          <a:solidFill>
                            <a:srgbClr val="115076"/>
                          </a:solidFill>
                        </a:rPr>
                        <a:t>to </a:t>
                      </a:r>
                      <a:r>
                        <a:rPr lang="fr-FR" sz="2000" dirty="0" err="1">
                          <a:solidFill>
                            <a:srgbClr val="115076"/>
                          </a:solidFill>
                        </a:rPr>
                        <a:t>press</a:t>
                      </a: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extLst>
                  <a:ext uri="{0D108BD9-81ED-4DB2-BD59-A6C34878D82A}">
                    <a16:rowId xmlns:a16="http://schemas.microsoft.com/office/drawing/2014/main" val="3452312618"/>
                  </a:ext>
                </a:extLst>
              </a:tr>
            </a:tbl>
          </a:graphicData>
        </a:graphic>
      </p:graphicFrame>
      <p:pic>
        <p:nvPicPr>
          <p:cNvPr id="1026" name="Picture 2" descr="Tick, Mark, Ok, Perfect, Check, Done, Sign, Good, Green">
            <a:extLst>
              <a:ext uri="{FF2B5EF4-FFF2-40B4-BE49-F238E27FC236}">
                <a16:creationId xmlns:a16="http://schemas.microsoft.com/office/drawing/2014/main" id="{E833EFF2-4888-4C13-A8AE-A6AE79C450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2754" y="2006600"/>
            <a:ext cx="356340" cy="3301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ick, Mark, Ok, Perfect, Check, Done, Sign, Good, Green">
            <a:extLst>
              <a:ext uri="{FF2B5EF4-FFF2-40B4-BE49-F238E27FC236}">
                <a16:creationId xmlns:a16="http://schemas.microsoft.com/office/drawing/2014/main" id="{9D097A17-1357-4ECA-B854-628037D7DF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9947" y="2573797"/>
            <a:ext cx="356340" cy="3301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ick, Mark, Ok, Perfect, Check, Done, Sign, Good, Green">
            <a:extLst>
              <a:ext uri="{FF2B5EF4-FFF2-40B4-BE49-F238E27FC236}">
                <a16:creationId xmlns:a16="http://schemas.microsoft.com/office/drawing/2014/main" id="{3C637607-9F93-429C-BFC4-A81AC545EA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2754" y="3111496"/>
            <a:ext cx="356340" cy="3301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Tick, Mark, Ok, Perfect, Check, Done, Sign, Good, Green">
            <a:extLst>
              <a:ext uri="{FF2B5EF4-FFF2-40B4-BE49-F238E27FC236}">
                <a16:creationId xmlns:a16="http://schemas.microsoft.com/office/drawing/2014/main" id="{3229F332-CDA7-4F43-8508-8B66B40C05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2754" y="3683792"/>
            <a:ext cx="356340" cy="3301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ick, Mark, Ok, Perfect, Check, Done, Sign, Good, Green">
            <a:extLst>
              <a:ext uri="{FF2B5EF4-FFF2-40B4-BE49-F238E27FC236}">
                <a16:creationId xmlns:a16="http://schemas.microsoft.com/office/drawing/2014/main" id="{F0BBF8D9-6C7F-4233-A683-AAA61744CB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6526" y="4191955"/>
            <a:ext cx="356340" cy="3301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Tick, Mark, Ok, Perfect, Check, Done, Sign, Good, Green">
            <a:extLst>
              <a:ext uri="{FF2B5EF4-FFF2-40B4-BE49-F238E27FC236}">
                <a16:creationId xmlns:a16="http://schemas.microsoft.com/office/drawing/2014/main" id="{38BF1329-1F78-4CFF-87A1-F87B27E685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2754" y="4760600"/>
            <a:ext cx="356340" cy="3301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Tick, Mark, Ok, Perfect, Check, Done, Sign, Good, Green">
            <a:extLst>
              <a:ext uri="{FF2B5EF4-FFF2-40B4-BE49-F238E27FC236}">
                <a16:creationId xmlns:a16="http://schemas.microsoft.com/office/drawing/2014/main" id="{ED71329F-95E7-4EE2-ADB8-CF3F76F450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2165" y="5316867"/>
            <a:ext cx="356340" cy="3301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Tick, Mark, Ok, Perfect, Check, Done, Sign, Good, Green">
            <a:extLst>
              <a:ext uri="{FF2B5EF4-FFF2-40B4-BE49-F238E27FC236}">
                <a16:creationId xmlns:a16="http://schemas.microsoft.com/office/drawing/2014/main" id="{F41D84D8-7EDD-428D-8D15-DF8A5798B7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9947" y="5869146"/>
            <a:ext cx="356340" cy="3301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hlinkClick r:id="" action="ppaction://noaction">
              <a:snd r:embed="rId5" name="1 oublient.wav"/>
            </a:hlinkClick>
            <a:extLst>
              <a:ext uri="{FF2B5EF4-FFF2-40B4-BE49-F238E27FC236}">
                <a16:creationId xmlns:a16="http://schemas.microsoft.com/office/drawing/2014/main" id="{26881D3F-CD8F-42E9-8D22-6D9FD15D75D5}"/>
              </a:ext>
            </a:extLst>
          </p:cNvPr>
          <p:cNvSpPr/>
          <p:nvPr/>
        </p:nvSpPr>
        <p:spPr>
          <a:xfrm>
            <a:off x="3850232" y="1904799"/>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6" name="Rectangle 15">
            <a:hlinkClick r:id="" action="ppaction://noaction">
              <a:snd r:embed="rId6" name="2 refuser.wav"/>
            </a:hlinkClick>
            <a:extLst>
              <a:ext uri="{FF2B5EF4-FFF2-40B4-BE49-F238E27FC236}">
                <a16:creationId xmlns:a16="http://schemas.microsoft.com/office/drawing/2014/main" id="{60E52730-D340-41EE-9059-3BBB8D01E2A0}"/>
              </a:ext>
            </a:extLst>
          </p:cNvPr>
          <p:cNvSpPr/>
          <p:nvPr/>
        </p:nvSpPr>
        <p:spPr>
          <a:xfrm>
            <a:off x="3850232" y="2463863"/>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7" name="Rectangle 16">
            <a:hlinkClick r:id="" action="ppaction://noaction">
              <a:snd r:embed="rId7" name="3 rencontrent.wav"/>
            </a:hlinkClick>
            <a:extLst>
              <a:ext uri="{FF2B5EF4-FFF2-40B4-BE49-F238E27FC236}">
                <a16:creationId xmlns:a16="http://schemas.microsoft.com/office/drawing/2014/main" id="{5143135E-B404-4163-B3C1-64D748AB3F30}"/>
              </a:ext>
            </a:extLst>
          </p:cNvPr>
          <p:cNvSpPr/>
          <p:nvPr/>
        </p:nvSpPr>
        <p:spPr>
          <a:xfrm>
            <a:off x="3850232" y="3022927"/>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8" name="Rectangle 17">
            <a:hlinkClick r:id="" action="ppaction://noaction">
              <a:snd r:embed="rId8" name="4 tentent.wav"/>
            </a:hlinkClick>
            <a:extLst>
              <a:ext uri="{FF2B5EF4-FFF2-40B4-BE49-F238E27FC236}">
                <a16:creationId xmlns:a16="http://schemas.microsoft.com/office/drawing/2014/main" id="{61404C66-78A2-4F62-A281-40B53395543B}"/>
              </a:ext>
            </a:extLst>
          </p:cNvPr>
          <p:cNvSpPr/>
          <p:nvPr/>
        </p:nvSpPr>
        <p:spPr>
          <a:xfrm>
            <a:off x="3850232" y="3581991"/>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9" name="Rectangle 18">
            <a:hlinkClick r:id="" action="ppaction://noaction">
              <a:snd r:embed="rId9" name="5 ajouter.wav"/>
            </a:hlinkClick>
            <a:extLst>
              <a:ext uri="{FF2B5EF4-FFF2-40B4-BE49-F238E27FC236}">
                <a16:creationId xmlns:a16="http://schemas.microsoft.com/office/drawing/2014/main" id="{20570C63-69A3-46D7-B59C-A439E1ECA7D2}"/>
              </a:ext>
            </a:extLst>
          </p:cNvPr>
          <p:cNvSpPr/>
          <p:nvPr/>
        </p:nvSpPr>
        <p:spPr>
          <a:xfrm>
            <a:off x="3850232" y="4141055"/>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20" name="Rectangle 19">
            <a:hlinkClick r:id="" action="ppaction://noaction">
              <a:snd r:embed="rId10" name="6 marquent.wav"/>
            </a:hlinkClick>
            <a:extLst>
              <a:ext uri="{FF2B5EF4-FFF2-40B4-BE49-F238E27FC236}">
                <a16:creationId xmlns:a16="http://schemas.microsoft.com/office/drawing/2014/main" id="{871E59FA-3218-4251-BDC6-75EF6A21FA9B}"/>
              </a:ext>
            </a:extLst>
          </p:cNvPr>
          <p:cNvSpPr/>
          <p:nvPr/>
        </p:nvSpPr>
        <p:spPr>
          <a:xfrm>
            <a:off x="3850232" y="4700119"/>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21" name="Rectangle 20">
            <a:hlinkClick r:id="" action="ppaction://noaction">
              <a:snd r:embed="rId11" name="7 obliger.wav"/>
            </a:hlinkClick>
            <a:extLst>
              <a:ext uri="{FF2B5EF4-FFF2-40B4-BE49-F238E27FC236}">
                <a16:creationId xmlns:a16="http://schemas.microsoft.com/office/drawing/2014/main" id="{38A990B8-9851-47DA-B432-4C1639FA7C12}"/>
              </a:ext>
            </a:extLst>
          </p:cNvPr>
          <p:cNvSpPr/>
          <p:nvPr/>
        </p:nvSpPr>
        <p:spPr>
          <a:xfrm>
            <a:off x="3850232" y="5259183"/>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22" name="Rectangle 21">
            <a:hlinkClick r:id="" action="ppaction://noaction">
              <a:snd r:embed="rId12" name="8 appuyer.wav"/>
            </a:hlinkClick>
            <a:extLst>
              <a:ext uri="{FF2B5EF4-FFF2-40B4-BE49-F238E27FC236}">
                <a16:creationId xmlns:a16="http://schemas.microsoft.com/office/drawing/2014/main" id="{8A7E73BE-DBBD-4BFE-9616-735176B050CB}"/>
              </a:ext>
            </a:extLst>
          </p:cNvPr>
          <p:cNvSpPr/>
          <p:nvPr/>
        </p:nvSpPr>
        <p:spPr>
          <a:xfrm>
            <a:off x="3850232" y="5818246"/>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5" name="Rectangle 4">
            <a:extLst>
              <a:ext uri="{FF2B5EF4-FFF2-40B4-BE49-F238E27FC236}">
                <a16:creationId xmlns:a16="http://schemas.microsoft.com/office/drawing/2014/main" id="{2AA8AAD0-09AC-460D-8F0C-6C095BA6AFA4}"/>
              </a:ext>
            </a:extLst>
          </p:cNvPr>
          <p:cNvSpPr/>
          <p:nvPr/>
        </p:nvSpPr>
        <p:spPr>
          <a:xfrm>
            <a:off x="5007083" y="1963920"/>
            <a:ext cx="455098" cy="313758"/>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24" name="Rectangle 23">
            <a:extLst>
              <a:ext uri="{FF2B5EF4-FFF2-40B4-BE49-F238E27FC236}">
                <a16:creationId xmlns:a16="http://schemas.microsoft.com/office/drawing/2014/main" id="{D3992109-E811-47DC-AC07-C176E693256D}"/>
              </a:ext>
            </a:extLst>
          </p:cNvPr>
          <p:cNvSpPr/>
          <p:nvPr/>
        </p:nvSpPr>
        <p:spPr>
          <a:xfrm>
            <a:off x="4978453" y="2545816"/>
            <a:ext cx="705677" cy="295517"/>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25" name="Rectangle 24">
            <a:extLst>
              <a:ext uri="{FF2B5EF4-FFF2-40B4-BE49-F238E27FC236}">
                <a16:creationId xmlns:a16="http://schemas.microsoft.com/office/drawing/2014/main" id="{95E278FD-38AF-44D9-9692-24A4D0E7781E}"/>
              </a:ext>
            </a:extLst>
          </p:cNvPr>
          <p:cNvSpPr/>
          <p:nvPr/>
        </p:nvSpPr>
        <p:spPr>
          <a:xfrm>
            <a:off x="5456128" y="3124728"/>
            <a:ext cx="468746" cy="330199"/>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26" name="Rectangle 25">
            <a:extLst>
              <a:ext uri="{FF2B5EF4-FFF2-40B4-BE49-F238E27FC236}">
                <a16:creationId xmlns:a16="http://schemas.microsoft.com/office/drawing/2014/main" id="{13B964AF-946E-4885-AE65-C3B0BCB7F0B5}"/>
              </a:ext>
            </a:extLst>
          </p:cNvPr>
          <p:cNvSpPr/>
          <p:nvPr/>
        </p:nvSpPr>
        <p:spPr>
          <a:xfrm>
            <a:off x="4890261" y="3669919"/>
            <a:ext cx="443899" cy="317499"/>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27" name="Rectangle 26">
            <a:extLst>
              <a:ext uri="{FF2B5EF4-FFF2-40B4-BE49-F238E27FC236}">
                <a16:creationId xmlns:a16="http://schemas.microsoft.com/office/drawing/2014/main" id="{638BAC0C-7989-4FAC-88F7-743EEA8A55E9}"/>
              </a:ext>
            </a:extLst>
          </p:cNvPr>
          <p:cNvSpPr/>
          <p:nvPr/>
        </p:nvSpPr>
        <p:spPr>
          <a:xfrm>
            <a:off x="5048300" y="4255556"/>
            <a:ext cx="705677" cy="317499"/>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28" name="Rectangle 27">
            <a:extLst>
              <a:ext uri="{FF2B5EF4-FFF2-40B4-BE49-F238E27FC236}">
                <a16:creationId xmlns:a16="http://schemas.microsoft.com/office/drawing/2014/main" id="{32C69B9A-8296-4289-A369-261F0BA5B250}"/>
              </a:ext>
            </a:extLst>
          </p:cNvPr>
          <p:cNvSpPr/>
          <p:nvPr/>
        </p:nvSpPr>
        <p:spPr>
          <a:xfrm>
            <a:off x="5212256" y="4777909"/>
            <a:ext cx="455098" cy="302143"/>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29" name="Rectangle 28">
            <a:extLst>
              <a:ext uri="{FF2B5EF4-FFF2-40B4-BE49-F238E27FC236}">
                <a16:creationId xmlns:a16="http://schemas.microsoft.com/office/drawing/2014/main" id="{639E715F-9DB9-4746-9C61-ACD8FF48B653}"/>
              </a:ext>
            </a:extLst>
          </p:cNvPr>
          <p:cNvSpPr/>
          <p:nvPr/>
        </p:nvSpPr>
        <p:spPr>
          <a:xfrm>
            <a:off x="5024411" y="5370548"/>
            <a:ext cx="863490" cy="302143"/>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30" name="Rectangle 29">
            <a:extLst>
              <a:ext uri="{FF2B5EF4-FFF2-40B4-BE49-F238E27FC236}">
                <a16:creationId xmlns:a16="http://schemas.microsoft.com/office/drawing/2014/main" id="{9B907F37-54B4-4893-A77F-ECC49802700D}"/>
              </a:ext>
            </a:extLst>
          </p:cNvPr>
          <p:cNvSpPr/>
          <p:nvPr/>
        </p:nvSpPr>
        <p:spPr>
          <a:xfrm>
            <a:off x="5215755" y="5929520"/>
            <a:ext cx="722294" cy="320726"/>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pic>
        <p:nvPicPr>
          <p:cNvPr id="3074" name="Picture 2" descr="Panda, Confused, Questions, Shrug, Animal, Cartoon">
            <a:extLst>
              <a:ext uri="{FF2B5EF4-FFF2-40B4-BE49-F238E27FC236}">
                <a16:creationId xmlns:a16="http://schemas.microsoft.com/office/drawing/2014/main" id="{3AA072A1-B807-47C3-A441-59B69F06AC4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03350" y="1553487"/>
            <a:ext cx="832202" cy="86712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top, Hand, Signal, Sign, Fingers, Access Denied">
            <a:extLst>
              <a:ext uri="{FF2B5EF4-FFF2-40B4-BE49-F238E27FC236}">
                <a16:creationId xmlns:a16="http://schemas.microsoft.com/office/drawing/2014/main" id="{916EB73D-DCD0-4923-A77B-AB880CC8DCF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274458" y="2288038"/>
            <a:ext cx="731671" cy="73167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eople, Human, Group, Person, Symbol, Male, Female">
            <a:extLst>
              <a:ext uri="{FF2B5EF4-FFF2-40B4-BE49-F238E27FC236}">
                <a16:creationId xmlns:a16="http://schemas.microsoft.com/office/drawing/2014/main" id="{2021AB28-D1A2-4FAD-B43B-07189AE9F0D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60725" y="2985389"/>
            <a:ext cx="589841" cy="57938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Man, Business, Male, Try, Young">
            <a:extLst>
              <a:ext uri="{FF2B5EF4-FFF2-40B4-BE49-F238E27FC236}">
                <a16:creationId xmlns:a16="http://schemas.microsoft.com/office/drawing/2014/main" id="{08928D32-D9EF-46EF-93C8-635E12ABDEB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371927" y="3434523"/>
            <a:ext cx="594598" cy="68607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Plus, Sign, Green, Mark, Icon, Symbol, Positive">
            <a:extLst>
              <a:ext uri="{FF2B5EF4-FFF2-40B4-BE49-F238E27FC236}">
                <a16:creationId xmlns:a16="http://schemas.microsoft.com/office/drawing/2014/main" id="{04A7C004-0722-44D7-AB02-A165EDA5E23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111956" y="4127555"/>
            <a:ext cx="581793" cy="579379"/>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List, Icon, Symbol, Paper, Sign, Flat, Note, Form, Mark">
            <a:extLst>
              <a:ext uri="{FF2B5EF4-FFF2-40B4-BE49-F238E27FC236}">
                <a16:creationId xmlns:a16="http://schemas.microsoft.com/office/drawing/2014/main" id="{473AE025-4BA9-43FF-8E5E-26C2CA75F97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212769" y="4554894"/>
            <a:ext cx="731670" cy="73167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Switch, Hand, Button, Finger, Press">
            <a:extLst>
              <a:ext uri="{FF2B5EF4-FFF2-40B4-BE49-F238E27FC236}">
                <a16:creationId xmlns:a16="http://schemas.microsoft.com/office/drawing/2014/main" id="{42696427-78FD-44BE-BC2E-D1971DE411B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212769" y="5602246"/>
            <a:ext cx="1098223" cy="822523"/>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Puppet, Doll, Man, Controlled, Master, Businessman">
            <a:extLst>
              <a:ext uri="{FF2B5EF4-FFF2-40B4-BE49-F238E27FC236}">
                <a16:creationId xmlns:a16="http://schemas.microsoft.com/office/drawing/2014/main" id="{0CB1F386-1F01-46C3-9C47-7A651E46DD29}"/>
              </a:ext>
            </a:extLst>
          </p:cNvPr>
          <p:cNvPicPr>
            <a:picLocks noChangeAspect="1" noChangeArrowheads="1"/>
          </p:cNvPicPr>
          <p:nvPr/>
        </p:nvPicPr>
        <p:blipFill>
          <a:blip r:embed="rId20">
            <a:clrChange>
              <a:clrFrom>
                <a:srgbClr val="05B4CD"/>
              </a:clrFrom>
              <a:clrTo>
                <a:srgbClr val="05B4CD">
                  <a:alpha val="0"/>
                </a:srgbClr>
              </a:clrTo>
            </a:clrChange>
            <a:extLst>
              <a:ext uri="{28A0092B-C50C-407E-A947-70E740481C1C}">
                <a14:useLocalDpi xmlns:a14="http://schemas.microsoft.com/office/drawing/2010/main" val="0"/>
              </a:ext>
            </a:extLst>
          </a:blip>
          <a:srcRect/>
          <a:stretch>
            <a:fillRect/>
          </a:stretch>
        </p:blipFill>
        <p:spPr bwMode="auto">
          <a:xfrm>
            <a:off x="3060725" y="5034414"/>
            <a:ext cx="895106" cy="895106"/>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865BBF59-75B7-49BE-B5A5-21C38A5726BF}"/>
              </a:ext>
            </a:extLst>
          </p:cNvPr>
          <p:cNvSpPr txBox="1"/>
          <p:nvPr/>
        </p:nvSpPr>
        <p:spPr>
          <a:xfrm>
            <a:off x="191068" y="1446663"/>
            <a:ext cx="2354351" cy="1200329"/>
          </a:xfrm>
          <a:prstGeom prst="rect">
            <a:avLst/>
          </a:prstGeom>
          <a:noFill/>
        </p:spPr>
        <p:txBody>
          <a:bodyPr wrap="square" rtlCol="0">
            <a:spAutoFit/>
          </a:bodyPr>
          <a:lstStyle/>
          <a:p>
            <a:pPr algn="l"/>
            <a:r>
              <a:rPr lang="fr-FR" sz="2400" dirty="0" err="1">
                <a:solidFill>
                  <a:schemeClr val="accent5">
                    <a:lumMod val="50000"/>
                  </a:schemeClr>
                </a:solidFill>
              </a:rPr>
              <a:t>Listen</a:t>
            </a:r>
            <a:r>
              <a:rPr lang="fr-FR" sz="2400" dirty="0">
                <a:solidFill>
                  <a:schemeClr val="accent5">
                    <a:lumMod val="50000"/>
                  </a:schemeClr>
                </a:solidFill>
              </a:rPr>
              <a:t> out for the last SSC</a:t>
            </a:r>
          </a:p>
          <a:p>
            <a:pPr algn="l"/>
            <a:r>
              <a:rPr lang="fr-FR" sz="2400" dirty="0">
                <a:solidFill>
                  <a:schemeClr val="accent5">
                    <a:lumMod val="50000"/>
                  </a:schemeClr>
                </a:solidFill>
              </a:rPr>
              <a:t>in </a:t>
            </a:r>
            <a:r>
              <a:rPr lang="fr-FR" sz="2400" dirty="0" err="1">
                <a:solidFill>
                  <a:schemeClr val="accent5">
                    <a:lumMod val="50000"/>
                  </a:schemeClr>
                </a:solidFill>
              </a:rPr>
              <a:t>each</a:t>
            </a:r>
            <a:r>
              <a:rPr lang="fr-FR" sz="2400" dirty="0">
                <a:solidFill>
                  <a:schemeClr val="accent5">
                    <a:lumMod val="50000"/>
                  </a:schemeClr>
                </a:solidFill>
              </a:rPr>
              <a:t> </a:t>
            </a:r>
            <a:r>
              <a:rPr lang="fr-FR" sz="2400" dirty="0" err="1">
                <a:solidFill>
                  <a:schemeClr val="accent5">
                    <a:lumMod val="50000"/>
                  </a:schemeClr>
                </a:solidFill>
              </a:rPr>
              <a:t>word</a:t>
            </a:r>
            <a:r>
              <a:rPr lang="fr-FR" sz="2400" dirty="0">
                <a:solidFill>
                  <a:schemeClr val="accent5">
                    <a:lumMod val="50000"/>
                  </a:schemeClr>
                </a:solidFill>
              </a:rPr>
              <a:t>. </a:t>
            </a:r>
          </a:p>
        </p:txBody>
      </p:sp>
    </p:spTree>
    <p:extLst>
      <p:ext uri="{BB962C8B-B14F-4D97-AF65-F5344CB8AC3E}">
        <p14:creationId xmlns:p14="http://schemas.microsoft.com/office/powerpoint/2010/main" val="142637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0" presetClass="exit" presetSubtype="0" fill="hold" grpId="0" nodeType="withEffect">
                                  <p:stCondLst>
                                    <p:cond delay="0"/>
                                  </p:stCondLst>
                                  <p:childTnLst>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0" presetClass="exit" presetSubtype="0" fill="hold" grpId="0" nodeType="withEffect">
                                  <p:stCondLst>
                                    <p:cond delay="0"/>
                                  </p:stCondLst>
                                  <p:childTnLst>
                                    <p:animEffect transition="out" filter="fade">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0" presetClass="exit" presetSubtype="0" fill="hold" grpId="0" nodeType="withEffect">
                                  <p:stCondLst>
                                    <p:cond delay="0"/>
                                  </p:stCondLst>
                                  <p:childTnLst>
                                    <p:animEffect transition="out" filter="fade">
                                      <p:cBhvr>
                                        <p:cTn id="22" dur="500"/>
                                        <p:tgtEl>
                                          <p:spTgt spid="25"/>
                                        </p:tgtEl>
                                      </p:cBhvr>
                                    </p:animEffect>
                                    <p:set>
                                      <p:cBhvr>
                                        <p:cTn id="23" dur="1" fill="hold">
                                          <p:stCondLst>
                                            <p:cond delay="499"/>
                                          </p:stCondLst>
                                        </p:cTn>
                                        <p:tgtEl>
                                          <p:spTgt spid="2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par>
                                <p:cTn id="28" presetID="10" presetClass="exit" presetSubtype="0" fill="hold" grpId="0" nodeType="withEffect">
                                  <p:stCondLst>
                                    <p:cond delay="0"/>
                                  </p:stCondLst>
                                  <p:childTnLst>
                                    <p:animEffect transition="out" filter="fade">
                                      <p:cBhvr>
                                        <p:cTn id="29" dur="500"/>
                                        <p:tgtEl>
                                          <p:spTgt spid="26"/>
                                        </p:tgtEl>
                                      </p:cBhvr>
                                    </p:animEffect>
                                    <p:set>
                                      <p:cBhvr>
                                        <p:cTn id="30" dur="1" fill="hold">
                                          <p:stCondLst>
                                            <p:cond delay="499"/>
                                          </p:stCondLst>
                                        </p:cTn>
                                        <p:tgtEl>
                                          <p:spTgt spid="2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0" presetClass="exit" presetSubtype="0" fill="hold" grpId="0" nodeType="withEffect">
                                  <p:stCondLst>
                                    <p:cond delay="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par>
                                <p:cTn id="42" presetID="10" presetClass="exit" presetSubtype="0" fill="hold" grpId="0" nodeType="withEffect">
                                  <p:stCondLst>
                                    <p:cond delay="0"/>
                                  </p:stCondLst>
                                  <p:childTnLst>
                                    <p:animEffect transition="out" filter="fade">
                                      <p:cBhvr>
                                        <p:cTn id="43" dur="500"/>
                                        <p:tgtEl>
                                          <p:spTgt spid="28"/>
                                        </p:tgtEl>
                                      </p:cBhvr>
                                    </p:animEffect>
                                    <p:set>
                                      <p:cBhvr>
                                        <p:cTn id="44" dur="1" fill="hold">
                                          <p:stCondLst>
                                            <p:cond delay="499"/>
                                          </p:stCondLst>
                                        </p:cTn>
                                        <p:tgtEl>
                                          <p:spTgt spid="2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10" presetClass="exit" presetSubtype="0" fill="hold" grpId="0" nodeType="withEffect">
                                  <p:stCondLst>
                                    <p:cond delay="0"/>
                                  </p:stCondLst>
                                  <p:childTnLst>
                                    <p:animEffect transition="out" filter="fade">
                                      <p:cBhvr>
                                        <p:cTn id="50" dur="500"/>
                                        <p:tgtEl>
                                          <p:spTgt spid="29"/>
                                        </p:tgtEl>
                                      </p:cBhvr>
                                    </p:animEffect>
                                    <p:set>
                                      <p:cBhvr>
                                        <p:cTn id="51" dur="1" fill="hold">
                                          <p:stCondLst>
                                            <p:cond delay="499"/>
                                          </p:stCondLst>
                                        </p:cTn>
                                        <p:tgtEl>
                                          <p:spTgt spid="29"/>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childTnLst>
                                </p:cTn>
                              </p:par>
                              <p:par>
                                <p:cTn id="56" presetID="10" presetClass="exit" presetSubtype="0" fill="hold" grpId="0" nodeType="withEffect">
                                  <p:stCondLst>
                                    <p:cond delay="0"/>
                                  </p:stCondLst>
                                  <p:childTnLst>
                                    <p:animEffect transition="out" filter="fade">
                                      <p:cBhvr>
                                        <p:cTn id="57" dur="500"/>
                                        <p:tgtEl>
                                          <p:spTgt spid="30"/>
                                        </p:tgtEl>
                                      </p:cBhvr>
                                    </p:animEffect>
                                    <p:set>
                                      <p:cBhvr>
                                        <p:cTn id="58"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4" grpId="0" animBg="1"/>
      <p:bldP spid="25" grpId="0" animBg="1"/>
      <p:bldP spid="26" grpId="0" animBg="1"/>
      <p:bldP spid="27" grpId="0" animBg="1"/>
      <p:bldP spid="28" grpId="0" animBg="1"/>
      <p:bldP spid="29" grpId="0" animBg="1"/>
      <p:bldP spid="3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4713515"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La Manche (1/3)</a:t>
            </a:r>
          </a:p>
        </p:txBody>
      </p:sp>
      <p:grpSp>
        <p:nvGrpSpPr>
          <p:cNvPr id="46" name="Group 45" descr="French map of the English Channel - la manche">
            <a:extLst>
              <a:ext uri="{FF2B5EF4-FFF2-40B4-BE49-F238E27FC236}">
                <a16:creationId xmlns:a16="http://schemas.microsoft.com/office/drawing/2014/main" id="{FAEBAF8D-869F-49C1-B7D4-E214D52A0B8C}"/>
              </a:ext>
            </a:extLst>
          </p:cNvPr>
          <p:cNvGrpSpPr/>
          <p:nvPr/>
        </p:nvGrpSpPr>
        <p:grpSpPr>
          <a:xfrm>
            <a:off x="1708399" y="1358536"/>
            <a:ext cx="8775202" cy="4796693"/>
            <a:chOff x="4469209" y="123825"/>
            <a:chExt cx="6096000" cy="3076575"/>
          </a:xfrm>
        </p:grpSpPr>
        <p:pic>
          <p:nvPicPr>
            <p:cNvPr id="47" name="Picture 2">
              <a:extLst>
                <a:ext uri="{FF2B5EF4-FFF2-40B4-BE49-F238E27FC236}">
                  <a16:creationId xmlns:a16="http://schemas.microsoft.com/office/drawing/2014/main" id="{2F8E5874-3C6F-41F4-A013-14F0D4885BE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777"/>
            <a:stretch/>
          </p:blipFill>
          <p:spPr bwMode="auto">
            <a:xfrm>
              <a:off x="4469209" y="123825"/>
              <a:ext cx="6096000" cy="307657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a:extLst>
                <a:ext uri="{FF2B5EF4-FFF2-40B4-BE49-F238E27FC236}">
                  <a16:creationId xmlns:a16="http://schemas.microsoft.com/office/drawing/2014/main" id="{F7B9CD92-B5CE-4326-8C1B-6F964F6C2FB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9846" t="88326" r="1502" b="705"/>
            <a:stretch/>
          </p:blipFill>
          <p:spPr bwMode="auto">
            <a:xfrm>
              <a:off x="9200541" y="2802286"/>
              <a:ext cx="1136984" cy="374051"/>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Arrow: Left 43">
            <a:extLst>
              <a:ext uri="{FF2B5EF4-FFF2-40B4-BE49-F238E27FC236}">
                <a16:creationId xmlns:a16="http://schemas.microsoft.com/office/drawing/2014/main" id="{ED646027-E850-40F3-810B-85A866EE22DD}"/>
              </a:ext>
            </a:extLst>
          </p:cNvPr>
          <p:cNvSpPr/>
          <p:nvPr/>
        </p:nvSpPr>
        <p:spPr>
          <a:xfrm rot="18219935">
            <a:off x="8627347" y="3139399"/>
            <a:ext cx="914400" cy="500825"/>
          </a:xfrm>
          <a:prstGeom prst="leftArrow">
            <a:avLst/>
          </a:prstGeom>
          <a:solidFill>
            <a:srgbClr val="ED7D31"/>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F6756954-D693-4028-976E-0432BA60AFEA}"/>
              </a:ext>
            </a:extLst>
          </p:cNvPr>
          <p:cNvSpPr txBox="1"/>
          <p:nvPr/>
        </p:nvSpPr>
        <p:spPr>
          <a:xfrm>
            <a:off x="5265384" y="391855"/>
            <a:ext cx="48180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Où est Dieppe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Speech Bubble: Rectangle with Corners Rounded 1">
            <a:extLst>
              <a:ext uri="{FF2B5EF4-FFF2-40B4-BE49-F238E27FC236}">
                <a16:creationId xmlns:a16="http://schemas.microsoft.com/office/drawing/2014/main" id="{2D711A81-7B90-455A-93E8-B0190496AC6F}"/>
              </a:ext>
            </a:extLst>
          </p:cNvPr>
          <p:cNvSpPr/>
          <p:nvPr/>
        </p:nvSpPr>
        <p:spPr>
          <a:xfrm>
            <a:off x="777437" y="948510"/>
            <a:ext cx="7128072" cy="1921963"/>
          </a:xfrm>
          <a:prstGeom prst="wedgeRoundRectCallout">
            <a:avLst>
              <a:gd name="adj1" fmla="val 33345"/>
              <a:gd name="adj2" fmla="val 70567"/>
              <a:gd name="adj3" fmla="val 16667"/>
            </a:avLst>
          </a:prstGeom>
          <a:solidFill>
            <a:srgbClr val="115076"/>
          </a:solidFill>
          <a:ln>
            <a:solidFill>
              <a:srgbClr val="ED7D3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b="1" dirty="0"/>
              <a:t>La manche </a:t>
            </a:r>
            <a:r>
              <a:rPr lang="fr-FR" sz="2200" dirty="0"/>
              <a:t>= sleeve</a:t>
            </a:r>
          </a:p>
          <a:p>
            <a:pPr algn="ctr"/>
            <a:r>
              <a:rPr lang="fr-FR" sz="2200" dirty="0" err="1"/>
              <a:t>Adding</a:t>
            </a:r>
            <a:r>
              <a:rPr lang="fr-FR" sz="2200" dirty="0"/>
              <a:t> a capital </a:t>
            </a:r>
            <a:r>
              <a:rPr lang="fr-FR" sz="2200" dirty="0" err="1"/>
              <a:t>letter</a:t>
            </a:r>
            <a:r>
              <a:rPr lang="fr-FR" sz="2200" dirty="0"/>
              <a:t> </a:t>
            </a:r>
            <a:r>
              <a:rPr lang="fr-FR" sz="2200" dirty="0" err="1"/>
              <a:t>turns</a:t>
            </a:r>
            <a:r>
              <a:rPr lang="fr-FR" sz="2200" dirty="0"/>
              <a:t> </a:t>
            </a:r>
            <a:r>
              <a:rPr lang="fr-FR" sz="2200" dirty="0" err="1"/>
              <a:t>it</a:t>
            </a:r>
            <a:r>
              <a:rPr lang="fr-FR" sz="2200" dirty="0"/>
              <a:t> </a:t>
            </a:r>
            <a:r>
              <a:rPr lang="fr-FR" sz="2200" dirty="0" err="1"/>
              <a:t>into</a:t>
            </a:r>
            <a:r>
              <a:rPr lang="fr-FR" sz="2200" dirty="0"/>
              <a:t> a </a:t>
            </a:r>
            <a:r>
              <a:rPr lang="fr-FR" sz="2200" dirty="0" err="1"/>
              <a:t>proper</a:t>
            </a:r>
            <a:r>
              <a:rPr lang="fr-FR" sz="2200" dirty="0"/>
              <a:t> </a:t>
            </a:r>
            <a:r>
              <a:rPr lang="fr-FR" sz="2200" dirty="0" err="1"/>
              <a:t>noun</a:t>
            </a:r>
            <a:r>
              <a:rPr lang="fr-FR" sz="2200" dirty="0"/>
              <a:t>:</a:t>
            </a:r>
            <a:endParaRPr lang="fr-FR" sz="2200" i="1" dirty="0"/>
          </a:p>
          <a:p>
            <a:pPr algn="ctr"/>
            <a:r>
              <a:rPr lang="fr-FR" sz="2200" b="1" dirty="0"/>
              <a:t>La Manche </a:t>
            </a:r>
            <a:r>
              <a:rPr lang="fr-FR" sz="2200" dirty="0"/>
              <a:t>= English Channel</a:t>
            </a:r>
          </a:p>
          <a:p>
            <a:pPr algn="ctr"/>
            <a:r>
              <a:rPr lang="fr-FR" sz="2200" dirty="0"/>
              <a:t>The French </a:t>
            </a:r>
            <a:r>
              <a:rPr lang="fr-FR" sz="2200" dirty="0" err="1"/>
              <a:t>word</a:t>
            </a:r>
            <a:r>
              <a:rPr lang="fr-FR" sz="2200" dirty="0"/>
              <a:t> for the English Channel </a:t>
            </a:r>
            <a:r>
              <a:rPr lang="fr-FR" sz="2200" dirty="0" err="1"/>
              <a:t>comes</a:t>
            </a:r>
            <a:r>
              <a:rPr lang="fr-FR" sz="2200" dirty="0"/>
              <a:t> </a:t>
            </a:r>
            <a:r>
              <a:rPr lang="fr-FR" sz="2200" dirty="0" err="1"/>
              <a:t>from</a:t>
            </a:r>
            <a:r>
              <a:rPr lang="fr-FR" sz="2200" dirty="0"/>
              <a:t> </a:t>
            </a:r>
            <a:r>
              <a:rPr lang="fr-FR" sz="2200" dirty="0" err="1"/>
              <a:t>its</a:t>
            </a:r>
            <a:r>
              <a:rPr lang="fr-FR" sz="2200" dirty="0"/>
              <a:t> sleeve-like </a:t>
            </a:r>
            <a:r>
              <a:rPr lang="fr-FR" sz="2200" dirty="0" err="1"/>
              <a:t>shape</a:t>
            </a:r>
            <a:r>
              <a:rPr lang="fr-FR" sz="2200" dirty="0"/>
              <a:t>!</a:t>
            </a:r>
          </a:p>
        </p:txBody>
      </p:sp>
    </p:spTree>
    <p:extLst>
      <p:ext uri="{BB962C8B-B14F-4D97-AF65-F5344CB8AC3E}">
        <p14:creationId xmlns:p14="http://schemas.microsoft.com/office/powerpoint/2010/main" val="376693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069286" y="249870"/>
            <a:ext cx="1840634" cy="40011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écrire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4893885" y="206252"/>
            <a:ext cx="481801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Remplis les blancs avec les formes des verbes correctes.</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Speech Bubble: Rectangle with Corners Rounded 12">
            <a:extLst>
              <a:ext uri="{FF2B5EF4-FFF2-40B4-BE49-F238E27FC236}">
                <a16:creationId xmlns:a16="http://schemas.microsoft.com/office/drawing/2014/main" id="{9DFA2501-BD8C-4A6D-8469-CE31B6CEDC97}"/>
              </a:ext>
            </a:extLst>
          </p:cNvPr>
          <p:cNvSpPr/>
          <p:nvPr/>
        </p:nvSpPr>
        <p:spPr>
          <a:xfrm>
            <a:off x="262920" y="1267043"/>
            <a:ext cx="9595607" cy="3286400"/>
          </a:xfrm>
          <a:prstGeom prst="wedgeRoundRectCallout">
            <a:avLst>
              <a:gd name="adj1" fmla="val 56140"/>
              <a:gd name="adj2" fmla="val 6486"/>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La Manche* </a:t>
            </a:r>
            <a:r>
              <a:rPr kumimoji="0" lang="en-GB" sz="2200" b="1" i="0" u="none" strike="noStrike" kern="1200" cap="none" spc="0" normalizeH="0" baseline="0" noProof="0" dirty="0" err="1">
                <a:ln>
                  <a:noFill/>
                </a:ln>
                <a:solidFill>
                  <a:srgbClr val="ED7D31"/>
                </a:solidFill>
                <a:effectLst/>
                <a:uLnTx/>
                <a:uFillTx/>
                <a:latin typeface="Century Gothic" panose="020F0302020204030204"/>
                <a:ea typeface="+mn-ea"/>
                <a:cs typeface="+mn-cs"/>
              </a:rPr>
              <a:t>sépare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la France et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l’Angleterre</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On peut traverser la Manche en bateau ou en train sous l’eau. Quand nous </a:t>
            </a:r>
            <a:r>
              <a:rPr kumimoji="0" lang="fr-FR" sz="2200" b="1" i="0" u="none" strike="noStrike" kern="1200" cap="none" spc="0" normalizeH="0" baseline="0" noProof="0" dirty="0">
                <a:ln>
                  <a:noFill/>
                </a:ln>
                <a:solidFill>
                  <a:srgbClr val="ED7D31"/>
                </a:solidFill>
                <a:effectLst/>
                <a:uLnTx/>
                <a:uFillTx/>
                <a:latin typeface="Century Gothic" panose="020F0302020204030204"/>
                <a:ea typeface="+mn-ea"/>
                <a:cs typeface="+mn-cs"/>
              </a:rPr>
              <a:t>visitons</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l’Angleterre, nous </a:t>
            </a:r>
            <a:r>
              <a:rPr kumimoji="0" lang="fr-FR" sz="2200" b="1" i="0" u="none" strike="noStrike" kern="1200" cap="none" spc="0" normalizeH="0" baseline="0" noProof="0" dirty="0">
                <a:ln>
                  <a:noFill/>
                </a:ln>
                <a:solidFill>
                  <a:srgbClr val="ED7D31"/>
                </a:solidFill>
                <a:effectLst/>
                <a:uLnTx/>
                <a:uFillTx/>
                <a:latin typeface="Century Gothic" panose="020F0302020204030204"/>
                <a:ea typeface="+mn-ea"/>
                <a:cs typeface="+mn-cs"/>
              </a:rPr>
              <a:t>aimons</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prendre le train – c’est plus rapide. Ils </a:t>
            </a:r>
            <a:r>
              <a:rPr kumimoji="0" lang="fr-FR" sz="2200" b="1" i="0" u="none" strike="noStrike" kern="1200" cap="none" spc="0" normalizeH="0" baseline="0" noProof="0" dirty="0">
                <a:ln>
                  <a:noFill/>
                </a:ln>
                <a:solidFill>
                  <a:srgbClr val="ED7D31"/>
                </a:solidFill>
                <a:effectLst/>
                <a:uLnTx/>
                <a:uFillTx/>
                <a:latin typeface="Century Gothic" panose="020F0302020204030204"/>
                <a:ea typeface="+mn-ea"/>
                <a:cs typeface="+mn-cs"/>
              </a:rPr>
              <a:t>préfèrent</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prendre le bateau pour regarder la vue. Comment </a:t>
            </a:r>
            <a:r>
              <a:rPr kumimoji="0" lang="fr-FR" sz="2200" b="1" i="0" u="none" strike="noStrike" kern="1200" cap="none" spc="0" normalizeH="0" baseline="0" noProof="0" dirty="0">
                <a:ln>
                  <a:noFill/>
                </a:ln>
                <a:solidFill>
                  <a:srgbClr val="ED7D31"/>
                </a:solidFill>
                <a:effectLst/>
                <a:uLnTx/>
                <a:uFillTx/>
                <a:latin typeface="Century Gothic" panose="020F0302020204030204"/>
                <a:ea typeface="+mn-ea"/>
                <a:cs typeface="+mn-cs"/>
              </a:rPr>
              <a:t>traversez</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-vous la Manche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Le tunnel sous la Manche </a:t>
            </a:r>
            <a:r>
              <a:rPr kumimoji="0" lang="en-GB" sz="2200" b="1" i="0" u="none" strike="noStrike" kern="1200" cap="none" spc="0" normalizeH="0" baseline="0" noProof="0" dirty="0" err="1">
                <a:ln>
                  <a:noFill/>
                </a:ln>
                <a:solidFill>
                  <a:srgbClr val="ED7D31"/>
                </a:solidFill>
                <a:effectLst/>
                <a:uLnTx/>
                <a:uFillTx/>
                <a:latin typeface="Century Gothic" panose="020F0302020204030204"/>
                <a:ea typeface="+mn-ea"/>
                <a:cs typeface="+mn-cs"/>
              </a:rPr>
              <a:t>constitue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le plus long tunnel sous-</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marin</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du monde – on </a:t>
            </a:r>
            <a:r>
              <a:rPr lang="en-GB" sz="2200" b="1" dirty="0" err="1">
                <a:solidFill>
                  <a:srgbClr val="ED7D31"/>
                </a:solidFill>
                <a:latin typeface="Century Gothic" panose="020F0302020204030204"/>
              </a:rPr>
              <a:t>trouve</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38 de ses 50 kilomètres sous la mer*</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On </a:t>
            </a:r>
            <a:r>
              <a:rPr kumimoji="0" lang="en-GB" sz="2200" b="1" i="0" u="none" strike="noStrike" kern="1200" cap="none" spc="0" normalizeH="0" baseline="0" noProof="0" dirty="0">
                <a:ln>
                  <a:noFill/>
                </a:ln>
                <a:solidFill>
                  <a:srgbClr val="ED7D31"/>
                </a:solidFill>
                <a:effectLst/>
                <a:uLnTx/>
                <a:uFillTx/>
                <a:latin typeface="Century Gothic" panose="020F0302020204030204"/>
                <a:ea typeface="+mn-ea"/>
                <a:cs typeface="+mn-cs"/>
              </a:rPr>
              <a:t>utilise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le tunnel pour </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voyager entre l'Angleterre et la France. C'est idéal pour les vacances et les affaires.</a:t>
            </a:r>
            <a:endParaRPr kumimoji="0" lang="en-US"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FDC79B44-5FCB-4A20-A4DB-8A5EF3F00614}"/>
              </a:ext>
            </a:extLst>
          </p:cNvPr>
          <p:cNvSpPr/>
          <p:nvPr/>
        </p:nvSpPr>
        <p:spPr>
          <a:xfrm>
            <a:off x="2186230" y="1334555"/>
            <a:ext cx="1046747" cy="412145"/>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ED7D31"/>
                </a:solidFill>
                <a:effectLst/>
                <a:uLnTx/>
                <a:uFillTx/>
                <a:latin typeface="Century Gothic" panose="020F0302020204030204"/>
                <a:ea typeface="+mn-ea"/>
                <a:cs typeface="+mn-cs"/>
              </a:rPr>
              <a:t>[1]</a:t>
            </a:r>
          </a:p>
        </p:txBody>
      </p:sp>
      <p:sp>
        <p:nvSpPr>
          <p:cNvPr id="16" name="Rectangle 15">
            <a:extLst>
              <a:ext uri="{FF2B5EF4-FFF2-40B4-BE49-F238E27FC236}">
                <a16:creationId xmlns:a16="http://schemas.microsoft.com/office/drawing/2014/main" id="{2C606A91-CAFA-455B-883A-F85B5A97DC1C}"/>
              </a:ext>
            </a:extLst>
          </p:cNvPr>
          <p:cNvSpPr/>
          <p:nvPr/>
        </p:nvSpPr>
        <p:spPr>
          <a:xfrm>
            <a:off x="7959362" y="1700017"/>
            <a:ext cx="1046747" cy="412145"/>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ED7D31"/>
                </a:solidFill>
                <a:effectLst/>
                <a:uLnTx/>
                <a:uFillTx/>
                <a:latin typeface="Century Gothic" panose="020F0302020204030204"/>
                <a:ea typeface="+mn-ea"/>
                <a:cs typeface="+mn-cs"/>
              </a:rPr>
              <a:t>[2]</a:t>
            </a:r>
          </a:p>
        </p:txBody>
      </p:sp>
      <p:sp>
        <p:nvSpPr>
          <p:cNvPr id="17" name="Rectangle 16">
            <a:extLst>
              <a:ext uri="{FF2B5EF4-FFF2-40B4-BE49-F238E27FC236}">
                <a16:creationId xmlns:a16="http://schemas.microsoft.com/office/drawing/2014/main" id="{14A830EA-C680-46D0-93A9-A4198B503380}"/>
              </a:ext>
            </a:extLst>
          </p:cNvPr>
          <p:cNvSpPr/>
          <p:nvPr/>
        </p:nvSpPr>
        <p:spPr>
          <a:xfrm>
            <a:off x="2934133" y="2038050"/>
            <a:ext cx="1046747" cy="412145"/>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ED7D31"/>
                </a:solidFill>
                <a:effectLst/>
                <a:uLnTx/>
                <a:uFillTx/>
                <a:latin typeface="Century Gothic" panose="020F0302020204030204"/>
                <a:ea typeface="+mn-ea"/>
                <a:cs typeface="+mn-cs"/>
              </a:rPr>
              <a:t>[3]</a:t>
            </a:r>
          </a:p>
        </p:txBody>
      </p:sp>
      <p:sp>
        <p:nvSpPr>
          <p:cNvPr id="18" name="Rectangle 17">
            <a:extLst>
              <a:ext uri="{FF2B5EF4-FFF2-40B4-BE49-F238E27FC236}">
                <a16:creationId xmlns:a16="http://schemas.microsoft.com/office/drawing/2014/main" id="{ADF83A1E-99EA-429C-94F0-CBAE2FE8D61A}"/>
              </a:ext>
            </a:extLst>
          </p:cNvPr>
          <p:cNvSpPr/>
          <p:nvPr/>
        </p:nvSpPr>
        <p:spPr>
          <a:xfrm>
            <a:off x="414822" y="2410481"/>
            <a:ext cx="1360686" cy="338091"/>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ED7D31"/>
                </a:solidFill>
                <a:effectLst/>
                <a:uLnTx/>
                <a:uFillTx/>
                <a:latin typeface="Century Gothic" panose="020F0302020204030204"/>
                <a:ea typeface="+mn-ea"/>
                <a:cs typeface="+mn-cs"/>
              </a:rPr>
              <a:t>[4]</a:t>
            </a:r>
          </a:p>
        </p:txBody>
      </p:sp>
      <p:sp>
        <p:nvSpPr>
          <p:cNvPr id="19" name="Rectangle 18">
            <a:extLst>
              <a:ext uri="{FF2B5EF4-FFF2-40B4-BE49-F238E27FC236}">
                <a16:creationId xmlns:a16="http://schemas.microsoft.com/office/drawing/2014/main" id="{DE3CD7BA-1D64-486B-9812-F3E093371E51}"/>
              </a:ext>
            </a:extLst>
          </p:cNvPr>
          <p:cNvSpPr/>
          <p:nvPr/>
        </p:nvSpPr>
        <p:spPr>
          <a:xfrm>
            <a:off x="432545" y="2704170"/>
            <a:ext cx="1325240" cy="412145"/>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ED7D31"/>
                </a:solidFill>
                <a:effectLst/>
                <a:uLnTx/>
                <a:uFillTx/>
                <a:latin typeface="Century Gothic" panose="020F0302020204030204"/>
                <a:ea typeface="+mn-ea"/>
                <a:cs typeface="+mn-cs"/>
              </a:rPr>
              <a:t>[5]</a:t>
            </a:r>
          </a:p>
        </p:txBody>
      </p:sp>
      <p:sp>
        <p:nvSpPr>
          <p:cNvPr id="20" name="Rectangle 19">
            <a:extLst>
              <a:ext uri="{FF2B5EF4-FFF2-40B4-BE49-F238E27FC236}">
                <a16:creationId xmlns:a16="http://schemas.microsoft.com/office/drawing/2014/main" id="{67EC9C42-BFA0-4D19-B16C-131C3CF95954}"/>
              </a:ext>
            </a:extLst>
          </p:cNvPr>
          <p:cNvSpPr/>
          <p:nvPr/>
        </p:nvSpPr>
        <p:spPr>
          <a:xfrm>
            <a:off x="3980880" y="3016855"/>
            <a:ext cx="1284504" cy="412145"/>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ED7D31"/>
                </a:solidFill>
                <a:effectLst/>
                <a:uLnTx/>
                <a:uFillTx/>
                <a:latin typeface="Century Gothic" panose="020F0302020204030204"/>
                <a:ea typeface="+mn-ea"/>
                <a:cs typeface="+mn-cs"/>
              </a:rPr>
              <a:t>[6]</a:t>
            </a:r>
          </a:p>
        </p:txBody>
      </p:sp>
      <p:sp>
        <p:nvSpPr>
          <p:cNvPr id="21" name="Rectangle 20">
            <a:extLst>
              <a:ext uri="{FF2B5EF4-FFF2-40B4-BE49-F238E27FC236}">
                <a16:creationId xmlns:a16="http://schemas.microsoft.com/office/drawing/2014/main" id="{CAB8BCDF-E00B-4E14-9B0F-76A1B4BEF4A1}"/>
              </a:ext>
            </a:extLst>
          </p:cNvPr>
          <p:cNvSpPr/>
          <p:nvPr/>
        </p:nvSpPr>
        <p:spPr>
          <a:xfrm>
            <a:off x="2578402" y="3429000"/>
            <a:ext cx="959536" cy="309027"/>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ED7D31"/>
                </a:solidFill>
                <a:effectLst/>
                <a:uLnTx/>
                <a:uFillTx/>
                <a:latin typeface="Century Gothic" panose="020F0302020204030204"/>
                <a:ea typeface="+mn-ea"/>
                <a:cs typeface="+mn-cs"/>
              </a:rPr>
              <a:t>[7]</a:t>
            </a:r>
          </a:p>
        </p:txBody>
      </p:sp>
      <p:sp>
        <p:nvSpPr>
          <p:cNvPr id="22" name="Rectangle 21">
            <a:extLst>
              <a:ext uri="{FF2B5EF4-FFF2-40B4-BE49-F238E27FC236}">
                <a16:creationId xmlns:a16="http://schemas.microsoft.com/office/drawing/2014/main" id="{38471153-7927-49FD-8C50-56282A0B52C1}"/>
              </a:ext>
            </a:extLst>
          </p:cNvPr>
          <p:cNvSpPr/>
          <p:nvPr/>
        </p:nvSpPr>
        <p:spPr>
          <a:xfrm>
            <a:off x="947603" y="3738027"/>
            <a:ext cx="864481" cy="309027"/>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ED7D31"/>
                </a:solidFill>
                <a:effectLst/>
                <a:uLnTx/>
                <a:uFillTx/>
                <a:latin typeface="Century Gothic" panose="020F0302020204030204"/>
                <a:ea typeface="+mn-ea"/>
                <a:cs typeface="+mn-cs"/>
              </a:rPr>
              <a:t>[8]</a:t>
            </a:r>
          </a:p>
        </p:txBody>
      </p:sp>
      <p:sp>
        <p:nvSpPr>
          <p:cNvPr id="34" name="Rectangle: Rounded Corners 33">
            <a:extLst>
              <a:ext uri="{FF2B5EF4-FFF2-40B4-BE49-F238E27FC236}">
                <a16:creationId xmlns:a16="http://schemas.microsoft.com/office/drawing/2014/main" id="{D2EBE286-1D2E-4C60-9352-B72DE85804C4}"/>
              </a:ext>
            </a:extLst>
          </p:cNvPr>
          <p:cNvSpPr/>
          <p:nvPr/>
        </p:nvSpPr>
        <p:spPr>
          <a:xfrm>
            <a:off x="262919" y="4807715"/>
            <a:ext cx="4630965" cy="1386299"/>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*la Manche = the English Channel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*sous-marin =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underwater</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*la mer =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sea</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Rectangle 11">
            <a:extLst>
              <a:ext uri="{FF2B5EF4-FFF2-40B4-BE49-F238E27FC236}">
                <a16:creationId xmlns:a16="http://schemas.microsoft.com/office/drawing/2014/main" id="{DCEF1CD9-9135-463F-9C73-EC5D7EA42C8E}"/>
              </a:ext>
            </a:extLst>
          </p:cNvPr>
          <p:cNvSpPr/>
          <p:nvPr/>
        </p:nvSpPr>
        <p:spPr>
          <a:xfrm>
            <a:off x="5362832" y="4844793"/>
            <a:ext cx="6577582" cy="1349221"/>
          </a:xfrm>
          <a:prstGeom prst="rect">
            <a:avLst/>
          </a:prstGeom>
          <a:solidFill>
            <a:srgbClr val="115076"/>
          </a:solidFill>
          <a:ln>
            <a:solidFill>
              <a:srgbClr val="ED7D3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séparer (to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separate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visiter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aimer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préférer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traverser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constituer (to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form</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trouver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utiliser</a:t>
            </a:r>
          </a:p>
        </p:txBody>
      </p:sp>
      <p:pic>
        <p:nvPicPr>
          <p:cNvPr id="23" name="Picture 22" descr="background rectangle">
            <a:extLst>
              <a:ext uri="{FF2B5EF4-FFF2-40B4-BE49-F238E27FC236}">
                <a16:creationId xmlns:a16="http://schemas.microsoft.com/office/drawing/2014/main" id="{87C63B15-6C31-4D56-9B3C-A3442CB6567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4713515" cy="867128"/>
          </a:xfrm>
          <a:prstGeom prst="rect">
            <a:avLst/>
          </a:prstGeom>
        </p:spPr>
      </p:pic>
      <p:sp>
        <p:nvSpPr>
          <p:cNvPr id="24" name="Title 3">
            <a:extLst>
              <a:ext uri="{FF2B5EF4-FFF2-40B4-BE49-F238E27FC236}">
                <a16:creationId xmlns:a16="http://schemas.microsoft.com/office/drawing/2014/main" id="{67980F9A-6EFA-490A-A6A5-31ED1C2D7F7E}"/>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La Manche (2/3)</a:t>
            </a:r>
          </a:p>
        </p:txBody>
      </p:sp>
      <p:pic>
        <p:nvPicPr>
          <p:cNvPr id="25" name="Picture 24" descr="A picture containing toy&#10;&#10;Description automatically generated">
            <a:extLst>
              <a:ext uri="{FF2B5EF4-FFF2-40B4-BE49-F238E27FC236}">
                <a16:creationId xmlns:a16="http://schemas.microsoft.com/office/drawing/2014/main" id="{348A65A7-DD33-4216-B5E2-CC48FC7D1E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75300" y="866685"/>
            <a:ext cx="2112994" cy="2112994"/>
          </a:xfrm>
          <a:prstGeom prst="rect">
            <a:avLst/>
          </a:prstGeom>
        </p:spPr>
      </p:pic>
    </p:spTree>
    <p:extLst>
      <p:ext uri="{BB962C8B-B14F-4D97-AF65-F5344CB8AC3E}">
        <p14:creationId xmlns:p14="http://schemas.microsoft.com/office/powerpoint/2010/main" val="502942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P spid="19" grpId="0" animBg="1"/>
      <p:bldP spid="20" grpId="0" animBg="1"/>
      <p:bldP spid="21"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353675" y="249869"/>
            <a:ext cx="1556245"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écrire</a:t>
            </a:r>
          </a:p>
        </p:txBody>
      </p:sp>
      <p:sp>
        <p:nvSpPr>
          <p:cNvPr id="13" name="Speech Bubble: Rectangle with Corners Rounded 12">
            <a:extLst>
              <a:ext uri="{FF2B5EF4-FFF2-40B4-BE49-F238E27FC236}">
                <a16:creationId xmlns:a16="http://schemas.microsoft.com/office/drawing/2014/main" id="{9DFA2501-BD8C-4A6D-8469-CE31B6CEDC97}"/>
              </a:ext>
            </a:extLst>
          </p:cNvPr>
          <p:cNvSpPr/>
          <p:nvPr/>
        </p:nvSpPr>
        <p:spPr>
          <a:xfrm>
            <a:off x="296373" y="1385626"/>
            <a:ext cx="9784857" cy="3286400"/>
          </a:xfrm>
          <a:prstGeom prst="wedgeRoundRectCallout">
            <a:avLst>
              <a:gd name="adj1" fmla="val 56140"/>
              <a:gd name="adj2" fmla="val 6486"/>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La Manche*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sépare</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la France et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l’Angleterre</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On peut traverser la Manche en bateau ou en train sous l’eau. Quand nous visitons l’Angleterre, nous aimons prendre le train – c’est plus rapide. Ils préfèrent prendre le bateau pour regarder la vue. Comment traversez-vous la Manche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Le tunnel sous la Manche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constitue</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le plus long tunnel sous-</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marin</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du monde – on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trouve</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38 de ses 50 kilomètres sont sous la mer*</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On utilise le tunnel pour </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voyager entre l'Angleterre et la France. C'est idéal pour les vacances et les affaires.</a:t>
            </a:r>
            <a:endParaRPr kumimoji="0" lang="en-US"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cxnSp>
        <p:nvCxnSpPr>
          <p:cNvPr id="26" name="Straight Connector 25">
            <a:extLst>
              <a:ext uri="{FF2B5EF4-FFF2-40B4-BE49-F238E27FC236}">
                <a16:creationId xmlns:a16="http://schemas.microsoft.com/office/drawing/2014/main" id="{1CAD9870-DE78-47E1-8A1A-DA64290BC53F}"/>
              </a:ext>
            </a:extLst>
          </p:cNvPr>
          <p:cNvCxnSpPr/>
          <p:nvPr/>
        </p:nvCxnSpPr>
        <p:spPr>
          <a:xfrm>
            <a:off x="1731648" y="2182114"/>
            <a:ext cx="3080085" cy="0"/>
          </a:xfrm>
          <a:prstGeom prst="line">
            <a:avLst/>
          </a:prstGeom>
          <a:ln w="38100">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8BBF30C-CE7B-40BA-81CB-9C48D5C2AAB9}"/>
              </a:ext>
            </a:extLst>
          </p:cNvPr>
          <p:cNvCxnSpPr>
            <a:cxnSpLocks/>
          </p:cNvCxnSpPr>
          <p:nvPr/>
        </p:nvCxnSpPr>
        <p:spPr>
          <a:xfrm>
            <a:off x="4992160" y="3890598"/>
            <a:ext cx="1711378" cy="0"/>
          </a:xfrm>
          <a:prstGeom prst="line">
            <a:avLst/>
          </a:prstGeom>
          <a:ln w="38100">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E63A21D-E0DE-44C5-BA09-0DFE9C1B7F86}"/>
              </a:ext>
            </a:extLst>
          </p:cNvPr>
          <p:cNvCxnSpPr>
            <a:cxnSpLocks/>
          </p:cNvCxnSpPr>
          <p:nvPr/>
        </p:nvCxnSpPr>
        <p:spPr>
          <a:xfrm>
            <a:off x="536599" y="4524261"/>
            <a:ext cx="3648538" cy="0"/>
          </a:xfrm>
          <a:prstGeom prst="line">
            <a:avLst/>
          </a:prstGeom>
          <a:ln w="38100">
            <a:solidFill>
              <a:srgbClr val="ED7D31"/>
            </a:solidFill>
          </a:ln>
        </p:spPr>
        <p:style>
          <a:lnRef idx="1">
            <a:schemeClr val="accent1"/>
          </a:lnRef>
          <a:fillRef idx="0">
            <a:schemeClr val="accent1"/>
          </a:fillRef>
          <a:effectRef idx="0">
            <a:schemeClr val="accent1"/>
          </a:effectRef>
          <a:fontRef idx="minor">
            <a:schemeClr val="tx1"/>
          </a:fontRef>
        </p:style>
      </p:cxnSp>
      <p:pic>
        <p:nvPicPr>
          <p:cNvPr id="27" name="Picture 26" descr="background rectangle">
            <a:extLst>
              <a:ext uri="{FF2B5EF4-FFF2-40B4-BE49-F238E27FC236}">
                <a16:creationId xmlns:a16="http://schemas.microsoft.com/office/drawing/2014/main" id="{D527553A-1412-483B-A230-A6BFF29925E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4713515" cy="867128"/>
          </a:xfrm>
          <a:prstGeom prst="rect">
            <a:avLst/>
          </a:prstGeom>
        </p:spPr>
      </p:pic>
      <p:sp>
        <p:nvSpPr>
          <p:cNvPr id="28" name="Title 3">
            <a:extLst>
              <a:ext uri="{FF2B5EF4-FFF2-40B4-BE49-F238E27FC236}">
                <a16:creationId xmlns:a16="http://schemas.microsoft.com/office/drawing/2014/main" id="{917CC5A5-2449-409E-8A27-404C095F6AD1}"/>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La Manche (3/3)</a:t>
            </a:r>
          </a:p>
        </p:txBody>
      </p:sp>
      <p:sp>
        <p:nvSpPr>
          <p:cNvPr id="29" name="TextBox 28">
            <a:extLst>
              <a:ext uri="{FF2B5EF4-FFF2-40B4-BE49-F238E27FC236}">
                <a16:creationId xmlns:a16="http://schemas.microsoft.com/office/drawing/2014/main" id="{342CD185-D21C-40E9-AE31-16FD63EA7B22}"/>
              </a:ext>
            </a:extLst>
          </p:cNvPr>
          <p:cNvSpPr txBox="1"/>
          <p:nvPr/>
        </p:nvSpPr>
        <p:spPr>
          <a:xfrm>
            <a:off x="5265384" y="232425"/>
            <a:ext cx="481801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Écris des réponses aux questions en anglais.</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5" name="Picture 34" descr="A picture containing toy&#10;&#10;Description automatically generated">
            <a:extLst>
              <a:ext uri="{FF2B5EF4-FFF2-40B4-BE49-F238E27FC236}">
                <a16:creationId xmlns:a16="http://schemas.microsoft.com/office/drawing/2014/main" id="{4FD49EAF-A582-4306-AE1F-7F841BCB5A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75300" y="866685"/>
            <a:ext cx="2112994" cy="2112994"/>
          </a:xfrm>
          <a:prstGeom prst="rect">
            <a:avLst/>
          </a:prstGeom>
        </p:spPr>
      </p:pic>
      <p:sp>
        <p:nvSpPr>
          <p:cNvPr id="2" name="TextBox 1">
            <a:extLst>
              <a:ext uri="{FF2B5EF4-FFF2-40B4-BE49-F238E27FC236}">
                <a16:creationId xmlns:a16="http://schemas.microsoft.com/office/drawing/2014/main" id="{E8EE9A63-93A7-4E91-A221-8137A06141E7}"/>
              </a:ext>
            </a:extLst>
          </p:cNvPr>
          <p:cNvSpPr txBox="1"/>
          <p:nvPr/>
        </p:nvSpPr>
        <p:spPr>
          <a:xfrm>
            <a:off x="94972" y="5158896"/>
            <a:ext cx="7458294" cy="830997"/>
          </a:xfrm>
          <a:prstGeom prst="rect">
            <a:avLst/>
          </a:prstGeom>
          <a:solidFill>
            <a:schemeClr val="bg1"/>
          </a:solidFill>
        </p:spPr>
        <p:txBody>
          <a:bodyPr wrap="square" rtlCol="0">
            <a:spAutoFit/>
          </a:bodyPr>
          <a:lstStyle/>
          <a:p>
            <a:pPr algn="ctr"/>
            <a:r>
              <a:rPr lang="fr-FR" sz="2400" dirty="0" err="1">
                <a:solidFill>
                  <a:schemeClr val="accent5">
                    <a:lumMod val="50000"/>
                  </a:schemeClr>
                </a:solidFill>
              </a:rPr>
              <a:t>What</a:t>
            </a:r>
            <a:r>
              <a:rPr lang="fr-FR" sz="2400" dirty="0">
                <a:solidFill>
                  <a:schemeClr val="accent5">
                    <a:lumMod val="50000"/>
                  </a:schemeClr>
                </a:solidFill>
              </a:rPr>
              <a:t> are </a:t>
            </a:r>
            <a:r>
              <a:rPr lang="fr-FR" sz="2400" dirty="0" err="1">
                <a:solidFill>
                  <a:schemeClr val="accent5">
                    <a:lumMod val="50000"/>
                  </a:schemeClr>
                </a:solidFill>
              </a:rPr>
              <a:t>two</a:t>
            </a:r>
            <a:r>
              <a:rPr lang="fr-FR" sz="2400" dirty="0">
                <a:solidFill>
                  <a:schemeClr val="accent5">
                    <a:lumMod val="50000"/>
                  </a:schemeClr>
                </a:solidFill>
              </a:rPr>
              <a:t> </a:t>
            </a:r>
            <a:r>
              <a:rPr lang="fr-FR" sz="2400" dirty="0" err="1">
                <a:solidFill>
                  <a:schemeClr val="accent5">
                    <a:lumMod val="50000"/>
                  </a:schemeClr>
                </a:solidFill>
              </a:rPr>
              <a:t>ways</a:t>
            </a:r>
            <a:r>
              <a:rPr lang="fr-FR" sz="2400" dirty="0">
                <a:solidFill>
                  <a:schemeClr val="accent5">
                    <a:lumMod val="50000"/>
                  </a:schemeClr>
                </a:solidFill>
              </a:rPr>
              <a:t> </a:t>
            </a:r>
            <a:r>
              <a:rPr lang="fr-FR" sz="2400" dirty="0" err="1">
                <a:solidFill>
                  <a:schemeClr val="accent5">
                    <a:lumMod val="50000"/>
                  </a:schemeClr>
                </a:solidFill>
              </a:rPr>
              <a:t>you</a:t>
            </a:r>
            <a:r>
              <a:rPr lang="fr-FR" sz="2400" dirty="0">
                <a:solidFill>
                  <a:schemeClr val="accent5">
                    <a:lumMod val="50000"/>
                  </a:schemeClr>
                </a:solidFill>
              </a:rPr>
              <a:t> can cross the Channel?</a:t>
            </a:r>
          </a:p>
          <a:p>
            <a:pPr algn="ctr"/>
            <a:r>
              <a:rPr lang="fr-FR" sz="2400" dirty="0">
                <a:solidFill>
                  <a:schemeClr val="accent5">
                    <a:lumMod val="50000"/>
                  </a:schemeClr>
                </a:solidFill>
              </a:rPr>
              <a:t>boat / train</a:t>
            </a:r>
          </a:p>
        </p:txBody>
      </p:sp>
      <p:sp>
        <p:nvSpPr>
          <p:cNvPr id="19" name="TextBox 18">
            <a:extLst>
              <a:ext uri="{FF2B5EF4-FFF2-40B4-BE49-F238E27FC236}">
                <a16:creationId xmlns:a16="http://schemas.microsoft.com/office/drawing/2014/main" id="{1B95109B-535D-4BCC-8B60-2B3200A18058}"/>
              </a:ext>
            </a:extLst>
          </p:cNvPr>
          <p:cNvSpPr txBox="1"/>
          <p:nvPr/>
        </p:nvSpPr>
        <p:spPr>
          <a:xfrm>
            <a:off x="94972" y="5158896"/>
            <a:ext cx="7458294" cy="830997"/>
          </a:xfrm>
          <a:prstGeom prst="rect">
            <a:avLst/>
          </a:prstGeom>
          <a:solidFill>
            <a:schemeClr val="bg1"/>
          </a:solidFill>
        </p:spPr>
        <p:txBody>
          <a:bodyPr wrap="square" rtlCol="0">
            <a:spAutoFit/>
          </a:bodyPr>
          <a:lstStyle/>
          <a:p>
            <a:pPr algn="ctr"/>
            <a:r>
              <a:rPr lang="fr-FR" sz="2400" dirty="0">
                <a:solidFill>
                  <a:schemeClr val="accent5">
                    <a:lumMod val="50000"/>
                  </a:schemeClr>
                </a:solidFill>
              </a:rPr>
              <a:t>How long </a:t>
            </a:r>
            <a:r>
              <a:rPr lang="fr-FR" sz="2400" dirty="0" err="1">
                <a:solidFill>
                  <a:schemeClr val="accent5">
                    <a:lumMod val="50000"/>
                  </a:schemeClr>
                </a:solidFill>
              </a:rPr>
              <a:t>is</a:t>
            </a:r>
            <a:r>
              <a:rPr lang="fr-FR" sz="2400" dirty="0">
                <a:solidFill>
                  <a:schemeClr val="accent5">
                    <a:lumMod val="50000"/>
                  </a:schemeClr>
                </a:solidFill>
              </a:rPr>
              <a:t> the tunnel?</a:t>
            </a:r>
          </a:p>
          <a:p>
            <a:pPr algn="ctr"/>
            <a:r>
              <a:rPr lang="fr-FR" sz="2400" dirty="0">
                <a:solidFill>
                  <a:schemeClr val="accent5">
                    <a:lumMod val="50000"/>
                  </a:schemeClr>
                </a:solidFill>
              </a:rPr>
              <a:t>50km</a:t>
            </a:r>
          </a:p>
        </p:txBody>
      </p:sp>
      <p:sp>
        <p:nvSpPr>
          <p:cNvPr id="20" name="TextBox 19">
            <a:extLst>
              <a:ext uri="{FF2B5EF4-FFF2-40B4-BE49-F238E27FC236}">
                <a16:creationId xmlns:a16="http://schemas.microsoft.com/office/drawing/2014/main" id="{0A8A1A7D-D1B3-4656-A7A2-0CD4EC35BD14}"/>
              </a:ext>
            </a:extLst>
          </p:cNvPr>
          <p:cNvSpPr txBox="1"/>
          <p:nvPr/>
        </p:nvSpPr>
        <p:spPr>
          <a:xfrm>
            <a:off x="94972" y="5175686"/>
            <a:ext cx="7458294" cy="830997"/>
          </a:xfrm>
          <a:prstGeom prst="rect">
            <a:avLst/>
          </a:prstGeom>
          <a:solidFill>
            <a:schemeClr val="bg1"/>
          </a:solidFill>
        </p:spPr>
        <p:txBody>
          <a:bodyPr wrap="square" rtlCol="0">
            <a:spAutoFit/>
          </a:bodyPr>
          <a:lstStyle/>
          <a:p>
            <a:pPr algn="ctr"/>
            <a:r>
              <a:rPr lang="fr-FR" sz="2400" dirty="0">
                <a:solidFill>
                  <a:schemeClr val="accent5">
                    <a:lumMod val="50000"/>
                  </a:schemeClr>
                </a:solidFill>
              </a:rPr>
              <a:t>How </a:t>
            </a:r>
            <a:r>
              <a:rPr lang="fr-FR" sz="2400" dirty="0" err="1">
                <a:solidFill>
                  <a:schemeClr val="accent5">
                    <a:lumMod val="50000"/>
                  </a:schemeClr>
                </a:solidFill>
              </a:rPr>
              <a:t>much</a:t>
            </a:r>
            <a:r>
              <a:rPr lang="fr-FR" sz="2400" dirty="0">
                <a:solidFill>
                  <a:schemeClr val="accent5">
                    <a:lumMod val="50000"/>
                  </a:schemeClr>
                </a:solidFill>
              </a:rPr>
              <a:t> of the tunnel </a:t>
            </a:r>
            <a:r>
              <a:rPr lang="fr-FR" sz="2400" dirty="0" err="1">
                <a:solidFill>
                  <a:schemeClr val="accent5">
                    <a:lumMod val="50000"/>
                  </a:schemeClr>
                </a:solidFill>
              </a:rPr>
              <a:t>is</a:t>
            </a:r>
            <a:r>
              <a:rPr lang="fr-FR" sz="2400" dirty="0">
                <a:solidFill>
                  <a:schemeClr val="accent5">
                    <a:lumMod val="50000"/>
                  </a:schemeClr>
                </a:solidFill>
              </a:rPr>
              <a:t> </a:t>
            </a:r>
            <a:r>
              <a:rPr lang="fr-FR" sz="2400" dirty="0" err="1">
                <a:solidFill>
                  <a:schemeClr val="accent5">
                    <a:lumMod val="50000"/>
                  </a:schemeClr>
                </a:solidFill>
              </a:rPr>
              <a:t>under</a:t>
            </a:r>
            <a:r>
              <a:rPr lang="fr-FR" sz="2400" dirty="0">
                <a:solidFill>
                  <a:schemeClr val="accent5">
                    <a:lumMod val="50000"/>
                  </a:schemeClr>
                </a:solidFill>
              </a:rPr>
              <a:t> the </a:t>
            </a:r>
            <a:r>
              <a:rPr lang="fr-FR" sz="2400" dirty="0" err="1">
                <a:solidFill>
                  <a:schemeClr val="accent5">
                    <a:lumMod val="50000"/>
                  </a:schemeClr>
                </a:solidFill>
              </a:rPr>
              <a:t>sea</a:t>
            </a:r>
            <a:r>
              <a:rPr lang="fr-FR" sz="2400" dirty="0">
                <a:solidFill>
                  <a:schemeClr val="accent5">
                    <a:lumMod val="50000"/>
                  </a:schemeClr>
                </a:solidFill>
              </a:rPr>
              <a:t>?</a:t>
            </a:r>
          </a:p>
          <a:p>
            <a:pPr algn="ctr"/>
            <a:r>
              <a:rPr lang="fr-FR" sz="2400" dirty="0">
                <a:solidFill>
                  <a:schemeClr val="accent5">
                    <a:lumMod val="50000"/>
                  </a:schemeClr>
                </a:solidFill>
              </a:rPr>
              <a:t>38km</a:t>
            </a:r>
          </a:p>
        </p:txBody>
      </p:sp>
      <p:sp>
        <p:nvSpPr>
          <p:cNvPr id="21" name="TextBox 20">
            <a:extLst>
              <a:ext uri="{FF2B5EF4-FFF2-40B4-BE49-F238E27FC236}">
                <a16:creationId xmlns:a16="http://schemas.microsoft.com/office/drawing/2014/main" id="{66BFA508-2DF5-4764-93AC-BFB2B42906AD}"/>
              </a:ext>
            </a:extLst>
          </p:cNvPr>
          <p:cNvSpPr txBox="1"/>
          <p:nvPr/>
        </p:nvSpPr>
        <p:spPr>
          <a:xfrm>
            <a:off x="187987" y="5157924"/>
            <a:ext cx="7458294" cy="830997"/>
          </a:xfrm>
          <a:prstGeom prst="rect">
            <a:avLst/>
          </a:prstGeom>
          <a:solidFill>
            <a:schemeClr val="bg1"/>
          </a:solidFill>
        </p:spPr>
        <p:txBody>
          <a:bodyPr wrap="square" rtlCol="0">
            <a:spAutoFit/>
          </a:bodyPr>
          <a:lstStyle/>
          <a:p>
            <a:pPr algn="ctr"/>
            <a:r>
              <a:rPr lang="fr-FR" sz="2400" dirty="0" err="1">
                <a:solidFill>
                  <a:schemeClr val="accent5">
                    <a:lumMod val="50000"/>
                  </a:schemeClr>
                </a:solidFill>
              </a:rPr>
              <a:t>What</a:t>
            </a:r>
            <a:r>
              <a:rPr lang="fr-FR" sz="2400" dirty="0">
                <a:solidFill>
                  <a:schemeClr val="accent5">
                    <a:lumMod val="50000"/>
                  </a:schemeClr>
                </a:solidFill>
              </a:rPr>
              <a:t> </a:t>
            </a:r>
            <a:r>
              <a:rPr lang="fr-FR" sz="2400" dirty="0" err="1">
                <a:solidFill>
                  <a:schemeClr val="accent5">
                    <a:lumMod val="50000"/>
                  </a:schemeClr>
                </a:solidFill>
              </a:rPr>
              <a:t>is</a:t>
            </a:r>
            <a:r>
              <a:rPr lang="fr-FR" sz="2400" dirty="0">
                <a:solidFill>
                  <a:schemeClr val="accent5">
                    <a:lumMod val="50000"/>
                  </a:schemeClr>
                </a:solidFill>
              </a:rPr>
              <a:t> the tunnel </a:t>
            </a:r>
            <a:r>
              <a:rPr lang="fr-FR" sz="2400" dirty="0" err="1">
                <a:solidFill>
                  <a:schemeClr val="accent5">
                    <a:lumMod val="50000"/>
                  </a:schemeClr>
                </a:solidFill>
              </a:rPr>
              <a:t>ideal</a:t>
            </a:r>
            <a:r>
              <a:rPr lang="fr-FR" sz="2400" dirty="0">
                <a:solidFill>
                  <a:schemeClr val="accent5">
                    <a:lumMod val="50000"/>
                  </a:schemeClr>
                </a:solidFill>
              </a:rPr>
              <a:t> for?</a:t>
            </a:r>
          </a:p>
          <a:p>
            <a:pPr algn="ctr"/>
            <a:r>
              <a:rPr lang="fr-FR" sz="2400" dirty="0" err="1">
                <a:solidFill>
                  <a:schemeClr val="accent5">
                    <a:lumMod val="50000"/>
                  </a:schemeClr>
                </a:solidFill>
              </a:rPr>
              <a:t>holidays</a:t>
            </a:r>
            <a:r>
              <a:rPr lang="fr-FR" sz="2400" dirty="0">
                <a:solidFill>
                  <a:schemeClr val="accent5">
                    <a:lumMod val="50000"/>
                  </a:schemeClr>
                </a:solidFill>
              </a:rPr>
              <a:t> / business</a:t>
            </a:r>
          </a:p>
        </p:txBody>
      </p:sp>
      <p:sp>
        <p:nvSpPr>
          <p:cNvPr id="45" name="Rectangle 44">
            <a:extLst>
              <a:ext uri="{FF2B5EF4-FFF2-40B4-BE49-F238E27FC236}">
                <a16:creationId xmlns:a16="http://schemas.microsoft.com/office/drawing/2014/main" id="{6EDF5E40-811D-488E-888C-5746442AD7A5}"/>
              </a:ext>
            </a:extLst>
          </p:cNvPr>
          <p:cNvSpPr/>
          <p:nvPr/>
        </p:nvSpPr>
        <p:spPr>
          <a:xfrm>
            <a:off x="2284800" y="5628972"/>
            <a:ext cx="3605326" cy="4949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22" name="Straight Connector 21">
            <a:extLst>
              <a:ext uri="{FF2B5EF4-FFF2-40B4-BE49-F238E27FC236}">
                <a16:creationId xmlns:a16="http://schemas.microsoft.com/office/drawing/2014/main" id="{77A59612-A114-425D-B5A6-9829FDC53131}"/>
              </a:ext>
            </a:extLst>
          </p:cNvPr>
          <p:cNvCxnSpPr>
            <a:cxnSpLocks/>
          </p:cNvCxnSpPr>
          <p:nvPr/>
        </p:nvCxnSpPr>
        <p:spPr>
          <a:xfrm>
            <a:off x="3735187" y="3890598"/>
            <a:ext cx="5342079" cy="0"/>
          </a:xfrm>
          <a:prstGeom prst="line">
            <a:avLst/>
          </a:prstGeom>
          <a:ln w="38100">
            <a:solidFill>
              <a:srgbClr val="ED7D3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E7D39F77-DFEE-4E49-80FD-13464C61CE62}"/>
              </a:ext>
            </a:extLst>
          </p:cNvPr>
          <p:cNvSpPr/>
          <p:nvPr/>
        </p:nvSpPr>
        <p:spPr>
          <a:xfrm>
            <a:off x="7564715" y="4312334"/>
            <a:ext cx="4613328" cy="1386299"/>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*la Manche = the English Channel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*sous-marin =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underwater</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*la mer =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sea</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24423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45"/>
                                        </p:tgtEl>
                                      </p:cBhvr>
                                    </p:animEffect>
                                    <p:set>
                                      <p:cBhvr>
                                        <p:cTn id="15" dur="1" fill="hold">
                                          <p:stCondLst>
                                            <p:cond delay="499"/>
                                          </p:stCondLst>
                                        </p:cTn>
                                        <p:tgtEl>
                                          <p:spTgt spid="4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2" nodeType="clickEffect">
                                  <p:stCondLst>
                                    <p:cond delay="0"/>
                                  </p:stCondLst>
                                  <p:childTnLst>
                                    <p:animEffect transition="out" filter="fade">
                                      <p:cBhvr>
                                        <p:cTn id="36" dur="500"/>
                                        <p:tgtEl>
                                          <p:spTgt spid="45"/>
                                        </p:tgtEl>
                                      </p:cBhvr>
                                    </p:animEffect>
                                    <p:set>
                                      <p:cBhvr>
                                        <p:cTn id="37" dur="1" fill="hold">
                                          <p:stCondLst>
                                            <p:cond delay="499"/>
                                          </p:stCondLst>
                                        </p:cTn>
                                        <p:tgtEl>
                                          <p:spTgt spid="4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3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grpId="3" nodeType="with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4" nodeType="clickEffect">
                                  <p:stCondLst>
                                    <p:cond delay="0"/>
                                  </p:stCondLst>
                                  <p:childTnLst>
                                    <p:animEffect transition="out" filter="fade">
                                      <p:cBhvr>
                                        <p:cTn id="58" dur="500"/>
                                        <p:tgtEl>
                                          <p:spTgt spid="45"/>
                                        </p:tgtEl>
                                      </p:cBhvr>
                                    </p:animEffect>
                                    <p:set>
                                      <p:cBhvr>
                                        <p:cTn id="59" dur="1" fill="hold">
                                          <p:stCondLst>
                                            <p:cond delay="499"/>
                                          </p:stCondLst>
                                        </p:cTn>
                                        <p:tgtEl>
                                          <p:spTgt spid="45"/>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20"/>
                                        </p:tgtEl>
                                      </p:cBhvr>
                                    </p:animEffect>
                                    <p:set>
                                      <p:cBhvr>
                                        <p:cTn id="64" dur="1" fill="hold">
                                          <p:stCondLst>
                                            <p:cond delay="499"/>
                                          </p:stCondLst>
                                        </p:cTn>
                                        <p:tgtEl>
                                          <p:spTgt spid="20"/>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2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par>
                                <p:cTn id="71" presetID="1" presetClass="entr" presetSubtype="0" fill="hold" grpId="5" nodeType="withEffect">
                                  <p:stCondLst>
                                    <p:cond delay="0"/>
                                  </p:stCondLst>
                                  <p:childTnLst>
                                    <p:set>
                                      <p:cBhvr>
                                        <p:cTn id="72" dur="1" fill="hold">
                                          <p:stCondLst>
                                            <p:cond delay="0"/>
                                          </p:stCondLst>
                                        </p:cTn>
                                        <p:tgtEl>
                                          <p:spTgt spid="4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6" nodeType="clickEffect">
                                  <p:stCondLst>
                                    <p:cond delay="0"/>
                                  </p:stCondLst>
                                  <p:childTnLst>
                                    <p:animEffect transition="out" filter="fade">
                                      <p:cBhvr>
                                        <p:cTn id="80" dur="500"/>
                                        <p:tgtEl>
                                          <p:spTgt spid="45"/>
                                        </p:tgtEl>
                                      </p:cBhvr>
                                    </p:animEffect>
                                    <p:set>
                                      <p:cBhvr>
                                        <p:cTn id="81" dur="1" fill="hold">
                                          <p:stCondLst>
                                            <p:cond delay="499"/>
                                          </p:stCondLst>
                                        </p:cTn>
                                        <p:tgtEl>
                                          <p:spTgt spid="45"/>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1" nodeType="clickEffect">
                                  <p:stCondLst>
                                    <p:cond delay="0"/>
                                  </p:stCondLst>
                                  <p:childTnLst>
                                    <p:animEffect transition="out" filter="fade">
                                      <p:cBhvr>
                                        <p:cTn id="85" dur="500"/>
                                        <p:tgtEl>
                                          <p:spTgt spid="21"/>
                                        </p:tgtEl>
                                      </p:cBhvr>
                                    </p:animEffect>
                                    <p:set>
                                      <p:cBhvr>
                                        <p:cTn id="86" dur="1" fill="hold">
                                          <p:stCondLst>
                                            <p:cond delay="499"/>
                                          </p:stCondLst>
                                        </p:cTn>
                                        <p:tgtEl>
                                          <p:spTgt spid="21"/>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9" grpId="0" animBg="1"/>
      <p:bldP spid="19" grpId="1" animBg="1"/>
      <p:bldP spid="20" grpId="0" animBg="1"/>
      <p:bldP spid="20" grpId="1" animBg="1"/>
      <p:bldP spid="21" grpId="0" animBg="1"/>
      <p:bldP spid="21" grpId="1" animBg="1"/>
      <p:bldP spid="45" grpId="0" animBg="1"/>
      <p:bldP spid="45" grpId="1" animBg="1"/>
      <p:bldP spid="45" grpId="2" animBg="1"/>
      <p:bldP spid="45" grpId="3" animBg="1"/>
      <p:bldP spid="45" grpId="4" animBg="1"/>
      <p:bldP spid="45" grpId="5" animBg="1"/>
      <p:bldP spid="45" grpId="6"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Saying ‘we’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DF9F18FC-1E50-40B0-91AC-36BA896007A3}"/>
              </a:ext>
            </a:extLst>
          </p:cNvPr>
          <p:cNvSpPr txBox="1"/>
          <p:nvPr/>
        </p:nvSpPr>
        <p:spPr>
          <a:xfrm>
            <a:off x="180000" y="1365098"/>
            <a:ext cx="11729921" cy="38164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pronouns </a:t>
            </a:r>
            <a:r>
              <a:rPr kumimoji="0" lang="en-US" sz="2200" b="1" i="0" u="none" strike="noStrike" kern="1200" cap="none" spc="0" normalizeH="0" baseline="0" noProof="0" dirty="0">
                <a:ln>
                  <a:noFill/>
                </a:ln>
                <a:solidFill>
                  <a:srgbClr val="E65D00"/>
                </a:solidFill>
                <a:effectLst/>
                <a:uLnTx/>
                <a:uFillTx/>
                <a:latin typeface="Century Gothic" panose="020F0302020204030204"/>
                <a:ea typeface="+mn-ea"/>
                <a:cs typeface="+mn-cs"/>
              </a:rPr>
              <a:t>on </a:t>
            </a:r>
            <a:r>
              <a:rPr kumimoji="0" lang="en-US" sz="2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and</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a:ln>
                  <a:noFill/>
                </a:ln>
                <a:solidFill>
                  <a:srgbClr val="E65D00"/>
                </a:solidFill>
                <a:effectLst/>
                <a:uLnTx/>
                <a:uFillTx/>
                <a:latin typeface="Century Gothic" panose="020F0302020204030204"/>
                <a:ea typeface="+mn-ea"/>
                <a:cs typeface="+mn-cs"/>
              </a:rPr>
              <a:t>nous</a:t>
            </a:r>
            <a:r>
              <a:rPr kumimoji="0" lang="en-US"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both mean ‘we’.</a:t>
            </a:r>
            <a:endParaRPr kumimoji="0" lang="en-US" sz="22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E65D0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E65D00"/>
                </a:solidFill>
                <a:effectLst/>
                <a:uLnTx/>
                <a:uFillTx/>
                <a:latin typeface="Century Gothic" panose="020F0302020204030204"/>
                <a:ea typeface="+mn-ea"/>
                <a:cs typeface="+mn-cs"/>
              </a:rPr>
              <a:t>On</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means ‘we’ when talking about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people in general</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We can also translate it as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people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It uses the </a:t>
            </a: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a:t>
            </a:r>
            <a:r>
              <a:rPr kumimoji="0" lang="en-US"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 endings.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pronoun </a:t>
            </a:r>
            <a:r>
              <a:rPr kumimoji="0" lang="en-US" sz="2200" b="1" i="0" u="none" strike="noStrike" kern="1200" cap="none" spc="0" normalizeH="0" baseline="0" noProof="0" dirty="0">
                <a:ln>
                  <a:noFill/>
                </a:ln>
                <a:solidFill>
                  <a:srgbClr val="E65D00"/>
                </a:solidFill>
                <a:effectLst/>
                <a:uLnTx/>
                <a:uFillTx/>
                <a:latin typeface="Century Gothic" panose="020F0302020204030204"/>
                <a:ea typeface="+mn-ea"/>
                <a:cs typeface="+mn-cs"/>
              </a:rPr>
              <a:t>nous</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always</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means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when talking about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yourself and another person or people.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We can also translate it as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and I</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verb ending is </a:t>
            </a: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1DADED38-952D-4DC8-9AFA-88E7B3AFFD6E}"/>
              </a:ext>
            </a:extLst>
          </p:cNvPr>
          <p:cNvSpPr txBox="1"/>
          <p:nvPr/>
        </p:nvSpPr>
        <p:spPr>
          <a:xfrm>
            <a:off x="614611" y="3135396"/>
            <a:ext cx="345353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E65D00"/>
                </a:solidFill>
                <a:effectLst/>
                <a:uLnTx/>
                <a:uFillTx/>
                <a:latin typeface="Century Gothic" panose="020F0302020204030204"/>
                <a:ea typeface="+mn-ea"/>
                <a:cs typeface="+mn-cs"/>
              </a:rPr>
              <a:t>On</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parle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français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ici</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0" name="TextBox 9">
            <a:extLst>
              <a:ext uri="{FF2B5EF4-FFF2-40B4-BE49-F238E27FC236}">
                <a16:creationId xmlns:a16="http://schemas.microsoft.com/office/drawing/2014/main" id="{391E76AE-1C3F-4997-A6D5-BB260A3CAB45}"/>
              </a:ext>
            </a:extLst>
          </p:cNvPr>
          <p:cNvSpPr txBox="1"/>
          <p:nvPr/>
        </p:nvSpPr>
        <p:spPr>
          <a:xfrm>
            <a:off x="6255773" y="3135396"/>
            <a:ext cx="428876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E65D00"/>
                </a:solidFill>
                <a:effectLst/>
                <a:uLnTx/>
                <a:uFillTx/>
                <a:latin typeface="Century Gothic" panose="020F0302020204030204"/>
                <a:ea typeface="+mn-ea"/>
                <a:cs typeface="+mn-cs"/>
              </a:rPr>
              <a:t>We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speak</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French here.</a:t>
            </a:r>
            <a:b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200" b="1" i="0" u="none" strike="noStrike" kern="1200" cap="none" spc="0" normalizeH="0" baseline="0" noProof="0" dirty="0">
                <a:ln>
                  <a:noFill/>
                </a:ln>
                <a:solidFill>
                  <a:srgbClr val="E65D00"/>
                </a:solidFill>
                <a:effectLst/>
                <a:uLnTx/>
                <a:uFillTx/>
                <a:latin typeface="Century Gothic" panose="020F0302020204030204"/>
                <a:ea typeface="+mn-ea"/>
                <a:cs typeface="+mn-cs"/>
              </a:rPr>
              <a:t>People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speak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French here.</a:t>
            </a:r>
          </a:p>
        </p:txBody>
      </p:sp>
      <p:sp>
        <p:nvSpPr>
          <p:cNvPr id="11" name="TextBox 10">
            <a:extLst>
              <a:ext uri="{FF2B5EF4-FFF2-40B4-BE49-F238E27FC236}">
                <a16:creationId xmlns:a16="http://schemas.microsoft.com/office/drawing/2014/main" id="{07418B42-D67E-46B0-907C-32B72F48E5E6}"/>
              </a:ext>
            </a:extLst>
          </p:cNvPr>
          <p:cNvSpPr txBox="1"/>
          <p:nvPr/>
        </p:nvSpPr>
        <p:spPr>
          <a:xfrm>
            <a:off x="614611" y="5200499"/>
            <a:ext cx="345353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E65D00"/>
                </a:solidFill>
                <a:effectLst/>
                <a:uLnTx/>
                <a:uFillTx/>
                <a:latin typeface="Century Gothic" panose="020F0302020204030204"/>
                <a:ea typeface="+mn-ea"/>
                <a:cs typeface="+mn-cs"/>
              </a:rPr>
              <a:t>Nous</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parlons</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français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2" name="TextBox 11">
            <a:extLst>
              <a:ext uri="{FF2B5EF4-FFF2-40B4-BE49-F238E27FC236}">
                <a16:creationId xmlns:a16="http://schemas.microsoft.com/office/drawing/2014/main" id="{D9E1C45D-079D-44CD-8075-F54E0ABDB2E2}"/>
              </a:ext>
            </a:extLst>
          </p:cNvPr>
          <p:cNvSpPr txBox="1"/>
          <p:nvPr/>
        </p:nvSpPr>
        <p:spPr>
          <a:xfrm>
            <a:off x="6255773" y="5194270"/>
            <a:ext cx="377791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E65D00"/>
                </a:solidFill>
                <a:effectLst/>
                <a:uLnTx/>
                <a:uFillTx/>
                <a:latin typeface="Century Gothic" panose="020F0302020204030204"/>
                <a:ea typeface="+mn-ea"/>
                <a:cs typeface="+mn-cs"/>
              </a:rPr>
              <a:t>We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speak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French.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E65D00"/>
                </a:solidFill>
                <a:effectLst/>
                <a:uLnTx/>
                <a:uFillTx/>
                <a:latin typeface="Century Gothic" panose="020F0302020204030204"/>
                <a:ea typeface="+mn-ea"/>
                <a:cs typeface="+mn-cs"/>
              </a:rPr>
              <a:t>You and I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speak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French.</a:t>
            </a:r>
          </a:p>
        </p:txBody>
      </p:sp>
      <p:sp>
        <p:nvSpPr>
          <p:cNvPr id="3" name="Speech Bubble: Rectangle with Corners Rounded 2">
            <a:extLst>
              <a:ext uri="{FF2B5EF4-FFF2-40B4-BE49-F238E27FC236}">
                <a16:creationId xmlns:a16="http://schemas.microsoft.com/office/drawing/2014/main" id="{1F46658B-30C0-4FD8-830B-92A60677A224}"/>
              </a:ext>
            </a:extLst>
          </p:cNvPr>
          <p:cNvSpPr/>
          <p:nvPr/>
        </p:nvSpPr>
        <p:spPr>
          <a:xfrm>
            <a:off x="6611409" y="152400"/>
            <a:ext cx="3145536" cy="1669324"/>
          </a:xfrm>
          <a:prstGeom prst="wedgeRoundRectCallout">
            <a:avLst>
              <a:gd name="adj1" fmla="val -19864"/>
              <a:gd name="adj2" fmla="val 63037"/>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err="1"/>
              <a:t>Remember</a:t>
            </a:r>
            <a:r>
              <a:rPr lang="fr-FR" b="1" dirty="0"/>
              <a:t>!</a:t>
            </a:r>
          </a:p>
          <a:p>
            <a:pPr algn="ctr"/>
            <a:r>
              <a:rPr lang="fr-FR" dirty="0"/>
              <a:t>‘On’ can </a:t>
            </a:r>
            <a:r>
              <a:rPr lang="fr-FR" dirty="0" err="1"/>
              <a:t>also</a:t>
            </a:r>
            <a:r>
              <a:rPr lang="fr-FR" dirty="0"/>
              <a:t> </a:t>
            </a:r>
            <a:r>
              <a:rPr lang="fr-FR" dirty="0" err="1"/>
              <a:t>be</a:t>
            </a:r>
            <a:r>
              <a:rPr lang="fr-FR" dirty="0"/>
              <a:t> </a:t>
            </a:r>
            <a:r>
              <a:rPr lang="fr-FR" dirty="0" err="1"/>
              <a:t>used</a:t>
            </a:r>
            <a:r>
              <a:rPr lang="fr-FR" dirty="0"/>
              <a:t> </a:t>
            </a:r>
            <a:r>
              <a:rPr lang="fr-FR" b="1" dirty="0" err="1"/>
              <a:t>informally</a:t>
            </a:r>
            <a:r>
              <a:rPr lang="fr-FR" dirty="0"/>
              <a:t> to talk about </a:t>
            </a:r>
            <a:r>
              <a:rPr lang="fr-FR" dirty="0" err="1"/>
              <a:t>yourself</a:t>
            </a:r>
            <a:r>
              <a:rPr lang="fr-FR" dirty="0"/>
              <a:t> and </a:t>
            </a:r>
            <a:r>
              <a:rPr lang="fr-FR" dirty="0" err="1"/>
              <a:t>another</a:t>
            </a:r>
            <a:r>
              <a:rPr lang="fr-FR" dirty="0"/>
              <a:t> </a:t>
            </a:r>
            <a:r>
              <a:rPr lang="fr-FR" dirty="0" err="1"/>
              <a:t>person</a:t>
            </a:r>
            <a:r>
              <a:rPr lang="fr-FR" dirty="0"/>
              <a:t>. </a:t>
            </a:r>
            <a:r>
              <a:rPr lang="fr-FR" dirty="0" err="1"/>
              <a:t>We</a:t>
            </a:r>
            <a:r>
              <a:rPr lang="fr-FR" dirty="0"/>
              <a:t> </a:t>
            </a:r>
            <a:r>
              <a:rPr lang="fr-FR" dirty="0" err="1"/>
              <a:t>will</a:t>
            </a:r>
            <a:r>
              <a:rPr lang="fr-FR" dirty="0"/>
              <a:t> </a:t>
            </a:r>
            <a:r>
              <a:rPr lang="fr-FR" dirty="0" err="1"/>
              <a:t>revise</a:t>
            </a:r>
            <a:r>
              <a:rPr lang="fr-FR" dirty="0"/>
              <a:t> </a:t>
            </a:r>
            <a:r>
              <a:rPr lang="fr-FR" dirty="0" err="1"/>
              <a:t>this</a:t>
            </a:r>
            <a:r>
              <a:rPr lang="fr-FR" dirty="0"/>
              <a:t> in a few </a:t>
            </a:r>
            <a:r>
              <a:rPr lang="fr-FR" dirty="0" err="1"/>
              <a:t>weeks</a:t>
            </a:r>
            <a:r>
              <a:rPr lang="fr-FR" dirty="0"/>
              <a:t>’ time.</a:t>
            </a:r>
          </a:p>
        </p:txBody>
      </p:sp>
    </p:spTree>
    <p:extLst>
      <p:ext uri="{BB962C8B-B14F-4D97-AF65-F5344CB8AC3E}">
        <p14:creationId xmlns:p14="http://schemas.microsoft.com/office/powerpoint/2010/main" val="83360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P spid="12" grpId="0"/>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EA54857-9201-4877-A6A3-C1833804A48E}"/>
              </a:ext>
            </a:extLst>
          </p:cNvPr>
          <p:cNvSpPr txBox="1"/>
          <p:nvPr/>
        </p:nvSpPr>
        <p:spPr>
          <a:xfrm>
            <a:off x="6350869" y="2132017"/>
            <a:ext cx="5878830"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solidFill>
                <a:effectLst/>
                <a:uLnTx/>
                <a:uFillTx/>
                <a:latin typeface="Century Gothic" panose="020F0302020204030204"/>
                <a:ea typeface="+mn-ea"/>
                <a:cs typeface="+mn-cs"/>
              </a:rPr>
              <a:t>1. Everyone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brings kites to Dieppe.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solidFill>
                <a:effectLst/>
                <a:uLnTx/>
                <a:uFillTx/>
                <a:latin typeface="Century Gothic" panose="020F0302020204030204"/>
                <a:ea typeface="+mn-ea"/>
                <a:cs typeface="+mn-cs"/>
              </a:rPr>
              <a:t>2. You and 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send photos to friends.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solidFill>
                <a:effectLst/>
                <a:uLnTx/>
                <a:uFillTx/>
                <a:latin typeface="Century Gothic" panose="020F0302020204030204"/>
                <a:ea typeface="+mn-ea"/>
                <a:cs typeface="+mn-cs"/>
              </a:rPr>
              <a:t>3. People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lift their heads to the sky.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solidFill>
                <a:effectLst/>
                <a:uLnTx/>
                <a:uFillTx/>
                <a:latin typeface="Century Gothic" panose="020F0302020204030204"/>
                <a:ea typeface="+mn-ea"/>
                <a:cs typeface="+mn-cs"/>
              </a:rPr>
              <a:t>4. People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explain the history of the festival to the newspapers.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solidFill>
                <a:effectLst/>
                <a:uLnTx/>
                <a:uFillTx/>
                <a:latin typeface="Century Gothic" panose="020F0302020204030204"/>
                <a:ea typeface="+mn-ea"/>
                <a:cs typeface="+mn-cs"/>
              </a:rPr>
              <a:t>5. You and 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watch the show.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solidFill>
                <a:effectLst/>
                <a:uLnTx/>
                <a:uFillTx/>
                <a:latin typeface="Century Gothic" panose="020F0302020204030204"/>
                <a:ea typeface="+mn-ea"/>
                <a:cs typeface="+mn-cs"/>
              </a:rPr>
              <a:t>6. People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give information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children.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solidFill>
                <a:effectLst/>
                <a:uLnTx/>
                <a:uFillTx/>
                <a:latin typeface="Century Gothic" panose="020F0302020204030204"/>
                <a:ea typeface="+mn-ea"/>
                <a:cs typeface="+mn-cs"/>
              </a:rPr>
              <a:t>7. You and 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are looking for the others.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solidFill>
                <a:effectLst/>
                <a:uLnTx/>
                <a:uFillTx/>
                <a:latin typeface="Century Gothic" panose="020F0302020204030204"/>
                <a:ea typeface="+mn-ea"/>
                <a:cs typeface="+mn-cs"/>
              </a:rPr>
              <a:t>8. You and 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are buying kites.</a:t>
            </a:r>
          </a:p>
        </p:txBody>
      </p:sp>
      <p:sp>
        <p:nvSpPr>
          <p:cNvPr id="6" name="TextBox 5">
            <a:extLst>
              <a:ext uri="{FF2B5EF4-FFF2-40B4-BE49-F238E27FC236}">
                <a16:creationId xmlns:a16="http://schemas.microsoft.com/office/drawing/2014/main" id="{16E5D2C8-39D0-B149-BD4B-D3EDCF96BB45}"/>
              </a:ext>
            </a:extLst>
          </p:cNvPr>
          <p:cNvSpPr txBox="1"/>
          <p:nvPr/>
        </p:nvSpPr>
        <p:spPr>
          <a:xfrm>
            <a:off x="199692" y="2091558"/>
            <a:ext cx="6151177" cy="4154984"/>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ED7D31"/>
                </a:solidFill>
                <a:effectLst/>
                <a:uLnTx/>
                <a:uFillTx/>
                <a:latin typeface="Century Gothic" panose="020F0302020204030204"/>
                <a:ea typeface="+mn-ea"/>
                <a:cs typeface="+mn-cs"/>
              </a:rPr>
              <a:t>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emporte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cerfs-volants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Dieppe.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ED7D31"/>
                </a:solidFill>
                <a:effectLst/>
                <a:uLnTx/>
                <a:uFillTx/>
                <a:latin typeface="Century Gothic" panose="020F0302020204030204"/>
                <a:ea typeface="+mn-ea"/>
                <a:cs typeface="+mn-cs"/>
              </a:rPr>
              <a:t>Nous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envoyons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photos aux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ED7D31"/>
                </a:solidFill>
                <a:effectLst/>
                <a:uLnTx/>
                <a:uFillTx/>
                <a:latin typeface="Century Gothic" panose="020F0302020204030204"/>
                <a:ea typeface="+mn-ea"/>
                <a:cs typeface="+mn-cs"/>
              </a:rPr>
              <a:t>On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lève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têtes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ciel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ED7D31"/>
                </a:solidFill>
                <a:effectLst/>
                <a:uLnTx/>
                <a:uFillTx/>
                <a:latin typeface="Century Gothic" panose="020F0302020204030204"/>
                <a:ea typeface="+mn-ea"/>
                <a:cs typeface="+mn-cs"/>
              </a:rPr>
              <a:t>On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explique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l’histoire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festival aux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journaux</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ED7D31"/>
                </a:solidFill>
                <a:effectLst/>
                <a:uLnTx/>
                <a:uFillTx/>
                <a:latin typeface="Century Gothic" panose="020F0302020204030204"/>
                <a:ea typeface="+mn-ea"/>
                <a:cs typeface="+mn-cs"/>
              </a:rPr>
              <a:t>Nous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regardons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show.</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ED7D31"/>
                </a:solidFill>
                <a:effectLst/>
                <a:uLnTx/>
                <a:uFillTx/>
                <a:latin typeface="Century Gothic" panose="020F0302020204030204"/>
                <a:ea typeface="+mn-ea"/>
                <a:cs typeface="+mn-cs"/>
              </a:rPr>
              <a:t>On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donne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informations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aux enfants.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ED7D31"/>
                </a:solidFill>
                <a:effectLst/>
                <a:uLnTx/>
                <a:uFillTx/>
                <a:latin typeface="Century Gothic" panose="020F0302020204030204"/>
                <a:ea typeface="+mn-ea"/>
                <a:cs typeface="+mn-cs"/>
              </a:rPr>
              <a:t>Nous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cherchons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autres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ED7D31"/>
                </a:solidFill>
                <a:effectLst/>
                <a:uLnTx/>
                <a:uFillTx/>
                <a:latin typeface="Century Gothic" panose="020F0302020204030204"/>
                <a:ea typeface="+mn-ea"/>
                <a:cs typeface="+mn-cs"/>
              </a:rPr>
              <a:t>Nous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achetons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cerfs-volants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5839098"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Au festival de Dieppe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 name="Rectangle 1">
            <a:extLst>
              <a:ext uri="{FF2B5EF4-FFF2-40B4-BE49-F238E27FC236}">
                <a16:creationId xmlns:a16="http://schemas.microsoft.com/office/drawing/2014/main" id="{38C45A03-89AB-419D-93E6-DC77C34BDCF5}"/>
              </a:ext>
            </a:extLst>
          </p:cNvPr>
          <p:cNvSpPr/>
          <p:nvPr/>
        </p:nvSpPr>
        <p:spPr>
          <a:xfrm>
            <a:off x="699947" y="2135648"/>
            <a:ext cx="773559" cy="3507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entury Gothic" panose="020F0302020204030204"/>
                <a:ea typeface="+mn-ea"/>
                <a:cs typeface="+mn-cs"/>
              </a:rPr>
              <a:t>__</a:t>
            </a:r>
          </a:p>
        </p:txBody>
      </p:sp>
      <p:sp>
        <p:nvSpPr>
          <p:cNvPr id="9" name="Rectangle 8">
            <a:extLst>
              <a:ext uri="{FF2B5EF4-FFF2-40B4-BE49-F238E27FC236}">
                <a16:creationId xmlns:a16="http://schemas.microsoft.com/office/drawing/2014/main" id="{B6E2DB3B-6EF6-4E3B-AF5B-0344B1C3FBF7}"/>
              </a:ext>
            </a:extLst>
          </p:cNvPr>
          <p:cNvSpPr/>
          <p:nvPr/>
        </p:nvSpPr>
        <p:spPr>
          <a:xfrm>
            <a:off x="699947" y="2893992"/>
            <a:ext cx="773559" cy="3507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entury Gothic" panose="020F0302020204030204"/>
                <a:ea typeface="+mn-ea"/>
                <a:cs typeface="+mn-cs"/>
              </a:rPr>
              <a:t>__</a:t>
            </a:r>
          </a:p>
        </p:txBody>
      </p:sp>
      <p:sp>
        <p:nvSpPr>
          <p:cNvPr id="10" name="Rectangle 9">
            <a:extLst>
              <a:ext uri="{FF2B5EF4-FFF2-40B4-BE49-F238E27FC236}">
                <a16:creationId xmlns:a16="http://schemas.microsoft.com/office/drawing/2014/main" id="{C27D383F-B20E-43A1-B56D-452F2AB3234F}"/>
              </a:ext>
            </a:extLst>
          </p:cNvPr>
          <p:cNvSpPr/>
          <p:nvPr/>
        </p:nvSpPr>
        <p:spPr>
          <a:xfrm>
            <a:off x="699946" y="3268239"/>
            <a:ext cx="773559" cy="3507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entury Gothic" panose="020F0302020204030204"/>
                <a:ea typeface="+mn-ea"/>
                <a:cs typeface="+mn-cs"/>
              </a:rPr>
              <a:t>__</a:t>
            </a:r>
          </a:p>
        </p:txBody>
      </p:sp>
      <p:sp>
        <p:nvSpPr>
          <p:cNvPr id="11" name="Rectangle 10">
            <a:extLst>
              <a:ext uri="{FF2B5EF4-FFF2-40B4-BE49-F238E27FC236}">
                <a16:creationId xmlns:a16="http://schemas.microsoft.com/office/drawing/2014/main" id="{E1E7A243-AB7D-4BF4-8745-6892648DE906}"/>
              </a:ext>
            </a:extLst>
          </p:cNvPr>
          <p:cNvSpPr/>
          <p:nvPr/>
        </p:nvSpPr>
        <p:spPr>
          <a:xfrm>
            <a:off x="699946" y="3640809"/>
            <a:ext cx="773559" cy="3507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entury Gothic" panose="020F0302020204030204"/>
                <a:ea typeface="+mn-ea"/>
                <a:cs typeface="+mn-cs"/>
              </a:rPr>
              <a:t>__</a:t>
            </a:r>
          </a:p>
        </p:txBody>
      </p:sp>
      <p:sp>
        <p:nvSpPr>
          <p:cNvPr id="12" name="Rectangle 11">
            <a:extLst>
              <a:ext uri="{FF2B5EF4-FFF2-40B4-BE49-F238E27FC236}">
                <a16:creationId xmlns:a16="http://schemas.microsoft.com/office/drawing/2014/main" id="{D9C3D411-1730-48ED-A509-B54C8DF52C31}"/>
              </a:ext>
            </a:extLst>
          </p:cNvPr>
          <p:cNvSpPr/>
          <p:nvPr/>
        </p:nvSpPr>
        <p:spPr>
          <a:xfrm>
            <a:off x="699946" y="4390879"/>
            <a:ext cx="773559" cy="3507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entury Gothic" panose="020F0302020204030204"/>
                <a:ea typeface="+mn-ea"/>
                <a:cs typeface="+mn-cs"/>
              </a:rPr>
              <a:t>__</a:t>
            </a:r>
          </a:p>
        </p:txBody>
      </p:sp>
      <p:sp>
        <p:nvSpPr>
          <p:cNvPr id="13" name="Rectangle 12">
            <a:extLst>
              <a:ext uri="{FF2B5EF4-FFF2-40B4-BE49-F238E27FC236}">
                <a16:creationId xmlns:a16="http://schemas.microsoft.com/office/drawing/2014/main" id="{0E085E91-8245-412D-A60A-924971374F58}"/>
              </a:ext>
            </a:extLst>
          </p:cNvPr>
          <p:cNvSpPr/>
          <p:nvPr/>
        </p:nvSpPr>
        <p:spPr>
          <a:xfrm>
            <a:off x="699947" y="4731166"/>
            <a:ext cx="773559" cy="3507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entury Gothic" panose="020F0302020204030204"/>
                <a:ea typeface="+mn-ea"/>
                <a:cs typeface="+mn-cs"/>
              </a:rPr>
              <a:t>__</a:t>
            </a:r>
          </a:p>
        </p:txBody>
      </p:sp>
      <p:sp>
        <p:nvSpPr>
          <p:cNvPr id="14" name="Rectangle 13">
            <a:extLst>
              <a:ext uri="{FF2B5EF4-FFF2-40B4-BE49-F238E27FC236}">
                <a16:creationId xmlns:a16="http://schemas.microsoft.com/office/drawing/2014/main" id="{4313FC9C-BC92-45B2-BC2B-C6C3FE2E6415}"/>
              </a:ext>
            </a:extLst>
          </p:cNvPr>
          <p:cNvSpPr/>
          <p:nvPr/>
        </p:nvSpPr>
        <p:spPr>
          <a:xfrm>
            <a:off x="699946" y="5459553"/>
            <a:ext cx="773559" cy="3507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entury Gothic" panose="020F0302020204030204"/>
                <a:ea typeface="+mn-ea"/>
                <a:cs typeface="+mn-cs"/>
              </a:rPr>
              <a:t>__</a:t>
            </a:r>
          </a:p>
        </p:txBody>
      </p:sp>
      <p:sp>
        <p:nvSpPr>
          <p:cNvPr id="15" name="Rectangle 14">
            <a:extLst>
              <a:ext uri="{FF2B5EF4-FFF2-40B4-BE49-F238E27FC236}">
                <a16:creationId xmlns:a16="http://schemas.microsoft.com/office/drawing/2014/main" id="{DC3C3B06-4438-4276-904A-7B6E0E10722C}"/>
              </a:ext>
            </a:extLst>
          </p:cNvPr>
          <p:cNvSpPr/>
          <p:nvPr/>
        </p:nvSpPr>
        <p:spPr>
          <a:xfrm>
            <a:off x="613719" y="5833800"/>
            <a:ext cx="946015" cy="3507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solidFill>
                <a:effectLst/>
                <a:uLnTx/>
                <a:uFillTx/>
                <a:latin typeface="Century Gothic" panose="020F0302020204030204"/>
                <a:ea typeface="+mn-ea"/>
                <a:cs typeface="+mn-cs"/>
              </a:rPr>
              <a:t>__</a:t>
            </a:r>
          </a:p>
        </p:txBody>
      </p:sp>
      <p:sp>
        <p:nvSpPr>
          <p:cNvPr id="17" name="Rectangle 16">
            <a:extLst>
              <a:ext uri="{FF2B5EF4-FFF2-40B4-BE49-F238E27FC236}">
                <a16:creationId xmlns:a16="http://schemas.microsoft.com/office/drawing/2014/main" id="{082D1892-45B8-424D-BAE2-7EDD77BFA89E}"/>
              </a:ext>
            </a:extLst>
          </p:cNvPr>
          <p:cNvSpPr/>
          <p:nvPr/>
        </p:nvSpPr>
        <p:spPr>
          <a:xfrm>
            <a:off x="6354744" y="2122172"/>
            <a:ext cx="5245920" cy="485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E58B6A4C-D5C4-4603-9ABD-E855B210FADF}"/>
              </a:ext>
            </a:extLst>
          </p:cNvPr>
          <p:cNvSpPr/>
          <p:nvPr/>
        </p:nvSpPr>
        <p:spPr>
          <a:xfrm>
            <a:off x="6446433" y="2918231"/>
            <a:ext cx="5321064" cy="454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8CC157AE-9C71-4D56-9A7C-DA1977AB62E3}"/>
              </a:ext>
            </a:extLst>
          </p:cNvPr>
          <p:cNvSpPr/>
          <p:nvPr/>
        </p:nvSpPr>
        <p:spPr>
          <a:xfrm>
            <a:off x="6297659" y="3340032"/>
            <a:ext cx="5303005" cy="4091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34FA4432-2606-448C-81E2-8620F9549747}"/>
              </a:ext>
            </a:extLst>
          </p:cNvPr>
          <p:cNvSpPr/>
          <p:nvPr/>
        </p:nvSpPr>
        <p:spPr>
          <a:xfrm>
            <a:off x="6446433" y="3640809"/>
            <a:ext cx="5049714" cy="7471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9E3FB984-AC75-4D02-B542-CDB8F58C7B2C}"/>
              </a:ext>
            </a:extLst>
          </p:cNvPr>
          <p:cNvSpPr/>
          <p:nvPr/>
        </p:nvSpPr>
        <p:spPr>
          <a:xfrm>
            <a:off x="6264640" y="4437413"/>
            <a:ext cx="4823717" cy="3793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E8BB4FA2-0015-4383-8EB7-2E32EB84A61A}"/>
              </a:ext>
            </a:extLst>
          </p:cNvPr>
          <p:cNvSpPr/>
          <p:nvPr/>
        </p:nvSpPr>
        <p:spPr>
          <a:xfrm>
            <a:off x="6297659" y="4764221"/>
            <a:ext cx="4823717" cy="720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053CE2AC-0AFB-495A-ABA2-61C6AB38CEE1}"/>
              </a:ext>
            </a:extLst>
          </p:cNvPr>
          <p:cNvSpPr/>
          <p:nvPr/>
        </p:nvSpPr>
        <p:spPr>
          <a:xfrm>
            <a:off x="6264640" y="5435646"/>
            <a:ext cx="5878830" cy="389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C9208C79-9724-4797-9AE0-B649B0E1C9B0}"/>
              </a:ext>
            </a:extLst>
          </p:cNvPr>
          <p:cNvSpPr/>
          <p:nvPr/>
        </p:nvSpPr>
        <p:spPr>
          <a:xfrm>
            <a:off x="6393784" y="5838777"/>
            <a:ext cx="4823717" cy="3507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5" name="Rectangle: Rounded Corners 24">
            <a:extLst>
              <a:ext uri="{FF2B5EF4-FFF2-40B4-BE49-F238E27FC236}">
                <a16:creationId xmlns:a16="http://schemas.microsoft.com/office/drawing/2014/main" id="{46ABCEC5-BC73-4553-B495-23D641926F3D}"/>
              </a:ext>
            </a:extLst>
          </p:cNvPr>
          <p:cNvSpPr/>
          <p:nvPr/>
        </p:nvSpPr>
        <p:spPr>
          <a:xfrm>
            <a:off x="5851619" y="301057"/>
            <a:ext cx="1986801" cy="647066"/>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le cerf-volant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kite</a:t>
            </a:r>
          </a:p>
        </p:txBody>
      </p:sp>
      <p:pic>
        <p:nvPicPr>
          <p:cNvPr id="2052" name="Picture 4" descr="Beach, Sea, Girl, Dog, Kite, Friendship, Landscape">
            <a:extLst>
              <a:ext uri="{FF2B5EF4-FFF2-40B4-BE49-F238E27FC236}">
                <a16:creationId xmlns:a16="http://schemas.microsoft.com/office/drawing/2014/main" id="{C48E281A-5876-4FB4-B268-19AD19DA92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102"/>
          <a:stretch/>
        </p:blipFill>
        <p:spPr bwMode="auto">
          <a:xfrm>
            <a:off x="8521808" y="260672"/>
            <a:ext cx="2192290" cy="144046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792C93E-661E-4072-9588-F4B7171B2FC6}"/>
              </a:ext>
            </a:extLst>
          </p:cNvPr>
          <p:cNvSpPr txBox="1"/>
          <p:nvPr/>
        </p:nvSpPr>
        <p:spPr>
          <a:xfrm>
            <a:off x="199692" y="1229147"/>
            <a:ext cx="1156780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Tu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trouves</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un article sur le festival dans un journal.</a:t>
            </a:r>
            <a:b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C’est</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chacun</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(people)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ou</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juste</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nous (les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journalistes</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p:txBody>
      </p:sp>
    </p:spTree>
    <p:extLst>
      <p:ext uri="{BB962C8B-B14F-4D97-AF65-F5344CB8AC3E}">
        <p14:creationId xmlns:p14="http://schemas.microsoft.com/office/powerpoint/2010/main" val="1246621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19"/>
                                        </p:tgtEl>
                                      </p:cBhvr>
                                    </p:animEffect>
                                    <p:set>
                                      <p:cBhvr>
                                        <p:cTn id="57" dur="1" fill="hold">
                                          <p:stCondLst>
                                            <p:cond delay="499"/>
                                          </p:stCondLst>
                                        </p:cTn>
                                        <p:tgtEl>
                                          <p:spTgt spid="19"/>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21"/>
                                        </p:tgtEl>
                                      </p:cBhvr>
                                    </p:animEffect>
                                    <p:set>
                                      <p:cBhvr>
                                        <p:cTn id="67" dur="1" fill="hold">
                                          <p:stCondLst>
                                            <p:cond delay="499"/>
                                          </p:stCondLst>
                                        </p:cTn>
                                        <p:tgtEl>
                                          <p:spTgt spid="21"/>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0" nodeType="clickEffect">
                                  <p:stCondLst>
                                    <p:cond delay="0"/>
                                  </p:stCondLst>
                                  <p:childTnLst>
                                    <p:animEffect transition="out" filter="fade">
                                      <p:cBhvr>
                                        <p:cTn id="71" dur="500"/>
                                        <p:tgtEl>
                                          <p:spTgt spid="22"/>
                                        </p:tgtEl>
                                      </p:cBhvr>
                                    </p:animEffect>
                                    <p:set>
                                      <p:cBhvr>
                                        <p:cTn id="72" dur="1" fill="hold">
                                          <p:stCondLst>
                                            <p:cond delay="499"/>
                                          </p:stCondLst>
                                        </p:cTn>
                                        <p:tgtEl>
                                          <p:spTgt spid="22"/>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23"/>
                                        </p:tgtEl>
                                      </p:cBhvr>
                                    </p:animEffect>
                                    <p:set>
                                      <p:cBhvr>
                                        <p:cTn id="77" dur="1" fill="hold">
                                          <p:stCondLst>
                                            <p:cond delay="499"/>
                                          </p:stCondLst>
                                        </p:cTn>
                                        <p:tgtEl>
                                          <p:spTgt spid="2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0" nodeType="clickEffect">
                                  <p:stCondLst>
                                    <p:cond delay="0"/>
                                  </p:stCondLst>
                                  <p:childTnLst>
                                    <p:animEffect transition="out" filter="fade">
                                      <p:cBhvr>
                                        <p:cTn id="81" dur="500"/>
                                        <p:tgtEl>
                                          <p:spTgt spid="24"/>
                                        </p:tgtEl>
                                      </p:cBhvr>
                                    </p:animEffect>
                                    <p:set>
                                      <p:cBhvr>
                                        <p:cTn id="82"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12" grpId="0" animBg="1"/>
      <p:bldP spid="13" grpId="0" animBg="1"/>
      <p:bldP spid="14" grpId="0" animBg="1"/>
      <p:bldP spid="15"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702300" cy="707849"/>
          </a:xfrm>
        </p:spPr>
        <p:txBody>
          <a:bodyPr>
            <a:normAutofit/>
          </a:bodyPr>
          <a:lstStyle/>
          <a:p>
            <a:r>
              <a:rPr lang="en-GB" sz="2800" b="1" dirty="0">
                <a:solidFill>
                  <a:schemeClr val="bg1"/>
                </a:solidFill>
              </a:rPr>
              <a:t>Comment poser </a:t>
            </a:r>
            <a:r>
              <a:rPr lang="en-GB" sz="2800" b="1" dirty="0" err="1">
                <a:solidFill>
                  <a:schemeClr val="bg1"/>
                </a:solidFill>
              </a:rPr>
              <a:t>une</a:t>
            </a:r>
            <a:r>
              <a:rPr lang="en-GB" sz="2800" b="1" dirty="0">
                <a:solidFill>
                  <a:schemeClr val="bg1"/>
                </a:solidFill>
              </a:rPr>
              <a:t> question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2FEE362-B67E-4D2F-AE58-CBCF98BE4A86}"/>
              </a:ext>
            </a:extLst>
          </p:cNvPr>
          <p:cNvSpPr txBox="1"/>
          <p:nvPr/>
        </p:nvSpPr>
        <p:spPr>
          <a:xfrm>
            <a:off x="158728" y="1747881"/>
            <a:ext cx="1156780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As you know, you can ask a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question</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by putting </a:t>
            </a:r>
            <a:r>
              <a:rPr kumimoji="0" lang="en-GB" sz="24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est-ce</a:t>
            </a:r>
            <a:r>
              <a:rPr kumimoji="0" lang="en-GB" sz="2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 que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 front of a statement and raising your voice:</a:t>
            </a:r>
          </a:p>
        </p:txBody>
      </p:sp>
      <p:cxnSp>
        <p:nvCxnSpPr>
          <p:cNvPr id="19" name="Straight Arrow Connector 18">
            <a:extLst>
              <a:ext uri="{FF2B5EF4-FFF2-40B4-BE49-F238E27FC236}">
                <a16:creationId xmlns:a16="http://schemas.microsoft.com/office/drawing/2014/main" id="{13FB50F7-5C8E-425C-9AF4-1F2AE6B5937F}"/>
              </a:ext>
            </a:extLst>
          </p:cNvPr>
          <p:cNvCxnSpPr/>
          <p:nvPr/>
        </p:nvCxnSpPr>
        <p:spPr>
          <a:xfrm flipV="1">
            <a:off x="3884023" y="3699067"/>
            <a:ext cx="736979" cy="261610"/>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3BB2D8A-2389-491D-98CB-76408AD66C3E}"/>
              </a:ext>
            </a:extLst>
          </p:cNvPr>
          <p:cNvSpPr txBox="1"/>
          <p:nvPr/>
        </p:nvSpPr>
        <p:spPr>
          <a:xfrm>
            <a:off x="158728" y="4084585"/>
            <a:ext cx="11567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can request more information by adding a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question word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the start:</a:t>
            </a:r>
          </a:p>
        </p:txBody>
      </p:sp>
      <p:sp>
        <p:nvSpPr>
          <p:cNvPr id="21" name="Rectangle 20">
            <a:extLst>
              <a:ext uri="{FF2B5EF4-FFF2-40B4-BE49-F238E27FC236}">
                <a16:creationId xmlns:a16="http://schemas.microsoft.com/office/drawing/2014/main" id="{86CF9EF3-CBF4-4F8D-AC94-69105F46AA47}"/>
              </a:ext>
            </a:extLst>
          </p:cNvPr>
          <p:cNvSpPr/>
          <p:nvPr/>
        </p:nvSpPr>
        <p:spPr>
          <a:xfrm>
            <a:off x="348778" y="3083057"/>
            <a:ext cx="4549643"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22225">
                  <a:solidFill>
                    <a:srgbClr val="ED7D31"/>
                  </a:solidFill>
                  <a:prstDash val="solid"/>
                </a:ln>
                <a:solidFill>
                  <a:srgbClr val="115076"/>
                </a:solidFill>
                <a:effectLst/>
                <a:uLnTx/>
                <a:uFillTx/>
                <a:latin typeface="Century Gothic" panose="020B0502020202020204" pitchFamily="34" charset="0"/>
                <a:ea typeface="+mn-ea"/>
                <a:cs typeface="+mn-cs"/>
              </a:rPr>
              <a:t>Est-</a:t>
            </a:r>
            <a:r>
              <a:rPr kumimoji="0" lang="en-US" sz="2800" b="1" i="0" u="none" strike="noStrike" kern="1200" cap="none" spc="0" normalizeH="0" baseline="0" noProof="0" dirty="0" err="1">
                <a:ln w="22225">
                  <a:solidFill>
                    <a:srgbClr val="ED7D31"/>
                  </a:solidFill>
                  <a:prstDash val="solid"/>
                </a:ln>
                <a:solidFill>
                  <a:srgbClr val="115076"/>
                </a:solidFill>
                <a:effectLst/>
                <a:uLnTx/>
                <a:uFillTx/>
                <a:latin typeface="Century Gothic" panose="020B0502020202020204" pitchFamily="34" charset="0"/>
                <a:ea typeface="+mn-ea"/>
                <a:cs typeface="+mn-cs"/>
              </a:rPr>
              <a:t>ce</a:t>
            </a:r>
            <a:r>
              <a:rPr kumimoji="0" lang="en-US" sz="2800" b="1" i="0" u="none" strike="noStrike" kern="1200" cap="none" spc="0" normalizeH="0" baseline="0" noProof="0" dirty="0">
                <a:ln w="22225">
                  <a:solidFill>
                    <a:srgbClr val="ED7D31"/>
                  </a:solidFill>
                  <a:prstDash val="solid"/>
                </a:ln>
                <a:solidFill>
                  <a:srgbClr val="115076"/>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w="22225">
                  <a:solidFill>
                    <a:srgbClr val="ED7D31"/>
                  </a:solidFill>
                  <a:prstDash val="solid"/>
                </a:ln>
                <a:solidFill>
                  <a:srgbClr val="115076"/>
                </a:solidFill>
                <a:effectLst/>
                <a:uLnTx/>
                <a:uFillTx/>
                <a:latin typeface="Century Gothic" panose="020B0502020202020204" pitchFamily="34" charset="0"/>
                <a:ea typeface="+mn-ea"/>
                <a:cs typeface="+mn-cs"/>
              </a:rPr>
              <a:t>qu’</a:t>
            </a:r>
            <a:r>
              <a:rPr kumimoji="0" lang="en-US" sz="28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elle</a:t>
            </a:r>
            <a:r>
              <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habite</a:t>
            </a:r>
            <a:r>
              <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ici</a:t>
            </a:r>
            <a:r>
              <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 ?</a:t>
            </a:r>
          </a:p>
        </p:txBody>
      </p:sp>
      <p:sp>
        <p:nvSpPr>
          <p:cNvPr id="22" name="TextBox 21">
            <a:extLst>
              <a:ext uri="{FF2B5EF4-FFF2-40B4-BE49-F238E27FC236}">
                <a16:creationId xmlns:a16="http://schemas.microsoft.com/office/drawing/2014/main" id="{EA6E4C59-532B-42F8-BA39-AB49D0FCE7E9}"/>
              </a:ext>
            </a:extLst>
          </p:cNvPr>
          <p:cNvSpPr txBox="1"/>
          <p:nvPr/>
        </p:nvSpPr>
        <p:spPr>
          <a:xfrm>
            <a:off x="5277168" y="3075579"/>
            <a:ext cx="37022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Does</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she live here?</a:t>
            </a:r>
          </a:p>
        </p:txBody>
      </p:sp>
      <p:sp>
        <p:nvSpPr>
          <p:cNvPr id="23" name="Rounded Rectangular Callout 27">
            <a:extLst>
              <a:ext uri="{FF2B5EF4-FFF2-40B4-BE49-F238E27FC236}">
                <a16:creationId xmlns:a16="http://schemas.microsoft.com/office/drawing/2014/main" id="{C558857D-10C7-4CB2-9D91-8A3EDEDA05C1}"/>
              </a:ext>
            </a:extLst>
          </p:cNvPr>
          <p:cNvSpPr/>
          <p:nvPr/>
        </p:nvSpPr>
        <p:spPr>
          <a:xfrm>
            <a:off x="1189753" y="1546735"/>
            <a:ext cx="2867692" cy="1300894"/>
          </a:xfrm>
          <a:prstGeom prst="wedgeRoundRectCallout">
            <a:avLst>
              <a:gd name="adj1" fmla="val -16733"/>
              <a:gd name="adj2" fmla="val 62500"/>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Est-</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ce</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que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changes to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est-ce</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qu</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before a vowel.</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cxnSp>
        <p:nvCxnSpPr>
          <p:cNvPr id="24" name="Straight Connector 23">
            <a:extLst>
              <a:ext uri="{FF2B5EF4-FFF2-40B4-BE49-F238E27FC236}">
                <a16:creationId xmlns:a16="http://schemas.microsoft.com/office/drawing/2014/main" id="{ADA1793A-7CDA-4B4F-9062-600BB6BE36FD}"/>
              </a:ext>
            </a:extLst>
          </p:cNvPr>
          <p:cNvCxnSpPr/>
          <p:nvPr/>
        </p:nvCxnSpPr>
        <p:spPr>
          <a:xfrm flipV="1">
            <a:off x="3318369" y="3960911"/>
            <a:ext cx="582434" cy="415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31FF94F8-08E1-4112-ADB3-9F403BEA7C25}"/>
              </a:ext>
            </a:extLst>
          </p:cNvPr>
          <p:cNvSpPr/>
          <p:nvPr/>
        </p:nvSpPr>
        <p:spPr>
          <a:xfrm>
            <a:off x="348778" y="4862072"/>
            <a:ext cx="6221576"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22225">
                  <a:solidFill>
                    <a:srgbClr val="115076"/>
                  </a:solidFill>
                  <a:prstDash val="solid"/>
                </a:ln>
                <a:solidFill>
                  <a:srgbClr val="ED7D31"/>
                </a:solidFill>
                <a:effectLst/>
                <a:uLnTx/>
                <a:uFillTx/>
                <a:latin typeface="Century Gothic" panose="020B0502020202020204" pitchFamily="34" charset="0"/>
                <a:ea typeface="+mn-ea"/>
                <a:cs typeface="+mn-cs"/>
              </a:rPr>
              <a:t>Pourquoi</a:t>
            </a:r>
            <a:r>
              <a:rPr kumimoji="0" lang="en-US" sz="2800" b="1" i="0" u="none" strike="noStrike" kern="1200" cap="none" spc="0" normalizeH="0" baseline="0" noProof="0" dirty="0">
                <a:ln w="22225">
                  <a:solidFill>
                    <a:srgbClr val="ED7D31"/>
                  </a:solidFill>
                  <a:prstDash val="solid"/>
                </a:ln>
                <a:solidFill>
                  <a:srgbClr val="115076"/>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w="22225">
                  <a:solidFill>
                    <a:srgbClr val="ED7D31"/>
                  </a:solidFill>
                  <a:prstDash val="solid"/>
                </a:ln>
                <a:solidFill>
                  <a:srgbClr val="115076"/>
                </a:solidFill>
                <a:effectLst/>
                <a:uLnTx/>
                <a:uFillTx/>
                <a:latin typeface="Century Gothic" panose="020B0502020202020204" pitchFamily="34" charset="0"/>
                <a:ea typeface="+mn-ea"/>
                <a:cs typeface="+mn-cs"/>
              </a:rPr>
              <a:t>est-ce</a:t>
            </a:r>
            <a:r>
              <a:rPr kumimoji="0" lang="en-US" sz="2800" b="1" i="0" u="none" strike="noStrike" kern="1200" cap="none" spc="0" normalizeH="0" baseline="0" noProof="0" dirty="0">
                <a:ln w="22225">
                  <a:solidFill>
                    <a:srgbClr val="ED7D31"/>
                  </a:solidFill>
                  <a:prstDash val="solid"/>
                </a:ln>
                <a:solidFill>
                  <a:srgbClr val="115076"/>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w="22225">
                  <a:solidFill>
                    <a:srgbClr val="ED7D31"/>
                  </a:solidFill>
                  <a:prstDash val="solid"/>
                </a:ln>
                <a:solidFill>
                  <a:srgbClr val="115076"/>
                </a:solidFill>
                <a:effectLst/>
                <a:uLnTx/>
                <a:uFillTx/>
                <a:latin typeface="Century Gothic" panose="020B0502020202020204" pitchFamily="34" charset="0"/>
                <a:ea typeface="+mn-ea"/>
                <a:cs typeface="+mn-cs"/>
              </a:rPr>
              <a:t>qu’</a:t>
            </a:r>
            <a:r>
              <a:rPr kumimoji="0" lang="en-US" sz="28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elle</a:t>
            </a:r>
            <a:r>
              <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habite</a:t>
            </a:r>
            <a:r>
              <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ici</a:t>
            </a:r>
            <a:r>
              <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 ?</a:t>
            </a:r>
          </a:p>
        </p:txBody>
      </p:sp>
      <p:sp>
        <p:nvSpPr>
          <p:cNvPr id="27" name="TextBox 26">
            <a:extLst>
              <a:ext uri="{FF2B5EF4-FFF2-40B4-BE49-F238E27FC236}">
                <a16:creationId xmlns:a16="http://schemas.microsoft.com/office/drawing/2014/main" id="{5FF5AF52-FF43-4130-A388-BEA88071A99B}"/>
              </a:ext>
            </a:extLst>
          </p:cNvPr>
          <p:cNvSpPr txBox="1"/>
          <p:nvPr/>
        </p:nvSpPr>
        <p:spPr>
          <a:xfrm>
            <a:off x="6741542" y="4854594"/>
            <a:ext cx="47877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Why</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does</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she live here</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pic>
        <p:nvPicPr>
          <p:cNvPr id="1026" name="Picture 2" descr="Man, Woman, Question, Confusion, Couple, Question Mark">
            <a:extLst>
              <a:ext uri="{FF2B5EF4-FFF2-40B4-BE49-F238E27FC236}">
                <a16:creationId xmlns:a16="http://schemas.microsoft.com/office/drawing/2014/main" id="{8E2E8B75-1F6C-49E0-BE5D-15C99C6C43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67413" y="2368707"/>
            <a:ext cx="1859119" cy="1407534"/>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a:extLst>
              <a:ext uri="{FF2B5EF4-FFF2-40B4-BE49-F238E27FC236}">
                <a16:creationId xmlns:a16="http://schemas.microsoft.com/office/drawing/2014/main" id="{D1D186A5-6F0C-49D5-A607-DF0B615C2718}"/>
              </a:ext>
            </a:extLst>
          </p:cNvPr>
          <p:cNvCxnSpPr/>
          <p:nvPr/>
        </p:nvCxnSpPr>
        <p:spPr>
          <a:xfrm flipV="1">
            <a:off x="5408153" y="5375888"/>
            <a:ext cx="736979" cy="261610"/>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47A312C-5CB9-4421-B3D5-C73FAA09B1FE}"/>
              </a:ext>
            </a:extLst>
          </p:cNvPr>
          <p:cNvCxnSpPr/>
          <p:nvPr/>
        </p:nvCxnSpPr>
        <p:spPr>
          <a:xfrm flipV="1">
            <a:off x="4842499" y="5637732"/>
            <a:ext cx="582434" cy="415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151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est-ce qu'elle habite ici.wav"/>
                                        </p:tgtEl>
                                      </p:cMediaNode>
                                    </p:audio>
                                  </p:sub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pourquoi est-ce qu'elle habite ici.wav"/>
                                        </p:tgtEl>
                                      </p:cMediaNode>
                                    </p:audio>
                                  </p:sub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p:bldP spid="21" grpId="0"/>
      <p:bldP spid="22" grpId="0"/>
      <p:bldP spid="23" grpId="0" animBg="1"/>
      <p:bldP spid="26" grpId="0"/>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3721952"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Qui </a:t>
            </a:r>
            <a:r>
              <a:rPr lang="en-GB" sz="3600" b="1" dirty="0" err="1">
                <a:solidFill>
                  <a:schemeClr val="bg1"/>
                </a:solidFill>
              </a:rPr>
              <a:t>est</a:t>
            </a:r>
            <a:r>
              <a:rPr lang="en-GB" sz="3600" b="1" dirty="0">
                <a:solidFill>
                  <a:schemeClr val="bg1"/>
                </a:solidFill>
              </a:rPr>
              <a:t> </a:t>
            </a:r>
            <a:r>
              <a:rPr lang="en-US" sz="3600" b="1" dirty="0" err="1">
                <a:solidFill>
                  <a:schemeClr val="bg1"/>
                </a:solidFill>
              </a:rPr>
              <a:t>où</a:t>
            </a:r>
            <a:r>
              <a:rPr lang="en-US" sz="3600" b="1" dirty="0">
                <a:solidFill>
                  <a:schemeClr val="bg1"/>
                </a:solidFill>
              </a:rPr>
              <a:t> ?</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D51C940-ACE5-FD48-A09A-D04E7D00194B}"/>
              </a:ext>
            </a:extLst>
          </p:cNvPr>
          <p:cNvSpPr txBox="1"/>
          <p:nvPr/>
        </p:nvSpPr>
        <p:spPr>
          <a:xfrm>
            <a:off x="9900172" y="803107"/>
            <a:ext cx="20097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où</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1026" name="Picture 2" descr="Festival du cerf-volant, à Dieppe. Comment profiter du show au-dessus de  vos têtes ? | 76actu">
            <a:extLst>
              <a:ext uri="{FF2B5EF4-FFF2-40B4-BE49-F238E27FC236}">
                <a16:creationId xmlns:a16="http://schemas.microsoft.com/office/drawing/2014/main" id="{1024BB6C-E003-4E58-870E-E61F169877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019" y="2662599"/>
            <a:ext cx="9391386" cy="348508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hlinkClick r:id="" action="ppaction://noaction">
              <a:snd r:embed="rId5" name="1b qui ou.wav"/>
            </a:hlinkClick>
            <a:extLst>
              <a:ext uri="{FF2B5EF4-FFF2-40B4-BE49-F238E27FC236}">
                <a16:creationId xmlns:a16="http://schemas.microsoft.com/office/drawing/2014/main" id="{51932623-C2A9-4BD3-8421-7617916EB9D6}"/>
              </a:ext>
            </a:extLst>
          </p:cNvPr>
          <p:cNvSpPr/>
          <p:nvPr/>
        </p:nvSpPr>
        <p:spPr>
          <a:xfrm>
            <a:off x="9712957" y="1413360"/>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0" name="Rectangle 9">
            <a:hlinkClick r:id="" action="ppaction://noaction">
              <a:snd r:embed="rId6" name="2b qui ou.wav"/>
            </a:hlinkClick>
            <a:extLst>
              <a:ext uri="{FF2B5EF4-FFF2-40B4-BE49-F238E27FC236}">
                <a16:creationId xmlns:a16="http://schemas.microsoft.com/office/drawing/2014/main" id="{AF969BCD-CCAB-40D2-BD08-DE7991036DE5}"/>
              </a:ext>
            </a:extLst>
          </p:cNvPr>
          <p:cNvSpPr/>
          <p:nvPr/>
        </p:nvSpPr>
        <p:spPr>
          <a:xfrm>
            <a:off x="9712957" y="2025446"/>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1" name="Rectangle 10">
            <a:hlinkClick r:id="" action="ppaction://noaction">
              <a:snd r:embed="rId7" name="3b qui ou.wav"/>
            </a:hlinkClick>
            <a:extLst>
              <a:ext uri="{FF2B5EF4-FFF2-40B4-BE49-F238E27FC236}">
                <a16:creationId xmlns:a16="http://schemas.microsoft.com/office/drawing/2014/main" id="{203055A0-2844-4E1B-8EDA-AC4F9190DE9F}"/>
              </a:ext>
            </a:extLst>
          </p:cNvPr>
          <p:cNvSpPr/>
          <p:nvPr/>
        </p:nvSpPr>
        <p:spPr>
          <a:xfrm>
            <a:off x="9712957" y="2637532"/>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2" name="Rectangle 11">
            <a:hlinkClick r:id="" action="ppaction://noaction">
              <a:snd r:embed="rId8" name="4b qui ou.wav"/>
            </a:hlinkClick>
            <a:extLst>
              <a:ext uri="{FF2B5EF4-FFF2-40B4-BE49-F238E27FC236}">
                <a16:creationId xmlns:a16="http://schemas.microsoft.com/office/drawing/2014/main" id="{556F378B-13BE-4EC1-9EA4-41F25D0FFB86}"/>
              </a:ext>
            </a:extLst>
          </p:cNvPr>
          <p:cNvSpPr/>
          <p:nvPr/>
        </p:nvSpPr>
        <p:spPr>
          <a:xfrm>
            <a:off x="9712957" y="3249618"/>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3" name="Rectangle 12">
            <a:hlinkClick r:id="" action="ppaction://noaction">
              <a:snd r:embed="rId9" name="5b qui ou.wav"/>
            </a:hlinkClick>
            <a:extLst>
              <a:ext uri="{FF2B5EF4-FFF2-40B4-BE49-F238E27FC236}">
                <a16:creationId xmlns:a16="http://schemas.microsoft.com/office/drawing/2014/main" id="{CB322159-7CF6-49EE-908A-52470694C3E5}"/>
              </a:ext>
            </a:extLst>
          </p:cNvPr>
          <p:cNvSpPr/>
          <p:nvPr/>
        </p:nvSpPr>
        <p:spPr>
          <a:xfrm>
            <a:off x="9712957" y="3861704"/>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4" name="Rectangle 13">
            <a:hlinkClick r:id="" action="ppaction://noaction">
              <a:snd r:embed="rId10" name="6b qui ou.wav"/>
            </a:hlinkClick>
            <a:extLst>
              <a:ext uri="{FF2B5EF4-FFF2-40B4-BE49-F238E27FC236}">
                <a16:creationId xmlns:a16="http://schemas.microsoft.com/office/drawing/2014/main" id="{EB97F580-F814-4811-93C4-76A093F2F25B}"/>
              </a:ext>
            </a:extLst>
          </p:cNvPr>
          <p:cNvSpPr/>
          <p:nvPr/>
        </p:nvSpPr>
        <p:spPr>
          <a:xfrm>
            <a:off x="9712957" y="4473790"/>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5" name="Rectangle 14">
            <a:hlinkClick r:id="" action="ppaction://noaction">
              <a:snd r:embed="rId11" name="7b qui ou.wav"/>
            </a:hlinkClick>
            <a:extLst>
              <a:ext uri="{FF2B5EF4-FFF2-40B4-BE49-F238E27FC236}">
                <a16:creationId xmlns:a16="http://schemas.microsoft.com/office/drawing/2014/main" id="{CFBCC870-00F7-4E36-ABD5-D449A870F6A2}"/>
              </a:ext>
            </a:extLst>
          </p:cNvPr>
          <p:cNvSpPr/>
          <p:nvPr/>
        </p:nvSpPr>
        <p:spPr>
          <a:xfrm>
            <a:off x="9712957" y="5085876"/>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16" name="Rectangle 15">
            <a:hlinkClick r:id="" action="ppaction://noaction">
              <a:snd r:embed="rId12" name="8b qui ou.wav"/>
            </a:hlinkClick>
            <a:extLst>
              <a:ext uri="{FF2B5EF4-FFF2-40B4-BE49-F238E27FC236}">
                <a16:creationId xmlns:a16="http://schemas.microsoft.com/office/drawing/2014/main" id="{AC37931E-B501-4F2E-BF10-7354E84D9FD7}"/>
              </a:ext>
            </a:extLst>
          </p:cNvPr>
          <p:cNvSpPr/>
          <p:nvPr/>
        </p:nvSpPr>
        <p:spPr>
          <a:xfrm>
            <a:off x="9712957" y="5697963"/>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pic>
        <p:nvPicPr>
          <p:cNvPr id="19" name="Picture 18" descr="Shape, circle, rectangle&#10;&#10;Description automatically generated">
            <a:extLst>
              <a:ext uri="{FF2B5EF4-FFF2-40B4-BE49-F238E27FC236}">
                <a16:creationId xmlns:a16="http://schemas.microsoft.com/office/drawing/2014/main" id="{6655A6F3-3BE6-4331-9734-48B59B7297D1}"/>
              </a:ext>
            </a:extLst>
          </p:cNvPr>
          <p:cNvPicPr>
            <a:picLocks noChangeAspect="1"/>
          </p:cNvPicPr>
          <p:nvPr/>
        </p:nvPicPr>
        <p:blipFill>
          <a:blip r:embed="rId13">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186504" y="1277888"/>
            <a:ext cx="1740428" cy="1224000"/>
          </a:xfrm>
          <a:prstGeom prst="rect">
            <a:avLst/>
          </a:prstGeom>
        </p:spPr>
      </p:pic>
      <p:sp>
        <p:nvSpPr>
          <p:cNvPr id="23" name="TextBox 22">
            <a:extLst>
              <a:ext uri="{FF2B5EF4-FFF2-40B4-BE49-F238E27FC236}">
                <a16:creationId xmlns:a16="http://schemas.microsoft.com/office/drawing/2014/main" id="{36F6D05D-9149-4620-BC2B-064CB6A6097C}"/>
              </a:ext>
            </a:extLst>
          </p:cNvPr>
          <p:cNvSpPr txBox="1"/>
          <p:nvPr/>
        </p:nvSpPr>
        <p:spPr>
          <a:xfrm>
            <a:off x="7646699" y="1624094"/>
            <a:ext cx="17415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[performers]</a:t>
            </a:r>
          </a:p>
        </p:txBody>
      </p:sp>
      <p:sp>
        <p:nvSpPr>
          <p:cNvPr id="25" name="TextBox 24">
            <a:extLst>
              <a:ext uri="{FF2B5EF4-FFF2-40B4-BE49-F238E27FC236}">
                <a16:creationId xmlns:a16="http://schemas.microsoft.com/office/drawing/2014/main" id="{5D306DDB-8566-4AF9-9F48-8FC23D739E71}"/>
              </a:ext>
            </a:extLst>
          </p:cNvPr>
          <p:cNvSpPr txBox="1"/>
          <p:nvPr/>
        </p:nvSpPr>
        <p:spPr>
          <a:xfrm>
            <a:off x="4547575" y="1624094"/>
            <a:ext cx="20574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(plural)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[family]</a:t>
            </a:r>
          </a:p>
        </p:txBody>
      </p:sp>
      <p:sp>
        <p:nvSpPr>
          <p:cNvPr id="26" name="TextBox 25">
            <a:extLst>
              <a:ext uri="{FF2B5EF4-FFF2-40B4-BE49-F238E27FC236}">
                <a16:creationId xmlns:a16="http://schemas.microsoft.com/office/drawing/2014/main" id="{22E3CAA4-5E74-40F6-8804-3DA5B439B304}"/>
              </a:ext>
            </a:extLst>
          </p:cNvPr>
          <p:cNvSpPr txBox="1"/>
          <p:nvPr/>
        </p:nvSpPr>
        <p:spPr>
          <a:xfrm>
            <a:off x="1358389" y="1629360"/>
            <a:ext cx="18312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[employees]</a:t>
            </a:r>
          </a:p>
        </p:txBody>
      </p:sp>
      <p:sp>
        <p:nvSpPr>
          <p:cNvPr id="27" name="TextBox 26">
            <a:hlinkClick r:id="" action="ppaction://noaction">
              <a:snd r:embed="rId14" name="1a qui ou.wav"/>
            </a:hlinkClick>
            <a:extLst>
              <a:ext uri="{FF2B5EF4-FFF2-40B4-BE49-F238E27FC236}">
                <a16:creationId xmlns:a16="http://schemas.microsoft.com/office/drawing/2014/main" id="{7ADE66E3-9D3E-46CE-85A3-EC1F8C866536}"/>
              </a:ext>
            </a:extLst>
          </p:cNvPr>
          <p:cNvSpPr txBox="1"/>
          <p:nvPr/>
        </p:nvSpPr>
        <p:spPr>
          <a:xfrm>
            <a:off x="10150109" y="1423608"/>
            <a:ext cx="12600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4472C4">
                    <a:lumMod val="50000"/>
                  </a:srgbClr>
                </a:solidFill>
                <a:latin typeface="Century Gothic" panose="020F0302020204030204"/>
              </a:rPr>
              <a:t>we</a:t>
            </a:r>
            <a:endParaRPr kumimoji="0" lang="fr-FR" sz="2200" b="0" i="0"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9" name="TextBox 28">
            <a:extLst>
              <a:ext uri="{FF2B5EF4-FFF2-40B4-BE49-F238E27FC236}">
                <a16:creationId xmlns:a16="http://schemas.microsoft.com/office/drawing/2014/main" id="{9C48B54F-4F7F-4935-B16C-640E767177A5}"/>
              </a:ext>
            </a:extLst>
          </p:cNvPr>
          <p:cNvSpPr txBox="1"/>
          <p:nvPr/>
        </p:nvSpPr>
        <p:spPr>
          <a:xfrm>
            <a:off x="11305776" y="1430651"/>
            <a:ext cx="7122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A7</a:t>
            </a:r>
          </a:p>
        </p:txBody>
      </p:sp>
      <p:sp>
        <p:nvSpPr>
          <p:cNvPr id="30" name="TextBox 29">
            <a:hlinkClick r:id="" action="ppaction://noaction">
              <a:snd r:embed="rId15" name="2a qui ou.wav"/>
            </a:hlinkClick>
            <a:extLst>
              <a:ext uri="{FF2B5EF4-FFF2-40B4-BE49-F238E27FC236}">
                <a16:creationId xmlns:a16="http://schemas.microsoft.com/office/drawing/2014/main" id="{E78B9A8C-6F35-448B-90E2-69B119B8769D}"/>
              </a:ext>
            </a:extLst>
          </p:cNvPr>
          <p:cNvSpPr txBox="1"/>
          <p:nvPr/>
        </p:nvSpPr>
        <p:spPr>
          <a:xfrm>
            <a:off x="10150109" y="2058492"/>
            <a:ext cx="1260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they</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06486C2A-1674-4087-B005-30B7E054C419}"/>
              </a:ext>
            </a:extLst>
          </p:cNvPr>
          <p:cNvSpPr txBox="1"/>
          <p:nvPr/>
        </p:nvSpPr>
        <p:spPr>
          <a:xfrm>
            <a:off x="11305776" y="2042545"/>
            <a:ext cx="7122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A3</a:t>
            </a:r>
          </a:p>
        </p:txBody>
      </p:sp>
      <p:sp>
        <p:nvSpPr>
          <p:cNvPr id="32" name="TextBox 31">
            <a:hlinkClick r:id="" action="ppaction://noaction">
              <a:snd r:embed="rId16" name="3a qui ou.wav"/>
            </a:hlinkClick>
            <a:extLst>
              <a:ext uri="{FF2B5EF4-FFF2-40B4-BE49-F238E27FC236}">
                <a16:creationId xmlns:a16="http://schemas.microsoft.com/office/drawing/2014/main" id="{A10BBECA-7250-4440-ADBD-6DEC1E41D5B0}"/>
              </a:ext>
            </a:extLst>
          </p:cNvPr>
          <p:cNvSpPr txBox="1"/>
          <p:nvPr/>
        </p:nvSpPr>
        <p:spPr>
          <a:xfrm>
            <a:off x="10150109" y="2662599"/>
            <a:ext cx="1260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(pl)</a:t>
            </a:r>
          </a:p>
        </p:txBody>
      </p:sp>
      <p:sp>
        <p:nvSpPr>
          <p:cNvPr id="33" name="TextBox 32">
            <a:extLst>
              <a:ext uri="{FF2B5EF4-FFF2-40B4-BE49-F238E27FC236}">
                <a16:creationId xmlns:a16="http://schemas.microsoft.com/office/drawing/2014/main" id="{EF174D01-6F28-46EC-BD77-334C4F0B1A75}"/>
              </a:ext>
            </a:extLst>
          </p:cNvPr>
          <p:cNvSpPr txBox="1"/>
          <p:nvPr/>
        </p:nvSpPr>
        <p:spPr>
          <a:xfrm>
            <a:off x="11305776" y="2654439"/>
            <a:ext cx="7122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A1</a:t>
            </a:r>
          </a:p>
        </p:txBody>
      </p:sp>
      <p:sp>
        <p:nvSpPr>
          <p:cNvPr id="34" name="TextBox 33">
            <a:hlinkClick r:id="" action="ppaction://noaction">
              <a:snd r:embed="rId17" name="4a qui ou.wav"/>
            </a:hlinkClick>
            <a:extLst>
              <a:ext uri="{FF2B5EF4-FFF2-40B4-BE49-F238E27FC236}">
                <a16:creationId xmlns:a16="http://schemas.microsoft.com/office/drawing/2014/main" id="{4A4239DA-4F5E-4BA4-AEBD-69FA8A778862}"/>
              </a:ext>
            </a:extLst>
          </p:cNvPr>
          <p:cNvSpPr txBox="1"/>
          <p:nvPr/>
        </p:nvSpPr>
        <p:spPr>
          <a:xfrm>
            <a:off x="10150109" y="3266706"/>
            <a:ext cx="1260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they</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CF3DB709-B09D-47E8-A5C3-03C0000C6EB4}"/>
              </a:ext>
            </a:extLst>
          </p:cNvPr>
          <p:cNvSpPr txBox="1"/>
          <p:nvPr/>
        </p:nvSpPr>
        <p:spPr>
          <a:xfrm>
            <a:off x="11305776" y="3266333"/>
            <a:ext cx="7122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A5</a:t>
            </a:r>
          </a:p>
        </p:txBody>
      </p:sp>
      <p:sp>
        <p:nvSpPr>
          <p:cNvPr id="36" name="TextBox 35">
            <a:hlinkClick r:id="" action="ppaction://noaction">
              <a:snd r:embed="rId18" name="5a qui ou.wav"/>
            </a:hlinkClick>
            <a:extLst>
              <a:ext uri="{FF2B5EF4-FFF2-40B4-BE49-F238E27FC236}">
                <a16:creationId xmlns:a16="http://schemas.microsoft.com/office/drawing/2014/main" id="{43DB5817-B768-40DF-9946-310336A6BAEB}"/>
              </a:ext>
            </a:extLst>
          </p:cNvPr>
          <p:cNvSpPr txBox="1"/>
          <p:nvPr/>
        </p:nvSpPr>
        <p:spPr>
          <a:xfrm>
            <a:off x="10150109" y="3870813"/>
            <a:ext cx="1260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err="1">
                <a:solidFill>
                  <a:srgbClr val="4472C4">
                    <a:lumMod val="50000"/>
                  </a:srgbClr>
                </a:solidFill>
                <a:latin typeface="Century Gothic" panose="020F0302020204030204"/>
              </a:rPr>
              <a:t>we</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C6416C72-E7A4-4197-9DF6-55D5460C1877}"/>
              </a:ext>
            </a:extLst>
          </p:cNvPr>
          <p:cNvSpPr txBox="1"/>
          <p:nvPr/>
        </p:nvSpPr>
        <p:spPr>
          <a:xfrm>
            <a:off x="11305776" y="3878227"/>
            <a:ext cx="7122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A2</a:t>
            </a:r>
          </a:p>
        </p:txBody>
      </p:sp>
      <p:sp>
        <p:nvSpPr>
          <p:cNvPr id="38" name="TextBox 37">
            <a:hlinkClick r:id="" action="ppaction://noaction">
              <a:snd r:embed="rId19" name="6a qui ou.wav"/>
            </a:hlinkClick>
            <a:extLst>
              <a:ext uri="{FF2B5EF4-FFF2-40B4-BE49-F238E27FC236}">
                <a16:creationId xmlns:a16="http://schemas.microsoft.com/office/drawing/2014/main" id="{33C2E28B-898F-4C02-80AC-7FBC4A9EC65D}"/>
              </a:ext>
            </a:extLst>
          </p:cNvPr>
          <p:cNvSpPr txBox="1"/>
          <p:nvPr/>
        </p:nvSpPr>
        <p:spPr>
          <a:xfrm>
            <a:off x="10150109" y="4474920"/>
            <a:ext cx="1260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they</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04A5B513-51F0-4303-BC5E-67AB1A99FBD2}"/>
              </a:ext>
            </a:extLst>
          </p:cNvPr>
          <p:cNvSpPr txBox="1"/>
          <p:nvPr/>
        </p:nvSpPr>
        <p:spPr>
          <a:xfrm>
            <a:off x="11305776" y="4490121"/>
            <a:ext cx="7122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A8</a:t>
            </a:r>
          </a:p>
        </p:txBody>
      </p:sp>
      <p:sp>
        <p:nvSpPr>
          <p:cNvPr id="40" name="TextBox 39">
            <a:hlinkClick r:id="" action="ppaction://noaction">
              <a:snd r:embed="rId20" name="7a qui ou.wav"/>
            </a:hlinkClick>
            <a:extLst>
              <a:ext uri="{FF2B5EF4-FFF2-40B4-BE49-F238E27FC236}">
                <a16:creationId xmlns:a16="http://schemas.microsoft.com/office/drawing/2014/main" id="{B77B375C-53AF-4FC1-BC8A-3EAA0ED948D1}"/>
              </a:ext>
            </a:extLst>
          </p:cNvPr>
          <p:cNvSpPr txBox="1"/>
          <p:nvPr/>
        </p:nvSpPr>
        <p:spPr>
          <a:xfrm>
            <a:off x="10150109" y="5079027"/>
            <a:ext cx="12600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a:t>
            </a: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638B700E-0830-425A-A0F0-C6F34FC4815D}"/>
              </a:ext>
            </a:extLst>
          </p:cNvPr>
          <p:cNvSpPr txBox="1"/>
          <p:nvPr/>
        </p:nvSpPr>
        <p:spPr>
          <a:xfrm>
            <a:off x="11305776" y="5102015"/>
            <a:ext cx="7122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A6</a:t>
            </a:r>
          </a:p>
        </p:txBody>
      </p:sp>
      <p:sp>
        <p:nvSpPr>
          <p:cNvPr id="42" name="TextBox 41">
            <a:hlinkClick r:id="" action="ppaction://noaction">
              <a:snd r:embed="rId21" name="8a qui ou.wav"/>
            </a:hlinkClick>
            <a:extLst>
              <a:ext uri="{FF2B5EF4-FFF2-40B4-BE49-F238E27FC236}">
                <a16:creationId xmlns:a16="http://schemas.microsoft.com/office/drawing/2014/main" id="{E12CB863-B19E-4E61-A4FD-F580A9B63648}"/>
              </a:ext>
            </a:extLst>
          </p:cNvPr>
          <p:cNvSpPr txBox="1"/>
          <p:nvPr/>
        </p:nvSpPr>
        <p:spPr>
          <a:xfrm>
            <a:off x="10150109" y="5713908"/>
            <a:ext cx="1260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(pl)</a:t>
            </a:r>
          </a:p>
        </p:txBody>
      </p:sp>
      <p:sp>
        <p:nvSpPr>
          <p:cNvPr id="43" name="TextBox 42">
            <a:extLst>
              <a:ext uri="{FF2B5EF4-FFF2-40B4-BE49-F238E27FC236}">
                <a16:creationId xmlns:a16="http://schemas.microsoft.com/office/drawing/2014/main" id="{D2E7F485-C19A-4DD1-BAC1-8D1E3F24A723}"/>
              </a:ext>
            </a:extLst>
          </p:cNvPr>
          <p:cNvSpPr txBox="1"/>
          <p:nvPr/>
        </p:nvSpPr>
        <p:spPr>
          <a:xfrm>
            <a:off x="11305776" y="5713908"/>
            <a:ext cx="7122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A4</a:t>
            </a:r>
          </a:p>
        </p:txBody>
      </p:sp>
      <p:sp>
        <p:nvSpPr>
          <p:cNvPr id="44" name="TextBox 43">
            <a:extLst>
              <a:ext uri="{FF2B5EF4-FFF2-40B4-BE49-F238E27FC236}">
                <a16:creationId xmlns:a16="http://schemas.microsoft.com/office/drawing/2014/main" id="{08241040-F2A1-4FBD-9704-2668A5352DDA}"/>
              </a:ext>
            </a:extLst>
          </p:cNvPr>
          <p:cNvSpPr txBox="1"/>
          <p:nvPr/>
        </p:nvSpPr>
        <p:spPr>
          <a:xfrm>
            <a:off x="3721951" y="184939"/>
            <a:ext cx="62195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arrive au festival.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achètent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plan 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avec des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employés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2" name="Picture 2" descr="Man, Person, Headphone, Voice, Call">
            <a:extLst>
              <a:ext uri="{FF2B5EF4-FFF2-40B4-BE49-F238E27FC236}">
                <a16:creationId xmlns:a16="http://schemas.microsoft.com/office/drawing/2014/main" id="{451973F3-DDF9-42E2-AD1A-BFAA9B4EF80C}"/>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44369" y="1590175"/>
            <a:ext cx="537522" cy="9047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ady, Woman, Person, Service, Helpdesk">
            <a:extLst>
              <a:ext uri="{FF2B5EF4-FFF2-40B4-BE49-F238E27FC236}">
                <a16:creationId xmlns:a16="http://schemas.microsoft.com/office/drawing/2014/main" id="{10005D02-13D6-4BA4-84E2-DCEF2E996A7A}"/>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59788" y="1353065"/>
            <a:ext cx="601077" cy="8733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emale, Girl, Human, People, Performer">
            <a:extLst>
              <a:ext uri="{FF2B5EF4-FFF2-40B4-BE49-F238E27FC236}">
                <a16:creationId xmlns:a16="http://schemas.microsoft.com/office/drawing/2014/main" id="{BDE3D0AB-52E8-4906-B5E1-2716C4F29B7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4459" y="1702900"/>
            <a:ext cx="585883" cy="75454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Jazz, Silhouette, Musician, Trumpet, Saxophonist">
            <a:extLst>
              <a:ext uri="{FF2B5EF4-FFF2-40B4-BE49-F238E27FC236}">
                <a16:creationId xmlns:a16="http://schemas.microsoft.com/office/drawing/2014/main" id="{1B9925BF-E159-448D-ADE3-8A97EAD300DD}"/>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616918" y="1353065"/>
            <a:ext cx="1087634" cy="754546"/>
          </a:xfrm>
          <a:prstGeom prst="rect">
            <a:avLst/>
          </a:prstGeom>
          <a:noFill/>
          <a:extLst>
            <a:ext uri="{909E8E84-426E-40DD-AFC4-6F175D3DCCD1}">
              <a14:hiddenFill xmlns:a14="http://schemas.microsoft.com/office/drawing/2010/main">
                <a:solidFill>
                  <a:srgbClr val="FFFFFF"/>
                </a:solidFill>
              </a14:hiddenFill>
            </a:ext>
          </a:extLst>
        </p:spPr>
      </p:pic>
      <p:sp>
        <p:nvSpPr>
          <p:cNvPr id="45" name="Speech Bubble: Rectangle with Corners Rounded 44">
            <a:extLst>
              <a:ext uri="{FF2B5EF4-FFF2-40B4-BE49-F238E27FC236}">
                <a16:creationId xmlns:a16="http://schemas.microsoft.com/office/drawing/2014/main" id="{EBAE9B8B-799C-4250-9FDD-FF8DD30B12C2}"/>
              </a:ext>
            </a:extLst>
          </p:cNvPr>
          <p:cNvSpPr/>
          <p:nvPr/>
        </p:nvSpPr>
        <p:spPr>
          <a:xfrm>
            <a:off x="7110903" y="2599583"/>
            <a:ext cx="1831236" cy="1333500"/>
          </a:xfrm>
          <a:prstGeom prst="wedgeRoundRectCallout">
            <a:avLst>
              <a:gd name="adj1" fmla="val -21535"/>
              <a:gd name="adj2" fmla="val 85357"/>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We</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eat</a:t>
            </a:r>
            <a:endPar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6" name="Speech Bubble: Rectangle with Corners Rounded 45">
            <a:extLst>
              <a:ext uri="{FF2B5EF4-FFF2-40B4-BE49-F238E27FC236}">
                <a16:creationId xmlns:a16="http://schemas.microsoft.com/office/drawing/2014/main" id="{F8A312FE-A9C5-4179-B99C-38EB972CDCA9}"/>
              </a:ext>
            </a:extLst>
          </p:cNvPr>
          <p:cNvSpPr/>
          <p:nvPr/>
        </p:nvSpPr>
        <p:spPr>
          <a:xfrm>
            <a:off x="2606208" y="2842859"/>
            <a:ext cx="1470492" cy="1333500"/>
          </a:xfrm>
          <a:prstGeom prst="wedgeRoundRectCallout">
            <a:avLst>
              <a:gd name="adj1" fmla="val -21535"/>
              <a:gd name="adj2" fmla="val 85357"/>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200" dirty="0" err="1">
                <a:solidFill>
                  <a:prstClr val="white"/>
                </a:solidFill>
                <a:latin typeface="Century Gothic" panose="020F0302020204030204"/>
              </a:rPr>
              <a:t>They</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win</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game</a:t>
            </a:r>
            <a:endPar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7" name="Speech Bubble: Rectangle with Corners Rounded 46">
            <a:extLst>
              <a:ext uri="{FF2B5EF4-FFF2-40B4-BE49-F238E27FC236}">
                <a16:creationId xmlns:a16="http://schemas.microsoft.com/office/drawing/2014/main" id="{26983471-0B45-42CC-BC64-3278D4E1D5C7}"/>
              </a:ext>
            </a:extLst>
          </p:cNvPr>
          <p:cNvSpPr/>
          <p:nvPr/>
        </p:nvSpPr>
        <p:spPr>
          <a:xfrm>
            <a:off x="365259" y="2921586"/>
            <a:ext cx="1831236" cy="1333500"/>
          </a:xfrm>
          <a:prstGeom prst="wedgeRoundRectCallout">
            <a:avLst>
              <a:gd name="adj1" fmla="val -21535"/>
              <a:gd name="adj2" fmla="val 85357"/>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You use a mobile phone</a:t>
            </a:r>
          </a:p>
        </p:txBody>
      </p:sp>
      <p:sp>
        <p:nvSpPr>
          <p:cNvPr id="48" name="Speech Bubble: Rectangle with Corners Rounded 47">
            <a:extLst>
              <a:ext uri="{FF2B5EF4-FFF2-40B4-BE49-F238E27FC236}">
                <a16:creationId xmlns:a16="http://schemas.microsoft.com/office/drawing/2014/main" id="{E2DE0466-05B1-4629-B4C8-AA1912DCB135}"/>
              </a:ext>
            </a:extLst>
          </p:cNvPr>
          <p:cNvSpPr/>
          <p:nvPr/>
        </p:nvSpPr>
        <p:spPr>
          <a:xfrm>
            <a:off x="4926932" y="3429000"/>
            <a:ext cx="1689986" cy="744552"/>
          </a:xfrm>
          <a:prstGeom prst="wedgeRoundRectCallout">
            <a:avLst>
              <a:gd name="adj1" fmla="val -13644"/>
              <a:gd name="adj2" fmla="val 123736"/>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They</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stay</a:t>
            </a:r>
            <a:endPar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9" name="Speech Bubble: Rectangle with Corners Rounded 48">
            <a:extLst>
              <a:ext uri="{FF2B5EF4-FFF2-40B4-BE49-F238E27FC236}">
                <a16:creationId xmlns:a16="http://schemas.microsoft.com/office/drawing/2014/main" id="{6C3087D9-0572-4EB9-BA68-801FCA854868}"/>
              </a:ext>
            </a:extLst>
          </p:cNvPr>
          <p:cNvSpPr/>
          <p:nvPr/>
        </p:nvSpPr>
        <p:spPr>
          <a:xfrm>
            <a:off x="576630" y="5825046"/>
            <a:ext cx="1831236" cy="754849"/>
          </a:xfrm>
          <a:prstGeom prst="wedgeRoundRectCallout">
            <a:avLst>
              <a:gd name="adj1" fmla="val 23197"/>
              <a:gd name="adj2" fmla="val -129157"/>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We</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sing</a:t>
            </a:r>
            <a:endPar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0" name="Speech Bubble: Rectangle with Corners Rounded 49">
            <a:extLst>
              <a:ext uri="{FF2B5EF4-FFF2-40B4-BE49-F238E27FC236}">
                <a16:creationId xmlns:a16="http://schemas.microsoft.com/office/drawing/2014/main" id="{28AF049A-F168-4C12-86FC-33726DD70210}"/>
              </a:ext>
            </a:extLst>
          </p:cNvPr>
          <p:cNvSpPr/>
          <p:nvPr/>
        </p:nvSpPr>
        <p:spPr>
          <a:xfrm>
            <a:off x="7448688" y="5291542"/>
            <a:ext cx="1831236" cy="919158"/>
          </a:xfrm>
          <a:prstGeom prst="wedgeRoundRectCallout">
            <a:avLst>
              <a:gd name="adj1" fmla="val 24237"/>
              <a:gd name="adj2" fmla="val -113564"/>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They</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share</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 pizza</a:t>
            </a:r>
          </a:p>
        </p:txBody>
      </p:sp>
      <p:sp>
        <p:nvSpPr>
          <p:cNvPr id="51" name="Speech Bubble: Rectangle with Corners Rounded 50">
            <a:extLst>
              <a:ext uri="{FF2B5EF4-FFF2-40B4-BE49-F238E27FC236}">
                <a16:creationId xmlns:a16="http://schemas.microsoft.com/office/drawing/2014/main" id="{647AF0BD-EC6B-4A3D-8E9B-5223E6B26F75}"/>
              </a:ext>
            </a:extLst>
          </p:cNvPr>
          <p:cNvSpPr/>
          <p:nvPr/>
        </p:nvSpPr>
        <p:spPr>
          <a:xfrm>
            <a:off x="5265384" y="5560519"/>
            <a:ext cx="2084969" cy="912518"/>
          </a:xfrm>
          <a:prstGeom prst="wedgeRoundRectCallout">
            <a:avLst>
              <a:gd name="adj1" fmla="val 25695"/>
              <a:gd name="adj2" fmla="val -107316"/>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We</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manage a shop</a:t>
            </a:r>
          </a:p>
        </p:txBody>
      </p:sp>
      <p:sp>
        <p:nvSpPr>
          <p:cNvPr id="52" name="Speech Bubble: Rectangle with Corners Rounded 51">
            <a:extLst>
              <a:ext uri="{FF2B5EF4-FFF2-40B4-BE49-F238E27FC236}">
                <a16:creationId xmlns:a16="http://schemas.microsoft.com/office/drawing/2014/main" id="{7D01AA1B-0E95-44AA-8417-BBED03604D9A}"/>
              </a:ext>
            </a:extLst>
          </p:cNvPr>
          <p:cNvSpPr/>
          <p:nvPr/>
        </p:nvSpPr>
        <p:spPr>
          <a:xfrm>
            <a:off x="3141100" y="5817895"/>
            <a:ext cx="1831236" cy="855166"/>
          </a:xfrm>
          <a:prstGeom prst="wedgeRoundRectCallout">
            <a:avLst>
              <a:gd name="adj1" fmla="val 23197"/>
              <a:gd name="adj2" fmla="val -108967"/>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You start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walking</a:t>
            </a:r>
            <a:endPar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3254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5" grpId="0" animBg="1"/>
      <p:bldP spid="46" grpId="0" animBg="1"/>
      <p:bldP spid="47" grpId="0" animBg="1"/>
      <p:bldP spid="48" grpId="0" animBg="1"/>
      <p:bldP spid="49" grpId="0" animBg="1"/>
      <p:bldP spid="50" grpId="0" animBg="1"/>
      <p:bldP spid="51" grpId="0" animBg="1"/>
      <p:bldP spid="5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95C2D-67CF-B04A-BCA6-B1A79059443D}"/>
              </a:ext>
            </a:extLst>
          </p:cNvPr>
          <p:cNvSpPr>
            <a:spLocks noGrp="1"/>
          </p:cNvSpPr>
          <p:nvPr>
            <p:ph type="title"/>
          </p:nvPr>
        </p:nvSpPr>
        <p:spPr>
          <a:xfrm>
            <a:off x="0" y="0"/>
            <a:ext cx="10515600" cy="1325563"/>
          </a:xfrm>
        </p:spPr>
        <p:txBody>
          <a:bodyPr/>
          <a:lstStyle/>
          <a:p>
            <a:pPr lvl="0">
              <a:lnSpc>
                <a:spcPct val="100000"/>
              </a:lnSpc>
              <a:spcBef>
                <a:spcPts val="0"/>
              </a:spcBef>
            </a:pPr>
            <a:r>
              <a:rPr lang="en-GB" sz="10000" b="1" dirty="0">
                <a:solidFill>
                  <a:srgbClr val="115076"/>
                </a:solidFill>
                <a:latin typeface="Century Gothic" panose="020B0502020202020204" pitchFamily="34" charset="0"/>
                <a:ea typeface="+mn-ea"/>
                <a:cs typeface="Calibri" panose="020F0502020204030204" pitchFamily="34" charset="0"/>
              </a:rPr>
              <a:t>é/-er/-ez</a:t>
            </a:r>
            <a:endParaRPr lang="en-US" sz="10000" dirty="0"/>
          </a:p>
        </p:txBody>
      </p:sp>
      <p:pic>
        <p:nvPicPr>
          <p:cNvPr id="7" name="Picture 6" descr="hand holding a pencil and writ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3692" y="1765037"/>
            <a:ext cx="1925048" cy="2788801"/>
          </a:xfrm>
          <a:prstGeom prst="rect">
            <a:avLst/>
          </a:prstGeom>
        </p:spPr>
      </p:pic>
      <p:sp>
        <p:nvSpPr>
          <p:cNvPr id="8" name="TextBox 7"/>
          <p:cNvSpPr txBox="1"/>
          <p:nvPr/>
        </p:nvSpPr>
        <p:spPr>
          <a:xfrm>
            <a:off x="1535065" y="4381258"/>
            <a:ext cx="91218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crire</a:t>
            </a:r>
            <a:endParaRPr kumimoji="0" lang="en-GB" sz="12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10923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é.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é écrir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é écri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FD374E2-F33F-453A-AE46-A369CC96DE24}"/>
              </a:ext>
            </a:extLst>
          </p:cNvPr>
          <p:cNvSpPr txBox="1"/>
          <p:nvPr/>
        </p:nvSpPr>
        <p:spPr>
          <a:xfrm>
            <a:off x="180000" y="1296000"/>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Utilise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est-ce</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pour former des questions</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Qui fait quoi et </a:t>
            </a:r>
            <a:r>
              <a:rPr lang="en-GB" sz="3600" b="1" dirty="0" err="1">
                <a:solidFill>
                  <a:schemeClr val="bg1"/>
                </a:solidFill>
              </a:rPr>
              <a:t>où</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descr="A picture containing text, clipart&#10;&#10;Description automatically generated">
            <a:extLst>
              <a:ext uri="{FF2B5EF4-FFF2-40B4-BE49-F238E27FC236}">
                <a16:creationId xmlns:a16="http://schemas.microsoft.com/office/drawing/2014/main" id="{2D0E1151-12F6-4F59-BE21-BF6E994D006C}"/>
              </a:ext>
            </a:extLst>
          </p:cNvPr>
          <p:cNvPicPr>
            <a:picLocks noChangeAspect="1"/>
          </p:cNvPicPr>
          <p:nvPr/>
        </p:nvPicPr>
        <p:blipFill rotWithShape="1">
          <a:blip r:embed="rId7">
            <a:clrChange>
              <a:clrFrom>
                <a:srgbClr val="FFFFFE"/>
              </a:clrFrom>
              <a:clrTo>
                <a:srgbClr val="FFFFFE">
                  <a:alpha val="0"/>
                </a:srgbClr>
              </a:clrTo>
            </a:clrChange>
            <a:extLst>
              <a:ext uri="{28A0092B-C50C-407E-A947-70E740481C1C}">
                <a14:useLocalDpi xmlns:a14="http://schemas.microsoft.com/office/drawing/2010/main" val="0"/>
              </a:ext>
            </a:extLst>
          </a:blip>
          <a:srcRect l="37637" t="15836" r="32704" b="4975"/>
          <a:stretch/>
        </p:blipFill>
        <p:spPr>
          <a:xfrm>
            <a:off x="3927866" y="1619612"/>
            <a:ext cx="1427012" cy="2686553"/>
          </a:xfrm>
          <a:prstGeom prst="rect">
            <a:avLst/>
          </a:prstGeom>
        </p:spPr>
      </p:pic>
      <p:pic>
        <p:nvPicPr>
          <p:cNvPr id="10" name="Picture 9">
            <a:extLst>
              <a:ext uri="{FF2B5EF4-FFF2-40B4-BE49-F238E27FC236}">
                <a16:creationId xmlns:a16="http://schemas.microsoft.com/office/drawing/2014/main" id="{879842BC-7D4F-401D-B1A5-C7AC0CEE59E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4521" b="86849" l="38196" r="60653">
                        <a14:foregroundMark x1="41363" y1="26575" x2="41363" y2="26575"/>
                        <a14:foregroundMark x1="41363" y1="26575" x2="41363" y2="26575"/>
                        <a14:foregroundMark x1="43090" y1="36849" x2="50000" y2="29452"/>
                        <a14:foregroundMark x1="50000" y1="29452" x2="50288" y2="29452"/>
                        <a14:foregroundMark x1="44530" y1="86164" x2="47985" y2="86575"/>
                        <a14:foregroundMark x1="41075" y1="41370" x2="42610" y2="27945"/>
                        <a14:foregroundMark x1="42610" y1="27945" x2="47121" y2="25342"/>
                        <a14:foregroundMark x1="39635" y1="42192" x2="44242" y2="44658"/>
                        <a14:foregroundMark x1="54894" y1="84932" x2="54319" y2="84521"/>
                        <a14:foregroundMark x1="52303" y1="24521" x2="56046" y2="26164"/>
                        <a14:foregroundMark x1="55758" y1="24932" x2="60269" y2="36712"/>
                        <a14:foregroundMark x1="60269" y1="36712" x2="55374" y2="45753"/>
                        <a14:foregroundMark x1="55374" y1="45753" x2="55182" y2="45890"/>
                        <a14:foregroundMark x1="54894" y1="86986" x2="57198" y2="86575"/>
                        <a14:foregroundMark x1="43666" y1="26164" x2="38196" y2="35342"/>
                        <a14:foregroundMark x1="38196" y1="35342" x2="40787" y2="40959"/>
                      </a14:backgroundRemoval>
                    </a14:imgEffect>
                  </a14:imgLayer>
                </a14:imgProps>
              </a:ext>
              <a:ext uri="{28A0092B-C50C-407E-A947-70E740481C1C}">
                <a14:useLocalDpi xmlns:a14="http://schemas.microsoft.com/office/drawing/2010/main" val="0"/>
              </a:ext>
            </a:extLst>
          </a:blip>
          <a:srcRect l="37448" t="19074" r="36757" b="9444"/>
          <a:stretch/>
        </p:blipFill>
        <p:spPr>
          <a:xfrm>
            <a:off x="10169112" y="1754383"/>
            <a:ext cx="1314450" cy="2551782"/>
          </a:xfrm>
          <a:prstGeom prst="rect">
            <a:avLst/>
          </a:prstGeom>
        </p:spPr>
      </p:pic>
      <p:sp>
        <p:nvSpPr>
          <p:cNvPr id="11" name="Speech Bubble: Rectangle with Corners Rounded 10">
            <a:extLst>
              <a:ext uri="{FF2B5EF4-FFF2-40B4-BE49-F238E27FC236}">
                <a16:creationId xmlns:a16="http://schemas.microsoft.com/office/drawing/2014/main" id="{0305F0D1-6497-4EF2-819D-217458C1FBB4}"/>
              </a:ext>
            </a:extLst>
          </p:cNvPr>
          <p:cNvSpPr/>
          <p:nvPr/>
        </p:nvSpPr>
        <p:spPr>
          <a:xfrm>
            <a:off x="5210467" y="630925"/>
            <a:ext cx="2782380" cy="1330150"/>
          </a:xfrm>
          <a:prstGeom prst="wedgeRoundRectCallout">
            <a:avLst>
              <a:gd name="adj1" fmla="val -57805"/>
              <a:gd name="adj2" fmla="val 39585"/>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Nous mangeons dans l’Aire 2.</a:t>
            </a:r>
          </a:p>
        </p:txBody>
      </p:sp>
      <p:graphicFrame>
        <p:nvGraphicFramePr>
          <p:cNvPr id="13" name="Table 13">
            <a:extLst>
              <a:ext uri="{FF2B5EF4-FFF2-40B4-BE49-F238E27FC236}">
                <a16:creationId xmlns:a16="http://schemas.microsoft.com/office/drawing/2014/main" id="{F45B19E8-BB76-415F-8A3B-AE7180994883}"/>
              </a:ext>
            </a:extLst>
          </p:cNvPr>
          <p:cNvGraphicFramePr>
            <a:graphicFrameLocks noGrp="1"/>
          </p:cNvGraphicFramePr>
          <p:nvPr/>
        </p:nvGraphicFramePr>
        <p:xfrm>
          <a:off x="464092" y="4152233"/>
          <a:ext cx="11263816" cy="2082295"/>
        </p:xfrm>
        <a:graphic>
          <a:graphicData uri="http://schemas.openxmlformats.org/drawingml/2006/table">
            <a:tbl>
              <a:tblPr firstRow="1" bandRow="1">
                <a:tableStyleId>{5940675A-B579-460E-94D1-54222C63F5DA}</a:tableStyleId>
              </a:tblPr>
              <a:tblGrid>
                <a:gridCol w="1407977">
                  <a:extLst>
                    <a:ext uri="{9D8B030D-6E8A-4147-A177-3AD203B41FA5}">
                      <a16:colId xmlns:a16="http://schemas.microsoft.com/office/drawing/2014/main" val="3256118019"/>
                    </a:ext>
                  </a:extLst>
                </a:gridCol>
                <a:gridCol w="1407977">
                  <a:extLst>
                    <a:ext uri="{9D8B030D-6E8A-4147-A177-3AD203B41FA5}">
                      <a16:colId xmlns:a16="http://schemas.microsoft.com/office/drawing/2014/main" val="1129623607"/>
                    </a:ext>
                  </a:extLst>
                </a:gridCol>
                <a:gridCol w="1407977">
                  <a:extLst>
                    <a:ext uri="{9D8B030D-6E8A-4147-A177-3AD203B41FA5}">
                      <a16:colId xmlns:a16="http://schemas.microsoft.com/office/drawing/2014/main" val="519530420"/>
                    </a:ext>
                  </a:extLst>
                </a:gridCol>
                <a:gridCol w="1407977">
                  <a:extLst>
                    <a:ext uri="{9D8B030D-6E8A-4147-A177-3AD203B41FA5}">
                      <a16:colId xmlns:a16="http://schemas.microsoft.com/office/drawing/2014/main" val="657848337"/>
                    </a:ext>
                  </a:extLst>
                </a:gridCol>
                <a:gridCol w="1407977">
                  <a:extLst>
                    <a:ext uri="{9D8B030D-6E8A-4147-A177-3AD203B41FA5}">
                      <a16:colId xmlns:a16="http://schemas.microsoft.com/office/drawing/2014/main" val="642134569"/>
                    </a:ext>
                  </a:extLst>
                </a:gridCol>
                <a:gridCol w="1407977">
                  <a:extLst>
                    <a:ext uri="{9D8B030D-6E8A-4147-A177-3AD203B41FA5}">
                      <a16:colId xmlns:a16="http://schemas.microsoft.com/office/drawing/2014/main" val="3626096848"/>
                    </a:ext>
                  </a:extLst>
                </a:gridCol>
                <a:gridCol w="1407977">
                  <a:extLst>
                    <a:ext uri="{9D8B030D-6E8A-4147-A177-3AD203B41FA5}">
                      <a16:colId xmlns:a16="http://schemas.microsoft.com/office/drawing/2014/main" val="2917339456"/>
                    </a:ext>
                  </a:extLst>
                </a:gridCol>
                <a:gridCol w="1407977">
                  <a:extLst>
                    <a:ext uri="{9D8B030D-6E8A-4147-A177-3AD203B41FA5}">
                      <a16:colId xmlns:a16="http://schemas.microsoft.com/office/drawing/2014/main" val="745836030"/>
                    </a:ext>
                  </a:extLst>
                </a:gridCol>
              </a:tblGrid>
              <a:tr h="2082295">
                <a:tc>
                  <a:txBody>
                    <a:bodyPr/>
                    <a:lstStyle/>
                    <a:p>
                      <a:pPr algn="ctr"/>
                      <a:r>
                        <a:rPr lang="fr-FR" sz="2400" b="1" dirty="0">
                          <a:solidFill>
                            <a:srgbClr val="115076"/>
                          </a:solidFill>
                        </a:rPr>
                        <a:t>Aire 1</a:t>
                      </a:r>
                    </a:p>
                  </a:txBody>
                  <a:tcPr/>
                </a:tc>
                <a:tc>
                  <a:txBody>
                    <a:bodyPr/>
                    <a:lstStyle/>
                    <a:p>
                      <a:pPr algn="ctr"/>
                      <a:r>
                        <a:rPr lang="fr-FR" sz="2400" b="1" dirty="0">
                          <a:solidFill>
                            <a:srgbClr val="115076"/>
                          </a:solidFill>
                        </a:rPr>
                        <a:t>Aire 2</a:t>
                      </a:r>
                    </a:p>
                  </a:txBody>
                  <a:tcPr/>
                </a:tc>
                <a:tc>
                  <a:txBody>
                    <a:bodyPr/>
                    <a:lstStyle/>
                    <a:p>
                      <a:pPr algn="ctr"/>
                      <a:r>
                        <a:rPr lang="fr-FR" sz="2400" b="1" dirty="0">
                          <a:solidFill>
                            <a:srgbClr val="115076"/>
                          </a:solidFill>
                        </a:rPr>
                        <a:t>Aire 3</a:t>
                      </a:r>
                    </a:p>
                  </a:txBody>
                  <a:tcPr/>
                </a:tc>
                <a:tc>
                  <a:txBody>
                    <a:bodyPr/>
                    <a:lstStyle/>
                    <a:p>
                      <a:pPr algn="ctr"/>
                      <a:r>
                        <a:rPr lang="fr-FR" sz="2400" b="1" dirty="0">
                          <a:solidFill>
                            <a:srgbClr val="115076"/>
                          </a:solidFill>
                        </a:rPr>
                        <a:t>Aire 4</a:t>
                      </a:r>
                    </a:p>
                  </a:txBody>
                  <a:tcPr/>
                </a:tc>
                <a:tc>
                  <a:txBody>
                    <a:bodyPr/>
                    <a:lstStyle/>
                    <a:p>
                      <a:pPr algn="ctr"/>
                      <a:r>
                        <a:rPr lang="fr-FR" sz="2400" b="1" dirty="0">
                          <a:solidFill>
                            <a:srgbClr val="115076"/>
                          </a:solidFill>
                        </a:rPr>
                        <a:t>Aire 5</a:t>
                      </a:r>
                    </a:p>
                  </a:txBody>
                  <a:tcPr/>
                </a:tc>
                <a:tc>
                  <a:txBody>
                    <a:bodyPr/>
                    <a:lstStyle/>
                    <a:p>
                      <a:pPr algn="ctr"/>
                      <a:r>
                        <a:rPr lang="fr-FR" sz="2400" b="1" dirty="0">
                          <a:solidFill>
                            <a:srgbClr val="115076"/>
                          </a:solidFill>
                        </a:rPr>
                        <a:t>Aire 6</a:t>
                      </a:r>
                    </a:p>
                  </a:txBody>
                  <a:tcPr/>
                </a:tc>
                <a:tc>
                  <a:txBody>
                    <a:bodyPr/>
                    <a:lstStyle/>
                    <a:p>
                      <a:pPr algn="ctr"/>
                      <a:r>
                        <a:rPr lang="fr-FR" sz="2400" b="1" dirty="0">
                          <a:solidFill>
                            <a:srgbClr val="115076"/>
                          </a:solidFill>
                        </a:rPr>
                        <a:t>Aire 7</a:t>
                      </a:r>
                    </a:p>
                  </a:txBody>
                  <a:tcPr/>
                </a:tc>
                <a:tc>
                  <a:txBody>
                    <a:bodyPr/>
                    <a:lstStyle/>
                    <a:p>
                      <a:pPr algn="ctr"/>
                      <a:r>
                        <a:rPr lang="fr-FR" sz="2400" b="1" dirty="0">
                          <a:solidFill>
                            <a:srgbClr val="115076"/>
                          </a:solidFill>
                        </a:rPr>
                        <a:t>Aire 8</a:t>
                      </a:r>
                    </a:p>
                  </a:txBody>
                  <a:tcPr/>
                </a:tc>
                <a:extLst>
                  <a:ext uri="{0D108BD9-81ED-4DB2-BD59-A6C34878D82A}">
                    <a16:rowId xmlns:a16="http://schemas.microsoft.com/office/drawing/2014/main" val="1186421194"/>
                  </a:ext>
                </a:extLst>
              </a:tr>
            </a:tbl>
          </a:graphicData>
        </a:graphic>
      </p:graphicFrame>
      <p:sp>
        <p:nvSpPr>
          <p:cNvPr id="14" name="Rectangle 13">
            <a:extLst>
              <a:ext uri="{FF2B5EF4-FFF2-40B4-BE49-F238E27FC236}">
                <a16:creationId xmlns:a16="http://schemas.microsoft.com/office/drawing/2014/main" id="{4D9B5AE9-2023-4734-A54E-AC07D00A1511}"/>
              </a:ext>
            </a:extLst>
          </p:cNvPr>
          <p:cNvSpPr/>
          <p:nvPr/>
        </p:nvSpPr>
        <p:spPr>
          <a:xfrm>
            <a:off x="1817908" y="4573275"/>
            <a:ext cx="1552221" cy="96035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nous mangeons</a:t>
            </a:r>
          </a:p>
        </p:txBody>
      </p:sp>
      <p:sp>
        <p:nvSpPr>
          <p:cNvPr id="15" name="Speech Bubble: Rectangle with Corners Rounded 14">
            <a:extLst>
              <a:ext uri="{FF2B5EF4-FFF2-40B4-BE49-F238E27FC236}">
                <a16:creationId xmlns:a16="http://schemas.microsoft.com/office/drawing/2014/main" id="{5BB5D8B3-E2D4-478A-9CF4-E910ADDD3E9B}"/>
              </a:ext>
            </a:extLst>
          </p:cNvPr>
          <p:cNvSpPr/>
          <p:nvPr/>
        </p:nvSpPr>
        <p:spPr>
          <a:xfrm>
            <a:off x="7341259" y="1619612"/>
            <a:ext cx="2782380" cy="1330150"/>
          </a:xfrm>
          <a:prstGeom prst="wedgeRoundRectCallout">
            <a:avLst>
              <a:gd name="adj1" fmla="val 56534"/>
              <a:gd name="adj2" fmla="val 19535"/>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Qu’est-ce que vous mangez ?</a:t>
            </a:r>
          </a:p>
        </p:txBody>
      </p:sp>
      <p:sp>
        <p:nvSpPr>
          <p:cNvPr id="16" name="Speech Bubble: Rectangle with Corners Rounded 15">
            <a:extLst>
              <a:ext uri="{FF2B5EF4-FFF2-40B4-BE49-F238E27FC236}">
                <a16:creationId xmlns:a16="http://schemas.microsoft.com/office/drawing/2014/main" id="{4234F608-0D6B-40C4-AB25-36CF8D21A941}"/>
              </a:ext>
            </a:extLst>
          </p:cNvPr>
          <p:cNvSpPr/>
          <p:nvPr/>
        </p:nvSpPr>
        <p:spPr>
          <a:xfrm>
            <a:off x="5210467" y="2651062"/>
            <a:ext cx="2782380" cy="1330150"/>
          </a:xfrm>
          <a:prstGeom prst="wedgeRoundRectCallout">
            <a:avLst>
              <a:gd name="adj1" fmla="val -57805"/>
              <a:gd name="adj2" fmla="val -44913"/>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Nous mangeons une pizza.</a:t>
            </a:r>
          </a:p>
        </p:txBody>
      </p:sp>
      <p:sp>
        <p:nvSpPr>
          <p:cNvPr id="17" name="Rectangle 16">
            <a:extLst>
              <a:ext uri="{FF2B5EF4-FFF2-40B4-BE49-F238E27FC236}">
                <a16:creationId xmlns:a16="http://schemas.microsoft.com/office/drawing/2014/main" id="{9C5DE2C1-2F28-4618-9C71-0D6F1FBBAE30}"/>
              </a:ext>
            </a:extLst>
          </p:cNvPr>
          <p:cNvSpPr/>
          <p:nvPr/>
        </p:nvSpPr>
        <p:spPr>
          <a:xfrm>
            <a:off x="1817907" y="5158024"/>
            <a:ext cx="1552222" cy="96035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une pizza</a:t>
            </a:r>
          </a:p>
        </p:txBody>
      </p:sp>
    </p:spTree>
    <p:extLst>
      <p:ext uri="{BB962C8B-B14F-4D97-AF65-F5344CB8AC3E}">
        <p14:creationId xmlns:p14="http://schemas.microsoft.com/office/powerpoint/2010/main" val="79505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nous mangeons dans l'aire 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qu'est-ce que vous mangez.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nous mangeons une pizza.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P spid="15" grpId="0" animBg="1"/>
      <p:bldP spid="16" grpId="0" animBg="1"/>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5265384"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Student A </a:t>
            </a:r>
            <a:r>
              <a:rPr lang="en-GB" sz="3600" b="1" dirty="0" err="1">
                <a:solidFill>
                  <a:schemeClr val="bg1"/>
                </a:solidFill>
              </a:rPr>
              <a:t>rolecards</a:t>
            </a:r>
            <a:endParaRPr lang="en-GB" sz="3600" b="1" dirty="0">
              <a:solidFill>
                <a:schemeClr val="bg1"/>
              </a:solidFill>
            </a:endParaRPr>
          </a:p>
        </p:txBody>
      </p:sp>
      <p:graphicFrame>
        <p:nvGraphicFramePr>
          <p:cNvPr id="2" name="Table 2">
            <a:extLst>
              <a:ext uri="{FF2B5EF4-FFF2-40B4-BE49-F238E27FC236}">
                <a16:creationId xmlns:a16="http://schemas.microsoft.com/office/drawing/2014/main" id="{C26E6C76-4CF4-47C3-B82B-DB92DE5F0B01}"/>
              </a:ext>
            </a:extLst>
          </p:cNvPr>
          <p:cNvGraphicFramePr>
            <a:graphicFrameLocks noGrp="1"/>
          </p:cNvGraphicFramePr>
          <p:nvPr>
            <p:extLst>
              <p:ext uri="{D42A27DB-BD31-4B8C-83A1-F6EECF244321}">
                <p14:modId xmlns:p14="http://schemas.microsoft.com/office/powerpoint/2010/main" val="2681485412"/>
              </p:ext>
            </p:extLst>
          </p:nvPr>
        </p:nvGraphicFramePr>
        <p:xfrm>
          <a:off x="154249" y="1314798"/>
          <a:ext cx="5734612" cy="2687320"/>
        </p:xfrm>
        <a:graphic>
          <a:graphicData uri="http://schemas.openxmlformats.org/drawingml/2006/table">
            <a:tbl>
              <a:tblPr firstRow="1" bandRow="1">
                <a:tableStyleId>{5940675A-B579-460E-94D1-54222C63F5DA}</a:tableStyleId>
              </a:tblPr>
              <a:tblGrid>
                <a:gridCol w="3674801">
                  <a:extLst>
                    <a:ext uri="{9D8B030D-6E8A-4147-A177-3AD203B41FA5}">
                      <a16:colId xmlns:a16="http://schemas.microsoft.com/office/drawing/2014/main" val="4100315135"/>
                    </a:ext>
                  </a:extLst>
                </a:gridCol>
                <a:gridCol w="2059811">
                  <a:extLst>
                    <a:ext uri="{9D8B030D-6E8A-4147-A177-3AD203B41FA5}">
                      <a16:colId xmlns:a16="http://schemas.microsoft.com/office/drawing/2014/main" val="3207051050"/>
                    </a:ext>
                  </a:extLst>
                </a:gridCol>
              </a:tblGrid>
              <a:tr h="370840">
                <a:tc gridSpan="2">
                  <a:txBody>
                    <a:bodyPr/>
                    <a:lstStyle/>
                    <a:p>
                      <a:pPr algn="ctr"/>
                      <a:r>
                        <a:rPr lang="en-GB" sz="2000" b="1" dirty="0">
                          <a:solidFill>
                            <a:schemeClr val="accent1">
                              <a:lumMod val="50000"/>
                            </a:schemeClr>
                          </a:solidFill>
                        </a:rPr>
                        <a:t>Round 1</a:t>
                      </a:r>
                      <a:endParaRPr lang="fr-FR" sz="2000" b="1" dirty="0">
                        <a:solidFill>
                          <a:schemeClr val="accent1">
                            <a:lumMod val="50000"/>
                          </a:schemeClr>
                        </a:solidFill>
                      </a:endParaRPr>
                    </a:p>
                  </a:txBody>
                  <a:tcPr/>
                </a:tc>
                <a:tc hMerge="1">
                  <a:txBody>
                    <a:bodyPr/>
                    <a:lstStyle/>
                    <a:p>
                      <a:endParaRPr lang="fr-FR" sz="2000" b="1" dirty="0"/>
                    </a:p>
                  </a:txBody>
                  <a:tcPr/>
                </a:tc>
                <a:extLst>
                  <a:ext uri="{0D108BD9-81ED-4DB2-BD59-A6C34878D82A}">
                    <a16:rowId xmlns:a16="http://schemas.microsoft.com/office/drawing/2014/main" val="4058623289"/>
                  </a:ext>
                </a:extLst>
              </a:tr>
              <a:tr h="370840">
                <a:tc>
                  <a:txBody>
                    <a:bodyPr/>
                    <a:lstStyle/>
                    <a:p>
                      <a:r>
                        <a:rPr lang="en-GB" sz="1800" b="1" dirty="0">
                          <a:solidFill>
                            <a:schemeClr val="accent1">
                              <a:lumMod val="50000"/>
                            </a:schemeClr>
                          </a:solidFill>
                        </a:rPr>
                        <a:t>Tell your partner this. </a:t>
                      </a:r>
                      <a:br>
                        <a:rPr lang="en-GB" sz="1800" b="1" dirty="0">
                          <a:solidFill>
                            <a:schemeClr val="accent1">
                              <a:lumMod val="50000"/>
                            </a:schemeClr>
                          </a:solidFill>
                        </a:rPr>
                      </a:br>
                      <a:r>
                        <a:rPr lang="en-GB" sz="1800" b="1" dirty="0">
                          <a:solidFill>
                            <a:schemeClr val="accent1">
                              <a:lumMod val="50000"/>
                            </a:schemeClr>
                          </a:solidFill>
                        </a:rPr>
                        <a:t>Remember the verb ending!</a:t>
                      </a:r>
                      <a:endParaRPr lang="fr-FR" sz="1800" b="1" dirty="0">
                        <a:solidFill>
                          <a:schemeClr val="accent1">
                            <a:lumMod val="50000"/>
                          </a:schemeClr>
                        </a:solidFill>
                      </a:endParaRPr>
                    </a:p>
                  </a:txBody>
                  <a:tcPr/>
                </a:tc>
                <a:tc>
                  <a:txBody>
                    <a:bodyPr/>
                    <a:lstStyle/>
                    <a:p>
                      <a:r>
                        <a:rPr lang="en-GB" sz="1800" b="1" dirty="0">
                          <a:solidFill>
                            <a:schemeClr val="accent1">
                              <a:lumMod val="50000"/>
                            </a:schemeClr>
                          </a:solidFill>
                        </a:rPr>
                        <a:t>Reply to your partner with this.</a:t>
                      </a:r>
                      <a:endParaRPr lang="fr-FR" sz="1800" b="1" dirty="0">
                        <a:solidFill>
                          <a:schemeClr val="accent1">
                            <a:lumMod val="50000"/>
                          </a:schemeClr>
                        </a:solidFill>
                      </a:endParaRPr>
                    </a:p>
                  </a:txBody>
                  <a:tcPr/>
                </a:tc>
                <a:extLst>
                  <a:ext uri="{0D108BD9-81ED-4DB2-BD59-A6C34878D82A}">
                    <a16:rowId xmlns:a16="http://schemas.microsoft.com/office/drawing/2014/main" val="864333166"/>
                  </a:ext>
                </a:extLst>
              </a:tr>
              <a:tr h="370840">
                <a:tc>
                  <a:txBody>
                    <a:bodyPr/>
                    <a:lstStyle/>
                    <a:p>
                      <a:r>
                        <a:rPr lang="en-GB" sz="1800" dirty="0">
                          <a:solidFill>
                            <a:schemeClr val="accent1">
                              <a:lumMod val="50000"/>
                            </a:schemeClr>
                          </a:solidFill>
                        </a:rPr>
                        <a:t>1. [Nous/manger] dans </a:t>
                      </a:r>
                      <a:r>
                        <a:rPr lang="en-GB" sz="1800" dirty="0" err="1">
                          <a:solidFill>
                            <a:schemeClr val="accent1">
                              <a:lumMod val="50000"/>
                            </a:schemeClr>
                          </a:solidFill>
                        </a:rPr>
                        <a:t>l’Aire</a:t>
                      </a:r>
                      <a:r>
                        <a:rPr lang="en-GB" sz="1800" dirty="0">
                          <a:solidFill>
                            <a:schemeClr val="accent1">
                              <a:lumMod val="50000"/>
                            </a:schemeClr>
                          </a:solidFill>
                        </a:rPr>
                        <a:t> 3.</a:t>
                      </a:r>
                      <a:endParaRPr lang="fr-FR" sz="1800" dirty="0">
                        <a:solidFill>
                          <a:schemeClr val="accent1">
                            <a:lumMod val="50000"/>
                          </a:schemeClr>
                        </a:solidFill>
                      </a:endParaRPr>
                    </a:p>
                  </a:txBody>
                  <a:tcPr/>
                </a:tc>
                <a:tc>
                  <a:txBody>
                    <a:bodyPr/>
                    <a:lstStyle/>
                    <a:p>
                      <a:r>
                        <a:rPr lang="en-GB" sz="1800" dirty="0">
                          <a:solidFill>
                            <a:schemeClr val="accent1">
                              <a:lumMod val="50000"/>
                            </a:schemeClr>
                          </a:solidFill>
                        </a:rPr>
                        <a:t>an ice cream</a:t>
                      </a:r>
                      <a:endParaRPr lang="fr-FR" sz="1800" dirty="0">
                        <a:solidFill>
                          <a:schemeClr val="accent1">
                            <a:lumMod val="50000"/>
                          </a:schemeClr>
                        </a:solidFill>
                      </a:endParaRPr>
                    </a:p>
                  </a:txBody>
                  <a:tcPr/>
                </a:tc>
                <a:extLst>
                  <a:ext uri="{0D108BD9-81ED-4DB2-BD59-A6C34878D82A}">
                    <a16:rowId xmlns:a16="http://schemas.microsoft.com/office/drawing/2014/main" val="712359694"/>
                  </a:ext>
                </a:extLst>
              </a:tr>
              <a:tr h="370840">
                <a:tc>
                  <a:txBody>
                    <a:bodyPr/>
                    <a:lstStyle/>
                    <a:p>
                      <a:r>
                        <a:rPr lang="en-GB" sz="1800" dirty="0">
                          <a:solidFill>
                            <a:schemeClr val="accent1">
                              <a:lumMod val="50000"/>
                            </a:schemeClr>
                          </a:solidFill>
                        </a:rPr>
                        <a:t>2. [</a:t>
                      </a:r>
                      <a:r>
                        <a:rPr lang="en-GB" sz="1800" dirty="0" err="1">
                          <a:solidFill>
                            <a:schemeClr val="accent1">
                              <a:lumMod val="50000"/>
                            </a:schemeClr>
                          </a:solidFill>
                        </a:rPr>
                        <a:t>Vous</a:t>
                      </a:r>
                      <a:r>
                        <a:rPr lang="en-GB" sz="1800" dirty="0">
                          <a:solidFill>
                            <a:schemeClr val="accent1">
                              <a:lumMod val="50000"/>
                            </a:schemeClr>
                          </a:solidFill>
                        </a:rPr>
                        <a:t>/</a:t>
                      </a:r>
                      <a:r>
                        <a:rPr lang="en-GB" sz="1800" dirty="0" err="1">
                          <a:solidFill>
                            <a:schemeClr val="accent1">
                              <a:lumMod val="50000"/>
                            </a:schemeClr>
                          </a:solidFill>
                        </a:rPr>
                        <a:t>rester</a:t>
                      </a:r>
                      <a:r>
                        <a:rPr lang="en-GB" sz="1800" dirty="0">
                          <a:solidFill>
                            <a:schemeClr val="accent1">
                              <a:lumMod val="50000"/>
                            </a:schemeClr>
                          </a:solidFill>
                        </a:rPr>
                        <a:t>] dans</a:t>
                      </a:r>
                    </a:p>
                    <a:p>
                      <a:r>
                        <a:rPr lang="en-GB" sz="1800" dirty="0">
                          <a:solidFill>
                            <a:schemeClr val="accent1">
                              <a:lumMod val="50000"/>
                            </a:schemeClr>
                          </a:solidFill>
                        </a:rPr>
                        <a:t>     </a:t>
                      </a:r>
                      <a:r>
                        <a:rPr lang="en-GB" sz="1800" dirty="0" err="1">
                          <a:solidFill>
                            <a:schemeClr val="accent1">
                              <a:lumMod val="50000"/>
                            </a:schemeClr>
                          </a:solidFill>
                        </a:rPr>
                        <a:t>l’Aire</a:t>
                      </a:r>
                      <a:r>
                        <a:rPr lang="en-GB" sz="1800" dirty="0">
                          <a:solidFill>
                            <a:schemeClr val="accent1">
                              <a:lumMod val="50000"/>
                            </a:schemeClr>
                          </a:solidFill>
                        </a:rPr>
                        <a:t> 6.</a:t>
                      </a:r>
                      <a:endParaRPr lang="fr-FR" sz="1800" dirty="0">
                        <a:solidFill>
                          <a:schemeClr val="accent1">
                            <a:lumMod val="50000"/>
                          </a:schemeClr>
                        </a:solidFill>
                      </a:endParaRPr>
                    </a:p>
                  </a:txBody>
                  <a:tcPr/>
                </a:tc>
                <a:tc>
                  <a:txBody>
                    <a:bodyPr/>
                    <a:lstStyle/>
                    <a:p>
                      <a:r>
                        <a:rPr lang="fr-FR" sz="1800" dirty="0" err="1">
                          <a:solidFill>
                            <a:schemeClr val="accent1">
                              <a:lumMod val="50000"/>
                            </a:schemeClr>
                          </a:solidFill>
                        </a:rPr>
                        <a:t>with</a:t>
                      </a:r>
                      <a:r>
                        <a:rPr lang="fr-FR" sz="1800" dirty="0">
                          <a:solidFill>
                            <a:schemeClr val="accent1">
                              <a:lumMod val="50000"/>
                            </a:schemeClr>
                          </a:solidFill>
                        </a:rPr>
                        <a:t> </a:t>
                      </a:r>
                      <a:r>
                        <a:rPr lang="fr-FR" sz="1800" dirty="0" err="1">
                          <a:solidFill>
                            <a:schemeClr val="accent1">
                              <a:lumMod val="50000"/>
                            </a:schemeClr>
                          </a:solidFill>
                        </a:rPr>
                        <a:t>your</a:t>
                      </a:r>
                      <a:r>
                        <a:rPr lang="fr-FR" sz="1800" dirty="0">
                          <a:solidFill>
                            <a:schemeClr val="accent1">
                              <a:lumMod val="50000"/>
                            </a:schemeClr>
                          </a:solidFill>
                        </a:rPr>
                        <a:t> parents</a:t>
                      </a:r>
                    </a:p>
                  </a:txBody>
                  <a:tcPr/>
                </a:tc>
                <a:extLst>
                  <a:ext uri="{0D108BD9-81ED-4DB2-BD59-A6C34878D82A}">
                    <a16:rowId xmlns:a16="http://schemas.microsoft.com/office/drawing/2014/main" val="2249095231"/>
                  </a:ext>
                </a:extLst>
              </a:tr>
              <a:tr h="370840">
                <a:tc>
                  <a:txBody>
                    <a:bodyPr/>
                    <a:lstStyle/>
                    <a:p>
                      <a:r>
                        <a:rPr lang="en-GB" sz="1800" dirty="0">
                          <a:solidFill>
                            <a:schemeClr val="accent1">
                              <a:lumMod val="50000"/>
                            </a:schemeClr>
                          </a:solidFill>
                        </a:rPr>
                        <a:t>3. [</a:t>
                      </a:r>
                      <a:r>
                        <a:rPr lang="en-GB" sz="1800" dirty="0" err="1">
                          <a:solidFill>
                            <a:schemeClr val="accent1">
                              <a:lumMod val="50000"/>
                            </a:schemeClr>
                          </a:solidFill>
                        </a:rPr>
                        <a:t>Mes</a:t>
                      </a:r>
                      <a:r>
                        <a:rPr lang="en-GB" sz="1800" dirty="0">
                          <a:solidFill>
                            <a:schemeClr val="accent1">
                              <a:lumMod val="50000"/>
                            </a:schemeClr>
                          </a:solidFill>
                        </a:rPr>
                        <a:t> </a:t>
                      </a:r>
                      <a:r>
                        <a:rPr lang="en-GB" sz="1800" dirty="0" err="1">
                          <a:solidFill>
                            <a:schemeClr val="accent1">
                              <a:lumMod val="50000"/>
                            </a:schemeClr>
                          </a:solidFill>
                        </a:rPr>
                        <a:t>amis</a:t>
                      </a:r>
                      <a:r>
                        <a:rPr lang="en-GB" sz="1800" dirty="0">
                          <a:solidFill>
                            <a:schemeClr val="accent1">
                              <a:lumMod val="50000"/>
                            </a:schemeClr>
                          </a:solidFill>
                        </a:rPr>
                        <a:t>/marcher] dans</a:t>
                      </a:r>
                    </a:p>
                    <a:p>
                      <a:r>
                        <a:rPr lang="en-GB" sz="1800" dirty="0">
                          <a:solidFill>
                            <a:schemeClr val="accent1">
                              <a:lumMod val="50000"/>
                            </a:schemeClr>
                          </a:solidFill>
                        </a:rPr>
                        <a:t>     </a:t>
                      </a:r>
                      <a:r>
                        <a:rPr lang="en-GB" sz="1800" dirty="0" err="1">
                          <a:solidFill>
                            <a:schemeClr val="accent1">
                              <a:lumMod val="50000"/>
                            </a:schemeClr>
                          </a:solidFill>
                        </a:rPr>
                        <a:t>l’Aire</a:t>
                      </a:r>
                      <a:r>
                        <a:rPr lang="en-GB" sz="1800" dirty="0">
                          <a:solidFill>
                            <a:schemeClr val="accent1">
                              <a:lumMod val="50000"/>
                            </a:schemeClr>
                          </a:solidFill>
                        </a:rPr>
                        <a:t> 1.</a:t>
                      </a:r>
                      <a:endParaRPr lang="fr-FR" sz="1800" dirty="0">
                        <a:solidFill>
                          <a:schemeClr val="accent1">
                            <a:lumMod val="50000"/>
                          </a:schemeClr>
                        </a:solidFill>
                      </a:endParaRPr>
                    </a:p>
                  </a:txBody>
                  <a:tcPr/>
                </a:tc>
                <a:tc>
                  <a:txBody>
                    <a:bodyPr/>
                    <a:lstStyle/>
                    <a:p>
                      <a:r>
                        <a:rPr lang="fr-FR" sz="1800" dirty="0" err="1">
                          <a:solidFill>
                            <a:schemeClr val="accent1">
                              <a:lumMod val="50000"/>
                            </a:schemeClr>
                          </a:solidFill>
                        </a:rPr>
                        <a:t>quickly</a:t>
                      </a:r>
                      <a:endParaRPr lang="fr-FR" sz="1800" dirty="0">
                        <a:solidFill>
                          <a:schemeClr val="accent1">
                            <a:lumMod val="50000"/>
                          </a:schemeClr>
                        </a:solidFill>
                      </a:endParaRPr>
                    </a:p>
                  </a:txBody>
                  <a:tcPr/>
                </a:tc>
                <a:extLst>
                  <a:ext uri="{0D108BD9-81ED-4DB2-BD59-A6C34878D82A}">
                    <a16:rowId xmlns:a16="http://schemas.microsoft.com/office/drawing/2014/main" val="1772809737"/>
                  </a:ext>
                </a:extLst>
              </a:tr>
            </a:tbl>
          </a:graphicData>
        </a:graphic>
      </p:graphicFrame>
      <p:graphicFrame>
        <p:nvGraphicFramePr>
          <p:cNvPr id="9" name="Table 2">
            <a:extLst>
              <a:ext uri="{FF2B5EF4-FFF2-40B4-BE49-F238E27FC236}">
                <a16:creationId xmlns:a16="http://schemas.microsoft.com/office/drawing/2014/main" id="{A91A1F91-5E18-4F5C-BC8C-65E5C2529154}"/>
              </a:ext>
            </a:extLst>
          </p:cNvPr>
          <p:cNvGraphicFramePr>
            <a:graphicFrameLocks noGrp="1"/>
          </p:cNvGraphicFramePr>
          <p:nvPr/>
        </p:nvGraphicFramePr>
        <p:xfrm>
          <a:off x="154249" y="4240741"/>
          <a:ext cx="5734612" cy="1981200"/>
        </p:xfrm>
        <a:graphic>
          <a:graphicData uri="http://schemas.openxmlformats.org/drawingml/2006/table">
            <a:tbl>
              <a:tblPr firstRow="1" bandRow="1">
                <a:tableStyleId>{5940675A-B579-460E-94D1-54222C63F5DA}</a:tableStyleId>
              </a:tblPr>
              <a:tblGrid>
                <a:gridCol w="5734612">
                  <a:extLst>
                    <a:ext uri="{9D8B030D-6E8A-4147-A177-3AD203B41FA5}">
                      <a16:colId xmlns:a16="http://schemas.microsoft.com/office/drawing/2014/main" val="4100315135"/>
                    </a:ext>
                  </a:extLst>
                </a:gridCol>
              </a:tblGrid>
              <a:tr h="370840">
                <a:tc>
                  <a:txBody>
                    <a:bodyPr/>
                    <a:lstStyle/>
                    <a:p>
                      <a:pPr algn="ctr"/>
                      <a:r>
                        <a:rPr lang="en-GB" sz="2000" b="1" dirty="0">
                          <a:solidFill>
                            <a:schemeClr val="accent1">
                              <a:lumMod val="50000"/>
                            </a:schemeClr>
                          </a:solidFill>
                        </a:rPr>
                        <a:t>Round 2</a:t>
                      </a:r>
                      <a:endParaRPr lang="fr-FR" sz="2000" b="1" dirty="0">
                        <a:solidFill>
                          <a:schemeClr val="accent1">
                            <a:lumMod val="50000"/>
                          </a:schemeClr>
                        </a:solidFill>
                      </a:endParaRPr>
                    </a:p>
                  </a:txBody>
                  <a:tcPr/>
                </a:tc>
                <a:extLst>
                  <a:ext uri="{0D108BD9-81ED-4DB2-BD59-A6C34878D82A}">
                    <a16:rowId xmlns:a16="http://schemas.microsoft.com/office/drawing/2014/main" val="4058623289"/>
                  </a:ext>
                </a:extLst>
              </a:tr>
              <a:tr h="370840">
                <a:tc>
                  <a:txBody>
                    <a:bodyPr/>
                    <a:lstStyle/>
                    <a:p>
                      <a:r>
                        <a:rPr lang="en-GB" sz="2000" b="1" dirty="0">
                          <a:solidFill>
                            <a:schemeClr val="accent1">
                              <a:lumMod val="50000"/>
                            </a:schemeClr>
                          </a:solidFill>
                        </a:rPr>
                        <a:t>Ask your partner for this information.</a:t>
                      </a:r>
                      <a:endParaRPr lang="fr-FR" sz="2000" b="1" dirty="0">
                        <a:solidFill>
                          <a:schemeClr val="accent1">
                            <a:lumMod val="50000"/>
                          </a:schemeClr>
                        </a:solidFill>
                      </a:endParaRPr>
                    </a:p>
                  </a:txBody>
                  <a:tcPr/>
                </a:tc>
                <a:extLst>
                  <a:ext uri="{0D108BD9-81ED-4DB2-BD59-A6C34878D82A}">
                    <a16:rowId xmlns:a16="http://schemas.microsoft.com/office/drawing/2014/main" val="864333166"/>
                  </a:ext>
                </a:extLst>
              </a:tr>
              <a:tr h="370840">
                <a:tc>
                  <a:txBody>
                    <a:bodyPr/>
                    <a:lstStyle/>
                    <a:p>
                      <a:r>
                        <a:rPr lang="en-GB" sz="2000" dirty="0">
                          <a:solidFill>
                            <a:schemeClr val="accent1">
                              <a:lumMod val="50000"/>
                            </a:schemeClr>
                          </a:solidFill>
                        </a:rPr>
                        <a:t>1. when?</a:t>
                      </a:r>
                      <a:endParaRPr lang="fr-FR" sz="2000" dirty="0">
                        <a:solidFill>
                          <a:schemeClr val="accent1">
                            <a:lumMod val="50000"/>
                          </a:schemeClr>
                        </a:solidFill>
                      </a:endParaRPr>
                    </a:p>
                  </a:txBody>
                  <a:tcPr/>
                </a:tc>
                <a:extLst>
                  <a:ext uri="{0D108BD9-81ED-4DB2-BD59-A6C34878D82A}">
                    <a16:rowId xmlns:a16="http://schemas.microsoft.com/office/drawing/2014/main" val="712359694"/>
                  </a:ext>
                </a:extLst>
              </a:tr>
              <a:tr h="370840">
                <a:tc>
                  <a:txBody>
                    <a:bodyPr/>
                    <a:lstStyle/>
                    <a:p>
                      <a:r>
                        <a:rPr lang="en-GB" sz="2000" dirty="0">
                          <a:solidFill>
                            <a:schemeClr val="accent1">
                              <a:lumMod val="50000"/>
                            </a:schemeClr>
                          </a:solidFill>
                        </a:rPr>
                        <a:t>2. what?</a:t>
                      </a:r>
                      <a:endParaRPr lang="fr-FR" sz="2000" dirty="0">
                        <a:solidFill>
                          <a:schemeClr val="accent1">
                            <a:lumMod val="50000"/>
                          </a:schemeClr>
                        </a:solidFill>
                      </a:endParaRPr>
                    </a:p>
                  </a:txBody>
                  <a:tcPr/>
                </a:tc>
                <a:extLst>
                  <a:ext uri="{0D108BD9-81ED-4DB2-BD59-A6C34878D82A}">
                    <a16:rowId xmlns:a16="http://schemas.microsoft.com/office/drawing/2014/main" val="2249095231"/>
                  </a:ext>
                </a:extLst>
              </a:tr>
              <a:tr h="370840">
                <a:tc>
                  <a:txBody>
                    <a:bodyPr/>
                    <a:lstStyle/>
                    <a:p>
                      <a:r>
                        <a:rPr lang="en-GB" sz="2000" dirty="0">
                          <a:solidFill>
                            <a:schemeClr val="accent1">
                              <a:lumMod val="50000"/>
                            </a:schemeClr>
                          </a:solidFill>
                        </a:rPr>
                        <a:t>3. why?</a:t>
                      </a:r>
                      <a:endParaRPr lang="fr-FR" sz="2000" dirty="0">
                        <a:solidFill>
                          <a:schemeClr val="accent1">
                            <a:lumMod val="50000"/>
                          </a:schemeClr>
                        </a:solidFill>
                      </a:endParaRPr>
                    </a:p>
                  </a:txBody>
                  <a:tcPr/>
                </a:tc>
                <a:extLst>
                  <a:ext uri="{0D108BD9-81ED-4DB2-BD59-A6C34878D82A}">
                    <a16:rowId xmlns:a16="http://schemas.microsoft.com/office/drawing/2014/main" val="1772809737"/>
                  </a:ext>
                </a:extLst>
              </a:tr>
            </a:tbl>
          </a:graphicData>
        </a:graphic>
      </p:graphicFrame>
      <p:pic>
        <p:nvPicPr>
          <p:cNvPr id="10" name="Picture 9" descr="background rectangle">
            <a:extLst>
              <a:ext uri="{FF2B5EF4-FFF2-40B4-BE49-F238E27FC236}">
                <a16:creationId xmlns:a16="http://schemas.microsoft.com/office/drawing/2014/main" id="{B74E49F4-B428-4845-92F5-4CD8A71A41D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82134"/>
            <a:ext cx="5265384" cy="867128"/>
          </a:xfrm>
          <a:prstGeom prst="rect">
            <a:avLst/>
          </a:prstGeom>
        </p:spPr>
      </p:pic>
      <p:sp>
        <p:nvSpPr>
          <p:cNvPr id="11" name="Title 3">
            <a:extLst>
              <a:ext uri="{FF2B5EF4-FFF2-40B4-BE49-F238E27FC236}">
                <a16:creationId xmlns:a16="http://schemas.microsoft.com/office/drawing/2014/main" id="{5A145E5B-3BFB-4A4D-B5EB-B027913F7295}"/>
              </a:ext>
            </a:extLst>
          </p:cNvPr>
          <p:cNvSpPr txBox="1">
            <a:spLocks/>
          </p:cNvSpPr>
          <p:nvPr/>
        </p:nvSpPr>
        <p:spPr>
          <a:xfrm>
            <a:off x="6096001" y="28213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Student B rolecards</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graphicFrame>
        <p:nvGraphicFramePr>
          <p:cNvPr id="12" name="Table 2">
            <a:extLst>
              <a:ext uri="{FF2B5EF4-FFF2-40B4-BE49-F238E27FC236}">
                <a16:creationId xmlns:a16="http://schemas.microsoft.com/office/drawing/2014/main" id="{6A94C364-F78B-41CE-B595-28946ECEAE8D}"/>
              </a:ext>
            </a:extLst>
          </p:cNvPr>
          <p:cNvGraphicFramePr>
            <a:graphicFrameLocks noGrp="1"/>
          </p:cNvGraphicFramePr>
          <p:nvPr>
            <p:extLst>
              <p:ext uri="{D42A27DB-BD31-4B8C-83A1-F6EECF244321}">
                <p14:modId xmlns:p14="http://schemas.microsoft.com/office/powerpoint/2010/main" val="2899225108"/>
              </p:ext>
            </p:extLst>
          </p:nvPr>
        </p:nvGraphicFramePr>
        <p:xfrm>
          <a:off x="6096000" y="3534621"/>
          <a:ext cx="5941751" cy="2687320"/>
        </p:xfrm>
        <a:graphic>
          <a:graphicData uri="http://schemas.openxmlformats.org/drawingml/2006/table">
            <a:tbl>
              <a:tblPr firstRow="1" bandRow="1">
                <a:tableStyleId>{5940675A-B579-460E-94D1-54222C63F5DA}</a:tableStyleId>
              </a:tblPr>
              <a:tblGrid>
                <a:gridCol w="3886200">
                  <a:extLst>
                    <a:ext uri="{9D8B030D-6E8A-4147-A177-3AD203B41FA5}">
                      <a16:colId xmlns:a16="http://schemas.microsoft.com/office/drawing/2014/main" val="4100315135"/>
                    </a:ext>
                  </a:extLst>
                </a:gridCol>
                <a:gridCol w="2055551">
                  <a:extLst>
                    <a:ext uri="{9D8B030D-6E8A-4147-A177-3AD203B41FA5}">
                      <a16:colId xmlns:a16="http://schemas.microsoft.com/office/drawing/2014/main" val="3207051050"/>
                    </a:ext>
                  </a:extLst>
                </a:gridCol>
              </a:tblGrid>
              <a:tr h="370840">
                <a:tc gridSpan="2">
                  <a:txBody>
                    <a:bodyPr/>
                    <a:lstStyle/>
                    <a:p>
                      <a:pPr algn="ctr"/>
                      <a:r>
                        <a:rPr lang="en-GB" sz="2000" b="1" dirty="0">
                          <a:solidFill>
                            <a:schemeClr val="accent1">
                              <a:lumMod val="50000"/>
                            </a:schemeClr>
                          </a:solidFill>
                        </a:rPr>
                        <a:t>Round 2</a:t>
                      </a:r>
                      <a:endParaRPr lang="fr-FR" sz="2000" b="1" dirty="0">
                        <a:solidFill>
                          <a:schemeClr val="accent1">
                            <a:lumMod val="50000"/>
                          </a:schemeClr>
                        </a:solidFill>
                      </a:endParaRPr>
                    </a:p>
                  </a:txBody>
                  <a:tcPr/>
                </a:tc>
                <a:tc hMerge="1">
                  <a:txBody>
                    <a:bodyPr/>
                    <a:lstStyle/>
                    <a:p>
                      <a:endParaRPr lang="fr-FR" sz="2000" b="1" dirty="0"/>
                    </a:p>
                  </a:txBody>
                  <a:tcPr/>
                </a:tc>
                <a:extLst>
                  <a:ext uri="{0D108BD9-81ED-4DB2-BD59-A6C34878D82A}">
                    <a16:rowId xmlns:a16="http://schemas.microsoft.com/office/drawing/2014/main" val="4058623289"/>
                  </a:ext>
                </a:extLst>
              </a:tr>
              <a:tr h="370840">
                <a:tc>
                  <a:txBody>
                    <a:bodyPr/>
                    <a:lstStyle/>
                    <a:p>
                      <a:r>
                        <a:rPr lang="en-GB" sz="1800" b="1" dirty="0">
                          <a:solidFill>
                            <a:schemeClr val="accent1">
                              <a:lumMod val="50000"/>
                            </a:schemeClr>
                          </a:solidFill>
                        </a:rPr>
                        <a:t>Tell your partner this. </a:t>
                      </a:r>
                      <a:br>
                        <a:rPr lang="en-GB" sz="1800" b="1" dirty="0">
                          <a:solidFill>
                            <a:schemeClr val="accent1">
                              <a:lumMod val="50000"/>
                            </a:schemeClr>
                          </a:solidFill>
                        </a:rPr>
                      </a:br>
                      <a:r>
                        <a:rPr lang="en-GB" sz="1800" b="1" dirty="0">
                          <a:solidFill>
                            <a:schemeClr val="accent1">
                              <a:lumMod val="50000"/>
                            </a:schemeClr>
                          </a:solidFill>
                        </a:rPr>
                        <a:t>Remember the verb ending!</a:t>
                      </a:r>
                      <a:endParaRPr lang="fr-FR" sz="1800" b="1" dirty="0">
                        <a:solidFill>
                          <a:schemeClr val="accent1">
                            <a:lumMod val="50000"/>
                          </a:schemeClr>
                        </a:solidFill>
                      </a:endParaRPr>
                    </a:p>
                  </a:txBody>
                  <a:tcPr/>
                </a:tc>
                <a:tc>
                  <a:txBody>
                    <a:bodyPr/>
                    <a:lstStyle/>
                    <a:p>
                      <a:r>
                        <a:rPr lang="en-GB" sz="1800" b="1" dirty="0">
                          <a:solidFill>
                            <a:schemeClr val="accent1">
                              <a:lumMod val="50000"/>
                            </a:schemeClr>
                          </a:solidFill>
                        </a:rPr>
                        <a:t>Reply to your partner with this.</a:t>
                      </a:r>
                      <a:endParaRPr lang="fr-FR" sz="1800" b="1" dirty="0">
                        <a:solidFill>
                          <a:schemeClr val="accent1">
                            <a:lumMod val="50000"/>
                          </a:schemeClr>
                        </a:solidFill>
                      </a:endParaRPr>
                    </a:p>
                  </a:txBody>
                  <a:tcPr/>
                </a:tc>
                <a:extLst>
                  <a:ext uri="{0D108BD9-81ED-4DB2-BD59-A6C34878D82A}">
                    <a16:rowId xmlns:a16="http://schemas.microsoft.com/office/drawing/2014/main" val="864333166"/>
                  </a:ext>
                </a:extLst>
              </a:tr>
              <a:tr h="370840">
                <a:tc>
                  <a:txBody>
                    <a:bodyPr/>
                    <a:lstStyle/>
                    <a:p>
                      <a:r>
                        <a:rPr lang="en-GB" sz="1800" dirty="0">
                          <a:solidFill>
                            <a:schemeClr val="accent1">
                              <a:lumMod val="50000"/>
                            </a:schemeClr>
                          </a:solidFill>
                        </a:rPr>
                        <a:t>1. [</a:t>
                      </a:r>
                      <a:r>
                        <a:rPr lang="en-GB" sz="1800" dirty="0" err="1">
                          <a:solidFill>
                            <a:schemeClr val="accent1">
                              <a:lumMod val="50000"/>
                            </a:schemeClr>
                          </a:solidFill>
                        </a:rPr>
                        <a:t>Mes</a:t>
                      </a:r>
                      <a:r>
                        <a:rPr lang="en-GB" sz="1800" dirty="0">
                          <a:solidFill>
                            <a:schemeClr val="accent1">
                              <a:lumMod val="50000"/>
                            </a:schemeClr>
                          </a:solidFill>
                        </a:rPr>
                        <a:t> </a:t>
                      </a:r>
                      <a:r>
                        <a:rPr lang="en-GB" sz="1800" dirty="0" err="1">
                          <a:solidFill>
                            <a:schemeClr val="accent1">
                              <a:lumMod val="50000"/>
                            </a:schemeClr>
                          </a:solidFill>
                        </a:rPr>
                        <a:t>amis</a:t>
                      </a:r>
                      <a:r>
                        <a:rPr lang="en-GB" sz="1800" dirty="0">
                          <a:solidFill>
                            <a:schemeClr val="accent1">
                              <a:lumMod val="50000"/>
                            </a:schemeClr>
                          </a:solidFill>
                        </a:rPr>
                        <a:t>/</a:t>
                      </a:r>
                      <a:r>
                        <a:rPr lang="en-GB" sz="1800" dirty="0" err="1">
                          <a:solidFill>
                            <a:schemeClr val="accent1">
                              <a:lumMod val="50000"/>
                            </a:schemeClr>
                          </a:solidFill>
                        </a:rPr>
                        <a:t>jouer</a:t>
                      </a:r>
                      <a:r>
                        <a:rPr lang="en-GB" sz="1800" dirty="0">
                          <a:solidFill>
                            <a:schemeClr val="accent1">
                              <a:lumMod val="50000"/>
                            </a:schemeClr>
                          </a:solidFill>
                        </a:rPr>
                        <a:t>] dans </a:t>
                      </a:r>
                      <a:r>
                        <a:rPr lang="en-GB" sz="1800" dirty="0" err="1">
                          <a:solidFill>
                            <a:schemeClr val="accent1">
                              <a:lumMod val="50000"/>
                            </a:schemeClr>
                          </a:solidFill>
                        </a:rPr>
                        <a:t>l’Aire</a:t>
                      </a:r>
                      <a:r>
                        <a:rPr lang="en-GB" sz="1800" dirty="0">
                          <a:solidFill>
                            <a:schemeClr val="accent1">
                              <a:lumMod val="50000"/>
                            </a:schemeClr>
                          </a:solidFill>
                        </a:rPr>
                        <a:t> 3.</a:t>
                      </a:r>
                      <a:endParaRPr lang="fr-FR" sz="1800" dirty="0">
                        <a:solidFill>
                          <a:schemeClr val="accent1">
                            <a:lumMod val="50000"/>
                          </a:schemeClr>
                        </a:solidFill>
                      </a:endParaRPr>
                    </a:p>
                  </a:txBody>
                  <a:tcPr/>
                </a:tc>
                <a:tc>
                  <a:txBody>
                    <a:bodyPr/>
                    <a:lstStyle/>
                    <a:p>
                      <a:r>
                        <a:rPr lang="en-GB" sz="1800" dirty="0">
                          <a:solidFill>
                            <a:schemeClr val="accent1">
                              <a:lumMod val="50000"/>
                            </a:schemeClr>
                          </a:solidFill>
                        </a:rPr>
                        <a:t>soon</a:t>
                      </a:r>
                      <a:endParaRPr lang="fr-FR" sz="1800" dirty="0">
                        <a:solidFill>
                          <a:schemeClr val="accent1">
                            <a:lumMod val="50000"/>
                          </a:schemeClr>
                        </a:solidFill>
                      </a:endParaRPr>
                    </a:p>
                  </a:txBody>
                  <a:tcPr/>
                </a:tc>
                <a:extLst>
                  <a:ext uri="{0D108BD9-81ED-4DB2-BD59-A6C34878D82A}">
                    <a16:rowId xmlns:a16="http://schemas.microsoft.com/office/drawing/2014/main" val="712359694"/>
                  </a:ext>
                </a:extLst>
              </a:tr>
              <a:tr h="370840">
                <a:tc>
                  <a:txBody>
                    <a:bodyPr/>
                    <a:lstStyle/>
                    <a:p>
                      <a:r>
                        <a:rPr lang="en-GB" sz="1800" dirty="0">
                          <a:solidFill>
                            <a:schemeClr val="accent1">
                              <a:lumMod val="50000"/>
                            </a:schemeClr>
                          </a:solidFill>
                        </a:rPr>
                        <a:t>2. [Nous/commencer] dans</a:t>
                      </a:r>
                    </a:p>
                    <a:p>
                      <a:r>
                        <a:rPr lang="en-GB" sz="1800" dirty="0">
                          <a:solidFill>
                            <a:schemeClr val="accent1">
                              <a:lumMod val="50000"/>
                            </a:schemeClr>
                          </a:solidFill>
                        </a:rPr>
                        <a:t>     </a:t>
                      </a:r>
                      <a:r>
                        <a:rPr lang="en-GB" sz="1800" dirty="0" err="1">
                          <a:solidFill>
                            <a:schemeClr val="accent1">
                              <a:lumMod val="50000"/>
                            </a:schemeClr>
                          </a:solidFill>
                        </a:rPr>
                        <a:t>l’Aire</a:t>
                      </a:r>
                      <a:r>
                        <a:rPr lang="en-GB" sz="1800" dirty="0">
                          <a:solidFill>
                            <a:schemeClr val="accent1">
                              <a:lumMod val="50000"/>
                            </a:schemeClr>
                          </a:solidFill>
                        </a:rPr>
                        <a:t> 8.</a:t>
                      </a:r>
                      <a:endParaRPr lang="fr-FR" sz="1800" dirty="0">
                        <a:solidFill>
                          <a:schemeClr val="accent1">
                            <a:lumMod val="50000"/>
                          </a:schemeClr>
                        </a:solidFill>
                      </a:endParaRPr>
                    </a:p>
                  </a:txBody>
                  <a:tcPr/>
                </a:tc>
                <a:tc>
                  <a:txBody>
                    <a:bodyPr/>
                    <a:lstStyle/>
                    <a:p>
                      <a:r>
                        <a:rPr lang="fr-FR" sz="1800" dirty="0">
                          <a:solidFill>
                            <a:schemeClr val="accent1">
                              <a:lumMod val="50000"/>
                            </a:schemeClr>
                          </a:solidFill>
                        </a:rPr>
                        <a:t>the </a:t>
                      </a:r>
                      <a:r>
                        <a:rPr lang="fr-FR" sz="1800" dirty="0" err="1">
                          <a:solidFill>
                            <a:schemeClr val="accent1">
                              <a:lumMod val="50000"/>
                            </a:schemeClr>
                          </a:solidFill>
                        </a:rPr>
                        <a:t>task</a:t>
                      </a:r>
                      <a:endParaRPr lang="fr-FR" sz="1800" dirty="0">
                        <a:solidFill>
                          <a:schemeClr val="accent1">
                            <a:lumMod val="50000"/>
                          </a:schemeClr>
                        </a:solidFill>
                      </a:endParaRPr>
                    </a:p>
                  </a:txBody>
                  <a:tcPr/>
                </a:tc>
                <a:extLst>
                  <a:ext uri="{0D108BD9-81ED-4DB2-BD59-A6C34878D82A}">
                    <a16:rowId xmlns:a16="http://schemas.microsoft.com/office/drawing/2014/main" val="2249095231"/>
                  </a:ext>
                </a:extLst>
              </a:tr>
              <a:tr h="370840">
                <a:tc>
                  <a:txBody>
                    <a:bodyPr/>
                    <a:lstStyle/>
                    <a:p>
                      <a:r>
                        <a:rPr lang="en-GB" sz="1800" dirty="0">
                          <a:solidFill>
                            <a:schemeClr val="accent1">
                              <a:lumMod val="50000"/>
                            </a:schemeClr>
                          </a:solidFill>
                        </a:rPr>
                        <a:t>3. [</a:t>
                      </a:r>
                      <a:r>
                        <a:rPr lang="en-GB" sz="1800" dirty="0" err="1">
                          <a:solidFill>
                            <a:schemeClr val="accent1">
                              <a:lumMod val="50000"/>
                            </a:schemeClr>
                          </a:solidFill>
                        </a:rPr>
                        <a:t>Vous</a:t>
                      </a:r>
                      <a:r>
                        <a:rPr lang="en-GB" sz="1800" dirty="0">
                          <a:solidFill>
                            <a:schemeClr val="accent1">
                              <a:lumMod val="50000"/>
                            </a:schemeClr>
                          </a:solidFill>
                        </a:rPr>
                        <a:t>/</a:t>
                      </a:r>
                      <a:r>
                        <a:rPr lang="en-GB" sz="1800" dirty="0" err="1">
                          <a:solidFill>
                            <a:schemeClr val="accent1">
                              <a:lumMod val="50000"/>
                            </a:schemeClr>
                          </a:solidFill>
                        </a:rPr>
                        <a:t>acheter</a:t>
                      </a:r>
                      <a:r>
                        <a:rPr lang="en-GB" sz="1800" dirty="0">
                          <a:solidFill>
                            <a:schemeClr val="accent1">
                              <a:lumMod val="50000"/>
                            </a:schemeClr>
                          </a:solidFill>
                        </a:rPr>
                        <a:t>] un chapeau dans </a:t>
                      </a:r>
                      <a:r>
                        <a:rPr lang="en-GB" sz="1800" dirty="0" err="1">
                          <a:solidFill>
                            <a:schemeClr val="accent1">
                              <a:lumMod val="50000"/>
                            </a:schemeClr>
                          </a:solidFill>
                        </a:rPr>
                        <a:t>l’Aire</a:t>
                      </a:r>
                      <a:r>
                        <a:rPr lang="en-GB" sz="1800" dirty="0">
                          <a:solidFill>
                            <a:schemeClr val="accent1">
                              <a:lumMod val="50000"/>
                            </a:schemeClr>
                          </a:solidFill>
                        </a:rPr>
                        <a:t> 5.</a:t>
                      </a:r>
                      <a:endParaRPr lang="fr-FR" sz="1800" dirty="0">
                        <a:solidFill>
                          <a:schemeClr val="accent1">
                            <a:lumMod val="50000"/>
                          </a:schemeClr>
                        </a:solidFill>
                      </a:endParaRPr>
                    </a:p>
                  </a:txBody>
                  <a:tcPr/>
                </a:tc>
                <a:tc>
                  <a:txBody>
                    <a:bodyPr/>
                    <a:lstStyle/>
                    <a:p>
                      <a:r>
                        <a:rPr lang="fr-FR" sz="1800" dirty="0" err="1">
                          <a:solidFill>
                            <a:schemeClr val="accent1">
                              <a:lumMod val="50000"/>
                            </a:schemeClr>
                          </a:solidFill>
                        </a:rPr>
                        <a:t>because</a:t>
                      </a:r>
                      <a:r>
                        <a:rPr lang="fr-FR" sz="1800" dirty="0">
                          <a:solidFill>
                            <a:schemeClr val="accent1">
                              <a:lumMod val="50000"/>
                            </a:schemeClr>
                          </a:solidFill>
                        </a:rPr>
                        <a:t> </a:t>
                      </a:r>
                      <a:r>
                        <a:rPr lang="fr-FR" sz="1800" dirty="0" err="1">
                          <a:solidFill>
                            <a:schemeClr val="accent1">
                              <a:lumMod val="50000"/>
                            </a:schemeClr>
                          </a:solidFill>
                        </a:rPr>
                        <a:t>it</a:t>
                      </a:r>
                      <a:r>
                        <a:rPr lang="fr-FR" sz="1800" dirty="0">
                          <a:solidFill>
                            <a:schemeClr val="accent1">
                              <a:lumMod val="50000"/>
                            </a:schemeClr>
                          </a:solidFill>
                        </a:rPr>
                        <a:t> </a:t>
                      </a:r>
                      <a:r>
                        <a:rPr lang="fr-FR" sz="1800" dirty="0" err="1">
                          <a:solidFill>
                            <a:schemeClr val="accent1">
                              <a:lumMod val="50000"/>
                            </a:schemeClr>
                          </a:solidFill>
                        </a:rPr>
                        <a:t>is</a:t>
                      </a:r>
                      <a:r>
                        <a:rPr lang="fr-FR" sz="1800" dirty="0">
                          <a:solidFill>
                            <a:schemeClr val="accent1">
                              <a:lumMod val="50000"/>
                            </a:schemeClr>
                          </a:solidFill>
                        </a:rPr>
                        <a:t> </a:t>
                      </a:r>
                      <a:r>
                        <a:rPr lang="fr-FR" sz="1800" dirty="0" err="1">
                          <a:solidFill>
                            <a:schemeClr val="accent1">
                              <a:lumMod val="50000"/>
                            </a:schemeClr>
                          </a:solidFill>
                        </a:rPr>
                        <a:t>blue</a:t>
                      </a:r>
                      <a:endParaRPr lang="fr-FR" sz="1800" dirty="0">
                        <a:solidFill>
                          <a:schemeClr val="accent1">
                            <a:lumMod val="50000"/>
                          </a:schemeClr>
                        </a:solidFill>
                      </a:endParaRPr>
                    </a:p>
                  </a:txBody>
                  <a:tcPr/>
                </a:tc>
                <a:extLst>
                  <a:ext uri="{0D108BD9-81ED-4DB2-BD59-A6C34878D82A}">
                    <a16:rowId xmlns:a16="http://schemas.microsoft.com/office/drawing/2014/main" val="1772809737"/>
                  </a:ext>
                </a:extLst>
              </a:tr>
            </a:tbl>
          </a:graphicData>
        </a:graphic>
      </p:graphicFrame>
      <p:graphicFrame>
        <p:nvGraphicFramePr>
          <p:cNvPr id="13" name="Table 2">
            <a:extLst>
              <a:ext uri="{FF2B5EF4-FFF2-40B4-BE49-F238E27FC236}">
                <a16:creationId xmlns:a16="http://schemas.microsoft.com/office/drawing/2014/main" id="{F91073EC-B243-4803-92ED-103669D87ED3}"/>
              </a:ext>
            </a:extLst>
          </p:cNvPr>
          <p:cNvGraphicFramePr>
            <a:graphicFrameLocks noGrp="1"/>
          </p:cNvGraphicFramePr>
          <p:nvPr>
            <p:extLst>
              <p:ext uri="{D42A27DB-BD31-4B8C-83A1-F6EECF244321}">
                <p14:modId xmlns:p14="http://schemas.microsoft.com/office/powerpoint/2010/main" val="3046727723"/>
              </p:ext>
            </p:extLst>
          </p:nvPr>
        </p:nvGraphicFramePr>
        <p:xfrm>
          <a:off x="6096000" y="1314798"/>
          <a:ext cx="5941751" cy="1981200"/>
        </p:xfrm>
        <a:graphic>
          <a:graphicData uri="http://schemas.openxmlformats.org/drawingml/2006/table">
            <a:tbl>
              <a:tblPr firstRow="1" bandRow="1">
                <a:tableStyleId>{5940675A-B579-460E-94D1-54222C63F5DA}</a:tableStyleId>
              </a:tblPr>
              <a:tblGrid>
                <a:gridCol w="5941751">
                  <a:extLst>
                    <a:ext uri="{9D8B030D-6E8A-4147-A177-3AD203B41FA5}">
                      <a16:colId xmlns:a16="http://schemas.microsoft.com/office/drawing/2014/main" val="4100315135"/>
                    </a:ext>
                  </a:extLst>
                </a:gridCol>
              </a:tblGrid>
              <a:tr h="370840">
                <a:tc>
                  <a:txBody>
                    <a:bodyPr/>
                    <a:lstStyle/>
                    <a:p>
                      <a:pPr algn="ctr"/>
                      <a:r>
                        <a:rPr lang="en-GB" sz="2000" b="1" dirty="0">
                          <a:solidFill>
                            <a:schemeClr val="accent1">
                              <a:lumMod val="50000"/>
                            </a:schemeClr>
                          </a:solidFill>
                        </a:rPr>
                        <a:t>Round 1</a:t>
                      </a:r>
                      <a:endParaRPr lang="fr-FR" sz="2000" b="1" dirty="0">
                        <a:solidFill>
                          <a:schemeClr val="accent1">
                            <a:lumMod val="50000"/>
                          </a:schemeClr>
                        </a:solidFill>
                      </a:endParaRPr>
                    </a:p>
                  </a:txBody>
                  <a:tcPr/>
                </a:tc>
                <a:extLst>
                  <a:ext uri="{0D108BD9-81ED-4DB2-BD59-A6C34878D82A}">
                    <a16:rowId xmlns:a16="http://schemas.microsoft.com/office/drawing/2014/main" val="4058623289"/>
                  </a:ext>
                </a:extLst>
              </a:tr>
              <a:tr h="370840">
                <a:tc>
                  <a:txBody>
                    <a:bodyPr/>
                    <a:lstStyle/>
                    <a:p>
                      <a:r>
                        <a:rPr lang="en-GB" sz="2000" b="1" dirty="0">
                          <a:solidFill>
                            <a:schemeClr val="accent1">
                              <a:lumMod val="50000"/>
                            </a:schemeClr>
                          </a:solidFill>
                        </a:rPr>
                        <a:t>Ask your partner for this information.</a:t>
                      </a:r>
                      <a:endParaRPr lang="fr-FR" sz="2000" b="1" dirty="0">
                        <a:solidFill>
                          <a:schemeClr val="accent1">
                            <a:lumMod val="50000"/>
                          </a:schemeClr>
                        </a:solidFill>
                      </a:endParaRPr>
                    </a:p>
                  </a:txBody>
                  <a:tcPr/>
                </a:tc>
                <a:extLst>
                  <a:ext uri="{0D108BD9-81ED-4DB2-BD59-A6C34878D82A}">
                    <a16:rowId xmlns:a16="http://schemas.microsoft.com/office/drawing/2014/main" val="864333166"/>
                  </a:ext>
                </a:extLst>
              </a:tr>
              <a:tr h="370840">
                <a:tc>
                  <a:txBody>
                    <a:bodyPr/>
                    <a:lstStyle/>
                    <a:p>
                      <a:r>
                        <a:rPr lang="en-GB" sz="2000" dirty="0">
                          <a:solidFill>
                            <a:schemeClr val="accent1">
                              <a:lumMod val="50000"/>
                            </a:schemeClr>
                          </a:solidFill>
                        </a:rPr>
                        <a:t>1. what?</a:t>
                      </a:r>
                      <a:endParaRPr lang="fr-FR" sz="2000" dirty="0">
                        <a:solidFill>
                          <a:schemeClr val="accent1">
                            <a:lumMod val="50000"/>
                          </a:schemeClr>
                        </a:solidFill>
                      </a:endParaRPr>
                    </a:p>
                  </a:txBody>
                  <a:tcPr/>
                </a:tc>
                <a:extLst>
                  <a:ext uri="{0D108BD9-81ED-4DB2-BD59-A6C34878D82A}">
                    <a16:rowId xmlns:a16="http://schemas.microsoft.com/office/drawing/2014/main" val="712359694"/>
                  </a:ext>
                </a:extLst>
              </a:tr>
              <a:tr h="370840">
                <a:tc>
                  <a:txBody>
                    <a:bodyPr/>
                    <a:lstStyle/>
                    <a:p>
                      <a:r>
                        <a:rPr lang="en-GB" sz="2000" dirty="0">
                          <a:solidFill>
                            <a:schemeClr val="accent1">
                              <a:lumMod val="50000"/>
                            </a:schemeClr>
                          </a:solidFill>
                        </a:rPr>
                        <a:t>2. with who?</a:t>
                      </a:r>
                      <a:endParaRPr lang="fr-FR" sz="2000" dirty="0">
                        <a:solidFill>
                          <a:schemeClr val="accent1">
                            <a:lumMod val="50000"/>
                          </a:schemeClr>
                        </a:solidFill>
                      </a:endParaRPr>
                    </a:p>
                  </a:txBody>
                  <a:tcPr/>
                </a:tc>
                <a:extLst>
                  <a:ext uri="{0D108BD9-81ED-4DB2-BD59-A6C34878D82A}">
                    <a16:rowId xmlns:a16="http://schemas.microsoft.com/office/drawing/2014/main" val="2249095231"/>
                  </a:ext>
                </a:extLst>
              </a:tr>
              <a:tr h="370840">
                <a:tc>
                  <a:txBody>
                    <a:bodyPr/>
                    <a:lstStyle/>
                    <a:p>
                      <a:r>
                        <a:rPr lang="en-GB" sz="2000" dirty="0">
                          <a:solidFill>
                            <a:schemeClr val="accent1">
                              <a:lumMod val="50000"/>
                            </a:schemeClr>
                          </a:solidFill>
                        </a:rPr>
                        <a:t>3. how?</a:t>
                      </a:r>
                      <a:endParaRPr lang="fr-FR" sz="2000" dirty="0">
                        <a:solidFill>
                          <a:schemeClr val="accent1">
                            <a:lumMod val="50000"/>
                          </a:schemeClr>
                        </a:solidFill>
                      </a:endParaRPr>
                    </a:p>
                  </a:txBody>
                  <a:tcPr/>
                </a:tc>
                <a:extLst>
                  <a:ext uri="{0D108BD9-81ED-4DB2-BD59-A6C34878D82A}">
                    <a16:rowId xmlns:a16="http://schemas.microsoft.com/office/drawing/2014/main" val="1772809737"/>
                  </a:ext>
                </a:extLst>
              </a:tr>
            </a:tbl>
          </a:graphicData>
        </a:graphic>
      </p:graphicFrame>
    </p:spTree>
    <p:extLst>
      <p:ext uri="{BB962C8B-B14F-4D97-AF65-F5344CB8AC3E}">
        <p14:creationId xmlns:p14="http://schemas.microsoft.com/office/powerpoint/2010/main" val="39078570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Qui fait quoi et </a:t>
            </a:r>
            <a:r>
              <a:rPr lang="en-GB" sz="3600" b="1" dirty="0" err="1">
                <a:solidFill>
                  <a:schemeClr val="bg1"/>
                </a:solidFill>
              </a:rPr>
              <a:t>où</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5FD374E2-F33F-453A-AE46-A369CC96DE24}"/>
              </a:ext>
            </a:extLst>
          </p:cNvPr>
          <p:cNvSpPr txBox="1"/>
          <p:nvPr/>
        </p:nvSpPr>
        <p:spPr>
          <a:xfrm>
            <a:off x="6457245" y="400092"/>
            <a:ext cx="17614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ED7D31"/>
                </a:solidFill>
                <a:effectLst/>
                <a:uLnTx/>
                <a:uFillTx/>
                <a:latin typeface="Century Gothic" panose="020F0302020204030204"/>
                <a:ea typeface="+mn-ea"/>
                <a:cs typeface="+mn-cs"/>
              </a:rPr>
              <a:t>Réponses</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pic>
        <p:nvPicPr>
          <p:cNvPr id="18" name="Picture 2" descr="Festival du cerf-volant, à Dieppe. Comment profiter du show au-dessus de  vos têtes ? | 76actu">
            <a:extLst>
              <a:ext uri="{FF2B5EF4-FFF2-40B4-BE49-F238E27FC236}">
                <a16:creationId xmlns:a16="http://schemas.microsoft.com/office/drawing/2014/main" id="{0F97464F-B058-482B-9627-BEC59899A0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80" y="1267220"/>
            <a:ext cx="12103320" cy="4491467"/>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BBA15BB1-3DD7-4D83-A173-B3F73EA17CCF}"/>
              </a:ext>
            </a:extLst>
          </p:cNvPr>
          <p:cNvSpPr/>
          <p:nvPr/>
        </p:nvSpPr>
        <p:spPr>
          <a:xfrm>
            <a:off x="2971800" y="2084203"/>
            <a:ext cx="2712684" cy="1333500"/>
          </a:xfrm>
          <a:prstGeom prst="wedgeRoundRectCallout">
            <a:avLst>
              <a:gd name="adj1" fmla="val -21535"/>
              <a:gd name="adj2" fmla="val 85357"/>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Nous mangeons une glace</a:t>
            </a:r>
          </a:p>
        </p:txBody>
      </p:sp>
      <p:sp>
        <p:nvSpPr>
          <p:cNvPr id="19" name="Speech Bubble: Rectangle with Corners Rounded 18">
            <a:extLst>
              <a:ext uri="{FF2B5EF4-FFF2-40B4-BE49-F238E27FC236}">
                <a16:creationId xmlns:a16="http://schemas.microsoft.com/office/drawing/2014/main" id="{BF549323-B5E4-4925-8ACB-5ADB73FBEB59}"/>
              </a:ext>
            </a:extLst>
          </p:cNvPr>
          <p:cNvSpPr/>
          <p:nvPr/>
        </p:nvSpPr>
        <p:spPr>
          <a:xfrm>
            <a:off x="7581900" y="1800620"/>
            <a:ext cx="2712684" cy="1333500"/>
          </a:xfrm>
          <a:prstGeom prst="wedgeRoundRectCallout">
            <a:avLst>
              <a:gd name="adj1" fmla="val -21535"/>
              <a:gd name="adj2" fmla="val 85357"/>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Vous restez avec mes parents</a:t>
            </a:r>
          </a:p>
        </p:txBody>
      </p:sp>
      <p:sp>
        <p:nvSpPr>
          <p:cNvPr id="20" name="Speech Bubble: Rectangle with Corners Rounded 19">
            <a:extLst>
              <a:ext uri="{FF2B5EF4-FFF2-40B4-BE49-F238E27FC236}">
                <a16:creationId xmlns:a16="http://schemas.microsoft.com/office/drawing/2014/main" id="{CB46AFBC-6ECD-4D2E-8FC2-B2B5FB0624BE}"/>
              </a:ext>
            </a:extLst>
          </p:cNvPr>
          <p:cNvSpPr/>
          <p:nvPr/>
        </p:nvSpPr>
        <p:spPr>
          <a:xfrm>
            <a:off x="173898" y="2084203"/>
            <a:ext cx="2435952" cy="1333500"/>
          </a:xfrm>
          <a:prstGeom prst="wedgeRoundRectCallout">
            <a:avLst>
              <a:gd name="adj1" fmla="val -21535"/>
              <a:gd name="adj2" fmla="val 85357"/>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Ils/Elles marchent vite</a:t>
            </a:r>
          </a:p>
        </p:txBody>
      </p:sp>
      <p:sp>
        <p:nvSpPr>
          <p:cNvPr id="21" name="Speech Bubble: Rectangle with Corners Rounded 20">
            <a:extLst>
              <a:ext uri="{FF2B5EF4-FFF2-40B4-BE49-F238E27FC236}">
                <a16:creationId xmlns:a16="http://schemas.microsoft.com/office/drawing/2014/main" id="{3F6E4FC7-5169-4DBB-BF12-BBCE5E0CC4F4}"/>
              </a:ext>
            </a:extLst>
          </p:cNvPr>
          <p:cNvSpPr/>
          <p:nvPr/>
        </p:nvSpPr>
        <p:spPr>
          <a:xfrm>
            <a:off x="2056056" y="5528540"/>
            <a:ext cx="2712684" cy="666750"/>
          </a:xfrm>
          <a:prstGeom prst="wedgeRoundRectCallout">
            <a:avLst>
              <a:gd name="adj1" fmla="val 19898"/>
              <a:gd name="adj2" fmla="val -130357"/>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Ils jouent bient</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Arial" panose="020B0604020202020204" pitchFamily="34" charset="0"/>
              </a:rPr>
              <a:t>ô</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t</a:t>
            </a:r>
          </a:p>
        </p:txBody>
      </p:sp>
      <p:sp>
        <p:nvSpPr>
          <p:cNvPr id="22" name="Speech Bubble: Rectangle with Corners Rounded 21">
            <a:extLst>
              <a:ext uri="{FF2B5EF4-FFF2-40B4-BE49-F238E27FC236}">
                <a16:creationId xmlns:a16="http://schemas.microsoft.com/office/drawing/2014/main" id="{3C5115CC-B7F4-4E20-A212-DD1D99D4F9FE}"/>
              </a:ext>
            </a:extLst>
          </p:cNvPr>
          <p:cNvSpPr/>
          <p:nvPr/>
        </p:nvSpPr>
        <p:spPr>
          <a:xfrm>
            <a:off x="9448800" y="4830650"/>
            <a:ext cx="2461120" cy="1333500"/>
          </a:xfrm>
          <a:prstGeom prst="wedgeRoundRectCallout">
            <a:avLst>
              <a:gd name="adj1" fmla="val 20600"/>
              <a:gd name="adj2" fmla="val -94643"/>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Nous commençons la tâche</a:t>
            </a:r>
          </a:p>
        </p:txBody>
      </p:sp>
      <p:sp>
        <p:nvSpPr>
          <p:cNvPr id="24" name="Speech Bubble: Rectangle with Corners Rounded 23">
            <a:extLst>
              <a:ext uri="{FF2B5EF4-FFF2-40B4-BE49-F238E27FC236}">
                <a16:creationId xmlns:a16="http://schemas.microsoft.com/office/drawing/2014/main" id="{C1E27120-3B54-4B24-8E7A-88C673F43069}"/>
              </a:ext>
            </a:extLst>
          </p:cNvPr>
          <p:cNvSpPr/>
          <p:nvPr/>
        </p:nvSpPr>
        <p:spPr>
          <a:xfrm>
            <a:off x="5919654" y="5015837"/>
            <a:ext cx="2712684" cy="1333500"/>
          </a:xfrm>
          <a:prstGeom prst="wedgeRoundRectCallout">
            <a:avLst>
              <a:gd name="adj1" fmla="val 19195"/>
              <a:gd name="adj2" fmla="val -91786"/>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Vous achetez un chapeau parce qu’il est bleu</a:t>
            </a:r>
          </a:p>
        </p:txBody>
      </p:sp>
    </p:spTree>
    <p:extLst>
      <p:ext uri="{BB962C8B-B14F-4D97-AF65-F5344CB8AC3E}">
        <p14:creationId xmlns:p14="http://schemas.microsoft.com/office/powerpoint/2010/main" val="184188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P spid="20" grpId="0" animBg="1"/>
      <p:bldP spid="21" grpId="0" animBg="1"/>
      <p:bldP spid="22" grpId="0" animBg="1"/>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905500" cy="707849"/>
          </a:xfrm>
        </p:spPr>
        <p:txBody>
          <a:bodyPr>
            <a:noAutofit/>
          </a:bodyPr>
          <a:lstStyle/>
          <a:p>
            <a:r>
              <a:rPr lang="en-GB" sz="2500" b="1" dirty="0">
                <a:solidFill>
                  <a:schemeClr val="bg1"/>
                </a:solidFill>
              </a:rPr>
              <a:t>-ER verbs and </a:t>
            </a:r>
            <a:r>
              <a:rPr lang="en-GB" sz="2500" b="1" i="1" dirty="0" err="1">
                <a:solidFill>
                  <a:schemeClr val="bg1"/>
                </a:solidFill>
              </a:rPr>
              <a:t>est-ce</a:t>
            </a:r>
            <a:r>
              <a:rPr lang="en-GB" sz="2500" b="1" i="1" dirty="0">
                <a:solidFill>
                  <a:schemeClr val="bg1"/>
                </a:solidFill>
              </a:rPr>
              <a:t> que </a:t>
            </a:r>
            <a:r>
              <a:rPr lang="en-GB" sz="2500" b="1" dirty="0">
                <a:solidFill>
                  <a:schemeClr val="bg1"/>
                </a:solidFill>
              </a:rPr>
              <a:t>questions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2AECFFE-55D9-ED46-9E49-F19805C09A6A}"/>
              </a:ext>
            </a:extLst>
          </p:cNvPr>
          <p:cNvSpPr txBox="1"/>
          <p:nvPr/>
        </p:nvSpPr>
        <p:spPr>
          <a:xfrm>
            <a:off x="180000" y="1467450"/>
            <a:ext cx="11729920"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Write an email to a French friend about a festival or event you like to go to.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Write: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you do there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everyone does there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your family does there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your parents or friends do there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ils</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two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est-ce</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que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questions to ask a friend about a festival or event they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their family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vous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go to.</a:t>
            </a:r>
          </a:p>
        </p:txBody>
      </p:sp>
      <p:pic>
        <p:nvPicPr>
          <p:cNvPr id="2050" name="Picture 2" descr="Calligraphy, Office, School, Writing, Pen, Filler">
            <a:extLst>
              <a:ext uri="{FF2B5EF4-FFF2-40B4-BE49-F238E27FC236}">
                <a16:creationId xmlns:a16="http://schemas.microsoft.com/office/drawing/2014/main" id="{7EC250BC-8038-46D5-81CB-E5FBC3DD6D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60470">
            <a:off x="9354907" y="3860800"/>
            <a:ext cx="1495650" cy="299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0471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281440"/>
            <a:ext cx="11379200"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Relevant mini game(s):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002060"/>
                </a:solidFill>
                <a:latin typeface="Century Gothic" panose="020B0502020202020204" pitchFamily="34" charset="0"/>
                <a:cs typeface="Arial"/>
                <a:sym typeface="Arial"/>
                <a:hlinkClick r:id="" action="ppaction://noaction"/>
              </a:rPr>
              <a:t>Verbs (present): 1st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2nd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3rd person singular/plural (Verb agreement (present))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3"/>
          <a:srcRect l="18879" t="22690" r="18901" b="12074"/>
          <a:stretch/>
        </p:blipFill>
        <p:spPr bwMode="auto">
          <a:xfrm>
            <a:off x="2796988" y="2960564"/>
            <a:ext cx="6431418" cy="3433904"/>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36241294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217307"/>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1.1, Week 3)</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ECBCDF9C-3E24-43C0-A55C-F313022367E8}"/>
              </a:ext>
            </a:extLst>
          </p:cNvPr>
          <p:cNvSpPr txBox="1"/>
          <p:nvPr/>
        </p:nvSpPr>
        <p:spPr>
          <a:xfrm>
            <a:off x="92597" y="2204674"/>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Quizlet link:		    </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Y9 Term 1.1 Week 3 </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B5F4DD5F-BCAC-48AC-8659-98E137141A7D}"/>
              </a:ext>
            </a:extLst>
          </p:cNvPr>
          <p:cNvSpPr txBox="1"/>
          <p:nvPr/>
        </p:nvSpPr>
        <p:spPr>
          <a:xfrm>
            <a:off x="92597" y="3322519"/>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Quizlet QR code:</a:t>
            </a:r>
          </a:p>
        </p:txBody>
      </p:sp>
      <p:pic>
        <p:nvPicPr>
          <p:cNvPr id="4" name="Picture 3">
            <a:extLst>
              <a:ext uri="{FF2B5EF4-FFF2-40B4-BE49-F238E27FC236}">
                <a16:creationId xmlns:a16="http://schemas.microsoft.com/office/drawing/2014/main" id="{B8A8AD88-1016-4875-BD27-D439B7D2DEBB}"/>
              </a:ext>
            </a:extLst>
          </p:cNvPr>
          <p:cNvPicPr/>
          <p:nvPr/>
        </p:nvPicPr>
        <p:blipFill>
          <a:blip r:embed="rId6">
            <a:extLst>
              <a:ext uri="{28A0092B-C50C-407E-A947-70E740481C1C}">
                <a14:useLocalDpi xmlns:a14="http://schemas.microsoft.com/office/drawing/2010/main" val="0"/>
              </a:ext>
            </a:extLst>
          </a:blip>
          <a:srcRect/>
          <a:stretch/>
        </p:blipFill>
        <p:spPr>
          <a:xfrm>
            <a:off x="4240672" y="2919264"/>
            <a:ext cx="1443185" cy="1443185"/>
          </a:xfrm>
          <a:prstGeom prst="rect">
            <a:avLst/>
          </a:prstGeom>
        </p:spPr>
      </p:pic>
    </p:spTree>
    <p:extLst>
      <p:ext uri="{BB962C8B-B14F-4D97-AF65-F5344CB8AC3E}">
        <p14:creationId xmlns:p14="http://schemas.microsoft.com/office/powerpoint/2010/main" val="2315430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93032-B50D-B641-BB0C-89ADA544A954}"/>
              </a:ext>
            </a:extLst>
          </p:cNvPr>
          <p:cNvSpPr>
            <a:spLocks noGrp="1"/>
          </p:cNvSpPr>
          <p:nvPr>
            <p:ph type="title"/>
          </p:nvPr>
        </p:nvSpPr>
        <p:spPr>
          <a:xfrm>
            <a:off x="0" y="5646"/>
            <a:ext cx="2661715" cy="1575868"/>
          </a:xfrm>
        </p:spPr>
        <p:txBody>
          <a:bodyPr/>
          <a:lstStyle/>
          <a:p>
            <a:pPr lvl="0">
              <a:lnSpc>
                <a:spcPct val="100000"/>
              </a:lnSpc>
              <a:spcBef>
                <a:spcPts val="0"/>
              </a:spcBef>
            </a:pPr>
            <a:r>
              <a:rPr lang="en-GB" sz="11600" b="1" dirty="0">
                <a:solidFill>
                  <a:srgbClr val="115076"/>
                </a:solidFill>
                <a:latin typeface="Century Gothic" panose="020B0502020202020204" pitchFamily="34" charset="0"/>
                <a:ea typeface="+mn-ea"/>
                <a:cs typeface="Calibri" panose="020F0502020204030204" pitchFamily="34" charset="0"/>
              </a:rPr>
              <a:t>SFE</a:t>
            </a:r>
            <a:endParaRPr lang="en-US" dirty="0"/>
          </a:p>
        </p:txBody>
      </p:sp>
      <p:sp>
        <p:nvSpPr>
          <p:cNvPr id="11" name="TextBox 10"/>
          <p:cNvSpPr txBox="1"/>
          <p:nvPr/>
        </p:nvSpPr>
        <p:spPr>
          <a:xfrm>
            <a:off x="1089671" y="233511"/>
            <a:ext cx="1001265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ilent </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a:t>
            </a:r>
            <a:r>
              <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inal </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a:t>
            </a:r>
            <a:endPar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pic>
        <p:nvPicPr>
          <p:cNvPr id="9" name="Picture 8" descr="boy holding a sign that says 'sh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2953" y="1188388"/>
            <a:ext cx="2034010" cy="2719570"/>
          </a:xfrm>
          <a:prstGeom prst="rect">
            <a:avLst/>
          </a:prstGeom>
        </p:spPr>
      </p:pic>
      <p:sp>
        <p:nvSpPr>
          <p:cNvPr id="10" name="Rectangle 9"/>
          <p:cNvSpPr/>
          <p:nvPr/>
        </p:nvSpPr>
        <p:spPr>
          <a:xfrm>
            <a:off x="5345238" y="1999416"/>
            <a:ext cx="1449436"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[shy]</a:t>
            </a:r>
          </a:p>
        </p:txBody>
      </p:sp>
      <p:sp>
        <p:nvSpPr>
          <p:cNvPr id="3" name="TextBox 2"/>
          <p:cNvSpPr txBox="1"/>
          <p:nvPr/>
        </p:nvSpPr>
        <p:spPr>
          <a:xfrm>
            <a:off x="2661715" y="3429000"/>
            <a:ext cx="686857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timide</a:t>
            </a:r>
            <a:endParaRPr kumimoji="0" lang="en-GB" sz="1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
        <p:nvSpPr>
          <p:cNvPr id="8" name="Multiply 7" descr="an orange x"/>
          <p:cNvSpPr/>
          <p:nvPr/>
        </p:nvSpPr>
        <p:spPr>
          <a:xfrm>
            <a:off x="7631798" y="3785275"/>
            <a:ext cx="1723123" cy="2367203"/>
          </a:xfrm>
          <a:prstGeom prst="mathMultiply">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Quiet Sign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9984" y="3120726"/>
            <a:ext cx="666750" cy="94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29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3" name="timid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3" name="timide.wav"/>
                                        </p:tgtEl>
                                      </p:cMediaNode>
                                    </p:audio>
                                  </p:sub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0" grpId="0"/>
      <p:bldP spid="3" grpId="0"/>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Eyes, Woman, Face, Girl, Eye, Portrait, Model, People">
            <a:extLst>
              <a:ext uri="{FF2B5EF4-FFF2-40B4-BE49-F238E27FC236}">
                <a16:creationId xmlns:a16="http://schemas.microsoft.com/office/drawing/2014/main" id="{7DFCF763-1699-4933-BC06-EE22033A2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7563" y="4101628"/>
            <a:ext cx="4252358" cy="21261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139744" cy="707849"/>
          </a:xfrm>
        </p:spPr>
        <p:txBody>
          <a:bodyPr>
            <a:normAutofit/>
          </a:bodyPr>
          <a:lstStyle/>
          <a:p>
            <a:r>
              <a:rPr lang="en-GB" sz="3200" b="1" dirty="0">
                <a:solidFill>
                  <a:schemeClr val="bg1"/>
                </a:solidFill>
              </a:rPr>
              <a:t>Les </a:t>
            </a:r>
            <a:r>
              <a:rPr lang="en-GB" sz="3200" b="1" dirty="0" err="1">
                <a:solidFill>
                  <a:schemeClr val="bg1"/>
                </a:solidFill>
              </a:rPr>
              <a:t>terminaisons</a:t>
            </a:r>
            <a:r>
              <a:rPr lang="en-GB" sz="3200" b="1" dirty="0">
                <a:solidFill>
                  <a:schemeClr val="bg1"/>
                </a:solidFill>
              </a:rPr>
              <a:t> de </a:t>
            </a:r>
            <a:r>
              <a:rPr lang="en-GB" sz="3200" b="1" dirty="0" err="1">
                <a:solidFill>
                  <a:schemeClr val="bg1"/>
                </a:solidFill>
              </a:rPr>
              <a:t>verbes</a:t>
            </a:r>
            <a:r>
              <a:rPr lang="en-GB" sz="3200" b="1" dirty="0">
                <a:solidFill>
                  <a:schemeClr val="bg1"/>
                </a:solidFill>
              </a:rPr>
              <a:t>   </a:t>
            </a:r>
          </a:p>
        </p:txBody>
      </p:sp>
      <p:sp>
        <p:nvSpPr>
          <p:cNvPr id="6" name="Rounded Rectangle 46">
            <a:extLst>
              <a:ext uri="{FF2B5EF4-FFF2-40B4-BE49-F238E27FC236}">
                <a16:creationId xmlns:a16="http://schemas.microsoft.com/office/drawing/2014/main" id="{0BB9DB4C-6CA0-4483-8116-03D35C35735B}"/>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673E4DBA-F2A6-4A06-9ECA-C2A59BE79B9A}"/>
              </a:ext>
            </a:extLst>
          </p:cNvPr>
          <p:cNvSpPr txBox="1"/>
          <p:nvPr/>
        </p:nvSpPr>
        <p:spPr>
          <a:xfrm>
            <a:off x="154600" y="3828245"/>
            <a:ext cx="97536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the verb forms out loud. What is the last SSC in each word?</a:t>
            </a:r>
          </a:p>
        </p:txBody>
      </p:sp>
      <p:sp>
        <p:nvSpPr>
          <p:cNvPr id="14" name="TextBox 13">
            <a:hlinkClick r:id="" action="ppaction://noaction">
              <a:snd r:embed="rId5" name="regarder ssc.wav"/>
            </a:hlinkClick>
            <a:extLst>
              <a:ext uri="{FF2B5EF4-FFF2-40B4-BE49-F238E27FC236}">
                <a16:creationId xmlns:a16="http://schemas.microsoft.com/office/drawing/2014/main" id="{11593FE1-B2D0-4209-B6E8-9E3A814CA9B8}"/>
              </a:ext>
            </a:extLst>
          </p:cNvPr>
          <p:cNvSpPr txBox="1"/>
          <p:nvPr/>
        </p:nvSpPr>
        <p:spPr>
          <a:xfrm>
            <a:off x="1134969" y="4855498"/>
            <a:ext cx="129319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SSC [é]</a:t>
            </a:r>
            <a:endParaRPr lang="en-US" sz="2400" dirty="0">
              <a:solidFill>
                <a:srgbClr val="4472C4">
                  <a:lumMod val="50000"/>
                </a:srgbClr>
              </a:solidFill>
              <a:latin typeface="Century Gothic" panose="020F0302020204030204"/>
            </a:endParaRPr>
          </a:p>
        </p:txBody>
      </p:sp>
      <p:sp>
        <p:nvSpPr>
          <p:cNvPr id="15" name="TextBox 14">
            <a:hlinkClick r:id="" action="ppaction://noaction">
              <a:snd r:embed="rId6" name="regarde sfe.wav"/>
            </a:hlinkClick>
            <a:extLst>
              <a:ext uri="{FF2B5EF4-FFF2-40B4-BE49-F238E27FC236}">
                <a16:creationId xmlns:a16="http://schemas.microsoft.com/office/drawing/2014/main" id="{F66A6FF4-798C-489F-A0EC-D31DEDAA7507}"/>
              </a:ext>
            </a:extLst>
          </p:cNvPr>
          <p:cNvSpPr txBox="1"/>
          <p:nvPr/>
        </p:nvSpPr>
        <p:spPr>
          <a:xfrm>
            <a:off x="3769287" y="4855498"/>
            <a:ext cx="129319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SFe</a:t>
            </a:r>
            <a:endParaRPr lang="en-US" sz="2400" dirty="0">
              <a:solidFill>
                <a:srgbClr val="4472C4">
                  <a:lumMod val="50000"/>
                </a:srgbClr>
              </a:solidFill>
              <a:latin typeface="Century Gothic" panose="020F0302020204030204"/>
            </a:endParaRPr>
          </a:p>
        </p:txBody>
      </p:sp>
      <p:sp>
        <p:nvSpPr>
          <p:cNvPr id="16" name="TextBox 15">
            <a:extLst>
              <a:ext uri="{FF2B5EF4-FFF2-40B4-BE49-F238E27FC236}">
                <a16:creationId xmlns:a16="http://schemas.microsoft.com/office/drawing/2014/main" id="{B75B999C-37D1-4095-8596-1D754084F5FC}"/>
              </a:ext>
            </a:extLst>
          </p:cNvPr>
          <p:cNvSpPr txBox="1"/>
          <p:nvPr/>
        </p:nvSpPr>
        <p:spPr>
          <a:xfrm>
            <a:off x="154600" y="1999733"/>
            <a:ext cx="70590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Long form: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regarder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Speech Bubble: Rectangle 2">
            <a:extLst>
              <a:ext uri="{FF2B5EF4-FFF2-40B4-BE49-F238E27FC236}">
                <a16:creationId xmlns:a16="http://schemas.microsoft.com/office/drawing/2014/main" id="{A57171AE-73BC-468F-9145-DD971FEB663E}"/>
              </a:ext>
            </a:extLst>
          </p:cNvPr>
          <p:cNvSpPr/>
          <p:nvPr/>
        </p:nvSpPr>
        <p:spPr>
          <a:xfrm>
            <a:off x="5638093" y="1939709"/>
            <a:ext cx="1638301" cy="540514"/>
          </a:xfrm>
          <a:prstGeom prst="wedgeRectCallout">
            <a:avLst>
              <a:gd name="adj1" fmla="val -61513"/>
              <a:gd name="adj2" fmla="val 57372"/>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t>remove</a:t>
            </a:r>
            <a:r>
              <a:rPr lang="fr-FR" sz="2000" dirty="0"/>
              <a:t> </a:t>
            </a:r>
            <a:r>
              <a:rPr lang="fr-FR" sz="2000" i="1" dirty="0"/>
              <a:t>-er</a:t>
            </a:r>
            <a:r>
              <a:rPr lang="fr-FR" sz="2000" dirty="0"/>
              <a:t> </a:t>
            </a:r>
            <a:r>
              <a:rPr lang="fr-FR" sz="2000" dirty="0" err="1"/>
              <a:t>add</a:t>
            </a:r>
            <a:r>
              <a:rPr lang="fr-FR" sz="2000" dirty="0"/>
              <a:t> </a:t>
            </a:r>
            <a:r>
              <a:rPr lang="fr-FR" sz="2000" i="1" dirty="0"/>
              <a:t>-e</a:t>
            </a:r>
          </a:p>
        </p:txBody>
      </p:sp>
      <p:sp>
        <p:nvSpPr>
          <p:cNvPr id="17" name="Speech Bubble: Rectangle 16">
            <a:extLst>
              <a:ext uri="{FF2B5EF4-FFF2-40B4-BE49-F238E27FC236}">
                <a16:creationId xmlns:a16="http://schemas.microsoft.com/office/drawing/2014/main" id="{1BEFC368-BEB5-4C76-B779-425685E237C6}"/>
              </a:ext>
            </a:extLst>
          </p:cNvPr>
          <p:cNvSpPr/>
          <p:nvPr/>
        </p:nvSpPr>
        <p:spPr>
          <a:xfrm>
            <a:off x="5874848" y="2540247"/>
            <a:ext cx="1638301" cy="552068"/>
          </a:xfrm>
          <a:prstGeom prst="wedgeRectCallout">
            <a:avLst>
              <a:gd name="adj1" fmla="val -65389"/>
              <a:gd name="adj2" fmla="val 291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t>remove</a:t>
            </a:r>
            <a:r>
              <a:rPr lang="fr-FR" sz="2000" dirty="0"/>
              <a:t> </a:t>
            </a:r>
            <a:r>
              <a:rPr lang="fr-FR" sz="2000" i="1" dirty="0"/>
              <a:t>-er</a:t>
            </a:r>
            <a:r>
              <a:rPr lang="fr-FR" sz="2000" dirty="0"/>
              <a:t> </a:t>
            </a:r>
            <a:r>
              <a:rPr lang="fr-FR" sz="2000" dirty="0" err="1"/>
              <a:t>add</a:t>
            </a:r>
            <a:r>
              <a:rPr lang="fr-FR" sz="2000" dirty="0"/>
              <a:t> </a:t>
            </a:r>
            <a:r>
              <a:rPr lang="fr-FR" sz="2000" i="1" dirty="0"/>
              <a:t>-es</a:t>
            </a:r>
          </a:p>
        </p:txBody>
      </p:sp>
      <p:sp>
        <p:nvSpPr>
          <p:cNvPr id="18" name="Speech Bubble: Rectangle 17">
            <a:extLst>
              <a:ext uri="{FF2B5EF4-FFF2-40B4-BE49-F238E27FC236}">
                <a16:creationId xmlns:a16="http://schemas.microsoft.com/office/drawing/2014/main" id="{D2B01A11-B8DE-4F6E-9F1E-AFE60D10F013}"/>
              </a:ext>
            </a:extLst>
          </p:cNvPr>
          <p:cNvSpPr/>
          <p:nvPr/>
        </p:nvSpPr>
        <p:spPr>
          <a:xfrm>
            <a:off x="6139743" y="3152339"/>
            <a:ext cx="1638301" cy="533302"/>
          </a:xfrm>
          <a:prstGeom prst="wedgeRectCallout">
            <a:avLst>
              <a:gd name="adj1" fmla="val -58413"/>
              <a:gd name="adj2" fmla="val 962"/>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err="1"/>
              <a:t>remove</a:t>
            </a:r>
            <a:r>
              <a:rPr lang="fr-FR" sz="2000" dirty="0"/>
              <a:t> </a:t>
            </a:r>
            <a:r>
              <a:rPr lang="fr-FR" sz="2000" i="1" dirty="0"/>
              <a:t>-er</a:t>
            </a:r>
            <a:r>
              <a:rPr lang="fr-FR" sz="2000" dirty="0"/>
              <a:t> </a:t>
            </a:r>
            <a:r>
              <a:rPr lang="fr-FR" sz="2000" dirty="0" err="1"/>
              <a:t>add</a:t>
            </a:r>
            <a:r>
              <a:rPr lang="fr-FR" sz="2000" dirty="0"/>
              <a:t> </a:t>
            </a:r>
            <a:r>
              <a:rPr lang="fr-FR" sz="2000" i="1" dirty="0"/>
              <a:t>-e</a:t>
            </a:r>
          </a:p>
        </p:txBody>
      </p:sp>
      <p:sp>
        <p:nvSpPr>
          <p:cNvPr id="21" name="TextBox 20">
            <a:extLst>
              <a:ext uri="{FF2B5EF4-FFF2-40B4-BE49-F238E27FC236}">
                <a16:creationId xmlns:a16="http://schemas.microsoft.com/office/drawing/2014/main" id="{EB519672-CDF6-48CD-A988-AFD01AE092E9}"/>
              </a:ext>
            </a:extLst>
          </p:cNvPr>
          <p:cNvSpPr txBox="1"/>
          <p:nvPr/>
        </p:nvSpPr>
        <p:spPr>
          <a:xfrm>
            <a:off x="1007574" y="4406158"/>
            <a:ext cx="6191250" cy="461665"/>
          </a:xfrm>
          <a:prstGeom prst="rect">
            <a:avLst/>
          </a:prstGeom>
          <a:noFill/>
        </p:spPr>
        <p:txBody>
          <a:bodyPr wrap="square">
            <a:spAutoFit/>
          </a:bodyPr>
          <a:lstStyle/>
          <a:p>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endParaRPr lang="fr-FR" dirty="0"/>
          </a:p>
        </p:txBody>
      </p:sp>
      <p:sp>
        <p:nvSpPr>
          <p:cNvPr id="23" name="Rectangle: Rounded Corners 22">
            <a:extLst>
              <a:ext uri="{FF2B5EF4-FFF2-40B4-BE49-F238E27FC236}">
                <a16:creationId xmlns:a16="http://schemas.microsoft.com/office/drawing/2014/main" id="{27E0469F-78AD-4EC5-A011-60573067B5F9}"/>
              </a:ext>
            </a:extLst>
          </p:cNvPr>
          <p:cNvSpPr/>
          <p:nvPr/>
        </p:nvSpPr>
        <p:spPr>
          <a:xfrm>
            <a:off x="8620621" y="1393090"/>
            <a:ext cx="3289300" cy="1674742"/>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latin typeface="+mj-lt"/>
              </a:rPr>
              <a:t>long </a:t>
            </a:r>
            <a:r>
              <a:rPr lang="fr-FR" sz="2000" b="1" dirty="0" err="1">
                <a:solidFill>
                  <a:schemeClr val="bg1"/>
                </a:solidFill>
                <a:latin typeface="+mj-lt"/>
              </a:rPr>
              <a:t>form</a:t>
            </a:r>
            <a:r>
              <a:rPr lang="fr-FR" sz="2000" b="1" dirty="0">
                <a:solidFill>
                  <a:schemeClr val="bg1"/>
                </a:solidFill>
                <a:latin typeface="+mj-lt"/>
              </a:rPr>
              <a:t> </a:t>
            </a:r>
            <a:r>
              <a:rPr lang="fr-FR" sz="2000" dirty="0">
                <a:solidFill>
                  <a:schemeClr val="bg1"/>
                </a:solidFill>
                <a:latin typeface="+mj-lt"/>
              </a:rPr>
              <a:t>= infinitive /</a:t>
            </a:r>
            <a:r>
              <a:rPr lang="fr-FR" sz="2000" dirty="0" err="1">
                <a:solidFill>
                  <a:schemeClr val="bg1"/>
                </a:solidFill>
                <a:latin typeface="+mj-lt"/>
              </a:rPr>
              <a:t>dictionary</a:t>
            </a:r>
            <a:r>
              <a:rPr lang="fr-FR" sz="2000" dirty="0">
                <a:solidFill>
                  <a:schemeClr val="bg1"/>
                </a:solidFill>
                <a:latin typeface="+mj-lt"/>
              </a:rPr>
              <a:t> </a:t>
            </a:r>
            <a:r>
              <a:rPr lang="fr-FR" sz="2000" dirty="0" err="1">
                <a:solidFill>
                  <a:schemeClr val="bg1"/>
                </a:solidFill>
                <a:latin typeface="+mj-lt"/>
              </a:rPr>
              <a:t>form</a:t>
            </a:r>
            <a:endParaRPr lang="fr-FR" sz="2000" dirty="0">
              <a:solidFill>
                <a:schemeClr val="bg1"/>
              </a:solidFill>
              <a:latin typeface="+mj-lt"/>
            </a:endParaRPr>
          </a:p>
          <a:p>
            <a:pPr algn="ctr">
              <a:spcBef>
                <a:spcPts val="600"/>
              </a:spcBef>
            </a:pPr>
            <a:r>
              <a:rPr lang="fr-FR" sz="2000" b="1" dirty="0">
                <a:solidFill>
                  <a:schemeClr val="bg1"/>
                </a:solidFill>
                <a:latin typeface="+mj-lt"/>
              </a:rPr>
              <a:t>short </a:t>
            </a:r>
            <a:r>
              <a:rPr lang="fr-FR" sz="2000" b="1" dirty="0" err="1">
                <a:solidFill>
                  <a:schemeClr val="bg1"/>
                </a:solidFill>
                <a:latin typeface="+mj-lt"/>
              </a:rPr>
              <a:t>form</a:t>
            </a:r>
            <a:r>
              <a:rPr lang="fr-FR" sz="2000" b="1" dirty="0">
                <a:solidFill>
                  <a:schemeClr val="bg1"/>
                </a:solidFill>
                <a:latin typeface="+mj-lt"/>
              </a:rPr>
              <a:t> </a:t>
            </a:r>
            <a:r>
              <a:rPr lang="fr-FR" sz="2000" dirty="0">
                <a:solidFill>
                  <a:schemeClr val="bg1"/>
                </a:solidFill>
                <a:latin typeface="+mj-lt"/>
              </a:rPr>
              <a:t>= </a:t>
            </a:r>
            <a:r>
              <a:rPr lang="fr-FR" sz="2000" dirty="0" err="1">
                <a:solidFill>
                  <a:schemeClr val="bg1"/>
                </a:solidFill>
                <a:latin typeface="+mj-lt"/>
              </a:rPr>
              <a:t>forms</a:t>
            </a:r>
            <a:r>
              <a:rPr lang="fr-FR" sz="2000" dirty="0">
                <a:solidFill>
                  <a:schemeClr val="bg1"/>
                </a:solidFill>
                <a:latin typeface="+mj-lt"/>
              </a:rPr>
              <a:t> </a:t>
            </a:r>
            <a:r>
              <a:rPr lang="fr-FR" sz="2000" dirty="0" err="1">
                <a:solidFill>
                  <a:schemeClr val="bg1"/>
                </a:solidFill>
                <a:latin typeface="+mj-lt"/>
              </a:rPr>
              <a:t>that</a:t>
            </a:r>
            <a:r>
              <a:rPr lang="fr-FR" sz="2000" dirty="0">
                <a:solidFill>
                  <a:schemeClr val="bg1"/>
                </a:solidFill>
                <a:latin typeface="+mj-lt"/>
              </a:rPr>
              <a:t> go </a:t>
            </a:r>
            <a:r>
              <a:rPr lang="fr-FR" sz="2000" dirty="0" err="1">
                <a:solidFill>
                  <a:schemeClr val="bg1"/>
                </a:solidFill>
                <a:latin typeface="+mj-lt"/>
              </a:rPr>
              <a:t>with</a:t>
            </a:r>
            <a:r>
              <a:rPr lang="fr-FR" sz="2000" dirty="0">
                <a:solidFill>
                  <a:schemeClr val="bg1"/>
                </a:solidFill>
                <a:latin typeface="+mj-lt"/>
              </a:rPr>
              <a:t> </a:t>
            </a:r>
            <a:r>
              <a:rPr kumimoji="0" lang="en-US" sz="2000" u="none" strike="noStrike" kern="1200" cap="none" spc="0" normalizeH="0" baseline="0" noProof="0" dirty="0">
                <a:ln>
                  <a:noFill/>
                </a:ln>
                <a:solidFill>
                  <a:schemeClr val="bg1"/>
                </a:solidFill>
                <a:effectLst/>
                <a:uLnTx/>
                <a:uFillTx/>
                <a:latin typeface="+mj-lt"/>
                <a:ea typeface="+mn-ea"/>
                <a:cs typeface="+mn-cs"/>
              </a:rPr>
              <a:t>pronouns</a:t>
            </a:r>
            <a:endParaRPr lang="fr-FR" sz="2000" dirty="0">
              <a:solidFill>
                <a:schemeClr val="bg1"/>
              </a:solidFill>
              <a:latin typeface="+mj-lt"/>
            </a:endParaRPr>
          </a:p>
        </p:txBody>
      </p:sp>
      <p:sp>
        <p:nvSpPr>
          <p:cNvPr id="19" name="TextBox 18">
            <a:extLst>
              <a:ext uri="{FF2B5EF4-FFF2-40B4-BE49-F238E27FC236}">
                <a16:creationId xmlns:a16="http://schemas.microsoft.com/office/drawing/2014/main" id="{0BA8A154-F66F-4082-90CE-618C61EB538B}"/>
              </a:ext>
            </a:extLst>
          </p:cNvPr>
          <p:cNvSpPr txBox="1"/>
          <p:nvPr/>
        </p:nvSpPr>
        <p:spPr>
          <a:xfrm>
            <a:off x="154600" y="1364614"/>
            <a:ext cx="78971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Comment former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verbes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present ?</a:t>
            </a:r>
          </a:p>
        </p:txBody>
      </p:sp>
      <p:sp>
        <p:nvSpPr>
          <p:cNvPr id="20" name="TextBox 19">
            <a:hlinkClick r:id="" action="ppaction://noaction">
              <a:snd r:embed="rId6" name="regarde sfe.wav"/>
            </a:hlinkClick>
            <a:extLst>
              <a:ext uri="{FF2B5EF4-FFF2-40B4-BE49-F238E27FC236}">
                <a16:creationId xmlns:a16="http://schemas.microsoft.com/office/drawing/2014/main" id="{6ACB881A-351B-43FE-AC55-B2775FBE23F9}"/>
              </a:ext>
            </a:extLst>
          </p:cNvPr>
          <p:cNvSpPr txBox="1"/>
          <p:nvPr/>
        </p:nvSpPr>
        <p:spPr>
          <a:xfrm>
            <a:off x="5111563" y="4855498"/>
            <a:ext cx="15995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SFe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SFC</a:t>
            </a:r>
            <a:endParaRPr lang="en-US" sz="2400" dirty="0">
              <a:solidFill>
                <a:srgbClr val="4472C4">
                  <a:lumMod val="50000"/>
                </a:srgbClr>
              </a:solidFill>
              <a:latin typeface="Century Gothic" panose="020F0302020204030204"/>
            </a:endParaRPr>
          </a:p>
        </p:txBody>
      </p:sp>
      <p:sp>
        <p:nvSpPr>
          <p:cNvPr id="22" name="Speech Bubble: Rectangle with Corners Rounded 21">
            <a:extLst>
              <a:ext uri="{FF2B5EF4-FFF2-40B4-BE49-F238E27FC236}">
                <a16:creationId xmlns:a16="http://schemas.microsoft.com/office/drawing/2014/main" id="{D1CC7A0C-3E81-4A24-B5A9-4DA30A86B224}"/>
              </a:ext>
            </a:extLst>
          </p:cNvPr>
          <p:cNvSpPr/>
          <p:nvPr/>
        </p:nvSpPr>
        <p:spPr>
          <a:xfrm>
            <a:off x="5669844" y="5037838"/>
            <a:ext cx="2775656" cy="1378011"/>
          </a:xfrm>
          <a:prstGeom prst="wedgeRoundRectCallout">
            <a:avLst>
              <a:gd name="adj1" fmla="val -34134"/>
              <a:gd name="adj2" fmla="val -72018"/>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The </a:t>
            </a:r>
            <a:r>
              <a:rPr lang="fr-FR" sz="2000" b="1" dirty="0"/>
              <a:t>SFE </a:t>
            </a:r>
            <a:r>
              <a:rPr lang="fr-FR" sz="2000" dirty="0"/>
              <a:t>forces the consonant </a:t>
            </a:r>
            <a:r>
              <a:rPr lang="fr-FR" sz="2000" dirty="0" err="1"/>
              <a:t>before</a:t>
            </a:r>
            <a:r>
              <a:rPr lang="fr-FR" sz="2000" dirty="0"/>
              <a:t> </a:t>
            </a:r>
            <a:r>
              <a:rPr lang="fr-FR" sz="2000" dirty="0" err="1"/>
              <a:t>it</a:t>
            </a:r>
            <a:r>
              <a:rPr lang="fr-FR" sz="2000" dirty="0"/>
              <a:t> to </a:t>
            </a:r>
            <a:r>
              <a:rPr lang="fr-FR" sz="2000" dirty="0" err="1"/>
              <a:t>be</a:t>
            </a:r>
            <a:r>
              <a:rPr lang="fr-FR" sz="2000" dirty="0"/>
              <a:t> </a:t>
            </a:r>
            <a:r>
              <a:rPr lang="fr-FR" sz="2000" dirty="0" err="1"/>
              <a:t>pronounced</a:t>
            </a:r>
            <a:r>
              <a:rPr lang="fr-FR" sz="2000" dirty="0"/>
              <a:t>.</a:t>
            </a:r>
          </a:p>
        </p:txBody>
      </p:sp>
      <p:sp>
        <p:nvSpPr>
          <p:cNvPr id="24" name="TextBox 23">
            <a:extLst>
              <a:ext uri="{FF2B5EF4-FFF2-40B4-BE49-F238E27FC236}">
                <a16:creationId xmlns:a16="http://schemas.microsoft.com/office/drawing/2014/main" id="{26DBA628-4AB2-415F-BB7E-82F1A006C67B}"/>
              </a:ext>
            </a:extLst>
          </p:cNvPr>
          <p:cNvSpPr txBox="1"/>
          <p:nvPr/>
        </p:nvSpPr>
        <p:spPr>
          <a:xfrm>
            <a:off x="154600" y="2370462"/>
            <a:ext cx="623020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Singular short forms: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41D95821-14AD-4099-B9C5-6EDB45700A05}"/>
              </a:ext>
            </a:extLst>
          </p:cNvPr>
          <p:cNvSpPr txBox="1"/>
          <p:nvPr/>
        </p:nvSpPr>
        <p:spPr>
          <a:xfrm>
            <a:off x="3806091" y="2726156"/>
            <a:ext cx="1890575" cy="461665"/>
          </a:xfrm>
          <a:prstGeom prst="rect">
            <a:avLst/>
          </a:prstGeom>
          <a:noFill/>
        </p:spPr>
        <p:txBody>
          <a:bodyPr wrap="square">
            <a:spAutoFit/>
          </a:bodyPr>
          <a:lstStyle/>
          <a:p>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regardes</a:t>
            </a:r>
            <a:endParaRPr lang="fr-FR" dirty="0"/>
          </a:p>
        </p:txBody>
      </p:sp>
      <p:sp>
        <p:nvSpPr>
          <p:cNvPr id="26" name="TextBox 25">
            <a:extLst>
              <a:ext uri="{FF2B5EF4-FFF2-40B4-BE49-F238E27FC236}">
                <a16:creationId xmlns:a16="http://schemas.microsoft.com/office/drawing/2014/main" id="{B130657C-6C09-4D8E-AEA8-174A81AED075}"/>
              </a:ext>
            </a:extLst>
          </p:cNvPr>
          <p:cNvSpPr txBox="1"/>
          <p:nvPr/>
        </p:nvSpPr>
        <p:spPr>
          <a:xfrm>
            <a:off x="3806091" y="3096917"/>
            <a:ext cx="2398593" cy="461665"/>
          </a:xfrm>
          <a:prstGeom prst="rect">
            <a:avLst/>
          </a:prstGeom>
          <a:noFill/>
        </p:spPr>
        <p:txBody>
          <a:bodyPr wrap="square">
            <a:spAutoFit/>
          </a:bodyPr>
          <a:lstStyle/>
          <a:p>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regarde</a:t>
            </a:r>
            <a:endParaRPr lang="fr-FR" dirty="0"/>
          </a:p>
        </p:txBody>
      </p:sp>
    </p:spTree>
    <p:extLst>
      <p:ext uri="{BB962C8B-B14F-4D97-AF65-F5344CB8AC3E}">
        <p14:creationId xmlns:p14="http://schemas.microsoft.com/office/powerpoint/2010/main" val="59232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3" grpId="0" animBg="1"/>
      <p:bldP spid="17" grpId="0" animBg="1"/>
      <p:bldP spid="18" grpId="0" animBg="1"/>
      <p:bldP spid="21" grpId="0"/>
      <p:bldP spid="20" grpId="0"/>
      <p:bldP spid="22" grpId="0" animBg="1"/>
      <p:bldP spid="24" grpId="0"/>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95BA5325-E3F0-40C2-BC6D-4A369E3A98AE}"/>
              </a:ext>
            </a:extLst>
          </p:cNvPr>
          <p:cNvGraphicFramePr>
            <a:graphicFrameLocks noGrp="1"/>
          </p:cNvGraphicFramePr>
          <p:nvPr>
            <p:extLst>
              <p:ext uri="{D42A27DB-BD31-4B8C-83A1-F6EECF244321}">
                <p14:modId xmlns:p14="http://schemas.microsoft.com/office/powerpoint/2010/main" val="2188322052"/>
              </p:ext>
            </p:extLst>
          </p:nvPr>
        </p:nvGraphicFramePr>
        <p:xfrm>
          <a:off x="3645431" y="1294669"/>
          <a:ext cx="7896000" cy="4979640"/>
        </p:xfrm>
        <a:graphic>
          <a:graphicData uri="http://schemas.openxmlformats.org/drawingml/2006/table">
            <a:tbl>
              <a:tblPr firstRow="1" bandRow="1">
                <a:tableStyleId>{5C22544A-7EE6-4342-B048-85BDC9FD1C3A}</a:tableStyleId>
              </a:tblPr>
              <a:tblGrid>
                <a:gridCol w="1800000">
                  <a:extLst>
                    <a:ext uri="{9D8B030D-6E8A-4147-A177-3AD203B41FA5}">
                      <a16:colId xmlns:a16="http://schemas.microsoft.com/office/drawing/2014/main" val="2029303573"/>
                    </a:ext>
                  </a:extLst>
                </a:gridCol>
                <a:gridCol w="1902113">
                  <a:extLst>
                    <a:ext uri="{9D8B030D-6E8A-4147-A177-3AD203B41FA5}">
                      <a16:colId xmlns:a16="http://schemas.microsoft.com/office/drawing/2014/main" val="2804737482"/>
                    </a:ext>
                  </a:extLst>
                </a:gridCol>
                <a:gridCol w="2254685">
                  <a:extLst>
                    <a:ext uri="{9D8B030D-6E8A-4147-A177-3AD203B41FA5}">
                      <a16:colId xmlns:a16="http://schemas.microsoft.com/office/drawing/2014/main" val="1086257348"/>
                    </a:ext>
                  </a:extLst>
                </a:gridCol>
                <a:gridCol w="1939202">
                  <a:extLst>
                    <a:ext uri="{9D8B030D-6E8A-4147-A177-3AD203B41FA5}">
                      <a16:colId xmlns:a16="http://schemas.microsoft.com/office/drawing/2014/main" val="226081679"/>
                    </a:ext>
                  </a:extLst>
                </a:gridCol>
              </a:tblGrid>
              <a:tr h="663924">
                <a:tc>
                  <a:txBody>
                    <a:bodyPr/>
                    <a:lstStyle/>
                    <a:p>
                      <a:pPr algn="ctr"/>
                      <a:r>
                        <a:rPr lang="fr-FR" sz="2000" dirty="0" err="1"/>
                        <a:t>verb</a:t>
                      </a:r>
                      <a:endParaRPr lang="fr-FR" sz="2000" dirty="0"/>
                    </a:p>
                  </a:txBody>
                  <a:tcPr anchor="ctr"/>
                </a:tc>
                <a:tc>
                  <a:txBody>
                    <a:bodyPr/>
                    <a:lstStyle/>
                    <a:p>
                      <a:pPr algn="ctr"/>
                      <a:r>
                        <a:rPr lang="fr-FR" sz="2000" dirty="0"/>
                        <a:t>infinitive </a:t>
                      </a:r>
                      <a:r>
                        <a:rPr lang="fr-FR" sz="2000" dirty="0" err="1"/>
                        <a:t>meaning</a:t>
                      </a:r>
                      <a:endParaRPr lang="fr-FR" sz="2000" dirty="0"/>
                    </a:p>
                  </a:txBody>
                  <a:tcPr anchor="ctr"/>
                </a:tc>
                <a:tc>
                  <a:txBody>
                    <a:bodyPr/>
                    <a:lstStyle/>
                    <a:p>
                      <a:pPr algn="ctr"/>
                      <a:r>
                        <a:rPr lang="fr-FR" sz="2000" dirty="0"/>
                        <a:t>infinitive</a:t>
                      </a:r>
                      <a:br>
                        <a:rPr lang="fr-FR" sz="2000" dirty="0"/>
                      </a:br>
                      <a:r>
                        <a:rPr lang="fr-FR" sz="2000" dirty="0"/>
                        <a:t>(</a:t>
                      </a:r>
                      <a:r>
                        <a:rPr lang="fr-FR" sz="2000" dirty="0" err="1"/>
                        <a:t>dictionary</a:t>
                      </a:r>
                      <a:r>
                        <a:rPr lang="fr-FR" sz="2000" dirty="0"/>
                        <a:t> </a:t>
                      </a:r>
                      <a:r>
                        <a:rPr lang="fr-FR" sz="2000" dirty="0" err="1"/>
                        <a:t>form</a:t>
                      </a:r>
                      <a:r>
                        <a:rPr lang="fr-FR" sz="2000" dirty="0"/>
                        <a:t>)</a:t>
                      </a:r>
                    </a:p>
                  </a:txBody>
                  <a:tcPr anchor="ctr"/>
                </a:tc>
                <a:tc>
                  <a:txBody>
                    <a:bodyPr/>
                    <a:lstStyle/>
                    <a:p>
                      <a:pPr algn="ctr"/>
                      <a:r>
                        <a:rPr lang="fr-FR" sz="2000" dirty="0"/>
                        <a:t>short </a:t>
                      </a:r>
                      <a:r>
                        <a:rPr lang="fr-FR" sz="2000" dirty="0" err="1"/>
                        <a:t>form</a:t>
                      </a:r>
                      <a:br>
                        <a:rPr lang="fr-FR" sz="2000" dirty="0"/>
                      </a:br>
                      <a:r>
                        <a:rPr lang="fr-FR" sz="2000" dirty="0"/>
                        <a:t>(je/tu/il/elle)</a:t>
                      </a:r>
                    </a:p>
                  </a:txBody>
                  <a:tcPr anchor="ctr"/>
                </a:tc>
                <a:extLst>
                  <a:ext uri="{0D108BD9-81ED-4DB2-BD59-A6C34878D82A}">
                    <a16:rowId xmlns:a16="http://schemas.microsoft.com/office/drawing/2014/main" val="645979835"/>
                  </a:ext>
                </a:extLst>
              </a:tr>
              <a:tr h="534825">
                <a:tc>
                  <a:txBody>
                    <a:bodyPr/>
                    <a:lstStyle/>
                    <a:p>
                      <a:pPr algn="l"/>
                      <a:r>
                        <a:rPr lang="fr-FR" sz="2000" dirty="0">
                          <a:solidFill>
                            <a:srgbClr val="115076"/>
                          </a:solidFill>
                        </a:rPr>
                        <a:t>cess</a:t>
                      </a:r>
                      <a:r>
                        <a:rPr lang="fr-FR" sz="2000" b="1" dirty="0">
                          <a:solidFill>
                            <a:srgbClr val="115076"/>
                          </a:solidFill>
                        </a:rPr>
                        <a:t>er</a:t>
                      </a:r>
                    </a:p>
                  </a:txBody>
                  <a:tcPr anchor="ctr"/>
                </a:tc>
                <a:tc>
                  <a:txBody>
                    <a:bodyPr/>
                    <a:lstStyle/>
                    <a:p>
                      <a:pPr algn="ctr"/>
                      <a:r>
                        <a:rPr lang="fr-FR" sz="2000" dirty="0">
                          <a:solidFill>
                            <a:srgbClr val="115076"/>
                          </a:solidFill>
                        </a:rPr>
                        <a:t>to stop/</a:t>
                      </a:r>
                      <a:r>
                        <a:rPr lang="fr-FR" sz="2000" dirty="0" err="1">
                          <a:solidFill>
                            <a:srgbClr val="115076"/>
                          </a:solidFill>
                        </a:rPr>
                        <a:t>quit</a:t>
                      </a: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tc>
                  <a:txBody>
                    <a:bodyPr/>
                    <a:lstStyle/>
                    <a:p>
                      <a:pPr algn="ctr"/>
                      <a:endParaRPr lang="fr-FR" sz="2000">
                        <a:solidFill>
                          <a:srgbClr val="115076"/>
                        </a:solidFill>
                      </a:endParaRPr>
                    </a:p>
                  </a:txBody>
                  <a:tcPr anchor="ctr"/>
                </a:tc>
                <a:extLst>
                  <a:ext uri="{0D108BD9-81ED-4DB2-BD59-A6C34878D82A}">
                    <a16:rowId xmlns:a16="http://schemas.microsoft.com/office/drawing/2014/main" val="3966975796"/>
                  </a:ext>
                </a:extLst>
              </a:tr>
              <a:tr h="534825">
                <a:tc>
                  <a:txBody>
                    <a:bodyPr/>
                    <a:lstStyle/>
                    <a:p>
                      <a:pPr algn="l"/>
                      <a:r>
                        <a:rPr lang="fr-FR" sz="2000" dirty="0">
                          <a:solidFill>
                            <a:srgbClr val="115076"/>
                          </a:solidFill>
                        </a:rPr>
                        <a:t>sembl</a:t>
                      </a:r>
                      <a:r>
                        <a:rPr lang="fr-FR" sz="2000" b="1" dirty="0">
                          <a:solidFill>
                            <a:srgbClr val="115076"/>
                          </a:solidFill>
                        </a:rPr>
                        <a:t>e</a:t>
                      </a:r>
                    </a:p>
                  </a:txBody>
                  <a:tcPr anchor="ctr"/>
                </a:tc>
                <a:tc>
                  <a:txBody>
                    <a:bodyPr/>
                    <a:lstStyle/>
                    <a:p>
                      <a:pPr algn="ctr"/>
                      <a:r>
                        <a:rPr lang="fr-FR" sz="2000" dirty="0">
                          <a:solidFill>
                            <a:srgbClr val="115076"/>
                          </a:solidFill>
                        </a:rPr>
                        <a:t>to </a:t>
                      </a:r>
                      <a:r>
                        <a:rPr lang="fr-FR" sz="2000" dirty="0" err="1">
                          <a:solidFill>
                            <a:srgbClr val="115076"/>
                          </a:solidFill>
                        </a:rPr>
                        <a:t>seem</a:t>
                      </a: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extLst>
                  <a:ext uri="{0D108BD9-81ED-4DB2-BD59-A6C34878D82A}">
                    <a16:rowId xmlns:a16="http://schemas.microsoft.com/office/drawing/2014/main" val="612071225"/>
                  </a:ext>
                </a:extLst>
              </a:tr>
              <a:tr h="534825">
                <a:tc>
                  <a:txBody>
                    <a:bodyPr/>
                    <a:lstStyle/>
                    <a:p>
                      <a:pPr algn="l"/>
                      <a:r>
                        <a:rPr lang="fr-FR" sz="2000" dirty="0">
                          <a:solidFill>
                            <a:srgbClr val="115076"/>
                          </a:solidFill>
                        </a:rPr>
                        <a:t>illumin</a:t>
                      </a:r>
                      <a:r>
                        <a:rPr lang="fr-FR" sz="2000" b="1" dirty="0">
                          <a:solidFill>
                            <a:srgbClr val="115076"/>
                          </a:solidFill>
                        </a:rPr>
                        <a:t>e</a:t>
                      </a:r>
                    </a:p>
                  </a:txBody>
                  <a:tcPr anchor="ctr"/>
                </a:tc>
                <a:tc>
                  <a:txBody>
                    <a:bodyPr/>
                    <a:lstStyle/>
                    <a:p>
                      <a:pPr algn="ctr"/>
                      <a:r>
                        <a:rPr lang="fr-FR" sz="2000" dirty="0">
                          <a:solidFill>
                            <a:srgbClr val="115076"/>
                          </a:solidFill>
                        </a:rPr>
                        <a:t>to light up</a:t>
                      </a:r>
                    </a:p>
                  </a:txBody>
                  <a:tcPr anchor="ctr"/>
                </a:tc>
                <a:tc>
                  <a:txBody>
                    <a:bodyPr/>
                    <a:lstStyle/>
                    <a:p>
                      <a:pPr algn="ct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extLst>
                  <a:ext uri="{0D108BD9-81ED-4DB2-BD59-A6C34878D82A}">
                    <a16:rowId xmlns:a16="http://schemas.microsoft.com/office/drawing/2014/main" val="2984893899"/>
                  </a:ext>
                </a:extLst>
              </a:tr>
              <a:tr h="534825">
                <a:tc>
                  <a:txBody>
                    <a:bodyPr/>
                    <a:lstStyle/>
                    <a:p>
                      <a:pPr algn="l"/>
                      <a:r>
                        <a:rPr lang="fr-FR" sz="2000" dirty="0">
                          <a:solidFill>
                            <a:srgbClr val="115076"/>
                          </a:solidFill>
                        </a:rPr>
                        <a:t>encourag</a:t>
                      </a:r>
                      <a:r>
                        <a:rPr lang="fr-FR" sz="2000" b="1" dirty="0">
                          <a:solidFill>
                            <a:srgbClr val="115076"/>
                          </a:solidFill>
                        </a:rPr>
                        <a:t>er</a:t>
                      </a:r>
                    </a:p>
                  </a:txBody>
                  <a:tcPr anchor="ctr"/>
                </a:tc>
                <a:tc>
                  <a:txBody>
                    <a:bodyPr/>
                    <a:lstStyle/>
                    <a:p>
                      <a:pPr algn="ctr"/>
                      <a:r>
                        <a:rPr lang="fr-FR" sz="2000" dirty="0">
                          <a:solidFill>
                            <a:srgbClr val="115076"/>
                          </a:solidFill>
                        </a:rPr>
                        <a:t>to encourage</a:t>
                      </a:r>
                    </a:p>
                  </a:txBody>
                  <a:tcPr anchor="ctr"/>
                </a:tc>
                <a:tc>
                  <a:txBody>
                    <a:bodyPr/>
                    <a:lstStyle/>
                    <a:p>
                      <a:pPr algn="ct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extLst>
                  <a:ext uri="{0D108BD9-81ED-4DB2-BD59-A6C34878D82A}">
                    <a16:rowId xmlns:a16="http://schemas.microsoft.com/office/drawing/2014/main" val="4074409758"/>
                  </a:ext>
                </a:extLst>
              </a:tr>
              <a:tr h="534825">
                <a:tc>
                  <a:txBody>
                    <a:bodyPr/>
                    <a:lstStyle/>
                    <a:p>
                      <a:pPr algn="l"/>
                      <a:r>
                        <a:rPr lang="fr-FR" sz="2000" dirty="0">
                          <a:solidFill>
                            <a:srgbClr val="115076"/>
                          </a:solidFill>
                        </a:rPr>
                        <a:t>tir</a:t>
                      </a:r>
                      <a:r>
                        <a:rPr lang="fr-FR" sz="2000" b="1" dirty="0">
                          <a:solidFill>
                            <a:srgbClr val="115076"/>
                          </a:solidFill>
                        </a:rPr>
                        <a:t>er</a:t>
                      </a:r>
                    </a:p>
                  </a:txBody>
                  <a:tcPr anchor="ctr"/>
                </a:tc>
                <a:tc>
                  <a:txBody>
                    <a:bodyPr/>
                    <a:lstStyle/>
                    <a:p>
                      <a:pPr algn="ctr"/>
                      <a:r>
                        <a:rPr lang="fr-FR" sz="2000" dirty="0">
                          <a:solidFill>
                            <a:srgbClr val="115076"/>
                          </a:solidFill>
                        </a:rPr>
                        <a:t>to pull</a:t>
                      </a:r>
                    </a:p>
                  </a:txBody>
                  <a:tcPr anchor="ctr"/>
                </a:tc>
                <a:tc>
                  <a:txBody>
                    <a:bodyPr/>
                    <a:lstStyle/>
                    <a:p>
                      <a:pPr algn="ct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extLst>
                  <a:ext uri="{0D108BD9-81ED-4DB2-BD59-A6C34878D82A}">
                    <a16:rowId xmlns:a16="http://schemas.microsoft.com/office/drawing/2014/main" val="2618164408"/>
                  </a:ext>
                </a:extLst>
              </a:tr>
              <a:tr h="534825">
                <a:tc>
                  <a:txBody>
                    <a:bodyPr/>
                    <a:lstStyle/>
                    <a:p>
                      <a:pPr algn="l"/>
                      <a:r>
                        <a:rPr lang="fr-FR" sz="2000" dirty="0">
                          <a:solidFill>
                            <a:srgbClr val="115076"/>
                          </a:solidFill>
                        </a:rPr>
                        <a:t>tomb</a:t>
                      </a:r>
                      <a:r>
                        <a:rPr lang="fr-FR" sz="2000" b="1" dirty="0">
                          <a:solidFill>
                            <a:srgbClr val="115076"/>
                          </a:solidFill>
                        </a:rPr>
                        <a:t>er</a:t>
                      </a:r>
                    </a:p>
                  </a:txBody>
                  <a:tcPr anchor="ctr"/>
                </a:tc>
                <a:tc>
                  <a:txBody>
                    <a:bodyPr/>
                    <a:lstStyle/>
                    <a:p>
                      <a:pPr algn="ctr"/>
                      <a:r>
                        <a:rPr lang="fr-FR" sz="2000" dirty="0">
                          <a:solidFill>
                            <a:srgbClr val="115076"/>
                          </a:solidFill>
                        </a:rPr>
                        <a:t>to </a:t>
                      </a:r>
                      <a:r>
                        <a:rPr lang="fr-FR" sz="2000" dirty="0" err="1">
                          <a:solidFill>
                            <a:srgbClr val="115076"/>
                          </a:solidFill>
                        </a:rPr>
                        <a:t>fall</a:t>
                      </a: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extLst>
                  <a:ext uri="{0D108BD9-81ED-4DB2-BD59-A6C34878D82A}">
                    <a16:rowId xmlns:a16="http://schemas.microsoft.com/office/drawing/2014/main" val="3628022929"/>
                  </a:ext>
                </a:extLst>
              </a:tr>
              <a:tr h="534825">
                <a:tc>
                  <a:txBody>
                    <a:bodyPr/>
                    <a:lstStyle/>
                    <a:p>
                      <a:pPr algn="l"/>
                      <a:r>
                        <a:rPr lang="fr-FR" sz="2000" dirty="0">
                          <a:solidFill>
                            <a:srgbClr val="115076"/>
                          </a:solidFill>
                        </a:rPr>
                        <a:t>entr</a:t>
                      </a:r>
                      <a:r>
                        <a:rPr lang="fr-FR" sz="2000" b="1" dirty="0">
                          <a:solidFill>
                            <a:srgbClr val="115076"/>
                          </a:solidFill>
                        </a:rPr>
                        <a:t>e</a:t>
                      </a:r>
                    </a:p>
                  </a:txBody>
                  <a:tcPr anchor="ctr"/>
                </a:tc>
                <a:tc>
                  <a:txBody>
                    <a:bodyPr/>
                    <a:lstStyle/>
                    <a:p>
                      <a:pPr algn="ctr"/>
                      <a:r>
                        <a:rPr lang="fr-FR" sz="2000" dirty="0">
                          <a:solidFill>
                            <a:srgbClr val="115076"/>
                          </a:solidFill>
                        </a:rPr>
                        <a:t>to enter</a:t>
                      </a:r>
                    </a:p>
                  </a:txBody>
                  <a:tcPr anchor="ctr"/>
                </a:tc>
                <a:tc>
                  <a:txBody>
                    <a:bodyPr/>
                    <a:lstStyle/>
                    <a:p>
                      <a:pPr algn="ct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extLst>
                  <a:ext uri="{0D108BD9-81ED-4DB2-BD59-A6C34878D82A}">
                    <a16:rowId xmlns:a16="http://schemas.microsoft.com/office/drawing/2014/main" val="3876376021"/>
                  </a:ext>
                </a:extLst>
              </a:tr>
              <a:tr h="534825">
                <a:tc>
                  <a:txBody>
                    <a:bodyPr/>
                    <a:lstStyle/>
                    <a:p>
                      <a:pPr algn="l"/>
                      <a:r>
                        <a:rPr lang="fr-FR" sz="2000" dirty="0">
                          <a:solidFill>
                            <a:srgbClr val="115076"/>
                          </a:solidFill>
                        </a:rPr>
                        <a:t>gard</a:t>
                      </a:r>
                      <a:r>
                        <a:rPr lang="fr-FR" sz="2000" b="1" dirty="0">
                          <a:solidFill>
                            <a:srgbClr val="115076"/>
                          </a:solidFill>
                        </a:rPr>
                        <a:t>e</a:t>
                      </a:r>
                    </a:p>
                  </a:txBody>
                  <a:tcPr anchor="ctr"/>
                </a:tc>
                <a:tc>
                  <a:txBody>
                    <a:bodyPr/>
                    <a:lstStyle/>
                    <a:p>
                      <a:pPr algn="ctr"/>
                      <a:r>
                        <a:rPr lang="fr-FR" sz="2000" dirty="0">
                          <a:solidFill>
                            <a:srgbClr val="115076"/>
                          </a:solidFill>
                        </a:rPr>
                        <a:t>to </a:t>
                      </a:r>
                      <a:r>
                        <a:rPr lang="fr-FR" sz="2000" dirty="0" err="1">
                          <a:solidFill>
                            <a:srgbClr val="115076"/>
                          </a:solidFill>
                        </a:rPr>
                        <a:t>keep</a:t>
                      </a: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extLst>
                  <a:ext uri="{0D108BD9-81ED-4DB2-BD59-A6C34878D82A}">
                    <a16:rowId xmlns:a16="http://schemas.microsoft.com/office/drawing/2014/main" val="3452312618"/>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[é] </a:t>
            </a:r>
            <a:r>
              <a:rPr lang="en-GB" sz="3600" b="1" dirty="0" err="1">
                <a:solidFill>
                  <a:schemeClr val="bg1"/>
                </a:solidFill>
              </a:rPr>
              <a:t>ou</a:t>
            </a:r>
            <a:r>
              <a:rPr lang="en-GB" sz="3600" b="1" dirty="0">
                <a:solidFill>
                  <a:schemeClr val="bg1"/>
                </a:solidFill>
              </a:rPr>
              <a:t> SFE ?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Tick, Mark, Ok, Perfect, Check, Done, Sign, Good, Green">
            <a:extLst>
              <a:ext uri="{FF2B5EF4-FFF2-40B4-BE49-F238E27FC236}">
                <a16:creationId xmlns:a16="http://schemas.microsoft.com/office/drawing/2014/main" id="{E833EFF2-4888-4C13-A8AE-A6AE79C450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6599" y="2057540"/>
            <a:ext cx="356340" cy="3301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ick, Mark, Ok, Perfect, Check, Done, Sign, Good, Green">
            <a:extLst>
              <a:ext uri="{FF2B5EF4-FFF2-40B4-BE49-F238E27FC236}">
                <a16:creationId xmlns:a16="http://schemas.microsoft.com/office/drawing/2014/main" id="{9D097A17-1357-4ECA-B854-628037D7DF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82359" y="2593558"/>
            <a:ext cx="356340" cy="3301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ick, Mark, Ok, Perfect, Check, Done, Sign, Good, Green">
            <a:extLst>
              <a:ext uri="{FF2B5EF4-FFF2-40B4-BE49-F238E27FC236}">
                <a16:creationId xmlns:a16="http://schemas.microsoft.com/office/drawing/2014/main" id="{3C637607-9F93-429C-BFC4-A81AC545EA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82359" y="3129576"/>
            <a:ext cx="356340" cy="3301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Tick, Mark, Ok, Perfect, Check, Done, Sign, Good, Green">
            <a:extLst>
              <a:ext uri="{FF2B5EF4-FFF2-40B4-BE49-F238E27FC236}">
                <a16:creationId xmlns:a16="http://schemas.microsoft.com/office/drawing/2014/main" id="{3229F332-CDA7-4F43-8508-8B66B40C05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6599" y="3665594"/>
            <a:ext cx="356340" cy="3301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ick, Mark, Ok, Perfect, Check, Done, Sign, Good, Green">
            <a:extLst>
              <a:ext uri="{FF2B5EF4-FFF2-40B4-BE49-F238E27FC236}">
                <a16:creationId xmlns:a16="http://schemas.microsoft.com/office/drawing/2014/main" id="{F0BBF8D9-6C7F-4233-A683-AAA61744CB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6599" y="4201612"/>
            <a:ext cx="356340" cy="3301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Tick, Mark, Ok, Perfect, Check, Done, Sign, Good, Green">
            <a:extLst>
              <a:ext uri="{FF2B5EF4-FFF2-40B4-BE49-F238E27FC236}">
                <a16:creationId xmlns:a16="http://schemas.microsoft.com/office/drawing/2014/main" id="{38BF1329-1F78-4CFF-87A1-F87B27E685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6599" y="4737630"/>
            <a:ext cx="356340" cy="3301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Tick, Mark, Ok, Perfect, Check, Done, Sign, Good, Green">
            <a:extLst>
              <a:ext uri="{FF2B5EF4-FFF2-40B4-BE49-F238E27FC236}">
                <a16:creationId xmlns:a16="http://schemas.microsoft.com/office/drawing/2014/main" id="{ED71329F-95E7-4EE2-ADB8-CF3F76F450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82359" y="5273648"/>
            <a:ext cx="356340" cy="3301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Tick, Mark, Ok, Perfect, Check, Done, Sign, Good, Green">
            <a:extLst>
              <a:ext uri="{FF2B5EF4-FFF2-40B4-BE49-F238E27FC236}">
                <a16:creationId xmlns:a16="http://schemas.microsoft.com/office/drawing/2014/main" id="{F41D84D8-7EDD-428D-8D15-DF8A5798B7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82359" y="5809669"/>
            <a:ext cx="356340" cy="3301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hlinkClick r:id="" action="ppaction://noaction">
              <a:snd r:embed="rId5" name="cesser.wav"/>
            </a:hlinkClick>
            <a:extLst>
              <a:ext uri="{FF2B5EF4-FFF2-40B4-BE49-F238E27FC236}">
                <a16:creationId xmlns:a16="http://schemas.microsoft.com/office/drawing/2014/main" id="{26881D3F-CD8F-42E9-8D22-6D9FD15D75D5}"/>
              </a:ext>
            </a:extLst>
          </p:cNvPr>
          <p:cNvSpPr/>
          <p:nvPr/>
        </p:nvSpPr>
        <p:spPr>
          <a:xfrm>
            <a:off x="3181543" y="2021280"/>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1</a:t>
            </a:r>
          </a:p>
        </p:txBody>
      </p:sp>
      <p:sp>
        <p:nvSpPr>
          <p:cNvPr id="16" name="Rectangle 15">
            <a:hlinkClick r:id="" action="ppaction://noaction">
              <a:snd r:embed="rId6" name="semble.wav"/>
            </a:hlinkClick>
            <a:extLst>
              <a:ext uri="{FF2B5EF4-FFF2-40B4-BE49-F238E27FC236}">
                <a16:creationId xmlns:a16="http://schemas.microsoft.com/office/drawing/2014/main" id="{60E52730-D340-41EE-9059-3BBB8D01E2A0}"/>
              </a:ext>
            </a:extLst>
          </p:cNvPr>
          <p:cNvSpPr/>
          <p:nvPr/>
        </p:nvSpPr>
        <p:spPr>
          <a:xfrm>
            <a:off x="3181543" y="2555003"/>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2</a:t>
            </a:r>
          </a:p>
        </p:txBody>
      </p:sp>
      <p:sp>
        <p:nvSpPr>
          <p:cNvPr id="17" name="Rectangle 16">
            <a:hlinkClick r:id="" action="ppaction://noaction">
              <a:snd r:embed="rId7" name="illumine.wav"/>
            </a:hlinkClick>
            <a:extLst>
              <a:ext uri="{FF2B5EF4-FFF2-40B4-BE49-F238E27FC236}">
                <a16:creationId xmlns:a16="http://schemas.microsoft.com/office/drawing/2014/main" id="{5143135E-B404-4163-B3C1-64D748AB3F30}"/>
              </a:ext>
            </a:extLst>
          </p:cNvPr>
          <p:cNvSpPr/>
          <p:nvPr/>
        </p:nvSpPr>
        <p:spPr>
          <a:xfrm>
            <a:off x="3181543" y="3088726"/>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3</a:t>
            </a:r>
          </a:p>
        </p:txBody>
      </p:sp>
      <p:sp>
        <p:nvSpPr>
          <p:cNvPr id="18" name="Rectangle 17">
            <a:hlinkClick r:id="" action="ppaction://noaction">
              <a:snd r:embed="rId8" name="encourager.wav"/>
            </a:hlinkClick>
            <a:extLst>
              <a:ext uri="{FF2B5EF4-FFF2-40B4-BE49-F238E27FC236}">
                <a16:creationId xmlns:a16="http://schemas.microsoft.com/office/drawing/2014/main" id="{61404C66-78A2-4F62-A281-40B53395543B}"/>
              </a:ext>
            </a:extLst>
          </p:cNvPr>
          <p:cNvSpPr/>
          <p:nvPr/>
        </p:nvSpPr>
        <p:spPr>
          <a:xfrm>
            <a:off x="3181543" y="3622449"/>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4</a:t>
            </a:r>
          </a:p>
        </p:txBody>
      </p:sp>
      <p:sp>
        <p:nvSpPr>
          <p:cNvPr id="19" name="Rectangle 18">
            <a:hlinkClick r:id="" action="ppaction://noaction">
              <a:snd r:embed="rId9" name="tirer.wav"/>
            </a:hlinkClick>
            <a:extLst>
              <a:ext uri="{FF2B5EF4-FFF2-40B4-BE49-F238E27FC236}">
                <a16:creationId xmlns:a16="http://schemas.microsoft.com/office/drawing/2014/main" id="{20570C63-69A3-46D7-B59C-A439E1ECA7D2}"/>
              </a:ext>
            </a:extLst>
          </p:cNvPr>
          <p:cNvSpPr/>
          <p:nvPr/>
        </p:nvSpPr>
        <p:spPr>
          <a:xfrm>
            <a:off x="3181543" y="4156172"/>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5</a:t>
            </a:r>
          </a:p>
        </p:txBody>
      </p:sp>
      <p:sp>
        <p:nvSpPr>
          <p:cNvPr id="20" name="Rectangle 19">
            <a:hlinkClick r:id="" action="ppaction://noaction">
              <a:snd r:embed="rId10" name="tomber.wav"/>
            </a:hlinkClick>
            <a:extLst>
              <a:ext uri="{FF2B5EF4-FFF2-40B4-BE49-F238E27FC236}">
                <a16:creationId xmlns:a16="http://schemas.microsoft.com/office/drawing/2014/main" id="{871E59FA-3218-4251-BDC6-75EF6A21FA9B}"/>
              </a:ext>
            </a:extLst>
          </p:cNvPr>
          <p:cNvSpPr/>
          <p:nvPr/>
        </p:nvSpPr>
        <p:spPr>
          <a:xfrm>
            <a:off x="3181543" y="4689895"/>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6</a:t>
            </a:r>
          </a:p>
        </p:txBody>
      </p:sp>
      <p:sp>
        <p:nvSpPr>
          <p:cNvPr id="21" name="Rectangle 20">
            <a:hlinkClick r:id="" action="ppaction://noaction">
              <a:snd r:embed="rId11" name="entre.wav"/>
            </a:hlinkClick>
            <a:extLst>
              <a:ext uri="{FF2B5EF4-FFF2-40B4-BE49-F238E27FC236}">
                <a16:creationId xmlns:a16="http://schemas.microsoft.com/office/drawing/2014/main" id="{38A990B8-9851-47DA-B432-4C1639FA7C12}"/>
              </a:ext>
            </a:extLst>
          </p:cNvPr>
          <p:cNvSpPr/>
          <p:nvPr/>
        </p:nvSpPr>
        <p:spPr>
          <a:xfrm>
            <a:off x="3181543" y="5223618"/>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7</a:t>
            </a:r>
          </a:p>
        </p:txBody>
      </p:sp>
      <p:sp>
        <p:nvSpPr>
          <p:cNvPr id="22" name="Rectangle 21">
            <a:hlinkClick r:id="" action="ppaction://noaction">
              <a:snd r:embed="rId12" name="garde.wav"/>
            </a:hlinkClick>
            <a:extLst>
              <a:ext uri="{FF2B5EF4-FFF2-40B4-BE49-F238E27FC236}">
                <a16:creationId xmlns:a16="http://schemas.microsoft.com/office/drawing/2014/main" id="{8A7E73BE-DBBD-4BFE-9616-735176B050CB}"/>
              </a:ext>
            </a:extLst>
          </p:cNvPr>
          <p:cNvSpPr/>
          <p:nvPr/>
        </p:nvSpPr>
        <p:spPr>
          <a:xfrm>
            <a:off x="3181543" y="5757341"/>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8</a:t>
            </a:r>
          </a:p>
        </p:txBody>
      </p:sp>
      <p:sp>
        <p:nvSpPr>
          <p:cNvPr id="5" name="Rectangle 4">
            <a:extLst>
              <a:ext uri="{FF2B5EF4-FFF2-40B4-BE49-F238E27FC236}">
                <a16:creationId xmlns:a16="http://schemas.microsoft.com/office/drawing/2014/main" id="{2AA8AAD0-09AC-460D-8F0C-6C095BA6AFA4}"/>
              </a:ext>
            </a:extLst>
          </p:cNvPr>
          <p:cNvSpPr/>
          <p:nvPr/>
        </p:nvSpPr>
        <p:spPr>
          <a:xfrm>
            <a:off x="4254964" y="2133776"/>
            <a:ext cx="356340" cy="317499"/>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solidFill>
                  <a:srgbClr val="115076"/>
                </a:solidFill>
              </a:rPr>
              <a:t>_</a:t>
            </a:r>
          </a:p>
        </p:txBody>
      </p:sp>
      <p:sp>
        <p:nvSpPr>
          <p:cNvPr id="24" name="Rectangle 23">
            <a:extLst>
              <a:ext uri="{FF2B5EF4-FFF2-40B4-BE49-F238E27FC236}">
                <a16:creationId xmlns:a16="http://schemas.microsoft.com/office/drawing/2014/main" id="{D3992109-E811-47DC-AC07-C176E693256D}"/>
              </a:ext>
            </a:extLst>
          </p:cNvPr>
          <p:cNvSpPr/>
          <p:nvPr/>
        </p:nvSpPr>
        <p:spPr>
          <a:xfrm>
            <a:off x="4451208" y="2668389"/>
            <a:ext cx="356340" cy="317499"/>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solidFill>
                  <a:srgbClr val="115076"/>
                </a:solidFill>
              </a:rPr>
              <a:t>_</a:t>
            </a:r>
          </a:p>
        </p:txBody>
      </p:sp>
      <p:sp>
        <p:nvSpPr>
          <p:cNvPr id="25" name="Rectangle 24">
            <a:extLst>
              <a:ext uri="{FF2B5EF4-FFF2-40B4-BE49-F238E27FC236}">
                <a16:creationId xmlns:a16="http://schemas.microsoft.com/office/drawing/2014/main" id="{95E278FD-38AF-44D9-9692-24A4D0E7781E}"/>
              </a:ext>
            </a:extLst>
          </p:cNvPr>
          <p:cNvSpPr/>
          <p:nvPr/>
        </p:nvSpPr>
        <p:spPr>
          <a:xfrm>
            <a:off x="4475272" y="3203002"/>
            <a:ext cx="356340" cy="317499"/>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solidFill>
                  <a:srgbClr val="115076"/>
                </a:solidFill>
              </a:rPr>
              <a:t>_</a:t>
            </a:r>
          </a:p>
        </p:txBody>
      </p:sp>
      <p:sp>
        <p:nvSpPr>
          <p:cNvPr id="26" name="Rectangle 25">
            <a:extLst>
              <a:ext uri="{FF2B5EF4-FFF2-40B4-BE49-F238E27FC236}">
                <a16:creationId xmlns:a16="http://schemas.microsoft.com/office/drawing/2014/main" id="{13B964AF-946E-4885-AE65-C3B0BCB7F0B5}"/>
              </a:ext>
            </a:extLst>
          </p:cNvPr>
          <p:cNvSpPr/>
          <p:nvPr/>
        </p:nvSpPr>
        <p:spPr>
          <a:xfrm>
            <a:off x="4961441" y="3737615"/>
            <a:ext cx="356340" cy="317499"/>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solidFill>
                  <a:srgbClr val="115076"/>
                </a:solidFill>
              </a:rPr>
              <a:t>_</a:t>
            </a:r>
          </a:p>
        </p:txBody>
      </p:sp>
      <p:sp>
        <p:nvSpPr>
          <p:cNvPr id="27" name="Rectangle 26">
            <a:extLst>
              <a:ext uri="{FF2B5EF4-FFF2-40B4-BE49-F238E27FC236}">
                <a16:creationId xmlns:a16="http://schemas.microsoft.com/office/drawing/2014/main" id="{638BAC0C-7989-4FAC-88F7-743EEA8A55E9}"/>
              </a:ext>
            </a:extLst>
          </p:cNvPr>
          <p:cNvSpPr/>
          <p:nvPr/>
        </p:nvSpPr>
        <p:spPr>
          <a:xfrm>
            <a:off x="3953104" y="4272228"/>
            <a:ext cx="356340" cy="317499"/>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solidFill>
                  <a:srgbClr val="115076"/>
                </a:solidFill>
              </a:rPr>
              <a:t>_</a:t>
            </a:r>
          </a:p>
        </p:txBody>
      </p:sp>
      <p:sp>
        <p:nvSpPr>
          <p:cNvPr id="28" name="Rectangle 27">
            <a:extLst>
              <a:ext uri="{FF2B5EF4-FFF2-40B4-BE49-F238E27FC236}">
                <a16:creationId xmlns:a16="http://schemas.microsoft.com/office/drawing/2014/main" id="{32C69B9A-8296-4289-A369-261F0BA5B250}"/>
              </a:ext>
            </a:extLst>
          </p:cNvPr>
          <p:cNvSpPr/>
          <p:nvPr/>
        </p:nvSpPr>
        <p:spPr>
          <a:xfrm>
            <a:off x="4409438" y="4806841"/>
            <a:ext cx="356340" cy="317499"/>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solidFill>
                  <a:srgbClr val="115076"/>
                </a:solidFill>
              </a:rPr>
              <a:t>_</a:t>
            </a:r>
          </a:p>
        </p:txBody>
      </p:sp>
      <p:sp>
        <p:nvSpPr>
          <p:cNvPr id="29" name="Rectangle 28">
            <a:extLst>
              <a:ext uri="{FF2B5EF4-FFF2-40B4-BE49-F238E27FC236}">
                <a16:creationId xmlns:a16="http://schemas.microsoft.com/office/drawing/2014/main" id="{639E715F-9DB9-4746-9C61-ACD8FF48B653}"/>
              </a:ext>
            </a:extLst>
          </p:cNvPr>
          <p:cNvSpPr/>
          <p:nvPr/>
        </p:nvSpPr>
        <p:spPr>
          <a:xfrm>
            <a:off x="4231268" y="5341454"/>
            <a:ext cx="356340" cy="317499"/>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solidFill>
                  <a:srgbClr val="115076"/>
                </a:solidFill>
              </a:rPr>
              <a:t>_</a:t>
            </a:r>
          </a:p>
        </p:txBody>
      </p:sp>
      <p:sp>
        <p:nvSpPr>
          <p:cNvPr id="30" name="Rectangle 29">
            <a:extLst>
              <a:ext uri="{FF2B5EF4-FFF2-40B4-BE49-F238E27FC236}">
                <a16:creationId xmlns:a16="http://schemas.microsoft.com/office/drawing/2014/main" id="{9B907F37-54B4-4893-A77F-ECC49802700D}"/>
              </a:ext>
            </a:extLst>
          </p:cNvPr>
          <p:cNvSpPr/>
          <p:nvPr/>
        </p:nvSpPr>
        <p:spPr>
          <a:xfrm>
            <a:off x="4325051" y="5876064"/>
            <a:ext cx="356340" cy="317499"/>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solidFill>
                  <a:srgbClr val="115076"/>
                </a:solidFill>
              </a:rPr>
              <a:t>_</a:t>
            </a:r>
          </a:p>
        </p:txBody>
      </p:sp>
      <p:pic>
        <p:nvPicPr>
          <p:cNvPr id="1028" name="Picture 4" descr="Cigarette, Breaking, Quit, Quitting, Smoking, Stop">
            <a:extLst>
              <a:ext uri="{FF2B5EF4-FFF2-40B4-BE49-F238E27FC236}">
                <a16:creationId xmlns:a16="http://schemas.microsoft.com/office/drawing/2014/main" id="{A0A5DC9B-1744-48CD-B6C7-2C06BEBD4EE9}"/>
              </a:ext>
            </a:extLst>
          </p:cNvPr>
          <p:cNvPicPr>
            <a:picLocks noChangeAspect="1" noChangeArrowheads="1"/>
          </p:cNvPicPr>
          <p:nvPr/>
        </p:nvPicPr>
        <p:blipFill rotWithShape="1">
          <a:blip r:embed="rId13">
            <a:clrChange>
              <a:clrFrom>
                <a:srgbClr val="00AEC7"/>
              </a:clrFrom>
              <a:clrTo>
                <a:srgbClr val="00AEC7">
                  <a:alpha val="0"/>
                </a:srgbClr>
              </a:clrTo>
            </a:clrChange>
            <a:extLst>
              <a:ext uri="{28A0092B-C50C-407E-A947-70E740481C1C}">
                <a14:useLocalDpi xmlns:a14="http://schemas.microsoft.com/office/drawing/2010/main" val="0"/>
              </a:ext>
            </a:extLst>
          </a:blip>
          <a:srcRect b="3534"/>
          <a:stretch/>
        </p:blipFill>
        <p:spPr bwMode="auto">
          <a:xfrm>
            <a:off x="11111938" y="1771439"/>
            <a:ext cx="1037656" cy="67983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umsy, Careless, Fall, Mistake, Oops, Spill">
            <a:extLst>
              <a:ext uri="{FF2B5EF4-FFF2-40B4-BE49-F238E27FC236}">
                <a16:creationId xmlns:a16="http://schemas.microsoft.com/office/drawing/2014/main" id="{717DACEB-0517-4045-A75C-9045A8DA6FA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r="22647"/>
          <a:stretch/>
        </p:blipFill>
        <p:spPr bwMode="auto">
          <a:xfrm>
            <a:off x="1758000" y="4229593"/>
            <a:ext cx="1391655" cy="127061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Enter, Entrance, Doorway, Open, Door, Entrance Way">
            <a:extLst>
              <a:ext uri="{FF2B5EF4-FFF2-40B4-BE49-F238E27FC236}">
                <a16:creationId xmlns:a16="http://schemas.microsoft.com/office/drawing/2014/main" id="{8CD3772C-1A68-4D23-93BD-A9A04AE91D4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465541" y="5199710"/>
            <a:ext cx="607750" cy="54022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Light, Bulb, Filament, Lamp, Orange, Technology">
            <a:extLst>
              <a:ext uri="{FF2B5EF4-FFF2-40B4-BE49-F238E27FC236}">
                <a16:creationId xmlns:a16="http://schemas.microsoft.com/office/drawing/2014/main" id="{50907859-0FFE-4342-92E8-6169D6ADB71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619384" y="3064131"/>
            <a:ext cx="265205" cy="41966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humbs Up, Facebook, Like, Colorful, Prismatic">
            <a:extLst>
              <a:ext uri="{FF2B5EF4-FFF2-40B4-BE49-F238E27FC236}">
                <a16:creationId xmlns:a16="http://schemas.microsoft.com/office/drawing/2014/main" id="{759B7B1C-A3F6-4347-95D4-607220292E2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45420" y="3578076"/>
            <a:ext cx="575775" cy="57657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Con Artist, Face, Man, Sly, Sneaky, Wink">
            <a:extLst>
              <a:ext uri="{FF2B5EF4-FFF2-40B4-BE49-F238E27FC236}">
                <a16:creationId xmlns:a16="http://schemas.microsoft.com/office/drawing/2014/main" id="{FB1874DE-1342-49F2-9C30-397B79C6A36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675200" y="2491970"/>
            <a:ext cx="443643" cy="5765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Key, Keyhole, Lock, Security, Unlock, Open, Safety">
            <a:extLst>
              <a:ext uri="{FF2B5EF4-FFF2-40B4-BE49-F238E27FC236}">
                <a16:creationId xmlns:a16="http://schemas.microsoft.com/office/drawing/2014/main" id="{9757154A-6819-4ABA-A6F4-86BA9D377985}"/>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19116" t="12600" r="7713" b="14029"/>
          <a:stretch/>
        </p:blipFill>
        <p:spPr bwMode="auto">
          <a:xfrm>
            <a:off x="2149171" y="5692014"/>
            <a:ext cx="1032372" cy="58229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97DEECC4-737A-4B15-829A-00138F8AA9CF}"/>
              </a:ext>
            </a:extLst>
          </p:cNvPr>
          <p:cNvSpPr txBox="1"/>
          <p:nvPr/>
        </p:nvSpPr>
        <p:spPr>
          <a:xfrm>
            <a:off x="191068" y="1446663"/>
            <a:ext cx="2354351" cy="1200329"/>
          </a:xfrm>
          <a:prstGeom prst="rect">
            <a:avLst/>
          </a:prstGeom>
          <a:noFill/>
        </p:spPr>
        <p:txBody>
          <a:bodyPr wrap="square" rtlCol="0">
            <a:spAutoFit/>
          </a:bodyPr>
          <a:lstStyle/>
          <a:p>
            <a:pPr algn="l"/>
            <a:r>
              <a:rPr lang="fr-FR" sz="2400" dirty="0" err="1">
                <a:solidFill>
                  <a:schemeClr val="accent5">
                    <a:lumMod val="50000"/>
                  </a:schemeClr>
                </a:solidFill>
              </a:rPr>
              <a:t>Listen</a:t>
            </a:r>
            <a:r>
              <a:rPr lang="fr-FR" sz="2400" dirty="0">
                <a:solidFill>
                  <a:schemeClr val="accent5">
                    <a:lumMod val="50000"/>
                  </a:schemeClr>
                </a:solidFill>
              </a:rPr>
              <a:t> out for the last SSC</a:t>
            </a:r>
          </a:p>
          <a:p>
            <a:pPr algn="l"/>
            <a:r>
              <a:rPr lang="fr-FR" sz="2400" dirty="0">
                <a:solidFill>
                  <a:schemeClr val="accent5">
                    <a:lumMod val="50000"/>
                  </a:schemeClr>
                </a:solidFill>
              </a:rPr>
              <a:t>in </a:t>
            </a:r>
            <a:r>
              <a:rPr lang="fr-FR" sz="2400" dirty="0" err="1">
                <a:solidFill>
                  <a:schemeClr val="accent5">
                    <a:lumMod val="50000"/>
                  </a:schemeClr>
                </a:solidFill>
              </a:rPr>
              <a:t>each</a:t>
            </a:r>
            <a:r>
              <a:rPr lang="fr-FR" sz="2400" dirty="0">
                <a:solidFill>
                  <a:schemeClr val="accent5">
                    <a:lumMod val="50000"/>
                  </a:schemeClr>
                </a:solidFill>
              </a:rPr>
              <a:t> </a:t>
            </a:r>
            <a:r>
              <a:rPr lang="fr-FR" sz="2400" dirty="0" err="1">
                <a:solidFill>
                  <a:schemeClr val="accent5">
                    <a:lumMod val="50000"/>
                  </a:schemeClr>
                </a:solidFill>
              </a:rPr>
              <a:t>word</a:t>
            </a:r>
            <a:r>
              <a:rPr lang="fr-FR" sz="2400" dirty="0">
                <a:solidFill>
                  <a:schemeClr val="accent5">
                    <a:lumMod val="50000"/>
                  </a:schemeClr>
                </a:solidFill>
              </a:rPr>
              <a:t>. </a:t>
            </a:r>
          </a:p>
        </p:txBody>
      </p:sp>
      <p:pic>
        <p:nvPicPr>
          <p:cNvPr id="1032" name="Picture 8" descr="Tug Of War, Force, Teamwork, Men, Rope, Sport">
            <a:extLst>
              <a:ext uri="{FF2B5EF4-FFF2-40B4-BE49-F238E27FC236}">
                <a16:creationId xmlns:a16="http://schemas.microsoft.com/office/drawing/2014/main" id="{19923405-ADE7-4454-A47A-01CD2E6BD876}"/>
              </a:ext>
            </a:extLst>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31820" b="80705" l="10000" r="90000"/>
                    </a14:imgEffect>
                  </a14:imgLayer>
                </a14:imgProps>
              </a:ext>
              <a:ext uri="{28A0092B-C50C-407E-A947-70E740481C1C}">
                <a14:useLocalDpi xmlns:a14="http://schemas.microsoft.com/office/drawing/2010/main" val="0"/>
              </a:ext>
            </a:extLst>
          </a:blip>
          <a:srcRect t="25709" b="13185"/>
          <a:stretch/>
        </p:blipFill>
        <p:spPr bwMode="auto">
          <a:xfrm>
            <a:off x="10872167" y="4096652"/>
            <a:ext cx="1193500" cy="729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49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0" presetClass="exit" presetSubtype="0" fill="hold" grpId="0" nodeType="withEffect">
                                  <p:stCondLst>
                                    <p:cond delay="0"/>
                                  </p:stCondLst>
                                  <p:childTnLst>
                                    <p:animEffect transition="out" filter="fade">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0" presetClass="exit" presetSubtype="0" fill="hold" grpId="0" nodeType="withEffect">
                                  <p:stCondLst>
                                    <p:cond delay="0"/>
                                  </p:stCondLst>
                                  <p:childTnLst>
                                    <p:animEffect transition="out" filter="fade">
                                      <p:cBhvr>
                                        <p:cTn id="22" dur="500"/>
                                        <p:tgtEl>
                                          <p:spTgt spid="25"/>
                                        </p:tgtEl>
                                      </p:cBhvr>
                                    </p:animEffect>
                                    <p:set>
                                      <p:cBhvr>
                                        <p:cTn id="23" dur="1" fill="hold">
                                          <p:stCondLst>
                                            <p:cond delay="499"/>
                                          </p:stCondLst>
                                        </p:cTn>
                                        <p:tgtEl>
                                          <p:spTgt spid="2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par>
                                <p:cTn id="28" presetID="10" presetClass="exit" presetSubtype="0" fill="hold" grpId="0" nodeType="withEffect">
                                  <p:stCondLst>
                                    <p:cond delay="0"/>
                                  </p:stCondLst>
                                  <p:childTnLst>
                                    <p:animEffect transition="out" filter="fade">
                                      <p:cBhvr>
                                        <p:cTn id="29" dur="500"/>
                                        <p:tgtEl>
                                          <p:spTgt spid="26"/>
                                        </p:tgtEl>
                                      </p:cBhvr>
                                    </p:animEffect>
                                    <p:set>
                                      <p:cBhvr>
                                        <p:cTn id="30" dur="1" fill="hold">
                                          <p:stCondLst>
                                            <p:cond delay="499"/>
                                          </p:stCondLst>
                                        </p:cTn>
                                        <p:tgtEl>
                                          <p:spTgt spid="2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0" presetClass="exit" presetSubtype="0" fill="hold" grpId="0" nodeType="withEffect">
                                  <p:stCondLst>
                                    <p:cond delay="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par>
                                <p:cTn id="42" presetID="10" presetClass="exit" presetSubtype="0" fill="hold" grpId="0" nodeType="withEffect">
                                  <p:stCondLst>
                                    <p:cond delay="0"/>
                                  </p:stCondLst>
                                  <p:childTnLst>
                                    <p:animEffect transition="out" filter="fade">
                                      <p:cBhvr>
                                        <p:cTn id="43" dur="500"/>
                                        <p:tgtEl>
                                          <p:spTgt spid="28"/>
                                        </p:tgtEl>
                                      </p:cBhvr>
                                    </p:animEffect>
                                    <p:set>
                                      <p:cBhvr>
                                        <p:cTn id="44" dur="1" fill="hold">
                                          <p:stCondLst>
                                            <p:cond delay="499"/>
                                          </p:stCondLst>
                                        </p:cTn>
                                        <p:tgtEl>
                                          <p:spTgt spid="2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10" presetClass="exit" presetSubtype="0" fill="hold" grpId="0" nodeType="withEffect">
                                  <p:stCondLst>
                                    <p:cond delay="0"/>
                                  </p:stCondLst>
                                  <p:childTnLst>
                                    <p:animEffect transition="out" filter="fade">
                                      <p:cBhvr>
                                        <p:cTn id="50" dur="500"/>
                                        <p:tgtEl>
                                          <p:spTgt spid="29"/>
                                        </p:tgtEl>
                                      </p:cBhvr>
                                    </p:animEffect>
                                    <p:set>
                                      <p:cBhvr>
                                        <p:cTn id="51" dur="1" fill="hold">
                                          <p:stCondLst>
                                            <p:cond delay="499"/>
                                          </p:stCondLst>
                                        </p:cTn>
                                        <p:tgtEl>
                                          <p:spTgt spid="29"/>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childTnLst>
                                </p:cTn>
                              </p:par>
                              <p:par>
                                <p:cTn id="56" presetID="10" presetClass="exit" presetSubtype="0" fill="hold" grpId="0" nodeType="withEffect">
                                  <p:stCondLst>
                                    <p:cond delay="0"/>
                                  </p:stCondLst>
                                  <p:childTnLst>
                                    <p:animEffect transition="out" filter="fade">
                                      <p:cBhvr>
                                        <p:cTn id="57" dur="500"/>
                                        <p:tgtEl>
                                          <p:spTgt spid="30"/>
                                        </p:tgtEl>
                                      </p:cBhvr>
                                    </p:animEffect>
                                    <p:set>
                                      <p:cBhvr>
                                        <p:cTn id="58"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4" grpId="0" animBg="1"/>
      <p:bldP spid="25" grpId="0" animBg="1"/>
      <p:bldP spid="26" grpId="0" animBg="1"/>
      <p:bldP spid="27" grpId="0" animBg="1"/>
      <p:bldP spid="28" grpId="0" animBg="1"/>
      <p:bldP spid="29"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i="1" dirty="0">
                <a:solidFill>
                  <a:schemeClr val="bg1"/>
                </a:solidFill>
              </a:rPr>
              <a:t>Pour </a:t>
            </a:r>
            <a:r>
              <a:rPr lang="en-GB" sz="3600" b="1" dirty="0">
                <a:solidFill>
                  <a:schemeClr val="bg1"/>
                </a:solidFill>
              </a:rPr>
              <a:t>and </a:t>
            </a:r>
            <a:r>
              <a:rPr lang="en-GB" sz="3600" b="1" i="1" dirty="0">
                <a:solidFill>
                  <a:schemeClr val="bg1"/>
                </a:solidFill>
              </a:rPr>
              <a:t>sans</a:t>
            </a:r>
            <a:r>
              <a:rPr lang="en-GB" sz="3600" b="1" dirty="0">
                <a:solidFill>
                  <a:schemeClr val="bg1"/>
                </a:solidFill>
              </a:rPr>
              <a:t> + infinitive</a:t>
            </a:r>
          </a:p>
        </p:txBody>
      </p:sp>
      <p:sp>
        <p:nvSpPr>
          <p:cNvPr id="6" name="Rounded Rectangle 46">
            <a:extLst>
              <a:ext uri="{FF2B5EF4-FFF2-40B4-BE49-F238E27FC236}">
                <a16:creationId xmlns:a16="http://schemas.microsoft.com/office/drawing/2014/main" id="{0BB9DB4C-6CA0-4483-8116-03D35C35735B}"/>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7D8533E-5021-4A12-B0D2-38FF22158B4C}"/>
              </a:ext>
            </a:extLst>
          </p:cNvPr>
          <p:cNvSpPr txBox="1"/>
          <p:nvPr/>
        </p:nvSpPr>
        <p:spPr>
          <a:xfrm>
            <a:off x="181661" y="1312842"/>
            <a:ext cx="8364712" cy="461665"/>
          </a:xfrm>
          <a:prstGeom prst="rect">
            <a:avLst/>
          </a:prstGeom>
          <a:noFill/>
        </p:spPr>
        <p:txBody>
          <a:bodyPr wrap="square" rtlCol="0">
            <a:spAutoFit/>
          </a:bodyPr>
          <a:lstStyle/>
          <a:p>
            <a:pPr lvl="0">
              <a:defRPr/>
            </a:pPr>
            <a:r>
              <a:rPr lang="en-US" sz="2400" b="1" dirty="0">
                <a:solidFill>
                  <a:srgbClr val="EE6000"/>
                </a:solidFill>
                <a:latin typeface="Century Gothic" panose="020F0302020204030204"/>
              </a:rPr>
              <a:t>Pour </a:t>
            </a:r>
            <a:r>
              <a:rPr lang="en-US" sz="2400" dirty="0">
                <a:solidFill>
                  <a:schemeClr val="accent5">
                    <a:lumMod val="50000"/>
                  </a:schemeClr>
                </a:solidFill>
                <a:latin typeface="Century Gothic" panose="020F0302020204030204"/>
              </a:rPr>
              <a:t>means ‘</a:t>
            </a:r>
            <a:r>
              <a:rPr lang="fr-FR" sz="2400" b="1" dirty="0">
                <a:solidFill>
                  <a:srgbClr val="E65D00"/>
                </a:solidFill>
              </a:rPr>
              <a:t>(in </a:t>
            </a:r>
            <a:r>
              <a:rPr lang="fr-FR" sz="2400" b="1" dirty="0" err="1">
                <a:solidFill>
                  <a:srgbClr val="E65D00"/>
                </a:solidFill>
              </a:rPr>
              <a:t>order</a:t>
            </a:r>
            <a:r>
              <a:rPr lang="fr-FR" sz="2400" b="1" dirty="0">
                <a:solidFill>
                  <a:srgbClr val="E65D00"/>
                </a:solidFill>
              </a:rPr>
              <a:t>) to</a:t>
            </a:r>
            <a:r>
              <a:rPr lang="fr-FR" sz="2400" dirty="0">
                <a:solidFill>
                  <a:srgbClr val="115076"/>
                </a:solidFill>
              </a:rPr>
              <a:t>’ and </a:t>
            </a:r>
            <a:r>
              <a:rPr lang="en-US" sz="2400" b="1" dirty="0">
                <a:solidFill>
                  <a:srgbClr val="EE6000"/>
                </a:solidFill>
              </a:rPr>
              <a:t>sans </a:t>
            </a:r>
            <a:r>
              <a:rPr lang="en-US" sz="2400" dirty="0">
                <a:solidFill>
                  <a:schemeClr val="accent5">
                    <a:lumMod val="50000"/>
                  </a:schemeClr>
                </a:solidFill>
              </a:rPr>
              <a:t>means ‘</a:t>
            </a:r>
            <a:r>
              <a:rPr lang="fr-FR" sz="2400" b="1" dirty="0" err="1">
                <a:solidFill>
                  <a:srgbClr val="E65D00"/>
                </a:solidFill>
              </a:rPr>
              <a:t>without</a:t>
            </a:r>
            <a:r>
              <a:rPr lang="fr-FR" sz="2400" dirty="0">
                <a:solidFill>
                  <a:srgbClr val="115076"/>
                </a:solidFill>
              </a:rPr>
              <a:t>’.</a:t>
            </a:r>
          </a:p>
        </p:txBody>
      </p:sp>
      <p:sp>
        <p:nvSpPr>
          <p:cNvPr id="10" name="TextBox 9">
            <a:extLst>
              <a:ext uri="{FF2B5EF4-FFF2-40B4-BE49-F238E27FC236}">
                <a16:creationId xmlns:a16="http://schemas.microsoft.com/office/drawing/2014/main" id="{6D07CDFE-39DF-4AF9-A2F4-6622CBA8A574}"/>
              </a:ext>
            </a:extLst>
          </p:cNvPr>
          <p:cNvSpPr txBox="1"/>
          <p:nvPr/>
        </p:nvSpPr>
        <p:spPr>
          <a:xfrm>
            <a:off x="181661" y="1962423"/>
            <a:ext cx="11728260" cy="830997"/>
          </a:xfrm>
          <a:prstGeom prst="rect">
            <a:avLst/>
          </a:prstGeom>
          <a:noFill/>
        </p:spPr>
        <p:txBody>
          <a:bodyPr wrap="square" rtlCol="0">
            <a:spAutoFit/>
          </a:bodyPr>
          <a:lstStyle/>
          <a:p>
            <a:pPr lvl="0">
              <a:defRPr/>
            </a:pPr>
            <a:r>
              <a:rPr lang="en-US" sz="2400" dirty="0">
                <a:solidFill>
                  <a:schemeClr val="accent5">
                    <a:lumMod val="50000"/>
                  </a:schemeClr>
                </a:solidFill>
                <a:latin typeface="Century Gothic" panose="020F0302020204030204"/>
              </a:rPr>
              <a:t>To say ‘(in order) to </a:t>
            </a:r>
            <a:r>
              <a:rPr lang="en-US" sz="2400" b="1" dirty="0">
                <a:solidFill>
                  <a:schemeClr val="accent5">
                    <a:lumMod val="50000"/>
                  </a:schemeClr>
                </a:solidFill>
                <a:latin typeface="Century Gothic" panose="020F0302020204030204"/>
              </a:rPr>
              <a:t>do something</a:t>
            </a:r>
            <a:r>
              <a:rPr lang="en-US" sz="2400" dirty="0">
                <a:solidFill>
                  <a:schemeClr val="accent5">
                    <a:lumMod val="50000"/>
                  </a:schemeClr>
                </a:solidFill>
                <a:latin typeface="Century Gothic" panose="020F0302020204030204"/>
              </a:rPr>
              <a:t>’ or ‘without </a:t>
            </a:r>
            <a:r>
              <a:rPr lang="en-US" sz="2400" b="1" dirty="0">
                <a:solidFill>
                  <a:schemeClr val="accent5">
                    <a:lumMod val="50000"/>
                  </a:schemeClr>
                </a:solidFill>
                <a:latin typeface="Century Gothic" panose="020F0302020204030204"/>
              </a:rPr>
              <a:t>doing something’</a:t>
            </a:r>
            <a:r>
              <a:rPr lang="en-US" sz="2400" dirty="0">
                <a:solidFill>
                  <a:schemeClr val="accent5">
                    <a:lumMod val="50000"/>
                  </a:schemeClr>
                </a:solidFill>
                <a:latin typeface="Century Gothic" panose="020F0302020204030204"/>
              </a:rPr>
              <a:t>, use </a:t>
            </a:r>
            <a:r>
              <a:rPr lang="en-US" sz="2400" b="1" dirty="0">
                <a:solidFill>
                  <a:srgbClr val="FA6500"/>
                </a:solidFill>
                <a:latin typeface="Century Gothic" panose="020F0302020204030204"/>
              </a:rPr>
              <a:t>pour</a:t>
            </a:r>
            <a:r>
              <a:rPr lang="en-US" sz="2400" dirty="0">
                <a:solidFill>
                  <a:schemeClr val="accent5">
                    <a:lumMod val="50000"/>
                  </a:schemeClr>
                </a:solidFill>
                <a:latin typeface="Century Gothic" panose="020F0302020204030204"/>
              </a:rPr>
              <a:t>/</a:t>
            </a:r>
            <a:r>
              <a:rPr lang="en-US" sz="2400" b="1" dirty="0">
                <a:solidFill>
                  <a:srgbClr val="FA6500"/>
                </a:solidFill>
                <a:latin typeface="Century Gothic" panose="020F0302020204030204"/>
              </a:rPr>
              <a:t>sans</a:t>
            </a:r>
            <a:r>
              <a:rPr lang="en-US" sz="2400" dirty="0">
                <a:solidFill>
                  <a:schemeClr val="accent5">
                    <a:lumMod val="50000"/>
                  </a:schemeClr>
                </a:solidFill>
                <a:latin typeface="Century Gothic" panose="020F0302020204030204"/>
              </a:rPr>
              <a:t> before a verb in the </a:t>
            </a:r>
            <a:r>
              <a:rPr lang="en-US" sz="2400" b="1" dirty="0">
                <a:solidFill>
                  <a:schemeClr val="accent5">
                    <a:lumMod val="50000"/>
                  </a:schemeClr>
                </a:solidFill>
                <a:latin typeface="Century Gothic" panose="020F0302020204030204"/>
              </a:rPr>
              <a:t>infinitive </a:t>
            </a:r>
            <a:r>
              <a:rPr lang="en-US" sz="2400" dirty="0">
                <a:solidFill>
                  <a:schemeClr val="accent5">
                    <a:lumMod val="50000"/>
                  </a:schemeClr>
                </a:solidFill>
                <a:latin typeface="Century Gothic" panose="020F0302020204030204"/>
              </a:rPr>
              <a:t>(long form).</a:t>
            </a:r>
            <a:endParaRPr lang="fr-FR" sz="2400" dirty="0">
              <a:solidFill>
                <a:srgbClr val="115076"/>
              </a:solidFill>
            </a:endParaRPr>
          </a:p>
        </p:txBody>
      </p:sp>
      <p:sp>
        <p:nvSpPr>
          <p:cNvPr id="11" name="TextBox 10">
            <a:extLst>
              <a:ext uri="{FF2B5EF4-FFF2-40B4-BE49-F238E27FC236}">
                <a16:creationId xmlns:a16="http://schemas.microsoft.com/office/drawing/2014/main" id="{C5E6F585-3F61-4323-83FD-92BB81A8A9E0}"/>
              </a:ext>
            </a:extLst>
          </p:cNvPr>
          <p:cNvSpPr txBox="1"/>
          <p:nvPr/>
        </p:nvSpPr>
        <p:spPr>
          <a:xfrm>
            <a:off x="181661" y="3056068"/>
            <a:ext cx="4540464" cy="461665"/>
          </a:xfrm>
          <a:prstGeom prst="rect">
            <a:avLst/>
          </a:prstGeom>
          <a:noFill/>
        </p:spPr>
        <p:txBody>
          <a:bodyPr wrap="square" rtlCol="0">
            <a:spAutoFit/>
          </a:bodyPr>
          <a:lstStyle/>
          <a:p>
            <a:pPr lvl="0">
              <a:defRPr/>
            </a:pPr>
            <a:r>
              <a:rPr lang="fr-FR" sz="2400" dirty="0">
                <a:solidFill>
                  <a:schemeClr val="accent5">
                    <a:lumMod val="50000"/>
                  </a:schemeClr>
                </a:solidFill>
              </a:rPr>
              <a:t>Elle travaille dur </a:t>
            </a:r>
            <a:r>
              <a:rPr lang="fr-FR" sz="2400" b="1" dirty="0">
                <a:solidFill>
                  <a:srgbClr val="FA6500"/>
                </a:solidFill>
              </a:rPr>
              <a:t>pour</a:t>
            </a:r>
            <a:r>
              <a:rPr lang="fr-FR" sz="2400" dirty="0">
                <a:solidFill>
                  <a:schemeClr val="accent5">
                    <a:lumMod val="50000"/>
                  </a:schemeClr>
                </a:solidFill>
              </a:rPr>
              <a:t> </a:t>
            </a:r>
            <a:r>
              <a:rPr lang="fr-FR" sz="2400" b="1" dirty="0">
                <a:solidFill>
                  <a:schemeClr val="accent5">
                    <a:lumMod val="50000"/>
                  </a:schemeClr>
                </a:solidFill>
              </a:rPr>
              <a:t>réussir.</a:t>
            </a:r>
            <a:endParaRPr lang="fr-FR" sz="2400" b="1" dirty="0">
              <a:solidFill>
                <a:srgbClr val="115076"/>
              </a:solidFill>
            </a:endParaRPr>
          </a:p>
        </p:txBody>
      </p:sp>
      <p:sp>
        <p:nvSpPr>
          <p:cNvPr id="12" name="TextBox 11">
            <a:extLst>
              <a:ext uri="{FF2B5EF4-FFF2-40B4-BE49-F238E27FC236}">
                <a16:creationId xmlns:a16="http://schemas.microsoft.com/office/drawing/2014/main" id="{AA068514-FD84-466F-9994-1D8158D7634B}"/>
              </a:ext>
            </a:extLst>
          </p:cNvPr>
          <p:cNvSpPr txBox="1"/>
          <p:nvPr/>
        </p:nvSpPr>
        <p:spPr>
          <a:xfrm>
            <a:off x="4605809" y="3056068"/>
            <a:ext cx="6141523" cy="461665"/>
          </a:xfrm>
          <a:prstGeom prst="rect">
            <a:avLst/>
          </a:prstGeom>
          <a:noFill/>
        </p:spPr>
        <p:txBody>
          <a:bodyPr wrap="square" rtlCol="0">
            <a:spAutoFit/>
          </a:bodyPr>
          <a:lstStyle/>
          <a:p>
            <a:pPr lvl="0">
              <a:defRPr/>
            </a:pPr>
            <a:r>
              <a:rPr lang="fr-FR" sz="2400" dirty="0" err="1">
                <a:solidFill>
                  <a:schemeClr val="accent5">
                    <a:lumMod val="50000"/>
                  </a:schemeClr>
                </a:solidFill>
              </a:rPr>
              <a:t>She</a:t>
            </a:r>
            <a:r>
              <a:rPr lang="fr-FR" sz="2400" dirty="0">
                <a:solidFill>
                  <a:schemeClr val="accent5">
                    <a:lumMod val="50000"/>
                  </a:schemeClr>
                </a:solidFill>
              </a:rPr>
              <a:t> </a:t>
            </a:r>
            <a:r>
              <a:rPr lang="fr-FR" sz="2400" dirty="0" err="1">
                <a:solidFill>
                  <a:schemeClr val="accent5">
                    <a:lumMod val="50000"/>
                  </a:schemeClr>
                </a:solidFill>
              </a:rPr>
              <a:t>works</a:t>
            </a:r>
            <a:r>
              <a:rPr lang="fr-FR" sz="2400" dirty="0">
                <a:solidFill>
                  <a:schemeClr val="accent5">
                    <a:lumMod val="50000"/>
                  </a:schemeClr>
                </a:solidFill>
              </a:rPr>
              <a:t> hard </a:t>
            </a:r>
            <a:r>
              <a:rPr lang="fr-FR" sz="2400" b="1" dirty="0">
                <a:solidFill>
                  <a:srgbClr val="FA6500"/>
                </a:solidFill>
              </a:rPr>
              <a:t>(in </a:t>
            </a:r>
            <a:r>
              <a:rPr lang="fr-FR" sz="2400" b="1" dirty="0" err="1">
                <a:solidFill>
                  <a:srgbClr val="FA6500"/>
                </a:solidFill>
              </a:rPr>
              <a:t>order</a:t>
            </a:r>
            <a:r>
              <a:rPr lang="fr-FR" sz="2400" b="1" dirty="0">
                <a:solidFill>
                  <a:srgbClr val="FA6500"/>
                </a:solidFill>
              </a:rPr>
              <a:t>) to</a:t>
            </a:r>
            <a:r>
              <a:rPr lang="fr-FR" sz="2400" dirty="0">
                <a:solidFill>
                  <a:schemeClr val="accent5">
                    <a:lumMod val="50000"/>
                  </a:schemeClr>
                </a:solidFill>
              </a:rPr>
              <a:t> </a:t>
            </a:r>
            <a:r>
              <a:rPr lang="fr-FR" sz="2400" b="1" dirty="0" err="1">
                <a:solidFill>
                  <a:schemeClr val="accent5">
                    <a:lumMod val="50000"/>
                  </a:schemeClr>
                </a:solidFill>
              </a:rPr>
              <a:t>succeed</a:t>
            </a:r>
            <a:r>
              <a:rPr lang="fr-FR" sz="2400" b="1" dirty="0">
                <a:solidFill>
                  <a:schemeClr val="accent5">
                    <a:lumMod val="50000"/>
                  </a:schemeClr>
                </a:solidFill>
              </a:rPr>
              <a:t>.</a:t>
            </a:r>
            <a:endParaRPr lang="fr-FR" sz="2400" b="1" dirty="0">
              <a:solidFill>
                <a:srgbClr val="115076"/>
              </a:solidFill>
            </a:endParaRPr>
          </a:p>
        </p:txBody>
      </p:sp>
      <p:sp>
        <p:nvSpPr>
          <p:cNvPr id="13" name="TextBox 12">
            <a:extLst>
              <a:ext uri="{FF2B5EF4-FFF2-40B4-BE49-F238E27FC236}">
                <a16:creationId xmlns:a16="http://schemas.microsoft.com/office/drawing/2014/main" id="{8A6BDEBA-B2AA-486C-96D3-7B06FC7FBE41}"/>
              </a:ext>
            </a:extLst>
          </p:cNvPr>
          <p:cNvSpPr txBox="1"/>
          <p:nvPr/>
        </p:nvSpPr>
        <p:spPr>
          <a:xfrm>
            <a:off x="181661" y="3621420"/>
            <a:ext cx="4540464" cy="461665"/>
          </a:xfrm>
          <a:prstGeom prst="rect">
            <a:avLst/>
          </a:prstGeom>
          <a:noFill/>
        </p:spPr>
        <p:txBody>
          <a:bodyPr wrap="square" rtlCol="0">
            <a:spAutoFit/>
          </a:bodyPr>
          <a:lstStyle/>
          <a:p>
            <a:pPr lvl="0">
              <a:defRPr/>
            </a:pPr>
            <a:r>
              <a:rPr lang="fr-FR" sz="2400" dirty="0">
                <a:solidFill>
                  <a:schemeClr val="accent5">
                    <a:lumMod val="50000"/>
                  </a:schemeClr>
                </a:solidFill>
              </a:rPr>
              <a:t>Elle travaille dur </a:t>
            </a:r>
            <a:r>
              <a:rPr lang="fr-FR" sz="2400" b="1" dirty="0">
                <a:solidFill>
                  <a:srgbClr val="FA6500"/>
                </a:solidFill>
              </a:rPr>
              <a:t>sans</a:t>
            </a:r>
            <a:r>
              <a:rPr lang="fr-FR" sz="2400" dirty="0">
                <a:solidFill>
                  <a:schemeClr val="accent5">
                    <a:lumMod val="50000"/>
                  </a:schemeClr>
                </a:solidFill>
              </a:rPr>
              <a:t> </a:t>
            </a:r>
            <a:r>
              <a:rPr lang="fr-FR" sz="2400" b="1" dirty="0">
                <a:solidFill>
                  <a:schemeClr val="accent5">
                    <a:lumMod val="50000"/>
                  </a:schemeClr>
                </a:solidFill>
              </a:rPr>
              <a:t>réussir.</a:t>
            </a:r>
            <a:endParaRPr lang="fr-FR" sz="2400" b="1" dirty="0">
              <a:solidFill>
                <a:srgbClr val="115076"/>
              </a:solidFill>
            </a:endParaRPr>
          </a:p>
        </p:txBody>
      </p:sp>
      <p:sp>
        <p:nvSpPr>
          <p:cNvPr id="14" name="TextBox 13">
            <a:extLst>
              <a:ext uri="{FF2B5EF4-FFF2-40B4-BE49-F238E27FC236}">
                <a16:creationId xmlns:a16="http://schemas.microsoft.com/office/drawing/2014/main" id="{CFD7CC6B-972A-4241-B711-7CA4F4EA137E}"/>
              </a:ext>
            </a:extLst>
          </p:cNvPr>
          <p:cNvSpPr txBox="1"/>
          <p:nvPr/>
        </p:nvSpPr>
        <p:spPr>
          <a:xfrm>
            <a:off x="4605809" y="3621420"/>
            <a:ext cx="5711897" cy="461665"/>
          </a:xfrm>
          <a:prstGeom prst="rect">
            <a:avLst/>
          </a:prstGeom>
          <a:noFill/>
        </p:spPr>
        <p:txBody>
          <a:bodyPr wrap="square" rtlCol="0">
            <a:spAutoFit/>
          </a:bodyPr>
          <a:lstStyle/>
          <a:p>
            <a:pPr lvl="0">
              <a:defRPr/>
            </a:pPr>
            <a:r>
              <a:rPr lang="fr-FR" sz="2400" dirty="0" err="1">
                <a:solidFill>
                  <a:schemeClr val="accent5">
                    <a:lumMod val="50000"/>
                  </a:schemeClr>
                </a:solidFill>
              </a:rPr>
              <a:t>She</a:t>
            </a:r>
            <a:r>
              <a:rPr lang="fr-FR" sz="2400" dirty="0">
                <a:solidFill>
                  <a:schemeClr val="accent5">
                    <a:lumMod val="50000"/>
                  </a:schemeClr>
                </a:solidFill>
              </a:rPr>
              <a:t> </a:t>
            </a:r>
            <a:r>
              <a:rPr lang="fr-FR" sz="2400" dirty="0" err="1">
                <a:solidFill>
                  <a:schemeClr val="accent5">
                    <a:lumMod val="50000"/>
                  </a:schemeClr>
                </a:solidFill>
              </a:rPr>
              <a:t>works</a:t>
            </a:r>
            <a:r>
              <a:rPr lang="fr-FR" sz="2400" dirty="0">
                <a:solidFill>
                  <a:schemeClr val="accent5">
                    <a:lumMod val="50000"/>
                  </a:schemeClr>
                </a:solidFill>
              </a:rPr>
              <a:t> hard </a:t>
            </a:r>
            <a:r>
              <a:rPr lang="fr-FR" sz="2400" b="1" dirty="0" err="1">
                <a:solidFill>
                  <a:srgbClr val="FA6500"/>
                </a:solidFill>
              </a:rPr>
              <a:t>without</a:t>
            </a:r>
            <a:r>
              <a:rPr lang="fr-FR" sz="2400" b="1" dirty="0">
                <a:solidFill>
                  <a:srgbClr val="FA6500"/>
                </a:solidFill>
              </a:rPr>
              <a:t> </a:t>
            </a:r>
            <a:r>
              <a:rPr lang="fr-FR" sz="2400" b="1" dirty="0" err="1">
                <a:solidFill>
                  <a:schemeClr val="accent5">
                    <a:lumMod val="50000"/>
                  </a:schemeClr>
                </a:solidFill>
              </a:rPr>
              <a:t>succeeding</a:t>
            </a:r>
            <a:r>
              <a:rPr lang="fr-FR" sz="2400" b="1" dirty="0">
                <a:solidFill>
                  <a:schemeClr val="accent5">
                    <a:lumMod val="50000"/>
                  </a:schemeClr>
                </a:solidFill>
              </a:rPr>
              <a:t>.</a:t>
            </a:r>
            <a:endParaRPr lang="fr-FR" sz="2400" b="1" dirty="0">
              <a:solidFill>
                <a:srgbClr val="115076"/>
              </a:solidFill>
            </a:endParaRPr>
          </a:p>
        </p:txBody>
      </p:sp>
      <p:sp>
        <p:nvSpPr>
          <p:cNvPr id="15" name="TextBox 14">
            <a:extLst>
              <a:ext uri="{FF2B5EF4-FFF2-40B4-BE49-F238E27FC236}">
                <a16:creationId xmlns:a16="http://schemas.microsoft.com/office/drawing/2014/main" id="{400683EC-71B2-433E-B313-ECCDFBAA71F1}"/>
              </a:ext>
            </a:extLst>
          </p:cNvPr>
          <p:cNvSpPr txBox="1"/>
          <p:nvPr/>
        </p:nvSpPr>
        <p:spPr>
          <a:xfrm>
            <a:off x="7461757" y="4345733"/>
            <a:ext cx="4323459" cy="1736646"/>
          </a:xfrm>
          <a:prstGeom prst="wedgeRoundRectCallout">
            <a:avLst>
              <a:gd name="adj1" fmla="val 7845"/>
              <a:gd name="adj2" fmla="val -67110"/>
              <a:gd name="adj3" fmla="val 16667"/>
            </a:avLst>
          </a:prstGeom>
          <a:solidFill>
            <a:srgbClr val="115076"/>
          </a:solidFill>
          <a:ln>
            <a:solidFill>
              <a:srgbClr val="E65D00"/>
            </a:solidFill>
          </a:ln>
        </p:spPr>
        <p:txBody>
          <a:bodyPr wrap="square" lIns="0" rIns="0" rtlCol="0" anchor="ctr">
            <a:spAutoFit/>
          </a:bodyPr>
          <a:lstStyle/>
          <a:p>
            <a:pPr algn="ctr"/>
            <a:r>
              <a:rPr lang="en-GB" sz="2400" dirty="0">
                <a:solidFill>
                  <a:schemeClr val="bg1"/>
                </a:solidFill>
              </a:rPr>
              <a:t>In French, </a:t>
            </a:r>
            <a:r>
              <a:rPr lang="en-GB" sz="2400" i="1" dirty="0">
                <a:solidFill>
                  <a:schemeClr val="bg1"/>
                </a:solidFill>
              </a:rPr>
              <a:t>sans </a:t>
            </a:r>
            <a:r>
              <a:rPr lang="en-GB" sz="2400" dirty="0">
                <a:solidFill>
                  <a:schemeClr val="bg1"/>
                </a:solidFill>
              </a:rPr>
              <a:t>is followed by the </a:t>
            </a:r>
            <a:r>
              <a:rPr lang="en-GB" sz="2400" b="1" dirty="0">
                <a:solidFill>
                  <a:schemeClr val="bg1"/>
                </a:solidFill>
              </a:rPr>
              <a:t>infinitive </a:t>
            </a:r>
            <a:r>
              <a:rPr lang="en-GB" sz="2400" dirty="0">
                <a:solidFill>
                  <a:schemeClr val="bg1"/>
                </a:solidFill>
              </a:rPr>
              <a:t>(long form). </a:t>
            </a:r>
          </a:p>
          <a:p>
            <a:pPr algn="ctr"/>
            <a:r>
              <a:rPr lang="en-GB" sz="2400" dirty="0">
                <a:solidFill>
                  <a:schemeClr val="bg1"/>
                </a:solidFill>
              </a:rPr>
              <a:t>In English, </a:t>
            </a:r>
            <a:r>
              <a:rPr lang="en-GB" sz="2400" i="1" dirty="0">
                <a:solidFill>
                  <a:schemeClr val="bg1"/>
                </a:solidFill>
              </a:rPr>
              <a:t>without </a:t>
            </a:r>
            <a:r>
              <a:rPr lang="en-GB" sz="2400" dirty="0">
                <a:solidFill>
                  <a:schemeClr val="bg1"/>
                </a:solidFill>
              </a:rPr>
              <a:t>is followed by the </a:t>
            </a:r>
            <a:r>
              <a:rPr lang="en-GB" sz="2400" b="1" dirty="0">
                <a:solidFill>
                  <a:schemeClr val="bg1"/>
                </a:solidFill>
              </a:rPr>
              <a:t>–</a:t>
            </a:r>
            <a:r>
              <a:rPr lang="en-GB" sz="2400" b="1" dirty="0" err="1">
                <a:solidFill>
                  <a:schemeClr val="bg1"/>
                </a:solidFill>
              </a:rPr>
              <a:t>ing</a:t>
            </a:r>
            <a:r>
              <a:rPr lang="en-GB" sz="2400" dirty="0">
                <a:solidFill>
                  <a:schemeClr val="bg1"/>
                </a:solidFill>
              </a:rPr>
              <a:t> form.</a:t>
            </a:r>
          </a:p>
        </p:txBody>
      </p:sp>
      <p:pic>
        <p:nvPicPr>
          <p:cNvPr id="4098" name="Picture 2" descr="Child, I Am A Student, Book, Figure, Learning">
            <a:extLst>
              <a:ext uri="{FF2B5EF4-FFF2-40B4-BE49-F238E27FC236}">
                <a16:creationId xmlns:a16="http://schemas.microsoft.com/office/drawing/2014/main" id="{A26413AE-4111-4836-B91C-9E1F18DE2827}"/>
              </a:ext>
            </a:extLst>
          </p:cNvPr>
          <p:cNvPicPr>
            <a:picLocks noChangeAspect="1" noChangeArrowheads="1"/>
          </p:cNvPicPr>
          <p:nvPr/>
        </p:nvPicPr>
        <p:blipFill>
          <a:blip r:embed="rId4">
            <a:clrChange>
              <a:clrFrom>
                <a:srgbClr val="BCF9FF"/>
              </a:clrFrom>
              <a:clrTo>
                <a:srgbClr val="BCF9FF">
                  <a:alpha val="0"/>
                </a:srgbClr>
              </a:clrTo>
            </a:clrChange>
            <a:extLst>
              <a:ext uri="{28A0092B-C50C-407E-A947-70E740481C1C}">
                <a14:useLocalDpi xmlns:a14="http://schemas.microsoft.com/office/drawing/2010/main" val="0"/>
              </a:ext>
            </a:extLst>
          </a:blip>
          <a:srcRect/>
          <a:stretch>
            <a:fillRect/>
          </a:stretch>
        </p:blipFill>
        <p:spPr bwMode="auto">
          <a:xfrm>
            <a:off x="4227227" y="4142044"/>
            <a:ext cx="2076314" cy="207631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ad, Book, Students, Study Of, The Classroom, Cute">
            <a:extLst>
              <a:ext uri="{FF2B5EF4-FFF2-40B4-BE49-F238E27FC236}">
                <a16:creationId xmlns:a16="http://schemas.microsoft.com/office/drawing/2014/main" id="{9F04A158-B4F3-4B1A-B826-3EBEA7515B23}"/>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79896" y="4132557"/>
            <a:ext cx="2280003" cy="2280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732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0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09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49870"/>
            <a:ext cx="6096000" cy="754844"/>
          </a:xfrm>
        </p:spPr>
        <p:txBody>
          <a:bodyPr>
            <a:normAutofit/>
          </a:bodyPr>
          <a:lstStyle/>
          <a:p>
            <a:r>
              <a:rPr lang="en-GB" sz="3400" b="1" dirty="0">
                <a:solidFill>
                  <a:schemeClr val="bg1"/>
                </a:solidFill>
              </a:rPr>
              <a:t>Les </a:t>
            </a:r>
            <a:r>
              <a:rPr lang="en-GB" sz="3400" b="1" dirty="0" err="1">
                <a:solidFill>
                  <a:schemeClr val="bg1"/>
                </a:solidFill>
              </a:rPr>
              <a:t>formes</a:t>
            </a:r>
            <a:r>
              <a:rPr lang="en-GB" sz="3400" b="1" dirty="0">
                <a:solidFill>
                  <a:schemeClr val="bg1"/>
                </a:solidFill>
              </a:rPr>
              <a:t> </a:t>
            </a:r>
            <a:r>
              <a:rPr lang="en-GB" sz="3400" b="1" dirty="0" err="1">
                <a:solidFill>
                  <a:schemeClr val="bg1"/>
                </a:solidFill>
              </a:rPr>
              <a:t>verbales</a:t>
            </a:r>
            <a:r>
              <a:rPr lang="en-GB" sz="3400" b="1" dirty="0">
                <a:solidFill>
                  <a:schemeClr val="bg1"/>
                </a:solidFill>
              </a:rPr>
              <a:t> (1/2)</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56" name="Picture 8" descr="No photo description available.">
            <a:extLst>
              <a:ext uri="{FF2B5EF4-FFF2-40B4-BE49-F238E27FC236}">
                <a16:creationId xmlns:a16="http://schemas.microsoft.com/office/drawing/2014/main" id="{DA5A1AC6-39D3-4A7B-89F7-F6037E6BA4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473" b="6391"/>
          <a:stretch/>
        </p:blipFill>
        <p:spPr bwMode="auto">
          <a:xfrm>
            <a:off x="11704" y="4108519"/>
            <a:ext cx="2181185" cy="234850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4">
            <a:extLst>
              <a:ext uri="{FF2B5EF4-FFF2-40B4-BE49-F238E27FC236}">
                <a16:creationId xmlns:a16="http://schemas.microsoft.com/office/drawing/2014/main" id="{D3202FD9-E253-4E94-9F82-A3280AD96D02}"/>
              </a:ext>
            </a:extLst>
          </p:cNvPr>
          <p:cNvGraphicFramePr>
            <a:graphicFrameLocks noGrp="1"/>
          </p:cNvGraphicFramePr>
          <p:nvPr>
            <p:extLst>
              <p:ext uri="{D42A27DB-BD31-4B8C-83A1-F6EECF244321}">
                <p14:modId xmlns:p14="http://schemas.microsoft.com/office/powerpoint/2010/main" val="1975694426"/>
              </p:ext>
            </p:extLst>
          </p:nvPr>
        </p:nvGraphicFramePr>
        <p:xfrm>
          <a:off x="3076594" y="1224344"/>
          <a:ext cx="4320000" cy="5085360"/>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293866052"/>
                    </a:ext>
                  </a:extLst>
                </a:gridCol>
                <a:gridCol w="2160000">
                  <a:extLst>
                    <a:ext uri="{9D8B030D-6E8A-4147-A177-3AD203B41FA5}">
                      <a16:colId xmlns:a16="http://schemas.microsoft.com/office/drawing/2014/main" val="3316415236"/>
                    </a:ext>
                  </a:extLst>
                </a:gridCol>
              </a:tblGrid>
              <a:tr h="378799">
                <a:tc>
                  <a:txBody>
                    <a:bodyPr/>
                    <a:lstStyle/>
                    <a:p>
                      <a:pPr algn="ctr"/>
                      <a:r>
                        <a:rPr lang="fr-FR" sz="2000" dirty="0"/>
                        <a:t>‘et’ + </a:t>
                      </a:r>
                      <a:r>
                        <a:rPr lang="fr-FR" sz="2000" dirty="0" err="1"/>
                        <a:t>pronoun</a:t>
                      </a:r>
                      <a:endParaRPr lang="fr-FR" sz="2000" dirty="0"/>
                    </a:p>
                  </a:txBody>
                  <a:tcPr/>
                </a:tc>
                <a:tc>
                  <a:txBody>
                    <a:bodyPr/>
                    <a:lstStyle/>
                    <a:p>
                      <a:pPr algn="ctr"/>
                      <a:r>
                        <a:rPr lang="fr-FR" sz="2000" dirty="0"/>
                        <a:t>‘pour/sans’</a:t>
                      </a:r>
                    </a:p>
                  </a:txBody>
                  <a:tcPr/>
                </a:tc>
                <a:extLst>
                  <a:ext uri="{0D108BD9-81ED-4DB2-BD59-A6C34878D82A}">
                    <a16:rowId xmlns:a16="http://schemas.microsoft.com/office/drawing/2014/main" val="3119642961"/>
                  </a:ext>
                </a:extLst>
              </a:tr>
              <a:tr h="586140">
                <a:tc>
                  <a:txBody>
                    <a:bodyPr/>
                    <a:lstStyle/>
                    <a:p>
                      <a:endParaRPr lang="fr-FR" dirty="0"/>
                    </a:p>
                  </a:txBody>
                  <a:tcPr/>
                </a:tc>
                <a:tc>
                  <a:txBody>
                    <a:bodyPr/>
                    <a:lstStyle/>
                    <a:p>
                      <a:endParaRPr lang="fr-FR"/>
                    </a:p>
                  </a:txBody>
                  <a:tcPr/>
                </a:tc>
                <a:extLst>
                  <a:ext uri="{0D108BD9-81ED-4DB2-BD59-A6C34878D82A}">
                    <a16:rowId xmlns:a16="http://schemas.microsoft.com/office/drawing/2014/main" val="3577360968"/>
                  </a:ext>
                </a:extLst>
              </a:tr>
              <a:tr h="586140">
                <a:tc>
                  <a:txBody>
                    <a:bodyPr/>
                    <a:lstStyle/>
                    <a:p>
                      <a:endParaRPr lang="fr-FR" dirty="0"/>
                    </a:p>
                  </a:txBody>
                  <a:tcPr/>
                </a:tc>
                <a:tc>
                  <a:txBody>
                    <a:bodyPr/>
                    <a:lstStyle/>
                    <a:p>
                      <a:endParaRPr lang="fr-FR"/>
                    </a:p>
                  </a:txBody>
                  <a:tcPr/>
                </a:tc>
                <a:extLst>
                  <a:ext uri="{0D108BD9-81ED-4DB2-BD59-A6C34878D82A}">
                    <a16:rowId xmlns:a16="http://schemas.microsoft.com/office/drawing/2014/main" val="1464079381"/>
                  </a:ext>
                </a:extLst>
              </a:tr>
              <a:tr h="586140">
                <a:tc>
                  <a:txBody>
                    <a:bodyPr/>
                    <a:lstStyle/>
                    <a:p>
                      <a:endParaRPr lang="fr-FR" dirty="0"/>
                    </a:p>
                  </a:txBody>
                  <a:tcPr/>
                </a:tc>
                <a:tc>
                  <a:txBody>
                    <a:bodyPr/>
                    <a:lstStyle/>
                    <a:p>
                      <a:endParaRPr lang="fr-FR"/>
                    </a:p>
                  </a:txBody>
                  <a:tcPr/>
                </a:tc>
                <a:extLst>
                  <a:ext uri="{0D108BD9-81ED-4DB2-BD59-A6C34878D82A}">
                    <a16:rowId xmlns:a16="http://schemas.microsoft.com/office/drawing/2014/main" val="3528671898"/>
                  </a:ext>
                </a:extLst>
              </a:tr>
              <a:tr h="586140">
                <a:tc>
                  <a:txBody>
                    <a:bodyPr/>
                    <a:lstStyle/>
                    <a:p>
                      <a:endParaRPr lang="fr-FR" dirty="0"/>
                    </a:p>
                  </a:txBody>
                  <a:tcPr/>
                </a:tc>
                <a:tc>
                  <a:txBody>
                    <a:bodyPr/>
                    <a:lstStyle/>
                    <a:p>
                      <a:endParaRPr lang="fr-FR"/>
                    </a:p>
                  </a:txBody>
                  <a:tcPr/>
                </a:tc>
                <a:extLst>
                  <a:ext uri="{0D108BD9-81ED-4DB2-BD59-A6C34878D82A}">
                    <a16:rowId xmlns:a16="http://schemas.microsoft.com/office/drawing/2014/main" val="1573146713"/>
                  </a:ext>
                </a:extLst>
              </a:tr>
              <a:tr h="586140">
                <a:tc>
                  <a:txBody>
                    <a:bodyPr/>
                    <a:lstStyle/>
                    <a:p>
                      <a:endParaRPr lang="fr-FR" dirty="0"/>
                    </a:p>
                  </a:txBody>
                  <a:tcPr/>
                </a:tc>
                <a:tc>
                  <a:txBody>
                    <a:bodyPr/>
                    <a:lstStyle/>
                    <a:p>
                      <a:endParaRPr lang="fr-FR"/>
                    </a:p>
                  </a:txBody>
                  <a:tcPr/>
                </a:tc>
                <a:extLst>
                  <a:ext uri="{0D108BD9-81ED-4DB2-BD59-A6C34878D82A}">
                    <a16:rowId xmlns:a16="http://schemas.microsoft.com/office/drawing/2014/main" val="2899415174"/>
                  </a:ext>
                </a:extLst>
              </a:tr>
              <a:tr h="586140">
                <a:tc>
                  <a:txBody>
                    <a:bodyPr/>
                    <a:lstStyle/>
                    <a:p>
                      <a:endParaRPr lang="fr-FR" dirty="0"/>
                    </a:p>
                  </a:txBody>
                  <a:tcPr/>
                </a:tc>
                <a:tc>
                  <a:txBody>
                    <a:bodyPr/>
                    <a:lstStyle/>
                    <a:p>
                      <a:endParaRPr lang="fr-FR" dirty="0"/>
                    </a:p>
                  </a:txBody>
                  <a:tcPr/>
                </a:tc>
                <a:extLst>
                  <a:ext uri="{0D108BD9-81ED-4DB2-BD59-A6C34878D82A}">
                    <a16:rowId xmlns:a16="http://schemas.microsoft.com/office/drawing/2014/main" val="2637568329"/>
                  </a:ext>
                </a:extLst>
              </a:tr>
              <a:tr h="586140">
                <a:tc>
                  <a:txBody>
                    <a:bodyPr/>
                    <a:lstStyle/>
                    <a:p>
                      <a:endParaRPr lang="fr-FR" dirty="0"/>
                    </a:p>
                  </a:txBody>
                  <a:tcPr/>
                </a:tc>
                <a:tc>
                  <a:txBody>
                    <a:bodyPr/>
                    <a:lstStyle/>
                    <a:p>
                      <a:endParaRPr lang="fr-FR" dirty="0"/>
                    </a:p>
                  </a:txBody>
                  <a:tcPr/>
                </a:tc>
                <a:extLst>
                  <a:ext uri="{0D108BD9-81ED-4DB2-BD59-A6C34878D82A}">
                    <a16:rowId xmlns:a16="http://schemas.microsoft.com/office/drawing/2014/main" val="1086962835"/>
                  </a:ext>
                </a:extLst>
              </a:tr>
              <a:tr h="586140">
                <a:tc>
                  <a:txBody>
                    <a:bodyPr/>
                    <a:lstStyle/>
                    <a:p>
                      <a:endParaRPr lang="fr-FR" dirty="0"/>
                    </a:p>
                  </a:txBody>
                  <a:tcPr/>
                </a:tc>
                <a:tc>
                  <a:txBody>
                    <a:bodyPr/>
                    <a:lstStyle/>
                    <a:p>
                      <a:endParaRPr lang="fr-FR" dirty="0"/>
                    </a:p>
                  </a:txBody>
                  <a:tcPr/>
                </a:tc>
                <a:extLst>
                  <a:ext uri="{0D108BD9-81ED-4DB2-BD59-A6C34878D82A}">
                    <a16:rowId xmlns:a16="http://schemas.microsoft.com/office/drawing/2014/main" val="1230084774"/>
                  </a:ext>
                </a:extLst>
              </a:tr>
            </a:tbl>
          </a:graphicData>
        </a:graphic>
      </p:graphicFrame>
      <p:pic>
        <p:nvPicPr>
          <p:cNvPr id="5" name="Picture 2" descr="Tick, Mark, Ok, Perfect, Check, Done, Sign, Good, Green">
            <a:hlinkClick r:id="" action="ppaction://noaction">
              <a:snd r:embed="rId5" name="1a formes verbales.wav"/>
            </a:hlinkClick>
            <a:extLst>
              <a:ext uri="{FF2B5EF4-FFF2-40B4-BE49-F238E27FC236}">
                <a16:creationId xmlns:a16="http://schemas.microsoft.com/office/drawing/2014/main" id="{877BFA7B-10E5-4039-B672-8534EBF6D5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72040">
            <a:off x="4000858" y="1659738"/>
            <a:ext cx="513373" cy="47571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Tick, Mark, Ok, Perfect, Check, Done, Sign, Good, Green">
            <a:hlinkClick r:id="" action="ppaction://noaction">
              <a:snd r:embed="rId7" name="2a formes verbales.wav"/>
            </a:hlinkClick>
            <a:extLst>
              <a:ext uri="{FF2B5EF4-FFF2-40B4-BE49-F238E27FC236}">
                <a16:creationId xmlns:a16="http://schemas.microsoft.com/office/drawing/2014/main" id="{9A3C962F-5BFC-4A24-A75C-BF1D7B2EB3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72040">
            <a:off x="5984683" y="2236243"/>
            <a:ext cx="513373" cy="47571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Tick, Mark, Ok, Perfect, Check, Done, Sign, Good, Green">
            <a:hlinkClick r:id="" action="ppaction://noaction">
              <a:snd r:embed="rId8" name="3a2 formes verbales.wav"/>
            </a:hlinkClick>
            <a:extLst>
              <a:ext uri="{FF2B5EF4-FFF2-40B4-BE49-F238E27FC236}">
                <a16:creationId xmlns:a16="http://schemas.microsoft.com/office/drawing/2014/main" id="{16F74D23-4B58-4B41-B922-485E356AC0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72040">
            <a:off x="5984682" y="2822580"/>
            <a:ext cx="513373" cy="47571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Tick, Mark, Ok, Perfect, Check, Done, Sign, Good, Green">
            <a:hlinkClick r:id="" action="ppaction://noaction">
              <a:snd r:embed="rId9" name="4a formes verbales.wav"/>
            </a:hlinkClick>
            <a:extLst>
              <a:ext uri="{FF2B5EF4-FFF2-40B4-BE49-F238E27FC236}">
                <a16:creationId xmlns:a16="http://schemas.microsoft.com/office/drawing/2014/main" id="{4AE20E9D-9221-4D57-8DDD-D35F53CDBA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72040">
            <a:off x="4000859" y="3418752"/>
            <a:ext cx="513373" cy="475713"/>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Tick, Mark, Ok, Perfect, Check, Done, Sign, Good, Green">
            <a:hlinkClick r:id="" action="ppaction://noaction">
              <a:snd r:embed="rId10" name="5a formes verbales.wav"/>
            </a:hlinkClick>
            <a:extLst>
              <a:ext uri="{FF2B5EF4-FFF2-40B4-BE49-F238E27FC236}">
                <a16:creationId xmlns:a16="http://schemas.microsoft.com/office/drawing/2014/main" id="{2E9B66A4-7587-46AD-BC5A-9013F8FA8E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72040">
            <a:off x="5981810" y="3978683"/>
            <a:ext cx="513373" cy="47571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Tick, Mark, Ok, Perfect, Check, Done, Sign, Good, Green">
            <a:hlinkClick r:id="" action="ppaction://noaction">
              <a:snd r:embed="rId11" name="6a formes verbales.wav"/>
            </a:hlinkClick>
            <a:extLst>
              <a:ext uri="{FF2B5EF4-FFF2-40B4-BE49-F238E27FC236}">
                <a16:creationId xmlns:a16="http://schemas.microsoft.com/office/drawing/2014/main" id="{9A442DE0-22E3-479E-9954-8CEBA560E1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72040">
            <a:off x="3997986" y="4642394"/>
            <a:ext cx="513373" cy="475713"/>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Tick, Mark, Ok, Perfect, Check, Done, Sign, Good, Green">
            <a:hlinkClick r:id="" action="ppaction://noaction">
              <a:snd r:embed="rId12" name="7a formes verbales.wav"/>
            </a:hlinkClick>
            <a:extLst>
              <a:ext uri="{FF2B5EF4-FFF2-40B4-BE49-F238E27FC236}">
                <a16:creationId xmlns:a16="http://schemas.microsoft.com/office/drawing/2014/main" id="{4298BB9C-A652-4D03-88DA-8ABB0C8F3F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72040">
            <a:off x="3997986" y="5190348"/>
            <a:ext cx="513373" cy="47571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Tick, Mark, Ok, Perfect, Check, Done, Sign, Good, Green">
            <a:hlinkClick r:id="" action="ppaction://noaction">
              <a:snd r:embed="rId13" name="8a formes verbales.wav"/>
            </a:hlinkClick>
            <a:extLst>
              <a:ext uri="{FF2B5EF4-FFF2-40B4-BE49-F238E27FC236}">
                <a16:creationId xmlns:a16="http://schemas.microsoft.com/office/drawing/2014/main" id="{6FA0DA14-AA1B-4722-8DBE-64952D4D99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72040">
            <a:off x="5981811" y="5754272"/>
            <a:ext cx="513373" cy="47571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hlinkClick r:id="" action="ppaction://noaction">
              <a:snd r:embed="rId14" name="1b formes verbales.wav"/>
            </a:hlinkClick>
            <a:extLst>
              <a:ext uri="{FF2B5EF4-FFF2-40B4-BE49-F238E27FC236}">
                <a16:creationId xmlns:a16="http://schemas.microsoft.com/office/drawing/2014/main" id="{C8CD77B5-0BA4-4AFF-ABCB-0E94F3027B67}"/>
              </a:ext>
            </a:extLst>
          </p:cNvPr>
          <p:cNvSpPr/>
          <p:nvPr/>
        </p:nvSpPr>
        <p:spPr>
          <a:xfrm>
            <a:off x="2745744" y="1632886"/>
            <a:ext cx="457199" cy="4572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0" name="Rectangle 9">
            <a:hlinkClick r:id="" action="ppaction://noaction">
              <a:snd r:embed="rId15" name="2b formes verbales.wav"/>
            </a:hlinkClick>
            <a:extLst>
              <a:ext uri="{FF2B5EF4-FFF2-40B4-BE49-F238E27FC236}">
                <a16:creationId xmlns:a16="http://schemas.microsoft.com/office/drawing/2014/main" id="{6F6B80D8-CBAB-4003-8DDE-175ADECC43AB}"/>
              </a:ext>
            </a:extLst>
          </p:cNvPr>
          <p:cNvSpPr/>
          <p:nvPr/>
        </p:nvSpPr>
        <p:spPr>
          <a:xfrm>
            <a:off x="2745744" y="2219224"/>
            <a:ext cx="457199" cy="4572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1" name="Rectangle 10">
            <a:hlinkClick r:id="" action="ppaction://noaction">
              <a:snd r:embed="rId16" name="3b2 formes verbales.wav"/>
            </a:hlinkClick>
            <a:extLst>
              <a:ext uri="{FF2B5EF4-FFF2-40B4-BE49-F238E27FC236}">
                <a16:creationId xmlns:a16="http://schemas.microsoft.com/office/drawing/2014/main" id="{977A5696-0CE8-4DE2-ACE4-63D26E04B05E}"/>
              </a:ext>
            </a:extLst>
          </p:cNvPr>
          <p:cNvSpPr/>
          <p:nvPr/>
        </p:nvSpPr>
        <p:spPr>
          <a:xfrm>
            <a:off x="2745744" y="2805562"/>
            <a:ext cx="457199" cy="4572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2" name="Rectangle 11">
            <a:hlinkClick r:id="" action="ppaction://noaction">
              <a:snd r:embed="rId17" name="4b formes verbales.wav"/>
            </a:hlinkClick>
            <a:extLst>
              <a:ext uri="{FF2B5EF4-FFF2-40B4-BE49-F238E27FC236}">
                <a16:creationId xmlns:a16="http://schemas.microsoft.com/office/drawing/2014/main" id="{C855BC9F-23BB-40A6-9796-B40992561290}"/>
              </a:ext>
            </a:extLst>
          </p:cNvPr>
          <p:cNvSpPr/>
          <p:nvPr/>
        </p:nvSpPr>
        <p:spPr>
          <a:xfrm>
            <a:off x="2745744" y="3391900"/>
            <a:ext cx="457199" cy="4572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3" name="Rectangle 12">
            <a:hlinkClick r:id="" action="ppaction://noaction">
              <a:snd r:embed="rId18" name="5b formes verbales.wav"/>
            </a:hlinkClick>
            <a:extLst>
              <a:ext uri="{FF2B5EF4-FFF2-40B4-BE49-F238E27FC236}">
                <a16:creationId xmlns:a16="http://schemas.microsoft.com/office/drawing/2014/main" id="{B884A35F-3BD5-4B03-88FF-F01EF7F55890}"/>
              </a:ext>
            </a:extLst>
          </p:cNvPr>
          <p:cNvSpPr/>
          <p:nvPr/>
        </p:nvSpPr>
        <p:spPr>
          <a:xfrm>
            <a:off x="2745744" y="3978238"/>
            <a:ext cx="457199" cy="4572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4" name="Rectangle 13">
            <a:hlinkClick r:id="" action="ppaction://noaction">
              <a:snd r:embed="rId19" name="6b formes verbales.wav"/>
            </a:hlinkClick>
            <a:extLst>
              <a:ext uri="{FF2B5EF4-FFF2-40B4-BE49-F238E27FC236}">
                <a16:creationId xmlns:a16="http://schemas.microsoft.com/office/drawing/2014/main" id="{3AD95046-32E4-4EBF-AAC4-CF68D7FC29FC}"/>
              </a:ext>
            </a:extLst>
          </p:cNvPr>
          <p:cNvSpPr/>
          <p:nvPr/>
        </p:nvSpPr>
        <p:spPr>
          <a:xfrm>
            <a:off x="2745744" y="4564576"/>
            <a:ext cx="457199" cy="4572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38" name="Rectangle 37">
            <a:hlinkClick r:id="" action="ppaction://noaction">
              <a:snd r:embed="rId20" name="7b formes verbales.wav"/>
            </a:hlinkClick>
            <a:extLst>
              <a:ext uri="{FF2B5EF4-FFF2-40B4-BE49-F238E27FC236}">
                <a16:creationId xmlns:a16="http://schemas.microsoft.com/office/drawing/2014/main" id="{BE5E20A5-A316-476E-BB8C-9FB5EA7C404C}"/>
              </a:ext>
            </a:extLst>
          </p:cNvPr>
          <p:cNvSpPr/>
          <p:nvPr/>
        </p:nvSpPr>
        <p:spPr>
          <a:xfrm>
            <a:off x="2745744" y="5150914"/>
            <a:ext cx="457199" cy="4572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39" name="Rectangle 38">
            <a:hlinkClick r:id="" action="ppaction://noaction">
              <a:snd r:embed="rId21" name="8b formes verbales.wav"/>
            </a:hlinkClick>
            <a:extLst>
              <a:ext uri="{FF2B5EF4-FFF2-40B4-BE49-F238E27FC236}">
                <a16:creationId xmlns:a16="http://schemas.microsoft.com/office/drawing/2014/main" id="{E080F77D-107C-4433-94C4-D9F32A92EC56}"/>
              </a:ext>
            </a:extLst>
          </p:cNvPr>
          <p:cNvSpPr/>
          <p:nvPr/>
        </p:nvSpPr>
        <p:spPr>
          <a:xfrm>
            <a:off x="2745744" y="5737252"/>
            <a:ext cx="457199" cy="4572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pic>
        <p:nvPicPr>
          <p:cNvPr id="2050" name="Picture 2" descr="Church, Bell Tower, Cathedral, Amiens, France, Picardie">
            <a:extLst>
              <a:ext uri="{FF2B5EF4-FFF2-40B4-BE49-F238E27FC236}">
                <a16:creationId xmlns:a16="http://schemas.microsoft.com/office/drawing/2014/main" id="{4DE406BF-C6D1-4C17-88A0-C4A454CD3594}"/>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49441" y="1182132"/>
            <a:ext cx="2181185" cy="290824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9A6C0C1-FB16-4FF6-BF17-E917D795DCC2}"/>
              </a:ext>
            </a:extLst>
          </p:cNvPr>
          <p:cNvSpPr/>
          <p:nvPr/>
        </p:nvSpPr>
        <p:spPr>
          <a:xfrm>
            <a:off x="6611005" y="183756"/>
            <a:ext cx="3512709" cy="962906"/>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la cathédrale = </a:t>
            </a:r>
            <a:r>
              <a:rPr lang="fr-FR" sz="2000" dirty="0" err="1"/>
              <a:t>cathedral</a:t>
            </a:r>
            <a:endParaRPr lang="fr-FR" sz="2000" dirty="0"/>
          </a:p>
          <a:p>
            <a:pPr algn="ctr"/>
            <a:r>
              <a:rPr lang="fr-FR" sz="2000" dirty="0"/>
              <a:t>explorer = to explore</a:t>
            </a:r>
          </a:p>
          <a:p>
            <a:pPr algn="ctr"/>
            <a:r>
              <a:rPr lang="fr-FR" sz="2000" dirty="0"/>
              <a:t>la baguette = baguette</a:t>
            </a:r>
          </a:p>
        </p:txBody>
      </p:sp>
      <p:sp>
        <p:nvSpPr>
          <p:cNvPr id="6" name="TextBox 5">
            <a:extLst>
              <a:ext uri="{FF2B5EF4-FFF2-40B4-BE49-F238E27FC236}">
                <a16:creationId xmlns:a16="http://schemas.microsoft.com/office/drawing/2014/main" id="{598A4144-4378-4F5F-8509-9A23D96C25E8}"/>
              </a:ext>
            </a:extLst>
          </p:cNvPr>
          <p:cNvSpPr txBox="1"/>
          <p:nvPr/>
        </p:nvSpPr>
        <p:spPr>
          <a:xfrm>
            <a:off x="7472812" y="1493098"/>
            <a:ext cx="1315233" cy="461665"/>
          </a:xfrm>
          <a:prstGeom prst="rect">
            <a:avLst/>
          </a:prstGeom>
          <a:noFill/>
        </p:spPr>
        <p:txBody>
          <a:bodyPr wrap="square" rtlCol="0">
            <a:spAutoFit/>
          </a:bodyPr>
          <a:lstStyle/>
          <a:p>
            <a:pPr algn="l"/>
            <a:r>
              <a:rPr lang="fr-FR" sz="2400" b="1" dirty="0">
                <a:solidFill>
                  <a:schemeClr val="accent5">
                    <a:lumMod val="50000"/>
                  </a:schemeClr>
                </a:solidFill>
                <a:latin typeface="+mj-lt"/>
              </a:rPr>
              <a:t>O</a:t>
            </a:r>
            <a:r>
              <a:rPr lang="fr-FR" sz="2400" b="1" dirty="0">
                <a:solidFill>
                  <a:schemeClr val="accent5">
                    <a:lumMod val="50000"/>
                  </a:schemeClr>
                </a:solidFill>
                <a:latin typeface="+mj-lt"/>
                <a:cs typeface="Arial" panose="020B0604020202020204" pitchFamily="34" charset="0"/>
              </a:rPr>
              <a:t>ù</a:t>
            </a:r>
            <a:r>
              <a:rPr lang="fr-FR" sz="2400" b="1" dirty="0">
                <a:solidFill>
                  <a:schemeClr val="accent5">
                    <a:lumMod val="50000"/>
                  </a:schemeClr>
                </a:solidFill>
                <a:latin typeface="+mj-lt"/>
              </a:rPr>
              <a:t> ?</a:t>
            </a:r>
          </a:p>
        </p:txBody>
      </p:sp>
      <p:grpSp>
        <p:nvGrpSpPr>
          <p:cNvPr id="18" name="Group 17">
            <a:extLst>
              <a:ext uri="{FF2B5EF4-FFF2-40B4-BE49-F238E27FC236}">
                <a16:creationId xmlns:a16="http://schemas.microsoft.com/office/drawing/2014/main" id="{820F7D61-7CD8-4B7B-A5B9-504011FF0BF2}"/>
              </a:ext>
            </a:extLst>
          </p:cNvPr>
          <p:cNvGrpSpPr/>
          <p:nvPr/>
        </p:nvGrpSpPr>
        <p:grpSpPr>
          <a:xfrm>
            <a:off x="7284740" y="1898214"/>
            <a:ext cx="4625180" cy="4329873"/>
            <a:chOff x="7284740" y="1898214"/>
            <a:chExt cx="4625180" cy="4329873"/>
          </a:xfrm>
        </p:grpSpPr>
        <p:pic>
          <p:nvPicPr>
            <p:cNvPr id="1028" name="Picture 4" descr="France, Map, Geography, Europe, Border, Cartography">
              <a:extLst>
                <a:ext uri="{FF2B5EF4-FFF2-40B4-BE49-F238E27FC236}">
                  <a16:creationId xmlns:a16="http://schemas.microsoft.com/office/drawing/2014/main" id="{222FE296-0E8A-46E8-A614-725052AB80E0}"/>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r="10672"/>
            <a:stretch/>
          </p:blipFill>
          <p:spPr bwMode="auto">
            <a:xfrm rot="804735">
              <a:off x="7284740" y="2350273"/>
              <a:ext cx="3683510" cy="3577070"/>
            </a:xfrm>
            <a:prstGeom prst="rect">
              <a:avLst/>
            </a:prstGeom>
            <a:noFill/>
            <a:extLst>
              <a:ext uri="{909E8E84-426E-40DD-AFC4-6F175D3DCCD1}">
                <a14:hiddenFill xmlns:a14="http://schemas.microsoft.com/office/drawing/2010/main">
                  <a:solidFill>
                    <a:srgbClr val="FFFFFF"/>
                  </a:solidFill>
                </a14:hiddenFill>
              </a:ext>
            </a:extLst>
          </p:spPr>
        </p:pic>
        <p:sp>
          <p:nvSpPr>
            <p:cNvPr id="17" name="Speech Bubble: Rectangle with Corners Rounded 16">
              <a:extLst>
                <a:ext uri="{FF2B5EF4-FFF2-40B4-BE49-F238E27FC236}">
                  <a16:creationId xmlns:a16="http://schemas.microsoft.com/office/drawing/2014/main" id="{3F9297E0-9834-4CD8-979B-7E8DD2806E58}"/>
                </a:ext>
              </a:extLst>
            </p:cNvPr>
            <p:cNvSpPr/>
            <p:nvPr/>
          </p:nvSpPr>
          <p:spPr>
            <a:xfrm>
              <a:off x="8078215" y="2006015"/>
              <a:ext cx="1166671" cy="532662"/>
            </a:xfrm>
            <a:prstGeom prst="wedgeRoundRectCallout">
              <a:avLst>
                <a:gd name="adj1" fmla="val 67207"/>
                <a:gd name="adj2" fmla="val 121290"/>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Amiens</a:t>
              </a:r>
            </a:p>
          </p:txBody>
        </p:sp>
        <p:sp>
          <p:nvSpPr>
            <p:cNvPr id="34" name="Speech Bubble: Rectangle with Corners Rounded 33">
              <a:extLst>
                <a:ext uri="{FF2B5EF4-FFF2-40B4-BE49-F238E27FC236}">
                  <a16:creationId xmlns:a16="http://schemas.microsoft.com/office/drawing/2014/main" id="{4244E846-2B71-43E3-8795-AFC84F49A904}"/>
                </a:ext>
              </a:extLst>
            </p:cNvPr>
            <p:cNvSpPr/>
            <p:nvPr/>
          </p:nvSpPr>
          <p:spPr>
            <a:xfrm>
              <a:off x="10526485" y="4646213"/>
              <a:ext cx="1319071" cy="532662"/>
            </a:xfrm>
            <a:prstGeom prst="wedgeRoundRectCallout">
              <a:avLst>
                <a:gd name="adj1" fmla="val -73335"/>
                <a:gd name="adj2" fmla="val 38985"/>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les Alpes</a:t>
              </a:r>
            </a:p>
          </p:txBody>
        </p:sp>
        <p:sp>
          <p:nvSpPr>
            <p:cNvPr id="35" name="Speech Bubble: Rectangle with Corners Rounded 34">
              <a:extLst>
                <a:ext uri="{FF2B5EF4-FFF2-40B4-BE49-F238E27FC236}">
                  <a16:creationId xmlns:a16="http://schemas.microsoft.com/office/drawing/2014/main" id="{638F34AC-C00D-4439-9D61-1C7AE5779FE5}"/>
                </a:ext>
              </a:extLst>
            </p:cNvPr>
            <p:cNvSpPr/>
            <p:nvPr/>
          </p:nvSpPr>
          <p:spPr>
            <a:xfrm>
              <a:off x="9646436" y="1898214"/>
              <a:ext cx="1166671" cy="532662"/>
            </a:xfrm>
            <a:prstGeom prst="wedgeRoundRectCallout">
              <a:avLst>
                <a:gd name="adj1" fmla="val -45527"/>
                <a:gd name="adj2" fmla="val 83665"/>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Lille</a:t>
              </a:r>
            </a:p>
          </p:txBody>
        </p:sp>
        <p:sp>
          <p:nvSpPr>
            <p:cNvPr id="36" name="Speech Bubble: Rectangle with Corners Rounded 35">
              <a:extLst>
                <a:ext uri="{FF2B5EF4-FFF2-40B4-BE49-F238E27FC236}">
                  <a16:creationId xmlns:a16="http://schemas.microsoft.com/office/drawing/2014/main" id="{8460B655-9E04-4F4C-B38E-7453BC617CE5}"/>
                </a:ext>
              </a:extLst>
            </p:cNvPr>
            <p:cNvSpPr/>
            <p:nvPr/>
          </p:nvSpPr>
          <p:spPr>
            <a:xfrm>
              <a:off x="10199798" y="5625493"/>
              <a:ext cx="1226618" cy="532662"/>
            </a:xfrm>
            <a:prstGeom prst="wedgeRoundRectCallout">
              <a:avLst>
                <a:gd name="adj1" fmla="val -43081"/>
                <a:gd name="adj2" fmla="val -90353"/>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Cannes</a:t>
              </a:r>
            </a:p>
          </p:txBody>
        </p:sp>
        <p:sp>
          <p:nvSpPr>
            <p:cNvPr id="37" name="Speech Bubble: Rectangle with Corners Rounded 36">
              <a:extLst>
                <a:ext uri="{FF2B5EF4-FFF2-40B4-BE49-F238E27FC236}">
                  <a16:creationId xmlns:a16="http://schemas.microsoft.com/office/drawing/2014/main" id="{217AA0F9-5790-46C9-B5A7-A6CAF759988A}"/>
                </a:ext>
              </a:extLst>
            </p:cNvPr>
            <p:cNvSpPr/>
            <p:nvPr/>
          </p:nvSpPr>
          <p:spPr>
            <a:xfrm>
              <a:off x="8502304" y="5695425"/>
              <a:ext cx="1373643" cy="532662"/>
            </a:xfrm>
            <a:prstGeom prst="wedgeRoundRectCallout">
              <a:avLst>
                <a:gd name="adj1" fmla="val 43498"/>
                <a:gd name="adj2" fmla="val -95056"/>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Marseille</a:t>
              </a:r>
            </a:p>
          </p:txBody>
        </p:sp>
        <p:sp>
          <p:nvSpPr>
            <p:cNvPr id="40" name="Speech Bubble: Rectangle with Corners Rounded 39">
              <a:extLst>
                <a:ext uri="{FF2B5EF4-FFF2-40B4-BE49-F238E27FC236}">
                  <a16:creationId xmlns:a16="http://schemas.microsoft.com/office/drawing/2014/main" id="{A655C8A7-3C8E-46B2-BFDA-9ACD824BE50E}"/>
                </a:ext>
              </a:extLst>
            </p:cNvPr>
            <p:cNvSpPr/>
            <p:nvPr/>
          </p:nvSpPr>
          <p:spPr>
            <a:xfrm>
              <a:off x="9989112" y="3910121"/>
              <a:ext cx="1920808" cy="532662"/>
            </a:xfrm>
            <a:prstGeom prst="wedgeRoundRectCallout">
              <a:avLst>
                <a:gd name="adj1" fmla="val -110650"/>
                <a:gd name="adj2" fmla="val 28304"/>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Rocamadour</a:t>
              </a:r>
            </a:p>
          </p:txBody>
        </p:sp>
        <p:sp>
          <p:nvSpPr>
            <p:cNvPr id="41" name="Speech Bubble: Rectangle with Corners Rounded 40">
              <a:extLst>
                <a:ext uri="{FF2B5EF4-FFF2-40B4-BE49-F238E27FC236}">
                  <a16:creationId xmlns:a16="http://schemas.microsoft.com/office/drawing/2014/main" id="{E6ACD71A-9C5C-4B74-9CD1-7E05EF5E2EAC}"/>
                </a:ext>
              </a:extLst>
            </p:cNvPr>
            <p:cNvSpPr/>
            <p:nvPr/>
          </p:nvSpPr>
          <p:spPr>
            <a:xfrm>
              <a:off x="10694236" y="2752146"/>
              <a:ext cx="894982" cy="532662"/>
            </a:xfrm>
            <a:prstGeom prst="wedgeRoundRectCallout">
              <a:avLst>
                <a:gd name="adj1" fmla="val -181122"/>
                <a:gd name="adj2" fmla="val 71221"/>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Paris</a:t>
              </a:r>
            </a:p>
          </p:txBody>
        </p:sp>
      </p:grpSp>
      <p:sp>
        <p:nvSpPr>
          <p:cNvPr id="15" name="Rectangle 14">
            <a:extLst>
              <a:ext uri="{FF2B5EF4-FFF2-40B4-BE49-F238E27FC236}">
                <a16:creationId xmlns:a16="http://schemas.microsoft.com/office/drawing/2014/main" id="{39383AF8-C69C-47FD-AE1E-D79FF1ED1851}"/>
              </a:ext>
            </a:extLst>
          </p:cNvPr>
          <p:cNvSpPr/>
          <p:nvPr/>
        </p:nvSpPr>
        <p:spPr>
          <a:xfrm>
            <a:off x="130715" y="3399205"/>
            <a:ext cx="1453496" cy="679519"/>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Amiens </a:t>
            </a:r>
            <a:r>
              <a:rPr lang="fr-FR" sz="2000" dirty="0" err="1"/>
              <a:t>Cathedral</a:t>
            </a:r>
            <a:endParaRPr lang="fr-FR" sz="2000" dirty="0"/>
          </a:p>
        </p:txBody>
      </p:sp>
      <p:sp>
        <p:nvSpPr>
          <p:cNvPr id="42" name="Rectangle 41">
            <a:extLst>
              <a:ext uri="{FF2B5EF4-FFF2-40B4-BE49-F238E27FC236}">
                <a16:creationId xmlns:a16="http://schemas.microsoft.com/office/drawing/2014/main" id="{1EDF651D-B0EF-4AAF-9C17-586369DACC8A}"/>
              </a:ext>
            </a:extLst>
          </p:cNvPr>
          <p:cNvSpPr/>
          <p:nvPr/>
        </p:nvSpPr>
        <p:spPr>
          <a:xfrm>
            <a:off x="1241953" y="5392971"/>
            <a:ext cx="1453496" cy="1001621"/>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Le </a:t>
            </a:r>
            <a:r>
              <a:rPr lang="fr-FR" sz="2000" dirty="0" err="1"/>
              <a:t>Waf</a:t>
            </a:r>
            <a:r>
              <a:rPr lang="fr-FR" sz="2000" dirty="0"/>
              <a:t> dog café, Lille</a:t>
            </a:r>
          </a:p>
        </p:txBody>
      </p:sp>
    </p:spTree>
    <p:extLst>
      <p:ext uri="{BB962C8B-B14F-4D97-AF65-F5344CB8AC3E}">
        <p14:creationId xmlns:p14="http://schemas.microsoft.com/office/powerpoint/2010/main" val="103387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684860" cy="707849"/>
          </a:xfrm>
        </p:spPr>
        <p:txBody>
          <a:bodyPr>
            <a:normAutofit fontScale="90000"/>
          </a:bodyPr>
          <a:lstStyle/>
          <a:p>
            <a:r>
              <a:rPr lang="en-GB" sz="3600" b="1" dirty="0">
                <a:solidFill>
                  <a:schemeClr val="bg1"/>
                </a:solidFill>
              </a:rPr>
              <a:t>Les </a:t>
            </a:r>
            <a:r>
              <a:rPr lang="en-GB" sz="3600" b="1" dirty="0" err="1">
                <a:solidFill>
                  <a:schemeClr val="bg1"/>
                </a:solidFill>
              </a:rPr>
              <a:t>formes</a:t>
            </a:r>
            <a:r>
              <a:rPr lang="en-GB" sz="3600" b="1" dirty="0">
                <a:solidFill>
                  <a:schemeClr val="bg1"/>
                </a:solidFill>
              </a:rPr>
              <a:t> </a:t>
            </a:r>
            <a:r>
              <a:rPr lang="en-GB" sz="3600" b="1" dirty="0" err="1">
                <a:solidFill>
                  <a:schemeClr val="bg1"/>
                </a:solidFill>
              </a:rPr>
              <a:t>verbales</a:t>
            </a:r>
            <a:r>
              <a:rPr lang="en-GB" sz="3600" b="1" dirty="0">
                <a:solidFill>
                  <a:schemeClr val="bg1"/>
                </a:solidFill>
              </a:rPr>
              <a:t> (2/2)</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F3E11188-B433-5A4A-A669-78C0EE9B8445}"/>
              </a:ext>
            </a:extLst>
          </p:cNvPr>
          <p:cNvSpPr txBox="1"/>
          <p:nvPr/>
        </p:nvSpPr>
        <p:spPr>
          <a:xfrm>
            <a:off x="993504" y="1504714"/>
            <a:ext cx="28718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visit the cathedral</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9CC8DCF3-DFD4-40D2-BC1B-D88D2012FB49}"/>
              </a:ext>
            </a:extLst>
          </p:cNvPr>
          <p:cNvSpPr txBox="1"/>
          <p:nvPr/>
        </p:nvSpPr>
        <p:spPr>
          <a:xfrm>
            <a:off x="993504" y="2091244"/>
            <a:ext cx="24411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like the culture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70A00A6E-F10B-4ACC-8775-F0DD57E03FBE}"/>
              </a:ext>
            </a:extLst>
          </p:cNvPr>
          <p:cNvSpPr txBox="1"/>
          <p:nvPr/>
        </p:nvSpPr>
        <p:spPr>
          <a:xfrm>
            <a:off x="993504" y="2677774"/>
            <a:ext cx="36442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walk in the mountains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B1747E02-6B63-4B05-9DCB-FA7E6B1A3F22}"/>
              </a:ext>
            </a:extLst>
          </p:cNvPr>
          <p:cNvSpPr txBox="1"/>
          <p:nvPr/>
        </p:nvSpPr>
        <p:spPr>
          <a:xfrm>
            <a:off x="993504" y="3264304"/>
            <a:ext cx="32829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at the dog cafe</a:t>
            </a:r>
          </a:p>
        </p:txBody>
      </p:sp>
      <p:sp>
        <p:nvSpPr>
          <p:cNvPr id="28" name="TextBox 27">
            <a:extLst>
              <a:ext uri="{FF2B5EF4-FFF2-40B4-BE49-F238E27FC236}">
                <a16:creationId xmlns:a16="http://schemas.microsoft.com/office/drawing/2014/main" id="{F5D1B418-CD55-4463-8F29-AD7A867A7C33}"/>
              </a:ext>
            </a:extLst>
          </p:cNvPr>
          <p:cNvSpPr txBox="1"/>
          <p:nvPr/>
        </p:nvSpPr>
        <p:spPr>
          <a:xfrm>
            <a:off x="993504" y="3850834"/>
            <a:ext cx="24508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watch the films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38F6E369-B9D4-49FA-82F7-882F819B066B}"/>
              </a:ext>
            </a:extLst>
          </p:cNvPr>
          <p:cNvSpPr txBox="1"/>
          <p:nvPr/>
        </p:nvSpPr>
        <p:spPr>
          <a:xfrm>
            <a:off x="993504" y="5610422"/>
            <a:ext cx="20755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eat cheese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Rectangle 48">
            <a:hlinkClick r:id="" action="ppaction://noaction">
              <a:snd r:embed="rId4" name="1a formes verbales.wav"/>
            </a:hlinkClick>
            <a:extLst>
              <a:ext uri="{FF2B5EF4-FFF2-40B4-BE49-F238E27FC236}">
                <a16:creationId xmlns:a16="http://schemas.microsoft.com/office/drawing/2014/main" id="{C8BE82E1-B446-4884-A5EC-960F5DCDFA28}"/>
              </a:ext>
            </a:extLst>
          </p:cNvPr>
          <p:cNvSpPr/>
          <p:nvPr/>
        </p:nvSpPr>
        <p:spPr>
          <a:xfrm>
            <a:off x="485819" y="1510521"/>
            <a:ext cx="457199" cy="4572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50" name="Rectangle 49">
            <a:hlinkClick r:id="" action="ppaction://noaction">
              <a:snd r:embed="rId5" name="2a formes verbales.wav"/>
            </a:hlinkClick>
            <a:extLst>
              <a:ext uri="{FF2B5EF4-FFF2-40B4-BE49-F238E27FC236}">
                <a16:creationId xmlns:a16="http://schemas.microsoft.com/office/drawing/2014/main" id="{A7D4F34D-3690-47B8-9E02-661CD7B6CAEE}"/>
              </a:ext>
            </a:extLst>
          </p:cNvPr>
          <p:cNvSpPr/>
          <p:nvPr/>
        </p:nvSpPr>
        <p:spPr>
          <a:xfrm>
            <a:off x="485819" y="2096859"/>
            <a:ext cx="457199" cy="4572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51" name="Rectangle 50">
            <a:hlinkClick r:id="" action="ppaction://noaction">
              <a:snd r:embed="rId6" name="3a2 formes verbales.wav"/>
            </a:hlinkClick>
            <a:extLst>
              <a:ext uri="{FF2B5EF4-FFF2-40B4-BE49-F238E27FC236}">
                <a16:creationId xmlns:a16="http://schemas.microsoft.com/office/drawing/2014/main" id="{C78D7C85-301B-4441-B209-C3C05B464130}"/>
              </a:ext>
            </a:extLst>
          </p:cNvPr>
          <p:cNvSpPr/>
          <p:nvPr/>
        </p:nvSpPr>
        <p:spPr>
          <a:xfrm>
            <a:off x="485819" y="2683197"/>
            <a:ext cx="457199" cy="4572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52" name="Rectangle 51">
            <a:hlinkClick r:id="" action="ppaction://noaction">
              <a:snd r:embed="rId7" name="4a formes verbales.wav"/>
            </a:hlinkClick>
            <a:extLst>
              <a:ext uri="{FF2B5EF4-FFF2-40B4-BE49-F238E27FC236}">
                <a16:creationId xmlns:a16="http://schemas.microsoft.com/office/drawing/2014/main" id="{89A0C3AC-D61F-4432-9065-C491DD99BC50}"/>
              </a:ext>
            </a:extLst>
          </p:cNvPr>
          <p:cNvSpPr/>
          <p:nvPr/>
        </p:nvSpPr>
        <p:spPr>
          <a:xfrm>
            <a:off x="485819" y="3269535"/>
            <a:ext cx="457199" cy="4572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53" name="Rectangle 52">
            <a:hlinkClick r:id="" action="ppaction://noaction">
              <a:snd r:embed="rId8" name="5a formes verbales.wav"/>
            </a:hlinkClick>
            <a:extLst>
              <a:ext uri="{FF2B5EF4-FFF2-40B4-BE49-F238E27FC236}">
                <a16:creationId xmlns:a16="http://schemas.microsoft.com/office/drawing/2014/main" id="{407A17EC-18D4-47F6-92A2-BD2B3178E73A}"/>
              </a:ext>
            </a:extLst>
          </p:cNvPr>
          <p:cNvSpPr/>
          <p:nvPr/>
        </p:nvSpPr>
        <p:spPr>
          <a:xfrm>
            <a:off x="485819" y="3855873"/>
            <a:ext cx="457199" cy="4572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54" name="Rectangle 53">
            <a:hlinkClick r:id="" action="ppaction://noaction">
              <a:snd r:embed="rId9" name="6a formes verbales.wav"/>
            </a:hlinkClick>
            <a:extLst>
              <a:ext uri="{FF2B5EF4-FFF2-40B4-BE49-F238E27FC236}">
                <a16:creationId xmlns:a16="http://schemas.microsoft.com/office/drawing/2014/main" id="{A0625DB4-F1B8-4B37-9D7E-232230418A18}"/>
              </a:ext>
            </a:extLst>
          </p:cNvPr>
          <p:cNvSpPr/>
          <p:nvPr/>
        </p:nvSpPr>
        <p:spPr>
          <a:xfrm>
            <a:off x="485819" y="4442211"/>
            <a:ext cx="457199" cy="4572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pic>
        <p:nvPicPr>
          <p:cNvPr id="55" name="Picture 4" descr="White Cheese, Cheese, Cottage Cheese, Goat Cheese">
            <a:extLst>
              <a:ext uri="{FF2B5EF4-FFF2-40B4-BE49-F238E27FC236}">
                <a16:creationId xmlns:a16="http://schemas.microsoft.com/office/drawing/2014/main" id="{4ACCB84E-16EC-4F0E-914E-9BA09F2FC64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3836" t="8807" r="7774" b="32653"/>
          <a:stretch/>
        </p:blipFill>
        <p:spPr bwMode="auto">
          <a:xfrm>
            <a:off x="8395448" y="3686473"/>
            <a:ext cx="3611808" cy="2414040"/>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a:hlinkClick r:id="" action="ppaction://noaction">
              <a:snd r:embed="rId11" name="7a formes verbales.wav"/>
            </a:hlinkClick>
            <a:extLst>
              <a:ext uri="{FF2B5EF4-FFF2-40B4-BE49-F238E27FC236}">
                <a16:creationId xmlns:a16="http://schemas.microsoft.com/office/drawing/2014/main" id="{7799A1F1-DEEF-47D0-B8E6-55A2665CD938}"/>
              </a:ext>
            </a:extLst>
          </p:cNvPr>
          <p:cNvSpPr/>
          <p:nvPr/>
        </p:nvSpPr>
        <p:spPr>
          <a:xfrm>
            <a:off x="485819" y="5028549"/>
            <a:ext cx="457199" cy="4572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59" name="Rectangle 58">
            <a:hlinkClick r:id="" action="ppaction://noaction">
              <a:snd r:embed="rId12" name="8a formes verbales.wav"/>
            </a:hlinkClick>
            <a:extLst>
              <a:ext uri="{FF2B5EF4-FFF2-40B4-BE49-F238E27FC236}">
                <a16:creationId xmlns:a16="http://schemas.microsoft.com/office/drawing/2014/main" id="{656FBAC8-B455-4163-8E23-F545613E4D2F}"/>
              </a:ext>
            </a:extLst>
          </p:cNvPr>
          <p:cNvSpPr/>
          <p:nvPr/>
        </p:nvSpPr>
        <p:spPr>
          <a:xfrm>
            <a:off x="485819" y="5614887"/>
            <a:ext cx="457199" cy="4572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pic>
        <p:nvPicPr>
          <p:cNvPr id="60" name="Picture 10" descr="Cleaning, Stairs, Cleanliness, Man, Person, Cannes">
            <a:extLst>
              <a:ext uri="{FF2B5EF4-FFF2-40B4-BE49-F238E27FC236}">
                <a16:creationId xmlns:a16="http://schemas.microsoft.com/office/drawing/2014/main" id="{EFDB8B30-FFD2-4369-AF8F-4971297694A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3780" t="13568" r="11532" b="11344"/>
          <a:stretch/>
        </p:blipFill>
        <p:spPr bwMode="auto">
          <a:xfrm>
            <a:off x="6077429" y="1188641"/>
            <a:ext cx="3468492" cy="230649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Marseille, Port, Fran, France, Harbor, Boats, Europe">
            <a:extLst>
              <a:ext uri="{FF2B5EF4-FFF2-40B4-BE49-F238E27FC236}">
                <a16:creationId xmlns:a16="http://schemas.microsoft.com/office/drawing/2014/main" id="{D6A8A04F-435A-4810-8060-F75D667DA06F}"/>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r="11996"/>
          <a:stretch/>
        </p:blipFill>
        <p:spPr bwMode="auto">
          <a:xfrm>
            <a:off x="4772973" y="3692009"/>
            <a:ext cx="3468493" cy="2414040"/>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D48B4E12-BD59-4D2D-BA32-6FA951F0604C}"/>
              </a:ext>
            </a:extLst>
          </p:cNvPr>
          <p:cNvSpPr txBox="1"/>
          <p:nvPr/>
        </p:nvSpPr>
        <p:spPr>
          <a:xfrm>
            <a:off x="993504" y="4437364"/>
            <a:ext cx="26298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buy a baguette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6" name="TextBox 65">
            <a:extLst>
              <a:ext uri="{FF2B5EF4-FFF2-40B4-BE49-F238E27FC236}">
                <a16:creationId xmlns:a16="http://schemas.microsoft.com/office/drawing/2014/main" id="{58A018AB-C852-4851-BB60-3E8C30D5BB11}"/>
              </a:ext>
            </a:extLst>
          </p:cNvPr>
          <p:cNvSpPr txBox="1"/>
          <p:nvPr/>
        </p:nvSpPr>
        <p:spPr>
          <a:xfrm>
            <a:off x="993504" y="5023894"/>
            <a:ext cx="26298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explore the city</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074" name="Picture 2" descr="Tick, Mark, Ok, Perfect, Check, Done, Sign, Good, Green">
            <a:extLst>
              <a:ext uri="{FF2B5EF4-FFF2-40B4-BE49-F238E27FC236}">
                <a16:creationId xmlns:a16="http://schemas.microsoft.com/office/drawing/2014/main" id="{431C02FC-22AD-4E75-93F4-1328536A7F4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29931" y="1495025"/>
            <a:ext cx="498215" cy="46166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heck, Cross, Red, Green, Attention, Warning, Error">
            <a:extLst>
              <a:ext uri="{FF2B5EF4-FFF2-40B4-BE49-F238E27FC236}">
                <a16:creationId xmlns:a16="http://schemas.microsoft.com/office/drawing/2014/main" id="{59709AB3-0FFF-4E52-9684-EC964F35BEAD}"/>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55076"/>
          <a:stretch/>
        </p:blipFill>
        <p:spPr bwMode="auto">
          <a:xfrm>
            <a:off x="3322637" y="2133724"/>
            <a:ext cx="359257" cy="399844"/>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Tick, Mark, Ok, Perfect, Check, Done, Sign, Good, Green">
            <a:extLst>
              <a:ext uri="{FF2B5EF4-FFF2-40B4-BE49-F238E27FC236}">
                <a16:creationId xmlns:a16="http://schemas.microsoft.com/office/drawing/2014/main" id="{3CF85AB4-8777-45AA-A5E4-B0EA5C11E47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53731" y="2606469"/>
            <a:ext cx="498215" cy="46166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Tick, Mark, Ok, Perfect, Check, Done, Sign, Good, Green">
            <a:extLst>
              <a:ext uri="{FF2B5EF4-FFF2-40B4-BE49-F238E27FC236}">
                <a16:creationId xmlns:a16="http://schemas.microsoft.com/office/drawing/2014/main" id="{8E3019CC-5844-497E-841D-4370AB79BB6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20025" y="3216436"/>
            <a:ext cx="498215" cy="461666"/>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4" descr="Check, Cross, Red, Green, Attention, Warning, Error">
            <a:extLst>
              <a:ext uri="{FF2B5EF4-FFF2-40B4-BE49-F238E27FC236}">
                <a16:creationId xmlns:a16="http://schemas.microsoft.com/office/drawing/2014/main" id="{501EBF81-55F5-41FB-83EC-C0F74FE40932}"/>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55076"/>
          <a:stretch/>
        </p:blipFill>
        <p:spPr bwMode="auto">
          <a:xfrm>
            <a:off x="3408641" y="3922271"/>
            <a:ext cx="359257" cy="39984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Tick, Mark, Ok, Perfect, Check, Done, Sign, Good, Green">
            <a:extLst>
              <a:ext uri="{FF2B5EF4-FFF2-40B4-BE49-F238E27FC236}">
                <a16:creationId xmlns:a16="http://schemas.microsoft.com/office/drawing/2014/main" id="{41D7A070-5328-467D-B657-AF299331671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02265" y="4382183"/>
            <a:ext cx="498215" cy="461666"/>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Tick, Mark, Ok, Perfect, Check, Done, Sign, Good, Green">
            <a:extLst>
              <a:ext uri="{FF2B5EF4-FFF2-40B4-BE49-F238E27FC236}">
                <a16:creationId xmlns:a16="http://schemas.microsoft.com/office/drawing/2014/main" id="{564C3CE0-8B9C-43A4-8EB0-F96538029BA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08641" y="4968712"/>
            <a:ext cx="498215" cy="461666"/>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Tick, Mark, Ok, Perfect, Check, Done, Sign, Good, Green">
            <a:extLst>
              <a:ext uri="{FF2B5EF4-FFF2-40B4-BE49-F238E27FC236}">
                <a16:creationId xmlns:a16="http://schemas.microsoft.com/office/drawing/2014/main" id="{5F657D9E-D4C0-438F-981D-94F719A2C96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15619" y="5578743"/>
            <a:ext cx="498215" cy="461666"/>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46639788-567D-4D70-BB63-B471544E9C30}"/>
              </a:ext>
            </a:extLst>
          </p:cNvPr>
          <p:cNvSpPr/>
          <p:nvPr/>
        </p:nvSpPr>
        <p:spPr>
          <a:xfrm>
            <a:off x="8999761" y="1179572"/>
            <a:ext cx="1605095" cy="679519"/>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Cannes film festival</a:t>
            </a:r>
          </a:p>
        </p:txBody>
      </p:sp>
      <p:sp>
        <p:nvSpPr>
          <p:cNvPr id="33" name="Rectangle 32">
            <a:extLst>
              <a:ext uri="{FF2B5EF4-FFF2-40B4-BE49-F238E27FC236}">
                <a16:creationId xmlns:a16="http://schemas.microsoft.com/office/drawing/2014/main" id="{5B6429F7-EDC6-40A0-BDFB-BCA48E9FCB2F}"/>
              </a:ext>
            </a:extLst>
          </p:cNvPr>
          <p:cNvSpPr/>
          <p:nvPr/>
        </p:nvSpPr>
        <p:spPr>
          <a:xfrm>
            <a:off x="6787970" y="5858359"/>
            <a:ext cx="1453496" cy="39990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Marseille</a:t>
            </a:r>
          </a:p>
        </p:txBody>
      </p:sp>
      <p:sp>
        <p:nvSpPr>
          <p:cNvPr id="34" name="Rectangle 33">
            <a:extLst>
              <a:ext uri="{FF2B5EF4-FFF2-40B4-BE49-F238E27FC236}">
                <a16:creationId xmlns:a16="http://schemas.microsoft.com/office/drawing/2014/main" id="{C7DC1638-FFA0-4373-95D5-E16A67A93658}"/>
              </a:ext>
            </a:extLst>
          </p:cNvPr>
          <p:cNvSpPr/>
          <p:nvPr/>
        </p:nvSpPr>
        <p:spPr>
          <a:xfrm>
            <a:off x="10089397" y="5612331"/>
            <a:ext cx="1918447" cy="679519"/>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Rocamadour </a:t>
            </a:r>
            <a:r>
              <a:rPr lang="fr-FR" sz="2000" dirty="0" err="1"/>
              <a:t>cheese</a:t>
            </a:r>
            <a:endParaRPr lang="fr-FR" sz="2000" dirty="0"/>
          </a:p>
        </p:txBody>
      </p:sp>
    </p:spTree>
    <p:extLst>
      <p:ext uri="{BB962C8B-B14F-4D97-AF65-F5344CB8AC3E}">
        <p14:creationId xmlns:p14="http://schemas.microsoft.com/office/powerpoint/2010/main" val="319158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10521</Words>
  <Application>Microsoft Office PowerPoint</Application>
  <PresentationFormat>Widescreen</PresentationFormat>
  <Paragraphs>1126</Paragraphs>
  <Slides>35</Slides>
  <Notes>35</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35</vt:i4>
      </vt:variant>
    </vt:vector>
  </HeadingPairs>
  <TitlesOfParts>
    <vt:vector size="46" baseType="lpstr">
      <vt:lpstr>Arial</vt:lpstr>
      <vt:lpstr>Arial</vt:lpstr>
      <vt:lpstr>Bradley Hand ITC</vt:lpstr>
      <vt:lpstr>Calibri</vt:lpstr>
      <vt:lpstr>Century Gothic</vt:lpstr>
      <vt:lpstr>Helvetica</vt:lpstr>
      <vt:lpstr>Ink Free</vt:lpstr>
      <vt:lpstr>Tw Cen MT</vt:lpstr>
      <vt:lpstr>1_Office Theme</vt:lpstr>
      <vt:lpstr>NCELP Theme</vt:lpstr>
      <vt:lpstr>2_Office Theme</vt:lpstr>
      <vt:lpstr>Cultural events [1]: Le festival de Dieppe </vt:lpstr>
      <vt:lpstr>Devoirs</vt:lpstr>
      <vt:lpstr>é/-er/-ez</vt:lpstr>
      <vt:lpstr>SFE</vt:lpstr>
      <vt:lpstr>Les terminaisons de verbes   </vt:lpstr>
      <vt:lpstr>SSC [é] ou SFE ? </vt:lpstr>
      <vt:lpstr>Pour and sans + infinitive</vt:lpstr>
      <vt:lpstr>Les formes verbales (1/2)</vt:lpstr>
      <vt:lpstr>Les formes verbales (2/2)</vt:lpstr>
      <vt:lpstr>Le festival de Dieppe (1/3) </vt:lpstr>
      <vt:lpstr>Le festival de Dieppe (2/3) </vt:lpstr>
      <vt:lpstr>Le festival de Dieppe (3/3) </vt:lpstr>
      <vt:lpstr>Je vais au festival …</vt:lpstr>
      <vt:lpstr>Les questions</vt:lpstr>
      <vt:lpstr>Vous êtes journalistes !</vt:lpstr>
      <vt:lpstr>Vous êtes journalistes !</vt:lpstr>
      <vt:lpstr>Vous êtes journalistes !</vt:lpstr>
      <vt:lpstr>Cultural events [1]: Le festival de Dieppe </vt:lpstr>
      <vt:lpstr>SFE</vt:lpstr>
      <vt:lpstr>é/-er/-ez</vt:lpstr>
      <vt:lpstr>Les terminaisons de verbes </vt:lpstr>
      <vt:lpstr>SSC [é] ou SFE ? </vt:lpstr>
      <vt:lpstr>La Manche (1/3)</vt:lpstr>
      <vt:lpstr>La Manche (2/3)</vt:lpstr>
      <vt:lpstr>La Manche (3/3)</vt:lpstr>
      <vt:lpstr>Saying ‘we’</vt:lpstr>
      <vt:lpstr>Au festival de Dieppe</vt:lpstr>
      <vt:lpstr>Comment poser une question ?</vt:lpstr>
      <vt:lpstr>Qui est où ?</vt:lpstr>
      <vt:lpstr>Qui fait quoi et où ?</vt:lpstr>
      <vt:lpstr>Student A rolecards</vt:lpstr>
      <vt:lpstr>Qui fait quoi et où ?</vt:lpstr>
      <vt:lpstr>-ER verbs and est-ce que questions</vt:lpstr>
      <vt:lpstr>Gaming Grammar</vt:lpstr>
      <vt:lpstr>Devoirs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Louise Bibbey</cp:lastModifiedBy>
  <cp:revision>259</cp:revision>
  <dcterms:created xsi:type="dcterms:W3CDTF">2021-05-26T10:20:08Z</dcterms:created>
  <dcterms:modified xsi:type="dcterms:W3CDTF">2021-11-12T11:28:30Z</dcterms:modified>
</cp:coreProperties>
</file>