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6" r:id="rId2"/>
    <p:sldMasterId id="2147483710" r:id="rId3"/>
    <p:sldMasterId id="2147483743" r:id="rId4"/>
  </p:sldMasterIdLst>
  <p:notesMasterIdLst>
    <p:notesMasterId r:id="rId57"/>
  </p:notesMasterIdLst>
  <p:sldIdLst>
    <p:sldId id="258" r:id="rId5"/>
    <p:sldId id="310" r:id="rId6"/>
    <p:sldId id="746" r:id="rId7"/>
    <p:sldId id="274" r:id="rId8"/>
    <p:sldId id="285" r:id="rId9"/>
    <p:sldId id="506" r:id="rId10"/>
    <p:sldId id="313" r:id="rId11"/>
    <p:sldId id="502" r:id="rId12"/>
    <p:sldId id="681" r:id="rId13"/>
    <p:sldId id="329" r:id="rId14"/>
    <p:sldId id="324" r:id="rId15"/>
    <p:sldId id="530" r:id="rId16"/>
    <p:sldId id="526" r:id="rId17"/>
    <p:sldId id="531" r:id="rId18"/>
    <p:sldId id="527" r:id="rId19"/>
    <p:sldId id="721" r:id="rId20"/>
    <p:sldId id="677" r:id="rId21"/>
    <p:sldId id="705" r:id="rId22"/>
    <p:sldId id="521" r:id="rId23"/>
    <p:sldId id="318" r:id="rId24"/>
    <p:sldId id="710" r:id="rId25"/>
    <p:sldId id="711" r:id="rId26"/>
    <p:sldId id="517" r:id="rId27"/>
    <p:sldId id="742" r:id="rId28"/>
    <p:sldId id="315" r:id="rId29"/>
    <p:sldId id="744" r:id="rId30"/>
    <p:sldId id="745" r:id="rId31"/>
    <p:sldId id="547" r:id="rId32"/>
    <p:sldId id="548" r:id="rId33"/>
    <p:sldId id="549" r:id="rId34"/>
    <p:sldId id="550" r:id="rId35"/>
    <p:sldId id="551" r:id="rId36"/>
    <p:sldId id="552" r:id="rId37"/>
    <p:sldId id="553" r:id="rId38"/>
    <p:sldId id="743" r:id="rId39"/>
    <p:sldId id="679" r:id="rId40"/>
    <p:sldId id="543" r:id="rId41"/>
    <p:sldId id="678" r:id="rId42"/>
    <p:sldId id="707" r:id="rId43"/>
    <p:sldId id="708" r:id="rId44"/>
    <p:sldId id="732" r:id="rId45"/>
    <p:sldId id="727" r:id="rId46"/>
    <p:sldId id="735" r:id="rId47"/>
    <p:sldId id="734" r:id="rId48"/>
    <p:sldId id="729" r:id="rId49"/>
    <p:sldId id="736" r:id="rId50"/>
    <p:sldId id="737" r:id="rId51"/>
    <p:sldId id="738" r:id="rId52"/>
    <p:sldId id="741" r:id="rId53"/>
    <p:sldId id="739" r:id="rId54"/>
    <p:sldId id="448" r:id="rId55"/>
    <p:sldId id="725" r:id="rId5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mber Dudley" initials="AD" lastIdx="80" clrIdx="0">
    <p:extLst>
      <p:ext uri="{19B8F6BF-5375-455C-9EA6-DF929625EA0E}">
        <p15:presenceInfo xmlns:p15="http://schemas.microsoft.com/office/powerpoint/2012/main" userId="S::ad2u16@soton.ac.uk::3175bca7-b53d-4978-b72c-95b5e20d0140" providerId="AD"/>
      </p:ext>
    </p:extLst>
  </p:cmAuthor>
  <p:cmAuthor id="2" name="Catherine Morris" initials="CM" lastIdx="4" clrIdx="1">
    <p:extLst>
      <p:ext uri="{19B8F6BF-5375-455C-9EA6-DF929625EA0E}">
        <p15:presenceInfo xmlns:p15="http://schemas.microsoft.com/office/powerpoint/2012/main" userId="Catherine Morri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E4F74"/>
    <a:srgbClr val="EE6000"/>
    <a:srgbClr val="203864"/>
    <a:srgbClr val="0F4E73"/>
    <a:srgbClr val="115076"/>
    <a:srgbClr val="104F76"/>
    <a:srgbClr val="DEECF8"/>
    <a:srgbClr val="E3EAFD"/>
    <a:srgbClr val="FDECE9"/>
    <a:srgbClr val="F9D7C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523" autoAdjust="0"/>
    <p:restoredTop sz="76240" autoAdjust="0"/>
  </p:normalViewPr>
  <p:slideViewPr>
    <p:cSldViewPr snapToGrid="0">
      <p:cViewPr varScale="1">
        <p:scale>
          <a:sx n="80" d="100"/>
          <a:sy n="80" d="100"/>
        </p:scale>
        <p:origin x="1520" y="192"/>
      </p:cViewPr>
      <p:guideLst/>
    </p:cSldViewPr>
  </p:slideViewPr>
  <p:outlineViewPr>
    <p:cViewPr>
      <p:scale>
        <a:sx n="33" d="100"/>
        <a:sy n="33" d="100"/>
      </p:scale>
      <p:origin x="0" y="-6576"/>
    </p:cViewPr>
  </p:outlineViewPr>
  <p:notesTextViewPr>
    <p:cViewPr>
      <p:scale>
        <a:sx n="100" d="100"/>
        <a:sy n="100" d="100"/>
      </p:scale>
      <p:origin x="0" y="0"/>
    </p:cViewPr>
  </p:notesTextViewPr>
  <p:sorterViewPr>
    <p:cViewPr>
      <p:scale>
        <a:sx n="100" d="100"/>
        <a:sy n="100" d="100"/>
      </p:scale>
      <p:origin x="0" y="-9252"/>
    </p:cViewPr>
  </p:sorterViewPr>
  <p:notesViewPr>
    <p:cSldViewPr snapToGrid="0" showGuides="1">
      <p:cViewPr varScale="1">
        <p:scale>
          <a:sx n="86" d="100"/>
          <a:sy n="86" d="100"/>
        </p:scale>
        <p:origin x="3786" y="7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commentAuthors" Target="commentAuthors.xml"/><Relationship Id="rId5" Type="http://schemas.openxmlformats.org/officeDocument/2006/relationships/slide" Target="slides/slide1.xml"/><Relationship Id="rId61" Type="http://schemas.openxmlformats.org/officeDocument/2006/relationships/theme" Target="theme/them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notesMaster" Target="notesMasters/notesMaster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BAE9C-ACF2-4362-814B-1AB50972AD2E}" type="datetimeFigureOut">
              <a:rPr lang="en-GB" smtClean="0"/>
              <a:t>09/07/2021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1212F4-EB5A-464B-92EC-DACFCB1CC2CD}" type="slidenum">
              <a:rPr lang="en-GB" smtClean="0"/>
              <a:t>‹#›</a:t>
            </a:fld>
            <a:endParaRPr lang="en-GB"/>
          </a:p>
        </p:txBody>
      </p:sp>
    </p:spTree>
    <p:extLst>
      <p:ext uri="{BB962C8B-B14F-4D97-AF65-F5344CB8AC3E}">
        <p14:creationId xmlns:p14="http://schemas.microsoft.com/office/powerpoint/2010/main" val="235185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Chloé Motard. All additional pictures selected are available under a Creative Commons license, no attribution required.</a:t>
            </a:r>
          </a:p>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Native teacher feedback provided by </a:t>
            </a:r>
            <a:r>
              <a:rPr lang="fr-FR" b="0" i="0" dirty="0">
                <a:solidFill>
                  <a:srgbClr val="000000"/>
                </a:solidFill>
                <a:effectLst/>
                <a:latin typeface="Calibri" panose="020F0502020204030204" pitchFamily="34" charset="0"/>
              </a:rPr>
              <a:t>Sarah Brichory.</a:t>
            </a:r>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With</a:t>
            </a:r>
            <a:r>
              <a:rPr lang="en-GB" b="0" baseline="0" dirty="0"/>
              <a:t> thanks to Rachel Hawkes for her input on the lesson material.</a:t>
            </a:r>
            <a:endParaRPr lang="en-CA" sz="1200" b="0" i="0" u="none" strike="noStrike"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1):</a:t>
            </a:r>
            <a:endParaRPr lang="en-GB" b="0"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Revision of SSC </a:t>
            </a:r>
            <a:r>
              <a:rPr lang="en-GB" b="1" dirty="0"/>
              <a:t>[gn] and [j/soft 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Introduction</a:t>
            </a:r>
            <a:r>
              <a:rPr lang="en-GB" b="0" baseline="0" dirty="0"/>
              <a:t> of</a:t>
            </a:r>
            <a:r>
              <a:rPr lang="en-GB" dirty="0"/>
              <a:t> </a:t>
            </a:r>
            <a:r>
              <a:rPr lang="en-GB" b="1" dirty="0"/>
              <a:t>irregular past participles (taking </a:t>
            </a:r>
            <a:r>
              <a:rPr lang="en-GB" b="1" dirty="0" err="1"/>
              <a:t>avoir</a:t>
            </a:r>
            <a:r>
              <a:rPr lang="en-GB" b="1"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Introduction of questions in the </a:t>
            </a:r>
            <a:r>
              <a:rPr lang="en-GB" b="1" dirty="0"/>
              <a:t>perfect</a:t>
            </a:r>
            <a:r>
              <a:rPr lang="en-GB" b="0" dirty="0"/>
              <a:t> tense (to translate </a:t>
            </a:r>
            <a:r>
              <a:rPr lang="en-GB" b="1" dirty="0"/>
              <a:t>did</a:t>
            </a:r>
            <a:r>
              <a:rPr lang="en-GB" b="0" dirty="0"/>
              <a:t>? and </a:t>
            </a:r>
            <a:r>
              <a:rPr lang="en-GB" b="1" dirty="0"/>
              <a:t>have/has? </a:t>
            </a:r>
            <a:r>
              <a:rPr lang="en-GB" b="0" dirty="0"/>
              <a:t>in English)</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dirty="0"/>
              <a:t>Word frequency </a:t>
            </a:r>
            <a:r>
              <a:rPr lang="en-GB" b="1" baseline="0" dirty="0"/>
              <a:t>(1 is the most frequent word in French): </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8.3.2.6 (introduce) </a:t>
            </a:r>
            <a:r>
              <a:rPr lang="fr-FR" dirty="0">
                <a:solidFill>
                  <a:srgbClr val="000000"/>
                </a:solidFill>
                <a:latin typeface="Century Gothic" panose="020B0502020202020204" pitchFamily="34" charset="0"/>
              </a:rPr>
              <a:t>bu [boire - 1879], eu [avoir - 8], pris [prendre - 43], accident [1227], bras [</a:t>
            </a:r>
            <a:r>
              <a:rPr lang="en-GB" sz="1200" b="0" i="0" u="none" strike="noStrike" kern="1200" dirty="0">
                <a:solidFill>
                  <a:schemeClr val="tx1"/>
                </a:solidFill>
                <a:effectLst/>
                <a:latin typeface="+mn-lt"/>
                <a:ea typeface="+mn-ea"/>
                <a:cs typeface="+mn-cs"/>
              </a:rPr>
              <a:t>1253]</a:t>
            </a:r>
            <a:r>
              <a:rPr lang="fr-FR" sz="1200" b="0" i="0" u="none" strike="noStrike" kern="1200" dirty="0">
                <a:solidFill>
                  <a:srgbClr val="000000"/>
                </a:solidFill>
                <a:effectLst/>
                <a:latin typeface="Century Gothic" panose="020B0502020202020204" pitchFamily="34" charset="0"/>
                <a:ea typeface="+mn-ea"/>
                <a:cs typeface="+mn-cs"/>
              </a:rPr>
              <a:t>,</a:t>
            </a:r>
            <a:r>
              <a:rPr lang="fr-FR" dirty="0">
                <a:solidFill>
                  <a:srgbClr val="000000"/>
                </a:solidFill>
                <a:latin typeface="Century Gothic" panose="020B0502020202020204" pitchFamily="34" charset="0"/>
              </a:rPr>
              <a:t> jambe [2472], mal</a:t>
            </a:r>
            <a:r>
              <a:rPr lang="fr-FR" baseline="30000" dirty="0">
                <a:solidFill>
                  <a:srgbClr val="000000"/>
                </a:solidFill>
                <a:latin typeface="Century Gothic" panose="020B0502020202020204" pitchFamily="34" charset="0"/>
              </a:rPr>
              <a:t>1</a:t>
            </a:r>
            <a:r>
              <a:rPr lang="fr-FR" dirty="0">
                <a:solidFill>
                  <a:srgbClr val="000000"/>
                </a:solidFill>
                <a:latin typeface="Century Gothic" panose="020B0502020202020204" pitchFamily="34" charset="0"/>
              </a:rPr>
              <a:t> [277], maladie [793], petit-déjeuner [&gt;5000], photo [1412], déjà</a:t>
            </a:r>
            <a:r>
              <a:rPr lang="fr-FR" baseline="30000" dirty="0">
                <a:solidFill>
                  <a:srgbClr val="000000"/>
                </a:solidFill>
                <a:latin typeface="Century Gothic" panose="020B0502020202020204" pitchFamily="34" charset="0"/>
              </a:rPr>
              <a:t>2</a:t>
            </a:r>
            <a:r>
              <a:rPr lang="fr-FR" dirty="0">
                <a:solidFill>
                  <a:srgbClr val="000000"/>
                </a:solidFill>
                <a:latin typeface="Century Gothic" panose="020B0502020202020204" pitchFamily="34" charset="0"/>
              </a:rPr>
              <a:t> [58], pas encore [18/51], ensuite [265],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8.3.1.6 (revisit)</a:t>
            </a:r>
            <a:r>
              <a:rPr lang="en-GB" sz="1200" b="1" i="0" u="none" strike="noStrike" kern="1200" cap="none" baseline="0" dirty="0">
                <a:solidFill>
                  <a:schemeClr val="tx1"/>
                </a:solidFill>
                <a:effectLst/>
                <a:latin typeface="+mn-lt"/>
                <a:ea typeface="Calibri"/>
                <a:cs typeface="Calibri"/>
                <a:sym typeface="Calibri"/>
              </a:rPr>
              <a:t> </a:t>
            </a:r>
            <a:r>
              <a:rPr lang="en-GB" sz="1200" b="0" i="0" u="none" strike="noStrike" kern="1200" dirty="0">
                <a:solidFill>
                  <a:schemeClr val="tx1"/>
                </a:solidFill>
                <a:effectLst/>
                <a:latin typeface="+mn-lt"/>
                <a:ea typeface="+mn-ea"/>
                <a:cs typeface="+mn-cs"/>
              </a:rPr>
              <a:t>attendre [155], descendre [1705], (en) bas [7/468], histoire</a:t>
            </a:r>
            <a:r>
              <a:rPr lang="en-GB" sz="1200" b="0" i="0" u="none" strike="noStrike" kern="1200" baseline="30000" dirty="0">
                <a:solidFill>
                  <a:schemeClr val="tx1"/>
                </a:solidFill>
                <a:effectLst/>
                <a:latin typeface="+mn-lt"/>
                <a:ea typeface="+mn-ea"/>
                <a:cs typeface="+mn-cs"/>
              </a:rPr>
              <a:t>2</a:t>
            </a:r>
            <a:r>
              <a:rPr lang="en-GB" sz="1200" b="0" i="0" u="none" strike="noStrike" kern="1200" dirty="0">
                <a:solidFill>
                  <a:schemeClr val="tx1"/>
                </a:solidFill>
                <a:effectLst/>
                <a:latin typeface="+mn-lt"/>
                <a:ea typeface="+mn-ea"/>
                <a:cs typeface="+mn-cs"/>
              </a:rPr>
              <a:t> [263], règle</a:t>
            </a:r>
            <a:r>
              <a:rPr lang="en-GB" sz="1200" b="0" i="0" u="none" strike="noStrike" kern="1200" baseline="30000" dirty="0">
                <a:solidFill>
                  <a:schemeClr val="tx1"/>
                </a:solidFill>
                <a:effectLst/>
                <a:latin typeface="+mn-lt"/>
                <a:ea typeface="+mn-ea"/>
                <a:cs typeface="+mn-cs"/>
              </a:rPr>
              <a:t>2</a:t>
            </a:r>
            <a:r>
              <a:rPr lang="en-GB" sz="1200" b="0" i="0" u="none" strike="noStrike" kern="1200" dirty="0">
                <a:solidFill>
                  <a:schemeClr val="tx1"/>
                </a:solidFill>
                <a:effectLst/>
                <a:latin typeface="+mn-lt"/>
                <a:ea typeface="+mn-ea"/>
                <a:cs typeface="+mn-cs"/>
              </a:rPr>
              <a:t> [488], piste [1902], roman [1262], texte [631]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baseline="0" dirty="0">
                <a:solidFill>
                  <a:schemeClr val="tx1"/>
                </a:solidFill>
                <a:effectLst/>
                <a:latin typeface="+mn-lt"/>
                <a:ea typeface="Calibri"/>
                <a:cs typeface="Calibri"/>
                <a:sym typeface="Calibri"/>
              </a:rPr>
              <a:t>8.2.2.3 </a:t>
            </a:r>
            <a:r>
              <a:rPr lang="en-GB" sz="1200" b="1" i="0" u="none" strike="noStrike" kern="1200" cap="none" dirty="0">
                <a:solidFill>
                  <a:schemeClr val="tx1"/>
                </a:solidFill>
                <a:effectLst/>
                <a:latin typeface="+mn-lt"/>
                <a:ea typeface="Calibri"/>
                <a:cs typeface="Calibri"/>
                <a:sym typeface="Calibri"/>
              </a:rPr>
              <a:t>(revisit)</a:t>
            </a:r>
            <a:r>
              <a:rPr lang="en-GB" sz="1200" b="0" i="0" u="none" strike="noStrike" kern="1200" cap="none" baseline="0" dirty="0">
                <a:solidFill>
                  <a:schemeClr val="tx1"/>
                </a:solidFill>
                <a:effectLst/>
                <a:latin typeface="+mn-lt"/>
                <a:ea typeface="Calibri"/>
                <a:cs typeface="Calibri"/>
                <a:sym typeface="Calibri"/>
              </a:rPr>
              <a:t> </a:t>
            </a:r>
            <a:r>
              <a:rPr lang="en-GB" sz="1200" b="0" i="0" u="none" strike="noStrike" kern="1200" dirty="0">
                <a:solidFill>
                  <a:schemeClr val="tx1"/>
                </a:solidFill>
                <a:effectLst/>
                <a:latin typeface="+mn-lt"/>
                <a:ea typeface="+mn-ea"/>
                <a:cs typeface="+mn-cs"/>
              </a:rPr>
              <a:t>feu [786], hôpital [1308], jeu [291], journal [420], </a:t>
            </a:r>
            <a:r>
              <a:rPr lang="en-GB" sz="1200" b="0" i="0" u="none" strike="noStrike" kern="1200" dirty="0" err="1">
                <a:solidFill>
                  <a:schemeClr val="tx1"/>
                </a:solidFill>
                <a:effectLst/>
                <a:latin typeface="+mn-lt"/>
                <a:ea typeface="+mn-ea"/>
                <a:cs typeface="+mn-cs"/>
              </a:rPr>
              <a:t>oiseau</a:t>
            </a:r>
            <a:r>
              <a:rPr lang="en-GB" sz="1200" b="0" i="0" u="none" strike="noStrike" kern="1200" dirty="0">
                <a:solidFill>
                  <a:schemeClr val="tx1"/>
                </a:solidFill>
                <a:effectLst/>
                <a:latin typeface="+mn-lt"/>
                <a:ea typeface="+mn-ea"/>
                <a:cs typeface="+mn-cs"/>
              </a:rPr>
              <a:t> [2435], </a:t>
            </a:r>
            <a:r>
              <a:rPr lang="en-GB" sz="1200" b="0" i="0" u="none" strike="noStrike" kern="1200" dirty="0" err="1">
                <a:solidFill>
                  <a:schemeClr val="tx1"/>
                </a:solidFill>
                <a:effectLst/>
                <a:latin typeface="+mn-lt"/>
                <a:ea typeface="+mn-ea"/>
                <a:cs typeface="+mn-cs"/>
              </a:rPr>
              <a:t>réseau</a:t>
            </a:r>
            <a:r>
              <a:rPr lang="en-GB" sz="1200" b="0" i="0" u="none" strike="noStrike" kern="1200" dirty="0">
                <a:solidFill>
                  <a:schemeClr val="tx1"/>
                </a:solidFill>
                <a:effectLst/>
                <a:latin typeface="+mn-lt"/>
                <a:ea typeface="+mn-ea"/>
                <a:cs typeface="+mn-cs"/>
              </a:rPr>
              <a:t> [721], </a:t>
            </a:r>
            <a:r>
              <a:rPr lang="en-GB" sz="1200" b="0" i="0" u="none" strike="noStrike" kern="1200" dirty="0" err="1">
                <a:solidFill>
                  <a:schemeClr val="tx1"/>
                </a:solidFill>
                <a:effectLst/>
                <a:latin typeface="+mn-lt"/>
                <a:ea typeface="+mn-ea"/>
                <a:cs typeface="+mn-cs"/>
              </a:rPr>
              <a:t>autre</a:t>
            </a:r>
            <a:r>
              <a:rPr lang="en-GB" sz="1200" b="0" i="0" u="none" strike="noStrike" kern="1200" dirty="0">
                <a:solidFill>
                  <a:schemeClr val="tx1"/>
                </a:solidFill>
                <a:effectLst/>
                <a:latin typeface="+mn-lt"/>
                <a:ea typeface="+mn-ea"/>
                <a:cs typeface="+mn-cs"/>
              </a:rPr>
              <a:t> [28], </a:t>
            </a:r>
            <a:r>
              <a:rPr lang="en-GB" sz="1200" b="0" i="0" u="none" strike="noStrike" kern="1200" dirty="0" err="1">
                <a:solidFill>
                  <a:schemeClr val="tx1"/>
                </a:solidFill>
                <a:effectLst/>
                <a:latin typeface="+mn-lt"/>
                <a:ea typeface="+mn-ea"/>
                <a:cs typeface="+mn-cs"/>
              </a:rPr>
              <a:t>même</a:t>
            </a:r>
            <a:r>
              <a:rPr lang="en-GB" sz="1200" b="0" i="0" u="none" strike="noStrike" kern="1200" dirty="0">
                <a:solidFill>
                  <a:schemeClr val="tx1"/>
                </a:solidFill>
                <a:effectLst/>
                <a:latin typeface="+mn-lt"/>
                <a:ea typeface="+mn-ea"/>
                <a:cs typeface="+mn-cs"/>
              </a:rPr>
              <a:t> [42], </a:t>
            </a:r>
            <a:r>
              <a:rPr lang="en-GB" sz="1200" b="0" i="0" u="none" strike="noStrike" kern="1200" dirty="0" err="1">
                <a:solidFill>
                  <a:schemeClr val="tx1"/>
                </a:solidFill>
                <a:effectLst/>
                <a:latin typeface="+mn-lt"/>
                <a:ea typeface="+mn-ea"/>
                <a:cs typeface="+mn-cs"/>
              </a:rPr>
              <a:t>idéal</a:t>
            </a:r>
            <a:r>
              <a:rPr lang="en-GB" sz="1200" b="0" i="0" u="none" strike="noStrike" kern="1200" dirty="0">
                <a:solidFill>
                  <a:schemeClr val="tx1"/>
                </a:solidFill>
                <a:effectLst/>
                <a:latin typeface="+mn-lt"/>
                <a:ea typeface="+mn-ea"/>
                <a:cs typeface="+mn-cs"/>
              </a:rPr>
              <a:t> [1429], international [282], local [622], </a:t>
            </a:r>
            <a:r>
              <a:rPr lang="en-GB" sz="1200" b="0" i="0" u="none" strike="noStrike" kern="1200" dirty="0" err="1">
                <a:solidFill>
                  <a:schemeClr val="tx1"/>
                </a:solidFill>
                <a:effectLst/>
                <a:latin typeface="+mn-lt"/>
                <a:ea typeface="+mn-ea"/>
                <a:cs typeface="+mn-cs"/>
              </a:rPr>
              <a:t>plusieurs</a:t>
            </a:r>
            <a:r>
              <a:rPr lang="en-GB" sz="1200" b="0" i="0" u="none" strike="noStrike" kern="1200" dirty="0">
                <a:solidFill>
                  <a:schemeClr val="tx1"/>
                </a:solidFill>
                <a:effectLst/>
                <a:latin typeface="+mn-lt"/>
                <a:ea typeface="+mn-ea"/>
                <a:cs typeface="+mn-cs"/>
              </a:rPr>
              <a:t> [213], social [301]</a:t>
            </a:r>
            <a:r>
              <a:rPr lang="en-GB" dirty="0"/>
              <a:t>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Source: </a:t>
            </a:r>
            <a:r>
              <a:rPr lang="en-GB" sz="1200" b="0" i="0" u="none" strike="noStrike" kern="1200" cap="none" dirty="0" err="1">
                <a:solidFill>
                  <a:schemeClr val="tx1"/>
                </a:solidFill>
                <a:effectLst/>
                <a:latin typeface="+mn-lt"/>
                <a:ea typeface="Calibri"/>
                <a:cs typeface="Calibri"/>
                <a:sym typeface="Calibri"/>
              </a:rPr>
              <a:t>Londsale</a:t>
            </a:r>
            <a:r>
              <a:rPr lang="en-GB" sz="1200" b="0" i="0" u="none" strike="noStrike" kern="1200" cap="none" dirty="0">
                <a:solidFill>
                  <a:schemeClr val="tx1"/>
                </a:solidFill>
                <a:effectLst/>
                <a:latin typeface="+mn-lt"/>
                <a:ea typeface="Calibri"/>
                <a:cs typeface="Calibri"/>
                <a:sym typeface="Calibri"/>
              </a:rPr>
              <a:t>, D., &amp; Le Bras, Y.  (2009). </a:t>
            </a:r>
            <a:r>
              <a:rPr lang="en-GB" sz="1200" b="0" i="1" u="none" strike="noStrike" kern="1200" cap="none" dirty="0">
                <a:solidFill>
                  <a:schemeClr val="tx1"/>
                </a:solidFill>
                <a:effectLst/>
                <a:latin typeface="+mn-lt"/>
                <a:ea typeface="Calibri"/>
                <a:cs typeface="Calibri"/>
                <a:sym typeface="Calibri"/>
              </a:rPr>
              <a:t>A Frequency Dictionary of French: Core vocabulary for learners </a:t>
            </a:r>
            <a:r>
              <a:rPr lang="en-GB" sz="1200" b="0" i="0" u="none" strike="noStrike" kern="1200" cap="none" dirty="0">
                <a:solidFill>
                  <a:schemeClr val="tx1"/>
                </a:solidFill>
                <a:effectLst/>
                <a:latin typeface="+mn-lt"/>
                <a:ea typeface="Calibri"/>
                <a:cs typeface="Calibri"/>
                <a:sym typeface="Calibri"/>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cap="none" dirty="0">
              <a:solidFill>
                <a:schemeClr val="tx1"/>
              </a:solidFill>
              <a:effectLst/>
              <a:latin typeface="+mn-lt"/>
              <a:ea typeface="Calibri"/>
              <a:cs typeface="Calibri"/>
              <a:sym typeface="Calibri"/>
            </a:endParaRPr>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dirty="0">
              <a:solidFill>
                <a:schemeClr val="dk1"/>
              </a:solidFill>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a:t>
            </a:fld>
            <a:endParaRPr lang="en-GB">
              <a:solidFill>
                <a:prstClr val="black"/>
              </a:solidFill>
            </a:endParaRPr>
          </a:p>
        </p:txBody>
      </p:sp>
    </p:spTree>
    <p:extLst>
      <p:ext uri="{BB962C8B-B14F-4D97-AF65-F5344CB8AC3E}">
        <p14:creationId xmlns:p14="http://schemas.microsoft.com/office/powerpoint/2010/main" val="22039213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5 minutes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1" dirty="0"/>
            </a:br>
            <a:r>
              <a:rPr lang="en-GB" b="1" dirty="0"/>
              <a:t>Aim: </a:t>
            </a:r>
            <a:r>
              <a:rPr lang="en-GB" b="0" dirty="0"/>
              <a:t>Written recognition of words from this week’s vocabulary set in longer contexts. </a:t>
            </a:r>
            <a:br>
              <a:rPr lang="en-GB" b="0" dirty="0"/>
            </a:b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 </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b="0" dirty="0"/>
              <a:t>1. Students read the dialogue and use the semantic or grammatical context to fill in the blanks using words form this week’s new vocabulary set.</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b="0" dirty="0"/>
              <a:t>2. Click to reveal answers one by one.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50420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2 minutes</a:t>
            </a:r>
          </a:p>
          <a:p>
            <a:endParaRPr lang="en-US" b="1" dirty="0"/>
          </a:p>
          <a:p>
            <a:r>
              <a:rPr lang="en-US" b="1" dirty="0"/>
              <a:t>Aim: </a:t>
            </a:r>
            <a:r>
              <a:rPr lang="en-US" b="0" dirty="0"/>
              <a:t>To introduce irregular past participles </a:t>
            </a:r>
            <a:r>
              <a:rPr lang="en-US" b="0" i="1" dirty="0" err="1"/>
              <a:t>eu</a:t>
            </a:r>
            <a:r>
              <a:rPr lang="en-US" b="0" i="0" dirty="0"/>
              <a:t> and </a:t>
            </a:r>
            <a:r>
              <a:rPr lang="en-US" b="0" i="1" dirty="0"/>
              <a:t>bu</a:t>
            </a:r>
            <a:r>
              <a:rPr lang="en-US" b="0" dirty="0"/>
              <a:t>. </a:t>
            </a:r>
            <a:endParaRPr lang="en-US" b="1" dirty="0"/>
          </a:p>
          <a:p>
            <a:endParaRPr lang="en-US" b="1" dirty="0"/>
          </a:p>
          <a:p>
            <a:r>
              <a:rPr lang="en-US" b="1" dirty="0"/>
              <a:t>Procedure:</a:t>
            </a:r>
          </a:p>
          <a:p>
            <a:pPr marL="0" indent="0">
              <a:buFont typeface="+mj-lt"/>
              <a:buNone/>
            </a:pPr>
            <a:r>
              <a:rPr lang="en-US" b="0" dirty="0"/>
              <a:t>1. Click to animate the explanation. </a:t>
            </a:r>
          </a:p>
          <a:p>
            <a:pPr marL="0" indent="0">
              <a:buFont typeface="+mj-lt"/>
              <a:buNone/>
            </a:pPr>
            <a:r>
              <a:rPr lang="en-US" b="0" dirty="0"/>
              <a:t>2. Remind students that the </a:t>
            </a:r>
            <a:r>
              <a:rPr lang="en-US" b="0" i="1" dirty="0"/>
              <a:t>passé </a:t>
            </a:r>
            <a:r>
              <a:rPr lang="en-US" b="0" i="1" dirty="0" err="1"/>
              <a:t>composé</a:t>
            </a:r>
            <a:r>
              <a:rPr lang="en-US" b="0" i="1" dirty="0"/>
              <a:t> </a:t>
            </a:r>
            <a:r>
              <a:rPr lang="en-US" b="0" i="0" dirty="0"/>
              <a:t>has two possible translations in English: the present perfect and the past simple.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20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i="0" dirty="0"/>
              <a:t>Timing: 1 minute </a:t>
            </a:r>
            <a:r>
              <a:rPr lang="en-GB" b="0" i="0" dirty="0"/>
              <a:t>for 4 slides</a:t>
            </a:r>
          </a:p>
          <a:p>
            <a:pPr marL="0" lvl="0" indent="0" algn="l" rtl="0">
              <a:spcBef>
                <a:spcPts val="0"/>
              </a:spcBef>
              <a:spcAft>
                <a:spcPts val="0"/>
              </a:spcAft>
              <a:buNone/>
            </a:pPr>
            <a:endParaRPr lang="en-GB" b="1" i="0" dirty="0"/>
          </a:p>
          <a:p>
            <a:pPr marL="0" lvl="0" indent="0" algn="l" rtl="0">
              <a:spcBef>
                <a:spcPts val="0"/>
              </a:spcBef>
              <a:spcAft>
                <a:spcPts val="0"/>
              </a:spcAft>
              <a:buNone/>
            </a:pPr>
            <a:r>
              <a:rPr lang="en-GB" b="1" i="0" dirty="0"/>
              <a:t>Aim:</a:t>
            </a:r>
            <a:r>
              <a:rPr lang="en-GB" b="0" i="0" dirty="0"/>
              <a:t> Pronunciation practice of the 1</a:t>
            </a:r>
            <a:r>
              <a:rPr lang="en-GB" b="0" i="0" baseline="30000" dirty="0"/>
              <a:t>st</a:t>
            </a:r>
            <a:r>
              <a:rPr lang="en-GB" b="0" i="0" dirty="0"/>
              <a:t> person singular forms of </a:t>
            </a:r>
            <a:r>
              <a:rPr lang="en-GB" b="0" i="1" dirty="0" err="1"/>
              <a:t>boire</a:t>
            </a:r>
            <a:r>
              <a:rPr lang="en-GB" b="0" i="1" dirty="0"/>
              <a:t> </a:t>
            </a:r>
            <a:r>
              <a:rPr lang="en-GB" b="0" i="0" dirty="0"/>
              <a:t>and </a:t>
            </a:r>
            <a:r>
              <a:rPr lang="en-GB" b="0" i="1" dirty="0" err="1"/>
              <a:t>avoir</a:t>
            </a:r>
            <a:r>
              <a:rPr lang="en-GB" b="0" i="1" dirty="0"/>
              <a:t> </a:t>
            </a:r>
            <a:r>
              <a:rPr lang="en-GB" b="0" i="0" dirty="0"/>
              <a:t>in the present and perfect tenses.</a:t>
            </a:r>
            <a:endParaRPr lang="en-GB" b="0" i="1" dirty="0"/>
          </a:p>
          <a:p>
            <a:pPr marL="0" lvl="0" indent="0" algn="l" rtl="0">
              <a:spcBef>
                <a:spcPts val="0"/>
              </a:spcBef>
              <a:spcAft>
                <a:spcPts val="0"/>
              </a:spcAft>
              <a:buNone/>
            </a:pPr>
            <a:endParaRPr lang="en-GB" b="0" i="1" dirty="0"/>
          </a:p>
          <a:p>
            <a:pPr marL="0" lvl="0" indent="0" algn="l" rtl="0">
              <a:spcBef>
                <a:spcPts val="0"/>
              </a:spcBef>
              <a:spcAft>
                <a:spcPts val="0"/>
              </a:spcAft>
              <a:buNone/>
            </a:pPr>
            <a:r>
              <a:rPr lang="en-GB" b="1" i="0" dirty="0"/>
              <a:t>Procedure:</a:t>
            </a:r>
          </a:p>
          <a:p>
            <a:pPr marL="0" lvl="0" indent="0" algn="l" rtl="0">
              <a:spcBef>
                <a:spcPts val="0"/>
              </a:spcBef>
              <a:spcAft>
                <a:spcPts val="0"/>
              </a:spcAft>
              <a:buNone/>
            </a:pPr>
            <a:r>
              <a:rPr lang="en-GB" b="0" i="0" dirty="0"/>
              <a:t>1. Listen and repeat.</a:t>
            </a:r>
          </a:p>
          <a:p>
            <a:pPr marL="0" lvl="0" indent="0" algn="l" rtl="0">
              <a:spcBef>
                <a:spcPts val="0"/>
              </a:spcBef>
              <a:spcAft>
                <a:spcPts val="0"/>
              </a:spcAft>
              <a:buNone/>
            </a:pPr>
            <a:r>
              <a:rPr lang="en-GB" b="0" i="0" dirty="0"/>
              <a:t>2. Highlight SSC [oi] and sound final consonant (SFC)</a:t>
            </a:r>
          </a:p>
          <a:p>
            <a:pPr marL="228600" lvl="0" indent="-228600" algn="l" rtl="0">
              <a:spcBef>
                <a:spcPts val="0"/>
              </a:spcBef>
              <a:spcAft>
                <a:spcPts val="0"/>
              </a:spcAft>
              <a:buAutoNum type="arabicPeriod"/>
            </a:pPr>
            <a:endParaRPr lang="en-GB" b="0" i="0" dirty="0"/>
          </a:p>
          <a:p>
            <a:pPr marL="0" lvl="0" indent="0" algn="l" rtl="0">
              <a:spcBef>
                <a:spcPts val="0"/>
              </a:spcBef>
              <a:spcAft>
                <a:spcPts val="0"/>
              </a:spcAft>
              <a:buNone/>
            </a:pPr>
            <a:r>
              <a:rPr lang="en-GB" b="1" i="0" dirty="0"/>
              <a:t>Transcript: </a:t>
            </a:r>
            <a:endParaRPr lang="en-GB" b="0" i="0" dirty="0"/>
          </a:p>
          <a:p>
            <a:pPr marL="0" lvl="0" indent="0" algn="l" rtl="0">
              <a:spcBef>
                <a:spcPts val="0"/>
              </a:spcBef>
              <a:spcAft>
                <a:spcPts val="0"/>
              </a:spcAft>
              <a:buNone/>
            </a:pPr>
            <a:r>
              <a:rPr lang="en-GB" b="0" i="0" dirty="0"/>
              <a:t>Je </a:t>
            </a:r>
            <a:r>
              <a:rPr lang="en-GB" b="0" i="0" dirty="0" err="1"/>
              <a:t>bois</a:t>
            </a:r>
            <a:endParaRPr lang="en-GB" b="1" i="0"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12</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3799944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i="0" dirty="0"/>
              <a:t>Procedure:</a:t>
            </a:r>
          </a:p>
          <a:p>
            <a:pPr marL="0" lvl="0" indent="0" algn="l" rtl="0">
              <a:spcBef>
                <a:spcPts val="0"/>
              </a:spcBef>
              <a:spcAft>
                <a:spcPts val="0"/>
              </a:spcAft>
              <a:buNone/>
            </a:pPr>
            <a:r>
              <a:rPr lang="en-GB" b="0" i="0" dirty="0"/>
              <a:t>1. Listen and repeat.</a:t>
            </a:r>
          </a:p>
          <a:p>
            <a:pPr marL="0" lvl="0" indent="0" algn="l" rtl="0">
              <a:spcBef>
                <a:spcPts val="0"/>
              </a:spcBef>
              <a:spcAft>
                <a:spcPts val="0"/>
              </a:spcAft>
              <a:buNone/>
            </a:pPr>
            <a:r>
              <a:rPr lang="en-GB" b="0" i="0" dirty="0"/>
              <a:t>2. Draw attention to the use of the auxiliary verb.</a:t>
            </a:r>
          </a:p>
          <a:p>
            <a:pPr marL="0" lvl="0" indent="0" algn="l" rtl="0">
              <a:spcBef>
                <a:spcPts val="0"/>
              </a:spcBef>
              <a:spcAft>
                <a:spcPts val="0"/>
              </a:spcAft>
              <a:buNone/>
            </a:pPr>
            <a:r>
              <a:rPr lang="en-GB" b="0" i="0" dirty="0"/>
              <a:t>2. Highlight SSCs [ai] and [u].</a:t>
            </a:r>
          </a:p>
          <a:p>
            <a:pPr marL="0" lvl="0" indent="0" algn="l" rtl="0">
              <a:spcBef>
                <a:spcPts val="0"/>
              </a:spcBef>
              <a:spcAft>
                <a:spcPts val="0"/>
              </a:spcAft>
              <a:buNone/>
            </a:pPr>
            <a:endParaRPr lang="en-GB" b="0" i="0" dirty="0"/>
          </a:p>
          <a:p>
            <a:pPr marL="0" lvl="0" indent="0" algn="l" rtl="0">
              <a:spcBef>
                <a:spcPts val="0"/>
              </a:spcBef>
              <a:spcAft>
                <a:spcPts val="0"/>
              </a:spcAft>
              <a:buNone/>
            </a:pPr>
            <a:r>
              <a:rPr lang="en-GB" b="1" i="0" dirty="0"/>
              <a:t>Transcript: </a:t>
            </a:r>
            <a:endParaRPr lang="en-GB" b="0" i="0" dirty="0"/>
          </a:p>
          <a:p>
            <a:pPr marL="0" lvl="0" indent="0" algn="l" rtl="0">
              <a:spcBef>
                <a:spcPts val="0"/>
              </a:spcBef>
              <a:spcAft>
                <a:spcPts val="0"/>
              </a:spcAft>
              <a:buNone/>
            </a:pPr>
            <a:r>
              <a:rPr lang="en-GB" b="0" i="0" dirty="0" err="1"/>
              <a:t>J’ai</a:t>
            </a:r>
            <a:r>
              <a:rPr lang="en-GB" b="0" i="0" dirty="0"/>
              <a:t> </a:t>
            </a:r>
            <a:r>
              <a:rPr lang="en-GB" b="0" i="0" dirty="0" err="1"/>
              <a:t>bu</a:t>
            </a:r>
            <a:endParaRPr lang="en-GB" b="1" i="0" dirty="0"/>
          </a:p>
          <a:p>
            <a:pPr marL="0" lvl="0" indent="0" algn="l" rtl="0">
              <a:spcBef>
                <a:spcPts val="0"/>
              </a:spcBef>
              <a:spcAft>
                <a:spcPts val="0"/>
              </a:spcAft>
              <a:buNone/>
            </a:pPr>
            <a:endParaRPr b="0" i="0"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13</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613732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i="0" dirty="0"/>
              <a:t>Timing: 1 minute </a:t>
            </a:r>
            <a:r>
              <a:rPr lang="en-GB" b="0" i="0" dirty="0"/>
              <a:t>for 4 slides</a:t>
            </a:r>
          </a:p>
          <a:p>
            <a:pPr marL="0" lvl="0" indent="0" algn="l" rtl="0">
              <a:spcBef>
                <a:spcPts val="0"/>
              </a:spcBef>
              <a:spcAft>
                <a:spcPts val="0"/>
              </a:spcAft>
              <a:buNone/>
            </a:pPr>
            <a:endParaRPr lang="en-GB" b="1" i="0" dirty="0"/>
          </a:p>
          <a:p>
            <a:pPr marL="0" lvl="0" indent="0" algn="l" rtl="0">
              <a:spcBef>
                <a:spcPts val="0"/>
              </a:spcBef>
              <a:spcAft>
                <a:spcPts val="0"/>
              </a:spcAft>
              <a:buNone/>
            </a:pPr>
            <a:r>
              <a:rPr lang="en-GB" b="1" i="0" dirty="0"/>
              <a:t>Aim:</a:t>
            </a:r>
            <a:r>
              <a:rPr lang="en-GB" b="0" i="0" dirty="0"/>
              <a:t> To consolidate the concept of an auxiliary verb to show past tense and highlight the new irregular past participles.</a:t>
            </a:r>
            <a:endParaRPr lang="en-GB" b="0" i="1" dirty="0"/>
          </a:p>
          <a:p>
            <a:pPr marL="0" lvl="0" indent="0" algn="l" rtl="0">
              <a:spcBef>
                <a:spcPts val="0"/>
              </a:spcBef>
              <a:spcAft>
                <a:spcPts val="0"/>
              </a:spcAft>
              <a:buNone/>
            </a:pPr>
            <a:endParaRPr lang="en-GB" b="0" i="1" dirty="0"/>
          </a:p>
          <a:p>
            <a:pPr marL="0" lvl="0" indent="0" algn="l" rtl="0">
              <a:spcBef>
                <a:spcPts val="0"/>
              </a:spcBef>
              <a:spcAft>
                <a:spcPts val="0"/>
              </a:spcAft>
              <a:buNone/>
            </a:pPr>
            <a:r>
              <a:rPr lang="en-GB" b="1" i="0" dirty="0"/>
              <a:t>Procedure:</a:t>
            </a:r>
          </a:p>
          <a:p>
            <a:pPr marL="0" lvl="0" indent="0" algn="l" rtl="0">
              <a:spcBef>
                <a:spcPts val="0"/>
              </a:spcBef>
              <a:spcAft>
                <a:spcPts val="0"/>
              </a:spcAft>
              <a:buNone/>
            </a:pPr>
            <a:r>
              <a:rPr lang="en-GB" b="0" i="0" dirty="0"/>
              <a:t>1. Listen and repeat.</a:t>
            </a:r>
          </a:p>
          <a:p>
            <a:pPr marL="0" lvl="0" indent="0" algn="l" rtl="0">
              <a:spcBef>
                <a:spcPts val="0"/>
              </a:spcBef>
              <a:spcAft>
                <a:spcPts val="0"/>
              </a:spcAft>
              <a:buNone/>
            </a:pPr>
            <a:r>
              <a:rPr lang="en-GB" b="0" i="0" dirty="0"/>
              <a:t>2. Highlight SSC [ai].</a:t>
            </a:r>
          </a:p>
          <a:p>
            <a:pPr marL="228600" lvl="0" indent="-228600" algn="l" rtl="0">
              <a:spcBef>
                <a:spcPts val="0"/>
              </a:spcBef>
              <a:spcAft>
                <a:spcPts val="0"/>
              </a:spcAft>
              <a:buAutoNum type="arabicPeriod"/>
            </a:pPr>
            <a:endParaRPr lang="en-GB" b="0" i="0" dirty="0"/>
          </a:p>
          <a:p>
            <a:pPr marL="0" lvl="0" indent="0" algn="l" rtl="0">
              <a:spcBef>
                <a:spcPts val="0"/>
              </a:spcBef>
              <a:spcAft>
                <a:spcPts val="0"/>
              </a:spcAft>
              <a:buNone/>
            </a:pPr>
            <a:r>
              <a:rPr lang="en-GB" b="1" i="0" dirty="0"/>
              <a:t>Transcript: </a:t>
            </a:r>
            <a:endParaRPr lang="en-GB" b="0" i="0" dirty="0"/>
          </a:p>
          <a:p>
            <a:pPr marL="0" lvl="0" indent="0" algn="l" rtl="0">
              <a:spcBef>
                <a:spcPts val="0"/>
              </a:spcBef>
              <a:spcAft>
                <a:spcPts val="0"/>
              </a:spcAft>
              <a:buNone/>
            </a:pPr>
            <a:r>
              <a:rPr lang="en-GB" b="0" i="0" dirty="0" err="1"/>
              <a:t>J’ai</a:t>
            </a:r>
            <a:endParaRPr lang="en-GB" b="1" i="0" dirty="0"/>
          </a:p>
          <a:p>
            <a:pPr marL="0" lvl="0" indent="0" algn="l" rtl="0">
              <a:spcBef>
                <a:spcPts val="0"/>
              </a:spcBef>
              <a:spcAft>
                <a:spcPts val="0"/>
              </a:spcAft>
              <a:buNone/>
            </a:pPr>
            <a:endParaRPr lang="en-GB" b="0" i="0"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14</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0444739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i="0" dirty="0"/>
              <a:t>Timing: 1 minute </a:t>
            </a:r>
            <a:r>
              <a:rPr lang="en-GB" b="0" i="0" dirty="0"/>
              <a:t>for 4 slides</a:t>
            </a:r>
          </a:p>
          <a:p>
            <a:pPr marL="0" lvl="0" indent="0" algn="l" rtl="0">
              <a:spcBef>
                <a:spcPts val="0"/>
              </a:spcBef>
              <a:spcAft>
                <a:spcPts val="0"/>
              </a:spcAft>
              <a:buNone/>
            </a:pPr>
            <a:endParaRPr lang="en-GB" b="1" i="0" dirty="0"/>
          </a:p>
          <a:p>
            <a:pPr marL="0" lvl="0" indent="0" algn="l" rtl="0">
              <a:spcBef>
                <a:spcPts val="0"/>
              </a:spcBef>
              <a:spcAft>
                <a:spcPts val="0"/>
              </a:spcAft>
              <a:buNone/>
            </a:pPr>
            <a:r>
              <a:rPr lang="en-GB" b="1" i="0" dirty="0"/>
              <a:t>Aim:</a:t>
            </a:r>
            <a:r>
              <a:rPr lang="en-GB" b="0" i="0" dirty="0"/>
              <a:t> To consolidate the concept of an auxiliary verb to show past tense and highlight the new irregular past participles.</a:t>
            </a:r>
            <a:endParaRPr lang="en-GB" b="0" i="1" dirty="0"/>
          </a:p>
          <a:p>
            <a:pPr marL="0" lvl="0" indent="0" algn="l" rtl="0">
              <a:spcBef>
                <a:spcPts val="0"/>
              </a:spcBef>
              <a:spcAft>
                <a:spcPts val="0"/>
              </a:spcAft>
              <a:buNone/>
            </a:pPr>
            <a:endParaRPr lang="en-GB" b="0" i="1" dirty="0"/>
          </a:p>
          <a:p>
            <a:pPr marL="0" lvl="0" indent="0" algn="l" rtl="0">
              <a:spcBef>
                <a:spcPts val="0"/>
              </a:spcBef>
              <a:spcAft>
                <a:spcPts val="0"/>
              </a:spcAft>
              <a:buNone/>
            </a:pPr>
            <a:r>
              <a:rPr lang="en-GB" b="1" i="0" dirty="0"/>
              <a:t>Procedure:</a:t>
            </a:r>
          </a:p>
          <a:p>
            <a:pPr marL="0" lvl="0" indent="0" algn="l" rtl="0">
              <a:spcBef>
                <a:spcPts val="0"/>
              </a:spcBef>
              <a:spcAft>
                <a:spcPts val="0"/>
              </a:spcAft>
              <a:buNone/>
            </a:pPr>
            <a:r>
              <a:rPr lang="en-GB" b="0" i="0" dirty="0"/>
              <a:t>1. Listen and repeat.</a:t>
            </a:r>
          </a:p>
          <a:p>
            <a:pPr marL="0" lvl="0" indent="0" algn="l" rtl="0">
              <a:spcBef>
                <a:spcPts val="0"/>
              </a:spcBef>
              <a:spcAft>
                <a:spcPts val="0"/>
              </a:spcAft>
              <a:buNone/>
            </a:pPr>
            <a:r>
              <a:rPr lang="en-GB" b="0" i="0" dirty="0"/>
              <a:t>2. Draw attention to the use of the auxiliary verb.</a:t>
            </a:r>
          </a:p>
          <a:p>
            <a:pPr marL="0" lvl="0" indent="0" algn="l" rtl="0">
              <a:spcBef>
                <a:spcPts val="0"/>
              </a:spcBef>
              <a:spcAft>
                <a:spcPts val="0"/>
              </a:spcAft>
              <a:buNone/>
            </a:pPr>
            <a:r>
              <a:rPr lang="en-GB" b="0" i="0" dirty="0"/>
              <a:t>2. Highlight SSCs [ai] and [</a:t>
            </a:r>
            <a:r>
              <a:rPr lang="en-GB" b="0" i="0" dirty="0" err="1"/>
              <a:t>eu</a:t>
            </a:r>
            <a:r>
              <a:rPr lang="en-GB" b="0" i="0" dirty="0"/>
              <a:t>].</a:t>
            </a:r>
          </a:p>
          <a:p>
            <a:pPr marL="0" lvl="0" indent="0" algn="l" rtl="0">
              <a:spcBef>
                <a:spcPts val="0"/>
              </a:spcBef>
              <a:spcAft>
                <a:spcPts val="0"/>
              </a:spcAft>
              <a:buNone/>
            </a:pPr>
            <a:endParaRPr lang="en-GB" b="0" i="0" dirty="0"/>
          </a:p>
          <a:p>
            <a:pPr marL="0" lvl="0" indent="0" algn="l" rtl="0">
              <a:spcBef>
                <a:spcPts val="0"/>
              </a:spcBef>
              <a:spcAft>
                <a:spcPts val="0"/>
              </a:spcAft>
              <a:buNone/>
            </a:pPr>
            <a:r>
              <a:rPr lang="en-GB" b="1" i="0" dirty="0"/>
              <a:t>Transcript: </a:t>
            </a:r>
            <a:endParaRPr lang="en-GB" b="0" i="0" dirty="0"/>
          </a:p>
          <a:p>
            <a:pPr marL="0" lvl="0" indent="0" algn="l" rtl="0">
              <a:spcBef>
                <a:spcPts val="0"/>
              </a:spcBef>
              <a:spcAft>
                <a:spcPts val="0"/>
              </a:spcAft>
              <a:buNone/>
            </a:pPr>
            <a:r>
              <a:rPr lang="en-GB" b="0" i="0" dirty="0" err="1"/>
              <a:t>J’ai</a:t>
            </a:r>
            <a:r>
              <a:rPr lang="en-GB" b="0" i="0" dirty="0"/>
              <a:t> </a:t>
            </a:r>
            <a:r>
              <a:rPr lang="en-GB" b="0" i="0" dirty="0" err="1"/>
              <a:t>eu</a:t>
            </a:r>
            <a:endParaRPr lang="en-GB" b="1" i="0" dirty="0"/>
          </a:p>
          <a:p>
            <a:pPr marL="0" lvl="0" indent="0" algn="l" rtl="0">
              <a:spcBef>
                <a:spcPts val="0"/>
              </a:spcBef>
              <a:spcAft>
                <a:spcPts val="0"/>
              </a:spcAft>
              <a:buNone/>
            </a:pPr>
            <a:endParaRPr b="0" i="0"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15</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7994041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8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Aural recognition of present and perfect tense forms of irregular verbs </a:t>
            </a:r>
            <a:r>
              <a:rPr lang="en-US" b="0" i="1" dirty="0" err="1"/>
              <a:t>boire</a:t>
            </a:r>
            <a:r>
              <a:rPr lang="en-US" b="0" i="1" dirty="0"/>
              <a:t>, </a:t>
            </a:r>
            <a:r>
              <a:rPr lang="en-US" b="0" i="1" dirty="0" err="1"/>
              <a:t>avoir</a:t>
            </a:r>
            <a:r>
              <a:rPr lang="en-US" b="0" i="1" dirty="0"/>
              <a:t>, faire </a:t>
            </a:r>
            <a:r>
              <a:rPr lang="en-US" b="0" i="0" dirty="0"/>
              <a:t>and </a:t>
            </a:r>
            <a:r>
              <a:rPr lang="en-US" b="0" i="1" dirty="0"/>
              <a:t>dire</a:t>
            </a:r>
            <a:r>
              <a:rPr lang="en-US" b="0" i="0" dirty="0"/>
              <a:t>. </a:t>
            </a:r>
            <a:endParaRPr lang="en-US" b="1" i="1" dirty="0"/>
          </a:p>
          <a:p>
            <a:endParaRPr lang="en-US" b="1" dirty="0"/>
          </a:p>
          <a:p>
            <a:pPr marL="0" indent="0">
              <a:buFont typeface="Arial" panose="020B0604020202020204" pitchFamily="34" charset="0"/>
              <a:buNone/>
            </a:pPr>
            <a:r>
              <a:rPr lang="en-US" b="1" dirty="0"/>
              <a:t>Procedure</a:t>
            </a:r>
          </a:p>
          <a:p>
            <a:pPr marL="0" indent="0">
              <a:buFont typeface="+mj-lt"/>
              <a:buNone/>
            </a:pPr>
            <a:r>
              <a:rPr lang="en-US" b="0" dirty="0"/>
              <a:t>1. Click the number to listen to the audio. </a:t>
            </a:r>
          </a:p>
          <a:p>
            <a:pPr marL="0" indent="0">
              <a:buFont typeface="+mj-lt"/>
              <a:buNone/>
            </a:pPr>
            <a:r>
              <a:rPr lang="en-US" b="0" dirty="0"/>
              <a:t>2. Students listen to each sentence and decide whether it is in the present or past tense, based on the verb form. At more advanced levels, students can be encouraged to write down the verb form they hear.</a:t>
            </a:r>
          </a:p>
          <a:p>
            <a:pPr marL="0" indent="0">
              <a:buFont typeface="+mj-lt"/>
              <a:buNone/>
            </a:pPr>
            <a:r>
              <a:rPr lang="en-US" b="0" dirty="0"/>
              <a:t>3. Click to reveal the answers. </a:t>
            </a:r>
          </a:p>
          <a:p>
            <a:pPr marL="0" indent="0">
              <a:buFont typeface="+mj-lt"/>
              <a:buNone/>
            </a:pPr>
            <a:r>
              <a:rPr lang="en-US" b="0" dirty="0"/>
              <a:t>4. Students listen to each sentence for a second time and orally translate the sentence into English.</a:t>
            </a:r>
          </a:p>
          <a:p>
            <a:endParaRPr lang="en-US" b="0" dirty="0"/>
          </a:p>
          <a:p>
            <a:r>
              <a:rPr lang="en-US" b="1" dirty="0"/>
              <a:t>Transcript:</a:t>
            </a:r>
          </a:p>
          <a:p>
            <a:pPr marL="0" indent="0">
              <a:buNone/>
            </a:pPr>
            <a:r>
              <a:rPr lang="en-GB" sz="1200" kern="1200" dirty="0">
                <a:solidFill>
                  <a:schemeClr val="tx1"/>
                </a:solidFill>
                <a:effectLst/>
                <a:latin typeface="+mn-lt"/>
                <a:ea typeface="+mn-ea"/>
                <a:cs typeface="+mn-cs"/>
              </a:rPr>
              <a:t>1. Romain a mal à la jambe?</a:t>
            </a:r>
          </a:p>
          <a:p>
            <a:pPr marL="0" indent="0">
              <a:buNone/>
            </a:pPr>
            <a:r>
              <a:rPr lang="en-GB" sz="1200" kern="1200" dirty="0">
                <a:solidFill>
                  <a:schemeClr val="tx1"/>
                </a:solidFill>
                <a:effectLst/>
                <a:latin typeface="+mn-lt"/>
                <a:ea typeface="+mn-ea"/>
                <a:cs typeface="+mn-cs"/>
              </a:rPr>
              <a:t>2. Nous </a:t>
            </a:r>
            <a:r>
              <a:rPr lang="en-GB" sz="1200" kern="1200" dirty="0" err="1">
                <a:solidFill>
                  <a:schemeClr val="tx1"/>
                </a:solidFill>
                <a:effectLst/>
                <a:latin typeface="+mn-lt"/>
                <a:ea typeface="+mn-ea"/>
                <a:cs typeface="+mn-cs"/>
              </a:rPr>
              <a:t>avons</a:t>
            </a:r>
            <a:r>
              <a:rPr lang="en-GB" sz="1200" kern="1200" dirty="0">
                <a:solidFill>
                  <a:schemeClr val="tx1"/>
                </a:solidFill>
                <a:effectLst/>
                <a:latin typeface="+mn-lt"/>
                <a:ea typeface="+mn-ea"/>
                <a:cs typeface="+mn-cs"/>
              </a:rPr>
              <a:t> fait </a:t>
            </a:r>
            <a:r>
              <a:rPr lang="en-GB" sz="1200" kern="1200" dirty="0" err="1">
                <a:solidFill>
                  <a:schemeClr val="tx1"/>
                </a:solidFill>
                <a:effectLst/>
                <a:latin typeface="+mn-lt"/>
                <a:ea typeface="+mn-ea"/>
                <a:cs typeface="+mn-cs"/>
              </a:rPr>
              <a:t>une</a:t>
            </a:r>
            <a:r>
              <a:rPr lang="en-GB" sz="1200" kern="1200" dirty="0">
                <a:solidFill>
                  <a:schemeClr val="tx1"/>
                </a:solidFill>
                <a:effectLst/>
                <a:latin typeface="+mn-lt"/>
                <a:ea typeface="+mn-ea"/>
                <a:cs typeface="+mn-cs"/>
              </a:rPr>
              <a:t> promenade.</a:t>
            </a:r>
          </a:p>
          <a:p>
            <a:pPr marL="0" indent="0">
              <a:buNone/>
            </a:pPr>
            <a:r>
              <a:rPr lang="en-GB" sz="1200" kern="1200" dirty="0">
                <a:solidFill>
                  <a:schemeClr val="tx1"/>
                </a:solidFill>
                <a:effectLst/>
                <a:latin typeface="+mn-lt"/>
                <a:ea typeface="+mn-ea"/>
                <a:cs typeface="+mn-cs"/>
              </a:rPr>
              <a:t>3. Et il a </a:t>
            </a:r>
            <a:r>
              <a:rPr lang="en-GB" sz="1200" kern="1200" dirty="0" err="1">
                <a:solidFill>
                  <a:schemeClr val="tx1"/>
                </a:solidFill>
                <a:effectLst/>
                <a:latin typeface="+mn-lt"/>
                <a:ea typeface="+mn-ea"/>
                <a:cs typeface="+mn-cs"/>
              </a:rPr>
              <a:t>eu</a:t>
            </a:r>
            <a:r>
              <a:rPr lang="en-GB" sz="1200" kern="1200" dirty="0">
                <a:solidFill>
                  <a:schemeClr val="tx1"/>
                </a:solidFill>
                <a:effectLst/>
                <a:latin typeface="+mn-lt"/>
                <a:ea typeface="+mn-ea"/>
                <a:cs typeface="+mn-cs"/>
              </a:rPr>
              <a:t> un accident.</a:t>
            </a:r>
          </a:p>
          <a:p>
            <a:pPr marL="0" indent="0">
              <a:buNone/>
            </a:pPr>
            <a:r>
              <a:rPr lang="en-GB" sz="1200" kern="1200" dirty="0">
                <a:solidFill>
                  <a:schemeClr val="tx1"/>
                </a:solidFill>
                <a:effectLst/>
                <a:latin typeface="+mn-lt"/>
                <a:ea typeface="+mn-ea"/>
                <a:cs typeface="+mn-cs"/>
              </a:rPr>
              <a:t>4. Le </a:t>
            </a:r>
            <a:r>
              <a:rPr lang="en-GB" sz="1200" kern="1200" dirty="0" err="1">
                <a:solidFill>
                  <a:schemeClr val="tx1"/>
                </a:solidFill>
                <a:effectLst/>
                <a:latin typeface="+mn-lt"/>
                <a:ea typeface="+mn-ea"/>
                <a:cs typeface="+mn-cs"/>
              </a:rPr>
              <a:t>médecin</a:t>
            </a:r>
            <a:r>
              <a:rPr lang="en-GB" sz="1200" kern="1200" dirty="0">
                <a:solidFill>
                  <a:schemeClr val="tx1"/>
                </a:solidFill>
                <a:effectLst/>
                <a:latin typeface="+mn-lt"/>
                <a:ea typeface="+mn-ea"/>
                <a:cs typeface="+mn-cs"/>
              </a:rPr>
              <a:t> a </a:t>
            </a:r>
            <a:r>
              <a:rPr lang="en-GB" sz="1200" kern="1200" dirty="0" err="1">
                <a:solidFill>
                  <a:schemeClr val="tx1"/>
                </a:solidFill>
                <a:effectLst/>
                <a:latin typeface="+mn-lt"/>
                <a:ea typeface="+mn-ea"/>
                <a:cs typeface="+mn-cs"/>
              </a:rPr>
              <a:t>dit</a:t>
            </a:r>
            <a:r>
              <a:rPr lang="en-GB" sz="1200" kern="1200" dirty="0">
                <a:solidFill>
                  <a:schemeClr val="tx1"/>
                </a:solidFill>
                <a:effectLst/>
                <a:latin typeface="+mn-lt"/>
                <a:ea typeface="+mn-ea"/>
                <a:cs typeface="+mn-cs"/>
              </a:rPr>
              <a:t> quoi ?</a:t>
            </a:r>
          </a:p>
          <a:p>
            <a:pPr marL="0" indent="0">
              <a:buNone/>
            </a:pPr>
            <a:r>
              <a:rPr lang="en-GB" sz="1200" kern="1200" dirty="0">
                <a:solidFill>
                  <a:schemeClr val="tx1"/>
                </a:solidFill>
                <a:effectLst/>
                <a:latin typeface="+mn-lt"/>
                <a:ea typeface="+mn-ea"/>
                <a:cs typeface="+mn-cs"/>
              </a:rPr>
              <a:t>5. Pas beaucoup. Le </a:t>
            </a:r>
            <a:r>
              <a:rPr lang="en-GB" sz="1200" kern="1200" dirty="0" err="1">
                <a:solidFill>
                  <a:schemeClr val="tx1"/>
                </a:solidFill>
                <a:effectLst/>
                <a:latin typeface="+mn-lt"/>
                <a:ea typeface="+mn-ea"/>
                <a:cs typeface="+mn-cs"/>
              </a:rPr>
              <a:t>médecin</a:t>
            </a:r>
            <a:r>
              <a:rPr lang="en-GB" sz="1200" kern="1200" dirty="0">
                <a:solidFill>
                  <a:schemeClr val="tx1"/>
                </a:solidFill>
                <a:effectLst/>
                <a:latin typeface="+mn-lt"/>
                <a:ea typeface="+mn-ea"/>
                <a:cs typeface="+mn-cs"/>
              </a:rPr>
              <a:t> ne fait pas attention à Romain. </a:t>
            </a:r>
            <a:r>
              <a:rPr lang="en-GB" sz="1200" b="1" kern="1200" dirty="0">
                <a:solidFill>
                  <a:schemeClr val="tx1"/>
                </a:solidFill>
                <a:effectLst/>
                <a:latin typeface="+mn-lt"/>
                <a:ea typeface="+mn-ea"/>
                <a:cs typeface="+mn-cs"/>
              </a:rPr>
              <a:t>[re-record as ‘</a:t>
            </a:r>
            <a:r>
              <a:rPr lang="en-US" sz="1800" b="1"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peu</a:t>
            </a:r>
            <a:r>
              <a:rPr lang="en-US"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de chose’ following PANS feedback]</a:t>
            </a:r>
            <a:endParaRPr lang="en-GB" sz="1200" b="1" kern="1200" dirty="0">
              <a:solidFill>
                <a:schemeClr val="tx1"/>
              </a:solidFill>
              <a:effectLst/>
              <a:latin typeface="+mn-lt"/>
              <a:ea typeface="+mn-ea"/>
              <a:cs typeface="+mn-cs"/>
            </a:endParaRPr>
          </a:p>
          <a:p>
            <a:pPr marL="0" indent="0">
              <a:buNone/>
            </a:pPr>
            <a:r>
              <a:rPr lang="en-GB" sz="1200" kern="1200" dirty="0">
                <a:solidFill>
                  <a:schemeClr val="tx1"/>
                </a:solidFill>
                <a:effectLst/>
                <a:latin typeface="+mn-lt"/>
                <a:ea typeface="+mn-ea"/>
                <a:cs typeface="+mn-cs"/>
              </a:rPr>
              <a:t>6. Romain </a:t>
            </a:r>
            <a:r>
              <a:rPr lang="en-GB" sz="1200" kern="1200" dirty="0" err="1">
                <a:solidFill>
                  <a:schemeClr val="tx1"/>
                </a:solidFill>
                <a:effectLst/>
                <a:latin typeface="+mn-lt"/>
                <a:ea typeface="+mn-ea"/>
                <a:cs typeface="+mn-cs"/>
              </a:rPr>
              <a:t>boit</a:t>
            </a:r>
            <a:r>
              <a:rPr lang="en-GB" sz="1200" kern="1200" dirty="0">
                <a:solidFill>
                  <a:schemeClr val="tx1"/>
                </a:solidFill>
                <a:effectLst/>
                <a:latin typeface="+mn-lt"/>
                <a:ea typeface="+mn-ea"/>
                <a:cs typeface="+mn-cs"/>
              </a:rPr>
              <a:t> de </a:t>
            </a:r>
            <a:r>
              <a:rPr lang="en-GB" sz="1200" kern="1200" dirty="0" err="1">
                <a:solidFill>
                  <a:schemeClr val="tx1"/>
                </a:solidFill>
                <a:effectLst/>
                <a:latin typeface="+mn-lt"/>
                <a:ea typeface="+mn-ea"/>
                <a:cs typeface="+mn-cs"/>
              </a:rPr>
              <a:t>l’eau</a:t>
            </a:r>
            <a:r>
              <a:rPr lang="en-GB" sz="1200" kern="1200" dirty="0">
                <a:solidFill>
                  <a:schemeClr val="tx1"/>
                </a:solidFill>
                <a:effectLst/>
                <a:latin typeface="+mn-lt"/>
                <a:ea typeface="+mn-ea"/>
                <a:cs typeface="+mn-cs"/>
              </a:rPr>
              <a:t> dans son lit.  </a:t>
            </a:r>
          </a:p>
          <a:p>
            <a:pPr marL="0" indent="0">
              <a:buNone/>
            </a:pPr>
            <a:r>
              <a:rPr lang="en-GB" sz="1200" kern="1200" dirty="0">
                <a:solidFill>
                  <a:schemeClr val="tx1"/>
                </a:solidFill>
                <a:effectLst/>
                <a:latin typeface="+mn-lt"/>
                <a:ea typeface="+mn-ea"/>
                <a:cs typeface="+mn-cs"/>
              </a:rPr>
              <a:t>7. Il a </a:t>
            </a:r>
            <a:r>
              <a:rPr lang="en-GB" sz="1200" kern="1200" dirty="0" err="1">
                <a:solidFill>
                  <a:schemeClr val="tx1"/>
                </a:solidFill>
                <a:effectLst/>
                <a:latin typeface="+mn-lt"/>
                <a:ea typeface="+mn-ea"/>
                <a:cs typeface="+mn-cs"/>
              </a:rPr>
              <a:t>bu</a:t>
            </a:r>
            <a:r>
              <a:rPr lang="en-GB" sz="1200" kern="1200" dirty="0">
                <a:solidFill>
                  <a:schemeClr val="tx1"/>
                </a:solidFill>
                <a:effectLst/>
                <a:latin typeface="+mn-lt"/>
                <a:ea typeface="+mn-ea"/>
                <a:cs typeface="+mn-cs"/>
              </a:rPr>
              <a:t> deux </a:t>
            </a:r>
            <a:r>
              <a:rPr lang="en-GB" sz="1200" kern="1200" dirty="0" err="1">
                <a:solidFill>
                  <a:schemeClr val="tx1"/>
                </a:solidFill>
                <a:effectLst/>
                <a:latin typeface="+mn-lt"/>
                <a:ea typeface="+mn-ea"/>
                <a:cs typeface="+mn-cs"/>
              </a:rPr>
              <a:t>verres</a:t>
            </a:r>
            <a:r>
              <a:rPr lang="en-GB" sz="1200" kern="1200" dirty="0">
                <a:solidFill>
                  <a:schemeClr val="tx1"/>
                </a:solidFill>
                <a:effectLst/>
                <a:latin typeface="+mn-lt"/>
                <a:ea typeface="+mn-ea"/>
                <a:cs typeface="+mn-cs"/>
              </a:rPr>
              <a:t> de café </a:t>
            </a:r>
            <a:r>
              <a:rPr lang="en-GB" sz="1200" kern="1200" dirty="0" err="1">
                <a:solidFill>
                  <a:schemeClr val="tx1"/>
                </a:solidFill>
                <a:effectLst/>
                <a:latin typeface="+mn-lt"/>
                <a:ea typeface="+mn-ea"/>
                <a:cs typeface="+mn-cs"/>
              </a:rPr>
              <a:t>aussi</a:t>
            </a:r>
            <a:r>
              <a:rPr lang="en-GB" sz="1200" kern="1200" dirty="0">
                <a:solidFill>
                  <a:schemeClr val="tx1"/>
                </a:solidFill>
                <a:effectLst/>
                <a:latin typeface="+mn-lt"/>
                <a:ea typeface="+mn-ea"/>
                <a:cs typeface="+mn-cs"/>
              </a:rPr>
              <a:t>. </a:t>
            </a:r>
          </a:p>
          <a:p>
            <a:pPr marL="0" indent="0">
              <a:buNone/>
            </a:pPr>
            <a:r>
              <a:rPr lang="en-GB" sz="1200" kern="1200" dirty="0">
                <a:solidFill>
                  <a:schemeClr val="tx1"/>
                </a:solidFill>
                <a:effectLst/>
                <a:latin typeface="+mn-lt"/>
                <a:ea typeface="+mn-ea"/>
                <a:cs typeface="+mn-cs"/>
              </a:rPr>
              <a:t>8. Ahh non! Bon, Bastien </a:t>
            </a:r>
            <a:r>
              <a:rPr lang="en-GB" sz="1200" kern="1200" dirty="0" err="1">
                <a:solidFill>
                  <a:schemeClr val="tx1"/>
                </a:solidFill>
                <a:effectLst/>
                <a:latin typeface="+mn-lt"/>
                <a:ea typeface="+mn-ea"/>
                <a:cs typeface="+mn-cs"/>
              </a:rPr>
              <a:t>dit</a:t>
            </a:r>
            <a:r>
              <a:rPr lang="en-GB" sz="1200" kern="1200" dirty="0">
                <a:solidFill>
                  <a:schemeClr val="tx1"/>
                </a:solidFill>
                <a:effectLst/>
                <a:latin typeface="+mn-lt"/>
                <a:ea typeface="+mn-ea"/>
                <a:cs typeface="+mn-cs"/>
              </a:rPr>
              <a:t> bonjour..</a:t>
            </a:r>
            <a:endParaRPr lang="fr-FR"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baseline="0" dirty="0" err="1"/>
              <a:t>décider</a:t>
            </a:r>
            <a:r>
              <a:rPr lang="en-GB" baseline="0" dirty="0"/>
              <a:t> [165]</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a:p>
            <a:endParaRPr lang="en-US" b="1" dirty="0"/>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45155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2 minutes</a:t>
            </a:r>
          </a:p>
          <a:p>
            <a:endParaRPr lang="en-US" b="1" dirty="0"/>
          </a:p>
          <a:p>
            <a:r>
              <a:rPr lang="en-US" b="1" dirty="0"/>
              <a:t>Aim: </a:t>
            </a:r>
            <a:r>
              <a:rPr lang="en-US" b="0" dirty="0"/>
              <a:t>To consolidate formation of yes/no questions using intonation and </a:t>
            </a:r>
            <a:r>
              <a:rPr lang="en-US" b="0" i="1" dirty="0" err="1"/>
              <a:t>est-ce</a:t>
            </a:r>
            <a:r>
              <a:rPr lang="en-US" b="0" i="1" dirty="0"/>
              <a:t> que </a:t>
            </a:r>
            <a:r>
              <a:rPr lang="en-US" b="0" i="0" dirty="0"/>
              <a:t>in the perfect tense.</a:t>
            </a:r>
          </a:p>
          <a:p>
            <a:endParaRPr lang="en-US" b="0" i="0" dirty="0"/>
          </a:p>
          <a:p>
            <a:r>
              <a:rPr lang="en-US" b="1" i="0" dirty="0"/>
              <a:t>Procedure: </a:t>
            </a:r>
          </a:p>
          <a:p>
            <a:pPr marL="0" indent="0">
              <a:buFont typeface="+mj-lt"/>
              <a:buNone/>
            </a:pPr>
            <a:r>
              <a:rPr lang="en-US" b="0" i="0" dirty="0"/>
              <a:t>1. Click to animate explanation.</a:t>
            </a:r>
          </a:p>
          <a:p>
            <a:pPr marL="0" indent="0">
              <a:buFont typeface="+mj-lt"/>
              <a:buNone/>
            </a:pPr>
            <a:r>
              <a:rPr lang="en-US" b="0" i="0" dirty="0"/>
              <a:t>2. Click on buttons to hear audio.</a:t>
            </a:r>
          </a:p>
          <a:p>
            <a:pPr marL="228600" indent="-228600">
              <a:buFont typeface="+mj-lt"/>
              <a:buAutoNum type="arabicPeriod"/>
            </a:pPr>
            <a:endParaRPr lang="en-US" b="0" i="0" dirty="0"/>
          </a:p>
          <a:p>
            <a:pPr marL="0" indent="0">
              <a:buFont typeface="+mj-lt"/>
              <a:buNone/>
            </a:pPr>
            <a:r>
              <a:rPr lang="en-US" b="1" dirty="0"/>
              <a:t>Transcript:</a:t>
            </a:r>
          </a:p>
          <a:p>
            <a:pPr marL="228600" indent="-228600" rtl="0">
              <a:buFont typeface="+mj-lt"/>
              <a:buAutoNum type="arabicPeriod"/>
            </a:pPr>
            <a:r>
              <a:rPr lang="en-GB" sz="1200" b="0" i="0" u="none" strike="noStrike" kern="1200" dirty="0">
                <a:solidFill>
                  <a:schemeClr val="tx1"/>
                </a:solidFill>
                <a:effectLst/>
                <a:latin typeface="+mn-lt"/>
                <a:ea typeface="+mn-ea"/>
                <a:cs typeface="+mn-cs"/>
              </a:rPr>
              <a:t>Tu as </a:t>
            </a:r>
            <a:r>
              <a:rPr lang="en-GB" sz="1200" b="0" i="0" u="none" strike="noStrike" kern="1200" dirty="0" err="1">
                <a:solidFill>
                  <a:schemeClr val="tx1"/>
                </a:solidFill>
                <a:effectLst/>
                <a:latin typeface="+mn-lt"/>
                <a:ea typeface="+mn-ea"/>
                <a:cs typeface="+mn-cs"/>
              </a:rPr>
              <a:t>bu</a:t>
            </a:r>
            <a:r>
              <a:rPr lang="en-GB" sz="1200" b="0" i="0" u="none" strike="noStrike" kern="1200" dirty="0">
                <a:solidFill>
                  <a:schemeClr val="tx1"/>
                </a:solidFill>
                <a:effectLst/>
                <a:latin typeface="+mn-lt"/>
                <a:ea typeface="+mn-ea"/>
                <a:cs typeface="+mn-cs"/>
              </a:rPr>
              <a:t> du café (statement, flat intonation)</a:t>
            </a:r>
            <a:endParaRPr lang="en-GB" b="0" dirty="0">
              <a:effectLst/>
            </a:endParaRPr>
          </a:p>
          <a:p>
            <a:pPr marL="228600" indent="-228600" rtl="0">
              <a:buFont typeface="+mj-lt"/>
              <a:buAutoNum type="arabicPeriod"/>
            </a:pPr>
            <a:r>
              <a:rPr lang="en-GB" sz="1200" b="0" i="0" u="none" strike="noStrike" kern="1200" dirty="0">
                <a:solidFill>
                  <a:schemeClr val="tx1"/>
                </a:solidFill>
                <a:effectLst/>
                <a:latin typeface="+mn-lt"/>
                <a:ea typeface="+mn-ea"/>
                <a:cs typeface="+mn-cs"/>
              </a:rPr>
              <a:t>Tu as </a:t>
            </a:r>
            <a:r>
              <a:rPr lang="en-GB" sz="1200" b="0" i="0" u="none" strike="noStrike" kern="1200" dirty="0" err="1">
                <a:solidFill>
                  <a:schemeClr val="tx1"/>
                </a:solidFill>
                <a:effectLst/>
                <a:latin typeface="+mn-lt"/>
                <a:ea typeface="+mn-ea"/>
                <a:cs typeface="+mn-cs"/>
              </a:rPr>
              <a:t>bu</a:t>
            </a:r>
            <a:r>
              <a:rPr lang="en-GB" sz="1200" b="0" i="0" u="none" strike="noStrike" kern="1200" dirty="0">
                <a:solidFill>
                  <a:schemeClr val="tx1"/>
                </a:solidFill>
                <a:effectLst/>
                <a:latin typeface="+mn-lt"/>
                <a:ea typeface="+mn-ea"/>
                <a:cs typeface="+mn-cs"/>
              </a:rPr>
              <a:t> du café ? (question, rising intonation)</a:t>
            </a:r>
            <a:endParaRPr lang="en-GB" b="0" dirty="0">
              <a:effectLst/>
            </a:endParaRPr>
          </a:p>
          <a:p>
            <a:pPr marL="228600" indent="-228600" rtl="0">
              <a:buFont typeface="+mj-lt"/>
              <a:buAutoNum type="arabicPeriod"/>
            </a:pPr>
            <a:r>
              <a:rPr lang="en-GB" sz="1200" b="0" i="0" u="none" strike="noStrike" kern="1200" dirty="0">
                <a:solidFill>
                  <a:schemeClr val="tx1"/>
                </a:solidFill>
                <a:effectLst/>
                <a:latin typeface="+mn-lt"/>
                <a:ea typeface="+mn-ea"/>
                <a:cs typeface="+mn-cs"/>
              </a:rPr>
              <a:t>Il a </a:t>
            </a:r>
            <a:r>
              <a:rPr lang="en-GB" sz="1200" b="0" i="0" u="none" strike="noStrike" kern="1200" dirty="0" err="1">
                <a:solidFill>
                  <a:schemeClr val="tx1"/>
                </a:solidFill>
                <a:effectLst/>
                <a:latin typeface="+mn-lt"/>
                <a:ea typeface="+mn-ea"/>
                <a:cs typeface="+mn-cs"/>
              </a:rPr>
              <a:t>eu</a:t>
            </a:r>
            <a:r>
              <a:rPr lang="en-GB" sz="1200" b="0" i="0" u="none" strike="noStrike" kern="1200" dirty="0">
                <a:solidFill>
                  <a:schemeClr val="tx1"/>
                </a:solidFill>
                <a:effectLst/>
                <a:latin typeface="+mn-lt"/>
                <a:ea typeface="+mn-ea"/>
                <a:cs typeface="+mn-cs"/>
              </a:rPr>
              <a:t> un accident. (statement, flat intonation)</a:t>
            </a:r>
            <a:endParaRPr lang="en-GB" b="0" dirty="0">
              <a:effectLst/>
            </a:endParaRPr>
          </a:p>
          <a:p>
            <a:pPr marL="228600" indent="-228600" rtl="0">
              <a:buFont typeface="+mj-lt"/>
              <a:buAutoNum type="arabicPeriod"/>
            </a:pPr>
            <a:r>
              <a:rPr lang="en-GB" sz="1200" b="0" i="0" u="none" strike="noStrike" kern="1200" dirty="0">
                <a:solidFill>
                  <a:schemeClr val="tx1"/>
                </a:solidFill>
                <a:effectLst/>
                <a:latin typeface="+mn-lt"/>
                <a:ea typeface="+mn-ea"/>
                <a:cs typeface="+mn-cs"/>
              </a:rPr>
              <a:t>Il a </a:t>
            </a:r>
            <a:r>
              <a:rPr lang="en-GB" sz="1200" b="0" i="0" u="none" strike="noStrike" kern="1200" dirty="0" err="1">
                <a:solidFill>
                  <a:schemeClr val="tx1"/>
                </a:solidFill>
                <a:effectLst/>
                <a:latin typeface="+mn-lt"/>
                <a:ea typeface="+mn-ea"/>
                <a:cs typeface="+mn-cs"/>
              </a:rPr>
              <a:t>eu</a:t>
            </a:r>
            <a:r>
              <a:rPr lang="en-GB" sz="1200" b="0" i="0" u="none" strike="noStrike" kern="1200" dirty="0">
                <a:solidFill>
                  <a:schemeClr val="tx1"/>
                </a:solidFill>
                <a:effectLst/>
                <a:latin typeface="+mn-lt"/>
                <a:ea typeface="+mn-ea"/>
                <a:cs typeface="+mn-cs"/>
              </a:rPr>
              <a:t> un accident ? (question, rising intonation)  </a:t>
            </a:r>
            <a:r>
              <a:rPr lang="en-GB" sz="1200" b="1" i="0" u="none" strike="noStrike" kern="1200" dirty="0">
                <a:solidFill>
                  <a:schemeClr val="tx1"/>
                </a:solidFill>
                <a:effectLst/>
                <a:latin typeface="+mn-lt"/>
                <a:ea typeface="+mn-ea"/>
                <a:cs typeface="+mn-cs"/>
              </a:rPr>
              <a:t>[shouldn’t this be with </a:t>
            </a:r>
            <a:r>
              <a:rPr lang="en-GB" sz="1200" b="1" i="1" u="none" strike="noStrike" kern="1200" dirty="0" err="1">
                <a:solidFill>
                  <a:schemeClr val="tx1"/>
                </a:solidFill>
                <a:effectLst/>
                <a:latin typeface="+mn-lt"/>
                <a:ea typeface="+mn-ea"/>
                <a:cs typeface="+mn-cs"/>
              </a:rPr>
              <a:t>est-ce</a:t>
            </a:r>
            <a:r>
              <a:rPr lang="en-GB" sz="1200" b="1" i="1" u="none" strike="noStrike" kern="1200" dirty="0">
                <a:solidFill>
                  <a:schemeClr val="tx1"/>
                </a:solidFill>
                <a:effectLst/>
                <a:latin typeface="+mn-lt"/>
                <a:ea typeface="+mn-ea"/>
                <a:cs typeface="+mn-cs"/>
              </a:rPr>
              <a:t> que ? </a:t>
            </a:r>
            <a:r>
              <a:rPr lang="en-GB" sz="1200" b="1" i="0" u="none" strike="noStrike" kern="1200" dirty="0">
                <a:solidFill>
                  <a:schemeClr val="tx1"/>
                </a:solidFill>
                <a:effectLst/>
                <a:latin typeface="+mn-lt"/>
                <a:ea typeface="+mn-ea"/>
                <a:cs typeface="+mn-cs"/>
              </a:rPr>
              <a:t>Needs re-recording]</a:t>
            </a:r>
            <a:endParaRPr lang="en-GB" b="0" dirty="0">
              <a:effectLs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63527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2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To consolidate the idea that the French perfect tense has two equivalent past tenses (simple past and present perfect).</a:t>
            </a:r>
            <a:r>
              <a:rPr lang="en-US" b="1" dirty="0"/>
              <a:t> </a:t>
            </a:r>
            <a:r>
              <a:rPr lang="en-US" b="0" dirty="0"/>
              <a:t>To present the forms and uses of the English tenses in questions, and introduce the idea that there is no word for </a:t>
            </a:r>
            <a:r>
              <a:rPr lang="en-US" b="0" i="0" dirty="0"/>
              <a:t>‘did’ in French.</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r>
              <a:rPr lang="en-US" b="1" dirty="0"/>
              <a:t>Procedure:</a:t>
            </a:r>
          </a:p>
          <a:p>
            <a:pPr marL="0" indent="0">
              <a:buNone/>
            </a:pPr>
            <a:r>
              <a:rPr lang="en-US" b="0" dirty="0"/>
              <a:t>1. Click to animate the explanation.</a:t>
            </a:r>
            <a:endParaRPr lang="en-US" b="1" dirty="0"/>
          </a:p>
          <a:p>
            <a:pPr marL="0" indent="0">
              <a:buNone/>
            </a:pPr>
            <a:r>
              <a:rPr lang="en-US" b="0" dirty="0"/>
              <a:t>2. Draw particular attention to the lack of a French equivalent for ‘did’.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65185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GB" b="0" dirty="0"/>
              <a:t>Aural recognition of time phrases. French to English translation with a focus on choosing the most suitable English past tense as an equivalent to the French perfect tense.</a:t>
            </a:r>
          </a:p>
          <a:p>
            <a:endParaRPr lang="en-US" b="1" dirty="0"/>
          </a:p>
          <a:p>
            <a:r>
              <a:rPr lang="en-US" b="1" dirty="0"/>
              <a:t>Procedure:</a:t>
            </a:r>
          </a:p>
          <a:p>
            <a:pPr marL="0" indent="0">
              <a:buFont typeface="+mj-lt"/>
              <a:buNone/>
            </a:pPr>
            <a:r>
              <a:rPr lang="en-US" b="0" dirty="0"/>
              <a:t>1. Before starting the activity, remind students that there is no French equivalent for ‘did’ in a question. Instead, students must use the perfect tense to ask a question about the past in French. </a:t>
            </a:r>
          </a:p>
          <a:p>
            <a:pPr marL="0" indent="0">
              <a:buFont typeface="+mj-lt"/>
              <a:buNone/>
            </a:pPr>
            <a:r>
              <a:rPr lang="en-US" b="0" dirty="0"/>
              <a:t>2. Students listen to the question and decide whether the verbs in bold can be translated using the present perfect, the simple past or both. </a:t>
            </a:r>
          </a:p>
          <a:p>
            <a:pPr marL="0" indent="0">
              <a:buFont typeface="+mj-lt"/>
              <a:buNone/>
            </a:pPr>
            <a:r>
              <a:rPr lang="en-US" b="0" dirty="0"/>
              <a:t>3. Remind students to pay particular attention to the type of adverb used. Note that the English translation of the adverb is missing from the slides. </a:t>
            </a:r>
          </a:p>
          <a:p>
            <a:pPr marL="0" indent="0">
              <a:buFont typeface="+mj-lt"/>
              <a:buNone/>
            </a:pPr>
            <a:r>
              <a:rPr lang="en-US" b="0" dirty="0"/>
              <a:t>4. Click to reveal answers.</a:t>
            </a:r>
          </a:p>
          <a:p>
            <a:pPr marL="0" indent="0">
              <a:buFont typeface="+mj-lt"/>
              <a:buNone/>
            </a:pPr>
            <a:r>
              <a:rPr lang="en-US" b="0" dirty="0"/>
              <a:t>5. Try to elicit the English translation of the French adverbs heard. </a:t>
            </a:r>
          </a:p>
          <a:p>
            <a:endParaRPr lang="en-US" b="0" dirty="0"/>
          </a:p>
          <a:p>
            <a:r>
              <a:rPr lang="en-US" b="1" dirty="0"/>
              <a:t>Transcript:</a:t>
            </a:r>
          </a:p>
          <a:p>
            <a:pPr marL="0" lvl="0" indent="0">
              <a:buFont typeface="+mj-lt"/>
              <a:buNone/>
            </a:pPr>
            <a:r>
              <a:rPr lang="fr-FR" sz="1200" kern="1200" dirty="0">
                <a:solidFill>
                  <a:schemeClr val="tx1"/>
                </a:solidFill>
                <a:effectLst/>
                <a:latin typeface="+mn-lt"/>
                <a:ea typeface="+mn-ea"/>
                <a:cs typeface="+mn-cs"/>
              </a:rPr>
              <a:t>1. Est-ce que vous avez eu un accident au travail la semaine dernière ?</a:t>
            </a:r>
            <a:endParaRPr lang="en-GB" sz="1200" kern="1200" dirty="0">
              <a:solidFill>
                <a:schemeClr val="tx1"/>
              </a:solidFill>
              <a:effectLst/>
              <a:latin typeface="+mn-lt"/>
              <a:ea typeface="+mn-ea"/>
              <a:cs typeface="+mn-cs"/>
            </a:endParaRPr>
          </a:p>
          <a:p>
            <a:pPr marL="0" lvl="0" indent="0">
              <a:buFont typeface="+mj-lt"/>
              <a:buNone/>
            </a:pPr>
            <a:r>
              <a:rPr lang="fr-FR" sz="1200" kern="1200" dirty="0">
                <a:solidFill>
                  <a:schemeClr val="tx1"/>
                </a:solidFill>
                <a:effectLst/>
                <a:latin typeface="+mn-lt"/>
                <a:ea typeface="+mn-ea"/>
                <a:cs typeface="+mn-cs"/>
              </a:rPr>
              <a:t>2. Est-ce que vous avez eu mal à la jambe jeudi dernier ?  </a:t>
            </a:r>
            <a:endParaRPr lang="en-GB" sz="1200" kern="1200" dirty="0">
              <a:solidFill>
                <a:schemeClr val="tx1"/>
              </a:solidFill>
              <a:effectLst/>
              <a:latin typeface="+mn-lt"/>
              <a:ea typeface="+mn-ea"/>
              <a:cs typeface="+mn-cs"/>
            </a:endParaRPr>
          </a:p>
          <a:p>
            <a:pPr marL="0" lvl="0" indent="0">
              <a:buFont typeface="+mj-lt"/>
              <a:buNone/>
            </a:pPr>
            <a:r>
              <a:rPr lang="fr-FR" sz="1200" kern="1200" dirty="0">
                <a:solidFill>
                  <a:schemeClr val="tx1"/>
                </a:solidFill>
                <a:effectLst/>
                <a:latin typeface="+mn-lt"/>
                <a:ea typeface="+mn-ea"/>
                <a:cs typeface="+mn-cs"/>
              </a:rPr>
              <a:t>3. Est-ce que vous avez toujours eu mal à la jambe ? </a:t>
            </a:r>
            <a:endParaRPr lang="en-GB" sz="1200" kern="1200" dirty="0">
              <a:solidFill>
                <a:schemeClr val="tx1"/>
              </a:solidFill>
              <a:effectLst/>
              <a:latin typeface="+mn-lt"/>
              <a:ea typeface="+mn-ea"/>
              <a:cs typeface="+mn-cs"/>
            </a:endParaRPr>
          </a:p>
          <a:p>
            <a:pPr marL="0" lvl="0" indent="0">
              <a:buFont typeface="+mj-lt"/>
              <a:buNone/>
            </a:pPr>
            <a:r>
              <a:rPr lang="fr-FR" sz="1200" kern="1200" dirty="0">
                <a:solidFill>
                  <a:schemeClr val="tx1"/>
                </a:solidFill>
                <a:effectLst/>
                <a:latin typeface="+mn-lt"/>
                <a:ea typeface="+mn-ea"/>
                <a:cs typeface="+mn-cs"/>
              </a:rPr>
              <a:t>4. Qu’est-ce que les médecins ont dit mardi dernier ? </a:t>
            </a:r>
            <a:endParaRPr lang="en-GB" sz="1200" kern="1200" dirty="0">
              <a:solidFill>
                <a:schemeClr val="tx1"/>
              </a:solidFill>
              <a:effectLst/>
              <a:latin typeface="+mn-lt"/>
              <a:ea typeface="+mn-ea"/>
              <a:cs typeface="+mn-cs"/>
            </a:endParaRPr>
          </a:p>
          <a:p>
            <a:pPr marL="0" lvl="0" indent="0">
              <a:buFont typeface="+mj-lt"/>
              <a:buNone/>
            </a:pPr>
            <a:r>
              <a:rPr lang="fr-FR" sz="1200" kern="1200" dirty="0">
                <a:solidFill>
                  <a:schemeClr val="tx1"/>
                </a:solidFill>
                <a:effectLst/>
                <a:latin typeface="+mn-lt"/>
                <a:ea typeface="+mn-ea"/>
                <a:cs typeface="+mn-cs"/>
              </a:rPr>
              <a:t>5. Est-ce que vous avez fait les exercices ? </a:t>
            </a:r>
          </a:p>
          <a:p>
            <a:pPr marL="0" lvl="0" indent="0">
              <a:buFont typeface="+mj-lt"/>
              <a:buNone/>
            </a:pPr>
            <a:r>
              <a:rPr lang="fr-FR" sz="1200" kern="1200" dirty="0">
                <a:solidFill>
                  <a:schemeClr val="tx1"/>
                </a:solidFill>
                <a:effectLst/>
                <a:latin typeface="+mn-lt"/>
                <a:ea typeface="+mn-ea"/>
                <a:cs typeface="+mn-cs"/>
              </a:rPr>
              <a:t>6. Est-ce que vous avez toujours eu mal aux bras ? </a:t>
            </a:r>
            <a:endParaRPr lang="en-GB" sz="1200" kern="1200" dirty="0">
              <a:solidFill>
                <a:schemeClr val="tx1"/>
              </a:solidFill>
              <a:effectLst/>
              <a:latin typeface="+mn-lt"/>
              <a:ea typeface="+mn-ea"/>
              <a:cs typeface="+mn-cs"/>
            </a:endParaRPr>
          </a:p>
          <a:p>
            <a:pPr marL="0" lvl="0" indent="0">
              <a:buFont typeface="+mj-lt"/>
              <a:buNone/>
            </a:pPr>
            <a:r>
              <a:rPr lang="fr-FR" sz="1200" kern="1200" dirty="0">
                <a:solidFill>
                  <a:schemeClr val="tx1"/>
                </a:solidFill>
                <a:effectLst/>
                <a:latin typeface="+mn-lt"/>
                <a:ea typeface="+mn-ea"/>
                <a:cs typeface="+mn-cs"/>
              </a:rPr>
              <a:t>7. Est-ce que vous avez bu assez d’eau hier ? </a:t>
            </a:r>
            <a:endParaRPr lang="en-GB" sz="1200" kern="1200" dirty="0">
              <a:solidFill>
                <a:schemeClr val="tx1"/>
              </a:solidFill>
              <a:effectLst/>
              <a:latin typeface="+mn-lt"/>
              <a:ea typeface="+mn-ea"/>
              <a:cs typeface="+mn-cs"/>
            </a:endParaRPr>
          </a:p>
          <a:p>
            <a:pPr marL="0" lvl="0" indent="0">
              <a:buFont typeface="+mj-lt"/>
              <a:buNone/>
            </a:pPr>
            <a:r>
              <a:rPr lang="fr-FR" sz="1200" kern="1200" dirty="0">
                <a:solidFill>
                  <a:schemeClr val="tx1"/>
                </a:solidFill>
                <a:effectLst/>
                <a:latin typeface="+mn-lt"/>
                <a:ea typeface="+mn-ea"/>
                <a:cs typeface="+mn-cs"/>
              </a:rPr>
              <a:t>8. Est-ce que vous avez déjà parlé de ce problème à un médecin ?</a:t>
            </a:r>
            <a:endParaRPr lang="en-GB" sz="1200" kern="1200" dirty="0">
              <a:solidFill>
                <a:schemeClr val="tx1"/>
              </a:solidFill>
              <a:effectLst/>
              <a:latin typeface="+mn-lt"/>
              <a:ea typeface="+mn-ea"/>
              <a:cs typeface="+mn-cs"/>
            </a:endParaRP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baseline="0" dirty="0"/>
              <a:t>patient [1569], </a:t>
            </a:r>
            <a:r>
              <a:rPr lang="en-GB" baseline="0" dirty="0" err="1"/>
              <a:t>forme</a:t>
            </a:r>
            <a:r>
              <a:rPr lang="en-GB" baseline="0" dirty="0"/>
              <a:t> [369]</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16134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a:t>
            </a:r>
            <a:r>
              <a:rPr lang="en-GB" b="1" baseline="0" dirty="0" err="1"/>
              <a:t>gn</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b="1" dirty="0" err="1"/>
              <a:t>gn</a:t>
            </a:r>
            <a:r>
              <a:rPr lang="en-GB" b="1" dirty="0"/>
              <a:t>-] </a:t>
            </a:r>
            <a:r>
              <a:rPr lang="en-GB" b="0" dirty="0"/>
              <a:t>sound first, on its own. Students repeat it with you.</a:t>
            </a:r>
            <a:br>
              <a:rPr lang="en-GB" b="0" dirty="0"/>
            </a:br>
            <a:r>
              <a:rPr lang="en-GB" b="0" dirty="0"/>
              <a:t>2. Bring up the word </a:t>
            </a:r>
            <a:r>
              <a:rPr lang="en-GB" b="0" baseline="0" dirty="0"/>
              <a:t>”</a:t>
            </a:r>
            <a:r>
              <a:rPr lang="en-GB" sz="1200" b="1" baseline="0" dirty="0" err="1">
                <a:solidFill>
                  <a:srgbClr val="002060"/>
                </a:solidFill>
                <a:latin typeface="Century Gothic" panose="020B0502020202020204" pitchFamily="34" charset="0"/>
              </a:rPr>
              <a:t>ligne</a:t>
            </a:r>
            <a:r>
              <a:rPr lang="en-GB" sz="1200" b="0" dirty="0">
                <a:solidFill>
                  <a:schemeClr val="tx1"/>
                </a:solidFill>
                <a:latin typeface="+mn-lt"/>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to </a:t>
            </a:r>
            <a:r>
              <a:rPr lang="en-GB" b="1" baseline="0" dirty="0"/>
              <a:t>draw a line in the air with your finger,</a:t>
            </a:r>
            <a:br>
              <a:rPr lang="en-GB" baseline="0" dirty="0"/>
            </a:br>
            <a:r>
              <a:rPr lang="en-GB" baseline="0" dirty="0"/>
              <a:t>4. Roll back the animations and work through 1-3 again, but this time, dropping your voice completely to listen carefully to the students saying the </a:t>
            </a:r>
            <a:r>
              <a:rPr lang="en-GB" b="1" dirty="0"/>
              <a:t>[-</a:t>
            </a:r>
            <a:r>
              <a:rPr lang="en-GB" b="1" dirty="0" err="1"/>
              <a:t>gn</a:t>
            </a:r>
            <a:r>
              <a:rPr lang="en-GB" b="1" dirty="0"/>
              <a:t>-] </a:t>
            </a:r>
            <a:r>
              <a:rPr lang="en-GB" baseline="0" dirty="0"/>
              <a:t>sound, pronouncing </a:t>
            </a:r>
            <a:r>
              <a:rPr lang="en-GB" b="0" baseline="0" dirty="0"/>
              <a:t>”</a:t>
            </a:r>
            <a:r>
              <a:rPr lang="en-GB" b="1" baseline="0" dirty="0" err="1"/>
              <a:t>ligne</a:t>
            </a:r>
            <a:r>
              <a:rPr lang="en-GB" sz="1200" b="0" dirty="0">
                <a:solidFill>
                  <a:schemeClr val="tx1"/>
                </a:solidFill>
                <a:latin typeface="+mn-lt"/>
              </a:rPr>
              <a:t>”</a:t>
            </a:r>
            <a:r>
              <a:rPr lang="en-GB" sz="1200" b="0" baseline="0" dirty="0">
                <a:solidFill>
                  <a:schemeClr val="tx1"/>
                </a:solidFill>
                <a:latin typeface="+mn-lt"/>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err="1"/>
              <a:t>ligne</a:t>
            </a:r>
            <a:r>
              <a:rPr lang="en-GB" b="1" dirty="0"/>
              <a:t> </a:t>
            </a:r>
            <a:r>
              <a:rPr lang="en-GB" b="0" dirty="0"/>
              <a:t>[342]</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5021023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4 minutes</a:t>
            </a:r>
          </a:p>
          <a:p>
            <a:endParaRPr lang="en-US" b="1" dirty="0"/>
          </a:p>
          <a:p>
            <a:r>
              <a:rPr lang="en-US" b="1" dirty="0"/>
              <a:t>Aim: </a:t>
            </a:r>
            <a:r>
              <a:rPr lang="en-US" b="0" dirty="0"/>
              <a:t>Written recall of medical vocabulary introduced previous weeks in preparation for production tasks that follow.</a:t>
            </a:r>
            <a:endParaRPr lang="en-US" b="1" dirty="0"/>
          </a:p>
          <a:p>
            <a:endParaRPr lang="en-US" b="1" dirty="0"/>
          </a:p>
          <a:p>
            <a:r>
              <a:rPr lang="en-US" b="1" dirty="0"/>
              <a:t>Procedure:</a:t>
            </a:r>
          </a:p>
          <a:p>
            <a:pPr marL="0" indent="0">
              <a:buNone/>
            </a:pPr>
            <a:r>
              <a:rPr lang="en-US" b="0" dirty="0"/>
              <a:t>1. Ask students to write down (or shout out) as many health-related words as possible. </a:t>
            </a:r>
          </a:p>
          <a:p>
            <a:pPr marL="0" indent="0">
              <a:buNone/>
            </a:pPr>
            <a:r>
              <a:rPr lang="en-US" b="0" dirty="0"/>
              <a:t>2. Click to reveal each prompt (a picture with the English word(s) underneath). Use prompts to elicit more health-related vocabulary. </a:t>
            </a:r>
          </a:p>
          <a:p>
            <a:pPr marL="0" indent="0">
              <a:buNone/>
            </a:pPr>
            <a:r>
              <a:rPr lang="en-US" b="0" dirty="0"/>
              <a:t>3. Click again to reveal the French translation of the prompt. </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43367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8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b="0" dirty="0"/>
              <a:t>Written production of irregular past participles in questions in the French perfect tense. Recognising that French uses one tense to express two meanings, whereas English has a tense for each meaning.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N.B. </a:t>
            </a:r>
            <a:r>
              <a:rPr lang="en-GB" b="0" dirty="0"/>
              <a:t>This activity has been designed so that students practise translating both ‘did’ and ‘has/have’ with the same verbs into French.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r>
              <a:rPr lang="en-US" b="1" dirty="0"/>
              <a:t>Procedure:</a:t>
            </a:r>
          </a:p>
          <a:p>
            <a:pPr marL="0" indent="0">
              <a:buFont typeface="+mj-lt"/>
              <a:buNone/>
            </a:pPr>
            <a:r>
              <a:rPr lang="en-US" b="0" dirty="0"/>
              <a:t>1. Students read the sentences and translate into French. </a:t>
            </a:r>
          </a:p>
          <a:p>
            <a:pPr marL="0" indent="0">
              <a:buFont typeface="+mj-lt"/>
              <a:buNone/>
            </a:pPr>
            <a:r>
              <a:rPr lang="en-US" b="0" dirty="0"/>
              <a:t>2. Answers revealed on the next slide. </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err="1"/>
              <a:t>infirmier</a:t>
            </a:r>
            <a:r>
              <a:rPr lang="en-GB" b="0" baseline="0" dirty="0"/>
              <a:t> [2049]</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2601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Answers to the previous slide</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18687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Chloé Motard. All additional pictures selected are available under a Creative Commons license, no attribution required.</a:t>
            </a:r>
          </a:p>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Native teacher feedback provided by </a:t>
            </a:r>
            <a:r>
              <a:rPr lang="fr-FR" b="0" i="0" dirty="0">
                <a:solidFill>
                  <a:srgbClr val="000000"/>
                </a:solidFill>
                <a:effectLst/>
                <a:latin typeface="Calibri" panose="020F0502020204030204" pitchFamily="34" charset="0"/>
              </a:rPr>
              <a:t>Sarah Brichory.</a:t>
            </a:r>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With</a:t>
            </a:r>
            <a:r>
              <a:rPr lang="en-GB" b="0" baseline="0" dirty="0"/>
              <a:t> thanks to Rachel Hawkes for her input on the lesson material.</a:t>
            </a:r>
            <a:endParaRPr lang="en-CA" sz="1200" b="0" i="0" u="none" strike="noStrike"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2):</a:t>
            </a:r>
            <a:endParaRPr lang="en-GB" b="0"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Revision of SSC </a:t>
            </a:r>
            <a:r>
              <a:rPr lang="en-GB" b="1" dirty="0"/>
              <a:t>[gn] and [j/soft 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Introduction</a:t>
            </a:r>
            <a:r>
              <a:rPr lang="en-GB" b="0" baseline="0" dirty="0"/>
              <a:t> of</a:t>
            </a:r>
            <a:r>
              <a:rPr lang="en-GB" dirty="0"/>
              <a:t> </a:t>
            </a:r>
            <a:r>
              <a:rPr lang="en-GB" b="1" dirty="0"/>
              <a:t>verbs like prendre in the perfect tense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Introduction of inversion questions in the present and </a:t>
            </a:r>
            <a:r>
              <a:rPr lang="en-GB" b="1" dirty="0"/>
              <a:t>perfect</a:t>
            </a:r>
            <a:r>
              <a:rPr lang="en-GB" b="0" dirty="0"/>
              <a:t> tense (did? and </a:t>
            </a:r>
            <a:r>
              <a:rPr lang="en-GB" b="1" dirty="0"/>
              <a:t>have/has?</a:t>
            </a:r>
            <a:r>
              <a:rPr lang="en-GB" b="0" dirty="0"/>
              <a:t>)</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dirty="0"/>
              <a:t>Word frequency </a:t>
            </a:r>
            <a:r>
              <a:rPr lang="en-GB" b="1" baseline="0" dirty="0"/>
              <a:t>(1 is the most frequent word in French): </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8.3.2.6 (introduce) </a:t>
            </a:r>
            <a:r>
              <a:rPr lang="fr-FR" dirty="0">
                <a:solidFill>
                  <a:srgbClr val="000000"/>
                </a:solidFill>
                <a:latin typeface="Century Gothic" panose="020B0502020202020204" pitchFamily="34" charset="0"/>
              </a:rPr>
              <a:t>bu [boire - 1879], eu [avoir - 8], pris [prendre - 43], accident [1227], bras [</a:t>
            </a:r>
            <a:r>
              <a:rPr lang="en-GB" sz="1200" b="0" i="0" u="none" strike="noStrike" kern="1200" dirty="0">
                <a:solidFill>
                  <a:schemeClr val="tx1"/>
                </a:solidFill>
                <a:effectLst/>
                <a:latin typeface="+mn-lt"/>
                <a:ea typeface="+mn-ea"/>
                <a:cs typeface="+mn-cs"/>
              </a:rPr>
              <a:t>1253]</a:t>
            </a:r>
            <a:r>
              <a:rPr lang="fr-FR" sz="1200" b="0" i="0" u="none" strike="noStrike" kern="1200" dirty="0">
                <a:solidFill>
                  <a:srgbClr val="000000"/>
                </a:solidFill>
                <a:effectLst/>
                <a:latin typeface="Century Gothic" panose="020B0502020202020204" pitchFamily="34" charset="0"/>
                <a:ea typeface="+mn-ea"/>
                <a:cs typeface="+mn-cs"/>
              </a:rPr>
              <a:t>,</a:t>
            </a:r>
            <a:r>
              <a:rPr lang="fr-FR" dirty="0">
                <a:solidFill>
                  <a:srgbClr val="000000"/>
                </a:solidFill>
                <a:latin typeface="Century Gothic" panose="020B0502020202020204" pitchFamily="34" charset="0"/>
              </a:rPr>
              <a:t> jambe [2472], mal</a:t>
            </a:r>
            <a:r>
              <a:rPr lang="fr-FR" baseline="30000" dirty="0">
                <a:solidFill>
                  <a:srgbClr val="000000"/>
                </a:solidFill>
                <a:latin typeface="Century Gothic" panose="020B0502020202020204" pitchFamily="34" charset="0"/>
              </a:rPr>
              <a:t>1</a:t>
            </a:r>
            <a:r>
              <a:rPr lang="fr-FR" dirty="0">
                <a:solidFill>
                  <a:srgbClr val="000000"/>
                </a:solidFill>
                <a:latin typeface="Century Gothic" panose="020B0502020202020204" pitchFamily="34" charset="0"/>
              </a:rPr>
              <a:t> [277], maladie [793], petit-déjeuner [&gt;5000], photo [1412], déjà</a:t>
            </a:r>
            <a:r>
              <a:rPr lang="fr-FR" baseline="30000" dirty="0">
                <a:solidFill>
                  <a:srgbClr val="000000"/>
                </a:solidFill>
                <a:latin typeface="Century Gothic" panose="020B0502020202020204" pitchFamily="34" charset="0"/>
              </a:rPr>
              <a:t>2</a:t>
            </a:r>
            <a:r>
              <a:rPr lang="fr-FR" dirty="0">
                <a:solidFill>
                  <a:srgbClr val="000000"/>
                </a:solidFill>
                <a:latin typeface="Century Gothic" panose="020B0502020202020204" pitchFamily="34" charset="0"/>
              </a:rPr>
              <a:t> [58], pas encore [18/51], ensuite [265],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8.3.1.6 (revisit)</a:t>
            </a:r>
            <a:r>
              <a:rPr lang="en-GB" sz="1200" b="1" i="0" u="none" strike="noStrike" kern="1200" cap="none" baseline="0" dirty="0">
                <a:solidFill>
                  <a:schemeClr val="tx1"/>
                </a:solidFill>
                <a:effectLst/>
                <a:latin typeface="+mn-lt"/>
                <a:ea typeface="Calibri"/>
                <a:cs typeface="Calibri"/>
                <a:sym typeface="Calibri"/>
              </a:rPr>
              <a:t> </a:t>
            </a:r>
            <a:r>
              <a:rPr lang="en-GB" sz="1200" b="0" i="0" u="none" strike="noStrike" kern="1200" dirty="0" err="1">
                <a:solidFill>
                  <a:schemeClr val="tx1"/>
                </a:solidFill>
                <a:effectLst/>
                <a:latin typeface="+mn-lt"/>
                <a:ea typeface="+mn-ea"/>
                <a:cs typeface="+mn-cs"/>
              </a:rPr>
              <a:t>attendre</a:t>
            </a:r>
            <a:r>
              <a:rPr lang="en-GB" sz="1200" b="0" i="0" u="none" strike="noStrike" kern="1200" dirty="0">
                <a:solidFill>
                  <a:schemeClr val="tx1"/>
                </a:solidFill>
                <a:effectLst/>
                <a:latin typeface="+mn-lt"/>
                <a:ea typeface="+mn-ea"/>
                <a:cs typeface="+mn-cs"/>
              </a:rPr>
              <a:t> [155], </a:t>
            </a:r>
            <a:r>
              <a:rPr lang="en-GB" sz="1200" b="0" i="0" u="none" strike="noStrike" kern="1200" dirty="0" err="1">
                <a:solidFill>
                  <a:schemeClr val="tx1"/>
                </a:solidFill>
                <a:effectLst/>
                <a:latin typeface="+mn-lt"/>
                <a:ea typeface="+mn-ea"/>
                <a:cs typeface="+mn-cs"/>
              </a:rPr>
              <a:t>descendre</a:t>
            </a:r>
            <a:r>
              <a:rPr lang="en-GB" sz="1200" b="0" i="0" u="none" strike="noStrike" kern="1200" dirty="0">
                <a:solidFill>
                  <a:schemeClr val="tx1"/>
                </a:solidFill>
                <a:effectLst/>
                <a:latin typeface="+mn-lt"/>
                <a:ea typeface="+mn-ea"/>
                <a:cs typeface="+mn-cs"/>
              </a:rPr>
              <a:t> [1705], (</a:t>
            </a:r>
            <a:r>
              <a:rPr lang="en-GB" sz="1200" b="0" i="0" u="none" strike="noStrike" kern="1200" dirty="0" err="1">
                <a:solidFill>
                  <a:schemeClr val="tx1"/>
                </a:solidFill>
                <a:effectLst/>
                <a:latin typeface="+mn-lt"/>
                <a:ea typeface="+mn-ea"/>
                <a:cs typeface="+mn-cs"/>
              </a:rPr>
              <a:t>en</a:t>
            </a:r>
            <a:r>
              <a:rPr lang="en-GB" sz="1200" b="0" i="0" u="none" strike="noStrike" kern="1200" dirty="0">
                <a:solidFill>
                  <a:schemeClr val="tx1"/>
                </a:solidFill>
                <a:effectLst/>
                <a:latin typeface="+mn-lt"/>
                <a:ea typeface="+mn-ea"/>
                <a:cs typeface="+mn-cs"/>
              </a:rPr>
              <a:t>) bas [7/468], histoire</a:t>
            </a:r>
            <a:r>
              <a:rPr lang="en-GB" sz="1200" b="0" i="0" u="none" strike="noStrike" kern="1200" baseline="30000" dirty="0">
                <a:solidFill>
                  <a:schemeClr val="tx1"/>
                </a:solidFill>
                <a:effectLst/>
                <a:latin typeface="+mn-lt"/>
                <a:ea typeface="+mn-ea"/>
                <a:cs typeface="+mn-cs"/>
              </a:rPr>
              <a:t>2</a:t>
            </a:r>
            <a:r>
              <a:rPr lang="en-GB" sz="1200" b="0" i="0" u="none" strike="noStrike" kern="1200" dirty="0">
                <a:solidFill>
                  <a:schemeClr val="tx1"/>
                </a:solidFill>
                <a:effectLst/>
                <a:latin typeface="+mn-lt"/>
                <a:ea typeface="+mn-ea"/>
                <a:cs typeface="+mn-cs"/>
              </a:rPr>
              <a:t> [263], règle</a:t>
            </a:r>
            <a:r>
              <a:rPr lang="en-GB" sz="1200" b="0" i="0" u="none" strike="noStrike" kern="1200" baseline="30000" dirty="0">
                <a:solidFill>
                  <a:schemeClr val="tx1"/>
                </a:solidFill>
                <a:effectLst/>
                <a:latin typeface="+mn-lt"/>
                <a:ea typeface="+mn-ea"/>
                <a:cs typeface="+mn-cs"/>
              </a:rPr>
              <a:t>2</a:t>
            </a:r>
            <a:r>
              <a:rPr lang="en-GB" sz="1200" b="0" i="0" u="none" strike="noStrike" kern="1200" dirty="0">
                <a:solidFill>
                  <a:schemeClr val="tx1"/>
                </a:solidFill>
                <a:effectLst/>
                <a:latin typeface="+mn-lt"/>
                <a:ea typeface="+mn-ea"/>
                <a:cs typeface="+mn-cs"/>
              </a:rPr>
              <a:t> [488], </a:t>
            </a:r>
            <a:r>
              <a:rPr lang="en-GB" sz="1200" b="0" i="0" u="none" strike="noStrike" kern="1200" dirty="0" err="1">
                <a:solidFill>
                  <a:schemeClr val="tx1"/>
                </a:solidFill>
                <a:effectLst/>
                <a:latin typeface="+mn-lt"/>
                <a:ea typeface="+mn-ea"/>
                <a:cs typeface="+mn-cs"/>
              </a:rPr>
              <a:t>piste</a:t>
            </a:r>
            <a:r>
              <a:rPr lang="en-GB" sz="1200" b="0" i="0" u="none" strike="noStrike" kern="1200" dirty="0">
                <a:solidFill>
                  <a:schemeClr val="tx1"/>
                </a:solidFill>
                <a:effectLst/>
                <a:latin typeface="+mn-lt"/>
                <a:ea typeface="+mn-ea"/>
                <a:cs typeface="+mn-cs"/>
              </a:rPr>
              <a:t> [1902], roman [1262], </a:t>
            </a:r>
            <a:r>
              <a:rPr lang="en-GB" sz="1200" b="0" i="0" u="none" strike="noStrike" kern="1200" dirty="0" err="1">
                <a:solidFill>
                  <a:schemeClr val="tx1"/>
                </a:solidFill>
                <a:effectLst/>
                <a:latin typeface="+mn-lt"/>
                <a:ea typeface="+mn-ea"/>
                <a:cs typeface="+mn-cs"/>
              </a:rPr>
              <a:t>texte</a:t>
            </a:r>
            <a:r>
              <a:rPr lang="en-GB" sz="1200" b="0" i="0" u="none" strike="noStrike" kern="1200" dirty="0">
                <a:solidFill>
                  <a:schemeClr val="tx1"/>
                </a:solidFill>
                <a:effectLst/>
                <a:latin typeface="+mn-lt"/>
                <a:ea typeface="+mn-ea"/>
                <a:cs typeface="+mn-cs"/>
              </a:rPr>
              <a:t> [631]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baseline="0">
                <a:solidFill>
                  <a:schemeClr val="tx1"/>
                </a:solidFill>
                <a:effectLst/>
                <a:latin typeface="+mn-lt"/>
                <a:ea typeface="Calibri"/>
                <a:cs typeface="Calibri"/>
                <a:sym typeface="Calibri"/>
              </a:rPr>
              <a:t>8.2.2.3 </a:t>
            </a:r>
            <a:r>
              <a:rPr lang="en-GB" sz="1200" b="1" i="0" u="none" strike="noStrike" kern="1200" cap="none" dirty="0">
                <a:solidFill>
                  <a:schemeClr val="tx1"/>
                </a:solidFill>
                <a:effectLst/>
                <a:latin typeface="+mn-lt"/>
                <a:ea typeface="Calibri"/>
                <a:cs typeface="Calibri"/>
                <a:sym typeface="Calibri"/>
              </a:rPr>
              <a:t>(revisit)</a:t>
            </a:r>
            <a:r>
              <a:rPr lang="en-GB" sz="1200" b="0" i="0" u="none" strike="noStrike" kern="1200" cap="none" baseline="0" dirty="0">
                <a:solidFill>
                  <a:schemeClr val="tx1"/>
                </a:solidFill>
                <a:effectLst/>
                <a:latin typeface="+mn-lt"/>
                <a:ea typeface="Calibri"/>
                <a:cs typeface="Calibri"/>
                <a:sym typeface="Calibri"/>
              </a:rPr>
              <a:t> </a:t>
            </a:r>
            <a:r>
              <a:rPr lang="en-GB" sz="1200" b="0" i="0" u="none" strike="noStrike" kern="1200" dirty="0">
                <a:solidFill>
                  <a:schemeClr val="tx1"/>
                </a:solidFill>
                <a:effectLst/>
                <a:latin typeface="+mn-lt"/>
                <a:ea typeface="+mn-ea"/>
                <a:cs typeface="+mn-cs"/>
              </a:rPr>
              <a:t>feu [786], </a:t>
            </a:r>
            <a:r>
              <a:rPr lang="en-GB" sz="1200" b="0" i="0" u="none" strike="noStrike" kern="1200" dirty="0" err="1">
                <a:solidFill>
                  <a:schemeClr val="tx1"/>
                </a:solidFill>
                <a:effectLst/>
                <a:latin typeface="+mn-lt"/>
                <a:ea typeface="+mn-ea"/>
                <a:cs typeface="+mn-cs"/>
              </a:rPr>
              <a:t>hôpital</a:t>
            </a:r>
            <a:r>
              <a:rPr lang="en-GB" sz="1200" b="0" i="0" u="none" strike="noStrike" kern="1200" dirty="0">
                <a:solidFill>
                  <a:schemeClr val="tx1"/>
                </a:solidFill>
                <a:effectLst/>
                <a:latin typeface="+mn-lt"/>
                <a:ea typeface="+mn-ea"/>
                <a:cs typeface="+mn-cs"/>
              </a:rPr>
              <a:t> [1308], jeu [291], journal [420], </a:t>
            </a:r>
            <a:r>
              <a:rPr lang="en-GB" sz="1200" b="0" i="0" u="none" strike="noStrike" kern="1200" dirty="0" err="1">
                <a:solidFill>
                  <a:schemeClr val="tx1"/>
                </a:solidFill>
                <a:effectLst/>
                <a:latin typeface="+mn-lt"/>
                <a:ea typeface="+mn-ea"/>
                <a:cs typeface="+mn-cs"/>
              </a:rPr>
              <a:t>oiseau</a:t>
            </a:r>
            <a:r>
              <a:rPr lang="en-GB" sz="1200" b="0" i="0" u="none" strike="noStrike" kern="1200" dirty="0">
                <a:solidFill>
                  <a:schemeClr val="tx1"/>
                </a:solidFill>
                <a:effectLst/>
                <a:latin typeface="+mn-lt"/>
                <a:ea typeface="+mn-ea"/>
                <a:cs typeface="+mn-cs"/>
              </a:rPr>
              <a:t> [2435], </a:t>
            </a:r>
            <a:r>
              <a:rPr lang="en-GB" sz="1200" b="0" i="0" u="none" strike="noStrike" kern="1200" dirty="0" err="1">
                <a:solidFill>
                  <a:schemeClr val="tx1"/>
                </a:solidFill>
                <a:effectLst/>
                <a:latin typeface="+mn-lt"/>
                <a:ea typeface="+mn-ea"/>
                <a:cs typeface="+mn-cs"/>
              </a:rPr>
              <a:t>réseau</a:t>
            </a:r>
            <a:r>
              <a:rPr lang="en-GB" sz="1200" b="0" i="0" u="none" strike="noStrike" kern="1200" dirty="0">
                <a:solidFill>
                  <a:schemeClr val="tx1"/>
                </a:solidFill>
                <a:effectLst/>
                <a:latin typeface="+mn-lt"/>
                <a:ea typeface="+mn-ea"/>
                <a:cs typeface="+mn-cs"/>
              </a:rPr>
              <a:t> [721], </a:t>
            </a:r>
            <a:r>
              <a:rPr lang="en-GB" sz="1200" b="0" i="0" u="none" strike="noStrike" kern="1200" dirty="0" err="1">
                <a:solidFill>
                  <a:schemeClr val="tx1"/>
                </a:solidFill>
                <a:effectLst/>
                <a:latin typeface="+mn-lt"/>
                <a:ea typeface="+mn-ea"/>
                <a:cs typeface="+mn-cs"/>
              </a:rPr>
              <a:t>autre</a:t>
            </a:r>
            <a:r>
              <a:rPr lang="en-GB" sz="1200" b="0" i="0" u="none" strike="noStrike" kern="1200" dirty="0">
                <a:solidFill>
                  <a:schemeClr val="tx1"/>
                </a:solidFill>
                <a:effectLst/>
                <a:latin typeface="+mn-lt"/>
                <a:ea typeface="+mn-ea"/>
                <a:cs typeface="+mn-cs"/>
              </a:rPr>
              <a:t> [28], </a:t>
            </a:r>
            <a:r>
              <a:rPr lang="en-GB" sz="1200" b="0" i="0" u="none" strike="noStrike" kern="1200" dirty="0" err="1">
                <a:solidFill>
                  <a:schemeClr val="tx1"/>
                </a:solidFill>
                <a:effectLst/>
                <a:latin typeface="+mn-lt"/>
                <a:ea typeface="+mn-ea"/>
                <a:cs typeface="+mn-cs"/>
              </a:rPr>
              <a:t>même</a:t>
            </a:r>
            <a:r>
              <a:rPr lang="en-GB" sz="1200" b="0" i="0" u="none" strike="noStrike" kern="1200" dirty="0">
                <a:solidFill>
                  <a:schemeClr val="tx1"/>
                </a:solidFill>
                <a:effectLst/>
                <a:latin typeface="+mn-lt"/>
                <a:ea typeface="+mn-ea"/>
                <a:cs typeface="+mn-cs"/>
              </a:rPr>
              <a:t> [42], </a:t>
            </a:r>
            <a:r>
              <a:rPr lang="en-GB" sz="1200" b="0" i="0" u="none" strike="noStrike" kern="1200" dirty="0" err="1">
                <a:solidFill>
                  <a:schemeClr val="tx1"/>
                </a:solidFill>
                <a:effectLst/>
                <a:latin typeface="+mn-lt"/>
                <a:ea typeface="+mn-ea"/>
                <a:cs typeface="+mn-cs"/>
              </a:rPr>
              <a:t>idéal</a:t>
            </a:r>
            <a:r>
              <a:rPr lang="en-GB" sz="1200" b="0" i="0" u="none" strike="noStrike" kern="1200" dirty="0">
                <a:solidFill>
                  <a:schemeClr val="tx1"/>
                </a:solidFill>
                <a:effectLst/>
                <a:latin typeface="+mn-lt"/>
                <a:ea typeface="+mn-ea"/>
                <a:cs typeface="+mn-cs"/>
              </a:rPr>
              <a:t> [1429], international [282], local [622], </a:t>
            </a:r>
            <a:r>
              <a:rPr lang="en-GB" sz="1200" b="0" i="0" u="none" strike="noStrike" kern="1200" dirty="0" err="1">
                <a:solidFill>
                  <a:schemeClr val="tx1"/>
                </a:solidFill>
                <a:effectLst/>
                <a:latin typeface="+mn-lt"/>
                <a:ea typeface="+mn-ea"/>
                <a:cs typeface="+mn-cs"/>
              </a:rPr>
              <a:t>plusieurs</a:t>
            </a:r>
            <a:r>
              <a:rPr lang="en-GB" sz="1200" b="0" i="0" u="none" strike="noStrike" kern="1200" dirty="0">
                <a:solidFill>
                  <a:schemeClr val="tx1"/>
                </a:solidFill>
                <a:effectLst/>
                <a:latin typeface="+mn-lt"/>
                <a:ea typeface="+mn-ea"/>
                <a:cs typeface="+mn-cs"/>
              </a:rPr>
              <a:t> [213], social [301]</a:t>
            </a:r>
            <a:r>
              <a:rPr lang="en-GB" dirty="0"/>
              <a:t>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Source: </a:t>
            </a:r>
            <a:r>
              <a:rPr lang="en-GB" sz="1200" b="0" i="0" u="none" strike="noStrike" kern="1200" cap="none" dirty="0" err="1">
                <a:solidFill>
                  <a:schemeClr val="tx1"/>
                </a:solidFill>
                <a:effectLst/>
                <a:latin typeface="+mn-lt"/>
                <a:ea typeface="Calibri"/>
                <a:cs typeface="Calibri"/>
                <a:sym typeface="Calibri"/>
              </a:rPr>
              <a:t>Londsale</a:t>
            </a:r>
            <a:r>
              <a:rPr lang="en-GB" sz="1200" b="0" i="0" u="none" strike="noStrike" kern="1200" cap="none" dirty="0">
                <a:solidFill>
                  <a:schemeClr val="tx1"/>
                </a:solidFill>
                <a:effectLst/>
                <a:latin typeface="+mn-lt"/>
                <a:ea typeface="Calibri"/>
                <a:cs typeface="Calibri"/>
                <a:sym typeface="Calibri"/>
              </a:rPr>
              <a:t>, D., &amp; Le Bras, Y.  (2009). </a:t>
            </a:r>
            <a:r>
              <a:rPr lang="en-GB" sz="1200" b="0" i="1" u="none" strike="noStrike" kern="1200" cap="none" dirty="0">
                <a:solidFill>
                  <a:schemeClr val="tx1"/>
                </a:solidFill>
                <a:effectLst/>
                <a:latin typeface="+mn-lt"/>
                <a:ea typeface="Calibri"/>
                <a:cs typeface="Calibri"/>
                <a:sym typeface="Calibri"/>
              </a:rPr>
              <a:t>A Frequency Dictionary of French: Core vocabulary for learners </a:t>
            </a:r>
            <a:r>
              <a:rPr lang="en-GB" sz="1200" b="0" i="0" u="none" strike="noStrike" kern="1200" cap="none" dirty="0">
                <a:solidFill>
                  <a:schemeClr val="tx1"/>
                </a:solidFill>
                <a:effectLst/>
                <a:latin typeface="+mn-lt"/>
                <a:ea typeface="Calibri"/>
                <a:cs typeface="Calibri"/>
                <a:sym typeface="Calibri"/>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cap="none" dirty="0">
              <a:solidFill>
                <a:schemeClr val="tx1"/>
              </a:solidFill>
              <a:effectLst/>
              <a:latin typeface="+mn-lt"/>
              <a:ea typeface="Calibri"/>
              <a:cs typeface="Calibri"/>
              <a:sym typeface="Calibri"/>
            </a:endParaRPr>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dirty="0">
              <a:solidFill>
                <a:schemeClr val="dk1"/>
              </a:solidFill>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95234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1 minute</a:t>
            </a:r>
          </a:p>
          <a:p>
            <a:endParaRPr lang="en-US" b="1" dirty="0"/>
          </a:p>
          <a:p>
            <a:r>
              <a:rPr lang="en-US" b="1" dirty="0"/>
              <a:t>Aim: </a:t>
            </a:r>
            <a:r>
              <a:rPr lang="en-US" b="0" dirty="0"/>
              <a:t>A reminder of spelling rules governing the pronunciation of hard and soft [g] in preparation for the spoken activity which follows.</a:t>
            </a:r>
            <a:endParaRPr lang="en-US" b="1" dirty="0"/>
          </a:p>
          <a:p>
            <a:endParaRPr lang="en-US" b="1" dirty="0"/>
          </a:p>
          <a:p>
            <a:r>
              <a:rPr lang="en-US" b="1" dirty="0"/>
              <a:t>Procedure:</a:t>
            </a:r>
          </a:p>
          <a:p>
            <a:r>
              <a:rPr lang="en-US" b="0" dirty="0"/>
              <a:t>1. Click to bring up information.</a:t>
            </a:r>
          </a:p>
          <a:p>
            <a:r>
              <a:rPr lang="en-US" b="0" dirty="0"/>
              <a:t>2. Students say the four target words.</a:t>
            </a:r>
          </a:p>
          <a:p>
            <a:endParaRPr lang="en-US" b="0" dirty="0"/>
          </a:p>
          <a:p>
            <a:r>
              <a:rPr lang="en-US" b="1" dirty="0"/>
              <a:t>Transcript:</a:t>
            </a:r>
          </a:p>
          <a:p>
            <a:r>
              <a:rPr lang="en-US" b="0" dirty="0"/>
              <a:t>la </a:t>
            </a:r>
            <a:r>
              <a:rPr lang="en-US" b="0" dirty="0" err="1"/>
              <a:t>gare</a:t>
            </a:r>
            <a:r>
              <a:rPr lang="en-US" b="0" dirty="0"/>
              <a:t>, le gilet, nous </a:t>
            </a:r>
            <a:r>
              <a:rPr lang="en-US" b="0" dirty="0" err="1"/>
              <a:t>plongeons</a:t>
            </a:r>
            <a:r>
              <a:rPr lang="en-US" b="0" dirty="0"/>
              <a:t>, la blague</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used (1 is the most frequent word in French): </a:t>
            </a:r>
            <a:br>
              <a:rPr lang="en-GB" baseline="0" dirty="0"/>
            </a:br>
            <a:r>
              <a:rPr lang="en-GB" baseline="0" dirty="0" err="1"/>
              <a:t>gare</a:t>
            </a:r>
            <a:r>
              <a:rPr lang="en-GB" baseline="0" dirty="0"/>
              <a:t> [2581], gilet [&gt;5000], </a:t>
            </a:r>
            <a:r>
              <a:rPr lang="en-GB" baseline="0" dirty="0" err="1"/>
              <a:t>plonger</a:t>
            </a:r>
            <a:r>
              <a:rPr lang="en-GB" baseline="0" dirty="0"/>
              <a:t> [1958], blague [4822]</a:t>
            </a:r>
            <a:endParaRPr lang="en-GB" sz="1200" kern="1200" dirty="0">
              <a:solidFill>
                <a:schemeClr val="tx1"/>
              </a:solidFill>
              <a:effectLst/>
              <a:latin typeface="Century Gothic" panose="020B0502020202020204" pitchFamily="34" charset="0"/>
              <a:ea typeface="+mn-ea"/>
              <a:cs typeface="+mn-cs"/>
            </a:endParaRPr>
          </a:p>
          <a:p>
            <a:endParaRPr lang="en-US" b="0" dirty="0"/>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03208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3 minutes </a:t>
            </a:r>
            <a:r>
              <a:rPr lang="en-US" b="0" dirty="0"/>
              <a:t>for 2 slides. </a:t>
            </a:r>
            <a:r>
              <a:rPr lang="en-US" b="1" dirty="0"/>
              <a:t>This is slide 1/2</a:t>
            </a:r>
            <a:r>
              <a:rPr lang="en-US" b="0" dirty="0"/>
              <a:t>.</a:t>
            </a:r>
            <a:endParaRPr lang="en-US" b="1" dirty="0"/>
          </a:p>
          <a:p>
            <a:endParaRPr lang="en-US" b="1" dirty="0"/>
          </a:p>
          <a:p>
            <a:r>
              <a:rPr lang="en-US" b="1" dirty="0"/>
              <a:t>Aim: </a:t>
            </a:r>
            <a:r>
              <a:rPr lang="en-US" b="0" dirty="0"/>
              <a:t>Oral pronunciation of words containing hard and soft [g] and [</a:t>
            </a:r>
            <a:r>
              <a:rPr lang="en-US" b="0" dirty="0" err="1"/>
              <a:t>gn</a:t>
            </a:r>
            <a:r>
              <a:rPr lang="en-US" b="0" dirty="0"/>
              <a:t>]. This is slide 1/2.</a:t>
            </a:r>
            <a:endParaRPr lang="en-US" b="1" dirty="0"/>
          </a:p>
          <a:p>
            <a:endParaRPr lang="en-US" b="1" dirty="0"/>
          </a:p>
          <a:p>
            <a:r>
              <a:rPr lang="en-US" b="1" dirty="0"/>
              <a:t>Procedure:</a:t>
            </a:r>
          </a:p>
          <a:p>
            <a:r>
              <a:rPr lang="en-US" b="0" dirty="0"/>
              <a:t>1. Students pair up.</a:t>
            </a:r>
          </a:p>
          <a:p>
            <a:r>
              <a:rPr lang="en-US" b="0" dirty="0"/>
              <a:t>2. Click début to start timer.</a:t>
            </a:r>
          </a:p>
          <a:p>
            <a:r>
              <a:rPr lang="en-US" b="0" dirty="0"/>
              <a:t>3. Partner A reads the words aloud.</a:t>
            </a:r>
          </a:p>
          <a:p>
            <a:r>
              <a:rPr lang="en-US" b="0" dirty="0"/>
              <a:t>4. Partner B listens to check pronunciation. If they spot a mispronunciation, they must stop student A who repeats the word correctly 3 times before moving on.</a:t>
            </a:r>
          </a:p>
          <a:p>
            <a:r>
              <a:rPr lang="en-US" b="0" dirty="0"/>
              <a:t>5. Click on words to hear them said aloud by a native speaker. Tally the total number of words said correctly within 60 seconds.</a:t>
            </a:r>
          </a:p>
          <a:p>
            <a:r>
              <a:rPr lang="en-US" b="0" dirty="0"/>
              <a:t>5. Partners swap roles and repeat with different words on the next slide. Whoever has pronounced the most words correctly wins!</a:t>
            </a:r>
          </a:p>
          <a:p>
            <a:endParaRPr lang="en-US" b="0" dirty="0"/>
          </a:p>
          <a:p>
            <a:r>
              <a:rPr lang="en-US" b="1" dirty="0"/>
              <a:t>Transcript:</a:t>
            </a:r>
          </a:p>
          <a:p>
            <a:r>
              <a:rPr lang="en-US" b="0" dirty="0"/>
              <a:t>Signature, égalité, analogue, embargo, chagrin, </a:t>
            </a:r>
            <a:r>
              <a:rPr lang="en-US" b="0" dirty="0" err="1"/>
              <a:t>dignité</a:t>
            </a:r>
            <a:r>
              <a:rPr lang="en-US" b="0" dirty="0"/>
              <a:t>, genocide, register, </a:t>
            </a:r>
            <a:r>
              <a:rPr lang="en-US" b="0" dirty="0" err="1"/>
              <a:t>englober</a:t>
            </a:r>
            <a:r>
              <a:rPr lang="en-US" b="0" dirty="0"/>
              <a:t>, signification, indigene, </a:t>
            </a:r>
            <a:r>
              <a:rPr lang="en-US" b="0" dirty="0" err="1"/>
              <a:t>consigne</a:t>
            </a:r>
            <a:r>
              <a:rPr lang="en-US" b="0" dirty="0"/>
              <a:t>, </a:t>
            </a:r>
            <a:r>
              <a:rPr lang="en-US" b="0" dirty="0" err="1"/>
              <a:t>égyptien</a:t>
            </a:r>
            <a:r>
              <a:rPr lang="en-US" b="0" dirty="0"/>
              <a:t>, blague, fatigue, </a:t>
            </a:r>
            <a:r>
              <a:rPr lang="en-US" b="0" dirty="0" err="1"/>
              <a:t>langage</a:t>
            </a:r>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US" sz="1200" dirty="0" err="1">
                <a:solidFill>
                  <a:schemeClr val="accent5">
                    <a:lumMod val="50000"/>
                  </a:schemeClr>
                </a:solidFill>
              </a:rPr>
              <a:t>dignité</a:t>
            </a:r>
            <a:r>
              <a:rPr lang="en-US" sz="1200" dirty="0">
                <a:solidFill>
                  <a:schemeClr val="accent5">
                    <a:lumMod val="50000"/>
                  </a:schemeClr>
                </a:solidFill>
              </a:rPr>
              <a:t> [2171], signature [2187], signification [2798], analogue [4498], blague [4822], </a:t>
            </a:r>
            <a:r>
              <a:rPr lang="en-US" sz="1200" dirty="0" err="1">
                <a:solidFill>
                  <a:schemeClr val="accent5">
                    <a:lumMod val="50000"/>
                  </a:schemeClr>
                </a:solidFill>
              </a:rPr>
              <a:t>registre</a:t>
            </a:r>
            <a:r>
              <a:rPr lang="en-US" sz="1200" dirty="0">
                <a:solidFill>
                  <a:schemeClr val="accent5">
                    <a:lumMod val="50000"/>
                  </a:schemeClr>
                </a:solidFill>
              </a:rPr>
              <a:t> [2556], </a:t>
            </a:r>
            <a:r>
              <a:rPr lang="en-US" sz="1200" dirty="0" err="1">
                <a:solidFill>
                  <a:schemeClr val="accent5">
                    <a:lumMod val="50000"/>
                  </a:schemeClr>
                </a:solidFill>
              </a:rPr>
              <a:t>langage</a:t>
            </a:r>
            <a:r>
              <a:rPr lang="en-US" sz="1200" dirty="0">
                <a:solidFill>
                  <a:schemeClr val="accent5">
                    <a:lumMod val="50000"/>
                  </a:schemeClr>
                </a:solidFill>
              </a:rPr>
              <a:t> [1850], égalité [1898], chagrin [4560], </a:t>
            </a:r>
            <a:r>
              <a:rPr lang="en-US" sz="1200" dirty="0" err="1">
                <a:solidFill>
                  <a:schemeClr val="accent5">
                    <a:lumMod val="50000"/>
                  </a:schemeClr>
                </a:solidFill>
              </a:rPr>
              <a:t>égyptien</a:t>
            </a:r>
            <a:r>
              <a:rPr lang="en-US" sz="1200" dirty="0">
                <a:solidFill>
                  <a:schemeClr val="accent5">
                    <a:lumMod val="50000"/>
                  </a:schemeClr>
                </a:solidFill>
              </a:rPr>
              <a:t> [4137], genocide [4148], </a:t>
            </a:r>
            <a:r>
              <a:rPr lang="en-US" sz="1200" dirty="0" err="1">
                <a:solidFill>
                  <a:schemeClr val="accent5">
                    <a:lumMod val="50000"/>
                  </a:schemeClr>
                </a:solidFill>
              </a:rPr>
              <a:t>englober</a:t>
            </a:r>
            <a:r>
              <a:rPr lang="en-US" sz="1200" dirty="0">
                <a:solidFill>
                  <a:schemeClr val="accent5">
                    <a:lumMod val="50000"/>
                  </a:schemeClr>
                </a:solidFill>
              </a:rPr>
              <a:t> [4188], embargo [4450], indigene [4555], </a:t>
            </a:r>
            <a:r>
              <a:rPr lang="en-US" sz="1200" dirty="0" err="1">
                <a:solidFill>
                  <a:schemeClr val="accent5">
                    <a:lumMod val="50000"/>
                  </a:schemeClr>
                </a:solidFill>
              </a:rPr>
              <a:t>consigne</a:t>
            </a:r>
            <a:r>
              <a:rPr lang="en-US" sz="1200" dirty="0">
                <a:solidFill>
                  <a:schemeClr val="accent5">
                    <a:lumMod val="50000"/>
                  </a:schemeClr>
                </a:solidFill>
              </a:rPr>
              <a:t> [4583], fatigue [4595]</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34174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This is slide 1/2</a:t>
            </a:r>
            <a:r>
              <a:rPr lang="en-US" b="0" dirty="0"/>
              <a:t>.</a:t>
            </a:r>
            <a:endParaRPr lang="en-US" b="1" dirty="0"/>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sz="1200" dirty="0">
                <a:solidFill>
                  <a:schemeClr val="accent5">
                    <a:lumMod val="50000"/>
                  </a:schemeClr>
                </a:solidFill>
              </a:rPr>
              <a:t>gorge [4194], compagnie [775], </a:t>
            </a:r>
            <a:r>
              <a:rPr lang="en-GB" sz="1200" dirty="0" err="1">
                <a:solidFill>
                  <a:schemeClr val="accent5">
                    <a:lumMod val="50000"/>
                  </a:schemeClr>
                </a:solidFill>
              </a:rPr>
              <a:t>épargner</a:t>
            </a:r>
            <a:r>
              <a:rPr lang="en-GB" sz="1200" dirty="0">
                <a:solidFill>
                  <a:schemeClr val="accent5">
                    <a:lumMod val="50000"/>
                  </a:schemeClr>
                </a:solidFill>
              </a:rPr>
              <a:t> [2354], ignorer [639], </a:t>
            </a:r>
            <a:r>
              <a:rPr lang="en-GB" sz="1200" dirty="0" err="1">
                <a:solidFill>
                  <a:schemeClr val="accent5">
                    <a:lumMod val="50000"/>
                  </a:schemeClr>
                </a:solidFill>
              </a:rPr>
              <a:t>ligne</a:t>
            </a:r>
            <a:r>
              <a:rPr lang="en-GB" sz="1200" dirty="0">
                <a:solidFill>
                  <a:schemeClr val="accent5">
                    <a:lumMod val="50000"/>
                  </a:schemeClr>
                </a:solidFill>
              </a:rPr>
              <a:t> [342], magnifique [2136], significative [2292], brigade [4224], engine [4269], goutte [4337], </a:t>
            </a:r>
            <a:r>
              <a:rPr lang="en-GB" sz="1200" dirty="0" err="1">
                <a:solidFill>
                  <a:schemeClr val="accent5">
                    <a:lumMod val="50000"/>
                  </a:schemeClr>
                </a:solidFill>
              </a:rPr>
              <a:t>gestionnaire</a:t>
            </a:r>
            <a:r>
              <a:rPr lang="en-GB" sz="1200" dirty="0">
                <a:solidFill>
                  <a:schemeClr val="accent5">
                    <a:lumMod val="50000"/>
                  </a:schemeClr>
                </a:solidFill>
              </a:rPr>
              <a:t> [4350], </a:t>
            </a:r>
            <a:r>
              <a:rPr lang="en-GB" sz="1200" dirty="0" err="1">
                <a:solidFill>
                  <a:schemeClr val="accent5">
                    <a:lumMod val="50000"/>
                  </a:schemeClr>
                </a:solidFill>
              </a:rPr>
              <a:t>avantageux</a:t>
            </a:r>
            <a:r>
              <a:rPr lang="en-GB" sz="1200" dirty="0">
                <a:solidFill>
                  <a:schemeClr val="accent5">
                    <a:lumMod val="50000"/>
                  </a:schemeClr>
                </a:solidFill>
              </a:rPr>
              <a:t> [4391], gendarme [4438], </a:t>
            </a:r>
            <a:r>
              <a:rPr lang="en-GB" sz="1200" dirty="0" err="1">
                <a:solidFill>
                  <a:schemeClr val="accent5">
                    <a:lumMod val="50000"/>
                  </a:schemeClr>
                </a:solidFill>
              </a:rPr>
              <a:t>irrégulier</a:t>
            </a:r>
            <a:r>
              <a:rPr lang="en-GB" sz="1200" dirty="0">
                <a:solidFill>
                  <a:schemeClr val="accent5">
                    <a:lumMod val="50000"/>
                  </a:schemeClr>
                </a:solidFill>
              </a:rPr>
              <a:t> [4606], </a:t>
            </a:r>
            <a:r>
              <a:rPr lang="en-GB" sz="1200" dirty="0" err="1">
                <a:solidFill>
                  <a:schemeClr val="accent5">
                    <a:lumMod val="50000"/>
                  </a:schemeClr>
                </a:solidFill>
              </a:rPr>
              <a:t>baigner</a:t>
            </a:r>
            <a:r>
              <a:rPr lang="en-GB" sz="1200" dirty="0">
                <a:solidFill>
                  <a:schemeClr val="accent5">
                    <a:lumMod val="50000"/>
                  </a:schemeClr>
                </a:solidFill>
              </a:rPr>
              <a:t> [4608], integral [4641]</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22554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a:t>Written and/or spoken recall of this week’s new vocabulary and some revisited vocabulary. </a:t>
            </a:r>
            <a:endParaRPr lang="en-US" b="1" dirty="0"/>
          </a:p>
          <a:p>
            <a:endParaRPr lang="en-US" b="1" dirty="0"/>
          </a:p>
          <a:p>
            <a:r>
              <a:rPr lang="en-US" b="1" dirty="0"/>
              <a:t>Procedure:</a:t>
            </a:r>
          </a:p>
          <a:p>
            <a:pPr marL="0" indent="0">
              <a:buFont typeface="+mj-lt"/>
              <a:buNone/>
            </a:pPr>
            <a:r>
              <a:rPr lang="en-US" b="0" dirty="0"/>
              <a:t>1. Click to reveal the English word. </a:t>
            </a:r>
          </a:p>
          <a:p>
            <a:pPr marL="0" indent="0">
              <a:buFont typeface="+mj-lt"/>
              <a:buNone/>
            </a:pPr>
            <a:r>
              <a:rPr lang="en-US" b="0" dirty="0"/>
              <a:t>2. Students say aloud (or write down) the translation to complete the crossword. Tell students to include the article. </a:t>
            </a:r>
          </a:p>
          <a:p>
            <a:pPr marL="0" indent="0">
              <a:buFont typeface="+mj-lt"/>
              <a:buNone/>
            </a:pPr>
            <a:r>
              <a:rPr lang="en-US" b="0" dirty="0"/>
              <a:t>3. Click to reveal the answer. </a:t>
            </a:r>
          </a:p>
          <a:p>
            <a:pPr marL="0" indent="0">
              <a:buFont typeface="+mj-lt"/>
              <a:buNone/>
            </a:pPr>
            <a:r>
              <a:rPr lang="en-US" b="0" dirty="0"/>
              <a:t>4. Click to reveal a new English word.</a:t>
            </a:r>
          </a:p>
          <a:p>
            <a:pPr marL="0" indent="0">
              <a:buFont typeface="+mj-lt"/>
              <a:buNone/>
            </a:pPr>
            <a:r>
              <a:rPr lang="en-US" b="0" dirty="0"/>
              <a:t>5. Repeat steps 1-4.</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60177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2 minutes</a:t>
            </a:r>
          </a:p>
          <a:p>
            <a:endParaRPr lang="en-US" b="1" dirty="0"/>
          </a:p>
          <a:p>
            <a:r>
              <a:rPr lang="en-US" b="1" dirty="0"/>
              <a:t>Aim: </a:t>
            </a:r>
            <a:r>
              <a:rPr lang="en-US" b="0" dirty="0"/>
              <a:t>To introduce the past participle of the anchor verb </a:t>
            </a:r>
            <a:r>
              <a:rPr lang="en-US" b="0" i="1" dirty="0"/>
              <a:t>prendre</a:t>
            </a:r>
            <a:r>
              <a:rPr lang="en-US" b="0" dirty="0"/>
              <a:t> and extend this knowledge to known verbs like </a:t>
            </a:r>
            <a:r>
              <a:rPr lang="en-US" b="0" i="1" dirty="0"/>
              <a:t>prendre</a:t>
            </a:r>
            <a:r>
              <a:rPr lang="en-US" b="0" dirty="0"/>
              <a:t> (</a:t>
            </a:r>
            <a:r>
              <a:rPr lang="en-US" b="0" i="1" dirty="0" err="1"/>
              <a:t>apprendre</a:t>
            </a:r>
            <a:r>
              <a:rPr lang="en-US" b="0" i="0" dirty="0"/>
              <a:t> and </a:t>
            </a:r>
            <a:r>
              <a:rPr lang="en-US" b="0" i="1" dirty="0" err="1"/>
              <a:t>comprendre</a:t>
            </a:r>
            <a:r>
              <a:rPr lang="en-US" b="0" i="0" dirty="0"/>
              <a:t>). </a:t>
            </a:r>
            <a:endParaRPr lang="en-US" b="1" i="0" dirty="0"/>
          </a:p>
          <a:p>
            <a:endParaRPr lang="en-US" b="1" dirty="0"/>
          </a:p>
          <a:p>
            <a:r>
              <a:rPr lang="en-US" b="1" dirty="0"/>
              <a:t>Procedure:</a:t>
            </a:r>
          </a:p>
          <a:p>
            <a:pPr marL="0" indent="0">
              <a:buFont typeface="+mj-lt"/>
              <a:buNone/>
            </a:pPr>
            <a:r>
              <a:rPr lang="en-US" b="0" dirty="0"/>
              <a:t>1. Click to animate the explanation. </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509364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i="0" dirty="0"/>
              <a:t>Timing: 1.5 minutes </a:t>
            </a:r>
            <a:r>
              <a:rPr lang="en-GB" b="0" i="0" dirty="0"/>
              <a:t>for 6 slides</a:t>
            </a:r>
          </a:p>
          <a:p>
            <a:pPr marL="0" lvl="0" indent="0" algn="l" rtl="0">
              <a:spcBef>
                <a:spcPts val="0"/>
              </a:spcBef>
              <a:spcAft>
                <a:spcPts val="0"/>
              </a:spcAft>
              <a:buNone/>
            </a:pPr>
            <a:endParaRPr lang="en-GB" b="1" i="0" dirty="0"/>
          </a:p>
          <a:p>
            <a:pPr marL="0" lvl="0" indent="0" algn="l" rtl="0">
              <a:spcBef>
                <a:spcPts val="0"/>
              </a:spcBef>
              <a:spcAft>
                <a:spcPts val="0"/>
              </a:spcAft>
              <a:buNone/>
            </a:pPr>
            <a:r>
              <a:rPr lang="en-GB" b="1" i="0" dirty="0"/>
              <a:t>Aim:</a:t>
            </a:r>
            <a:r>
              <a:rPr lang="en-GB" b="0" i="0" dirty="0"/>
              <a:t> Pronunciation practice of the 1</a:t>
            </a:r>
            <a:r>
              <a:rPr lang="en-GB" b="0" i="0" baseline="30000" dirty="0"/>
              <a:t>st</a:t>
            </a:r>
            <a:r>
              <a:rPr lang="en-GB" b="0" i="0" dirty="0"/>
              <a:t> person singular forms of verbs like </a:t>
            </a:r>
            <a:r>
              <a:rPr lang="en-GB" b="0" i="1" dirty="0"/>
              <a:t>prendre</a:t>
            </a:r>
            <a:r>
              <a:rPr lang="en-GB" b="0" i="0" dirty="0"/>
              <a:t> in the present and perfect tenses.</a:t>
            </a:r>
            <a:endParaRPr lang="en-GB" b="0" i="1" dirty="0"/>
          </a:p>
          <a:p>
            <a:pPr marL="0" lvl="0" indent="0" algn="l" rtl="0">
              <a:spcBef>
                <a:spcPts val="0"/>
              </a:spcBef>
              <a:spcAft>
                <a:spcPts val="0"/>
              </a:spcAft>
              <a:buNone/>
            </a:pPr>
            <a:endParaRPr lang="en-GB" b="0" i="1" dirty="0"/>
          </a:p>
          <a:p>
            <a:pPr marL="0" lvl="0" indent="0" algn="l" rtl="0">
              <a:spcBef>
                <a:spcPts val="0"/>
              </a:spcBef>
              <a:spcAft>
                <a:spcPts val="0"/>
              </a:spcAft>
              <a:buNone/>
            </a:pPr>
            <a:r>
              <a:rPr lang="en-GB" b="1" i="0" dirty="0"/>
              <a:t>Procedure:</a:t>
            </a:r>
          </a:p>
          <a:p>
            <a:pPr marL="0" lvl="0" indent="0" algn="l" rtl="0">
              <a:spcBef>
                <a:spcPts val="0"/>
              </a:spcBef>
              <a:spcAft>
                <a:spcPts val="0"/>
              </a:spcAft>
              <a:buNone/>
            </a:pPr>
            <a:r>
              <a:rPr lang="en-GB" b="0" i="0" dirty="0"/>
              <a:t>1. Listen and repeat.</a:t>
            </a:r>
          </a:p>
          <a:p>
            <a:pPr marL="0" lvl="0" indent="0" algn="l" rtl="0">
              <a:spcBef>
                <a:spcPts val="0"/>
              </a:spcBef>
              <a:spcAft>
                <a:spcPts val="0"/>
              </a:spcAft>
              <a:buNone/>
            </a:pPr>
            <a:r>
              <a:rPr lang="en-GB" b="0" i="0" dirty="0"/>
              <a:t>2. Highlight sound final consonant (SFC) and SSC [</a:t>
            </a:r>
            <a:r>
              <a:rPr lang="en-GB" b="0" i="0" dirty="0" err="1"/>
              <a:t>en</a:t>
            </a:r>
            <a:r>
              <a:rPr lang="en-GB" b="0" i="0" dirty="0"/>
              <a:t>].</a:t>
            </a:r>
          </a:p>
          <a:p>
            <a:pPr marL="228600" lvl="0" indent="-228600" algn="l" rtl="0">
              <a:spcBef>
                <a:spcPts val="0"/>
              </a:spcBef>
              <a:spcAft>
                <a:spcPts val="0"/>
              </a:spcAft>
              <a:buAutoNum type="arabicPeriod"/>
            </a:pPr>
            <a:endParaRPr lang="en-GB" b="0" i="0" dirty="0"/>
          </a:p>
          <a:p>
            <a:pPr marL="0" lvl="0" indent="0" algn="l" rtl="0">
              <a:spcBef>
                <a:spcPts val="0"/>
              </a:spcBef>
              <a:spcAft>
                <a:spcPts val="0"/>
              </a:spcAft>
              <a:buNone/>
            </a:pPr>
            <a:r>
              <a:rPr lang="en-GB" b="1" i="0" dirty="0"/>
              <a:t>Transcript:</a:t>
            </a:r>
          </a:p>
          <a:p>
            <a:pPr marL="0" lvl="0" indent="0" algn="l" rtl="0">
              <a:spcBef>
                <a:spcPts val="0"/>
              </a:spcBef>
              <a:spcAft>
                <a:spcPts val="0"/>
              </a:spcAft>
              <a:buNone/>
            </a:pPr>
            <a:r>
              <a:rPr lang="en-GB" b="0" i="0" dirty="0"/>
              <a:t>Je </a:t>
            </a:r>
            <a:r>
              <a:rPr lang="en-GB" b="0" i="0" dirty="0" err="1"/>
              <a:t>prends</a:t>
            </a:r>
            <a:endParaRPr lang="en-GB" b="0" i="0"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29</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7578463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a:t>
            </a:r>
            <a:r>
              <a:rPr lang="en-GB" b="1" baseline="0" dirty="0" err="1"/>
              <a:t>gn</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a:t>
            </a:r>
            <a:r>
              <a:rPr lang="en-GB" baseline="0" dirty="0"/>
              <a:t> and elicit the pronunciation of the </a:t>
            </a:r>
            <a:r>
              <a:rPr lang="en-GB" b="1" baseline="0" dirty="0"/>
              <a:t>individual SSC [-</a:t>
            </a:r>
            <a:r>
              <a:rPr lang="en-GB" b="1" baseline="0" dirty="0" err="1"/>
              <a:t>gn</a:t>
            </a:r>
            <a:r>
              <a:rPr lang="en-GB" b="1" baseline="0" dirty="0"/>
              <a:t>-] </a:t>
            </a:r>
            <a:r>
              <a:rPr lang="en-GB" baseline="0" dirty="0"/>
              <a:t>and then the </a:t>
            </a:r>
            <a:r>
              <a:rPr lang="en-GB" b="1" baseline="0" dirty="0"/>
              <a:t>source</a:t>
            </a:r>
            <a:r>
              <a:rPr lang="en-GB" baseline="0" dirty="0"/>
              <a:t> word again ‘</a:t>
            </a:r>
            <a:r>
              <a:rPr lang="en-GB" b="1" baseline="0" dirty="0" err="1"/>
              <a:t>ligne</a:t>
            </a:r>
            <a:r>
              <a:rPr lang="en-GB" baseline="0" dirty="0"/>
              <a:t>’ (with gesture, if using).</a:t>
            </a:r>
            <a:br>
              <a:rPr lang="en-GB" baseline="0" dirty="0"/>
            </a:br>
            <a:r>
              <a:rPr lang="en-GB" baseline="0" dirty="0"/>
              <a:t>Then present and elicit the pronunciation of the five </a:t>
            </a:r>
            <a:r>
              <a:rPr lang="en-GB" b="1" baseline="0" dirty="0"/>
              <a:t>cluster</a:t>
            </a:r>
            <a:r>
              <a:rPr lang="en-GB" baseline="0" dirty="0"/>
              <a:t> words.</a:t>
            </a: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err="1"/>
              <a:t>ligne</a:t>
            </a:r>
            <a:r>
              <a:rPr lang="en-GB" baseline="0" dirty="0"/>
              <a:t> [342]; </a:t>
            </a:r>
            <a:r>
              <a:rPr lang="en-GB" b="1" baseline="0" dirty="0" err="1"/>
              <a:t>gagner</a:t>
            </a:r>
            <a:r>
              <a:rPr lang="en-GB" b="1" baseline="0" dirty="0"/>
              <a:t> </a:t>
            </a:r>
            <a:r>
              <a:rPr lang="en-GB" b="0" baseline="0" dirty="0"/>
              <a:t>[258];</a:t>
            </a:r>
            <a:r>
              <a:rPr lang="en-GB" baseline="0" dirty="0"/>
              <a:t> </a:t>
            </a:r>
            <a:r>
              <a:rPr lang="en-GB" b="1" baseline="0" dirty="0"/>
              <a:t>ignorer</a:t>
            </a:r>
            <a:r>
              <a:rPr lang="en-GB" baseline="0" dirty="0"/>
              <a:t> [639]; </a:t>
            </a:r>
            <a:r>
              <a:rPr lang="en-GB" b="1" baseline="0" dirty="0" err="1"/>
              <a:t>espagnol</a:t>
            </a:r>
            <a:r>
              <a:rPr lang="en-GB" baseline="0" dirty="0"/>
              <a:t> [1666]; </a:t>
            </a:r>
            <a:r>
              <a:rPr lang="en-GB" b="1" baseline="0" dirty="0" err="1"/>
              <a:t>montagne</a:t>
            </a:r>
            <a:r>
              <a:rPr lang="en-GB" baseline="0" dirty="0"/>
              <a:t> [1734]; </a:t>
            </a:r>
            <a:r>
              <a:rPr lang="en-GB" b="1" baseline="0" dirty="0" err="1"/>
              <a:t>Allemagne</a:t>
            </a:r>
            <a:r>
              <a:rPr lang="en-GB" b="1" baseline="0" dirty="0"/>
              <a:t> </a:t>
            </a:r>
            <a:r>
              <a:rPr lang="en-GB" baseline="0" dirty="0"/>
              <a:t>[N/A].</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17442502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i="0" dirty="0"/>
              <a:t>Timing: 1.5 minute </a:t>
            </a:r>
            <a:r>
              <a:rPr lang="en-GB" b="0" i="0" dirty="0"/>
              <a:t>for 6 slides</a:t>
            </a:r>
          </a:p>
          <a:p>
            <a:pPr marL="0" lvl="0" indent="0" algn="l" rtl="0">
              <a:spcBef>
                <a:spcPts val="0"/>
              </a:spcBef>
              <a:spcAft>
                <a:spcPts val="0"/>
              </a:spcAft>
              <a:buNone/>
            </a:pPr>
            <a:endParaRPr lang="en-GB" b="1" i="0" dirty="0"/>
          </a:p>
          <a:p>
            <a:pPr marL="0" lvl="0" indent="0" algn="l" rtl="0">
              <a:spcBef>
                <a:spcPts val="0"/>
              </a:spcBef>
              <a:spcAft>
                <a:spcPts val="0"/>
              </a:spcAft>
              <a:buNone/>
            </a:pPr>
            <a:r>
              <a:rPr lang="en-GB" b="1" i="0" dirty="0"/>
              <a:t>Aim:</a:t>
            </a:r>
            <a:r>
              <a:rPr lang="en-GB" b="0" i="0" dirty="0"/>
              <a:t> To consolidate the concept of an auxiliary verb to show past tense and highlight the past participle form of the anchor verb, </a:t>
            </a:r>
            <a:r>
              <a:rPr lang="en-GB" b="0" i="1" dirty="0"/>
              <a:t>prendre,</a:t>
            </a:r>
            <a:r>
              <a:rPr lang="en-GB" b="0" i="0" dirty="0"/>
              <a:t> and verbs like </a:t>
            </a:r>
            <a:r>
              <a:rPr lang="en-GB" b="0" i="1" dirty="0"/>
              <a:t>prendre</a:t>
            </a:r>
            <a:r>
              <a:rPr lang="en-GB" b="0" i="0" dirty="0"/>
              <a:t> (</a:t>
            </a:r>
            <a:r>
              <a:rPr lang="en-GB" b="0" i="1" dirty="0" err="1"/>
              <a:t>apprendre</a:t>
            </a:r>
            <a:r>
              <a:rPr lang="en-GB" b="0" i="0" dirty="0"/>
              <a:t>, </a:t>
            </a:r>
            <a:r>
              <a:rPr lang="en-GB" b="0" i="1" dirty="0" err="1"/>
              <a:t>comprendre</a:t>
            </a:r>
            <a:r>
              <a:rPr lang="en-GB" b="0" i="0" dirty="0"/>
              <a:t>).</a:t>
            </a:r>
            <a:endParaRPr lang="en-GB" b="0" i="1" dirty="0"/>
          </a:p>
          <a:p>
            <a:pPr marL="0" lvl="0" indent="0" algn="l" rtl="0">
              <a:spcBef>
                <a:spcPts val="0"/>
              </a:spcBef>
              <a:spcAft>
                <a:spcPts val="0"/>
              </a:spcAft>
              <a:buNone/>
            </a:pPr>
            <a:endParaRPr lang="en-GB" b="0" i="1" dirty="0"/>
          </a:p>
          <a:p>
            <a:pPr marL="0" lvl="0" indent="0" algn="l" rtl="0">
              <a:spcBef>
                <a:spcPts val="0"/>
              </a:spcBef>
              <a:spcAft>
                <a:spcPts val="0"/>
              </a:spcAft>
              <a:buNone/>
            </a:pPr>
            <a:r>
              <a:rPr lang="en-GB" b="1" i="0" dirty="0"/>
              <a:t>Procedure:</a:t>
            </a:r>
          </a:p>
          <a:p>
            <a:pPr marL="0" lvl="0" indent="0" algn="l" rtl="0">
              <a:spcBef>
                <a:spcPts val="0"/>
              </a:spcBef>
              <a:spcAft>
                <a:spcPts val="0"/>
              </a:spcAft>
              <a:buNone/>
            </a:pPr>
            <a:r>
              <a:rPr lang="en-GB" b="0" i="0" dirty="0"/>
              <a:t>1. Listen and repeat.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t>2. Draw attention to the use of the auxiliary verb.</a:t>
            </a:r>
          </a:p>
          <a:p>
            <a:pPr marL="0" lvl="0" indent="0" algn="l" rtl="0">
              <a:spcBef>
                <a:spcPts val="0"/>
              </a:spcBef>
              <a:spcAft>
                <a:spcPts val="0"/>
              </a:spcAft>
              <a:buNone/>
            </a:pPr>
            <a:r>
              <a:rPr lang="en-GB" b="0" i="0" dirty="0"/>
              <a:t>3. Highlight sound final consonant (SFC) and SSCs [ai] and [</a:t>
            </a:r>
            <a:r>
              <a:rPr lang="en-GB" b="0" i="0" dirty="0" err="1"/>
              <a:t>i</a:t>
            </a:r>
            <a:r>
              <a:rPr lang="en-GB" b="0" i="0" dirty="0"/>
              <a:t>].</a:t>
            </a:r>
          </a:p>
          <a:p>
            <a:pPr marL="0" lvl="0" indent="0" algn="l" rtl="0">
              <a:spcBef>
                <a:spcPts val="0"/>
              </a:spcBef>
              <a:spcAft>
                <a:spcPts val="0"/>
              </a:spcAft>
              <a:buNone/>
            </a:pPr>
            <a:endParaRPr lang="en-GB" b="0" i="0" dirty="0"/>
          </a:p>
          <a:p>
            <a:pPr marL="0" lvl="0" indent="0" algn="l" rtl="0">
              <a:spcBef>
                <a:spcPts val="0"/>
              </a:spcBef>
              <a:spcAft>
                <a:spcPts val="0"/>
              </a:spcAft>
              <a:buNone/>
            </a:pPr>
            <a:r>
              <a:rPr lang="en-GB" b="1" i="0" dirty="0"/>
              <a:t>Transcript:</a:t>
            </a:r>
          </a:p>
          <a:p>
            <a:pPr marL="0" lvl="0" indent="0" algn="l" rtl="0">
              <a:spcBef>
                <a:spcPts val="0"/>
              </a:spcBef>
              <a:spcAft>
                <a:spcPts val="0"/>
              </a:spcAft>
              <a:buNone/>
            </a:pPr>
            <a:r>
              <a:rPr lang="en-GB" b="0" i="0" dirty="0" err="1"/>
              <a:t>J’ai</a:t>
            </a:r>
            <a:r>
              <a:rPr lang="en-GB" b="0" i="0" dirty="0"/>
              <a:t> pris</a:t>
            </a:r>
          </a:p>
          <a:p>
            <a:pPr marL="0" lvl="0" indent="0" algn="l" rtl="0">
              <a:spcBef>
                <a:spcPts val="0"/>
              </a:spcBef>
              <a:spcAft>
                <a:spcPts val="0"/>
              </a:spcAft>
              <a:buNone/>
            </a:pPr>
            <a:endParaRPr b="0" i="0"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30</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12309073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i="0" dirty="0"/>
              <a:t>Timing: 1.5 minute </a:t>
            </a:r>
            <a:r>
              <a:rPr lang="en-GB" b="0" i="0" dirty="0"/>
              <a:t>for 6 slides</a:t>
            </a:r>
          </a:p>
          <a:p>
            <a:pPr marL="0" lvl="0" indent="0" algn="l" rtl="0">
              <a:spcBef>
                <a:spcPts val="0"/>
              </a:spcBef>
              <a:spcAft>
                <a:spcPts val="0"/>
              </a:spcAft>
              <a:buNone/>
            </a:pPr>
            <a:endParaRPr lang="en-GB" b="1" i="0" dirty="0"/>
          </a:p>
          <a:p>
            <a:pPr marL="0" lvl="0" indent="0" algn="l" rtl="0">
              <a:spcBef>
                <a:spcPts val="0"/>
              </a:spcBef>
              <a:spcAft>
                <a:spcPts val="0"/>
              </a:spcAft>
              <a:buNone/>
            </a:pPr>
            <a:r>
              <a:rPr lang="en-GB" b="1" i="0" dirty="0"/>
              <a:t>Aim:</a:t>
            </a:r>
            <a:r>
              <a:rPr lang="en-GB" b="0" i="0" dirty="0"/>
              <a:t> To consolidate the concept of an auxiliary verb to show past tense and highlight the past participle form of the anchor verb, </a:t>
            </a:r>
            <a:r>
              <a:rPr lang="en-GB" b="0" i="1" dirty="0"/>
              <a:t>prendre,</a:t>
            </a:r>
            <a:r>
              <a:rPr lang="en-GB" b="0" i="0" dirty="0"/>
              <a:t> and verbs like </a:t>
            </a:r>
            <a:r>
              <a:rPr lang="en-GB" b="0" i="1" dirty="0"/>
              <a:t>prendre</a:t>
            </a:r>
            <a:r>
              <a:rPr lang="en-GB" b="0" i="0" dirty="0"/>
              <a:t> (</a:t>
            </a:r>
            <a:r>
              <a:rPr lang="en-GB" b="0" i="1" dirty="0" err="1"/>
              <a:t>apprendre</a:t>
            </a:r>
            <a:r>
              <a:rPr lang="en-GB" b="0" i="0" dirty="0"/>
              <a:t>, </a:t>
            </a:r>
            <a:r>
              <a:rPr lang="en-GB" b="0" i="1" dirty="0" err="1"/>
              <a:t>comprendre</a:t>
            </a:r>
            <a:r>
              <a:rPr lang="en-GB" b="0" i="0" dirty="0"/>
              <a:t>).</a:t>
            </a:r>
            <a:endParaRPr lang="en-GB" b="0" i="1" dirty="0"/>
          </a:p>
          <a:p>
            <a:pPr marL="0" lvl="0" indent="0" algn="l" rtl="0">
              <a:spcBef>
                <a:spcPts val="0"/>
              </a:spcBef>
              <a:spcAft>
                <a:spcPts val="0"/>
              </a:spcAft>
              <a:buNone/>
            </a:pPr>
            <a:endParaRPr lang="en-GB" b="0" i="1" dirty="0"/>
          </a:p>
          <a:p>
            <a:pPr marL="0" lvl="0" indent="0" algn="l" rtl="0">
              <a:spcBef>
                <a:spcPts val="0"/>
              </a:spcBef>
              <a:spcAft>
                <a:spcPts val="0"/>
              </a:spcAft>
              <a:buNone/>
            </a:pPr>
            <a:r>
              <a:rPr lang="en-GB" b="1" i="0" dirty="0"/>
              <a:t>Procedure:</a:t>
            </a:r>
          </a:p>
          <a:p>
            <a:pPr marL="0" lvl="0" indent="0" algn="l" rtl="0">
              <a:spcBef>
                <a:spcPts val="0"/>
              </a:spcBef>
              <a:spcAft>
                <a:spcPts val="0"/>
              </a:spcAft>
              <a:buNone/>
            </a:pPr>
            <a:r>
              <a:rPr lang="en-GB" b="0" i="0" dirty="0"/>
              <a:t>1. Listen and repeat.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t>2. Highlight sound final consonant (SFC) and SSCs [a] and [</a:t>
            </a:r>
            <a:r>
              <a:rPr lang="en-GB" b="0" i="0" dirty="0" err="1"/>
              <a:t>en</a:t>
            </a:r>
            <a:r>
              <a:rPr lang="en-GB" b="0" i="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GB" b="0" i="0" dirty="0"/>
          </a:p>
          <a:p>
            <a:pPr marL="0" lvl="0" indent="0" algn="l" rtl="0">
              <a:spcBef>
                <a:spcPts val="0"/>
              </a:spcBef>
              <a:spcAft>
                <a:spcPts val="0"/>
              </a:spcAft>
              <a:buNone/>
            </a:pPr>
            <a:r>
              <a:rPr lang="en-GB" b="1" i="0" dirty="0"/>
              <a:t>Transcript:</a:t>
            </a:r>
          </a:p>
          <a:p>
            <a:pPr marL="0" lvl="0" indent="0" algn="l" rtl="0">
              <a:spcBef>
                <a:spcPts val="0"/>
              </a:spcBef>
              <a:spcAft>
                <a:spcPts val="0"/>
              </a:spcAft>
              <a:buNone/>
            </a:pPr>
            <a:r>
              <a:rPr lang="en-GB" b="0" i="0" dirty="0" err="1"/>
              <a:t>J’apprends</a:t>
            </a:r>
            <a:endParaRPr lang="en-GB" b="0" i="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31</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85106016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i="0" dirty="0"/>
              <a:t>Timing: 1.5 minute </a:t>
            </a:r>
            <a:r>
              <a:rPr lang="en-GB" b="0" i="0" dirty="0"/>
              <a:t>for 6 slides</a:t>
            </a:r>
          </a:p>
          <a:p>
            <a:pPr marL="0" lvl="0" indent="0" algn="l" rtl="0">
              <a:spcBef>
                <a:spcPts val="0"/>
              </a:spcBef>
              <a:spcAft>
                <a:spcPts val="0"/>
              </a:spcAft>
              <a:buNone/>
            </a:pPr>
            <a:endParaRPr lang="en-GB" b="1" i="0" dirty="0"/>
          </a:p>
          <a:p>
            <a:pPr marL="0" lvl="0" indent="0" algn="l" rtl="0">
              <a:spcBef>
                <a:spcPts val="0"/>
              </a:spcBef>
              <a:spcAft>
                <a:spcPts val="0"/>
              </a:spcAft>
              <a:buNone/>
            </a:pPr>
            <a:r>
              <a:rPr lang="en-GB" b="1" i="0" dirty="0"/>
              <a:t>Aim:</a:t>
            </a:r>
            <a:r>
              <a:rPr lang="en-GB" b="0" i="0" dirty="0"/>
              <a:t> To consolidate the concept of an auxiliary verb to show past tense and highlight the past participle form of the anchor verb, </a:t>
            </a:r>
            <a:r>
              <a:rPr lang="en-GB" b="0" i="1" dirty="0"/>
              <a:t>prendre,</a:t>
            </a:r>
            <a:r>
              <a:rPr lang="en-GB" b="0" i="0" dirty="0"/>
              <a:t> and verbs like </a:t>
            </a:r>
            <a:r>
              <a:rPr lang="en-GB" b="0" i="1" dirty="0"/>
              <a:t>prendre</a:t>
            </a:r>
            <a:r>
              <a:rPr lang="en-GB" b="0" i="0" dirty="0"/>
              <a:t> (</a:t>
            </a:r>
            <a:r>
              <a:rPr lang="en-GB" b="0" i="1" dirty="0" err="1"/>
              <a:t>apprendre</a:t>
            </a:r>
            <a:r>
              <a:rPr lang="en-GB" b="0" i="0" dirty="0"/>
              <a:t>, </a:t>
            </a:r>
            <a:r>
              <a:rPr lang="en-GB" b="0" i="1" dirty="0" err="1"/>
              <a:t>comprendre</a:t>
            </a:r>
            <a:r>
              <a:rPr lang="en-GB" b="0" i="0" dirty="0"/>
              <a:t>).</a:t>
            </a:r>
            <a:endParaRPr lang="en-GB" b="0" i="1" dirty="0"/>
          </a:p>
          <a:p>
            <a:pPr marL="0" lvl="0" indent="0" algn="l" rtl="0">
              <a:spcBef>
                <a:spcPts val="0"/>
              </a:spcBef>
              <a:spcAft>
                <a:spcPts val="0"/>
              </a:spcAft>
              <a:buNone/>
            </a:pPr>
            <a:endParaRPr lang="en-GB" b="0" i="1" dirty="0"/>
          </a:p>
          <a:p>
            <a:pPr marL="0" lvl="0" indent="0" algn="l" rtl="0">
              <a:spcBef>
                <a:spcPts val="0"/>
              </a:spcBef>
              <a:spcAft>
                <a:spcPts val="0"/>
              </a:spcAft>
              <a:buNone/>
            </a:pPr>
            <a:r>
              <a:rPr lang="en-GB" b="1" i="0" dirty="0"/>
              <a:t>Procedure:</a:t>
            </a:r>
          </a:p>
          <a:p>
            <a:pPr marL="0" lvl="0" indent="0" algn="l" rtl="0">
              <a:spcBef>
                <a:spcPts val="0"/>
              </a:spcBef>
              <a:spcAft>
                <a:spcPts val="0"/>
              </a:spcAft>
              <a:buNone/>
            </a:pPr>
            <a:r>
              <a:rPr lang="en-GB" b="0" i="0" dirty="0"/>
              <a:t>1. Listen and repeat.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t>2. Draw attention to the use of the auxiliary verb.</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t>3. Highlight sound final consonant (SFC) and SSCs [a] and [</a:t>
            </a:r>
            <a:r>
              <a:rPr lang="en-GB" b="0" i="0" dirty="0" err="1"/>
              <a:t>i</a:t>
            </a:r>
            <a:r>
              <a:rPr lang="en-GB" b="0" i="0" dirty="0"/>
              <a:t>].</a:t>
            </a:r>
          </a:p>
          <a:p>
            <a:pPr marL="0" lvl="0" indent="0" algn="l" rtl="0">
              <a:spcBef>
                <a:spcPts val="0"/>
              </a:spcBef>
              <a:spcAft>
                <a:spcPts val="0"/>
              </a:spcAft>
              <a:buNone/>
            </a:pPr>
            <a:endParaRPr lang="en-GB" b="0" i="0" dirty="0"/>
          </a:p>
          <a:p>
            <a:pPr marL="0" lvl="0" indent="0" algn="l" rtl="0">
              <a:spcBef>
                <a:spcPts val="0"/>
              </a:spcBef>
              <a:spcAft>
                <a:spcPts val="0"/>
              </a:spcAft>
              <a:buNone/>
            </a:pPr>
            <a:r>
              <a:rPr lang="en-GB" b="1" i="0" dirty="0"/>
              <a:t>Transcript:</a:t>
            </a:r>
          </a:p>
          <a:p>
            <a:pPr marL="0" lvl="0" indent="0" algn="l" rtl="0">
              <a:spcBef>
                <a:spcPts val="0"/>
              </a:spcBef>
              <a:spcAft>
                <a:spcPts val="0"/>
              </a:spcAft>
              <a:buNone/>
            </a:pPr>
            <a:r>
              <a:rPr lang="en-GB" b="0" i="0" dirty="0" err="1"/>
              <a:t>J’ai</a:t>
            </a:r>
            <a:r>
              <a:rPr lang="en-GB" b="0" i="0" dirty="0"/>
              <a:t> </a:t>
            </a:r>
            <a:r>
              <a:rPr lang="en-GB" b="0" i="0" dirty="0" err="1"/>
              <a:t>appris</a:t>
            </a:r>
            <a:endParaRPr lang="en-GB" b="0" i="0" dirty="0"/>
          </a:p>
          <a:p>
            <a:pPr marL="0" lvl="0" indent="0" algn="l" rtl="0">
              <a:spcBef>
                <a:spcPts val="0"/>
              </a:spcBef>
              <a:spcAft>
                <a:spcPts val="0"/>
              </a:spcAft>
              <a:buNone/>
            </a:pPr>
            <a:endParaRPr b="0" i="0"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32</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49596896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i="0" dirty="0"/>
              <a:t>Timing: 1.5 minute </a:t>
            </a:r>
            <a:r>
              <a:rPr lang="en-GB" b="0" i="0" dirty="0"/>
              <a:t>for 6 slides</a:t>
            </a:r>
          </a:p>
          <a:p>
            <a:pPr marL="0" lvl="0" indent="0" algn="l" rtl="0">
              <a:spcBef>
                <a:spcPts val="0"/>
              </a:spcBef>
              <a:spcAft>
                <a:spcPts val="0"/>
              </a:spcAft>
              <a:buNone/>
            </a:pPr>
            <a:endParaRPr lang="en-GB" b="1" i="0" dirty="0"/>
          </a:p>
          <a:p>
            <a:pPr marL="0" lvl="0" indent="0" algn="l" rtl="0">
              <a:spcBef>
                <a:spcPts val="0"/>
              </a:spcBef>
              <a:spcAft>
                <a:spcPts val="0"/>
              </a:spcAft>
              <a:buNone/>
            </a:pPr>
            <a:r>
              <a:rPr lang="en-GB" b="1" i="0" dirty="0"/>
              <a:t>Aim:</a:t>
            </a:r>
            <a:r>
              <a:rPr lang="en-GB" b="0" i="0" dirty="0"/>
              <a:t> To consolidate the concept of an auxiliary verb to show past tense and highlight the past participle form of the anchor verb, </a:t>
            </a:r>
            <a:r>
              <a:rPr lang="en-GB" b="0" i="1" dirty="0"/>
              <a:t>prendre,</a:t>
            </a:r>
            <a:r>
              <a:rPr lang="en-GB" b="0" i="0" dirty="0"/>
              <a:t> and verbs like </a:t>
            </a:r>
            <a:r>
              <a:rPr lang="en-GB" b="0" i="1" dirty="0"/>
              <a:t>prendre</a:t>
            </a:r>
            <a:r>
              <a:rPr lang="en-GB" b="0" i="0" dirty="0"/>
              <a:t> (</a:t>
            </a:r>
            <a:r>
              <a:rPr lang="en-GB" b="0" i="1" dirty="0" err="1"/>
              <a:t>apprendre</a:t>
            </a:r>
            <a:r>
              <a:rPr lang="en-GB" b="0" i="0" dirty="0"/>
              <a:t>, </a:t>
            </a:r>
            <a:r>
              <a:rPr lang="en-GB" b="0" i="1" dirty="0" err="1"/>
              <a:t>comprendre</a:t>
            </a:r>
            <a:r>
              <a:rPr lang="en-GB" b="0" i="0" dirty="0"/>
              <a:t>).</a:t>
            </a:r>
            <a:endParaRPr lang="en-GB" b="0" i="1" dirty="0"/>
          </a:p>
          <a:p>
            <a:pPr marL="0" lvl="0" indent="0" algn="l" rtl="0">
              <a:spcBef>
                <a:spcPts val="0"/>
              </a:spcBef>
              <a:spcAft>
                <a:spcPts val="0"/>
              </a:spcAft>
              <a:buNone/>
            </a:pPr>
            <a:endParaRPr lang="en-GB" b="0" i="1" dirty="0"/>
          </a:p>
          <a:p>
            <a:pPr marL="0" lvl="0" indent="0" algn="l" rtl="0">
              <a:spcBef>
                <a:spcPts val="0"/>
              </a:spcBef>
              <a:spcAft>
                <a:spcPts val="0"/>
              </a:spcAft>
              <a:buNone/>
            </a:pPr>
            <a:r>
              <a:rPr lang="en-GB" b="1" i="0" dirty="0"/>
              <a:t>Procedure:</a:t>
            </a:r>
          </a:p>
          <a:p>
            <a:pPr marL="0" lvl="0" indent="0" algn="l" rtl="0">
              <a:spcBef>
                <a:spcPts val="0"/>
              </a:spcBef>
              <a:spcAft>
                <a:spcPts val="0"/>
              </a:spcAft>
              <a:buNone/>
            </a:pPr>
            <a:r>
              <a:rPr lang="en-GB" b="0" i="0" dirty="0"/>
              <a:t>1. Listen and repeat.</a:t>
            </a:r>
          </a:p>
          <a:p>
            <a:pPr marL="0" lvl="0" indent="0" algn="l" rtl="0">
              <a:spcBef>
                <a:spcPts val="0"/>
              </a:spcBef>
              <a:spcAft>
                <a:spcPts val="0"/>
              </a:spcAft>
              <a:buNone/>
            </a:pPr>
            <a:r>
              <a:rPr lang="en-GB" b="0" i="0" dirty="0"/>
              <a:t>2. Highlight sound final consonant (SFC) and SSC [c] and [</a:t>
            </a:r>
            <a:r>
              <a:rPr lang="en-GB" b="0" i="0" dirty="0" err="1"/>
              <a:t>en</a:t>
            </a:r>
            <a:r>
              <a:rPr lang="en-GB" b="0" i="0" dirty="0"/>
              <a:t>].</a:t>
            </a:r>
          </a:p>
          <a:p>
            <a:pPr marL="228600" lvl="0" indent="-228600" algn="l" rtl="0">
              <a:spcBef>
                <a:spcPts val="0"/>
              </a:spcBef>
              <a:spcAft>
                <a:spcPts val="0"/>
              </a:spcAft>
              <a:buAutoNum type="arabicPeriod"/>
            </a:pPr>
            <a:endParaRPr lang="en-GB" b="0" i="0" dirty="0"/>
          </a:p>
          <a:p>
            <a:pPr marL="0" lvl="0" indent="0" algn="l" rtl="0">
              <a:spcBef>
                <a:spcPts val="0"/>
              </a:spcBef>
              <a:spcAft>
                <a:spcPts val="0"/>
              </a:spcAft>
              <a:buNone/>
            </a:pPr>
            <a:r>
              <a:rPr lang="en-GB" b="1" i="0" dirty="0"/>
              <a:t>Transcript:</a:t>
            </a:r>
          </a:p>
          <a:p>
            <a:pPr marL="0" lvl="0" indent="0" algn="l" rtl="0">
              <a:spcBef>
                <a:spcPts val="0"/>
              </a:spcBef>
              <a:spcAft>
                <a:spcPts val="0"/>
              </a:spcAft>
              <a:buNone/>
            </a:pPr>
            <a:r>
              <a:rPr lang="en-GB" b="0" i="0" dirty="0"/>
              <a:t>Je </a:t>
            </a:r>
            <a:r>
              <a:rPr lang="en-GB" b="0" i="0" dirty="0" err="1"/>
              <a:t>comprends</a:t>
            </a:r>
            <a:endParaRPr lang="en-GB" b="0" i="0" dirty="0"/>
          </a:p>
          <a:p>
            <a:pPr marL="0" lvl="0" indent="0" algn="l" rtl="0">
              <a:spcBef>
                <a:spcPts val="0"/>
              </a:spcBef>
              <a:spcAft>
                <a:spcPts val="0"/>
              </a:spcAft>
              <a:buNone/>
            </a:pPr>
            <a:endParaRPr lang="en-GB" b="0" i="0"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33</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93140470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i="0" dirty="0"/>
              <a:t>Timing: 1 minute </a:t>
            </a:r>
            <a:r>
              <a:rPr lang="en-GB" b="0" i="0" dirty="0"/>
              <a:t>for 6 slides</a:t>
            </a:r>
          </a:p>
          <a:p>
            <a:pPr marL="0" lvl="0" indent="0" algn="l" rtl="0">
              <a:spcBef>
                <a:spcPts val="0"/>
              </a:spcBef>
              <a:spcAft>
                <a:spcPts val="0"/>
              </a:spcAft>
              <a:buNone/>
            </a:pPr>
            <a:endParaRPr lang="en-GB" b="1" i="0" dirty="0"/>
          </a:p>
          <a:p>
            <a:pPr marL="0" lvl="0" indent="0" algn="l" rtl="0">
              <a:spcBef>
                <a:spcPts val="0"/>
              </a:spcBef>
              <a:spcAft>
                <a:spcPts val="0"/>
              </a:spcAft>
              <a:buNone/>
            </a:pPr>
            <a:r>
              <a:rPr lang="en-GB" b="1" i="0" dirty="0"/>
              <a:t>Aim:</a:t>
            </a:r>
            <a:r>
              <a:rPr lang="en-GB" b="0" i="0" dirty="0"/>
              <a:t> To consolidate the concept of an auxiliary verb to show past tense and highlight the past participle form of the anchor verb, </a:t>
            </a:r>
            <a:r>
              <a:rPr lang="en-GB" b="0" i="1" dirty="0"/>
              <a:t>prendre,</a:t>
            </a:r>
            <a:r>
              <a:rPr lang="en-GB" b="0" i="0" dirty="0"/>
              <a:t> and verbs like </a:t>
            </a:r>
            <a:r>
              <a:rPr lang="en-GB" b="0" i="1" dirty="0"/>
              <a:t>prendre</a:t>
            </a:r>
            <a:r>
              <a:rPr lang="en-GB" b="0" i="0" dirty="0"/>
              <a:t> (</a:t>
            </a:r>
            <a:r>
              <a:rPr lang="en-GB" b="0" i="1" dirty="0" err="1"/>
              <a:t>apprendre</a:t>
            </a:r>
            <a:r>
              <a:rPr lang="en-GB" b="0" i="0" dirty="0"/>
              <a:t>, </a:t>
            </a:r>
            <a:r>
              <a:rPr lang="en-GB" b="0" i="1" dirty="0" err="1"/>
              <a:t>comprendre</a:t>
            </a:r>
            <a:r>
              <a:rPr lang="en-GB" b="0" i="0" dirty="0"/>
              <a:t>).</a:t>
            </a:r>
            <a:endParaRPr lang="en-GB" b="0" i="1" dirty="0"/>
          </a:p>
          <a:p>
            <a:pPr marL="0" lvl="0" indent="0" algn="l" rtl="0">
              <a:spcBef>
                <a:spcPts val="0"/>
              </a:spcBef>
              <a:spcAft>
                <a:spcPts val="0"/>
              </a:spcAft>
              <a:buNone/>
            </a:pPr>
            <a:endParaRPr lang="en-GB" b="0" i="1" dirty="0"/>
          </a:p>
          <a:p>
            <a:pPr marL="0" lvl="0" indent="0" algn="l" rtl="0">
              <a:spcBef>
                <a:spcPts val="0"/>
              </a:spcBef>
              <a:spcAft>
                <a:spcPts val="0"/>
              </a:spcAft>
              <a:buNone/>
            </a:pPr>
            <a:r>
              <a:rPr lang="en-GB" b="1" i="0" dirty="0"/>
              <a:t>Procedure:</a:t>
            </a:r>
          </a:p>
          <a:p>
            <a:pPr marL="0" lvl="0" indent="0" algn="l" rtl="0">
              <a:spcBef>
                <a:spcPts val="0"/>
              </a:spcBef>
              <a:spcAft>
                <a:spcPts val="0"/>
              </a:spcAft>
              <a:buNone/>
            </a:pPr>
            <a:r>
              <a:rPr lang="en-GB" b="0" i="0" dirty="0"/>
              <a:t>1. Listen and repeat.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t>2. Draw attention to the use of the auxiliary verb.</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t>3. Highlight sound final consonant (SFC) and SSCs [c] and [</a:t>
            </a:r>
            <a:r>
              <a:rPr lang="en-GB" b="0" i="0" dirty="0" err="1"/>
              <a:t>i</a:t>
            </a:r>
            <a:r>
              <a:rPr lang="en-GB" b="0" i="0" dirty="0"/>
              <a:t>]. </a:t>
            </a:r>
          </a:p>
          <a:p>
            <a:pPr marL="0" lvl="0" indent="0" algn="l" rtl="0">
              <a:spcBef>
                <a:spcPts val="0"/>
              </a:spcBef>
              <a:spcAft>
                <a:spcPts val="0"/>
              </a:spcAft>
              <a:buNone/>
            </a:pPr>
            <a:endParaRPr lang="en-GB" b="0" i="0" dirty="0"/>
          </a:p>
          <a:p>
            <a:pPr marL="0" lvl="0" indent="0" algn="l" rtl="0">
              <a:spcBef>
                <a:spcPts val="0"/>
              </a:spcBef>
              <a:spcAft>
                <a:spcPts val="0"/>
              </a:spcAft>
              <a:buNone/>
            </a:pPr>
            <a:r>
              <a:rPr lang="en-GB" b="1" i="0" dirty="0"/>
              <a:t>Transcript:</a:t>
            </a:r>
          </a:p>
          <a:p>
            <a:pPr marL="0" lvl="0" indent="0" algn="l" rtl="0">
              <a:spcBef>
                <a:spcPts val="0"/>
              </a:spcBef>
              <a:spcAft>
                <a:spcPts val="0"/>
              </a:spcAft>
              <a:buNone/>
            </a:pPr>
            <a:r>
              <a:rPr lang="en-GB" b="0" i="0" dirty="0" err="1"/>
              <a:t>J’ai</a:t>
            </a:r>
            <a:r>
              <a:rPr lang="en-GB" b="0" i="0" dirty="0"/>
              <a:t> </a:t>
            </a:r>
            <a:r>
              <a:rPr lang="en-GB" b="0" i="0" dirty="0" err="1"/>
              <a:t>compris</a:t>
            </a:r>
            <a:endParaRPr lang="en-GB" b="0" i="0" dirty="0"/>
          </a:p>
          <a:p>
            <a:pPr marL="0" lvl="0" indent="0" algn="l" rtl="0">
              <a:spcBef>
                <a:spcPts val="0"/>
              </a:spcBef>
              <a:spcAft>
                <a:spcPts val="0"/>
              </a:spcAft>
              <a:buNone/>
            </a:pPr>
            <a:endParaRPr b="0" i="0"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34</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74916331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8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Aural recognition of verbs like </a:t>
            </a:r>
            <a:r>
              <a:rPr lang="en-US" b="0" i="1" dirty="0"/>
              <a:t>prendre</a:t>
            </a:r>
            <a:r>
              <a:rPr lang="en-US" b="0" dirty="0"/>
              <a:t> in the present and perfect tenses. </a:t>
            </a:r>
            <a:r>
              <a:rPr lang="en-US" b="0" i="0" dirty="0"/>
              <a:t>French to English translation. </a:t>
            </a:r>
            <a:endParaRPr lang="en-US" b="0" i="1" dirty="0"/>
          </a:p>
          <a:p>
            <a:endParaRPr lang="en-US" b="1" dirty="0"/>
          </a:p>
          <a:p>
            <a:pPr marL="0" indent="0">
              <a:buFont typeface="Arial" panose="020B0604020202020204" pitchFamily="34" charset="0"/>
              <a:buNone/>
            </a:pPr>
            <a:r>
              <a:rPr lang="en-US" b="1" dirty="0"/>
              <a:t>Procedure</a:t>
            </a:r>
          </a:p>
          <a:p>
            <a:pPr marL="0" indent="0">
              <a:buFont typeface="+mj-lt"/>
              <a:buNone/>
            </a:pPr>
            <a:r>
              <a:rPr lang="en-US" b="0" dirty="0"/>
              <a:t>1. Click the number in the column on the left to listen to hear audio.</a:t>
            </a:r>
          </a:p>
          <a:p>
            <a:pPr marL="0" indent="0">
              <a:buFont typeface="+mj-lt"/>
              <a:buNone/>
            </a:pPr>
            <a:r>
              <a:rPr lang="en-US" b="0" dirty="0"/>
              <a:t>2. Students listen to each sentence and decide whether the sentence is in the present or past based on the verb form. At more advanced levels, students can be encouraged to note down the full verb form.</a:t>
            </a:r>
          </a:p>
          <a:p>
            <a:pPr marL="0" indent="0">
              <a:buFont typeface="+mj-lt"/>
              <a:buNone/>
            </a:pPr>
            <a:r>
              <a:rPr lang="en-US" b="0" dirty="0"/>
              <a:t>3. Click to reveal the answers. </a:t>
            </a:r>
          </a:p>
          <a:p>
            <a:pPr marL="0" indent="0">
              <a:buFont typeface="+mj-lt"/>
              <a:buNone/>
            </a:pPr>
            <a:r>
              <a:rPr lang="en-US" b="0" dirty="0"/>
              <a:t>4. Click again to reveal suggested translations. </a:t>
            </a:r>
          </a:p>
          <a:p>
            <a:endParaRPr lang="en-US" b="0" dirty="0"/>
          </a:p>
          <a:p>
            <a:r>
              <a:rPr lang="en-US" b="1" dirty="0"/>
              <a:t>Transcript [recording in progress]:</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sz="1200" kern="1200" dirty="0">
                <a:solidFill>
                  <a:schemeClr val="tx1"/>
                </a:solidFill>
                <a:effectLst/>
                <a:latin typeface="+mn-lt"/>
                <a:ea typeface="+mn-ea"/>
                <a:cs typeface="+mn-cs"/>
              </a:rPr>
              <a:t>1. Sophie, </a:t>
            </a:r>
            <a:r>
              <a:rPr lang="en-GB" sz="1200" kern="1200" dirty="0" err="1">
                <a:solidFill>
                  <a:schemeClr val="tx1"/>
                </a:solidFill>
                <a:effectLst/>
                <a:latin typeface="+mn-lt"/>
                <a:ea typeface="+mn-ea"/>
                <a:cs typeface="+mn-cs"/>
              </a:rPr>
              <a:t>est-ce</a:t>
            </a:r>
            <a:r>
              <a:rPr lang="en-GB" sz="1200" kern="1200" dirty="0">
                <a:solidFill>
                  <a:schemeClr val="tx1"/>
                </a:solidFill>
                <a:effectLst/>
                <a:latin typeface="+mn-lt"/>
                <a:ea typeface="+mn-ea"/>
                <a:cs typeface="+mn-cs"/>
              </a:rPr>
              <a:t> que </a:t>
            </a:r>
            <a:r>
              <a:rPr lang="en-GB" sz="1200" kern="1200" dirty="0" err="1">
                <a:solidFill>
                  <a:schemeClr val="tx1"/>
                </a:solidFill>
                <a:effectLst/>
                <a:latin typeface="+mn-lt"/>
                <a:ea typeface="+mn-ea"/>
                <a:cs typeface="+mn-cs"/>
              </a:rPr>
              <a:t>tu</a:t>
            </a:r>
            <a:r>
              <a:rPr lang="en-GB" sz="1200" kern="1200" dirty="0">
                <a:solidFill>
                  <a:schemeClr val="tx1"/>
                </a:solidFill>
                <a:effectLst/>
                <a:latin typeface="+mn-lt"/>
                <a:ea typeface="+mn-ea"/>
                <a:cs typeface="+mn-cs"/>
              </a:rPr>
              <a:t> as </a:t>
            </a:r>
            <a:r>
              <a:rPr lang="en-GB" sz="1200" kern="1200" dirty="0" err="1">
                <a:solidFill>
                  <a:schemeClr val="tx1"/>
                </a:solidFill>
                <a:effectLst/>
                <a:latin typeface="+mn-lt"/>
                <a:ea typeface="+mn-ea"/>
                <a:cs typeface="+mn-cs"/>
              </a:rPr>
              <a:t>compris</a:t>
            </a:r>
            <a:r>
              <a:rPr lang="en-GB" sz="1200" kern="1200" dirty="0">
                <a:solidFill>
                  <a:schemeClr val="tx1"/>
                </a:solidFill>
                <a:effectLst/>
                <a:latin typeface="+mn-lt"/>
                <a:ea typeface="+mn-ea"/>
                <a:cs typeface="+mn-cs"/>
              </a:rPr>
              <a:t> les devoirs ? </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sz="1200" kern="1200" dirty="0">
                <a:solidFill>
                  <a:schemeClr val="tx1"/>
                </a:solidFill>
                <a:effectLst/>
                <a:latin typeface="+mn-lt"/>
                <a:ea typeface="+mn-ea"/>
                <a:cs typeface="+mn-cs"/>
              </a:rPr>
              <a:t>2. Non, </a:t>
            </a:r>
            <a:r>
              <a:rPr lang="en-GB" sz="1200" kern="1200" dirty="0" err="1">
                <a:solidFill>
                  <a:schemeClr val="tx1"/>
                </a:solidFill>
                <a:effectLst/>
                <a:latin typeface="+mn-lt"/>
                <a:ea typeface="+mn-ea"/>
                <a:cs typeface="+mn-cs"/>
              </a:rPr>
              <a:t>mais</a:t>
            </a:r>
            <a:r>
              <a:rPr lang="en-GB" sz="1200" kern="1200" dirty="0">
                <a:solidFill>
                  <a:schemeClr val="tx1"/>
                </a:solidFill>
                <a:effectLst/>
                <a:latin typeface="+mn-lt"/>
                <a:ea typeface="+mn-ea"/>
                <a:cs typeface="+mn-cs"/>
              </a:rPr>
              <a:t> </a:t>
            </a:r>
            <a:r>
              <a:rPr lang="en-GB" b="0" i="0" dirty="0" err="1">
                <a:solidFill>
                  <a:srgbClr val="202124"/>
                </a:solidFill>
                <a:effectLst/>
                <a:latin typeface="arial" panose="020B0604020202020204" pitchFamily="34" charset="0"/>
              </a:rPr>
              <a:t>ç</a:t>
            </a:r>
            <a:r>
              <a:rPr lang="en-GB" sz="1200" b="0" i="0" kern="1200" dirty="0" err="1">
                <a:solidFill>
                  <a:schemeClr val="tx1"/>
                </a:solidFill>
                <a:effectLst/>
                <a:latin typeface="+mn-lt"/>
                <a:ea typeface="+mn-ea"/>
                <a:cs typeface="+mn-cs"/>
              </a:rPr>
              <a:t>a</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va.</a:t>
            </a:r>
            <a:r>
              <a:rPr lang="en-GB" sz="1200" b="0" i="0" kern="1200" dirty="0">
                <a:solidFill>
                  <a:schemeClr val="tx1"/>
                </a:solidFill>
                <a:effectLst/>
                <a:latin typeface="+mn-lt"/>
                <a:ea typeface="+mn-ea"/>
                <a:cs typeface="+mn-cs"/>
              </a:rPr>
              <a:t> Ma </a:t>
            </a:r>
            <a:r>
              <a:rPr lang="en-GB" sz="1200" kern="1200" dirty="0" err="1">
                <a:solidFill>
                  <a:schemeClr val="tx1"/>
                </a:solidFill>
                <a:effectLst/>
                <a:latin typeface="+mn-lt"/>
                <a:ea typeface="+mn-ea"/>
                <a:cs typeface="+mn-cs"/>
              </a:rPr>
              <a:t>mère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apprend</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l’allemand</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aussi</a:t>
            </a:r>
            <a:r>
              <a:rPr lang="en-GB" sz="120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sz="1200" kern="1200" dirty="0">
                <a:solidFill>
                  <a:schemeClr val="tx1"/>
                </a:solidFill>
                <a:effectLst/>
                <a:latin typeface="+mn-lt"/>
                <a:ea typeface="+mn-ea"/>
                <a:cs typeface="+mn-cs"/>
              </a:rPr>
              <a:t>3. Et </a:t>
            </a:r>
            <a:r>
              <a:rPr lang="en-GB" sz="1200" kern="1200" dirty="0" err="1">
                <a:solidFill>
                  <a:schemeClr val="tx1"/>
                </a:solidFill>
                <a:effectLst/>
                <a:latin typeface="+mn-lt"/>
                <a:ea typeface="+mn-ea"/>
                <a:cs typeface="+mn-cs"/>
              </a:rPr>
              <a:t>elle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comprend</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toutes</a:t>
            </a:r>
            <a:r>
              <a:rPr lang="en-GB" sz="1200" kern="1200" dirty="0">
                <a:solidFill>
                  <a:schemeClr val="tx1"/>
                </a:solidFill>
                <a:effectLst/>
                <a:latin typeface="+mn-lt"/>
                <a:ea typeface="+mn-ea"/>
                <a:cs typeface="+mn-cs"/>
              </a:rPr>
              <a:t> les </a:t>
            </a:r>
            <a:r>
              <a:rPr lang="en-GB" sz="1200" kern="1200" dirty="0" err="1">
                <a:solidFill>
                  <a:schemeClr val="tx1"/>
                </a:solidFill>
                <a:effectLst/>
                <a:latin typeface="+mn-lt"/>
                <a:ea typeface="+mn-ea"/>
                <a:cs typeface="+mn-cs"/>
              </a:rPr>
              <a:t>règles</a:t>
            </a:r>
            <a:r>
              <a:rPr lang="en-GB" sz="1200" kern="1200" dirty="0">
                <a:solidFill>
                  <a:schemeClr val="tx1"/>
                </a:solidFill>
                <a:effectLst/>
                <a:latin typeface="+mn-lt"/>
                <a:ea typeface="+mn-ea"/>
                <a:cs typeface="+mn-cs"/>
              </a:rPr>
              <a:t> de </a:t>
            </a:r>
            <a:r>
              <a:rPr lang="en-GB" sz="1200" kern="1200" dirty="0" err="1">
                <a:solidFill>
                  <a:schemeClr val="tx1"/>
                </a:solidFill>
                <a:effectLst/>
                <a:latin typeface="+mn-lt"/>
                <a:ea typeface="+mn-ea"/>
                <a:cs typeface="+mn-cs"/>
              </a:rPr>
              <a:t>grammaire</a:t>
            </a:r>
            <a:r>
              <a:rPr lang="en-GB"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sz="1200" kern="1200" dirty="0">
                <a:solidFill>
                  <a:schemeClr val="tx1"/>
                </a:solidFill>
                <a:effectLst/>
                <a:latin typeface="+mn-lt"/>
                <a:ea typeface="+mn-ea"/>
                <a:cs typeface="+mn-cs"/>
              </a:rPr>
              <a:t>4. </a:t>
            </a:r>
            <a:r>
              <a:rPr lang="en-GB" sz="1200" kern="1200" dirty="0" err="1">
                <a:solidFill>
                  <a:schemeClr val="tx1"/>
                </a:solidFill>
                <a:effectLst/>
                <a:latin typeface="+mn-lt"/>
                <a:ea typeface="+mn-ea"/>
                <a:cs typeface="+mn-cs"/>
              </a:rPr>
              <a:t>Vous</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apprenez</a:t>
            </a:r>
            <a:r>
              <a:rPr lang="en-GB" sz="1200" kern="1200" dirty="0">
                <a:solidFill>
                  <a:schemeClr val="tx1"/>
                </a:solidFill>
                <a:effectLst/>
                <a:latin typeface="+mn-lt"/>
                <a:ea typeface="+mn-ea"/>
                <a:cs typeface="+mn-cs"/>
              </a:rPr>
              <a:t> la langue ensemble ?</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sz="1200" kern="1200" dirty="0">
                <a:solidFill>
                  <a:schemeClr val="tx1"/>
                </a:solidFill>
                <a:effectLst/>
                <a:latin typeface="+mn-lt"/>
                <a:ea typeface="+mn-ea"/>
                <a:cs typeface="+mn-cs"/>
              </a:rPr>
              <a:t>5. </a:t>
            </a:r>
            <a:r>
              <a:rPr lang="en-GB" sz="1200" kern="1200" dirty="0" err="1">
                <a:solidFill>
                  <a:schemeClr val="tx1"/>
                </a:solidFill>
                <a:effectLst/>
                <a:latin typeface="+mn-lt"/>
                <a:ea typeface="+mn-ea"/>
                <a:cs typeface="+mn-cs"/>
              </a:rPr>
              <a:t>Oui</a:t>
            </a:r>
            <a:r>
              <a:rPr lang="en-GB" sz="1200" kern="1200" dirty="0">
                <a:solidFill>
                  <a:schemeClr val="tx1"/>
                </a:solidFill>
                <a:effectLst/>
                <a:latin typeface="+mn-lt"/>
                <a:ea typeface="+mn-ea"/>
                <a:cs typeface="+mn-cs"/>
              </a:rPr>
              <a:t> ! Et je </a:t>
            </a:r>
            <a:r>
              <a:rPr lang="en-GB" sz="1200" kern="1200" dirty="0" err="1">
                <a:solidFill>
                  <a:schemeClr val="tx1"/>
                </a:solidFill>
                <a:effectLst/>
                <a:latin typeface="+mn-lt"/>
                <a:ea typeface="+mn-ea"/>
                <a:cs typeface="+mn-cs"/>
              </a:rPr>
              <a:t>prends</a:t>
            </a:r>
            <a:r>
              <a:rPr lang="en-GB" sz="1200" kern="1200" dirty="0">
                <a:solidFill>
                  <a:schemeClr val="tx1"/>
                </a:solidFill>
                <a:effectLst/>
                <a:latin typeface="+mn-lt"/>
                <a:ea typeface="+mn-ea"/>
                <a:cs typeface="+mn-cs"/>
              </a:rPr>
              <a:t> beaucoup de notes.</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sz="1200" kern="1200" dirty="0">
                <a:solidFill>
                  <a:schemeClr val="tx1"/>
                </a:solidFill>
                <a:effectLst/>
                <a:latin typeface="+mn-lt"/>
                <a:ea typeface="+mn-ea"/>
                <a:cs typeface="+mn-cs"/>
              </a:rPr>
              <a:t>6. Ah, </a:t>
            </a:r>
            <a:r>
              <a:rPr lang="en-GB" sz="1200" kern="1200" dirty="0" err="1">
                <a:solidFill>
                  <a:schemeClr val="tx1"/>
                </a:solidFill>
                <a:effectLst/>
                <a:latin typeface="+mn-lt"/>
                <a:ea typeface="+mn-ea"/>
                <a:cs typeface="+mn-cs"/>
              </a:rPr>
              <a:t>c’est</a:t>
            </a:r>
            <a:r>
              <a:rPr lang="en-GB" sz="1200" kern="1200" dirty="0">
                <a:solidFill>
                  <a:schemeClr val="tx1"/>
                </a:solidFill>
                <a:effectLst/>
                <a:latin typeface="+mn-lt"/>
                <a:ea typeface="+mn-ea"/>
                <a:cs typeface="+mn-cs"/>
              </a:rPr>
              <a:t> cool </a:t>
            </a:r>
            <a:r>
              <a:rPr lang="en-GB" b="0" i="0" dirty="0" err="1">
                <a:solidFill>
                  <a:srgbClr val="202124"/>
                </a:solidFill>
                <a:effectLst/>
                <a:latin typeface="arial" panose="020B0604020202020204" pitchFamily="34" charset="0"/>
              </a:rPr>
              <a:t>ç</a:t>
            </a:r>
            <a:r>
              <a:rPr lang="en-GB" sz="1200" b="0" i="0" kern="1200" dirty="0" err="1">
                <a:solidFill>
                  <a:schemeClr val="tx1"/>
                </a:solidFill>
                <a:effectLst/>
                <a:latin typeface="+mn-lt"/>
                <a:ea typeface="+mn-ea"/>
                <a:cs typeface="+mn-cs"/>
              </a:rPr>
              <a:t>a</a:t>
            </a:r>
            <a:r>
              <a:rPr lang="en-GB" sz="1200" b="0" i="0" kern="1200" dirty="0">
                <a:solidFill>
                  <a:schemeClr val="tx1"/>
                </a:solidFill>
                <a:effectLst/>
                <a:latin typeface="+mn-lt"/>
                <a:ea typeface="+mn-ea"/>
                <a:cs typeface="+mn-cs"/>
              </a:rPr>
              <a:t> ! Tu as </a:t>
            </a:r>
            <a:r>
              <a:rPr lang="en-GB" sz="1200" b="0" i="0" kern="1200" dirty="0" err="1">
                <a:solidFill>
                  <a:schemeClr val="tx1"/>
                </a:solidFill>
                <a:effectLst/>
                <a:latin typeface="+mn-lt"/>
                <a:ea typeface="+mn-ea"/>
                <a:cs typeface="+mn-cs"/>
              </a:rPr>
              <a:t>compris</a:t>
            </a:r>
            <a:r>
              <a:rPr lang="en-GB" sz="1200" b="0" i="0" kern="1200" dirty="0">
                <a:solidFill>
                  <a:schemeClr val="tx1"/>
                </a:solidFill>
                <a:effectLst/>
                <a:latin typeface="+mn-lt"/>
                <a:ea typeface="+mn-ea"/>
                <a:cs typeface="+mn-cs"/>
              </a:rPr>
              <a:t> le roman </a:t>
            </a:r>
            <a:r>
              <a:rPr lang="en-GB" sz="1200" b="0" i="0" kern="1200" dirty="0" err="1">
                <a:solidFill>
                  <a:schemeClr val="tx1"/>
                </a:solidFill>
                <a:effectLst/>
                <a:latin typeface="+mn-lt"/>
                <a:ea typeface="+mn-ea"/>
                <a:cs typeface="+mn-cs"/>
              </a:rPr>
              <a:t>alors</a:t>
            </a:r>
            <a:r>
              <a:rPr lang="en-GB" sz="1200" b="0" i="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sz="1200" kern="1200" dirty="0">
                <a:solidFill>
                  <a:schemeClr val="tx1"/>
                </a:solidFill>
                <a:effectLst/>
                <a:latin typeface="+mn-lt"/>
                <a:ea typeface="+mn-ea"/>
                <a:cs typeface="+mn-cs"/>
              </a:rPr>
              <a:t>7. </a:t>
            </a:r>
            <a:r>
              <a:rPr lang="en-GB" sz="1200" b="0" i="0" kern="1200" dirty="0" err="1">
                <a:solidFill>
                  <a:schemeClr val="tx1"/>
                </a:solidFill>
                <a:effectLst/>
                <a:latin typeface="+mn-lt"/>
                <a:ea typeface="+mn-ea"/>
                <a:cs typeface="+mn-cs"/>
              </a:rPr>
              <a:t>Oui</a:t>
            </a:r>
            <a:r>
              <a:rPr lang="en-GB" sz="1200" b="0" i="0" kern="1200" dirty="0">
                <a:solidFill>
                  <a:schemeClr val="tx1"/>
                </a:solidFill>
                <a:effectLst/>
                <a:latin typeface="+mn-lt"/>
                <a:ea typeface="+mn-ea"/>
                <a:cs typeface="+mn-cs"/>
              </a:rPr>
              <a:t> ! Tu</a:t>
            </a:r>
            <a:r>
              <a:rPr lang="en-GB" sz="1200" kern="1200" dirty="0">
                <a:solidFill>
                  <a:schemeClr val="tx1"/>
                </a:solidFill>
                <a:effectLst/>
                <a:latin typeface="+mn-lt"/>
                <a:ea typeface="+mn-ea"/>
                <a:cs typeface="+mn-cs"/>
              </a:rPr>
              <a:t> as </a:t>
            </a:r>
            <a:r>
              <a:rPr lang="en-GB" sz="1200" kern="1200" dirty="0" err="1">
                <a:solidFill>
                  <a:schemeClr val="tx1"/>
                </a:solidFill>
                <a:effectLst/>
                <a:latin typeface="+mn-lt"/>
                <a:ea typeface="+mn-ea"/>
                <a:cs typeface="+mn-cs"/>
              </a:rPr>
              <a:t>appris</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tous</a:t>
            </a:r>
            <a:r>
              <a:rPr lang="en-GB" sz="1200" kern="1200" dirty="0">
                <a:solidFill>
                  <a:schemeClr val="tx1"/>
                </a:solidFill>
                <a:effectLst/>
                <a:latin typeface="+mn-lt"/>
                <a:ea typeface="+mn-ea"/>
                <a:cs typeface="+mn-cs"/>
              </a:rPr>
              <a:t> les mots ?</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sz="1200" kern="1200" dirty="0">
                <a:solidFill>
                  <a:schemeClr val="tx1"/>
                </a:solidFill>
                <a:effectLst/>
                <a:latin typeface="+mn-lt"/>
                <a:ea typeface="+mn-ea"/>
                <a:cs typeface="+mn-cs"/>
              </a:rPr>
              <a:t>8. </a:t>
            </a:r>
            <a:r>
              <a:rPr lang="en-GB" sz="1200" kern="1200" dirty="0" err="1">
                <a:solidFill>
                  <a:schemeClr val="tx1"/>
                </a:solidFill>
                <a:effectLst/>
                <a:latin typeface="+mn-lt"/>
                <a:ea typeface="+mn-ea"/>
                <a:cs typeface="+mn-cs"/>
              </a:rPr>
              <a:t>Ouais</a:t>
            </a:r>
            <a:r>
              <a:rPr lang="en-GB" sz="1200" kern="1200" dirty="0">
                <a:solidFill>
                  <a:schemeClr val="tx1"/>
                </a:solidFill>
                <a:effectLst/>
                <a:latin typeface="+mn-lt"/>
                <a:ea typeface="+mn-ea"/>
                <a:cs typeface="+mn-cs"/>
              </a:rPr>
              <a:t> … </a:t>
            </a:r>
            <a:r>
              <a:rPr lang="en-GB" sz="1200" kern="1200" dirty="0" err="1">
                <a:solidFill>
                  <a:schemeClr val="tx1"/>
                </a:solidFill>
                <a:effectLst/>
                <a:latin typeface="+mn-lt"/>
                <a:ea typeface="+mn-ea"/>
                <a:cs typeface="+mn-cs"/>
              </a:rPr>
              <a:t>mais</a:t>
            </a:r>
            <a:r>
              <a:rPr lang="en-GB" sz="1200" kern="1200" dirty="0">
                <a:solidFill>
                  <a:schemeClr val="tx1"/>
                </a:solidFill>
                <a:effectLst/>
                <a:latin typeface="+mn-lt"/>
                <a:ea typeface="+mn-ea"/>
                <a:cs typeface="+mn-cs"/>
              </a:rPr>
              <a:t> … ah, non ! Qui a pris mon cahier </a:t>
            </a:r>
            <a:r>
              <a:rPr lang="en-GB" sz="1200" kern="1200" dirty="0" err="1">
                <a:solidFill>
                  <a:schemeClr val="tx1"/>
                </a:solidFill>
                <a:effectLst/>
                <a:latin typeface="+mn-lt"/>
                <a:ea typeface="+mn-ea"/>
                <a:cs typeface="+mn-cs"/>
              </a:rPr>
              <a:t>d’allemand</a:t>
            </a:r>
            <a:r>
              <a:rPr lang="en-GB" sz="1200" kern="1200" dirty="0">
                <a:solidFill>
                  <a:schemeClr val="tx1"/>
                </a:solidFill>
                <a:effectLst/>
                <a:latin typeface="+mn-lt"/>
                <a:ea typeface="+mn-ea"/>
                <a:cs typeface="+mn-cs"/>
              </a:rPr>
              <a:t> </a:t>
            </a:r>
            <a:r>
              <a:rPr lang="en-GB" sz="1200" b="0" kern="1200" dirty="0">
                <a:solidFill>
                  <a:schemeClr val="tx1"/>
                </a:solidFill>
                <a:effectLst/>
                <a:latin typeface="+mn-lt"/>
                <a:ea typeface="+mn-ea"/>
                <a:cs typeface="+mn-cs"/>
              </a:rPr>
              <a:t>?</a:t>
            </a:r>
            <a:r>
              <a:rPr lang="en-GB" sz="1200" b="1"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pPr marL="0" indent="0">
              <a:buFont typeface="+mj-lt"/>
              <a:buNone/>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err="1"/>
              <a:t>grammaire</a:t>
            </a:r>
            <a:r>
              <a:rPr lang="en-GB" b="0" baseline="0" dirty="0"/>
              <a:t> [&gt;5000]; correct [2617], </a:t>
            </a:r>
            <a:r>
              <a:rPr lang="en-GB" b="0" baseline="0" dirty="0" err="1"/>
              <a:t>décider</a:t>
            </a:r>
            <a:r>
              <a:rPr lang="en-GB" b="0" baseline="0" dirty="0"/>
              <a:t> [165]</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382816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1 minute</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To introduce a cross-linguistic difference in vocabulary usage. Presenting the use of </a:t>
            </a:r>
            <a:r>
              <a:rPr lang="en-US" b="0" i="1" dirty="0"/>
              <a:t>prendre</a:t>
            </a:r>
            <a:r>
              <a:rPr lang="en-US" b="0" dirty="0"/>
              <a:t> to mean ‘having’ meals, food and drink</a:t>
            </a:r>
            <a:r>
              <a:rPr lang="en-US" b="0" i="1" dirty="0"/>
              <a:t>. </a:t>
            </a:r>
          </a:p>
          <a:p>
            <a:endParaRPr lang="en-US" b="1" dirty="0"/>
          </a:p>
          <a:p>
            <a:pPr marL="0" indent="0">
              <a:buFont typeface="Arial" panose="020B0604020202020204" pitchFamily="34" charset="0"/>
              <a:buNone/>
            </a:pPr>
            <a:r>
              <a:rPr lang="en-US" b="1" dirty="0"/>
              <a:t>Procedure</a:t>
            </a:r>
          </a:p>
          <a:p>
            <a:pPr marL="0" indent="0">
              <a:buFont typeface="+mj-lt"/>
              <a:buNone/>
            </a:pPr>
            <a:r>
              <a:rPr lang="en-US" b="0" dirty="0"/>
              <a:t>1. Click to animate the explanation.</a:t>
            </a:r>
          </a:p>
          <a:p>
            <a:endParaRPr lang="en-US" b="1" dirty="0"/>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896684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a:t>
            </a:r>
            <a:r>
              <a:rPr lang="en-US" b="1"/>
              <a:t>: 5 </a:t>
            </a:r>
            <a:r>
              <a:rPr lang="en-US" b="1" dirty="0"/>
              <a:t>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Raising awareness of cross-linguistic semantic differences in the use of </a:t>
            </a:r>
            <a:r>
              <a:rPr lang="en-US" b="0" i="1" dirty="0" err="1"/>
              <a:t>avoir</a:t>
            </a:r>
            <a:r>
              <a:rPr lang="en-US" b="0" i="1" dirty="0"/>
              <a:t>/to have </a:t>
            </a:r>
            <a:r>
              <a:rPr lang="en-US" b="0" i="0" dirty="0"/>
              <a:t>and </a:t>
            </a:r>
            <a:r>
              <a:rPr lang="en-US" b="0" i="1" dirty="0"/>
              <a:t>prendre/to take. </a:t>
            </a:r>
            <a:r>
              <a:rPr lang="en-US" b="0" i="0" dirty="0"/>
              <a:t>Written recognition of new and revisited vocabulary. Written p</a:t>
            </a:r>
            <a:r>
              <a:rPr lang="en-US" b="0" dirty="0"/>
              <a:t>roduction of forms or </a:t>
            </a:r>
            <a:r>
              <a:rPr lang="en-US" b="0" i="1" dirty="0" err="1"/>
              <a:t>avoir</a:t>
            </a:r>
            <a:r>
              <a:rPr lang="en-US" b="0" i="1" dirty="0"/>
              <a:t> </a:t>
            </a:r>
            <a:r>
              <a:rPr lang="en-US" b="0" i="0" dirty="0"/>
              <a:t>and </a:t>
            </a:r>
            <a:r>
              <a:rPr lang="en-US" b="0" i="1" dirty="0"/>
              <a:t>prendre </a:t>
            </a:r>
            <a:r>
              <a:rPr lang="en-US" b="0" i="0" dirty="0"/>
              <a:t>in the perfect tense.</a:t>
            </a:r>
            <a:endParaRPr lang="en-US" b="0" i="1" dirty="0"/>
          </a:p>
          <a:p>
            <a:endParaRPr lang="en-US" b="1" dirty="0"/>
          </a:p>
          <a:p>
            <a:pPr marL="0" indent="0">
              <a:buFont typeface="Arial" panose="020B0604020202020204" pitchFamily="34" charset="0"/>
              <a:buNone/>
            </a:pPr>
            <a:r>
              <a:rPr lang="en-US" b="1" dirty="0"/>
              <a:t>Procedure</a:t>
            </a:r>
          </a:p>
          <a:p>
            <a:pPr marL="0" indent="0">
              <a:buFont typeface="+mj-lt"/>
              <a:buNone/>
            </a:pPr>
            <a:r>
              <a:rPr lang="en-US" b="0" dirty="0"/>
              <a:t>1. Students read each sentence and fill in the blank with the past tense form of either </a:t>
            </a:r>
            <a:r>
              <a:rPr lang="en-US" b="0" i="1" dirty="0"/>
              <a:t>prendre</a:t>
            </a:r>
            <a:r>
              <a:rPr lang="en-US" b="0" i="0" dirty="0"/>
              <a:t> or </a:t>
            </a:r>
            <a:r>
              <a:rPr lang="en-US" b="0" i="1" dirty="0" err="1"/>
              <a:t>avoir</a:t>
            </a:r>
            <a:r>
              <a:rPr lang="en-US" b="0" i="0" dirty="0"/>
              <a:t>. </a:t>
            </a:r>
          </a:p>
          <a:p>
            <a:pPr marL="0" indent="0">
              <a:buFont typeface="+mj-lt"/>
              <a:buNone/>
            </a:pPr>
            <a:r>
              <a:rPr lang="en-US" b="0" i="0" dirty="0"/>
              <a:t>2. Remind students that in English we use the verb ‘to have’ to talk about meals/food/drink, but in French we use the verb ‘prendre’.</a:t>
            </a:r>
          </a:p>
          <a:p>
            <a:pPr marL="0" indent="0">
              <a:buFont typeface="+mj-lt"/>
              <a:buNone/>
            </a:pPr>
            <a:r>
              <a:rPr lang="en-US" b="0" i="0" dirty="0"/>
              <a:t>3. Click to reveal answers. </a:t>
            </a:r>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err="1"/>
              <a:t>dîner</a:t>
            </a:r>
            <a:r>
              <a:rPr lang="en-GB" b="0" baseline="0" dirty="0"/>
              <a:t> [2365], </a:t>
            </a:r>
            <a:r>
              <a:rPr lang="en-GB" b="0" baseline="0" dirty="0" err="1"/>
              <a:t>verbe</a:t>
            </a:r>
            <a:r>
              <a:rPr lang="en-GB" b="0" baseline="0" dirty="0"/>
              <a:t> [&gt;5000], surprise [1815]</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28425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1 minute</a:t>
            </a:r>
          </a:p>
          <a:p>
            <a:endParaRPr lang="en-US" b="1" dirty="0"/>
          </a:p>
          <a:p>
            <a:r>
              <a:rPr lang="en-US" b="1" dirty="0"/>
              <a:t>Aim: </a:t>
            </a:r>
            <a:r>
              <a:rPr kumimoji="0" lang="en-US"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present two possible English translations of </a:t>
            </a:r>
            <a:r>
              <a:rPr kumimoji="0" lang="en-US" sz="12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déjà</a:t>
            </a:r>
            <a:r>
              <a:rPr kumimoji="0" lang="en-US"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lang="en-US" b="1" i="1" dirty="0"/>
          </a:p>
          <a:p>
            <a:endParaRPr lang="en-US" b="1" dirty="0"/>
          </a:p>
          <a:p>
            <a:r>
              <a:rPr lang="en-US" b="1" dirty="0"/>
              <a:t>Procedure:</a:t>
            </a:r>
          </a:p>
          <a:p>
            <a:pPr marL="0" indent="0">
              <a:buFont typeface="+mj-lt"/>
              <a:buNone/>
            </a:pPr>
            <a:r>
              <a:rPr lang="en-US" b="0" dirty="0"/>
              <a:t>1. Click to animate the explanation. </a:t>
            </a:r>
            <a:r>
              <a:rPr lang="en-GB" dirty="0"/>
              <a:t>Note that we do no recommend drawing explicit attention to the semantic differences between 'yet' and 'already' in English questions. If students ask, explain that English differentiates between asking about past events in general (already) and expressing expectation/urgency (yet), whereas French does not.</a:t>
            </a: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883580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2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kumimoji="0" lang="en-US"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present two possible English translations of </a:t>
            </a:r>
            <a:r>
              <a:rPr kumimoji="0" lang="en-US" sz="12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encore</a:t>
            </a:r>
            <a:r>
              <a:rPr kumimoji="0" lang="en-US"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US" sz="1200" b="1" i="1" u="none" strike="noStrike" kern="1200" cap="none" spc="0" normalizeH="0" baseline="0" noProof="0" dirty="0">
                <a:ln>
                  <a:noFill/>
                </a:ln>
                <a:solidFill>
                  <a:schemeClr val="tx1"/>
                </a:solidFill>
                <a:effectLst/>
                <a:uLnTx/>
                <a:uFillTx/>
                <a:latin typeface="+mn-lt"/>
                <a:ea typeface="+mn-ea"/>
                <a:cs typeface="+mn-cs"/>
              </a:rPr>
              <a:t> </a:t>
            </a:r>
            <a:r>
              <a:rPr kumimoji="0" lang="en-US"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introduce the expression </a:t>
            </a:r>
            <a:r>
              <a:rPr kumimoji="0" lang="en-US" sz="12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pas encore.</a:t>
            </a:r>
            <a:endParaRPr lang="en-US" b="1" i="1" dirty="0"/>
          </a:p>
          <a:p>
            <a:endParaRPr lang="en-US" b="1" dirty="0"/>
          </a:p>
          <a:p>
            <a:r>
              <a:rPr lang="en-US" b="1" dirty="0"/>
              <a:t>Procedure:</a:t>
            </a:r>
          </a:p>
          <a:p>
            <a:pPr marL="0" indent="0">
              <a:buFont typeface="+mj-lt"/>
              <a:buNone/>
            </a:pPr>
            <a:r>
              <a:rPr lang="en-US" b="0" dirty="0"/>
              <a:t>1. Click to animate the explanation.</a:t>
            </a:r>
          </a:p>
          <a:p>
            <a:endParaRPr lang="en-US" b="1" dirty="0"/>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7808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[j/soft 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b="1" baseline="0" dirty="0"/>
              <a:t>j/soft g</a:t>
            </a:r>
            <a:r>
              <a:rPr lang="en-GB" b="1" dirty="0"/>
              <a:t>]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jour</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dirty="0"/>
              <a:t>to mime</a:t>
            </a:r>
            <a:r>
              <a:rPr lang="en-GB" baseline="0" dirty="0"/>
              <a:t> waking up at daybreak, by stretching out ones arms and yawning. </a:t>
            </a:r>
            <a:br>
              <a:rPr lang="en-GB" baseline="0" dirty="0"/>
            </a:br>
            <a:r>
              <a:rPr lang="en-GB" baseline="0" dirty="0"/>
              <a:t>4. Roll back the animations and work through 1-3 again, but this time, dropping your voice completely to listen carefully to the students saying the </a:t>
            </a:r>
            <a:r>
              <a:rPr lang="en-GB" b="1" baseline="0" dirty="0"/>
              <a:t>[j/soft g</a:t>
            </a:r>
            <a:r>
              <a:rPr lang="en-GB" b="1" dirty="0"/>
              <a:t>] </a:t>
            </a:r>
            <a:r>
              <a:rPr lang="en-GB" baseline="0" dirty="0"/>
              <a:t>sound, pronouncing </a:t>
            </a:r>
            <a:r>
              <a:rPr lang="en-GB" b="0" baseline="0" dirty="0"/>
              <a:t>”</a:t>
            </a:r>
            <a:r>
              <a:rPr lang="en-GB" b="1" baseline="0" dirty="0"/>
              <a:t>jour</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jour </a:t>
            </a:r>
            <a:r>
              <a:rPr lang="en-GB" baseline="0" dirty="0"/>
              <a:t>[78].</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92702005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8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sz="1200" kern="1200" dirty="0">
                <a:solidFill>
                  <a:schemeClr val="tx1"/>
                </a:solidFill>
                <a:effectLst/>
                <a:latin typeface="+mn-lt"/>
                <a:ea typeface="+mn-ea"/>
                <a:cs typeface="+mn-cs"/>
              </a:rPr>
              <a:t>Aural recognition of uses of </a:t>
            </a:r>
            <a:r>
              <a:rPr lang="en-US" sz="1200" i="1" kern="1200" dirty="0">
                <a:solidFill>
                  <a:schemeClr val="tx1"/>
                </a:solidFill>
                <a:effectLst/>
                <a:latin typeface="+mn-lt"/>
                <a:ea typeface="+mn-ea"/>
                <a:cs typeface="+mn-cs"/>
              </a:rPr>
              <a:t>déjà </a:t>
            </a:r>
            <a:r>
              <a:rPr lang="en-US" sz="1200" kern="1200" dirty="0">
                <a:solidFill>
                  <a:schemeClr val="tx1"/>
                </a:solidFill>
                <a:effectLst/>
                <a:latin typeface="+mn-lt"/>
                <a:ea typeface="+mn-ea"/>
                <a:cs typeface="+mn-cs"/>
              </a:rPr>
              <a:t>and </a:t>
            </a:r>
            <a:r>
              <a:rPr lang="en-US" sz="1200" i="1" kern="1200" dirty="0">
                <a:solidFill>
                  <a:schemeClr val="tx1"/>
                </a:solidFill>
                <a:effectLst/>
                <a:latin typeface="+mn-lt"/>
                <a:ea typeface="+mn-ea"/>
                <a:cs typeface="+mn-cs"/>
              </a:rPr>
              <a:t>(pas) encore </a:t>
            </a:r>
            <a:r>
              <a:rPr lang="en-US" sz="1200" kern="1200" dirty="0">
                <a:solidFill>
                  <a:schemeClr val="tx1"/>
                </a:solidFill>
                <a:effectLst/>
                <a:latin typeface="+mn-lt"/>
                <a:ea typeface="+mn-ea"/>
                <a:cs typeface="+mn-cs"/>
              </a:rPr>
              <a:t>in context. Using contextual clues (declarative statements, negative statements and questions) to deduce English translations of </a:t>
            </a:r>
            <a:r>
              <a:rPr lang="en-US" sz="1200" i="1" kern="1200" dirty="0">
                <a:solidFill>
                  <a:schemeClr val="tx1"/>
                </a:solidFill>
                <a:effectLst/>
                <a:latin typeface="+mn-lt"/>
                <a:ea typeface="+mn-ea"/>
                <a:cs typeface="+mn-cs"/>
              </a:rPr>
              <a:t>déjà </a:t>
            </a:r>
            <a:r>
              <a:rPr lang="en-US" sz="1200" kern="1200" dirty="0">
                <a:solidFill>
                  <a:schemeClr val="tx1"/>
                </a:solidFill>
                <a:effectLst/>
                <a:latin typeface="+mn-lt"/>
                <a:ea typeface="+mn-ea"/>
                <a:cs typeface="+mn-cs"/>
              </a:rPr>
              <a:t>and </a:t>
            </a:r>
            <a:r>
              <a:rPr lang="en-US" sz="1200" i="1" kern="1200" dirty="0">
                <a:solidFill>
                  <a:schemeClr val="tx1"/>
                </a:solidFill>
                <a:effectLst/>
                <a:latin typeface="+mn-lt"/>
                <a:ea typeface="+mn-ea"/>
                <a:cs typeface="+mn-cs"/>
              </a:rPr>
              <a:t>(pas) encore</a:t>
            </a:r>
            <a:r>
              <a:rPr lang="en-US" sz="1200" kern="1200" dirty="0">
                <a:solidFill>
                  <a:schemeClr val="tx1"/>
                </a:solidFill>
                <a:effectLst/>
                <a:latin typeface="+mn-lt"/>
                <a:ea typeface="+mn-ea"/>
                <a:cs typeface="+mn-cs"/>
              </a:rPr>
              <a:t>.</a:t>
            </a:r>
            <a:r>
              <a:rPr lang="en-GB" dirty="0">
                <a:effectLst/>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indent="0">
              <a:buFont typeface="Arial" panose="020B0604020202020204" pitchFamily="34" charset="0"/>
              <a:buNone/>
            </a:pPr>
            <a:r>
              <a:rPr lang="en-US" b="1" dirty="0"/>
              <a:t>Procedure: </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b="0" dirty="0"/>
              <a:t>1. Tell students they are going to hear sentences containing </a:t>
            </a:r>
            <a:r>
              <a:rPr lang="fr-FR" sz="1200" i="1" dirty="0">
                <a:solidFill>
                  <a:schemeClr val="accent5">
                    <a:lumMod val="50000"/>
                  </a:schemeClr>
                </a:solidFill>
              </a:rPr>
              <a:t>déjà </a:t>
            </a:r>
            <a:r>
              <a:rPr lang="fr-FR" sz="1200" i="0" dirty="0">
                <a:solidFill>
                  <a:schemeClr val="accent5">
                    <a:lumMod val="50000"/>
                  </a:schemeClr>
                </a:solidFill>
              </a:rPr>
              <a:t>and </a:t>
            </a:r>
            <a:r>
              <a:rPr lang="fr-FR" sz="1200" i="1" dirty="0">
                <a:solidFill>
                  <a:schemeClr val="accent5">
                    <a:lumMod val="50000"/>
                  </a:schemeClr>
                </a:solidFill>
              </a:rPr>
              <a:t>encore </a:t>
            </a:r>
            <a:r>
              <a:rPr lang="fr-FR" sz="1200" i="0" dirty="0">
                <a:solidFill>
                  <a:schemeClr val="accent5">
                    <a:lumMod val="50000"/>
                  </a:schemeClr>
                </a:solidFill>
              </a:rPr>
              <a:t>in </a:t>
            </a:r>
            <a:r>
              <a:rPr lang="fr-FR" sz="1200" i="0" dirty="0" err="1">
                <a:solidFill>
                  <a:schemeClr val="accent5">
                    <a:lumMod val="50000"/>
                  </a:schemeClr>
                </a:solidFill>
              </a:rPr>
              <a:t>different</a:t>
            </a:r>
            <a:r>
              <a:rPr lang="fr-FR" sz="1200" i="0" dirty="0">
                <a:solidFill>
                  <a:schemeClr val="accent5">
                    <a:lumMod val="50000"/>
                  </a:schemeClr>
                </a:solidFill>
              </a:rPr>
              <a:t> </a:t>
            </a:r>
            <a:r>
              <a:rPr lang="fr-FR" sz="1200" i="0" dirty="0" err="1">
                <a:solidFill>
                  <a:schemeClr val="accent5">
                    <a:lumMod val="50000"/>
                  </a:schemeClr>
                </a:solidFill>
              </a:rPr>
              <a:t>contexts</a:t>
            </a:r>
            <a:r>
              <a:rPr lang="fr-FR" sz="1200" i="0" dirty="0">
                <a:solidFill>
                  <a:schemeClr val="accent5">
                    <a:lumMod val="50000"/>
                  </a:schemeClr>
                </a:solidFill>
              </a:rPr>
              <a:t>. For the sentences </a:t>
            </a:r>
            <a:r>
              <a:rPr lang="fr-FR" sz="1200" i="0" dirty="0" err="1">
                <a:solidFill>
                  <a:schemeClr val="accent5">
                    <a:lumMod val="50000"/>
                  </a:schemeClr>
                </a:solidFill>
              </a:rPr>
              <a:t>containing</a:t>
            </a:r>
            <a:r>
              <a:rPr lang="fr-FR" sz="1200" i="0" dirty="0">
                <a:solidFill>
                  <a:schemeClr val="accent5">
                    <a:lumMod val="50000"/>
                  </a:schemeClr>
                </a:solidFill>
              </a:rPr>
              <a:t> </a:t>
            </a:r>
            <a:r>
              <a:rPr lang="fr-FR" sz="1200" i="1" dirty="0">
                <a:solidFill>
                  <a:schemeClr val="accent5">
                    <a:lumMod val="50000"/>
                  </a:schemeClr>
                </a:solidFill>
              </a:rPr>
              <a:t>déjà, </a:t>
            </a:r>
            <a:r>
              <a:rPr lang="fr-FR" sz="1200" i="0" dirty="0" err="1">
                <a:solidFill>
                  <a:schemeClr val="accent5">
                    <a:lumMod val="50000"/>
                  </a:schemeClr>
                </a:solidFill>
              </a:rPr>
              <a:t>remind</a:t>
            </a:r>
            <a:r>
              <a:rPr lang="fr-FR" sz="1200" i="0" dirty="0">
                <a:solidFill>
                  <a:schemeClr val="accent5">
                    <a:lumMod val="50000"/>
                  </a:schemeClr>
                </a:solidFill>
              </a:rPr>
              <a:t> </a:t>
            </a:r>
            <a:r>
              <a:rPr lang="fr-FR" sz="1200" i="0" dirty="0" err="1">
                <a:solidFill>
                  <a:schemeClr val="accent5">
                    <a:lumMod val="50000"/>
                  </a:schemeClr>
                </a:solidFill>
              </a:rPr>
              <a:t>them</a:t>
            </a:r>
            <a:r>
              <a:rPr lang="fr-FR" sz="1200" i="0" dirty="0">
                <a:solidFill>
                  <a:schemeClr val="accent5">
                    <a:lumMod val="50000"/>
                  </a:schemeClr>
                </a:solidFill>
              </a:rPr>
              <a:t> </a:t>
            </a:r>
            <a:r>
              <a:rPr lang="fr-FR" sz="1200" i="0" dirty="0" err="1">
                <a:solidFill>
                  <a:schemeClr val="accent5">
                    <a:lumMod val="50000"/>
                  </a:schemeClr>
                </a:solidFill>
              </a:rPr>
              <a:t>that</a:t>
            </a:r>
            <a:r>
              <a:rPr lang="fr-FR" sz="1200" i="0" dirty="0">
                <a:solidFill>
                  <a:schemeClr val="accent5">
                    <a:lumMod val="50000"/>
                  </a:schemeClr>
                </a:solidFill>
              </a:rPr>
              <a:t> </a:t>
            </a:r>
            <a:r>
              <a:rPr lang="fr-FR" sz="1200" i="0" dirty="0" err="1">
                <a:solidFill>
                  <a:schemeClr val="accent5">
                    <a:lumMod val="50000"/>
                  </a:schemeClr>
                </a:solidFill>
              </a:rPr>
              <a:t>it</a:t>
            </a:r>
            <a:r>
              <a:rPr lang="fr-FR" sz="1200" i="0" dirty="0">
                <a:solidFill>
                  <a:schemeClr val="accent5">
                    <a:lumMod val="50000"/>
                  </a:schemeClr>
                </a:solidFill>
              </a:rPr>
              <a:t> </a:t>
            </a:r>
            <a:r>
              <a:rPr lang="fr-FR" sz="1200" i="0" dirty="0" err="1">
                <a:solidFill>
                  <a:schemeClr val="accent5">
                    <a:lumMod val="50000"/>
                  </a:schemeClr>
                </a:solidFill>
              </a:rPr>
              <a:t>is</a:t>
            </a:r>
            <a:r>
              <a:rPr lang="fr-FR" sz="1200" i="0" dirty="0">
                <a:solidFill>
                  <a:schemeClr val="accent5">
                    <a:lumMod val="50000"/>
                  </a:schemeClr>
                </a:solidFill>
              </a:rPr>
              <a:t> the </a:t>
            </a:r>
            <a:r>
              <a:rPr lang="fr-FR" sz="1200" i="0" dirty="0" err="1">
                <a:solidFill>
                  <a:schemeClr val="accent5">
                    <a:lumMod val="50000"/>
                  </a:schemeClr>
                </a:solidFill>
              </a:rPr>
              <a:t>presence</a:t>
            </a:r>
            <a:r>
              <a:rPr lang="fr-FR" sz="1200" i="0" dirty="0">
                <a:solidFill>
                  <a:schemeClr val="accent5">
                    <a:lumMod val="50000"/>
                  </a:schemeClr>
                </a:solidFill>
              </a:rPr>
              <a:t> or absence of </a:t>
            </a:r>
            <a:r>
              <a:rPr lang="en-GB" sz="1200" i="0" dirty="0">
                <a:solidFill>
                  <a:schemeClr val="accent5">
                    <a:lumMod val="50000"/>
                  </a:schemeClr>
                </a:solidFill>
              </a:rPr>
              <a:t>raised intonation indicating a question that will give them the answer. </a:t>
            </a:r>
            <a:r>
              <a:rPr lang="fr-FR" sz="1200" i="0" dirty="0">
                <a:solidFill>
                  <a:schemeClr val="accent5">
                    <a:lumMod val="50000"/>
                  </a:schemeClr>
                </a:solidFill>
              </a:rPr>
              <a:t>For the sentences </a:t>
            </a:r>
            <a:r>
              <a:rPr lang="fr-FR" sz="1200" i="0" dirty="0" err="1">
                <a:solidFill>
                  <a:schemeClr val="accent5">
                    <a:lumMod val="50000"/>
                  </a:schemeClr>
                </a:solidFill>
              </a:rPr>
              <a:t>containing</a:t>
            </a:r>
            <a:r>
              <a:rPr lang="fr-FR" sz="1200" i="0" dirty="0">
                <a:solidFill>
                  <a:schemeClr val="accent5">
                    <a:lumMod val="50000"/>
                  </a:schemeClr>
                </a:solidFill>
              </a:rPr>
              <a:t> </a:t>
            </a:r>
            <a:r>
              <a:rPr lang="fr-FR" sz="1200" i="1" dirty="0">
                <a:solidFill>
                  <a:schemeClr val="accent5">
                    <a:lumMod val="50000"/>
                  </a:schemeClr>
                </a:solidFill>
              </a:rPr>
              <a:t>encore, </a:t>
            </a:r>
            <a:r>
              <a:rPr lang="fr-FR" sz="1200" i="0" dirty="0" err="1">
                <a:solidFill>
                  <a:schemeClr val="accent5">
                    <a:lumMod val="50000"/>
                  </a:schemeClr>
                </a:solidFill>
              </a:rPr>
              <a:t>remind</a:t>
            </a:r>
            <a:r>
              <a:rPr lang="fr-FR" sz="1200" i="0" dirty="0">
                <a:solidFill>
                  <a:schemeClr val="accent5">
                    <a:lumMod val="50000"/>
                  </a:schemeClr>
                </a:solidFill>
              </a:rPr>
              <a:t> </a:t>
            </a:r>
            <a:r>
              <a:rPr lang="fr-FR" sz="1200" i="0" dirty="0" err="1">
                <a:solidFill>
                  <a:schemeClr val="accent5">
                    <a:lumMod val="50000"/>
                  </a:schemeClr>
                </a:solidFill>
              </a:rPr>
              <a:t>them</a:t>
            </a:r>
            <a:r>
              <a:rPr lang="fr-FR" sz="1200" i="0" dirty="0">
                <a:solidFill>
                  <a:schemeClr val="accent5">
                    <a:lumMod val="50000"/>
                  </a:schemeClr>
                </a:solidFill>
              </a:rPr>
              <a:t> </a:t>
            </a:r>
            <a:r>
              <a:rPr lang="fr-FR" sz="1200" i="0" dirty="0" err="1">
                <a:solidFill>
                  <a:schemeClr val="accent5">
                    <a:lumMod val="50000"/>
                  </a:schemeClr>
                </a:solidFill>
              </a:rPr>
              <a:t>that</a:t>
            </a:r>
            <a:r>
              <a:rPr lang="fr-FR" sz="1200" i="0" dirty="0">
                <a:solidFill>
                  <a:schemeClr val="accent5">
                    <a:lumMod val="50000"/>
                  </a:schemeClr>
                </a:solidFill>
              </a:rPr>
              <a:t> </a:t>
            </a:r>
            <a:r>
              <a:rPr lang="fr-FR" sz="1200" i="0" dirty="0" err="1">
                <a:solidFill>
                  <a:schemeClr val="accent5">
                    <a:lumMod val="50000"/>
                  </a:schemeClr>
                </a:solidFill>
              </a:rPr>
              <a:t>it</a:t>
            </a:r>
            <a:r>
              <a:rPr lang="fr-FR" sz="1200" i="0" dirty="0">
                <a:solidFill>
                  <a:schemeClr val="accent5">
                    <a:lumMod val="50000"/>
                  </a:schemeClr>
                </a:solidFill>
              </a:rPr>
              <a:t> </a:t>
            </a:r>
            <a:r>
              <a:rPr lang="fr-FR" sz="1200" i="0" dirty="0" err="1">
                <a:solidFill>
                  <a:schemeClr val="accent5">
                    <a:lumMod val="50000"/>
                  </a:schemeClr>
                </a:solidFill>
              </a:rPr>
              <a:t>is</a:t>
            </a:r>
            <a:r>
              <a:rPr lang="fr-FR" sz="1200" i="0" dirty="0">
                <a:solidFill>
                  <a:schemeClr val="accent5">
                    <a:lumMod val="50000"/>
                  </a:schemeClr>
                </a:solidFill>
              </a:rPr>
              <a:t> the </a:t>
            </a:r>
            <a:r>
              <a:rPr lang="fr-FR" sz="1200" i="0" dirty="0" err="1">
                <a:solidFill>
                  <a:schemeClr val="accent5">
                    <a:lumMod val="50000"/>
                  </a:schemeClr>
                </a:solidFill>
              </a:rPr>
              <a:t>presence</a:t>
            </a:r>
            <a:r>
              <a:rPr lang="fr-FR" sz="1200" i="0" dirty="0">
                <a:solidFill>
                  <a:schemeClr val="accent5">
                    <a:lumMod val="50000"/>
                  </a:schemeClr>
                </a:solidFill>
              </a:rPr>
              <a:t> or absence of </a:t>
            </a:r>
            <a:r>
              <a:rPr lang="en-GB" sz="1200" i="0" dirty="0">
                <a:solidFill>
                  <a:schemeClr val="accent5">
                    <a:lumMod val="50000"/>
                  </a:schemeClr>
                </a:solidFill>
              </a:rPr>
              <a:t>a negative construction that will give them the answer.</a:t>
            </a:r>
            <a:endParaRPr lang="en-US" b="0" i="1" dirty="0"/>
          </a:p>
          <a:p>
            <a:pPr marL="0" indent="0">
              <a:buFont typeface="+mj-lt"/>
              <a:buNone/>
            </a:pPr>
            <a:r>
              <a:rPr lang="en-US" b="0" dirty="0"/>
              <a:t>2. Play the audio. Students select the English translation.</a:t>
            </a:r>
          </a:p>
          <a:p>
            <a:pPr marL="0" indent="0">
              <a:buFont typeface="+mj-lt"/>
              <a:buNone/>
            </a:pPr>
            <a:r>
              <a:rPr lang="en-US" b="0" dirty="0"/>
              <a:t>3. As an extension, ask students to translate the sentence that they have just heard into English. </a:t>
            </a:r>
          </a:p>
          <a:p>
            <a:pPr marL="0" indent="0">
              <a:buFont typeface="+mj-lt"/>
              <a:buNone/>
            </a:pPr>
            <a:r>
              <a:rPr lang="en-US" b="0" dirty="0"/>
              <a:t>4. Click again to reveal translation. </a:t>
            </a:r>
          </a:p>
          <a:p>
            <a:endParaRPr lang="en-US" b="0" dirty="0"/>
          </a:p>
          <a:p>
            <a:r>
              <a:rPr lang="en-US" b="1" dirty="0"/>
              <a:t>Transcript:</a:t>
            </a:r>
          </a:p>
          <a:p>
            <a:pPr marL="0" indent="0" rtl="0">
              <a:buFont typeface="+mj-lt"/>
              <a:buNone/>
            </a:pPr>
            <a:r>
              <a:rPr lang="en-GB" sz="1200" b="0" i="0" u="none" strike="noStrike" kern="1200" dirty="0">
                <a:solidFill>
                  <a:schemeClr val="tx1"/>
                </a:solidFill>
                <a:effectLst/>
                <a:latin typeface="+mn-lt"/>
                <a:ea typeface="+mn-ea"/>
                <a:cs typeface="+mn-cs"/>
              </a:rPr>
              <a:t>1. Tu as déjà fait les courses ? </a:t>
            </a:r>
            <a:endParaRPr lang="en-GB" b="0" dirty="0">
              <a:effectLst/>
            </a:endParaRPr>
          </a:p>
          <a:p>
            <a:pPr marL="0" indent="0" rtl="0">
              <a:buFont typeface="+mj-lt"/>
              <a:buNone/>
            </a:pPr>
            <a:r>
              <a:rPr lang="en-GB" sz="1200" b="0" i="0" u="none" strike="noStrike" kern="1200" dirty="0">
                <a:solidFill>
                  <a:schemeClr val="tx1"/>
                </a:solidFill>
                <a:effectLst/>
                <a:latin typeface="+mn-lt"/>
                <a:ea typeface="+mn-ea"/>
                <a:cs typeface="+mn-cs"/>
              </a:rPr>
              <a:t>2. Non, </a:t>
            </a:r>
            <a:r>
              <a:rPr lang="en-GB" sz="1200" b="0" i="0" u="none" strike="noStrike" kern="1200" dirty="0" err="1">
                <a:solidFill>
                  <a:schemeClr val="tx1"/>
                </a:solidFill>
                <a:effectLst/>
                <a:latin typeface="+mn-lt"/>
                <a:ea typeface="+mn-ea"/>
                <a:cs typeface="+mn-cs"/>
              </a:rPr>
              <a:t>mais</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j’ai</a:t>
            </a:r>
            <a:r>
              <a:rPr lang="en-GB" sz="1200" b="0" i="0" u="none" strike="noStrike" kern="1200" dirty="0">
                <a:solidFill>
                  <a:schemeClr val="tx1"/>
                </a:solidFill>
                <a:effectLst/>
                <a:latin typeface="+mn-lt"/>
                <a:ea typeface="+mn-ea"/>
                <a:cs typeface="+mn-cs"/>
              </a:rPr>
              <a:t> déjà pris le petit-déjeuner. </a:t>
            </a:r>
            <a:endParaRPr lang="en-GB" b="0" dirty="0">
              <a:effectLst/>
            </a:endParaRPr>
          </a:p>
          <a:p>
            <a:pPr marL="0" indent="0" rtl="0">
              <a:buFont typeface="+mj-lt"/>
              <a:buNone/>
            </a:pPr>
            <a:r>
              <a:rPr lang="en-GB" sz="1200" b="0" i="0" u="none" strike="noStrike" kern="1200" dirty="0">
                <a:solidFill>
                  <a:schemeClr val="tx1"/>
                </a:solidFill>
                <a:effectLst/>
                <a:latin typeface="+mn-lt"/>
                <a:ea typeface="+mn-ea"/>
                <a:cs typeface="+mn-cs"/>
              </a:rPr>
              <a:t>3. Tu as déjà fait le ménage ? </a:t>
            </a:r>
            <a:endParaRPr lang="en-GB" b="0" dirty="0">
              <a:effectLst/>
            </a:endParaRPr>
          </a:p>
          <a:p>
            <a:pPr marL="0" indent="0" rtl="0">
              <a:buFont typeface="+mj-lt"/>
              <a:buNone/>
            </a:pPr>
            <a:r>
              <a:rPr lang="en-GB" sz="1200" b="0" i="0" u="none" strike="noStrike" kern="1200" dirty="0">
                <a:solidFill>
                  <a:schemeClr val="tx1"/>
                </a:solidFill>
                <a:effectLst/>
                <a:latin typeface="+mn-lt"/>
                <a:ea typeface="+mn-ea"/>
                <a:cs typeface="+mn-cs"/>
              </a:rPr>
              <a:t>4. Non, </a:t>
            </a:r>
            <a:r>
              <a:rPr lang="en-GB" sz="1200" b="0" i="0" u="none" strike="noStrike" kern="1200" dirty="0" err="1">
                <a:solidFill>
                  <a:schemeClr val="tx1"/>
                </a:solidFill>
                <a:effectLst/>
                <a:latin typeface="+mn-lt"/>
                <a:ea typeface="+mn-ea"/>
                <a:cs typeface="+mn-cs"/>
              </a:rPr>
              <a:t>mais</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j’ai</a:t>
            </a:r>
            <a:r>
              <a:rPr lang="en-GB" sz="1200" b="0" i="0" u="none" strike="noStrike" kern="1200" dirty="0">
                <a:solidFill>
                  <a:schemeClr val="tx1"/>
                </a:solidFill>
                <a:effectLst/>
                <a:latin typeface="+mn-lt"/>
                <a:ea typeface="+mn-ea"/>
                <a:cs typeface="+mn-cs"/>
              </a:rPr>
              <a:t> déjà fait la cuisine ! </a:t>
            </a:r>
          </a:p>
          <a:p>
            <a:pPr marL="0" indent="0" rtl="0">
              <a:buFont typeface="+mj-lt"/>
              <a:buNone/>
            </a:pPr>
            <a:r>
              <a:rPr lang="en-GB" sz="1200" b="0" i="0" u="none" strike="noStrike" kern="1200" dirty="0">
                <a:solidFill>
                  <a:schemeClr val="tx1"/>
                </a:solidFill>
                <a:effectLst/>
                <a:latin typeface="+mn-lt"/>
                <a:ea typeface="+mn-ea"/>
                <a:cs typeface="+mn-cs"/>
              </a:rPr>
              <a:t>5. Tu as encore pris </a:t>
            </a:r>
            <a:r>
              <a:rPr lang="en-GB" sz="1200" b="0" i="0" u="none" strike="noStrike" kern="1200" dirty="0" err="1">
                <a:solidFill>
                  <a:schemeClr val="tx1"/>
                </a:solidFill>
                <a:effectLst/>
                <a:latin typeface="+mn-lt"/>
                <a:ea typeface="+mn-ea"/>
                <a:cs typeface="+mn-cs"/>
              </a:rPr>
              <a:t>une</a:t>
            </a:r>
            <a:r>
              <a:rPr lang="en-GB" sz="1200" b="0" i="0" u="none" strike="noStrike" kern="1200" dirty="0">
                <a:solidFill>
                  <a:schemeClr val="tx1"/>
                </a:solidFill>
                <a:effectLst/>
                <a:latin typeface="+mn-lt"/>
                <a:ea typeface="+mn-ea"/>
                <a:cs typeface="+mn-cs"/>
              </a:rPr>
              <a:t> photo du </a:t>
            </a:r>
            <a:r>
              <a:rPr lang="en-GB" sz="1200" b="0" i="0" u="none" strike="noStrike" kern="1200" dirty="0" err="1">
                <a:solidFill>
                  <a:schemeClr val="tx1"/>
                </a:solidFill>
                <a:effectLst/>
                <a:latin typeface="+mn-lt"/>
                <a:ea typeface="+mn-ea"/>
                <a:cs typeface="+mn-cs"/>
              </a:rPr>
              <a:t>chien</a:t>
            </a:r>
            <a:r>
              <a:rPr lang="en-GB" sz="1200" b="0" i="0" u="none" strike="noStrike" kern="1200" dirty="0">
                <a:solidFill>
                  <a:schemeClr val="tx1"/>
                </a:solidFill>
                <a:effectLst/>
                <a:latin typeface="+mn-lt"/>
                <a:ea typeface="+mn-ea"/>
                <a:cs typeface="+mn-cs"/>
              </a:rPr>
              <a:t> ? </a:t>
            </a:r>
            <a:endParaRPr lang="en-GB" b="0" dirty="0">
              <a:effectLst/>
            </a:endParaRPr>
          </a:p>
          <a:p>
            <a:pPr marL="0" indent="0" rtl="0">
              <a:buFont typeface="+mj-lt"/>
              <a:buNone/>
            </a:pPr>
            <a:r>
              <a:rPr lang="en-GB" sz="1200" b="0" i="0" u="none" strike="noStrike" kern="1200" dirty="0">
                <a:solidFill>
                  <a:schemeClr val="tx1"/>
                </a:solidFill>
                <a:effectLst/>
                <a:latin typeface="+mn-lt"/>
                <a:ea typeface="+mn-ea"/>
                <a:cs typeface="+mn-cs"/>
              </a:rPr>
              <a:t>6. Non, je </a:t>
            </a:r>
            <a:r>
              <a:rPr lang="en-GB" sz="1200" b="0" i="0" u="none" strike="noStrike" kern="1200" dirty="0" err="1">
                <a:solidFill>
                  <a:schemeClr val="tx1"/>
                </a:solidFill>
                <a:effectLst/>
                <a:latin typeface="+mn-lt"/>
                <a:ea typeface="+mn-ea"/>
                <a:cs typeface="+mn-cs"/>
              </a:rPr>
              <a:t>n’ai</a:t>
            </a:r>
            <a:r>
              <a:rPr lang="en-GB" sz="1200" b="0" i="0" u="none" strike="noStrike" kern="1200" dirty="0">
                <a:solidFill>
                  <a:schemeClr val="tx1"/>
                </a:solidFill>
                <a:effectLst/>
                <a:latin typeface="+mn-lt"/>
                <a:ea typeface="+mn-ea"/>
                <a:cs typeface="+mn-cs"/>
              </a:rPr>
              <a:t> pas encore </a:t>
            </a:r>
            <a:r>
              <a:rPr lang="en-GB" sz="1200" b="0" i="0" u="none" strike="noStrike" kern="1200" dirty="0" err="1">
                <a:solidFill>
                  <a:schemeClr val="tx1"/>
                </a:solidFill>
                <a:effectLst/>
                <a:latin typeface="+mn-lt"/>
                <a:ea typeface="+mn-ea"/>
                <a:cs typeface="+mn-cs"/>
              </a:rPr>
              <a:t>eu</a:t>
            </a:r>
            <a:r>
              <a:rPr lang="en-GB" sz="1200" b="0" i="0" u="none" strike="noStrike" kern="1200" dirty="0">
                <a:solidFill>
                  <a:schemeClr val="tx1"/>
                </a:solidFill>
                <a:effectLst/>
                <a:latin typeface="+mn-lt"/>
                <a:ea typeface="+mn-ea"/>
                <a:cs typeface="+mn-cs"/>
              </a:rPr>
              <a:t> le temps. </a:t>
            </a:r>
            <a:endParaRPr lang="en-GB" b="0" dirty="0">
              <a:effectLst/>
            </a:endParaRPr>
          </a:p>
          <a:p>
            <a:pPr marL="0" indent="0" rtl="0">
              <a:buFont typeface="+mj-lt"/>
              <a:buNone/>
            </a:pPr>
            <a:r>
              <a:rPr lang="en-GB" sz="1200" b="0" i="0" u="none" strike="noStrike" kern="1200" dirty="0">
                <a:solidFill>
                  <a:schemeClr val="tx1"/>
                </a:solidFill>
                <a:effectLst/>
                <a:latin typeface="+mn-lt"/>
                <a:ea typeface="+mn-ea"/>
                <a:cs typeface="+mn-cs"/>
              </a:rPr>
              <a:t>7. Tu </a:t>
            </a:r>
            <a:r>
              <a:rPr lang="en-GB" sz="1200" b="0" i="0" u="none" strike="noStrike" kern="1200" dirty="0" err="1">
                <a:solidFill>
                  <a:schemeClr val="tx1"/>
                </a:solidFill>
                <a:effectLst/>
                <a:latin typeface="+mn-lt"/>
                <a:ea typeface="+mn-ea"/>
                <a:cs typeface="+mn-cs"/>
              </a:rPr>
              <a:t>n’as</a:t>
            </a:r>
            <a:r>
              <a:rPr lang="en-GB" sz="1200" b="0" i="0" u="none" strike="noStrike" kern="1200" dirty="0">
                <a:solidFill>
                  <a:schemeClr val="tx1"/>
                </a:solidFill>
                <a:effectLst/>
                <a:latin typeface="+mn-lt"/>
                <a:ea typeface="+mn-ea"/>
                <a:cs typeface="+mn-cs"/>
              </a:rPr>
              <a:t> pas encore pris le </a:t>
            </a:r>
            <a:r>
              <a:rPr lang="en-GB" sz="1200" b="0" i="0" u="none" strike="noStrike" kern="1200" dirty="0" err="1">
                <a:solidFill>
                  <a:schemeClr val="tx1"/>
                </a:solidFill>
                <a:effectLst/>
                <a:latin typeface="+mn-lt"/>
                <a:ea typeface="+mn-ea"/>
                <a:cs typeface="+mn-cs"/>
              </a:rPr>
              <a:t>dîner</a:t>
            </a:r>
            <a:r>
              <a:rPr lang="en-GB" sz="1200" b="0" i="0" u="none" strike="noStrike" kern="1200" dirty="0">
                <a:solidFill>
                  <a:schemeClr val="tx1"/>
                </a:solidFill>
                <a:effectLst/>
                <a:latin typeface="+mn-lt"/>
                <a:ea typeface="+mn-ea"/>
                <a:cs typeface="+mn-cs"/>
              </a:rPr>
              <a:t> ? </a:t>
            </a:r>
            <a:endParaRPr lang="en-GB" b="0" dirty="0">
              <a:effectLst/>
            </a:endParaRPr>
          </a:p>
          <a:p>
            <a:pPr marL="0" indent="0">
              <a:buFont typeface="+mj-lt"/>
              <a:buNone/>
            </a:pPr>
            <a:r>
              <a:rPr lang="en-GB" sz="1200" b="0" i="0" u="none" strike="noStrike" kern="1200" dirty="0">
                <a:solidFill>
                  <a:schemeClr val="tx1"/>
                </a:solidFill>
                <a:effectLst/>
                <a:latin typeface="+mn-lt"/>
                <a:ea typeface="+mn-ea"/>
                <a:cs typeface="+mn-cs"/>
              </a:rPr>
              <a:t>8. Non, </a:t>
            </a:r>
            <a:r>
              <a:rPr lang="en-GB" sz="1200" b="0" i="0" u="none" strike="noStrike" kern="1200" dirty="0" err="1">
                <a:solidFill>
                  <a:schemeClr val="tx1"/>
                </a:solidFill>
                <a:effectLst/>
                <a:latin typeface="+mn-lt"/>
                <a:ea typeface="+mn-ea"/>
                <a:cs typeface="+mn-cs"/>
              </a:rPr>
              <a:t>parce</a:t>
            </a:r>
            <a:r>
              <a:rPr lang="en-GB" sz="1200" b="0" i="0" u="none" strike="noStrike" kern="1200" dirty="0">
                <a:solidFill>
                  <a:schemeClr val="tx1"/>
                </a:solidFill>
                <a:effectLst/>
                <a:latin typeface="+mn-lt"/>
                <a:ea typeface="+mn-ea"/>
                <a:cs typeface="+mn-cs"/>
              </a:rPr>
              <a:t> que </a:t>
            </a:r>
            <a:r>
              <a:rPr lang="en-GB" sz="1200" b="0" i="0" u="none" strike="noStrike" kern="1200" dirty="0" err="1">
                <a:solidFill>
                  <a:schemeClr val="tx1"/>
                </a:solidFill>
                <a:effectLst/>
                <a:latin typeface="+mn-lt"/>
                <a:ea typeface="+mn-ea"/>
                <a:cs typeface="+mn-cs"/>
              </a:rPr>
              <a:t>j’ai</a:t>
            </a:r>
            <a:r>
              <a:rPr lang="en-GB" sz="1200" b="0" i="0" u="none" strike="noStrike" kern="1200" dirty="0">
                <a:solidFill>
                  <a:schemeClr val="tx1"/>
                </a:solidFill>
                <a:effectLst/>
                <a:latin typeface="+mn-lt"/>
                <a:ea typeface="+mn-ea"/>
                <a:cs typeface="+mn-cs"/>
              </a:rPr>
              <a:t> encore </a:t>
            </a:r>
            <a:r>
              <a:rPr lang="en-GB" sz="1200" b="0" i="0" u="none" strike="noStrike" kern="1200" dirty="0" err="1">
                <a:solidFill>
                  <a:schemeClr val="tx1"/>
                </a:solidFill>
                <a:effectLst/>
                <a:latin typeface="+mn-lt"/>
                <a:ea typeface="+mn-ea"/>
                <a:cs typeface="+mn-cs"/>
              </a:rPr>
              <a:t>mangé</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une</a:t>
            </a:r>
            <a:r>
              <a:rPr lang="en-GB" sz="1200" b="0" i="0" u="none" strike="noStrike" kern="1200" dirty="0">
                <a:solidFill>
                  <a:schemeClr val="tx1"/>
                </a:solidFill>
                <a:effectLst/>
                <a:latin typeface="+mn-lt"/>
                <a:ea typeface="+mn-ea"/>
                <a:cs typeface="+mn-cs"/>
              </a:rPr>
              <a:t> pizza.</a:t>
            </a: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err="1"/>
              <a:t>dîner</a:t>
            </a:r>
            <a:r>
              <a:rPr lang="en-GB" b="0" baseline="0" dirty="0"/>
              <a:t> [2365], pizza [&gt;5000]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940200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8 minutes </a:t>
            </a:r>
            <a:r>
              <a:rPr lang="en-US" b="0" dirty="0"/>
              <a:t>for 5 slides. This is slide </a:t>
            </a:r>
            <a:r>
              <a:rPr lang="en-US" b="1" dirty="0"/>
              <a:t>1/5</a:t>
            </a:r>
            <a:r>
              <a:rPr lang="en-US" b="0" dirty="0"/>
              <a:t>.</a:t>
            </a:r>
            <a:endParaRPr lang="en-US" b="1" dirty="0"/>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Written production of verbs like </a:t>
            </a:r>
            <a:r>
              <a:rPr lang="en-US" b="0" i="1" dirty="0"/>
              <a:t>prendre</a:t>
            </a:r>
            <a:r>
              <a:rPr lang="en-US" b="0" dirty="0"/>
              <a:t> </a:t>
            </a:r>
            <a:r>
              <a:rPr lang="en-US" b="0" i="0" dirty="0"/>
              <a:t>and adverbs </a:t>
            </a:r>
            <a:r>
              <a:rPr lang="en-US" b="0" i="1" dirty="0"/>
              <a:t>pas</a:t>
            </a:r>
            <a:r>
              <a:rPr lang="en-US" b="0" dirty="0"/>
              <a:t> </a:t>
            </a:r>
            <a:r>
              <a:rPr lang="en-US" b="0" i="1" dirty="0"/>
              <a:t>encore</a:t>
            </a:r>
            <a:r>
              <a:rPr lang="en-US" b="0" dirty="0"/>
              <a:t> and </a:t>
            </a:r>
            <a:r>
              <a:rPr lang="en-US" b="0" i="1" dirty="0"/>
              <a:t>déjà</a:t>
            </a:r>
            <a:r>
              <a:rPr lang="en-US" b="0" dirty="0"/>
              <a:t> in perfect tense statements and questions. </a:t>
            </a:r>
            <a:r>
              <a:rPr lang="en-GB" b="0" dirty="0"/>
              <a:t>Recognising that French uses one tense to express two meanings, whereas English has a tense for each meaning. </a:t>
            </a:r>
            <a:r>
              <a:rPr lang="en-US" b="0" dirty="0"/>
              <a:t>English to French translation.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noProof="0" dirty="0"/>
          </a:p>
          <a:p>
            <a:r>
              <a:rPr lang="en-US" b="1" dirty="0"/>
              <a:t>Suggested procedure:</a:t>
            </a:r>
          </a:p>
          <a:p>
            <a:pPr marL="0" indent="0">
              <a:buFont typeface="+mj-lt"/>
              <a:buNone/>
            </a:pPr>
            <a:r>
              <a:rPr lang="en-US" b="0" dirty="0"/>
              <a:t>1. Translate the first four sentences as a class, drawing particular attention to the key grammar features studied this lesson.</a:t>
            </a:r>
          </a:p>
          <a:p>
            <a:pPr marL="0" indent="0">
              <a:buFont typeface="+mj-lt"/>
              <a:buNone/>
            </a:pPr>
            <a:r>
              <a:rPr lang="en-US" b="0" i="0" dirty="0"/>
              <a:t>2. Students then translate the four sentences on slide 45 on their own.</a:t>
            </a:r>
          </a:p>
          <a:p>
            <a:pPr marL="0" indent="0">
              <a:buFont typeface="+mj-lt"/>
              <a:buNone/>
            </a:pPr>
            <a:r>
              <a:rPr lang="en-US" b="0" i="0" dirty="0"/>
              <a:t>3. Answers revealed on clicks.</a:t>
            </a:r>
          </a:p>
          <a:p>
            <a:pPr marL="0" indent="0">
              <a:buFont typeface="+mj-lt"/>
              <a:buNone/>
            </a:pPr>
            <a:endParaRPr lang="en-US" b="0"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B70283-8F82-4806-99B9-86195C85862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585450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Slide 2 </a:t>
            </a:r>
            <a:r>
              <a:rPr lang="en-GB" b="1" dirty="0"/>
              <a:t>of 5. </a:t>
            </a:r>
            <a:endParaRPr lang="en-US" b="0" i="0" dirty="0"/>
          </a:p>
          <a:p>
            <a:pPr marL="0" indent="0">
              <a:buFont typeface="+mj-lt"/>
              <a:buNone/>
            </a:pPr>
            <a:endParaRPr lang="en-US" b="0"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B70283-8F82-4806-99B9-86195C85862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020212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Slide 3 of 5. </a:t>
            </a:r>
            <a:endParaRPr lang="en-US" b="0" i="0" dirty="0"/>
          </a:p>
          <a:p>
            <a:pPr marL="0" indent="0">
              <a:buFont typeface="+mj-lt"/>
              <a:buNone/>
            </a:pPr>
            <a:endParaRPr lang="en-US" b="0"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B70283-8F82-4806-99B9-86195C85862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255391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Slide 4 of 5. </a:t>
            </a:r>
            <a:endParaRPr lang="en-US" b="0" i="0" dirty="0"/>
          </a:p>
          <a:p>
            <a:endParaRPr lang="en-US" b="0"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B70283-8F82-4806-99B9-86195C85862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272796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Slide 5 of 5. </a:t>
            </a:r>
            <a:endParaRPr lang="en-US" b="0" i="0" dirty="0"/>
          </a:p>
          <a:p>
            <a:pPr marL="0" indent="0">
              <a:buFont typeface="+mj-lt"/>
              <a:buNone/>
            </a:pPr>
            <a:endParaRPr lang="en-US" b="0"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B70283-8F82-4806-99B9-86195C85862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96119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0" dirty="0"/>
          </a:p>
          <a:p>
            <a:r>
              <a:rPr lang="en-US" b="1" dirty="0"/>
              <a:t>Aim: </a:t>
            </a:r>
            <a:r>
              <a:rPr lang="en-US" b="0" dirty="0"/>
              <a:t>Oral production of French questions and answers in the perfect tense. Adverb placement.</a:t>
            </a:r>
          </a:p>
          <a:p>
            <a:endParaRPr lang="en-GB" b="0" i="0" noProof="0" dirty="0"/>
          </a:p>
          <a:p>
            <a:r>
              <a:rPr lang="en-US" b="1" dirty="0"/>
              <a:t>Suggested procedure:</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b="0" dirty="0"/>
              <a:t>1. Explain to the students that </a:t>
            </a:r>
            <a:r>
              <a:rPr lang="en-US" b="0" i="1" dirty="0"/>
              <a:t>Qui </a:t>
            </a:r>
            <a:r>
              <a:rPr lang="en-US" b="0" i="1" dirty="0" err="1"/>
              <a:t>est-ce</a:t>
            </a:r>
            <a:r>
              <a:rPr lang="en-US" b="0" i="1" dirty="0"/>
              <a:t> ? </a:t>
            </a:r>
            <a:r>
              <a:rPr lang="en-US" b="0" i="0" dirty="0"/>
              <a:t>is the French name for the board game </a:t>
            </a:r>
            <a:r>
              <a:rPr lang="en-US" b="0" i="1" dirty="0"/>
              <a:t>‘Guess Who’, </a:t>
            </a:r>
            <a:r>
              <a:rPr lang="en-US" b="0" i="0" dirty="0"/>
              <a:t>and that they are going to ask and answer questions in the perfect tense to identify people on a picture board.</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b="0" dirty="0"/>
              <a:t>2. Use this slide to revise question and answer formation and </a:t>
            </a:r>
            <a:r>
              <a:rPr lang="en-US" sz="1200" kern="1200" dirty="0">
                <a:solidFill>
                  <a:schemeClr val="tx1"/>
                </a:solidFill>
                <a:effectLst/>
                <a:latin typeface="+mn-lt"/>
                <a:ea typeface="+mn-ea"/>
                <a:cs typeface="+mn-cs"/>
              </a:rPr>
              <a:t>uses of </a:t>
            </a:r>
            <a:r>
              <a:rPr lang="en-US" sz="1200" i="1" kern="1200" dirty="0">
                <a:solidFill>
                  <a:schemeClr val="tx1"/>
                </a:solidFill>
                <a:effectLst/>
                <a:latin typeface="+mn-lt"/>
                <a:ea typeface="+mn-ea"/>
                <a:cs typeface="+mn-cs"/>
              </a:rPr>
              <a:t>déjà </a:t>
            </a:r>
            <a:r>
              <a:rPr lang="en-US" sz="1200" kern="1200" dirty="0">
                <a:solidFill>
                  <a:schemeClr val="tx1"/>
                </a:solidFill>
                <a:effectLst/>
                <a:latin typeface="+mn-lt"/>
                <a:ea typeface="+mn-ea"/>
                <a:cs typeface="+mn-cs"/>
              </a:rPr>
              <a:t>and </a:t>
            </a:r>
            <a:r>
              <a:rPr lang="en-US" sz="1200" i="1" kern="1200" dirty="0">
                <a:solidFill>
                  <a:schemeClr val="tx1"/>
                </a:solidFill>
                <a:effectLst/>
                <a:latin typeface="+mn-lt"/>
                <a:ea typeface="+mn-ea"/>
                <a:cs typeface="+mn-cs"/>
              </a:rPr>
              <a:t>(pas) encore. </a:t>
            </a:r>
            <a:r>
              <a:rPr lang="en-US" sz="1200" i="0" kern="1200" dirty="0">
                <a:solidFill>
                  <a:schemeClr val="tx1"/>
                </a:solidFill>
                <a:effectLst/>
                <a:latin typeface="+mn-lt"/>
                <a:ea typeface="+mn-ea"/>
                <a:cs typeface="+mn-cs"/>
              </a:rPr>
              <a:t>Remind students that </a:t>
            </a:r>
            <a:r>
              <a:rPr lang="en-GB" b="0" dirty="0"/>
              <a:t>even though two English tenses are represented on the board, only one French tense is needed to express these.</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b="0" dirty="0"/>
              <a:t>3. Work through the first two examples as a class. Ask students how they would form questions to find out the first two pieces of required information, and how the answers would sound.</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b="0" dirty="0"/>
              <a:t>4. Click to bring up suggested questions and answers.</a:t>
            </a:r>
            <a:endParaRPr lang="en-US" b="0" dirty="0"/>
          </a:p>
          <a:p>
            <a:pPr marL="0" indent="0">
              <a:buFont typeface="+mj-lt"/>
              <a:buNone/>
            </a:pPr>
            <a:r>
              <a:rPr lang="en-US" b="0" dirty="0"/>
              <a:t>5. Partner B chooses one of the six characters on the following slide. </a:t>
            </a:r>
          </a:p>
          <a:p>
            <a:pPr marL="0" indent="0">
              <a:buFont typeface="+mj-lt"/>
              <a:buNone/>
            </a:pPr>
            <a:r>
              <a:rPr lang="en-US" b="0" dirty="0"/>
              <a:t>6. Partner A must guess who Partner B is by asking what they did or have done. </a:t>
            </a:r>
          </a:p>
          <a:p>
            <a:pPr marL="0" indent="0">
              <a:buFont typeface="+mj-lt"/>
              <a:buNone/>
            </a:pPr>
            <a:r>
              <a:rPr lang="en-US" b="0" dirty="0"/>
              <a:t>7. Partner B uses the role-play card to respond to Partner A. </a:t>
            </a:r>
          </a:p>
          <a:p>
            <a:pPr marL="0" indent="0">
              <a:buFont typeface="+mj-lt"/>
              <a:buNone/>
            </a:pPr>
            <a:r>
              <a:rPr lang="en-US" b="0" dirty="0"/>
              <a:t>8. After two iterations, Partner A and Partner B swap roles. </a:t>
            </a:r>
          </a:p>
          <a:p>
            <a:pPr marL="0" indent="0">
              <a:buFont typeface="+mj-lt"/>
              <a:buNone/>
            </a:pPr>
            <a:r>
              <a:rPr lang="en-US" b="0" dirty="0"/>
              <a:t>9. Suggested questions/answers are provided on slides 48-50.</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713409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ROLE PLAY CARDS</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47528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Translation slides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746180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Translation slides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55986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[j/soft 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[j/soft g] </a:t>
            </a:r>
            <a:r>
              <a:rPr lang="en-GB" baseline="0" dirty="0"/>
              <a:t>and then the </a:t>
            </a:r>
            <a:r>
              <a:rPr lang="en-GB" b="1" baseline="0" dirty="0"/>
              <a:t>source</a:t>
            </a:r>
            <a:r>
              <a:rPr lang="en-GB" baseline="0" dirty="0"/>
              <a:t> word again ‘</a:t>
            </a:r>
            <a:r>
              <a:rPr lang="en-GB" b="1" baseline="0" dirty="0"/>
              <a:t>jour</a:t>
            </a:r>
            <a:r>
              <a:rPr lang="en-GB" baseline="0" dirty="0"/>
              <a:t>’ (with gesture, if using).</a:t>
            </a:r>
            <a:br>
              <a:rPr lang="en-GB" baseline="0" dirty="0"/>
            </a:br>
            <a:r>
              <a:rPr lang="en-GB" baseline="0" dirty="0"/>
              <a:t>2. 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err="1"/>
              <a:t>j’ai</a:t>
            </a:r>
            <a:r>
              <a:rPr lang="en-GB" baseline="0" dirty="0"/>
              <a:t> [8 - </a:t>
            </a:r>
            <a:r>
              <a:rPr lang="en-GB" baseline="0" dirty="0" err="1"/>
              <a:t>avoir</a:t>
            </a:r>
            <a:r>
              <a:rPr lang="en-GB" baseline="0" dirty="0"/>
              <a:t>]; </a:t>
            </a:r>
            <a:r>
              <a:rPr lang="en-GB" b="1" baseline="0" dirty="0" err="1"/>
              <a:t>génial</a:t>
            </a:r>
            <a:r>
              <a:rPr lang="en-GB" b="1" baseline="0" dirty="0"/>
              <a:t> </a:t>
            </a:r>
            <a:r>
              <a:rPr lang="en-GB" b="0" baseline="0" dirty="0"/>
              <a:t>[3872]</a:t>
            </a:r>
            <a:r>
              <a:rPr lang="en-GB" baseline="0" dirty="0"/>
              <a:t> </a:t>
            </a:r>
            <a:r>
              <a:rPr lang="en-GB" b="1" baseline="0" dirty="0" err="1"/>
              <a:t>sujet</a:t>
            </a:r>
            <a:r>
              <a:rPr lang="en-GB" baseline="0" dirty="0"/>
              <a:t> [353]; </a:t>
            </a:r>
            <a:r>
              <a:rPr lang="en-GB" b="1" baseline="0" dirty="0"/>
              <a:t>déjà</a:t>
            </a:r>
            <a:r>
              <a:rPr lang="en-GB" baseline="0" dirty="0"/>
              <a:t> [58]; </a:t>
            </a:r>
            <a:r>
              <a:rPr lang="en-GB" b="1" baseline="0" dirty="0"/>
              <a:t>jamais</a:t>
            </a:r>
            <a:r>
              <a:rPr lang="en-GB" baseline="0" dirty="0"/>
              <a:t> [179]; </a:t>
            </a:r>
            <a:r>
              <a:rPr lang="en-GB" b="1" baseline="0" dirty="0"/>
              <a:t>jour </a:t>
            </a:r>
            <a:r>
              <a:rPr lang="en-GB" baseline="0" dirty="0"/>
              <a:t>[78]. </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96833095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Translation slides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757667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This slide links to Gaming Grammar login screen. The appropriate mission can then be selected from the menu page.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a:solidFill>
                  <a:srgbClr val="002060"/>
                </a:solidFill>
                <a:latin typeface="Century Gothic" panose="020B0502020202020204" pitchFamily="34" charset="0"/>
                <a:cs typeface="Arial"/>
                <a:sym typeface="Arial"/>
              </a:rPr>
              <a:t>Students </a:t>
            </a:r>
            <a:r>
              <a:rPr lang="en-GB" sz="1200" dirty="0">
                <a:solidFill>
                  <a:srgbClr val="002060"/>
                </a:solidFill>
                <a:latin typeface="Century Gothic" panose="020B0502020202020204" pitchFamily="34" charset="0"/>
                <a:cs typeface="Arial"/>
                <a:sym typeface="Arial"/>
              </a:rPr>
              <a:t>will progress through the game at their own rate; teachers should use the teacher interface to check progress. This will help to inform future lesson planning. </a:t>
            </a:r>
          </a:p>
          <a:p>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070010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222222"/>
                </a:solidFill>
                <a:effectLst/>
                <a:latin typeface="Arial" panose="020B0604020202020204" pitchFamily="34" charset="0"/>
              </a:rPr>
              <a:t>The answer sheet for the </a:t>
            </a:r>
            <a:r>
              <a:rPr kumimoji="0" lang="en-GB" sz="1200" b="0"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Times New Roman" panose="02020603050405020304" pitchFamily="18" charset="0"/>
              </a:rPr>
              <a:t>Y8, </a:t>
            </a:r>
            <a:r>
              <a:rPr kumimoji="0" lang="en-GB" sz="1200" b="0"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Calibri" panose="020F0502020204030204" pitchFamily="34" charset="0"/>
              </a:rPr>
              <a:t>Term 3.2, Week 7</a:t>
            </a:r>
            <a:r>
              <a:rPr lang="en-GB" b="0" i="0" dirty="0">
                <a:solidFill>
                  <a:srgbClr val="222222"/>
                </a:solidFill>
                <a:effectLst/>
                <a:latin typeface="Arial" panose="020B0604020202020204" pitchFamily="34" charset="0"/>
              </a:rPr>
              <a:t> vocabulary learning HW is here: </a:t>
            </a:r>
            <a:r>
              <a:rPr lang="en-GB" sz="1200" i="0" dirty="0">
                <a:effectLst/>
                <a:latin typeface="Calibri" panose="020F0502020204030204" pitchFamily="34" charset="0"/>
                <a:ea typeface="Calibri" panose="020F0502020204030204" pitchFamily="34" charset="0"/>
                <a:cs typeface="Calibri" panose="020F0502020204030204" pitchFamily="34" charset="0"/>
              </a:rPr>
              <a:t>https://resources.ncelp.org/concern/resources/wd375x08n?locale=en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82317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2 minutes</a:t>
            </a:r>
          </a:p>
          <a:p>
            <a:endParaRPr lang="en-US" b="1" dirty="0"/>
          </a:p>
          <a:p>
            <a:r>
              <a:rPr lang="en-US" b="1" dirty="0"/>
              <a:t>Aim: </a:t>
            </a:r>
            <a:r>
              <a:rPr lang="en-US" b="0" dirty="0"/>
              <a:t>To revise spelling rules governing the pronunciation of hard and soft [g] in preparation for the listening activity that follows.</a:t>
            </a:r>
            <a:endParaRPr lang="en-US" b="1" dirty="0"/>
          </a:p>
          <a:p>
            <a:endParaRPr lang="en-US" b="1" dirty="0"/>
          </a:p>
          <a:p>
            <a:r>
              <a:rPr lang="en-US" b="1" dirty="0"/>
              <a:t>Procedure:</a:t>
            </a:r>
          </a:p>
          <a:p>
            <a:r>
              <a:rPr lang="en-US" b="0" dirty="0"/>
              <a:t>1. Click to bring up information.</a:t>
            </a:r>
          </a:p>
          <a:p>
            <a:r>
              <a:rPr lang="en-US" b="0" dirty="0"/>
              <a:t>2. Students predict the pronunciation of the four target words.</a:t>
            </a:r>
          </a:p>
          <a:p>
            <a:r>
              <a:rPr lang="en-US" b="0" dirty="0"/>
              <a:t>3. Click again to reveal answers one by one.</a:t>
            </a:r>
          </a:p>
          <a:p>
            <a:r>
              <a:rPr lang="en-US" b="0" dirty="0"/>
              <a:t>4. Click on words to hear them said aloud by a native speaker.</a:t>
            </a:r>
          </a:p>
          <a:p>
            <a:r>
              <a:rPr lang="en-US" b="0" dirty="0"/>
              <a:t>5. Students repeat.</a:t>
            </a:r>
          </a:p>
          <a:p>
            <a:endParaRPr lang="en-US" b="0" dirty="0"/>
          </a:p>
          <a:p>
            <a:r>
              <a:rPr lang="en-US" b="1" dirty="0"/>
              <a:t>Transcript:</a:t>
            </a:r>
          </a:p>
          <a:p>
            <a:r>
              <a:rPr lang="en-US" b="0" dirty="0"/>
              <a:t>la </a:t>
            </a:r>
            <a:r>
              <a:rPr lang="en-US" b="0" dirty="0" err="1"/>
              <a:t>gare</a:t>
            </a:r>
            <a:r>
              <a:rPr lang="en-US" b="0" dirty="0"/>
              <a:t>, le gilet, nous </a:t>
            </a:r>
            <a:r>
              <a:rPr lang="en-US" b="0" dirty="0" err="1"/>
              <a:t>plongeons</a:t>
            </a:r>
            <a:r>
              <a:rPr lang="en-US" b="0" dirty="0"/>
              <a:t>, la blague</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used (1 is the most frequent word in French): </a:t>
            </a:r>
            <a:br>
              <a:rPr lang="en-GB" baseline="0" dirty="0"/>
            </a:br>
            <a:r>
              <a:rPr lang="en-GB" baseline="0" dirty="0" err="1"/>
              <a:t>gare</a:t>
            </a:r>
            <a:r>
              <a:rPr lang="en-GB" baseline="0" dirty="0"/>
              <a:t> [2581], gilet [&gt;5000], </a:t>
            </a:r>
            <a:r>
              <a:rPr lang="en-GB" baseline="0" dirty="0" err="1"/>
              <a:t>plonger</a:t>
            </a:r>
            <a:r>
              <a:rPr lang="en-GB" baseline="0" dirty="0"/>
              <a:t> [1958], blague [4822]</a:t>
            </a:r>
            <a:endParaRPr lang="en-GB" sz="1200" kern="1200" dirty="0">
              <a:solidFill>
                <a:schemeClr val="tx1"/>
              </a:solidFill>
              <a:effectLst/>
              <a:latin typeface="Century Gothic" panose="020B0502020202020204" pitchFamily="34" charset="0"/>
              <a:ea typeface="+mn-ea"/>
              <a:cs typeface="+mn-cs"/>
            </a:endParaRPr>
          </a:p>
          <a:p>
            <a:endParaRPr lang="en-US" b="0" dirty="0"/>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70678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4 minutes</a:t>
            </a:r>
          </a:p>
          <a:p>
            <a:endParaRPr lang="en-US" b="1" dirty="0"/>
          </a:p>
          <a:p>
            <a:r>
              <a:rPr lang="en-US" b="1" dirty="0"/>
              <a:t>Aim: </a:t>
            </a:r>
            <a:r>
              <a:rPr lang="en-US" b="0" dirty="0"/>
              <a:t>Aural and written recognition of SSCs hard and soft [g], [j] and [</a:t>
            </a:r>
            <a:r>
              <a:rPr lang="en-US" b="0" dirty="0" err="1"/>
              <a:t>gn</a:t>
            </a:r>
            <a:r>
              <a:rPr lang="en-US" b="0" dirty="0"/>
              <a:t>] in longer sentences.</a:t>
            </a:r>
            <a:endParaRPr lang="en-US" b="1" dirty="0"/>
          </a:p>
          <a:p>
            <a:endParaRPr lang="en-US" b="1" dirty="0"/>
          </a:p>
          <a:p>
            <a:r>
              <a:rPr lang="en-US" b="1" dirty="0"/>
              <a:t>Procedure:</a:t>
            </a:r>
          </a:p>
          <a:p>
            <a:r>
              <a:rPr lang="en-US" b="0" dirty="0"/>
              <a:t>1. Click numbers to hear the sentences.</a:t>
            </a:r>
          </a:p>
          <a:p>
            <a:r>
              <a:rPr lang="en-US" b="0" dirty="0"/>
              <a:t>2. Students should note what the missing sound is. Remind them that they can distinguish between soft [g] and [j] by looking at the following vowel (if it is ‘a’, ‘o’ or ‘u’, it must be [j]).</a:t>
            </a:r>
          </a:p>
          <a:p>
            <a:r>
              <a:rPr lang="en-US" b="0" dirty="0"/>
              <a:t>3. Click to reveal answers one by one (plus tally of total SSCs).</a:t>
            </a:r>
          </a:p>
          <a:p>
            <a:endParaRPr lang="en-US" b="0" dirty="0"/>
          </a:p>
          <a:p>
            <a:r>
              <a:rPr lang="en-US" b="1" dirty="0"/>
              <a:t>Transcript:</a:t>
            </a:r>
          </a:p>
          <a:p>
            <a:pPr marL="0" indent="0">
              <a:buNone/>
            </a:pPr>
            <a:r>
              <a:rPr lang="en-US" b="0" dirty="0"/>
              <a:t>1. </a:t>
            </a:r>
            <a:r>
              <a:rPr lang="en-US" b="0" dirty="0" err="1"/>
              <a:t>J’ai</a:t>
            </a:r>
            <a:r>
              <a:rPr lang="en-US" b="0" dirty="0"/>
              <a:t> mal au </a:t>
            </a:r>
            <a:r>
              <a:rPr lang="en-US" b="0" dirty="0" err="1"/>
              <a:t>genou</a:t>
            </a:r>
            <a:r>
              <a:rPr lang="en-US" b="0" dirty="0"/>
              <a:t> !</a:t>
            </a:r>
          </a:p>
          <a:p>
            <a:pPr marL="0" indent="0">
              <a:buNone/>
            </a:pPr>
            <a:r>
              <a:rPr lang="en-US" b="0" dirty="0"/>
              <a:t>2. </a:t>
            </a:r>
            <a:r>
              <a:rPr lang="en-US" b="0" dirty="0" err="1"/>
              <a:t>Vous</a:t>
            </a:r>
            <a:r>
              <a:rPr lang="en-US" b="0" dirty="0"/>
              <a:t> </a:t>
            </a:r>
            <a:r>
              <a:rPr lang="en-US" b="0" dirty="0" err="1"/>
              <a:t>pouvez</a:t>
            </a:r>
            <a:r>
              <a:rPr lang="en-US" b="0" dirty="0"/>
              <a:t> </a:t>
            </a:r>
            <a:r>
              <a:rPr lang="en-US" b="0" dirty="0" err="1"/>
              <a:t>choisir</a:t>
            </a:r>
            <a:r>
              <a:rPr lang="en-US" b="0" dirty="0"/>
              <a:t> un </a:t>
            </a:r>
            <a:r>
              <a:rPr lang="en-US" b="0" dirty="0" err="1"/>
              <a:t>compagnon</a:t>
            </a:r>
            <a:r>
              <a:rPr lang="en-US" b="0" dirty="0"/>
              <a:t> pour </a:t>
            </a:r>
            <a:r>
              <a:rPr lang="en-US" b="0" dirty="0" err="1"/>
              <a:t>voir</a:t>
            </a:r>
            <a:r>
              <a:rPr lang="en-US" b="0" dirty="0"/>
              <a:t> le </a:t>
            </a:r>
            <a:r>
              <a:rPr lang="en-US" b="0" dirty="0" err="1"/>
              <a:t>médecin</a:t>
            </a:r>
            <a:r>
              <a:rPr lang="en-US" b="0" dirty="0"/>
              <a:t>.</a:t>
            </a:r>
          </a:p>
          <a:p>
            <a:pPr marL="0" indent="0">
              <a:buNone/>
            </a:pPr>
            <a:r>
              <a:rPr lang="en-US" b="0" dirty="0"/>
              <a:t>3. Mon </a:t>
            </a:r>
            <a:r>
              <a:rPr lang="en-US" b="0" dirty="0" err="1"/>
              <a:t>collègue</a:t>
            </a:r>
            <a:r>
              <a:rPr lang="en-US" b="0" dirty="0"/>
              <a:t> </a:t>
            </a:r>
            <a:r>
              <a:rPr lang="en-US" b="0" dirty="0" err="1"/>
              <a:t>vient</a:t>
            </a:r>
            <a:r>
              <a:rPr lang="en-US" b="0" dirty="0"/>
              <a:t> avec </a:t>
            </a:r>
            <a:r>
              <a:rPr lang="en-US" b="0" dirty="0" err="1"/>
              <a:t>moi</a:t>
            </a:r>
            <a:r>
              <a:rPr lang="en-US" b="0" dirty="0"/>
              <a:t>.</a:t>
            </a:r>
          </a:p>
          <a:p>
            <a:pPr marL="0" indent="0">
              <a:buNone/>
            </a:pPr>
            <a:r>
              <a:rPr lang="en-US" b="0" dirty="0"/>
              <a:t>4. </a:t>
            </a:r>
            <a:r>
              <a:rPr lang="en-US" b="0" dirty="0" err="1"/>
              <a:t>Regardez</a:t>
            </a:r>
            <a:r>
              <a:rPr lang="en-US" b="0" dirty="0"/>
              <a:t> le rayon X.</a:t>
            </a:r>
          </a:p>
          <a:p>
            <a:pPr marL="0" indent="0">
              <a:buNone/>
            </a:pPr>
            <a:r>
              <a:rPr lang="en-US" b="0" dirty="0"/>
              <a:t>5. </a:t>
            </a:r>
            <a:r>
              <a:rPr lang="en-US" b="0" dirty="0" err="1"/>
              <a:t>Votre</a:t>
            </a:r>
            <a:r>
              <a:rPr lang="en-US" b="0" dirty="0"/>
              <a:t> jambe </a:t>
            </a:r>
            <a:r>
              <a:rPr lang="en-US" b="0" dirty="0" err="1"/>
              <a:t>est</a:t>
            </a:r>
            <a:r>
              <a:rPr lang="en-US" b="0" dirty="0"/>
              <a:t> </a:t>
            </a:r>
            <a:r>
              <a:rPr lang="en-US" b="0" dirty="0" err="1"/>
              <a:t>cassée</a:t>
            </a:r>
            <a:r>
              <a:rPr lang="en-US" b="0" dirty="0"/>
              <a:t>.</a:t>
            </a:r>
          </a:p>
          <a:p>
            <a:pPr marL="0" indent="0">
              <a:buNone/>
            </a:pPr>
            <a:r>
              <a:rPr lang="en-US" b="0" dirty="0"/>
              <a:t>6. Nous </a:t>
            </a:r>
            <a:r>
              <a:rPr lang="en-US" b="0" dirty="0" err="1"/>
              <a:t>devons</a:t>
            </a:r>
            <a:r>
              <a:rPr lang="en-US" b="0" dirty="0"/>
              <a:t> aligner les </a:t>
            </a:r>
            <a:r>
              <a:rPr lang="en-US" b="0" dirty="0" err="1"/>
              <a:t>os</a:t>
            </a:r>
            <a:r>
              <a:rPr lang="en-US" b="0" dirty="0"/>
              <a:t> avec le pl</a:t>
            </a:r>
            <a:r>
              <a:rPr lang="fr-FR" sz="1200" dirty="0"/>
              <a:t>â</a:t>
            </a:r>
            <a:r>
              <a:rPr lang="en-US" b="0" dirty="0" err="1"/>
              <a:t>tre</a:t>
            </a:r>
            <a:r>
              <a:rPr lang="en-US" b="0" dirty="0"/>
              <a:t>.</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used (1 is the most frequent word in French): </a:t>
            </a:r>
            <a:br>
              <a:rPr lang="en-GB" baseline="0" dirty="0"/>
            </a:br>
            <a:r>
              <a:rPr lang="en-GB" baseline="0" dirty="0" err="1"/>
              <a:t>genou</a:t>
            </a:r>
            <a:r>
              <a:rPr lang="en-GB" baseline="0" dirty="0"/>
              <a:t> [2967], </a:t>
            </a:r>
            <a:r>
              <a:rPr lang="en-GB" baseline="0" dirty="0" err="1"/>
              <a:t>compagnon</a:t>
            </a:r>
            <a:r>
              <a:rPr lang="en-GB" baseline="0" dirty="0"/>
              <a:t> [3023], </a:t>
            </a:r>
            <a:r>
              <a:rPr lang="en-GB" baseline="0" dirty="0" err="1"/>
              <a:t>collègue</a:t>
            </a:r>
            <a:r>
              <a:rPr lang="en-GB" baseline="0" dirty="0"/>
              <a:t> [1099], rayon [2926], jambe [2472], </a:t>
            </a:r>
            <a:r>
              <a:rPr lang="en-GB" baseline="0" dirty="0" err="1"/>
              <a:t>casser</a:t>
            </a:r>
            <a:r>
              <a:rPr lang="en-GB" baseline="0" dirty="0"/>
              <a:t> [2185], aligner [3021], </a:t>
            </a:r>
            <a:r>
              <a:rPr lang="en-GB" baseline="0" dirty="0" err="1"/>
              <a:t>os</a:t>
            </a:r>
            <a:r>
              <a:rPr lang="en-GB" baseline="0" dirty="0"/>
              <a:t> </a:t>
            </a:r>
            <a:r>
              <a:rPr lang="en-GB" i="0" baseline="0" dirty="0"/>
              <a:t>[4092], </a:t>
            </a:r>
            <a:r>
              <a:rPr lang="fr-FR" sz="1200" i="0" dirty="0">
                <a:solidFill>
                  <a:schemeClr val="accent5">
                    <a:lumMod val="50000"/>
                  </a:schemeClr>
                </a:solidFill>
              </a:rPr>
              <a:t>plâtre [&gt;5000]</a:t>
            </a:r>
            <a:endParaRPr lang="en-GB" i="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6254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b="1" noProof="0" dirty="0"/>
              <a:t>Timing:</a:t>
            </a:r>
            <a:r>
              <a:rPr lang="fr-FR" b="1" baseline="0" noProof="0" dirty="0"/>
              <a:t> 3 minutes </a:t>
            </a:r>
          </a:p>
          <a:p>
            <a:endParaRPr lang="fr-FR" b="1" noProof="0" dirty="0"/>
          </a:p>
          <a:p>
            <a:r>
              <a:rPr lang="fr-FR" b="1" noProof="0" dirty="0"/>
              <a:t>Aim: </a:t>
            </a:r>
            <a:r>
              <a:rPr lang="fr-FR" b="0" noProof="0" dirty="0" err="1"/>
              <a:t>Aural</a:t>
            </a:r>
            <a:r>
              <a:rPr lang="fr-FR" b="0" noProof="0" dirty="0"/>
              <a:t> </a:t>
            </a:r>
            <a:r>
              <a:rPr lang="fr-FR" b="0" noProof="0" dirty="0" err="1"/>
              <a:t>comprehension</a:t>
            </a:r>
            <a:r>
              <a:rPr lang="fr-FR" b="0" noProof="0" dirty="0"/>
              <a:t> of </a:t>
            </a:r>
            <a:r>
              <a:rPr lang="fr-FR" b="0" noProof="0" dirty="0" err="1"/>
              <a:t>this</a:t>
            </a:r>
            <a:r>
              <a:rPr lang="fr-FR" b="0" noProof="0" dirty="0"/>
              <a:t> </a:t>
            </a:r>
            <a:r>
              <a:rPr lang="fr-FR" b="0" noProof="0" dirty="0" err="1"/>
              <a:t>week’s</a:t>
            </a:r>
            <a:r>
              <a:rPr lang="fr-FR" b="0" noProof="0" dirty="0"/>
              <a:t> new </a:t>
            </a:r>
            <a:r>
              <a:rPr lang="fr-FR" b="0" noProof="0" dirty="0" err="1"/>
              <a:t>vocabulary</a:t>
            </a:r>
            <a:r>
              <a:rPr lang="fr-FR" b="0" baseline="0" noProof="0" dirty="0"/>
              <a:t>.</a:t>
            </a:r>
            <a:endParaRPr lang="fr-FR" b="0" noProof="0" dirty="0"/>
          </a:p>
          <a:p>
            <a:endParaRPr lang="fr-FR" b="1" noProof="0" dirty="0"/>
          </a:p>
          <a:p>
            <a:r>
              <a:rPr lang="fr-FR" b="1" noProof="0" dirty="0" err="1"/>
              <a:t>Procedure</a:t>
            </a:r>
            <a:r>
              <a:rPr lang="fr-FR" b="1" noProof="0" dirty="0"/>
              <a:t>:</a:t>
            </a:r>
          </a:p>
          <a:p>
            <a:r>
              <a:rPr lang="fr-FR" b="0" noProof="0" dirty="0"/>
              <a:t>1. Click on the </a:t>
            </a:r>
            <a:r>
              <a:rPr lang="fr-FR" b="0" noProof="0" dirty="0" err="1"/>
              <a:t>number</a:t>
            </a:r>
            <a:r>
              <a:rPr lang="fr-FR" b="0" baseline="0" noProof="0" dirty="0"/>
              <a:t> trigger to </a:t>
            </a:r>
            <a:r>
              <a:rPr lang="fr-FR" b="0" baseline="0" noProof="0" dirty="0" err="1"/>
              <a:t>play</a:t>
            </a:r>
            <a:r>
              <a:rPr lang="fr-FR" b="0" baseline="0" noProof="0" dirty="0"/>
              <a:t> the audio.</a:t>
            </a:r>
            <a:endParaRPr lang="fr-FR" b="0" noProof="0" dirty="0"/>
          </a:p>
          <a:p>
            <a:r>
              <a:rPr lang="fr-FR" b="0" noProof="0" dirty="0"/>
              <a:t>2. </a:t>
            </a:r>
            <a:r>
              <a:rPr lang="fr-FR" b="0" noProof="0" dirty="0" err="1"/>
              <a:t>Students</a:t>
            </a:r>
            <a:r>
              <a:rPr lang="fr-FR" b="0" noProof="0" dirty="0"/>
              <a:t> match the </a:t>
            </a:r>
            <a:r>
              <a:rPr lang="fr-FR" b="0" noProof="0" dirty="0" err="1"/>
              <a:t>word</a:t>
            </a:r>
            <a:r>
              <a:rPr lang="fr-FR" b="0" noProof="0" dirty="0"/>
              <a:t> </a:t>
            </a:r>
            <a:r>
              <a:rPr lang="fr-FR" b="0" noProof="0" dirty="0" err="1"/>
              <a:t>with</a:t>
            </a:r>
            <a:r>
              <a:rPr lang="fr-FR" b="0" noProof="0" dirty="0"/>
              <a:t> </a:t>
            </a:r>
            <a:r>
              <a:rPr lang="fr-FR" b="0" baseline="0" noProof="0" dirty="0"/>
              <a:t>the </a:t>
            </a:r>
            <a:r>
              <a:rPr lang="fr-FR" b="0" baseline="0" noProof="0" dirty="0" err="1"/>
              <a:t>picture</a:t>
            </a:r>
            <a:r>
              <a:rPr lang="fr-FR" b="0" baseline="0" noProof="0" dirty="0"/>
              <a:t> or English </a:t>
            </a:r>
            <a:r>
              <a:rPr lang="fr-FR" b="0" baseline="0" noProof="0" dirty="0" err="1"/>
              <a:t>word</a:t>
            </a:r>
            <a:r>
              <a:rPr lang="fr-FR" b="0" baseline="0" noProof="0" dirty="0"/>
              <a:t>.</a:t>
            </a:r>
            <a:endParaRPr lang="fr-FR" b="0" noProof="0" dirty="0"/>
          </a:p>
          <a:p>
            <a:r>
              <a:rPr lang="fr-FR" b="0" noProof="0" dirty="0"/>
              <a:t>3. Click</a:t>
            </a:r>
            <a:r>
              <a:rPr lang="fr-FR" b="0" baseline="0" noProof="0" dirty="0"/>
              <a:t> to </a:t>
            </a:r>
            <a:r>
              <a:rPr lang="fr-FR" b="0" baseline="0" noProof="0" dirty="0" err="1"/>
              <a:t>reveal</a:t>
            </a:r>
            <a:r>
              <a:rPr lang="fr-FR" b="0" baseline="0" noProof="0" dirty="0"/>
              <a:t> the </a:t>
            </a:r>
            <a:r>
              <a:rPr lang="fr-FR" b="0" baseline="0" noProof="0" dirty="0" err="1"/>
              <a:t>answers</a:t>
            </a:r>
            <a:r>
              <a:rPr lang="fr-FR" b="0" baseline="0" noProof="0" dirty="0"/>
              <a:t>.</a:t>
            </a:r>
          </a:p>
          <a:p>
            <a:r>
              <a:rPr lang="fr-FR" b="0" baseline="0" noProof="0" dirty="0"/>
              <a:t>4. Click on </a:t>
            </a:r>
            <a:r>
              <a:rPr lang="fr-FR" b="0" baseline="0" noProof="0" dirty="0" err="1"/>
              <a:t>each</a:t>
            </a:r>
            <a:r>
              <a:rPr lang="fr-FR" b="0" baseline="0" noProof="0" dirty="0"/>
              <a:t> </a:t>
            </a:r>
            <a:r>
              <a:rPr lang="fr-FR" b="0" baseline="0" noProof="0" dirty="0" err="1"/>
              <a:t>letter</a:t>
            </a:r>
            <a:r>
              <a:rPr lang="fr-FR" b="0" baseline="0" noProof="0" dirty="0"/>
              <a:t> to </a:t>
            </a:r>
            <a:r>
              <a:rPr lang="fr-FR" b="0" baseline="0" noProof="0" dirty="0" err="1"/>
              <a:t>hear</a:t>
            </a:r>
            <a:r>
              <a:rPr lang="fr-FR" b="0" baseline="0" noProof="0" dirty="0"/>
              <a:t> the </a:t>
            </a:r>
            <a:r>
              <a:rPr lang="fr-FR" b="0" baseline="0" noProof="0" dirty="0" err="1"/>
              <a:t>words</a:t>
            </a:r>
            <a:r>
              <a:rPr lang="fr-FR" b="0" baseline="0" noProof="0" dirty="0"/>
              <a:t> </a:t>
            </a:r>
            <a:r>
              <a:rPr lang="fr-FR" b="0" baseline="0" noProof="0" dirty="0" err="1"/>
              <a:t>pronounced</a:t>
            </a:r>
            <a:r>
              <a:rPr lang="fr-FR" b="0" baseline="0" noProof="0" dirty="0"/>
              <a:t> a second time. </a:t>
            </a:r>
            <a:r>
              <a:rPr lang="fr-FR" b="0" baseline="0" noProof="0" dirty="0" err="1"/>
              <a:t>Students</a:t>
            </a:r>
            <a:r>
              <a:rPr lang="fr-FR" b="0" baseline="0" noProof="0" dirty="0"/>
              <a:t> </a:t>
            </a:r>
            <a:r>
              <a:rPr lang="fr-FR" b="0" baseline="0" noProof="0" dirty="0" err="1"/>
              <a:t>repeat</a:t>
            </a:r>
            <a:r>
              <a:rPr lang="fr-FR" b="0" baseline="0" noProof="0" dirty="0"/>
              <a:t>.</a:t>
            </a:r>
            <a:endParaRPr lang="fr-FR" b="0" noProof="0" dirty="0"/>
          </a:p>
          <a:p>
            <a:endParaRPr lang="fr-FR" b="0" noProof="0" dirty="0"/>
          </a:p>
          <a:p>
            <a:r>
              <a:rPr lang="fr-FR" b="1" noProof="0" dirty="0" err="1"/>
              <a:t>Transcript</a:t>
            </a:r>
            <a:r>
              <a:rPr lang="fr-FR" b="1" noProof="0" dirty="0"/>
              <a:t>:</a:t>
            </a:r>
          </a:p>
          <a:p>
            <a:pPr marL="0" indent="0">
              <a:buFont typeface="+mj-lt"/>
              <a:buNone/>
            </a:pPr>
            <a:r>
              <a:rPr lang="fr-FR" b="0" noProof="0" dirty="0"/>
              <a:t>1. déjà</a:t>
            </a:r>
          </a:p>
          <a:p>
            <a:pPr marL="0" indent="0">
              <a:buFont typeface="+mj-lt"/>
              <a:buNone/>
            </a:pPr>
            <a:r>
              <a:rPr lang="fr-FR" b="0" noProof="0" dirty="0"/>
              <a:t>2. eu</a:t>
            </a:r>
          </a:p>
          <a:p>
            <a:pPr marL="0" indent="0">
              <a:buFont typeface="+mj-lt"/>
              <a:buNone/>
            </a:pPr>
            <a:r>
              <a:rPr lang="fr-FR" b="0" noProof="0" dirty="0"/>
              <a:t>3. le petit-déjeuner</a:t>
            </a:r>
          </a:p>
          <a:p>
            <a:pPr marL="0" indent="0">
              <a:buFont typeface="+mj-lt"/>
              <a:buNone/>
            </a:pPr>
            <a:r>
              <a:rPr lang="fr-FR" b="0" noProof="0" dirty="0"/>
              <a:t>4. pris</a:t>
            </a:r>
          </a:p>
          <a:p>
            <a:pPr marL="0" indent="0">
              <a:buFont typeface="+mj-lt"/>
              <a:buNone/>
            </a:pPr>
            <a:r>
              <a:rPr lang="fr-FR" b="0" noProof="0" dirty="0"/>
              <a:t>5. la jambe</a:t>
            </a:r>
          </a:p>
          <a:p>
            <a:pPr marL="0" indent="0">
              <a:buFont typeface="+mj-lt"/>
              <a:buNone/>
            </a:pPr>
            <a:r>
              <a:rPr lang="fr-FR" b="0" noProof="0" dirty="0"/>
              <a:t>6. la photo</a:t>
            </a:r>
          </a:p>
          <a:p>
            <a:pPr marL="0" indent="0">
              <a:buFont typeface="+mj-lt"/>
              <a:buNone/>
            </a:pPr>
            <a:r>
              <a:rPr lang="fr-FR" b="0" noProof="0" dirty="0"/>
              <a:t>7. bu</a:t>
            </a:r>
          </a:p>
          <a:p>
            <a:pPr marL="0" indent="0">
              <a:buFont typeface="+mj-lt"/>
              <a:buNone/>
            </a:pPr>
            <a:r>
              <a:rPr lang="fr-FR" b="0" noProof="0" dirty="0"/>
              <a:t>8. ensuite</a:t>
            </a:r>
          </a:p>
          <a:p>
            <a:pPr marL="0" indent="0">
              <a:buFont typeface="+mj-lt"/>
              <a:buNone/>
            </a:pPr>
            <a:r>
              <a:rPr lang="fr-FR" b="0" noProof="0" dirty="0"/>
              <a:t>9. le bras</a:t>
            </a:r>
          </a:p>
          <a:p>
            <a:pPr marL="0" indent="0">
              <a:buFont typeface="+mj-lt"/>
              <a:buNone/>
            </a:pPr>
            <a:r>
              <a:rPr lang="fr-FR" b="0" noProof="0" dirty="0"/>
              <a:t>10. le mal</a:t>
            </a:r>
          </a:p>
          <a:p>
            <a:pPr marL="0" indent="0">
              <a:buFont typeface="+mj-lt"/>
              <a:buNone/>
            </a:pPr>
            <a:r>
              <a:rPr lang="fr-FR" b="0" noProof="0" dirty="0"/>
              <a:t>11. pas encore</a:t>
            </a:r>
          </a:p>
          <a:p>
            <a:pPr marL="0" indent="0">
              <a:buFont typeface="+mj-lt"/>
              <a:buNone/>
            </a:pPr>
            <a:r>
              <a:rPr lang="fr-FR" b="0" noProof="0" dirty="0"/>
              <a:t>12. la maladie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08870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1 minute</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To introduce the expression </a:t>
            </a:r>
            <a:r>
              <a:rPr lang="en-US" b="0" i="1" dirty="0" err="1"/>
              <a:t>avoir</a:t>
            </a:r>
            <a:r>
              <a:rPr lang="en-US" b="0" i="1" dirty="0"/>
              <a:t> mal (à) </a:t>
            </a:r>
            <a:r>
              <a:rPr lang="en-US" b="0" i="0" dirty="0"/>
              <a:t>with definite article + body part to mean ‘hurts/is sore’.</a:t>
            </a:r>
            <a:endParaRPr lang="en-US" b="0" i="1" dirty="0"/>
          </a:p>
          <a:p>
            <a:endParaRPr lang="en-US" b="1" dirty="0"/>
          </a:p>
          <a:p>
            <a:pPr marL="0" indent="0">
              <a:buFont typeface="Arial" panose="020B0604020202020204" pitchFamily="34" charset="0"/>
              <a:buNone/>
            </a:pPr>
            <a:r>
              <a:rPr lang="en-US" b="1" dirty="0"/>
              <a:t>Procedure</a:t>
            </a:r>
          </a:p>
          <a:p>
            <a:pPr marL="0" indent="0">
              <a:buFont typeface="+mj-lt"/>
              <a:buNone/>
            </a:pPr>
            <a:r>
              <a:rPr lang="en-US" b="0" dirty="0"/>
              <a:t>1. Click to animate the explanation.</a:t>
            </a:r>
          </a:p>
          <a:p>
            <a:pPr marL="0" indent="0">
              <a:buFont typeface="+mj-lt"/>
              <a:buNone/>
            </a:pPr>
            <a:r>
              <a:rPr lang="en-US" b="0" dirty="0"/>
              <a:t>2. Draw particular attention to the cross-linguistic difference - possessive adjectives vs definite articles with body parts.</a:t>
            </a:r>
          </a:p>
          <a:p>
            <a:pPr marL="0" indent="0">
              <a:buFont typeface="+mj-lt"/>
              <a:buNone/>
            </a:pPr>
            <a:r>
              <a:rPr lang="en-US" b="0" dirty="0"/>
              <a:t>3. Remind students of the contracted forms of </a:t>
            </a:r>
            <a:r>
              <a:rPr lang="fr-FR" sz="1200" b="0" dirty="0">
                <a:solidFill>
                  <a:srgbClr val="EE6000"/>
                </a:solidFill>
              </a:rPr>
              <a:t>à + </a:t>
            </a:r>
            <a:r>
              <a:rPr lang="fr-FR" sz="1200" b="0" dirty="0" err="1">
                <a:solidFill>
                  <a:srgbClr val="EE6000"/>
                </a:solidFill>
              </a:rPr>
              <a:t>definite</a:t>
            </a:r>
            <a:r>
              <a:rPr lang="fr-FR" sz="1200" b="0" dirty="0">
                <a:solidFill>
                  <a:srgbClr val="EE6000"/>
                </a:solidFill>
              </a:rPr>
              <a:t> article. </a:t>
            </a:r>
            <a:br>
              <a:rPr lang="fr-FR" sz="1200" b="0" dirty="0">
                <a:solidFill>
                  <a:srgbClr val="EE6000"/>
                </a:solidFill>
              </a:rPr>
            </a:br>
            <a:br>
              <a:rPr lang="fr-FR" sz="1200" b="0" dirty="0">
                <a:solidFill>
                  <a:srgbClr val="EE6000"/>
                </a:solidFill>
              </a:rPr>
            </a:br>
            <a:r>
              <a:rPr lang="fr-FR" sz="1200" b="0" dirty="0">
                <a:solidFill>
                  <a:srgbClr val="EE6000"/>
                </a:solidFill>
              </a:rPr>
              <a:t>To break the expression down </a:t>
            </a:r>
            <a:r>
              <a:rPr lang="fr-FR" sz="1200" b="0" dirty="0" err="1">
                <a:solidFill>
                  <a:srgbClr val="EE6000"/>
                </a:solidFill>
              </a:rPr>
              <a:t>literally</a:t>
            </a:r>
            <a:r>
              <a:rPr lang="fr-FR" sz="1200" b="0" dirty="0">
                <a:solidFill>
                  <a:srgbClr val="EE6000"/>
                </a:solidFill>
              </a:rPr>
              <a:t> </a:t>
            </a:r>
            <a:r>
              <a:rPr lang="fr-FR" sz="1200" b="0" dirty="0" err="1">
                <a:solidFill>
                  <a:srgbClr val="EE6000"/>
                </a:solidFill>
              </a:rPr>
              <a:t>into</a:t>
            </a:r>
            <a:r>
              <a:rPr lang="fr-FR" sz="1200" b="0" dirty="0">
                <a:solidFill>
                  <a:srgbClr val="EE6000"/>
                </a:solidFill>
              </a:rPr>
              <a:t> component parts </a:t>
            </a:r>
            <a:r>
              <a:rPr lang="fr-FR" sz="1200" b="0" dirty="0" err="1">
                <a:solidFill>
                  <a:srgbClr val="EE6000"/>
                </a:solidFill>
              </a:rPr>
              <a:t>learners</a:t>
            </a:r>
            <a:r>
              <a:rPr lang="fr-FR" sz="1200" b="0" dirty="0">
                <a:solidFill>
                  <a:srgbClr val="EE6000"/>
                </a:solidFill>
              </a:rPr>
              <a:t> </a:t>
            </a:r>
            <a:r>
              <a:rPr lang="fr-FR" sz="1200" b="0" dirty="0" err="1">
                <a:solidFill>
                  <a:srgbClr val="EE6000"/>
                </a:solidFill>
              </a:rPr>
              <a:t>might</a:t>
            </a:r>
            <a:r>
              <a:rPr lang="fr-FR" sz="1200" b="0" dirty="0">
                <a:solidFill>
                  <a:srgbClr val="EE6000"/>
                </a:solidFill>
              </a:rPr>
              <a:t> </a:t>
            </a:r>
            <a:r>
              <a:rPr lang="fr-FR" sz="1200" b="0" dirty="0" err="1">
                <a:solidFill>
                  <a:srgbClr val="EE6000"/>
                </a:solidFill>
              </a:rPr>
              <a:t>find</a:t>
            </a:r>
            <a:r>
              <a:rPr lang="fr-FR" sz="1200" b="0" dirty="0">
                <a:solidFill>
                  <a:srgbClr val="EE6000"/>
                </a:solidFill>
              </a:rPr>
              <a:t> </a:t>
            </a:r>
            <a:r>
              <a:rPr lang="fr-FR" sz="1200" b="0" dirty="0" err="1">
                <a:solidFill>
                  <a:srgbClr val="EE6000"/>
                </a:solidFill>
              </a:rPr>
              <a:t>it</a:t>
            </a:r>
            <a:r>
              <a:rPr lang="fr-FR" sz="1200" b="0" dirty="0">
                <a:solidFill>
                  <a:srgbClr val="EE6000"/>
                </a:solidFill>
              </a:rPr>
              <a:t> </a:t>
            </a:r>
            <a:r>
              <a:rPr lang="fr-FR" sz="1200" b="0" dirty="0" err="1">
                <a:solidFill>
                  <a:srgbClr val="EE6000"/>
                </a:solidFill>
              </a:rPr>
              <a:t>helpful</a:t>
            </a:r>
            <a:r>
              <a:rPr lang="fr-FR" sz="1200" b="0" dirty="0">
                <a:solidFill>
                  <a:srgbClr val="EE6000"/>
                </a:solidFill>
              </a:rPr>
              <a:t> to translate the expression, as </a:t>
            </a:r>
            <a:r>
              <a:rPr lang="fr-FR" sz="1200" b="0" dirty="0" err="1">
                <a:solidFill>
                  <a:srgbClr val="EE6000"/>
                </a:solidFill>
              </a:rPr>
              <a:t>follows</a:t>
            </a:r>
            <a:r>
              <a:rPr lang="fr-FR" sz="1200" b="0" dirty="0">
                <a:solidFill>
                  <a:srgbClr val="EE6000"/>
                </a:solidFill>
              </a:rPr>
              <a:t>:</a:t>
            </a:r>
            <a:br>
              <a:rPr lang="fr-FR" sz="1200" b="0" dirty="0">
                <a:solidFill>
                  <a:srgbClr val="EE6000"/>
                </a:solidFill>
              </a:rPr>
            </a:br>
            <a:br>
              <a:rPr lang="fr-FR" sz="1200" b="0" dirty="0">
                <a:solidFill>
                  <a:srgbClr val="EE6000"/>
                </a:solidFill>
              </a:rPr>
            </a:br>
            <a:r>
              <a:rPr lang="fr-FR" sz="1200" b="0" dirty="0">
                <a:solidFill>
                  <a:srgbClr val="EE6000"/>
                </a:solidFill>
              </a:rPr>
              <a:t>You have pain / are </a:t>
            </a:r>
            <a:r>
              <a:rPr lang="fr-FR" sz="1200" b="0" dirty="0" err="1">
                <a:solidFill>
                  <a:srgbClr val="EE6000"/>
                </a:solidFill>
              </a:rPr>
              <a:t>hurting</a:t>
            </a:r>
            <a:r>
              <a:rPr lang="fr-FR" sz="1200" b="0" dirty="0">
                <a:solidFill>
                  <a:srgbClr val="EE6000"/>
                </a:solidFill>
              </a:rPr>
              <a:t> in the leg.</a:t>
            </a:r>
            <a:br>
              <a:rPr lang="fr-FR" sz="1200" b="0" dirty="0">
                <a:solidFill>
                  <a:srgbClr val="EE6000"/>
                </a:solidFill>
              </a:rPr>
            </a:br>
            <a:r>
              <a:rPr lang="fr-FR" sz="1200" b="0" dirty="0">
                <a:solidFill>
                  <a:srgbClr val="EE6000"/>
                </a:solidFill>
              </a:rPr>
              <a:t>I have pain / </a:t>
            </a:r>
            <a:r>
              <a:rPr lang="fr-FR" sz="1200" b="0" dirty="0" err="1">
                <a:solidFill>
                  <a:srgbClr val="EE6000"/>
                </a:solidFill>
              </a:rPr>
              <a:t>am</a:t>
            </a:r>
            <a:r>
              <a:rPr lang="fr-FR" sz="1200" b="0" dirty="0">
                <a:solidFill>
                  <a:srgbClr val="EE6000"/>
                </a:solidFill>
              </a:rPr>
              <a:t> </a:t>
            </a:r>
            <a:r>
              <a:rPr lang="fr-FR" sz="1200" b="0" dirty="0" err="1">
                <a:solidFill>
                  <a:srgbClr val="EE6000"/>
                </a:solidFill>
              </a:rPr>
              <a:t>hurting</a:t>
            </a:r>
            <a:r>
              <a:rPr lang="fr-FR" sz="1200" b="0" dirty="0">
                <a:solidFill>
                  <a:srgbClr val="EE6000"/>
                </a:solidFill>
              </a:rPr>
              <a:t> in the </a:t>
            </a:r>
            <a:r>
              <a:rPr lang="fr-FR" sz="1200" b="0" dirty="0" err="1">
                <a:solidFill>
                  <a:srgbClr val="EE6000"/>
                </a:solidFill>
              </a:rPr>
              <a:t>heart</a:t>
            </a:r>
            <a:r>
              <a:rPr lang="fr-FR" sz="1200" b="0" dirty="0">
                <a:solidFill>
                  <a:srgbClr val="EE6000"/>
                </a:solidFill>
              </a:rPr>
              <a:t>.</a:t>
            </a:r>
            <a:br>
              <a:rPr lang="fr-FR" sz="1200" b="0" dirty="0">
                <a:solidFill>
                  <a:srgbClr val="EE6000"/>
                </a:solidFill>
              </a:rPr>
            </a:br>
            <a:r>
              <a:rPr lang="fr-FR" sz="1200" b="0" dirty="0" err="1">
                <a:solidFill>
                  <a:srgbClr val="EE6000"/>
                </a:solidFill>
              </a:rPr>
              <a:t>She</a:t>
            </a:r>
            <a:r>
              <a:rPr lang="fr-FR" sz="1200" b="0" dirty="0">
                <a:solidFill>
                  <a:srgbClr val="EE6000"/>
                </a:solidFill>
              </a:rPr>
              <a:t> has pain / </a:t>
            </a:r>
            <a:r>
              <a:rPr lang="fr-FR" sz="1200" b="0" dirty="0" err="1">
                <a:solidFill>
                  <a:srgbClr val="EE6000"/>
                </a:solidFill>
              </a:rPr>
              <a:t>is</a:t>
            </a:r>
            <a:r>
              <a:rPr lang="fr-FR" sz="1200" b="0" dirty="0">
                <a:solidFill>
                  <a:srgbClr val="EE6000"/>
                </a:solidFill>
              </a:rPr>
              <a:t> </a:t>
            </a:r>
            <a:r>
              <a:rPr lang="fr-FR" sz="1200" b="0" dirty="0" err="1">
                <a:solidFill>
                  <a:srgbClr val="EE6000"/>
                </a:solidFill>
              </a:rPr>
              <a:t>hurting</a:t>
            </a:r>
            <a:r>
              <a:rPr lang="fr-FR" sz="1200" b="0" dirty="0">
                <a:solidFill>
                  <a:srgbClr val="EE6000"/>
                </a:solidFill>
              </a:rPr>
              <a:t> in the </a:t>
            </a:r>
            <a:r>
              <a:rPr lang="fr-FR" sz="1200" b="0" dirty="0" err="1">
                <a:solidFill>
                  <a:srgbClr val="EE6000"/>
                </a:solidFill>
              </a:rPr>
              <a:t>arms</a:t>
            </a:r>
            <a:r>
              <a:rPr lang="fr-FR" sz="1200" b="0" dirty="0">
                <a:solidFill>
                  <a:srgbClr val="EE6000"/>
                </a:solidFill>
              </a:rPr>
              <a:t>.</a:t>
            </a:r>
            <a:br>
              <a:rPr lang="fr-FR" sz="1200" b="0" dirty="0">
                <a:solidFill>
                  <a:srgbClr val="EE6000"/>
                </a:solidFill>
              </a:rPr>
            </a:br>
            <a:br>
              <a:rPr lang="fr-FR" sz="1200" b="0" dirty="0">
                <a:solidFill>
                  <a:srgbClr val="EE6000"/>
                </a:solidFill>
              </a:rPr>
            </a:br>
            <a:r>
              <a:rPr lang="en-GB" sz="1200" kern="1200" dirty="0">
                <a:solidFill>
                  <a:schemeClr val="tx1"/>
                </a:solidFill>
                <a:effectLst/>
                <a:latin typeface="+mn-lt"/>
                <a:ea typeface="+mn-ea"/>
                <a:cs typeface="+mn-cs"/>
              </a:rPr>
              <a:t>Students are already familiar with à meaning ‘in’ with cities.</a:t>
            </a: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44474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083859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5811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620002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9025297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216481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259760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585277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456609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11280713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01154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09/07/2021</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6788951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37907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09/07/2021</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0483264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09/07/2021</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3632519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09/07/2021</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2822867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3254665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487894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9364913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686265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979259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41233786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79239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8370815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09/07/2021</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6613192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09/07/2021</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1840267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09/07/2021</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107276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09/07/2021</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99619319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2519962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2216152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76281327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2724739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8647818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9089710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7984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09/07/2021</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62867583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09/07/2021</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94265692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09/07/2021</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73302659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09/07/2021</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415974913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09/07/2021</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5165103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013435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5317693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26435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687476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376745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jp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image" Target="../media/image3.png"/><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96265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73"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7289930"/>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380036"/>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3526264829"/>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audio" Target="../media/audio38.wav"/><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audio" Target="../media/audio39.wav"/><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audio" Target="../media/audio40.wav"/><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audio" Target="../media/audio41.wav"/><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8" Type="http://schemas.openxmlformats.org/officeDocument/2006/relationships/audio" Target="../media/audio44.wav"/><Relationship Id="rId13" Type="http://schemas.openxmlformats.org/officeDocument/2006/relationships/audio" Target="../media/audio49.wav"/><Relationship Id="rId3" Type="http://schemas.openxmlformats.org/officeDocument/2006/relationships/image" Target="../media/image16.png"/><Relationship Id="rId7" Type="http://schemas.openxmlformats.org/officeDocument/2006/relationships/audio" Target="../media/audio43.wav"/><Relationship Id="rId12" Type="http://schemas.openxmlformats.org/officeDocument/2006/relationships/audio" Target="../media/audio48.wav"/><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audio" Target="../media/audio42.wav"/><Relationship Id="rId11" Type="http://schemas.openxmlformats.org/officeDocument/2006/relationships/audio" Target="../media/audio47.wav"/><Relationship Id="rId5" Type="http://schemas.openxmlformats.org/officeDocument/2006/relationships/image" Target="../media/image35.png"/><Relationship Id="rId15" Type="http://schemas.openxmlformats.org/officeDocument/2006/relationships/image" Target="../media/image37.png"/><Relationship Id="rId10" Type="http://schemas.openxmlformats.org/officeDocument/2006/relationships/audio" Target="../media/audio46.wav"/><Relationship Id="rId4" Type="http://schemas.openxmlformats.org/officeDocument/2006/relationships/image" Target="../media/image34.png"/><Relationship Id="rId9" Type="http://schemas.openxmlformats.org/officeDocument/2006/relationships/audio" Target="../media/audio45.wav"/><Relationship Id="rId1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audio" Target="../media/audio50.wav"/><Relationship Id="rId7"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audio" Target="../media/audio53.wav"/><Relationship Id="rId5" Type="http://schemas.openxmlformats.org/officeDocument/2006/relationships/audio" Target="../media/audio52.wav"/><Relationship Id="rId4" Type="http://schemas.openxmlformats.org/officeDocument/2006/relationships/audio" Target="../media/audio51.wav"/></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8" Type="http://schemas.openxmlformats.org/officeDocument/2006/relationships/audio" Target="../media/audio58.wav"/><Relationship Id="rId3" Type="http://schemas.openxmlformats.org/officeDocument/2006/relationships/image" Target="../media/image16.png"/><Relationship Id="rId7" Type="http://schemas.openxmlformats.org/officeDocument/2006/relationships/audio" Target="../media/audio57.wav"/><Relationship Id="rId12" Type="http://schemas.openxmlformats.org/officeDocument/2006/relationships/image" Target="../media/image39.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audio" Target="../media/audio56.wav"/><Relationship Id="rId11" Type="http://schemas.openxmlformats.org/officeDocument/2006/relationships/audio" Target="../media/audio61.wav"/><Relationship Id="rId5" Type="http://schemas.openxmlformats.org/officeDocument/2006/relationships/audio" Target="../media/audio55.wav"/><Relationship Id="rId10" Type="http://schemas.openxmlformats.org/officeDocument/2006/relationships/audio" Target="../media/audio60.wav"/><Relationship Id="rId4" Type="http://schemas.openxmlformats.org/officeDocument/2006/relationships/audio" Target="../media/audio54.wav"/><Relationship Id="rId9" Type="http://schemas.openxmlformats.org/officeDocument/2006/relationships/audio" Target="../media/audio59.wav"/></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17.xml"/><Relationship Id="rId5" Type="http://schemas.openxmlformats.org/officeDocument/2006/relationships/image" Target="../media/image5.png"/><Relationship Id="rId4" Type="http://schemas.openxmlformats.org/officeDocument/2006/relationships/audio" Target="../media/audio2.wav"/></Relationships>
</file>

<file path=ppt/slides/_rels/slide20.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png"/><Relationship Id="rId3" Type="http://schemas.openxmlformats.org/officeDocument/2006/relationships/image" Target="../media/image16.png"/><Relationship Id="rId7" Type="http://schemas.openxmlformats.org/officeDocument/2006/relationships/image" Target="../media/image43.png"/><Relationship Id="rId12" Type="http://schemas.openxmlformats.org/officeDocument/2006/relationships/image" Target="../media/image48.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42.png"/><Relationship Id="rId11" Type="http://schemas.openxmlformats.org/officeDocument/2006/relationships/image" Target="../media/image47.png"/><Relationship Id="rId5" Type="http://schemas.openxmlformats.org/officeDocument/2006/relationships/image" Target="../media/image41.png"/><Relationship Id="rId15" Type="http://schemas.openxmlformats.org/officeDocument/2006/relationships/image" Target="../media/image51.png"/><Relationship Id="rId10"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45.png"/><Relationship Id="rId14" Type="http://schemas.openxmlformats.org/officeDocument/2006/relationships/image" Target="../media/image50.png"/></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audio" Target="../media/audio16.wav"/><Relationship Id="rId7" Type="http://schemas.openxmlformats.org/officeDocument/2006/relationships/image" Target="../media/image16.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audio" Target="../media/audio19.wav"/><Relationship Id="rId5" Type="http://schemas.openxmlformats.org/officeDocument/2006/relationships/audio" Target="../media/audio18.wav"/><Relationship Id="rId4" Type="http://schemas.openxmlformats.org/officeDocument/2006/relationships/audio" Target="../media/audio17.wav"/><Relationship Id="rId9" Type="http://schemas.openxmlformats.org/officeDocument/2006/relationships/image" Target="../media/image18.png"/></Relationships>
</file>

<file path=ppt/slides/_rels/slide25.xml.rels><?xml version="1.0" encoding="UTF-8" standalone="yes"?>
<Relationships xmlns="http://schemas.openxmlformats.org/package/2006/relationships"><Relationship Id="rId8" Type="http://schemas.openxmlformats.org/officeDocument/2006/relationships/audio" Target="../media/audio66.wav"/><Relationship Id="rId13" Type="http://schemas.openxmlformats.org/officeDocument/2006/relationships/audio" Target="../media/audio71.wav"/><Relationship Id="rId18" Type="http://schemas.openxmlformats.org/officeDocument/2006/relationships/audio" Target="../media/audio76.wav"/><Relationship Id="rId3" Type="http://schemas.openxmlformats.org/officeDocument/2006/relationships/image" Target="../media/image16.png"/><Relationship Id="rId21" Type="http://schemas.openxmlformats.org/officeDocument/2006/relationships/image" Target="../media/image54.png"/><Relationship Id="rId7" Type="http://schemas.openxmlformats.org/officeDocument/2006/relationships/audio" Target="../media/audio65.wav"/><Relationship Id="rId12" Type="http://schemas.openxmlformats.org/officeDocument/2006/relationships/audio" Target="../media/audio70.wav"/><Relationship Id="rId17" Type="http://schemas.openxmlformats.org/officeDocument/2006/relationships/audio" Target="../media/audio75.wav"/><Relationship Id="rId2" Type="http://schemas.openxmlformats.org/officeDocument/2006/relationships/notesSlide" Target="../notesSlides/notesSlide25.xml"/><Relationship Id="rId16" Type="http://schemas.openxmlformats.org/officeDocument/2006/relationships/audio" Target="../media/audio74.wav"/><Relationship Id="rId20" Type="http://schemas.openxmlformats.org/officeDocument/2006/relationships/image" Target="../media/image53.png"/><Relationship Id="rId1" Type="http://schemas.openxmlformats.org/officeDocument/2006/relationships/slideLayout" Target="../slideLayouts/slideLayout2.xml"/><Relationship Id="rId6" Type="http://schemas.openxmlformats.org/officeDocument/2006/relationships/audio" Target="../media/audio64.wav"/><Relationship Id="rId11" Type="http://schemas.openxmlformats.org/officeDocument/2006/relationships/audio" Target="../media/audio69.wav"/><Relationship Id="rId24" Type="http://schemas.openxmlformats.org/officeDocument/2006/relationships/image" Target="../media/image57.png"/><Relationship Id="rId5" Type="http://schemas.openxmlformats.org/officeDocument/2006/relationships/audio" Target="../media/audio63.wav"/><Relationship Id="rId15" Type="http://schemas.openxmlformats.org/officeDocument/2006/relationships/audio" Target="../media/audio73.wav"/><Relationship Id="rId23" Type="http://schemas.openxmlformats.org/officeDocument/2006/relationships/image" Target="../media/image56.png"/><Relationship Id="rId10" Type="http://schemas.openxmlformats.org/officeDocument/2006/relationships/audio" Target="../media/audio68.wav"/><Relationship Id="rId19" Type="http://schemas.openxmlformats.org/officeDocument/2006/relationships/audio" Target="../media/audio77.wav"/><Relationship Id="rId4" Type="http://schemas.openxmlformats.org/officeDocument/2006/relationships/audio" Target="../media/audio62.wav"/><Relationship Id="rId9" Type="http://schemas.openxmlformats.org/officeDocument/2006/relationships/audio" Target="../media/audio67.wav"/><Relationship Id="rId14" Type="http://schemas.openxmlformats.org/officeDocument/2006/relationships/audio" Target="../media/audio72.wav"/><Relationship Id="rId22" Type="http://schemas.openxmlformats.org/officeDocument/2006/relationships/image" Target="../media/image55.png"/></Relationships>
</file>

<file path=ppt/slides/_rels/slide26.xml.rels><?xml version="1.0" encoding="UTF-8" standalone="yes"?>
<Relationships xmlns="http://schemas.openxmlformats.org/package/2006/relationships"><Relationship Id="rId8" Type="http://schemas.openxmlformats.org/officeDocument/2006/relationships/audio" Target="../media/audio82.wav"/><Relationship Id="rId13" Type="http://schemas.openxmlformats.org/officeDocument/2006/relationships/audio" Target="../media/audio87.wav"/><Relationship Id="rId18" Type="http://schemas.openxmlformats.org/officeDocument/2006/relationships/audio" Target="../media/audio92.wav"/><Relationship Id="rId3" Type="http://schemas.openxmlformats.org/officeDocument/2006/relationships/image" Target="../media/image16.png"/><Relationship Id="rId21" Type="http://schemas.openxmlformats.org/officeDocument/2006/relationships/image" Target="../media/image59.png"/><Relationship Id="rId7" Type="http://schemas.openxmlformats.org/officeDocument/2006/relationships/audio" Target="../media/audio81.wav"/><Relationship Id="rId12" Type="http://schemas.openxmlformats.org/officeDocument/2006/relationships/audio" Target="../media/audio86.wav"/><Relationship Id="rId17" Type="http://schemas.openxmlformats.org/officeDocument/2006/relationships/audio" Target="../media/audio91.wav"/><Relationship Id="rId2" Type="http://schemas.openxmlformats.org/officeDocument/2006/relationships/notesSlide" Target="../notesSlides/notesSlide26.xml"/><Relationship Id="rId16" Type="http://schemas.openxmlformats.org/officeDocument/2006/relationships/audio" Target="../media/audio90.wav"/><Relationship Id="rId20" Type="http://schemas.openxmlformats.org/officeDocument/2006/relationships/image" Target="../media/image58.png"/><Relationship Id="rId1" Type="http://schemas.openxmlformats.org/officeDocument/2006/relationships/slideLayout" Target="../slideLayouts/slideLayout2.xml"/><Relationship Id="rId6" Type="http://schemas.openxmlformats.org/officeDocument/2006/relationships/audio" Target="../media/audio80.wav"/><Relationship Id="rId11" Type="http://schemas.openxmlformats.org/officeDocument/2006/relationships/audio" Target="../media/audio85.wav"/><Relationship Id="rId5" Type="http://schemas.openxmlformats.org/officeDocument/2006/relationships/audio" Target="../media/audio79.wav"/><Relationship Id="rId15" Type="http://schemas.openxmlformats.org/officeDocument/2006/relationships/audio" Target="../media/audio89.wav"/><Relationship Id="rId23" Type="http://schemas.openxmlformats.org/officeDocument/2006/relationships/image" Target="../media/image61.png"/><Relationship Id="rId10" Type="http://schemas.openxmlformats.org/officeDocument/2006/relationships/audio" Target="../media/audio84.wav"/><Relationship Id="rId19" Type="http://schemas.openxmlformats.org/officeDocument/2006/relationships/audio" Target="../media/audio93.wav"/><Relationship Id="rId4" Type="http://schemas.openxmlformats.org/officeDocument/2006/relationships/audio" Target="../media/audio78.wav"/><Relationship Id="rId9" Type="http://schemas.openxmlformats.org/officeDocument/2006/relationships/audio" Target="../media/audio83.wav"/><Relationship Id="rId14" Type="http://schemas.openxmlformats.org/officeDocument/2006/relationships/audio" Target="../media/audio88.wav"/><Relationship Id="rId22" Type="http://schemas.openxmlformats.org/officeDocument/2006/relationships/image" Target="../media/image60.png"/></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29.xml.rels><?xml version="1.0" encoding="UTF-8" standalone="yes"?>
<Relationships xmlns="http://schemas.openxmlformats.org/package/2006/relationships"><Relationship Id="rId3" Type="http://schemas.openxmlformats.org/officeDocument/2006/relationships/audio" Target="../media/audio94.wav"/><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9.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39.xml"/><Relationship Id="rId6" Type="http://schemas.openxmlformats.org/officeDocument/2006/relationships/audio" Target="../media/audio4.wav"/><Relationship Id="rId11" Type="http://schemas.openxmlformats.org/officeDocument/2006/relationships/image" Target="../media/image7.png"/><Relationship Id="rId5" Type="http://schemas.openxmlformats.org/officeDocument/2006/relationships/audio" Target="../media/audio3.wav"/><Relationship Id="rId10" Type="http://schemas.openxmlformats.org/officeDocument/2006/relationships/image" Target="../media/image6.png"/><Relationship Id="rId4" Type="http://schemas.openxmlformats.org/officeDocument/2006/relationships/audio" Target="../media/audio2.wav"/><Relationship Id="rId9" Type="http://schemas.openxmlformats.org/officeDocument/2006/relationships/audio" Target="../media/audio7.wav"/><Relationship Id="rId1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audio" Target="../media/audio95.wav"/><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31.xml.rels><?xml version="1.0" encoding="UTF-8" standalone="yes"?>
<Relationships xmlns="http://schemas.openxmlformats.org/package/2006/relationships"><Relationship Id="rId3" Type="http://schemas.openxmlformats.org/officeDocument/2006/relationships/audio" Target="../media/audio96.wav"/><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32.xml.rels><?xml version="1.0" encoding="UTF-8" standalone="yes"?>
<Relationships xmlns="http://schemas.openxmlformats.org/package/2006/relationships"><Relationship Id="rId3" Type="http://schemas.openxmlformats.org/officeDocument/2006/relationships/audio" Target="../media/audio97.wav"/><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33.xml.rels><?xml version="1.0" encoding="UTF-8" standalone="yes"?>
<Relationships xmlns="http://schemas.openxmlformats.org/package/2006/relationships"><Relationship Id="rId3" Type="http://schemas.openxmlformats.org/officeDocument/2006/relationships/audio" Target="../media/audio98.wav"/><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34.xml.rels><?xml version="1.0" encoding="UTF-8" standalone="yes"?>
<Relationships xmlns="http://schemas.openxmlformats.org/package/2006/relationships"><Relationship Id="rId3" Type="http://schemas.openxmlformats.org/officeDocument/2006/relationships/audio" Target="../media/audio99.wav"/><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35.xml.rels><?xml version="1.0" encoding="UTF-8" standalone="yes"?>
<Relationships xmlns="http://schemas.openxmlformats.org/package/2006/relationships"><Relationship Id="rId8" Type="http://schemas.openxmlformats.org/officeDocument/2006/relationships/audio" Target="../media/audio103.wav"/><Relationship Id="rId3" Type="http://schemas.openxmlformats.org/officeDocument/2006/relationships/image" Target="../media/image16.png"/><Relationship Id="rId7" Type="http://schemas.openxmlformats.org/officeDocument/2006/relationships/audio" Target="../media/audio102.wav"/><Relationship Id="rId12" Type="http://schemas.openxmlformats.org/officeDocument/2006/relationships/audio" Target="../media/audio107.wav"/><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audio" Target="../media/audio101.wav"/><Relationship Id="rId11" Type="http://schemas.openxmlformats.org/officeDocument/2006/relationships/audio" Target="../media/audio106.wav"/><Relationship Id="rId5" Type="http://schemas.openxmlformats.org/officeDocument/2006/relationships/audio" Target="../media/audio100.wav"/><Relationship Id="rId10" Type="http://schemas.openxmlformats.org/officeDocument/2006/relationships/audio" Target="../media/audio105.wav"/><Relationship Id="rId4" Type="http://schemas.openxmlformats.org/officeDocument/2006/relationships/image" Target="../media/image36.png"/><Relationship Id="rId9" Type="http://schemas.openxmlformats.org/officeDocument/2006/relationships/audio" Target="../media/audio104.wav"/></Relationships>
</file>

<file path=ppt/slides/_rels/slide3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3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65.png"/><Relationship Id="rId4" Type="http://schemas.openxmlformats.org/officeDocument/2006/relationships/image" Target="../media/image64.png"/></Relationships>
</file>

<file path=ppt/slides/_rels/slide3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3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4.xml.rels><?xml version="1.0" encoding="UTF-8" standalone="yes"?>
<Relationships xmlns="http://schemas.openxmlformats.org/package/2006/relationships"><Relationship Id="rId3" Type="http://schemas.openxmlformats.org/officeDocument/2006/relationships/audio" Target="../media/audio8.wav"/><Relationship Id="rId2" Type="http://schemas.openxmlformats.org/officeDocument/2006/relationships/notesSlide" Target="../notesSlides/notesSlide4.xml"/><Relationship Id="rId1" Type="http://schemas.openxmlformats.org/officeDocument/2006/relationships/slideLayout" Target="../slideLayouts/slideLayout17.xml"/><Relationship Id="rId6" Type="http://schemas.openxmlformats.org/officeDocument/2006/relationships/image" Target="../media/image12.jpg"/><Relationship Id="rId5" Type="http://schemas.openxmlformats.org/officeDocument/2006/relationships/image" Target="../media/image11.png"/><Relationship Id="rId4" Type="http://schemas.openxmlformats.org/officeDocument/2006/relationships/audio" Target="../media/audio9.wav"/></Relationships>
</file>

<file path=ppt/slides/_rels/slide40.xml.rels><?xml version="1.0" encoding="UTF-8" standalone="yes"?>
<Relationships xmlns="http://schemas.openxmlformats.org/package/2006/relationships"><Relationship Id="rId8" Type="http://schemas.openxmlformats.org/officeDocument/2006/relationships/audio" Target="../media/audio112.wav"/><Relationship Id="rId3" Type="http://schemas.openxmlformats.org/officeDocument/2006/relationships/image" Target="../media/image16.png"/><Relationship Id="rId7" Type="http://schemas.openxmlformats.org/officeDocument/2006/relationships/audio" Target="../media/audio111.wav"/><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audio" Target="../media/audio110.wav"/><Relationship Id="rId11" Type="http://schemas.openxmlformats.org/officeDocument/2006/relationships/audio" Target="../media/audio115.wav"/><Relationship Id="rId5" Type="http://schemas.openxmlformats.org/officeDocument/2006/relationships/audio" Target="../media/audio109.wav"/><Relationship Id="rId10" Type="http://schemas.openxmlformats.org/officeDocument/2006/relationships/audio" Target="../media/audio114.wav"/><Relationship Id="rId4" Type="http://schemas.openxmlformats.org/officeDocument/2006/relationships/audio" Target="../media/audio108.wav"/><Relationship Id="rId9" Type="http://schemas.openxmlformats.org/officeDocument/2006/relationships/audio" Target="../media/audio113.wav"/></Relationships>
</file>

<file path=ppt/slides/_rels/slide4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image" Target="../media/image71.png"/><Relationship Id="rId4" Type="http://schemas.openxmlformats.org/officeDocument/2006/relationships/image" Target="../media/image70.png"/></Relationships>
</file>

<file path=ppt/slides/_rels/slide47.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16.png"/><Relationship Id="rId7" Type="http://schemas.openxmlformats.org/officeDocument/2006/relationships/image" Target="../media/image75.pn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 Id="rId9" Type="http://schemas.openxmlformats.org/officeDocument/2006/relationships/image" Target="../media/image77.png"/></Relationships>
</file>

<file path=ppt/slides/_rels/slide4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audio" Target="../media/audio13.wav"/><Relationship Id="rId13" Type="http://schemas.openxmlformats.org/officeDocument/2006/relationships/image" Target="../media/image15.png"/><Relationship Id="rId3" Type="http://schemas.openxmlformats.org/officeDocument/2006/relationships/audio" Target="../media/audio8.wav"/><Relationship Id="rId7" Type="http://schemas.openxmlformats.org/officeDocument/2006/relationships/audio" Target="../media/audio12.wav"/><Relationship Id="rId12"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39.xml"/><Relationship Id="rId6" Type="http://schemas.openxmlformats.org/officeDocument/2006/relationships/audio" Target="../media/audio11.wav"/><Relationship Id="rId11" Type="http://schemas.openxmlformats.org/officeDocument/2006/relationships/image" Target="../media/image13.jpeg"/><Relationship Id="rId5" Type="http://schemas.openxmlformats.org/officeDocument/2006/relationships/audio" Target="../media/audio10.wav"/><Relationship Id="rId10" Type="http://schemas.openxmlformats.org/officeDocument/2006/relationships/audio" Target="../media/audio15.wav"/><Relationship Id="rId4" Type="http://schemas.openxmlformats.org/officeDocument/2006/relationships/audio" Target="../media/audio9.wav"/><Relationship Id="rId9" Type="http://schemas.openxmlformats.org/officeDocument/2006/relationships/audio" Target="../media/audio14.wav"/></Relationships>
</file>

<file path=ppt/slides/_rels/slide5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hyperlink" Target="https://www.gaminggrammar.com/" TargetMode="External"/><Relationship Id="rId2" Type="http://schemas.openxmlformats.org/officeDocument/2006/relationships/notesSlide" Target="../notesSlides/notesSlide51.xml"/><Relationship Id="rId1" Type="http://schemas.openxmlformats.org/officeDocument/2006/relationships/slideLayout" Target="../slideLayouts/slideLayout6.xml"/><Relationship Id="rId5" Type="http://schemas.openxmlformats.org/officeDocument/2006/relationships/image" Target="../media/image16.png"/><Relationship Id="rId4" Type="http://schemas.openxmlformats.org/officeDocument/2006/relationships/image" Target="../media/image78.png"/></Relationships>
</file>

<file path=ppt/slides/_rels/slide52.xml.rels><?xml version="1.0" encoding="UTF-8" standalone="yes"?>
<Relationships xmlns="http://schemas.openxmlformats.org/package/2006/relationships"><Relationship Id="rId8" Type="http://schemas.openxmlformats.org/officeDocument/2006/relationships/hyperlink" Target="https://quizlet.com/gb/529512558/year-8-french-term-31-week-1-flash-cards/" TargetMode="External"/><Relationship Id="rId3" Type="http://schemas.openxmlformats.org/officeDocument/2006/relationships/image" Target="../media/image16.png"/><Relationship Id="rId7" Type="http://schemas.openxmlformats.org/officeDocument/2006/relationships/hyperlink" Target="https://quizlet.com/gb/548843130/year-8-french-term-31-week-2-flash-cards/" TargetMode="External"/><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image" Target="../media/image80.png"/><Relationship Id="rId5" Type="http://schemas.openxmlformats.org/officeDocument/2006/relationships/hyperlink" Target="https://quizlet.com/gb/548849462/year-8-french-term-32-week-7-flash-cards/" TargetMode="External"/><Relationship Id="rId4" Type="http://schemas.openxmlformats.org/officeDocument/2006/relationships/image" Target="../media/image79.png"/></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audio" Target="../media/audio16.wav"/><Relationship Id="rId7"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audio" Target="../media/audio19.wav"/><Relationship Id="rId5" Type="http://schemas.openxmlformats.org/officeDocument/2006/relationships/audio" Target="../media/audio18.wav"/><Relationship Id="rId4" Type="http://schemas.openxmlformats.org/officeDocument/2006/relationships/audio" Target="../media/audio17.wav"/><Relationship Id="rId9" Type="http://schemas.openxmlformats.org/officeDocument/2006/relationships/image" Target="../media/image18.png"/></Relationships>
</file>

<file path=ppt/slides/_rels/slide7.xml.rels><?xml version="1.0" encoding="UTF-8" standalone="yes"?>
<Relationships xmlns="http://schemas.openxmlformats.org/package/2006/relationships"><Relationship Id="rId8" Type="http://schemas.openxmlformats.org/officeDocument/2006/relationships/audio" Target="../media/audio21.wav"/><Relationship Id="rId13" Type="http://schemas.openxmlformats.org/officeDocument/2006/relationships/image" Target="../media/image22.jpeg"/><Relationship Id="rId3" Type="http://schemas.openxmlformats.org/officeDocument/2006/relationships/image" Target="../media/image16.png"/><Relationship Id="rId7" Type="http://schemas.openxmlformats.org/officeDocument/2006/relationships/audio" Target="../media/audio20.wav"/><Relationship Id="rId12" Type="http://schemas.openxmlformats.org/officeDocument/2006/relationships/audio" Target="../media/audio25.wav"/><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1.png"/><Relationship Id="rId11" Type="http://schemas.openxmlformats.org/officeDocument/2006/relationships/audio" Target="../media/audio24.wav"/><Relationship Id="rId5" Type="http://schemas.openxmlformats.org/officeDocument/2006/relationships/image" Target="../media/image20.png"/><Relationship Id="rId10" Type="http://schemas.openxmlformats.org/officeDocument/2006/relationships/audio" Target="../media/audio23.wav"/><Relationship Id="rId4" Type="http://schemas.openxmlformats.org/officeDocument/2006/relationships/image" Target="../media/image19.png"/><Relationship Id="rId9" Type="http://schemas.openxmlformats.org/officeDocument/2006/relationships/audio" Target="../media/audio22.wav"/></Relationships>
</file>

<file path=ppt/slides/_rels/slide8.xml.rels><?xml version="1.0" encoding="UTF-8" standalone="yes"?>
<Relationships xmlns="http://schemas.openxmlformats.org/package/2006/relationships"><Relationship Id="rId8" Type="http://schemas.openxmlformats.org/officeDocument/2006/relationships/audio" Target="../media/audio29.wav"/><Relationship Id="rId13" Type="http://schemas.openxmlformats.org/officeDocument/2006/relationships/audio" Target="../media/audio34.wav"/><Relationship Id="rId18" Type="http://schemas.openxmlformats.org/officeDocument/2006/relationships/image" Target="../media/image25.png"/><Relationship Id="rId3" Type="http://schemas.openxmlformats.org/officeDocument/2006/relationships/image" Target="../media/image23.png"/><Relationship Id="rId21" Type="http://schemas.openxmlformats.org/officeDocument/2006/relationships/image" Target="../media/image28.png"/><Relationship Id="rId7" Type="http://schemas.openxmlformats.org/officeDocument/2006/relationships/audio" Target="../media/audio28.wav"/><Relationship Id="rId12" Type="http://schemas.openxmlformats.org/officeDocument/2006/relationships/audio" Target="../media/audio33.wav"/><Relationship Id="rId17" Type="http://schemas.openxmlformats.org/officeDocument/2006/relationships/image" Target="../media/image24.png"/><Relationship Id="rId2" Type="http://schemas.openxmlformats.org/officeDocument/2006/relationships/notesSlide" Target="../notesSlides/notesSlide8.xml"/><Relationship Id="rId16" Type="http://schemas.openxmlformats.org/officeDocument/2006/relationships/audio" Target="../media/audio37.wav"/><Relationship Id="rId20"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audio" Target="../media/audio27.wav"/><Relationship Id="rId11" Type="http://schemas.openxmlformats.org/officeDocument/2006/relationships/audio" Target="../media/audio32.wav"/><Relationship Id="rId5" Type="http://schemas.openxmlformats.org/officeDocument/2006/relationships/audio" Target="../media/audio26.wav"/><Relationship Id="rId15" Type="http://schemas.openxmlformats.org/officeDocument/2006/relationships/audio" Target="../media/audio36.wav"/><Relationship Id="rId10" Type="http://schemas.openxmlformats.org/officeDocument/2006/relationships/audio" Target="../media/audio31.wav"/><Relationship Id="rId19" Type="http://schemas.openxmlformats.org/officeDocument/2006/relationships/image" Target="../media/image26.png"/><Relationship Id="rId4" Type="http://schemas.openxmlformats.org/officeDocument/2006/relationships/image" Target="../media/image16.png"/><Relationship Id="rId9" Type="http://schemas.openxmlformats.org/officeDocument/2006/relationships/audio" Target="../media/audio30.wav"/><Relationship Id="rId14" Type="http://schemas.openxmlformats.org/officeDocument/2006/relationships/audio" Target="../media/audio35.wav"/></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2" name="Group 1" descr="background rectangle">
            <a:extLst>
              <a:ext uri="{C183D7F6-B498-43B3-948B-1728B52AA6E4}">
                <adec:decorative xmlns:adec="http://schemas.microsoft.com/office/drawing/2017/decorative" val="1"/>
              </a:ext>
            </a:extLst>
          </p:cNvPr>
          <p:cNvGrpSpPr/>
          <p:nvPr/>
        </p:nvGrpSpPr>
        <p:grpSpPr>
          <a:xfrm>
            <a:off x="0" y="0"/>
            <a:ext cx="12172735" cy="6860761"/>
            <a:chOff x="-5614" y="-2779"/>
            <a:chExt cx="12172735" cy="6906416"/>
          </a:xfrm>
        </p:grpSpPr>
        <p:grpSp>
          <p:nvGrpSpPr>
            <p:cNvPr id="8" name="Group 7"/>
            <p:cNvGrpSpPr/>
            <p:nvPr/>
          </p:nvGrpSpPr>
          <p:grpSpPr>
            <a:xfrm>
              <a:off x="-2804" y="-1388"/>
              <a:ext cx="12169925" cy="6903634"/>
              <a:chOff x="53641" y="-1388"/>
              <a:chExt cx="12169925" cy="6903634"/>
            </a:xfrm>
            <a:solidFill>
              <a:srgbClr val="E3EAFD"/>
            </a:solidFill>
          </p:grpSpPr>
          <p:sp>
            <p:nvSpPr>
              <p:cNvPr id="9" name="Isosceles Triangle 8">
                <a:extLst>
                  <a:ext uri="{C183D7F6-B498-43B3-948B-1728B52AA6E4}">
                    <adec:decorative xmlns:adec="http://schemas.microsoft.com/office/drawing/2017/decorative" val="1"/>
                  </a:ext>
                </a:extLst>
              </p:cNvPr>
              <p:cNvSpPr/>
              <p:nvPr/>
            </p:nvSpPr>
            <p:spPr>
              <a:xfrm rot="5400000">
                <a:off x="4989567" y="-331753"/>
                <a:ext cx="6903634" cy="7564364"/>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10" name="Rectangle 9"/>
              <p:cNvSpPr/>
              <p:nvPr/>
            </p:nvSpPr>
            <p:spPr>
              <a:xfrm>
                <a:off x="53641" y="0"/>
                <a:ext cx="4635976" cy="690224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64041" y="-321449"/>
              <a:ext cx="6903637" cy="7540978"/>
            </a:xfrm>
            <a:prstGeom prst="triangle">
              <a:avLst>
                <a:gd name="adj" fmla="val 0"/>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5" name="Rectangle 4">
              <a:extLst>
                <a:ext uri="{C183D7F6-B498-43B3-948B-1728B52AA6E4}">
                  <adec:decorative xmlns:adec="http://schemas.microsoft.com/office/drawing/2017/decorative" val="1"/>
                </a:ext>
              </a:extLst>
            </p:cNvPr>
            <p:cNvSpPr/>
            <p:nvPr/>
          </p:nvSpPr>
          <p:spPr>
            <a:xfrm>
              <a:off x="-5614" y="1"/>
              <a:ext cx="4350984" cy="6903636"/>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grpSp>
      <p:sp>
        <p:nvSpPr>
          <p:cNvPr id="3" name="Title 2">
            <a:extLst>
              <a:ext uri="{FF2B5EF4-FFF2-40B4-BE49-F238E27FC236}">
                <a16:creationId xmlns:a16="http://schemas.microsoft.com/office/drawing/2014/main" id="{364517F0-A710-4042-8099-701E8D464216}"/>
              </a:ext>
            </a:extLst>
          </p:cNvPr>
          <p:cNvSpPr>
            <a:spLocks noGrp="1"/>
          </p:cNvSpPr>
          <p:nvPr>
            <p:ph type="ctrTitle"/>
          </p:nvPr>
        </p:nvSpPr>
        <p:spPr>
          <a:xfrm>
            <a:off x="180001" y="1375671"/>
            <a:ext cx="10065437" cy="1062010"/>
          </a:xfrm>
        </p:spPr>
        <p:txBody>
          <a:bodyPr>
            <a:normAutofit/>
          </a:bodyPr>
          <a:lstStyle/>
          <a:p>
            <a:pPr algn="l"/>
            <a:r>
              <a:rPr lang="en-GB" sz="3600" b="1" dirty="0">
                <a:solidFill>
                  <a:prstClr val="white"/>
                </a:solidFill>
              </a:rPr>
              <a:t>Asking about what you did/have done</a:t>
            </a:r>
            <a:endParaRPr lang="en-US" sz="3600" dirty="0"/>
          </a:p>
        </p:txBody>
      </p:sp>
      <p:sp>
        <p:nvSpPr>
          <p:cNvPr id="6" name="Subtitle 5">
            <a:extLst>
              <a:ext uri="{FF2B5EF4-FFF2-40B4-BE49-F238E27FC236}">
                <a16:creationId xmlns:a16="http://schemas.microsoft.com/office/drawing/2014/main" id="{40A580B7-C268-0342-99CB-FE5B503198AA}"/>
              </a:ext>
            </a:extLst>
          </p:cNvPr>
          <p:cNvSpPr>
            <a:spLocks noGrp="1"/>
          </p:cNvSpPr>
          <p:nvPr>
            <p:ph type="subTitle" idx="1"/>
          </p:nvPr>
        </p:nvSpPr>
        <p:spPr>
          <a:xfrm>
            <a:off x="235003" y="2435783"/>
            <a:ext cx="8341968" cy="886062"/>
          </a:xfrm>
        </p:spPr>
        <p:txBody>
          <a:bodyPr>
            <a:noAutofit/>
          </a:bodyPr>
          <a:lstStyle/>
          <a:p>
            <a:pPr algn="l"/>
            <a:r>
              <a:rPr lang="en-GB" sz="3000" dirty="0">
                <a:solidFill>
                  <a:prstClr val="white"/>
                </a:solidFill>
              </a:rPr>
              <a:t>Questions in the perfect tense</a:t>
            </a:r>
          </a:p>
          <a:p>
            <a:pPr algn="l"/>
            <a:r>
              <a:rPr lang="en-GB" sz="3000" dirty="0">
                <a:solidFill>
                  <a:prstClr val="white"/>
                </a:solidFill>
              </a:rPr>
              <a:t>Irregular past participles (taking </a:t>
            </a:r>
            <a:r>
              <a:rPr lang="en-GB" sz="3000" i="1" dirty="0" err="1">
                <a:solidFill>
                  <a:prstClr val="white"/>
                </a:solidFill>
              </a:rPr>
              <a:t>avoir</a:t>
            </a:r>
            <a:r>
              <a:rPr lang="en-GB" sz="3000" dirty="0">
                <a:solidFill>
                  <a:prstClr val="white"/>
                </a:solidFill>
              </a:rPr>
              <a:t>)</a:t>
            </a:r>
          </a:p>
          <a:p>
            <a:pPr algn="l"/>
            <a:r>
              <a:rPr lang="en-GB" sz="3000" dirty="0">
                <a:solidFill>
                  <a:prstClr val="white"/>
                </a:solidFill>
              </a:rPr>
              <a:t>SSC [gn], [j/soft g] revisited</a:t>
            </a:r>
          </a:p>
          <a:p>
            <a:endParaRPr lang="en-US" dirty="0"/>
          </a:p>
        </p:txBody>
      </p:sp>
      <p:sp>
        <p:nvSpPr>
          <p:cNvPr id="11" name="Title 3">
            <a:extLst>
              <a:ext uri="{FF2B5EF4-FFF2-40B4-BE49-F238E27FC236}">
                <a16:creationId xmlns:a16="http://schemas.microsoft.com/office/drawing/2014/main" id="{7B424077-B2D5-46AA-BDA8-6FF15DA500E8}"/>
              </a:ext>
            </a:extLst>
          </p:cNvPr>
          <p:cNvSpPr txBox="1">
            <a:spLocks/>
          </p:cNvSpPr>
          <p:nvPr/>
        </p:nvSpPr>
        <p:spPr>
          <a:xfrm>
            <a:off x="253338" y="4865362"/>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Y8 French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3</a:t>
            </a:r>
            <a:r>
              <a:rPr lang="en-GB" sz="2000" dirty="0">
                <a:solidFill>
                  <a:prstClr val="white"/>
                </a:solidFill>
                <a:latin typeface="Century Gothic" panose="020B0502020202020204" pitchFamily="34" charset="0"/>
              </a:rPr>
              <a:t>.2</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Week 6 - Lesson </a:t>
            </a:r>
            <a:r>
              <a:rPr lang="en-GB" sz="2000" dirty="0">
                <a:solidFill>
                  <a:prstClr val="white"/>
                </a:solidFill>
                <a:latin typeface="Century Gothic" panose="020B0502020202020204" pitchFamily="34" charset="0"/>
              </a:rPr>
              <a:t>69</a:t>
            </a:r>
            <a:endPar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13" name="Title 3">
            <a:extLst>
              <a:ext uri="{FF2B5EF4-FFF2-40B4-BE49-F238E27FC236}">
                <a16:creationId xmlns:a16="http://schemas.microsoft.com/office/drawing/2014/main" id="{502CB826-070E-7442-AEA1-0E03C56E046F}"/>
              </a:ext>
            </a:extLst>
          </p:cNvPr>
          <p:cNvSpPr txBox="1">
            <a:spLocks/>
          </p:cNvSpPr>
          <p:nvPr/>
        </p:nvSpPr>
        <p:spPr>
          <a:xfrm>
            <a:off x="235003" y="5666212"/>
            <a:ext cx="7863968" cy="1080309"/>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Amber Dudley / </a:t>
            </a:r>
            <a:r>
              <a:rPr lang="en-GB" sz="1400" dirty="0">
                <a:solidFill>
                  <a:prstClr val="white"/>
                </a:solidFill>
                <a:latin typeface="Century Gothic" panose="020B0502020202020204" pitchFamily="34" charset="0"/>
              </a:rPr>
              <a:t>Catherine Morris / Natalie Finlayson</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a:defRPr/>
            </a:pPr>
            <a:r>
              <a:rPr lang="en-GB" sz="1400" dirty="0">
                <a:solidFill>
                  <a:prstClr val="white"/>
                </a:solidFill>
                <a:latin typeface="Century Gothic" panose="020B0502020202020204" pitchFamily="34" charset="0"/>
              </a:rPr>
              <a:t>Artwork by: Chloé </a:t>
            </a:r>
            <a:r>
              <a:rPr lang="en-GB" sz="1400" dirty="0" err="1">
                <a:solidFill>
                  <a:prstClr val="white"/>
                </a:solidFill>
                <a:latin typeface="Century Gothic" panose="020B0502020202020204" pitchFamily="34" charset="0"/>
              </a:rPr>
              <a:t>Motard</a:t>
            </a:r>
            <a:endParaRPr lang="en-GB" sz="1400" dirty="0">
              <a:solidFill>
                <a:prstClr val="white"/>
              </a:solidFill>
              <a:latin typeface="Century Gothic" panose="020B0502020202020204" pitchFamily="34" charset="0"/>
            </a:endParaRPr>
          </a:p>
          <a:p>
            <a:pPr>
              <a:defRPr/>
            </a:pP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lang="en-GB" sz="1400" dirty="0">
                <a:solidFill>
                  <a:prstClr val="white"/>
                </a:solidFill>
                <a:latin typeface="Century Gothic" panose="020B0502020202020204" pitchFamily="34" charset="0"/>
              </a:rPr>
              <a:t>Date updated: 09/07/21</a:t>
            </a: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18164331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A78EE60-FD8B-44B1-8B7E-A05D119B6B2F}"/>
              </a:ext>
            </a:extLst>
          </p:cNvPr>
          <p:cNvSpPr>
            <a:spLocks noGrp="1"/>
          </p:cNvSpPr>
          <p:nvPr>
            <p:ph type="title"/>
          </p:nvPr>
        </p:nvSpPr>
        <p:spPr>
          <a:xfrm>
            <a:off x="838200" y="443073"/>
            <a:ext cx="4500336" cy="380135"/>
          </a:xfrm>
        </p:spPr>
        <p:txBody>
          <a:bodyPr>
            <a:normAutofit fontScale="90000"/>
          </a:bodyPr>
          <a:lstStyle/>
          <a:p>
            <a:r>
              <a:rPr lang="fr-FR"/>
              <a:t>Vocabulaire</a:t>
            </a:r>
          </a:p>
        </p:txBody>
      </p:sp>
      <p:pic>
        <p:nvPicPr>
          <p:cNvPr id="35" name="Picture 34" descr="background rectangle">
            <a:extLst>
              <a:ext uri="{FF2B5EF4-FFF2-40B4-BE49-F238E27FC236}">
                <a16:creationId xmlns:a16="http://schemas.microsoft.com/office/drawing/2014/main" id="{9C851673-3543-41F1-8D95-06DDCA09C4CD}"/>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36" name="Title 3">
            <a:extLst>
              <a:ext uri="{FF2B5EF4-FFF2-40B4-BE49-F238E27FC236}">
                <a16:creationId xmlns:a16="http://schemas.microsoft.com/office/drawing/2014/main" id="{69EBAFCC-13D5-4056-B54B-FC6BE560B217}"/>
              </a:ext>
            </a:extLst>
          </p:cNvPr>
          <p:cNvSpPr txBox="1">
            <a:spLocks/>
          </p:cNvSpPr>
          <p:nvPr/>
        </p:nvSpPr>
        <p:spPr>
          <a:xfrm>
            <a:off x="73152"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dirty="0" err="1">
                <a:solidFill>
                  <a:schemeClr val="bg1"/>
                </a:solidFill>
              </a:rPr>
              <a:t>L'histoire</a:t>
            </a:r>
            <a:r>
              <a:rPr lang="en-GB" sz="3600" b="1" dirty="0">
                <a:solidFill>
                  <a:schemeClr val="bg1"/>
                </a:solidFill>
              </a:rPr>
              <a:t> de </a:t>
            </a:r>
            <a:r>
              <a:rPr lang="en-GB" sz="3600" b="1" dirty="0" err="1">
                <a:solidFill>
                  <a:schemeClr val="bg1"/>
                </a:solidFill>
              </a:rPr>
              <a:t>l'accident</a:t>
            </a:r>
            <a:r>
              <a:rPr lang="en-GB" sz="3600" b="1" dirty="0">
                <a:solidFill>
                  <a:schemeClr val="bg1"/>
                </a:solidFill>
              </a:rPr>
              <a:t> </a:t>
            </a:r>
          </a:p>
        </p:txBody>
      </p:sp>
      <p:sp>
        <p:nvSpPr>
          <p:cNvPr id="44" name="TextBox 43">
            <a:extLst>
              <a:ext uri="{FF2B5EF4-FFF2-40B4-BE49-F238E27FC236}">
                <a16:creationId xmlns:a16="http://schemas.microsoft.com/office/drawing/2014/main" id="{20C56631-1AD3-4E12-BB1B-278E1EB3B78A}"/>
              </a:ext>
            </a:extLst>
          </p:cNvPr>
          <p:cNvSpPr txBox="1"/>
          <p:nvPr/>
        </p:nvSpPr>
        <p:spPr>
          <a:xfrm>
            <a:off x="73152" y="1164571"/>
            <a:ext cx="11836768" cy="461665"/>
          </a:xfrm>
          <a:prstGeom prst="rect">
            <a:avLst/>
          </a:prstGeom>
          <a:noFill/>
        </p:spPr>
        <p:txBody>
          <a:bodyPr wrap="square" rtlCol="0">
            <a:spAutoFit/>
          </a:bodyPr>
          <a:lstStyle/>
          <a:p>
            <a:pPr algn="l"/>
            <a:r>
              <a:rPr lang="fr-FR" sz="2400" dirty="0">
                <a:solidFill>
                  <a:schemeClr val="accent5">
                    <a:lumMod val="50000"/>
                  </a:schemeClr>
                </a:solidFill>
              </a:rPr>
              <a:t>Aurélie parle à Léa de l’accident de Romain. Lis le texte et remplis les blancs ! </a:t>
            </a:r>
          </a:p>
        </p:txBody>
      </p:sp>
      <p:sp>
        <p:nvSpPr>
          <p:cNvPr id="46" name="Speech Bubble: Rectangle with Corners Rounded 3">
            <a:extLst>
              <a:ext uri="{FF2B5EF4-FFF2-40B4-BE49-F238E27FC236}">
                <a16:creationId xmlns:a16="http://schemas.microsoft.com/office/drawing/2014/main" id="{D9FC5FDA-E6B7-A244-9472-FD22028594C4}"/>
              </a:ext>
            </a:extLst>
          </p:cNvPr>
          <p:cNvSpPr/>
          <p:nvPr/>
        </p:nvSpPr>
        <p:spPr>
          <a:xfrm>
            <a:off x="1192006" y="1726760"/>
            <a:ext cx="4860000" cy="809340"/>
          </a:xfrm>
          <a:prstGeom prst="wedgeRoundRectCallout">
            <a:avLst>
              <a:gd name="adj1" fmla="val -55590"/>
              <a:gd name="adj2" fmla="val -24170"/>
              <a:gd name="adj3" fmla="val 16667"/>
            </a:avLst>
          </a:prstGeom>
          <a:noFill/>
          <a:ln w="28575">
            <a:solidFill>
              <a:srgbClr val="104F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fr-FR" sz="2200" dirty="0">
                <a:solidFill>
                  <a:srgbClr val="203864"/>
                </a:solidFill>
              </a:rPr>
              <a:t>1. Léa, tu as déjà préparé ton </a:t>
            </a:r>
            <a:br>
              <a:rPr lang="fr-FR" sz="2200" dirty="0">
                <a:solidFill>
                  <a:srgbClr val="203864"/>
                </a:solidFill>
              </a:rPr>
            </a:br>
            <a:r>
              <a:rPr lang="fr-FR" sz="2200" b="1" dirty="0">
                <a:solidFill>
                  <a:srgbClr val="203864"/>
                </a:solidFill>
              </a:rPr>
              <a:t>petit-déjeuner </a:t>
            </a:r>
            <a:r>
              <a:rPr lang="fr-FR" sz="2200" dirty="0">
                <a:solidFill>
                  <a:srgbClr val="203864"/>
                </a:solidFill>
              </a:rPr>
              <a:t>?</a:t>
            </a:r>
          </a:p>
        </p:txBody>
      </p:sp>
      <p:sp>
        <p:nvSpPr>
          <p:cNvPr id="47" name="Speech Bubble: Rectangle with Corners Rounded 3">
            <a:extLst>
              <a:ext uri="{FF2B5EF4-FFF2-40B4-BE49-F238E27FC236}">
                <a16:creationId xmlns:a16="http://schemas.microsoft.com/office/drawing/2014/main" id="{0224E785-EE9F-2A40-B537-068366118C29}"/>
              </a:ext>
            </a:extLst>
          </p:cNvPr>
          <p:cNvSpPr/>
          <p:nvPr/>
        </p:nvSpPr>
        <p:spPr>
          <a:xfrm>
            <a:off x="1192006" y="2635057"/>
            <a:ext cx="4860000" cy="1051364"/>
          </a:xfrm>
          <a:prstGeom prst="wedgeRoundRectCallout">
            <a:avLst>
              <a:gd name="adj1" fmla="val -56115"/>
              <a:gd name="adj2" fmla="val -23229"/>
              <a:gd name="adj3" fmla="val 16667"/>
            </a:avLst>
          </a:prstGeom>
          <a:noFill/>
          <a:ln w="28575">
            <a:solidFill>
              <a:srgbClr val="104F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200" dirty="0">
                <a:solidFill>
                  <a:schemeClr val="accent5">
                    <a:lumMod val="50000"/>
                  </a:schemeClr>
                </a:solidFill>
              </a:rPr>
              <a:t>2. Non, </a:t>
            </a:r>
            <a:r>
              <a:rPr lang="fr-FR" sz="2200" b="1" dirty="0">
                <a:solidFill>
                  <a:schemeClr val="accent5">
                    <a:lumMod val="50000"/>
                  </a:schemeClr>
                </a:solidFill>
              </a:rPr>
              <a:t>pas encore </a:t>
            </a:r>
            <a:r>
              <a:rPr lang="fr-FR" sz="2200" dirty="0">
                <a:solidFill>
                  <a:schemeClr val="accent5">
                    <a:lumMod val="50000"/>
                  </a:schemeClr>
                </a:solidFill>
              </a:rPr>
              <a:t>! Mais j’ai bu un thé ! Pourquoi ?</a:t>
            </a:r>
          </a:p>
        </p:txBody>
      </p:sp>
      <p:sp>
        <p:nvSpPr>
          <p:cNvPr id="48" name="Speech Bubble: Rectangle with Corners Rounded 3">
            <a:extLst>
              <a:ext uri="{FF2B5EF4-FFF2-40B4-BE49-F238E27FC236}">
                <a16:creationId xmlns:a16="http://schemas.microsoft.com/office/drawing/2014/main" id="{CE505C97-39FD-9440-8956-212B111AC9D9}"/>
              </a:ext>
            </a:extLst>
          </p:cNvPr>
          <p:cNvSpPr/>
          <p:nvPr/>
        </p:nvSpPr>
        <p:spPr>
          <a:xfrm>
            <a:off x="1175564" y="3839302"/>
            <a:ext cx="4860000" cy="792000"/>
          </a:xfrm>
          <a:prstGeom prst="wedgeRoundRectCallout">
            <a:avLst>
              <a:gd name="adj1" fmla="val -55533"/>
              <a:gd name="adj2" fmla="val -21563"/>
              <a:gd name="adj3" fmla="val 16667"/>
            </a:avLst>
          </a:prstGeom>
          <a:noFill/>
          <a:ln w="28575">
            <a:solidFill>
              <a:srgbClr val="104F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fr-FR" sz="2200" dirty="0">
                <a:solidFill>
                  <a:srgbClr val="203864"/>
                </a:solidFill>
              </a:rPr>
              <a:t>3. Je dois aller à l’hôpital – papa a eu</a:t>
            </a:r>
            <a:r>
              <a:rPr lang="fr-FR" sz="2200" b="1" dirty="0">
                <a:solidFill>
                  <a:srgbClr val="203864"/>
                </a:solidFill>
              </a:rPr>
              <a:t> </a:t>
            </a:r>
            <a:r>
              <a:rPr lang="fr-FR" sz="2200" dirty="0">
                <a:solidFill>
                  <a:srgbClr val="203864"/>
                </a:solidFill>
              </a:rPr>
              <a:t>un</a:t>
            </a:r>
            <a:r>
              <a:rPr lang="fr-FR" sz="2200" b="1" dirty="0">
                <a:solidFill>
                  <a:srgbClr val="203864"/>
                </a:solidFill>
              </a:rPr>
              <a:t> accident </a:t>
            </a:r>
            <a:r>
              <a:rPr lang="fr-FR" sz="2200" dirty="0">
                <a:solidFill>
                  <a:srgbClr val="203864"/>
                </a:solidFill>
              </a:rPr>
              <a:t>!</a:t>
            </a:r>
            <a:r>
              <a:rPr lang="fr-FR" sz="2200" b="1" dirty="0">
                <a:solidFill>
                  <a:srgbClr val="203864"/>
                </a:solidFill>
              </a:rPr>
              <a:t> </a:t>
            </a:r>
          </a:p>
        </p:txBody>
      </p:sp>
      <p:sp>
        <p:nvSpPr>
          <p:cNvPr id="49" name="Speech Bubble: Rectangle with Corners Rounded 3">
            <a:extLst>
              <a:ext uri="{FF2B5EF4-FFF2-40B4-BE49-F238E27FC236}">
                <a16:creationId xmlns:a16="http://schemas.microsoft.com/office/drawing/2014/main" id="{6BB8578B-59DC-EC43-B501-A1950ACD4CAA}"/>
              </a:ext>
            </a:extLst>
          </p:cNvPr>
          <p:cNvSpPr/>
          <p:nvPr/>
        </p:nvSpPr>
        <p:spPr>
          <a:xfrm>
            <a:off x="1192006" y="4733624"/>
            <a:ext cx="4860000" cy="454607"/>
          </a:xfrm>
          <a:prstGeom prst="wedgeRoundRectCallout">
            <a:avLst>
              <a:gd name="adj1" fmla="val -55027"/>
              <a:gd name="adj2" fmla="val -22479"/>
              <a:gd name="adj3" fmla="val 16667"/>
            </a:avLst>
          </a:prstGeom>
          <a:noFill/>
          <a:ln w="28575">
            <a:solidFill>
              <a:srgbClr val="104F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200" dirty="0">
                <a:solidFill>
                  <a:schemeClr val="accent5">
                    <a:lumMod val="50000"/>
                  </a:schemeClr>
                </a:solidFill>
              </a:rPr>
              <a:t>4. Il a une</a:t>
            </a:r>
            <a:r>
              <a:rPr lang="fr-FR" sz="2200" b="1" dirty="0">
                <a:solidFill>
                  <a:schemeClr val="accent5">
                    <a:lumMod val="50000"/>
                  </a:schemeClr>
                </a:solidFill>
              </a:rPr>
              <a:t> maladie</a:t>
            </a:r>
            <a:r>
              <a:rPr lang="fr-FR" sz="2200" dirty="0">
                <a:solidFill>
                  <a:schemeClr val="accent5">
                    <a:lumMod val="50000"/>
                  </a:schemeClr>
                </a:solidFill>
              </a:rPr>
              <a:t>? </a:t>
            </a:r>
          </a:p>
        </p:txBody>
      </p:sp>
      <p:sp>
        <p:nvSpPr>
          <p:cNvPr id="51" name="Speech Bubble: Rectangle with Corners Rounded 3">
            <a:extLst>
              <a:ext uri="{FF2B5EF4-FFF2-40B4-BE49-F238E27FC236}">
                <a16:creationId xmlns:a16="http://schemas.microsoft.com/office/drawing/2014/main" id="{CFE41C4D-0C37-6241-865D-BA5EBC0B812B}"/>
              </a:ext>
            </a:extLst>
          </p:cNvPr>
          <p:cNvSpPr/>
          <p:nvPr/>
        </p:nvSpPr>
        <p:spPr>
          <a:xfrm>
            <a:off x="6139996" y="1726760"/>
            <a:ext cx="4860000" cy="540000"/>
          </a:xfrm>
          <a:prstGeom prst="wedgeRoundRectCallout">
            <a:avLst>
              <a:gd name="adj1" fmla="val 55417"/>
              <a:gd name="adj2" fmla="val -23189"/>
              <a:gd name="adj3" fmla="val 16667"/>
            </a:avLst>
          </a:prstGeom>
          <a:noFill/>
          <a:ln w="28575">
            <a:solidFill>
              <a:srgbClr val="104F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200" dirty="0">
                <a:solidFill>
                  <a:schemeClr val="accent5">
                    <a:lumMod val="50000"/>
                  </a:schemeClr>
                </a:solidFill>
              </a:rPr>
              <a:t>5. Non, mais il a mal à la </a:t>
            </a:r>
            <a:r>
              <a:rPr lang="fr-FR" sz="2200" b="1" dirty="0">
                <a:solidFill>
                  <a:schemeClr val="accent5">
                    <a:lumMod val="50000"/>
                  </a:schemeClr>
                </a:solidFill>
              </a:rPr>
              <a:t>jambe.</a:t>
            </a:r>
          </a:p>
        </p:txBody>
      </p:sp>
      <p:sp>
        <p:nvSpPr>
          <p:cNvPr id="52" name="Speech Bubble: Rectangle with Corners Rounded 3">
            <a:extLst>
              <a:ext uri="{FF2B5EF4-FFF2-40B4-BE49-F238E27FC236}">
                <a16:creationId xmlns:a16="http://schemas.microsoft.com/office/drawing/2014/main" id="{3A2F1625-C6B0-1748-97BA-8AAC5DE189E9}"/>
              </a:ext>
            </a:extLst>
          </p:cNvPr>
          <p:cNvSpPr/>
          <p:nvPr/>
        </p:nvSpPr>
        <p:spPr>
          <a:xfrm>
            <a:off x="6139996" y="2477908"/>
            <a:ext cx="4860000" cy="540000"/>
          </a:xfrm>
          <a:prstGeom prst="wedgeRoundRectCallout">
            <a:avLst>
              <a:gd name="adj1" fmla="val 55202"/>
              <a:gd name="adj2" fmla="val 19480"/>
              <a:gd name="adj3" fmla="val 16667"/>
            </a:avLst>
          </a:prstGeom>
          <a:noFill/>
          <a:ln w="28575">
            <a:solidFill>
              <a:srgbClr val="104F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200" dirty="0">
                <a:solidFill>
                  <a:schemeClr val="accent5">
                    <a:lumMod val="50000"/>
                  </a:schemeClr>
                </a:solidFill>
              </a:rPr>
              <a:t>6. Il</a:t>
            </a:r>
            <a:r>
              <a:rPr lang="fr-FR" sz="2200" b="1" dirty="0">
                <a:solidFill>
                  <a:schemeClr val="accent5">
                    <a:lumMod val="50000"/>
                  </a:schemeClr>
                </a:solidFill>
              </a:rPr>
              <a:t> a mal </a:t>
            </a:r>
            <a:r>
              <a:rPr lang="fr-FR" sz="2200" dirty="0">
                <a:solidFill>
                  <a:schemeClr val="accent5">
                    <a:lumMod val="50000"/>
                  </a:schemeClr>
                </a:solidFill>
              </a:rPr>
              <a:t>au bras aussi ? </a:t>
            </a:r>
          </a:p>
        </p:txBody>
      </p:sp>
      <p:sp>
        <p:nvSpPr>
          <p:cNvPr id="53" name="Speech Bubble: Rectangle with Corners Rounded 3">
            <a:extLst>
              <a:ext uri="{FF2B5EF4-FFF2-40B4-BE49-F238E27FC236}">
                <a16:creationId xmlns:a16="http://schemas.microsoft.com/office/drawing/2014/main" id="{BEC7D140-B47A-354F-B316-C70081BA3D17}"/>
              </a:ext>
            </a:extLst>
          </p:cNvPr>
          <p:cNvSpPr/>
          <p:nvPr/>
        </p:nvSpPr>
        <p:spPr>
          <a:xfrm>
            <a:off x="6125755" y="3187703"/>
            <a:ext cx="4860000" cy="1127774"/>
          </a:xfrm>
          <a:prstGeom prst="wedgeRoundRectCallout">
            <a:avLst>
              <a:gd name="adj1" fmla="val 55959"/>
              <a:gd name="adj2" fmla="val -21702"/>
              <a:gd name="adj3" fmla="val 16667"/>
            </a:avLst>
          </a:prstGeom>
          <a:noFill/>
          <a:ln w="28575">
            <a:solidFill>
              <a:srgbClr val="104F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200" dirty="0">
                <a:solidFill>
                  <a:schemeClr val="accent5">
                    <a:lumMod val="50000"/>
                  </a:schemeClr>
                </a:solidFill>
              </a:rPr>
              <a:t>7. Non, ça va ! Tu dois </a:t>
            </a:r>
            <a:r>
              <a:rPr lang="fr-FR" sz="2200" b="1" dirty="0">
                <a:solidFill>
                  <a:schemeClr val="accent5">
                    <a:lumMod val="50000"/>
                  </a:schemeClr>
                </a:solidFill>
              </a:rPr>
              <a:t>attendre </a:t>
            </a:r>
            <a:r>
              <a:rPr lang="fr-FR" sz="2200" dirty="0">
                <a:solidFill>
                  <a:schemeClr val="accent5">
                    <a:lumMod val="50000"/>
                  </a:schemeClr>
                </a:solidFill>
              </a:rPr>
              <a:t>à la maison . Ton grand-père va arriver bientôt. </a:t>
            </a:r>
          </a:p>
        </p:txBody>
      </p:sp>
      <p:sp>
        <p:nvSpPr>
          <p:cNvPr id="54" name="Speech Bubble: Rectangle with Corners Rounded 3">
            <a:extLst>
              <a:ext uri="{FF2B5EF4-FFF2-40B4-BE49-F238E27FC236}">
                <a16:creationId xmlns:a16="http://schemas.microsoft.com/office/drawing/2014/main" id="{EB5AC8DB-200F-7849-957F-D4A0CCA9903A}"/>
              </a:ext>
            </a:extLst>
          </p:cNvPr>
          <p:cNvSpPr/>
          <p:nvPr/>
        </p:nvSpPr>
        <p:spPr>
          <a:xfrm>
            <a:off x="6156438" y="4429085"/>
            <a:ext cx="4860000" cy="754461"/>
          </a:xfrm>
          <a:prstGeom prst="wedgeRoundRectCallout">
            <a:avLst>
              <a:gd name="adj1" fmla="val 55202"/>
              <a:gd name="adj2" fmla="val -24136"/>
              <a:gd name="adj3" fmla="val 16667"/>
            </a:avLst>
          </a:prstGeom>
          <a:noFill/>
          <a:ln w="28575">
            <a:solidFill>
              <a:srgbClr val="104F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200" dirty="0">
                <a:solidFill>
                  <a:schemeClr val="accent5">
                    <a:lumMod val="50000"/>
                  </a:schemeClr>
                </a:solidFill>
              </a:rPr>
              <a:t>8. Et on fait quoi </a:t>
            </a:r>
            <a:r>
              <a:rPr lang="fr-FR" sz="2200" b="1" dirty="0">
                <a:solidFill>
                  <a:schemeClr val="accent5">
                    <a:lumMod val="50000"/>
                  </a:schemeClr>
                </a:solidFill>
              </a:rPr>
              <a:t>ensuite</a:t>
            </a:r>
            <a:r>
              <a:rPr lang="fr-FR" sz="2200" dirty="0">
                <a:solidFill>
                  <a:schemeClr val="accent5">
                    <a:lumMod val="50000"/>
                  </a:schemeClr>
                </a:solidFill>
              </a:rPr>
              <a:t>? Envoie une photo de papa s'il-te-plait !</a:t>
            </a:r>
          </a:p>
        </p:txBody>
      </p:sp>
      <p:sp>
        <p:nvSpPr>
          <p:cNvPr id="38" name="Oval 37">
            <a:extLst>
              <a:ext uri="{FF2B5EF4-FFF2-40B4-BE49-F238E27FC236}">
                <a16:creationId xmlns:a16="http://schemas.microsoft.com/office/drawing/2014/main" id="{75F1909C-7875-0849-86FD-7A525BEBDBAC}"/>
              </a:ext>
            </a:extLst>
          </p:cNvPr>
          <p:cNvSpPr>
            <a:spLocks noChangeAspect="1"/>
          </p:cNvSpPr>
          <p:nvPr/>
        </p:nvSpPr>
        <p:spPr>
          <a:xfrm>
            <a:off x="52396" y="1646684"/>
            <a:ext cx="792000" cy="792000"/>
          </a:xfrm>
          <a:prstGeom prst="ellipse">
            <a:avLst/>
          </a:prstGeom>
          <a:blipFill dpi="0" rotWithShape="1">
            <a:blip r:embed="rId4" cstate="print">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9A494D26-ECAF-4A4B-87E2-F6102D8CD961}"/>
              </a:ext>
            </a:extLst>
          </p:cNvPr>
          <p:cNvSpPr>
            <a:spLocks noChangeAspect="1"/>
          </p:cNvSpPr>
          <p:nvPr/>
        </p:nvSpPr>
        <p:spPr>
          <a:xfrm>
            <a:off x="35014" y="2617120"/>
            <a:ext cx="792000" cy="792000"/>
          </a:xfrm>
          <a:prstGeom prst="ellipse">
            <a:avLst/>
          </a:prstGeom>
          <a:blipFill dpi="0" rotWithShape="1">
            <a:blip r:embed="rId5" cstate="print">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Oval 65">
            <a:extLst>
              <a:ext uri="{FF2B5EF4-FFF2-40B4-BE49-F238E27FC236}">
                <a16:creationId xmlns:a16="http://schemas.microsoft.com/office/drawing/2014/main" id="{03F66527-6DB8-7C40-A35F-42A2CA028406}"/>
              </a:ext>
            </a:extLst>
          </p:cNvPr>
          <p:cNvSpPr>
            <a:spLocks noChangeAspect="1"/>
          </p:cNvSpPr>
          <p:nvPr/>
        </p:nvSpPr>
        <p:spPr>
          <a:xfrm>
            <a:off x="29758" y="3634856"/>
            <a:ext cx="792000" cy="792000"/>
          </a:xfrm>
          <a:prstGeom prst="ellipse">
            <a:avLst/>
          </a:prstGeom>
          <a:blipFill dpi="0" rotWithShape="1">
            <a:blip r:embed="rId4" cstate="print">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a:extLst>
              <a:ext uri="{FF2B5EF4-FFF2-40B4-BE49-F238E27FC236}">
                <a16:creationId xmlns:a16="http://schemas.microsoft.com/office/drawing/2014/main" id="{4BE14C06-FEAA-054B-B7D3-4A16ECC1AEA6}"/>
              </a:ext>
            </a:extLst>
          </p:cNvPr>
          <p:cNvSpPr>
            <a:spLocks noChangeAspect="1"/>
          </p:cNvSpPr>
          <p:nvPr/>
        </p:nvSpPr>
        <p:spPr>
          <a:xfrm>
            <a:off x="52396" y="4493360"/>
            <a:ext cx="792000" cy="792000"/>
          </a:xfrm>
          <a:prstGeom prst="ellipse">
            <a:avLst/>
          </a:prstGeom>
          <a:blipFill dpi="0" rotWithShape="1">
            <a:blip r:embed="rId5" cstate="print">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Oval 67">
            <a:extLst>
              <a:ext uri="{FF2B5EF4-FFF2-40B4-BE49-F238E27FC236}">
                <a16:creationId xmlns:a16="http://schemas.microsoft.com/office/drawing/2014/main" id="{B66CAB38-DFDB-D447-B444-40587C3A91B4}"/>
              </a:ext>
            </a:extLst>
          </p:cNvPr>
          <p:cNvSpPr>
            <a:spLocks noChangeAspect="1"/>
          </p:cNvSpPr>
          <p:nvPr/>
        </p:nvSpPr>
        <p:spPr>
          <a:xfrm>
            <a:off x="11313213" y="1646684"/>
            <a:ext cx="792000" cy="792000"/>
          </a:xfrm>
          <a:prstGeom prst="ellipse">
            <a:avLst/>
          </a:prstGeom>
          <a:blipFill dpi="0" rotWithShape="1">
            <a:blip r:embed="rId4" cstate="print">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p>
        </p:txBody>
      </p:sp>
      <p:sp>
        <p:nvSpPr>
          <p:cNvPr id="69" name="Oval 68">
            <a:extLst>
              <a:ext uri="{FF2B5EF4-FFF2-40B4-BE49-F238E27FC236}">
                <a16:creationId xmlns:a16="http://schemas.microsoft.com/office/drawing/2014/main" id="{8206CB77-B8A0-0D45-B600-BF3FF81B7343}"/>
              </a:ext>
            </a:extLst>
          </p:cNvPr>
          <p:cNvSpPr>
            <a:spLocks noChangeAspect="1"/>
          </p:cNvSpPr>
          <p:nvPr/>
        </p:nvSpPr>
        <p:spPr>
          <a:xfrm>
            <a:off x="11332102" y="2617120"/>
            <a:ext cx="792000" cy="792000"/>
          </a:xfrm>
          <a:prstGeom prst="ellipse">
            <a:avLst/>
          </a:prstGeom>
          <a:blipFill dpi="0" rotWithShape="1">
            <a:blip r:embed="rId5" cstate="print">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dirty="0"/>
          </a:p>
        </p:txBody>
      </p:sp>
      <p:sp>
        <p:nvSpPr>
          <p:cNvPr id="70" name="Oval 69">
            <a:extLst>
              <a:ext uri="{FF2B5EF4-FFF2-40B4-BE49-F238E27FC236}">
                <a16:creationId xmlns:a16="http://schemas.microsoft.com/office/drawing/2014/main" id="{49F452E4-88B7-5849-9965-D6937514D69B}"/>
              </a:ext>
            </a:extLst>
          </p:cNvPr>
          <p:cNvSpPr>
            <a:spLocks noChangeAspect="1"/>
          </p:cNvSpPr>
          <p:nvPr/>
        </p:nvSpPr>
        <p:spPr>
          <a:xfrm>
            <a:off x="11314720" y="3448047"/>
            <a:ext cx="792000" cy="792000"/>
          </a:xfrm>
          <a:prstGeom prst="ellipse">
            <a:avLst/>
          </a:prstGeom>
          <a:blipFill dpi="0" rotWithShape="1">
            <a:blip r:embed="rId4" cstate="print">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p>
        </p:txBody>
      </p:sp>
      <p:sp>
        <p:nvSpPr>
          <p:cNvPr id="71" name="Oval 70">
            <a:extLst>
              <a:ext uri="{FF2B5EF4-FFF2-40B4-BE49-F238E27FC236}">
                <a16:creationId xmlns:a16="http://schemas.microsoft.com/office/drawing/2014/main" id="{682A89FE-BB35-0444-B27E-27E004C6243B}"/>
              </a:ext>
            </a:extLst>
          </p:cNvPr>
          <p:cNvSpPr>
            <a:spLocks noChangeAspect="1"/>
          </p:cNvSpPr>
          <p:nvPr/>
        </p:nvSpPr>
        <p:spPr>
          <a:xfrm>
            <a:off x="11313213" y="4426856"/>
            <a:ext cx="792000" cy="792000"/>
          </a:xfrm>
          <a:prstGeom prst="ellipse">
            <a:avLst/>
          </a:prstGeom>
          <a:blipFill dpi="0" rotWithShape="1">
            <a:blip r:embed="rId5" cstate="print">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dirty="0"/>
          </a:p>
        </p:txBody>
      </p:sp>
      <p:sp>
        <p:nvSpPr>
          <p:cNvPr id="31" name="Rounded Rectangle 46">
            <a:extLst>
              <a:ext uri="{FF2B5EF4-FFF2-40B4-BE49-F238E27FC236}">
                <a16:creationId xmlns:a16="http://schemas.microsoft.com/office/drawing/2014/main" id="{F032C423-01D2-1C4C-9031-E46DA3E5681A}"/>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4" name="Rounded Rectangle 3">
            <a:extLst>
              <a:ext uri="{FF2B5EF4-FFF2-40B4-BE49-F238E27FC236}">
                <a16:creationId xmlns:a16="http://schemas.microsoft.com/office/drawing/2014/main" id="{CA4FAC1E-F18D-2541-8CD1-C8318E01425B}"/>
              </a:ext>
            </a:extLst>
          </p:cNvPr>
          <p:cNvSpPr/>
          <p:nvPr/>
        </p:nvSpPr>
        <p:spPr>
          <a:xfrm>
            <a:off x="1192006" y="5297424"/>
            <a:ext cx="9807988" cy="1017753"/>
          </a:xfrm>
          <a:prstGeom prst="roundRect">
            <a:avLst/>
          </a:prstGeom>
          <a:solidFill>
            <a:srgbClr val="0F4E73"/>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800" b="1" dirty="0"/>
              <a:t>pas encore / accident / a mal / </a:t>
            </a:r>
            <a:r>
              <a:rPr lang="en-US" sz="2800" b="1" dirty="0" err="1"/>
              <a:t>ensuite</a:t>
            </a:r>
            <a:r>
              <a:rPr lang="en-US" sz="2800" b="1" dirty="0"/>
              <a:t> / petit-déjeuner / jambe / </a:t>
            </a:r>
            <a:r>
              <a:rPr lang="en-US" sz="2800" b="1" dirty="0" err="1"/>
              <a:t>maladie</a:t>
            </a:r>
            <a:r>
              <a:rPr lang="en-US" sz="2800" b="1" dirty="0"/>
              <a:t> / déjà / </a:t>
            </a:r>
            <a:r>
              <a:rPr lang="en-US" sz="2800" b="1" dirty="0" err="1"/>
              <a:t>bu</a:t>
            </a:r>
            <a:r>
              <a:rPr lang="en-US" sz="2800" b="1" dirty="0"/>
              <a:t> / photo / </a:t>
            </a:r>
            <a:r>
              <a:rPr lang="en-US" sz="2800" b="1" dirty="0" err="1"/>
              <a:t>attendre</a:t>
            </a:r>
            <a:endParaRPr lang="en-US" sz="2800" b="1" dirty="0"/>
          </a:p>
        </p:txBody>
      </p:sp>
      <p:sp>
        <p:nvSpPr>
          <p:cNvPr id="5" name="Rounded Rectangle 4">
            <a:extLst>
              <a:ext uri="{FF2B5EF4-FFF2-40B4-BE49-F238E27FC236}">
                <a16:creationId xmlns:a16="http://schemas.microsoft.com/office/drawing/2014/main" id="{C7143CFF-10F9-6E46-9D51-060C2E5B0795}"/>
              </a:ext>
            </a:extLst>
          </p:cNvPr>
          <p:cNvSpPr/>
          <p:nvPr/>
        </p:nvSpPr>
        <p:spPr>
          <a:xfrm>
            <a:off x="1341990" y="2158336"/>
            <a:ext cx="1934609" cy="299208"/>
          </a:xfrm>
          <a:prstGeom prst="roundRect">
            <a:avLst/>
          </a:prstGeom>
          <a:solidFill>
            <a:srgbClr val="0F4E73"/>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ounded Rectangle 38">
            <a:extLst>
              <a:ext uri="{FF2B5EF4-FFF2-40B4-BE49-F238E27FC236}">
                <a16:creationId xmlns:a16="http://schemas.microsoft.com/office/drawing/2014/main" id="{089108DF-037F-A34B-8E4B-DBE00549A25A}"/>
              </a:ext>
            </a:extLst>
          </p:cNvPr>
          <p:cNvSpPr/>
          <p:nvPr/>
        </p:nvSpPr>
        <p:spPr>
          <a:xfrm>
            <a:off x="2360704" y="2861481"/>
            <a:ext cx="1546168" cy="299258"/>
          </a:xfrm>
          <a:prstGeom prst="roundRect">
            <a:avLst/>
          </a:prstGeom>
          <a:solidFill>
            <a:srgbClr val="0F4E73"/>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ounded Rectangle 40">
            <a:extLst>
              <a:ext uri="{FF2B5EF4-FFF2-40B4-BE49-F238E27FC236}">
                <a16:creationId xmlns:a16="http://schemas.microsoft.com/office/drawing/2014/main" id="{472903CE-C46F-0643-97CC-A785626941C4}"/>
              </a:ext>
            </a:extLst>
          </p:cNvPr>
          <p:cNvSpPr/>
          <p:nvPr/>
        </p:nvSpPr>
        <p:spPr>
          <a:xfrm>
            <a:off x="5296879" y="2861481"/>
            <a:ext cx="511011" cy="299258"/>
          </a:xfrm>
          <a:prstGeom prst="roundRect">
            <a:avLst/>
          </a:prstGeom>
          <a:solidFill>
            <a:srgbClr val="0F4E73"/>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ounded Rectangle 42">
            <a:extLst>
              <a:ext uri="{FF2B5EF4-FFF2-40B4-BE49-F238E27FC236}">
                <a16:creationId xmlns:a16="http://schemas.microsoft.com/office/drawing/2014/main" id="{84E5B446-B0F7-6545-823D-C088C44E15D2}"/>
              </a:ext>
            </a:extLst>
          </p:cNvPr>
          <p:cNvSpPr/>
          <p:nvPr/>
        </p:nvSpPr>
        <p:spPr>
          <a:xfrm>
            <a:off x="2397942" y="4280818"/>
            <a:ext cx="1270925" cy="299258"/>
          </a:xfrm>
          <a:prstGeom prst="roundRect">
            <a:avLst/>
          </a:prstGeom>
          <a:solidFill>
            <a:srgbClr val="0F4E73"/>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ounded Rectangle 44">
            <a:extLst>
              <a:ext uri="{FF2B5EF4-FFF2-40B4-BE49-F238E27FC236}">
                <a16:creationId xmlns:a16="http://schemas.microsoft.com/office/drawing/2014/main" id="{394D8322-80FF-8144-AA2E-4E7EF8047F2B}"/>
              </a:ext>
            </a:extLst>
          </p:cNvPr>
          <p:cNvSpPr/>
          <p:nvPr/>
        </p:nvSpPr>
        <p:spPr>
          <a:xfrm>
            <a:off x="2636240" y="4821550"/>
            <a:ext cx="1154005" cy="299258"/>
          </a:xfrm>
          <a:prstGeom prst="roundRect">
            <a:avLst/>
          </a:prstGeom>
          <a:solidFill>
            <a:srgbClr val="0F4E73"/>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ounded Rectangle 54">
            <a:extLst>
              <a:ext uri="{FF2B5EF4-FFF2-40B4-BE49-F238E27FC236}">
                <a16:creationId xmlns:a16="http://schemas.microsoft.com/office/drawing/2014/main" id="{EC56641B-8286-CD40-91E9-AB5306870573}"/>
              </a:ext>
            </a:extLst>
          </p:cNvPr>
          <p:cNvSpPr/>
          <p:nvPr/>
        </p:nvSpPr>
        <p:spPr>
          <a:xfrm>
            <a:off x="9584373" y="1859078"/>
            <a:ext cx="924879" cy="299258"/>
          </a:xfrm>
          <a:prstGeom prst="roundRect">
            <a:avLst/>
          </a:prstGeom>
          <a:solidFill>
            <a:srgbClr val="0F4E73"/>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ounded Rectangle 55">
            <a:extLst>
              <a:ext uri="{FF2B5EF4-FFF2-40B4-BE49-F238E27FC236}">
                <a16:creationId xmlns:a16="http://schemas.microsoft.com/office/drawing/2014/main" id="{F5B91404-3A52-F84C-B98F-9C3571799973}"/>
              </a:ext>
            </a:extLst>
          </p:cNvPr>
          <p:cNvSpPr/>
          <p:nvPr/>
        </p:nvSpPr>
        <p:spPr>
          <a:xfrm>
            <a:off x="6750987" y="2604773"/>
            <a:ext cx="822632" cy="299258"/>
          </a:xfrm>
          <a:prstGeom prst="roundRect">
            <a:avLst/>
          </a:prstGeom>
          <a:solidFill>
            <a:srgbClr val="0F4E73"/>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ounded Rectangle 73">
            <a:extLst>
              <a:ext uri="{FF2B5EF4-FFF2-40B4-BE49-F238E27FC236}">
                <a16:creationId xmlns:a16="http://schemas.microsoft.com/office/drawing/2014/main" id="{FF927D8C-218E-8E4B-A2DA-A88AA740E0DF}"/>
              </a:ext>
            </a:extLst>
          </p:cNvPr>
          <p:cNvSpPr/>
          <p:nvPr/>
        </p:nvSpPr>
        <p:spPr>
          <a:xfrm>
            <a:off x="9283124" y="3270713"/>
            <a:ext cx="1175328" cy="298800"/>
          </a:xfrm>
          <a:prstGeom prst="roundRect">
            <a:avLst/>
          </a:prstGeom>
          <a:solidFill>
            <a:srgbClr val="0F4E73"/>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ounded Rectangle 73">
            <a:extLst>
              <a:ext uri="{FF2B5EF4-FFF2-40B4-BE49-F238E27FC236}">
                <a16:creationId xmlns:a16="http://schemas.microsoft.com/office/drawing/2014/main" id="{324C5517-A699-4F8E-A320-347171543167}"/>
              </a:ext>
            </a:extLst>
          </p:cNvPr>
          <p:cNvSpPr/>
          <p:nvPr/>
        </p:nvSpPr>
        <p:spPr>
          <a:xfrm>
            <a:off x="8481686" y="4469811"/>
            <a:ext cx="998446" cy="299258"/>
          </a:xfrm>
          <a:prstGeom prst="roundRect">
            <a:avLst/>
          </a:prstGeom>
          <a:solidFill>
            <a:srgbClr val="0F4E73"/>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ounded Rectangle 73">
            <a:extLst>
              <a:ext uri="{FF2B5EF4-FFF2-40B4-BE49-F238E27FC236}">
                <a16:creationId xmlns:a16="http://schemas.microsoft.com/office/drawing/2014/main" id="{496132CE-570C-4FC7-A471-005CD12ECA62}"/>
              </a:ext>
            </a:extLst>
          </p:cNvPr>
          <p:cNvSpPr/>
          <p:nvPr/>
        </p:nvSpPr>
        <p:spPr>
          <a:xfrm>
            <a:off x="6865287" y="4844934"/>
            <a:ext cx="843613" cy="299258"/>
          </a:xfrm>
          <a:prstGeom prst="roundRect">
            <a:avLst/>
          </a:prstGeom>
          <a:solidFill>
            <a:srgbClr val="0F4E73"/>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42170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3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41"/>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4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4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5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56"/>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74"/>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37"/>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5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9" grpId="0" animBg="1"/>
      <p:bldP spid="41" grpId="0" animBg="1"/>
      <p:bldP spid="43" grpId="0" animBg="1"/>
      <p:bldP spid="45" grpId="0" animBg="1"/>
      <p:bldP spid="55" grpId="0" animBg="1"/>
      <p:bldP spid="56" grpId="0" animBg="1"/>
      <p:bldP spid="74" grpId="0" animBg="1"/>
      <p:bldP spid="37" grpId="0" animBg="1"/>
      <p:bldP spid="57"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F9F18FC-1E50-40B0-91AC-36BA896007A3}"/>
              </a:ext>
            </a:extLst>
          </p:cNvPr>
          <p:cNvSpPr txBox="1"/>
          <p:nvPr/>
        </p:nvSpPr>
        <p:spPr>
          <a:xfrm>
            <a:off x="180000" y="1158840"/>
            <a:ext cx="11889417" cy="563231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rPr>
              <a:t>You know two </a:t>
            </a:r>
            <a:r>
              <a:rPr kumimoji="0" lang="en-US"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rPr>
              <a:t>irregular past participles </a:t>
            </a:r>
            <a:r>
              <a:rPr kumimoji="0" lang="en-US"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rPr>
              <a:t>that do not follow the +é pattern.</a:t>
            </a:r>
            <a:endParaRPr lang="en-US" sz="2400" dirty="0">
              <a:solidFill>
                <a:srgbClr val="4472C4">
                  <a:lumMod val="50000"/>
                </a:srgbClr>
              </a:solidFill>
              <a:latin typeface="Century Gothic" panose="020B0502020202020204"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endParaRPr lang="en-US" sz="2000" dirty="0">
              <a:solidFill>
                <a:srgbClr val="4472C4">
                  <a:lumMod val="50000"/>
                </a:srgbClr>
              </a:solidFill>
              <a:latin typeface="Century Gothic" panose="020B0502020202020204"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lang="en-US" sz="2400" dirty="0">
                <a:solidFill>
                  <a:srgbClr val="4472C4">
                    <a:lumMod val="50000"/>
                  </a:srgbClr>
                </a:solidFill>
                <a:latin typeface="Century Gothic" panose="020B0502020202020204" pitchFamily="34" charset="0"/>
              </a:rPr>
              <a:t>je </a:t>
            </a:r>
            <a:r>
              <a:rPr lang="en-US" sz="2400" b="1" dirty="0" err="1">
                <a:solidFill>
                  <a:srgbClr val="EE6000"/>
                </a:solidFill>
                <a:latin typeface="Century Gothic" panose="020B0502020202020204" pitchFamily="34" charset="0"/>
              </a:rPr>
              <a:t>fais</a:t>
            </a:r>
            <a:r>
              <a:rPr lang="en-US" sz="2400" dirty="0">
                <a:solidFill>
                  <a:srgbClr val="4472C4">
                    <a:lumMod val="50000"/>
                  </a:srgbClr>
                </a:solidFill>
                <a:latin typeface="Century Gothic" panose="020B0502020202020204" pitchFamily="34" charset="0"/>
              </a:rPr>
              <a:t> (I do/make) 		</a:t>
            </a:r>
            <a:r>
              <a:rPr lang="en-US" sz="2400" dirty="0">
                <a:solidFill>
                  <a:srgbClr val="4472C4">
                    <a:lumMod val="50000"/>
                  </a:srgbClr>
                </a:solidFill>
                <a:latin typeface="Century Gothic" panose="020B0502020202020204" pitchFamily="34" charset="0"/>
                <a:sym typeface="Wingdings" pitchFamily="2" charset="2"/>
              </a:rPr>
              <a:t>	</a:t>
            </a:r>
            <a:r>
              <a:rPr lang="en-US" sz="2400" dirty="0">
                <a:solidFill>
                  <a:srgbClr val="4472C4">
                    <a:lumMod val="50000"/>
                  </a:srgbClr>
                </a:solidFill>
                <a:latin typeface="Century Gothic" panose="020B0502020202020204" pitchFamily="34" charset="0"/>
              </a:rPr>
              <a:t>j</a:t>
            </a:r>
            <a:r>
              <a:rPr kumimoji="0" lang="en-US"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rPr>
              <a:t>’</a:t>
            </a:r>
            <a:r>
              <a:rPr kumimoji="0" lang="en-US" sz="2400" b="1" i="0" u="none" strike="noStrike" kern="1200" cap="none" spc="0" normalizeH="0" baseline="0" noProof="0" dirty="0">
                <a:ln>
                  <a:noFill/>
                </a:ln>
                <a:solidFill>
                  <a:srgbClr val="EE6000"/>
                </a:solidFill>
                <a:effectLst/>
                <a:uLnTx/>
                <a:uFillTx/>
                <a:latin typeface="Century Gothic" panose="020B0502020202020204" pitchFamily="34" charset="0"/>
              </a:rPr>
              <a:t>ai fait</a:t>
            </a:r>
            <a:r>
              <a:rPr kumimoji="0" lang="en-US"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rPr>
              <a:t> </a:t>
            </a:r>
            <a:r>
              <a:rPr kumimoji="0" lang="en-US"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rPr>
              <a:t>(I did/have</a:t>
            </a:r>
            <a:r>
              <a:rPr kumimoji="0" lang="en-US" sz="2400" b="0" i="0" u="none" strike="noStrike" kern="1200" cap="none" spc="0" normalizeH="0" noProof="0" dirty="0">
                <a:ln>
                  <a:noFill/>
                </a:ln>
                <a:solidFill>
                  <a:srgbClr val="4472C4">
                    <a:lumMod val="50000"/>
                  </a:srgbClr>
                </a:solidFill>
                <a:effectLst/>
                <a:uLnTx/>
                <a:uFillTx/>
                <a:latin typeface="Century Gothic" panose="020B0502020202020204" pitchFamily="34" charset="0"/>
              </a:rPr>
              <a:t> done</a:t>
            </a:r>
            <a:r>
              <a:rPr kumimoji="0" lang="en-US"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rPr>
              <a:t>)	</a:t>
            </a:r>
          </a:p>
          <a:p>
            <a:pPr marL="0" marR="0" lvl="0" indent="0" defTabSz="914400" rtl="0" eaLnBrk="1" fontAlgn="auto" latinLnBrk="0" hangingPunct="1">
              <a:lnSpc>
                <a:spcPct val="100000"/>
              </a:lnSpc>
              <a:spcBef>
                <a:spcPts val="0"/>
              </a:spcBef>
              <a:spcAft>
                <a:spcPts val="0"/>
              </a:spcAft>
              <a:buClrTx/>
              <a:buSzTx/>
              <a:buFontTx/>
              <a:buNone/>
              <a:tabLst/>
              <a:defRPr/>
            </a:pPr>
            <a:r>
              <a:rPr lang="en-US" sz="2400" dirty="0" err="1">
                <a:solidFill>
                  <a:srgbClr val="4472C4">
                    <a:lumMod val="50000"/>
                  </a:srgbClr>
                </a:solidFill>
                <a:latin typeface="Century Gothic" panose="020B0502020202020204" pitchFamily="34" charset="0"/>
              </a:rPr>
              <a:t>elle</a:t>
            </a:r>
            <a:r>
              <a:rPr lang="en-US" sz="2400" dirty="0">
                <a:solidFill>
                  <a:srgbClr val="4472C4">
                    <a:lumMod val="50000"/>
                  </a:srgbClr>
                </a:solidFill>
                <a:latin typeface="Century Gothic" panose="020B0502020202020204" pitchFamily="34" charset="0"/>
              </a:rPr>
              <a:t> </a:t>
            </a:r>
            <a:r>
              <a:rPr lang="en-US" sz="2400" b="1" dirty="0" err="1">
                <a:solidFill>
                  <a:srgbClr val="EE6000"/>
                </a:solidFill>
                <a:latin typeface="Century Gothic" panose="020B0502020202020204" pitchFamily="34" charset="0"/>
              </a:rPr>
              <a:t>dit</a:t>
            </a:r>
            <a:r>
              <a:rPr lang="en-US" sz="2400" dirty="0">
                <a:solidFill>
                  <a:srgbClr val="4472C4">
                    <a:lumMod val="50000"/>
                  </a:srgbClr>
                </a:solidFill>
                <a:latin typeface="Century Gothic" panose="020B0502020202020204" pitchFamily="34" charset="0"/>
              </a:rPr>
              <a:t> (she says/is saying)	</a:t>
            </a:r>
            <a:r>
              <a:rPr lang="en-US" sz="2400" dirty="0">
                <a:solidFill>
                  <a:srgbClr val="4472C4">
                    <a:lumMod val="50000"/>
                  </a:srgbClr>
                </a:solidFill>
                <a:latin typeface="Century Gothic" panose="020B0502020202020204" pitchFamily="34" charset="0"/>
                <a:sym typeface="Wingdings" pitchFamily="2" charset="2"/>
              </a:rPr>
              <a:t> 	</a:t>
            </a:r>
            <a:r>
              <a:rPr lang="en-US" sz="2400" dirty="0" err="1">
                <a:solidFill>
                  <a:srgbClr val="4472C4">
                    <a:lumMod val="50000"/>
                  </a:srgbClr>
                </a:solidFill>
                <a:latin typeface="Century Gothic" panose="020B0502020202020204" pitchFamily="34" charset="0"/>
                <a:sym typeface="Wingdings" pitchFamily="2" charset="2"/>
              </a:rPr>
              <a:t>elle</a:t>
            </a:r>
            <a:r>
              <a:rPr lang="en-US" sz="2400" dirty="0">
                <a:solidFill>
                  <a:srgbClr val="4472C4">
                    <a:lumMod val="50000"/>
                  </a:srgbClr>
                </a:solidFill>
                <a:latin typeface="Century Gothic" panose="020B0502020202020204" pitchFamily="34" charset="0"/>
                <a:sym typeface="Wingdings" pitchFamily="2" charset="2"/>
              </a:rPr>
              <a:t> </a:t>
            </a:r>
            <a:r>
              <a:rPr kumimoji="0" lang="en-US" sz="2400" b="1" i="0" u="none" strike="noStrike" kern="1200" cap="none" spc="0" normalizeH="0" baseline="0" noProof="0" dirty="0">
                <a:ln>
                  <a:noFill/>
                </a:ln>
                <a:solidFill>
                  <a:srgbClr val="EE6000"/>
                </a:solidFill>
                <a:effectLst/>
                <a:uLnTx/>
                <a:uFillTx/>
                <a:latin typeface="Century Gothic" panose="020B0502020202020204" pitchFamily="34" charset="0"/>
              </a:rPr>
              <a:t>a</a:t>
            </a:r>
            <a:r>
              <a:rPr kumimoji="0" lang="en-US"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rPr>
              <a:t> </a:t>
            </a:r>
            <a:r>
              <a:rPr kumimoji="0" lang="en-US" sz="2400" b="1" i="0" u="none" strike="noStrike" kern="1200" cap="none" spc="0" normalizeH="0" baseline="0" noProof="0" dirty="0" err="1">
                <a:ln>
                  <a:noFill/>
                </a:ln>
                <a:solidFill>
                  <a:srgbClr val="EE6000"/>
                </a:solidFill>
                <a:effectLst/>
                <a:uLnTx/>
                <a:uFillTx/>
                <a:latin typeface="Century Gothic" panose="020B0502020202020204" pitchFamily="34" charset="0"/>
              </a:rPr>
              <a:t>dit</a:t>
            </a:r>
            <a:r>
              <a:rPr kumimoji="0" lang="en-US"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rPr>
              <a:t> (she said/has said)	 </a:t>
            </a:r>
            <a:endParaRPr lang="en-US" sz="2400" dirty="0">
              <a:solidFill>
                <a:srgbClr val="4472C4">
                  <a:lumMod val="50000"/>
                </a:srgb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rPr>
              <a:t>Here are two more: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dirty="0">
              <a:solidFill>
                <a:srgbClr val="4472C4">
                  <a:lumMod val="50000"/>
                </a:srgb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4472C4">
                    <a:lumMod val="50000"/>
                  </a:srgbClr>
                </a:solidFill>
                <a:latin typeface="Century Gothic" panose="020B0502020202020204" pitchFamily="34" charset="0"/>
              </a:rPr>
              <a:t>je </a:t>
            </a:r>
            <a:r>
              <a:rPr lang="en-US" sz="2400" b="1" dirty="0" err="1">
                <a:solidFill>
                  <a:srgbClr val="EE6000"/>
                </a:solidFill>
                <a:latin typeface="Century Gothic" panose="020B0502020202020204" pitchFamily="34" charset="0"/>
              </a:rPr>
              <a:t>bois</a:t>
            </a:r>
            <a:r>
              <a:rPr lang="en-US" sz="2400" dirty="0">
                <a:solidFill>
                  <a:srgbClr val="4472C4">
                    <a:lumMod val="50000"/>
                  </a:srgbClr>
                </a:solidFill>
                <a:latin typeface="Century Gothic" panose="020B0502020202020204" pitchFamily="34" charset="0"/>
              </a:rPr>
              <a:t> (I drink/I am drinking)	</a:t>
            </a:r>
            <a:r>
              <a:rPr lang="en-US" sz="2400" dirty="0">
                <a:solidFill>
                  <a:srgbClr val="4472C4">
                    <a:lumMod val="50000"/>
                  </a:srgbClr>
                </a:solidFill>
                <a:latin typeface="Century Gothic" panose="020B0502020202020204" pitchFamily="34" charset="0"/>
                <a:sym typeface="Wingdings" pitchFamily="2" charset="2"/>
              </a:rPr>
              <a:t> 	</a:t>
            </a:r>
            <a:r>
              <a:rPr lang="en-US" sz="2400" dirty="0" err="1">
                <a:solidFill>
                  <a:srgbClr val="4472C4">
                    <a:lumMod val="50000"/>
                  </a:srgbClr>
                </a:solidFill>
                <a:latin typeface="Century Gothic" panose="020B0502020202020204" pitchFamily="34" charset="0"/>
                <a:sym typeface="Wingdings" pitchFamily="2" charset="2"/>
              </a:rPr>
              <a:t>j’</a:t>
            </a:r>
            <a:r>
              <a:rPr lang="en-US" sz="2400" b="1" dirty="0" err="1">
                <a:solidFill>
                  <a:srgbClr val="EE6000"/>
                </a:solidFill>
                <a:latin typeface="Century Gothic" panose="020B0502020202020204" pitchFamily="34" charset="0"/>
                <a:sym typeface="Wingdings" pitchFamily="2" charset="2"/>
              </a:rPr>
              <a:t>ai</a:t>
            </a:r>
            <a:r>
              <a:rPr lang="en-US" sz="2400" dirty="0">
                <a:solidFill>
                  <a:srgbClr val="4472C4">
                    <a:lumMod val="50000"/>
                  </a:srgbClr>
                </a:solidFill>
                <a:latin typeface="Century Gothic" panose="020B0502020202020204" pitchFamily="34" charset="0"/>
                <a:sym typeface="Wingdings" pitchFamily="2" charset="2"/>
              </a:rPr>
              <a:t> </a:t>
            </a:r>
            <a:r>
              <a:rPr lang="en-US" sz="2400" b="1" dirty="0" err="1">
                <a:solidFill>
                  <a:srgbClr val="EE6000"/>
                </a:solidFill>
                <a:latin typeface="Century Gothic" panose="020B0502020202020204" pitchFamily="34" charset="0"/>
                <a:sym typeface="Wingdings" pitchFamily="2" charset="2"/>
              </a:rPr>
              <a:t>bu</a:t>
            </a:r>
            <a:r>
              <a:rPr lang="en-US" sz="2400" dirty="0">
                <a:solidFill>
                  <a:srgbClr val="4472C4">
                    <a:lumMod val="50000"/>
                  </a:srgbClr>
                </a:solidFill>
                <a:latin typeface="Century Gothic" panose="020B0502020202020204" pitchFamily="34" charset="0"/>
                <a:sym typeface="Wingdings" pitchFamily="2" charset="2"/>
              </a:rPr>
              <a:t> (I drank/have drunk)</a:t>
            </a:r>
            <a:r>
              <a:rPr kumimoji="0" lang="en-US"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rPr>
              <a:t>	</a:t>
            </a:r>
            <a:endParaRPr lang="en-US" sz="2400" dirty="0">
              <a:solidFill>
                <a:srgbClr val="4472C4">
                  <a:lumMod val="50000"/>
                </a:srgb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2400" dirty="0">
                <a:solidFill>
                  <a:srgbClr val="4472C4">
                    <a:lumMod val="50000"/>
                  </a:srgbClr>
                </a:solidFill>
                <a:latin typeface="Century Gothic" panose="020B0502020202020204" pitchFamily="34" charset="0"/>
              </a:rPr>
              <a:t>						Nous </a:t>
            </a:r>
            <a:r>
              <a:rPr kumimoji="0" lang="fr-FR" sz="2400" b="1" i="0" u="none" strike="noStrike" kern="1200" cap="none" spc="0" normalizeH="0" baseline="0" dirty="0">
                <a:ln>
                  <a:noFill/>
                </a:ln>
                <a:solidFill>
                  <a:srgbClr val="EE6000"/>
                </a:solidFill>
                <a:effectLst/>
                <a:uLnTx/>
                <a:uFillTx/>
                <a:latin typeface="Century Gothic" panose="020B0502020202020204" pitchFamily="34" charset="0"/>
              </a:rPr>
              <a:t>avons bu </a:t>
            </a:r>
            <a:r>
              <a:rPr kumimoji="0" lang="fr-FR" sz="2400" b="0" i="0" u="none" strike="noStrike" kern="1200" cap="none" spc="0" normalizeH="0" baseline="0" dirty="0">
                <a:ln>
                  <a:noFill/>
                </a:ln>
                <a:solidFill>
                  <a:srgbClr val="203864"/>
                </a:solidFill>
                <a:effectLst/>
                <a:uLnTx/>
                <a:uFillTx/>
                <a:latin typeface="Century Gothic" panose="020B0502020202020204" pitchFamily="34" charset="0"/>
              </a:rPr>
              <a:t>du thé. </a:t>
            </a:r>
            <a:r>
              <a:rPr kumimoji="0" lang="en-US" sz="2400" b="0" i="0" u="none" strike="noStrike" kern="1200" cap="none" spc="0" normalizeH="0" baseline="0" noProof="0" dirty="0">
                <a:ln>
                  <a:noFill/>
                </a:ln>
                <a:solidFill>
                  <a:srgbClr val="203864"/>
                </a:solidFill>
                <a:effectLst/>
                <a:uLnTx/>
                <a:uFillTx/>
                <a:latin typeface="Century Gothic" panose="020B0502020202020204" pitchFamily="34" charset="0"/>
              </a:rPr>
              <a:t>	</a:t>
            </a:r>
            <a:r>
              <a:rPr kumimoji="0" lang="en-US"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rPr>
              <a:t>						(We </a:t>
            </a:r>
            <a:r>
              <a:rPr kumimoji="0" lang="en-US" sz="2400" b="1" i="0" u="none" strike="noStrike" kern="1200" cap="none" spc="0" normalizeH="0" baseline="0" noProof="0" dirty="0">
                <a:ln>
                  <a:noFill/>
                </a:ln>
                <a:solidFill>
                  <a:srgbClr val="EE6000"/>
                </a:solidFill>
                <a:effectLst/>
                <a:uLnTx/>
                <a:uFillTx/>
                <a:latin typeface="Century Gothic" panose="020B0502020202020204" pitchFamily="34" charset="0"/>
              </a:rPr>
              <a:t>drank/have drunk </a:t>
            </a:r>
            <a:r>
              <a:rPr kumimoji="0" lang="en-US"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rPr>
              <a:t>some tea.)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dirty="0">
              <a:solidFill>
                <a:srgbClr val="4472C4">
                  <a:lumMod val="50000"/>
                </a:srgb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err="1">
                <a:solidFill>
                  <a:srgbClr val="4472C4">
                    <a:lumMod val="50000"/>
                  </a:srgbClr>
                </a:solidFill>
                <a:latin typeface="Century Gothic" panose="020B0502020202020204" pitchFamily="34" charset="0"/>
              </a:rPr>
              <a:t>elle</a:t>
            </a:r>
            <a:r>
              <a:rPr lang="en-US" sz="2400" dirty="0">
                <a:solidFill>
                  <a:srgbClr val="4472C4">
                    <a:lumMod val="50000"/>
                  </a:srgbClr>
                </a:solidFill>
                <a:latin typeface="Century Gothic" panose="020B0502020202020204" pitchFamily="34" charset="0"/>
              </a:rPr>
              <a:t> </a:t>
            </a:r>
            <a:r>
              <a:rPr lang="en-US" sz="2400" b="1" dirty="0">
                <a:solidFill>
                  <a:srgbClr val="EE6000"/>
                </a:solidFill>
                <a:latin typeface="Century Gothic" panose="020B0502020202020204" pitchFamily="34" charset="0"/>
              </a:rPr>
              <a:t>a</a:t>
            </a:r>
            <a:r>
              <a:rPr lang="en-US" sz="2400" dirty="0">
                <a:solidFill>
                  <a:srgbClr val="4472C4">
                    <a:lumMod val="50000"/>
                  </a:srgbClr>
                </a:solidFill>
                <a:latin typeface="Century Gothic" panose="020B0502020202020204" pitchFamily="34" charset="0"/>
              </a:rPr>
              <a:t> (she has)			</a:t>
            </a:r>
            <a:r>
              <a:rPr lang="en-US" sz="2400" dirty="0">
                <a:solidFill>
                  <a:srgbClr val="4472C4">
                    <a:lumMod val="50000"/>
                  </a:srgbClr>
                </a:solidFill>
                <a:latin typeface="Century Gothic" panose="020B0502020202020204" pitchFamily="34" charset="0"/>
                <a:sym typeface="Wingdings" pitchFamily="2" charset="2"/>
              </a:rPr>
              <a:t> 	</a:t>
            </a:r>
            <a:r>
              <a:rPr lang="en-US" sz="2400" dirty="0" err="1">
                <a:solidFill>
                  <a:srgbClr val="4472C4">
                    <a:lumMod val="50000"/>
                  </a:srgbClr>
                </a:solidFill>
                <a:latin typeface="Century Gothic" panose="020B0502020202020204" pitchFamily="34" charset="0"/>
                <a:sym typeface="Wingdings" pitchFamily="2" charset="2"/>
              </a:rPr>
              <a:t>elle</a:t>
            </a:r>
            <a:r>
              <a:rPr lang="en-US" sz="2400" dirty="0">
                <a:solidFill>
                  <a:srgbClr val="4472C4">
                    <a:lumMod val="50000"/>
                  </a:srgbClr>
                </a:solidFill>
                <a:latin typeface="Century Gothic" panose="020B0502020202020204" pitchFamily="34" charset="0"/>
                <a:sym typeface="Wingdings" pitchFamily="2" charset="2"/>
              </a:rPr>
              <a:t> </a:t>
            </a:r>
            <a:r>
              <a:rPr lang="en-US" sz="2400" b="1" dirty="0">
                <a:solidFill>
                  <a:srgbClr val="EE6000"/>
                </a:solidFill>
                <a:latin typeface="Century Gothic" panose="020B0502020202020204" pitchFamily="34" charset="0"/>
                <a:sym typeface="Wingdings" pitchFamily="2" charset="2"/>
              </a:rPr>
              <a:t>a</a:t>
            </a:r>
            <a:r>
              <a:rPr lang="en-US" sz="2400" dirty="0">
                <a:solidFill>
                  <a:srgbClr val="4472C4">
                    <a:lumMod val="50000"/>
                  </a:srgbClr>
                </a:solidFill>
                <a:latin typeface="Century Gothic" panose="020B0502020202020204" pitchFamily="34" charset="0"/>
                <a:sym typeface="Wingdings" pitchFamily="2" charset="2"/>
              </a:rPr>
              <a:t> </a:t>
            </a:r>
            <a:r>
              <a:rPr lang="en-US" sz="2400" b="1" dirty="0" err="1">
                <a:solidFill>
                  <a:srgbClr val="EE6000"/>
                </a:solidFill>
                <a:latin typeface="Century Gothic" panose="020B0502020202020204" pitchFamily="34" charset="0"/>
                <a:sym typeface="Wingdings" pitchFamily="2" charset="2"/>
              </a:rPr>
              <a:t>eu</a:t>
            </a:r>
            <a:r>
              <a:rPr lang="en-US" sz="2400" dirty="0">
                <a:solidFill>
                  <a:srgbClr val="4472C4">
                    <a:lumMod val="50000"/>
                  </a:srgbClr>
                </a:solidFill>
                <a:latin typeface="Century Gothic" panose="020B0502020202020204" pitchFamily="34" charset="0"/>
                <a:sym typeface="Wingdings" pitchFamily="2" charset="2"/>
              </a:rPr>
              <a:t> (she has had/had)</a:t>
            </a:r>
            <a:endParaRPr lang="en-US" sz="2400" dirty="0">
              <a:solidFill>
                <a:srgbClr val="4472C4">
                  <a:lumMod val="50000"/>
                </a:srgbClr>
              </a:solidFill>
              <a:latin typeface="Century Gothic" panose="020B0502020202020204" pitchFamily="34" charset="0"/>
            </a:endParaRPr>
          </a:p>
          <a:p>
            <a:pPr lvl="0">
              <a:defRPr/>
            </a:pPr>
            <a:r>
              <a:rPr lang="fr-FR" sz="2400" dirty="0">
                <a:solidFill>
                  <a:srgbClr val="4472C4">
                    <a:lumMod val="50000"/>
                  </a:srgbClr>
                </a:solidFill>
                <a:latin typeface="Century Gothic" panose="020B0502020202020204" pitchFamily="34" charset="0"/>
              </a:rPr>
              <a:t>						Elles </a:t>
            </a:r>
            <a:r>
              <a:rPr lang="fr-FR" sz="2400" b="1" dirty="0">
                <a:solidFill>
                  <a:srgbClr val="EE6000"/>
                </a:solidFill>
                <a:latin typeface="Century Gothic" panose="020B0502020202020204" pitchFamily="34" charset="0"/>
              </a:rPr>
              <a:t>ont eu</a:t>
            </a:r>
            <a:r>
              <a:rPr lang="fr-FR" sz="2400" dirty="0">
                <a:solidFill>
                  <a:srgbClr val="EE6000"/>
                </a:solidFill>
                <a:latin typeface="Century Gothic" panose="020B0502020202020204" pitchFamily="34" charset="0"/>
              </a:rPr>
              <a:t> </a:t>
            </a:r>
            <a:r>
              <a:rPr lang="fr-FR" sz="2400" dirty="0">
                <a:solidFill>
                  <a:srgbClr val="4472C4">
                    <a:lumMod val="50000"/>
                  </a:srgbClr>
                </a:solidFill>
                <a:latin typeface="Century Gothic" panose="020B0502020202020204" pitchFamily="34" charset="0"/>
              </a:rPr>
              <a:t>un accident.</a:t>
            </a:r>
            <a:r>
              <a:rPr lang="en-US" sz="2400" dirty="0">
                <a:solidFill>
                  <a:srgbClr val="4472C4">
                    <a:lumMod val="50000"/>
                  </a:srgbClr>
                </a:solidFill>
                <a:latin typeface="Century Gothic" panose="020B0502020202020204" pitchFamily="34" charset="0"/>
              </a:rPr>
              <a:t>			</a:t>
            </a:r>
          </a:p>
          <a:p>
            <a:pPr lvl="0">
              <a:defRPr/>
            </a:pPr>
            <a:r>
              <a:rPr lang="en-US" sz="2400" dirty="0">
                <a:solidFill>
                  <a:srgbClr val="4472C4">
                    <a:lumMod val="50000"/>
                  </a:srgbClr>
                </a:solidFill>
                <a:latin typeface="Century Gothic" panose="020B0502020202020204" pitchFamily="34" charset="0"/>
              </a:rPr>
              <a:t>						(They </a:t>
            </a:r>
            <a:r>
              <a:rPr lang="en-US" sz="2400" b="1" dirty="0">
                <a:solidFill>
                  <a:srgbClr val="EE6000"/>
                </a:solidFill>
                <a:latin typeface="Century Gothic" panose="020B0502020202020204" pitchFamily="34" charset="0"/>
              </a:rPr>
              <a:t>had/have had </a:t>
            </a:r>
            <a:r>
              <a:rPr lang="en-US" sz="2400" dirty="0">
                <a:solidFill>
                  <a:srgbClr val="4472C4">
                    <a:lumMod val="50000"/>
                  </a:srgbClr>
                </a:solidFill>
                <a:latin typeface="Century Gothic" panose="020B0502020202020204" pitchFamily="34" charset="0"/>
              </a:rPr>
              <a:t>an accident.) </a:t>
            </a:r>
            <a:r>
              <a:rPr kumimoji="0" lang="en-US"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rPr>
              <a:t>	</a:t>
            </a:r>
          </a:p>
          <a:p>
            <a:pPr lvl="0">
              <a:defRPr/>
            </a:pPr>
            <a:r>
              <a:rPr lang="en-US" sz="2400" dirty="0">
                <a:solidFill>
                  <a:srgbClr val="4472C4">
                    <a:lumMod val="50000"/>
                  </a:srgbClr>
                </a:solidFill>
                <a:latin typeface="Century Gothic" panose="020B0502020202020204" pitchFamily="34" charset="0"/>
              </a:rPr>
              <a:t>									</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ndParaRPr>
          </a:p>
        </p:txBody>
      </p:sp>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fontScale="90000"/>
          </a:bodyPr>
          <a:lstStyle/>
          <a:p>
            <a:r>
              <a:rPr lang="en-GB" sz="3600" b="1" dirty="0">
                <a:solidFill>
                  <a:schemeClr val="bg1"/>
                </a:solidFill>
              </a:rPr>
              <a:t>Irregular past participles</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11" name="Rectangle 10">
            <a:extLst>
              <a:ext uri="{FF2B5EF4-FFF2-40B4-BE49-F238E27FC236}">
                <a16:creationId xmlns:a16="http://schemas.microsoft.com/office/drawing/2014/main" id="{AEDF521A-357A-6440-BD52-011D6CB792FC}"/>
              </a:ext>
            </a:extLst>
          </p:cNvPr>
          <p:cNvSpPr/>
          <p:nvPr/>
        </p:nvSpPr>
        <p:spPr>
          <a:xfrm>
            <a:off x="5896003" y="1944828"/>
            <a:ext cx="864833" cy="3769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chemeClr val="accent5">
                    <a:lumMod val="50000"/>
                  </a:schemeClr>
                </a:solidFill>
              </a:rPr>
              <a:t>______</a:t>
            </a:r>
          </a:p>
        </p:txBody>
      </p:sp>
      <p:sp>
        <p:nvSpPr>
          <p:cNvPr id="12" name="Rectangle 11">
            <a:extLst>
              <a:ext uri="{FF2B5EF4-FFF2-40B4-BE49-F238E27FC236}">
                <a16:creationId xmlns:a16="http://schemas.microsoft.com/office/drawing/2014/main" id="{53B2058D-CCBB-4F4E-9C04-AFD05D486C0A}"/>
              </a:ext>
            </a:extLst>
          </p:cNvPr>
          <p:cNvSpPr/>
          <p:nvPr/>
        </p:nvSpPr>
        <p:spPr>
          <a:xfrm>
            <a:off x="6289648" y="2304500"/>
            <a:ext cx="806226" cy="3769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chemeClr val="accent5">
                    <a:lumMod val="50000"/>
                  </a:schemeClr>
                </a:solidFill>
              </a:rPr>
              <a:t>______</a:t>
            </a:r>
          </a:p>
        </p:txBody>
      </p:sp>
      <p:sp>
        <p:nvSpPr>
          <p:cNvPr id="6" name="Rounded Rectangular Callout 5">
            <a:extLst>
              <a:ext uri="{FF2B5EF4-FFF2-40B4-BE49-F238E27FC236}">
                <a16:creationId xmlns:a16="http://schemas.microsoft.com/office/drawing/2014/main" id="{5F94C153-20B5-D440-A8AC-13E1EDEF4512}"/>
              </a:ext>
            </a:extLst>
          </p:cNvPr>
          <p:cNvSpPr/>
          <p:nvPr/>
        </p:nvSpPr>
        <p:spPr>
          <a:xfrm>
            <a:off x="6339537" y="2000401"/>
            <a:ext cx="4071460" cy="1386918"/>
          </a:xfrm>
          <a:prstGeom prst="wedgeRoundRectCallout">
            <a:avLst>
              <a:gd name="adj1" fmla="val -19046"/>
              <a:gd name="adj2" fmla="val 74975"/>
              <a:gd name="adj3" fmla="val 16667"/>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t>Remember: the French perfect tense has </a:t>
            </a:r>
            <a:r>
              <a:rPr lang="en-GB" sz="2200" b="1" dirty="0"/>
              <a:t>TWO</a:t>
            </a:r>
            <a:r>
              <a:rPr lang="en-GB" sz="2200" dirty="0"/>
              <a:t> equivalent tenses in English</a:t>
            </a:r>
            <a:r>
              <a:rPr lang="en-GB" sz="2200" b="1" dirty="0"/>
              <a:t>. </a:t>
            </a:r>
          </a:p>
        </p:txBody>
      </p:sp>
    </p:spTree>
    <p:extLst>
      <p:ext uri="{BB962C8B-B14F-4D97-AF65-F5344CB8AC3E}">
        <p14:creationId xmlns:p14="http://schemas.microsoft.com/office/powerpoint/2010/main" val="4178670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grpId="1"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childTnLst>
                                </p:cTn>
                              </p:par>
                              <p:par>
                                <p:cTn id="21" presetID="1" presetClass="entr" presetSubtype="0" fill="hold" grpId="1"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
                                            <p:txEl>
                                              <p:pRg st="11" end="11"/>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
                                            <p:txEl>
                                              <p:pRg st="12" end="12"/>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
                                            <p:txEl>
                                              <p:pRg st="13" end="13"/>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
                                            <p:txEl>
                                              <p:pRg st="14" end="14"/>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2" grpId="0" animBg="1"/>
      <p:bldP spid="12" grpId="1" animBg="1"/>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6" name="TextBox 5"/>
          <p:cNvSpPr txBox="1"/>
          <p:nvPr/>
        </p:nvSpPr>
        <p:spPr>
          <a:xfrm>
            <a:off x="1346112" y="1719003"/>
            <a:ext cx="9499776" cy="215443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34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je </a:t>
            </a:r>
            <a:r>
              <a:rPr kumimoji="0" lang="en-GB" sz="13400" b="1" i="0" u="none" strike="noStrike" kern="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a:sym typeface="Arial"/>
              </a:rPr>
              <a:t>bois</a:t>
            </a:r>
            <a:endParaRPr kumimoji="0" lang="en-GB" sz="134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endParaRPr>
          </a:p>
        </p:txBody>
      </p:sp>
      <p:sp>
        <p:nvSpPr>
          <p:cNvPr id="8" name="TextBox 7">
            <a:extLst>
              <a:ext uri="{FF2B5EF4-FFF2-40B4-BE49-F238E27FC236}">
                <a16:creationId xmlns:a16="http://schemas.microsoft.com/office/drawing/2014/main" id="{6D7F314A-1F18-46C3-B2C2-8CDD3A7E7ED1}"/>
              </a:ext>
            </a:extLst>
          </p:cNvPr>
          <p:cNvSpPr txBox="1"/>
          <p:nvPr/>
        </p:nvSpPr>
        <p:spPr>
          <a:xfrm>
            <a:off x="2524800" y="4180146"/>
            <a:ext cx="71424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I drink, I am </a:t>
            </a:r>
            <a:r>
              <a:rPr lang="en-GB" sz="3600" b="1" kern="0" dirty="0">
                <a:solidFill>
                  <a:srgbClr val="5B9BD5">
                    <a:lumMod val="50000"/>
                  </a:srgbClr>
                </a:solidFill>
                <a:latin typeface="Century Gothic" panose="020B0502020202020204" pitchFamily="34" charset="0"/>
                <a:cs typeface="Arial"/>
                <a:sym typeface="Arial"/>
              </a:rPr>
              <a:t>drinking</a:t>
            </a:r>
            <a:endParaRPr kumimoji="0" lang="en-GB" sz="36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endParaRPr>
          </a:p>
        </p:txBody>
      </p:sp>
      <p:sp>
        <p:nvSpPr>
          <p:cNvPr id="10" name="Action Button: Forward or Next 9">
            <a:hlinkClick r:id="" action="ppaction://noaction" highlightClick="1">
              <a:snd r:embed="rId3" name="je bois.wav"/>
            </a:hlinkClick>
          </p:cNvPr>
          <p:cNvSpPr/>
          <p:nvPr/>
        </p:nvSpPr>
        <p:spPr>
          <a:xfrm>
            <a:off x="368489" y="5254388"/>
            <a:ext cx="641445" cy="723331"/>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Tw Cen MT" panose="020B0602020104020603"/>
              <a:ea typeface="+mn-ea"/>
              <a:cs typeface="+mn-cs"/>
              <a:sym typeface="Arial"/>
            </a:endParaRPr>
          </a:p>
        </p:txBody>
      </p:sp>
      <p:pic>
        <p:nvPicPr>
          <p:cNvPr id="11" name="Picture 10" descr="background rectangle">
            <a:extLst>
              <a:ext uri="{FF2B5EF4-FFF2-40B4-BE49-F238E27FC236}">
                <a16:creationId xmlns:a16="http://schemas.microsoft.com/office/drawing/2014/main" id="{37658A0F-BC19-457F-9765-E918E14F42D1}"/>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2" name="Title 3">
            <a:extLst>
              <a:ext uri="{FF2B5EF4-FFF2-40B4-BE49-F238E27FC236}">
                <a16:creationId xmlns:a16="http://schemas.microsoft.com/office/drawing/2014/main" id="{67A92D48-24B2-4808-9910-6A755CB56AC6}"/>
              </a:ext>
            </a:extLst>
          </p:cNvPr>
          <p:cNvSpPr>
            <a:spLocks noGrp="1"/>
          </p:cNvSpPr>
          <p:nvPr>
            <p:ph type="title"/>
          </p:nvPr>
        </p:nvSpPr>
        <p:spPr>
          <a:xfrm>
            <a:off x="0" y="296864"/>
            <a:ext cx="5265384" cy="707849"/>
          </a:xfrm>
        </p:spPr>
        <p:txBody>
          <a:bodyPr>
            <a:normAutofit/>
          </a:bodyPr>
          <a:lstStyle/>
          <a:p>
            <a:r>
              <a:rPr lang="en-GB" sz="3600" b="1">
                <a:solidFill>
                  <a:schemeClr val="bg1"/>
                </a:solidFill>
              </a:rPr>
              <a:t>Au </a:t>
            </a:r>
            <a:r>
              <a:rPr lang="en-GB" sz="3600" b="1" err="1">
                <a:solidFill>
                  <a:schemeClr val="bg1"/>
                </a:solidFill>
              </a:rPr>
              <a:t>présent</a:t>
            </a:r>
            <a:endParaRPr lang="en-GB" sz="3600" b="1">
              <a:solidFill>
                <a:schemeClr val="bg1"/>
              </a:solidFill>
            </a:endParaRPr>
          </a:p>
        </p:txBody>
      </p:sp>
      <p:sp>
        <p:nvSpPr>
          <p:cNvPr id="13" name="Rounded Rectangle 46">
            <a:extLst>
              <a:ext uri="{FF2B5EF4-FFF2-40B4-BE49-F238E27FC236}">
                <a16:creationId xmlns:a16="http://schemas.microsoft.com/office/drawing/2014/main" id="{184D6A00-A7DE-4C3A-BCF6-A21400D44635}"/>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pic>
        <p:nvPicPr>
          <p:cNvPr id="9" name="Picture 8">
            <a:extLst>
              <a:ext uri="{FF2B5EF4-FFF2-40B4-BE49-F238E27FC236}">
                <a16:creationId xmlns:a16="http://schemas.microsoft.com/office/drawing/2014/main" id="{7730D03D-4E38-5F41-ABDD-642911549E3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65093" y="2071666"/>
            <a:ext cx="1424763" cy="2059898"/>
          </a:xfrm>
          <a:prstGeom prst="rect">
            <a:avLst/>
          </a:prstGeom>
        </p:spPr>
      </p:pic>
    </p:spTree>
    <p:extLst>
      <p:ext uri="{BB962C8B-B14F-4D97-AF65-F5344CB8AC3E}">
        <p14:creationId xmlns:p14="http://schemas.microsoft.com/office/powerpoint/2010/main" val="2115228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je bois.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6" name="TextBox 5"/>
          <p:cNvSpPr txBox="1"/>
          <p:nvPr/>
        </p:nvSpPr>
        <p:spPr>
          <a:xfrm>
            <a:off x="1346112" y="1719003"/>
            <a:ext cx="9499776" cy="215443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3400" b="1" i="0" u="none" strike="noStrike" kern="0" cap="none" spc="0" normalizeH="0" baseline="0" noProof="0" dirty="0" err="1">
                <a:ln>
                  <a:noFill/>
                </a:ln>
                <a:solidFill>
                  <a:schemeClr val="accent1">
                    <a:lumMod val="50000"/>
                  </a:schemeClr>
                </a:solidFill>
                <a:effectLst/>
                <a:uLnTx/>
                <a:uFillTx/>
                <a:latin typeface="Century Gothic" panose="020B0502020202020204" pitchFamily="34" charset="0"/>
                <a:ea typeface="+mn-ea"/>
                <a:cs typeface="Arial"/>
                <a:sym typeface="Arial"/>
              </a:rPr>
              <a:t>j’</a:t>
            </a:r>
            <a:r>
              <a:rPr kumimoji="0" lang="en-GB" sz="13400" b="1" i="0" u="none" strike="noStrike" kern="0" cap="none" spc="0" normalizeH="0" baseline="0" noProof="0" dirty="0" err="1">
                <a:ln>
                  <a:noFill/>
                </a:ln>
                <a:solidFill>
                  <a:srgbClr val="EE6000"/>
                </a:solidFill>
                <a:effectLst/>
                <a:uLnTx/>
                <a:uFillTx/>
                <a:latin typeface="Century Gothic" panose="020B0502020202020204" pitchFamily="34" charset="0"/>
                <a:ea typeface="+mn-ea"/>
                <a:cs typeface="Arial"/>
                <a:sym typeface="Arial"/>
              </a:rPr>
              <a:t>ai</a:t>
            </a:r>
            <a:r>
              <a:rPr kumimoji="0" lang="en-GB" sz="13400" b="1" i="0" u="none" strike="noStrike" kern="0" cap="none" spc="0" normalizeH="0" baseline="0" noProof="0" dirty="0">
                <a:ln>
                  <a:noFill/>
                </a:ln>
                <a:solidFill>
                  <a:srgbClr val="203864"/>
                </a:solidFill>
                <a:effectLst/>
                <a:uLnTx/>
                <a:uFillTx/>
                <a:latin typeface="Century Gothic" panose="020B0502020202020204" pitchFamily="34" charset="0"/>
                <a:ea typeface="+mn-ea"/>
                <a:cs typeface="Arial"/>
                <a:sym typeface="Arial"/>
              </a:rPr>
              <a:t> </a:t>
            </a:r>
            <a:r>
              <a:rPr kumimoji="0" lang="en-GB" sz="13400" b="1" i="0" u="none" strike="noStrike" kern="0" cap="none" spc="0" normalizeH="0" baseline="0" noProof="0" dirty="0" err="1">
                <a:ln>
                  <a:noFill/>
                </a:ln>
                <a:solidFill>
                  <a:schemeClr val="accent1">
                    <a:lumMod val="50000"/>
                  </a:schemeClr>
                </a:solidFill>
                <a:effectLst/>
                <a:uLnTx/>
                <a:uFillTx/>
                <a:latin typeface="Century Gothic" panose="020B0502020202020204" pitchFamily="34" charset="0"/>
                <a:ea typeface="+mn-ea"/>
                <a:cs typeface="Arial"/>
                <a:sym typeface="Arial"/>
              </a:rPr>
              <a:t>bu</a:t>
            </a:r>
            <a:endParaRPr kumimoji="0" lang="en-GB" sz="13400" b="1" i="0" u="none" strike="noStrike" kern="0" cap="none" spc="0" normalizeH="0" baseline="0" noProof="0" dirty="0">
              <a:ln>
                <a:noFill/>
              </a:ln>
              <a:solidFill>
                <a:schemeClr val="accent1">
                  <a:lumMod val="50000"/>
                </a:schemeClr>
              </a:solidFill>
              <a:effectLst/>
              <a:uLnTx/>
              <a:uFillTx/>
              <a:latin typeface="Century Gothic" panose="020B0502020202020204" pitchFamily="34" charset="0"/>
              <a:ea typeface="+mn-ea"/>
              <a:cs typeface="Arial"/>
              <a:sym typeface="Arial"/>
            </a:endParaRPr>
          </a:p>
        </p:txBody>
      </p:sp>
      <p:sp>
        <p:nvSpPr>
          <p:cNvPr id="8" name="TextBox 7">
            <a:extLst>
              <a:ext uri="{FF2B5EF4-FFF2-40B4-BE49-F238E27FC236}">
                <a16:creationId xmlns:a16="http://schemas.microsoft.com/office/drawing/2014/main" id="{6D7F314A-1F18-46C3-B2C2-8CDD3A7E7ED1}"/>
              </a:ext>
            </a:extLst>
          </p:cNvPr>
          <p:cNvSpPr txBox="1"/>
          <p:nvPr/>
        </p:nvSpPr>
        <p:spPr>
          <a:xfrm>
            <a:off x="2524800" y="4180146"/>
            <a:ext cx="71424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a:ln>
                  <a:noFill/>
                </a:ln>
                <a:solidFill>
                  <a:srgbClr val="5B9BD5">
                    <a:lumMod val="50000"/>
                  </a:srgbClr>
                </a:solidFill>
                <a:effectLst/>
                <a:uLnTx/>
                <a:uFillTx/>
                <a:latin typeface="Century Gothic" panose="020B0502020202020204" pitchFamily="34" charset="0"/>
                <a:ea typeface="+mn-ea"/>
                <a:cs typeface="Arial"/>
                <a:sym typeface="Arial"/>
              </a:rPr>
              <a:t>I drank, have drunk</a:t>
            </a:r>
          </a:p>
        </p:txBody>
      </p:sp>
      <p:sp>
        <p:nvSpPr>
          <p:cNvPr id="10" name="Action Button: Forward or Next 9">
            <a:hlinkClick r:id="" action="ppaction://noaction" highlightClick="1">
              <a:snd r:embed="rId3" name="j'ai bu.wav"/>
            </a:hlinkClick>
          </p:cNvPr>
          <p:cNvSpPr/>
          <p:nvPr/>
        </p:nvSpPr>
        <p:spPr>
          <a:xfrm>
            <a:off x="368489" y="5254388"/>
            <a:ext cx="641445" cy="723331"/>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Tw Cen MT" panose="020B0602020104020603"/>
              <a:ea typeface="+mn-ea"/>
              <a:cs typeface="+mn-cs"/>
              <a:sym typeface="Arial"/>
            </a:endParaRPr>
          </a:p>
        </p:txBody>
      </p:sp>
      <p:pic>
        <p:nvPicPr>
          <p:cNvPr id="11" name="Picture 10" descr="background rectangle">
            <a:extLst>
              <a:ext uri="{FF2B5EF4-FFF2-40B4-BE49-F238E27FC236}">
                <a16:creationId xmlns:a16="http://schemas.microsoft.com/office/drawing/2014/main" id="{37658A0F-BC19-457F-9765-E918E14F42D1}"/>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2" name="Title 3">
            <a:extLst>
              <a:ext uri="{FF2B5EF4-FFF2-40B4-BE49-F238E27FC236}">
                <a16:creationId xmlns:a16="http://schemas.microsoft.com/office/drawing/2014/main" id="{67A92D48-24B2-4808-9910-6A755CB56AC6}"/>
              </a:ext>
            </a:extLst>
          </p:cNvPr>
          <p:cNvSpPr>
            <a:spLocks noGrp="1"/>
          </p:cNvSpPr>
          <p:nvPr>
            <p:ph type="title"/>
          </p:nvPr>
        </p:nvSpPr>
        <p:spPr>
          <a:xfrm>
            <a:off x="0" y="296864"/>
            <a:ext cx="5265384" cy="707849"/>
          </a:xfrm>
        </p:spPr>
        <p:txBody>
          <a:bodyPr>
            <a:normAutofit/>
          </a:bodyPr>
          <a:lstStyle/>
          <a:p>
            <a:r>
              <a:rPr lang="en-GB" sz="3600" b="1">
                <a:solidFill>
                  <a:schemeClr val="bg1"/>
                </a:solidFill>
              </a:rPr>
              <a:t>Au passé</a:t>
            </a:r>
          </a:p>
        </p:txBody>
      </p:sp>
      <p:sp>
        <p:nvSpPr>
          <p:cNvPr id="13" name="Rounded Rectangle 46">
            <a:extLst>
              <a:ext uri="{FF2B5EF4-FFF2-40B4-BE49-F238E27FC236}">
                <a16:creationId xmlns:a16="http://schemas.microsoft.com/office/drawing/2014/main" id="{184D6A00-A7DE-4C3A-BCF6-A21400D44635}"/>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pic>
        <p:nvPicPr>
          <p:cNvPr id="9" name="Picture 8">
            <a:extLst>
              <a:ext uri="{FF2B5EF4-FFF2-40B4-BE49-F238E27FC236}">
                <a16:creationId xmlns:a16="http://schemas.microsoft.com/office/drawing/2014/main" id="{38058CD3-5F6C-364C-973D-A97421EF148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65093" y="2071666"/>
            <a:ext cx="1424763" cy="2059898"/>
          </a:xfrm>
          <a:prstGeom prst="rect">
            <a:avLst/>
          </a:prstGeom>
        </p:spPr>
      </p:pic>
    </p:spTree>
    <p:extLst>
      <p:ext uri="{BB962C8B-B14F-4D97-AF65-F5344CB8AC3E}">
        <p14:creationId xmlns:p14="http://schemas.microsoft.com/office/powerpoint/2010/main" val="2637389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j'ai bu.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6" name="TextBox 5"/>
          <p:cNvSpPr txBox="1"/>
          <p:nvPr/>
        </p:nvSpPr>
        <p:spPr>
          <a:xfrm>
            <a:off x="1346112" y="1719003"/>
            <a:ext cx="9499776" cy="215443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3400" b="1" i="0" u="none" strike="noStrike" kern="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a:sym typeface="Arial"/>
              </a:rPr>
              <a:t>j’ai</a:t>
            </a:r>
            <a:endParaRPr kumimoji="0" lang="en-GB" sz="134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endParaRPr>
          </a:p>
        </p:txBody>
      </p:sp>
      <p:sp>
        <p:nvSpPr>
          <p:cNvPr id="8" name="TextBox 7">
            <a:extLst>
              <a:ext uri="{FF2B5EF4-FFF2-40B4-BE49-F238E27FC236}">
                <a16:creationId xmlns:a16="http://schemas.microsoft.com/office/drawing/2014/main" id="{6D7F314A-1F18-46C3-B2C2-8CDD3A7E7ED1}"/>
              </a:ext>
            </a:extLst>
          </p:cNvPr>
          <p:cNvSpPr txBox="1"/>
          <p:nvPr/>
        </p:nvSpPr>
        <p:spPr>
          <a:xfrm>
            <a:off x="2524800" y="4180146"/>
            <a:ext cx="71424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a:ln>
                  <a:noFill/>
                </a:ln>
                <a:solidFill>
                  <a:srgbClr val="5B9BD5">
                    <a:lumMod val="50000"/>
                  </a:srgbClr>
                </a:solidFill>
                <a:effectLst/>
                <a:uLnTx/>
                <a:uFillTx/>
                <a:latin typeface="Century Gothic" panose="020B0502020202020204" pitchFamily="34" charset="0"/>
                <a:ea typeface="+mn-ea"/>
                <a:cs typeface="Arial"/>
                <a:sym typeface="Arial"/>
              </a:rPr>
              <a:t>I have, I am </a:t>
            </a:r>
            <a:r>
              <a:rPr lang="en-GB" sz="3600" b="1" kern="0">
                <a:solidFill>
                  <a:srgbClr val="5B9BD5">
                    <a:lumMod val="50000"/>
                  </a:srgbClr>
                </a:solidFill>
                <a:latin typeface="Century Gothic" panose="020B0502020202020204" pitchFamily="34" charset="0"/>
                <a:cs typeface="Arial"/>
                <a:sym typeface="Arial"/>
              </a:rPr>
              <a:t>having</a:t>
            </a:r>
            <a:endParaRPr kumimoji="0" lang="en-GB" sz="3600" b="1" i="0" u="none" strike="noStrike" kern="0" cap="none" spc="0" normalizeH="0" baseline="0" noProof="0">
              <a:ln>
                <a:noFill/>
              </a:ln>
              <a:solidFill>
                <a:srgbClr val="5B9BD5">
                  <a:lumMod val="50000"/>
                </a:srgbClr>
              </a:solidFill>
              <a:effectLst/>
              <a:uLnTx/>
              <a:uFillTx/>
              <a:latin typeface="Century Gothic" panose="020B0502020202020204" pitchFamily="34" charset="0"/>
              <a:ea typeface="+mn-ea"/>
              <a:cs typeface="Arial"/>
              <a:sym typeface="Arial"/>
            </a:endParaRPr>
          </a:p>
        </p:txBody>
      </p:sp>
      <p:sp>
        <p:nvSpPr>
          <p:cNvPr id="10" name="Action Button: Forward or Next 9">
            <a:hlinkClick r:id="" action="ppaction://noaction" highlightClick="1">
              <a:snd r:embed="rId3" name="j'ai.wav"/>
            </a:hlinkClick>
          </p:cNvPr>
          <p:cNvSpPr/>
          <p:nvPr/>
        </p:nvSpPr>
        <p:spPr>
          <a:xfrm>
            <a:off x="368489" y="5254388"/>
            <a:ext cx="641445" cy="723331"/>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dirty="0">
              <a:ln>
                <a:noFill/>
              </a:ln>
              <a:solidFill>
                <a:prstClr val="white"/>
              </a:solidFill>
              <a:effectLst/>
              <a:uLnTx/>
              <a:uFillTx/>
              <a:latin typeface="Tw Cen MT" panose="020B0602020104020603"/>
              <a:ea typeface="+mn-ea"/>
              <a:cs typeface="+mn-cs"/>
              <a:sym typeface="Arial"/>
            </a:endParaRPr>
          </a:p>
        </p:txBody>
      </p:sp>
      <p:pic>
        <p:nvPicPr>
          <p:cNvPr id="11" name="Picture 10" descr="background rectangle">
            <a:extLst>
              <a:ext uri="{FF2B5EF4-FFF2-40B4-BE49-F238E27FC236}">
                <a16:creationId xmlns:a16="http://schemas.microsoft.com/office/drawing/2014/main" id="{37658A0F-BC19-457F-9765-E918E14F42D1}"/>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2" name="Title 3">
            <a:extLst>
              <a:ext uri="{FF2B5EF4-FFF2-40B4-BE49-F238E27FC236}">
                <a16:creationId xmlns:a16="http://schemas.microsoft.com/office/drawing/2014/main" id="{67A92D48-24B2-4808-9910-6A755CB56AC6}"/>
              </a:ext>
            </a:extLst>
          </p:cNvPr>
          <p:cNvSpPr>
            <a:spLocks noGrp="1"/>
          </p:cNvSpPr>
          <p:nvPr>
            <p:ph type="title"/>
          </p:nvPr>
        </p:nvSpPr>
        <p:spPr>
          <a:xfrm>
            <a:off x="0" y="296864"/>
            <a:ext cx="5265384" cy="707849"/>
          </a:xfrm>
        </p:spPr>
        <p:txBody>
          <a:bodyPr>
            <a:normAutofit/>
          </a:bodyPr>
          <a:lstStyle/>
          <a:p>
            <a:r>
              <a:rPr lang="en-GB" sz="3600" b="1">
                <a:solidFill>
                  <a:schemeClr val="bg1"/>
                </a:solidFill>
              </a:rPr>
              <a:t>Au </a:t>
            </a:r>
            <a:r>
              <a:rPr lang="en-GB" sz="3600" b="1" err="1">
                <a:solidFill>
                  <a:schemeClr val="bg1"/>
                </a:solidFill>
              </a:rPr>
              <a:t>présent</a:t>
            </a:r>
            <a:endParaRPr lang="en-GB" sz="3600" b="1">
              <a:solidFill>
                <a:schemeClr val="bg1"/>
              </a:solidFill>
            </a:endParaRPr>
          </a:p>
        </p:txBody>
      </p:sp>
      <p:sp>
        <p:nvSpPr>
          <p:cNvPr id="13" name="Rounded Rectangle 46">
            <a:extLst>
              <a:ext uri="{FF2B5EF4-FFF2-40B4-BE49-F238E27FC236}">
                <a16:creationId xmlns:a16="http://schemas.microsoft.com/office/drawing/2014/main" id="{184D6A00-A7DE-4C3A-BCF6-A21400D44635}"/>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938595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j'ai.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6" name="TextBox 5"/>
          <p:cNvSpPr txBox="1"/>
          <p:nvPr/>
        </p:nvSpPr>
        <p:spPr>
          <a:xfrm>
            <a:off x="1346112" y="1719003"/>
            <a:ext cx="9499776" cy="215443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3400" b="1" i="0" u="none" strike="noStrike" kern="0" cap="none" spc="0" normalizeH="0" baseline="0" noProof="0" dirty="0" err="1">
                <a:ln>
                  <a:noFill/>
                </a:ln>
                <a:solidFill>
                  <a:schemeClr val="accent1">
                    <a:lumMod val="50000"/>
                  </a:schemeClr>
                </a:solidFill>
                <a:effectLst/>
                <a:uLnTx/>
                <a:uFillTx/>
                <a:latin typeface="Century Gothic" panose="020B0502020202020204" pitchFamily="34" charset="0"/>
                <a:ea typeface="+mn-ea"/>
                <a:cs typeface="Arial"/>
                <a:sym typeface="Arial"/>
              </a:rPr>
              <a:t>j’</a:t>
            </a:r>
            <a:r>
              <a:rPr kumimoji="0" lang="en-GB" sz="13400" b="1" i="0" u="none" strike="noStrike" kern="0" cap="none" spc="0" normalizeH="0" baseline="0" noProof="0" dirty="0" err="1">
                <a:ln>
                  <a:noFill/>
                </a:ln>
                <a:solidFill>
                  <a:srgbClr val="EE6000"/>
                </a:solidFill>
                <a:effectLst/>
                <a:uLnTx/>
                <a:uFillTx/>
                <a:latin typeface="Century Gothic" panose="020B0502020202020204" pitchFamily="34" charset="0"/>
                <a:ea typeface="+mn-ea"/>
                <a:cs typeface="Arial"/>
                <a:sym typeface="Arial"/>
              </a:rPr>
              <a:t>ai</a:t>
            </a:r>
            <a:r>
              <a:rPr kumimoji="0" lang="en-GB" sz="13400" b="1" i="0" u="none" strike="noStrike" kern="0" cap="none" spc="0" normalizeH="0" baseline="0" noProof="0" dirty="0">
                <a:ln>
                  <a:noFill/>
                </a:ln>
                <a:solidFill>
                  <a:srgbClr val="203864"/>
                </a:solidFill>
                <a:effectLst/>
                <a:uLnTx/>
                <a:uFillTx/>
                <a:latin typeface="Century Gothic" panose="020B0502020202020204" pitchFamily="34" charset="0"/>
                <a:ea typeface="+mn-ea"/>
                <a:cs typeface="Arial"/>
                <a:sym typeface="Arial"/>
              </a:rPr>
              <a:t> </a:t>
            </a:r>
            <a:r>
              <a:rPr kumimoji="0" lang="en-GB" sz="13400" b="1" i="0" u="none" strike="noStrike" kern="0" cap="none" spc="0" normalizeH="0" baseline="0" noProof="0" dirty="0" err="1">
                <a:ln>
                  <a:noFill/>
                </a:ln>
                <a:solidFill>
                  <a:schemeClr val="accent1">
                    <a:lumMod val="50000"/>
                  </a:schemeClr>
                </a:solidFill>
                <a:effectLst/>
                <a:uLnTx/>
                <a:uFillTx/>
                <a:latin typeface="Century Gothic" panose="020B0502020202020204" pitchFamily="34" charset="0"/>
                <a:ea typeface="+mn-ea"/>
                <a:cs typeface="Arial"/>
                <a:sym typeface="Arial"/>
              </a:rPr>
              <a:t>eu</a:t>
            </a:r>
            <a:endParaRPr kumimoji="0" lang="en-GB" sz="13400" b="1" i="0" u="none" strike="noStrike" kern="0" cap="none" spc="0" normalizeH="0" baseline="0" noProof="0" dirty="0">
              <a:ln>
                <a:noFill/>
              </a:ln>
              <a:solidFill>
                <a:schemeClr val="accent1">
                  <a:lumMod val="50000"/>
                </a:schemeClr>
              </a:solidFill>
              <a:effectLst/>
              <a:uLnTx/>
              <a:uFillTx/>
              <a:latin typeface="Century Gothic" panose="020B0502020202020204" pitchFamily="34" charset="0"/>
              <a:ea typeface="+mn-ea"/>
              <a:cs typeface="Arial"/>
              <a:sym typeface="Arial"/>
            </a:endParaRPr>
          </a:p>
        </p:txBody>
      </p:sp>
      <p:sp>
        <p:nvSpPr>
          <p:cNvPr id="8" name="TextBox 7">
            <a:extLst>
              <a:ext uri="{FF2B5EF4-FFF2-40B4-BE49-F238E27FC236}">
                <a16:creationId xmlns:a16="http://schemas.microsoft.com/office/drawing/2014/main" id="{6D7F314A-1F18-46C3-B2C2-8CDD3A7E7ED1}"/>
              </a:ext>
            </a:extLst>
          </p:cNvPr>
          <p:cNvSpPr txBox="1"/>
          <p:nvPr/>
        </p:nvSpPr>
        <p:spPr>
          <a:xfrm>
            <a:off x="2524800" y="4180146"/>
            <a:ext cx="71424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a:ln>
                  <a:noFill/>
                </a:ln>
                <a:solidFill>
                  <a:srgbClr val="5B9BD5">
                    <a:lumMod val="50000"/>
                  </a:srgbClr>
                </a:solidFill>
                <a:effectLst/>
                <a:uLnTx/>
                <a:uFillTx/>
                <a:latin typeface="Century Gothic" panose="020B0502020202020204" pitchFamily="34" charset="0"/>
                <a:ea typeface="+mn-ea"/>
                <a:cs typeface="Arial"/>
                <a:sym typeface="Arial"/>
              </a:rPr>
              <a:t>I had, I have had</a:t>
            </a:r>
          </a:p>
        </p:txBody>
      </p:sp>
      <p:sp>
        <p:nvSpPr>
          <p:cNvPr id="10" name="Action Button: Forward or Next 9">
            <a:hlinkClick r:id="" action="ppaction://noaction" highlightClick="1">
              <a:snd r:embed="rId3" name="j'ai eu.wav"/>
            </a:hlinkClick>
          </p:cNvPr>
          <p:cNvSpPr/>
          <p:nvPr/>
        </p:nvSpPr>
        <p:spPr>
          <a:xfrm>
            <a:off x="368489" y="5254388"/>
            <a:ext cx="641445" cy="723331"/>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Tw Cen MT" panose="020B0602020104020603"/>
              <a:ea typeface="+mn-ea"/>
              <a:cs typeface="+mn-cs"/>
              <a:sym typeface="Arial"/>
            </a:endParaRPr>
          </a:p>
        </p:txBody>
      </p:sp>
      <p:pic>
        <p:nvPicPr>
          <p:cNvPr id="11" name="Picture 10" descr="background rectangle">
            <a:extLst>
              <a:ext uri="{FF2B5EF4-FFF2-40B4-BE49-F238E27FC236}">
                <a16:creationId xmlns:a16="http://schemas.microsoft.com/office/drawing/2014/main" id="{37658A0F-BC19-457F-9765-E918E14F42D1}"/>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2" name="Title 3">
            <a:extLst>
              <a:ext uri="{FF2B5EF4-FFF2-40B4-BE49-F238E27FC236}">
                <a16:creationId xmlns:a16="http://schemas.microsoft.com/office/drawing/2014/main" id="{67A92D48-24B2-4808-9910-6A755CB56AC6}"/>
              </a:ext>
            </a:extLst>
          </p:cNvPr>
          <p:cNvSpPr>
            <a:spLocks noGrp="1"/>
          </p:cNvSpPr>
          <p:nvPr>
            <p:ph type="title"/>
          </p:nvPr>
        </p:nvSpPr>
        <p:spPr>
          <a:xfrm>
            <a:off x="0" y="296864"/>
            <a:ext cx="5265384" cy="707849"/>
          </a:xfrm>
        </p:spPr>
        <p:txBody>
          <a:bodyPr>
            <a:normAutofit/>
          </a:bodyPr>
          <a:lstStyle/>
          <a:p>
            <a:r>
              <a:rPr lang="en-GB" sz="3600" b="1">
                <a:solidFill>
                  <a:schemeClr val="bg1"/>
                </a:solidFill>
              </a:rPr>
              <a:t>Au passé</a:t>
            </a:r>
          </a:p>
        </p:txBody>
      </p:sp>
      <p:sp>
        <p:nvSpPr>
          <p:cNvPr id="13" name="Rounded Rectangle 46">
            <a:extLst>
              <a:ext uri="{FF2B5EF4-FFF2-40B4-BE49-F238E27FC236}">
                <a16:creationId xmlns:a16="http://schemas.microsoft.com/office/drawing/2014/main" id="{184D6A00-A7DE-4C3A-BCF6-A21400D44635}"/>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903069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j'ai eu.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fr-FR" sz="3600" b="1">
                <a:solidFill>
                  <a:schemeClr val="bg1"/>
                </a:solidFill>
              </a:rPr>
              <a:t>À l’hôpital !</a:t>
            </a:r>
          </a:p>
        </p:txBody>
      </p:sp>
      <p:sp>
        <p:nvSpPr>
          <p:cNvPr id="5" name="Rounded Rectangle 46">
            <a:extLst>
              <a:ext uri="{FF2B5EF4-FFF2-40B4-BE49-F238E27FC236}">
                <a16:creationId xmlns:a16="http://schemas.microsoft.com/office/drawing/2014/main" id="{A02A453C-DE50-40D8-BF6D-776FC8320ECC}"/>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31" name="TextBox 30">
            <a:extLst>
              <a:ext uri="{FF2B5EF4-FFF2-40B4-BE49-F238E27FC236}">
                <a16:creationId xmlns:a16="http://schemas.microsoft.com/office/drawing/2014/main" id="{3ADB0CB1-2F02-E641-A89F-A2B23A4CDDB9}"/>
              </a:ext>
            </a:extLst>
          </p:cNvPr>
          <p:cNvSpPr txBox="1"/>
          <p:nvPr/>
        </p:nvSpPr>
        <p:spPr>
          <a:xfrm>
            <a:off x="157278" y="1203587"/>
            <a:ext cx="11822339" cy="769441"/>
          </a:xfrm>
          <a:prstGeom prst="rect">
            <a:avLst/>
          </a:prstGeom>
          <a:noFill/>
        </p:spPr>
        <p:txBody>
          <a:bodyPr wrap="square" rtlCol="0">
            <a:spAutoFit/>
          </a:bodyPr>
          <a:lstStyle/>
          <a:p>
            <a:pPr algn="l"/>
            <a:r>
              <a:rPr lang="fr-FR" sz="2200" dirty="0">
                <a:solidFill>
                  <a:schemeClr val="accent1">
                    <a:lumMod val="50000"/>
                  </a:schemeClr>
                </a:solidFill>
              </a:rPr>
              <a:t>Aurélie est à l’hôpital avec Romain. Elle parle au téléphone avec Renée. </a:t>
            </a:r>
            <a:r>
              <a:rPr lang="fr-FR" sz="2200" b="1" dirty="0">
                <a:solidFill>
                  <a:schemeClr val="accent1">
                    <a:lumMod val="50000"/>
                  </a:schemeClr>
                </a:solidFill>
              </a:rPr>
              <a:t>Décide si elles parlent au présent ou au passé. Ensuite, remplis le blanc. </a:t>
            </a:r>
          </a:p>
        </p:txBody>
      </p:sp>
      <p:pic>
        <p:nvPicPr>
          <p:cNvPr id="7" name="Picture 6" descr="A picture containing shirt&#10;&#10;Description automatically generated">
            <a:extLst>
              <a:ext uri="{FF2B5EF4-FFF2-40B4-BE49-F238E27FC236}">
                <a16:creationId xmlns:a16="http://schemas.microsoft.com/office/drawing/2014/main" id="{15233DDA-E6C1-3F4C-82A3-11C7A53A731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07962" y="61840"/>
            <a:ext cx="1080000" cy="1080000"/>
          </a:xfrm>
          <a:prstGeom prst="rect">
            <a:avLst/>
          </a:prstGeom>
        </p:spPr>
      </p:pic>
      <p:pic>
        <p:nvPicPr>
          <p:cNvPr id="10" name="Picture 9">
            <a:extLst>
              <a:ext uri="{FF2B5EF4-FFF2-40B4-BE49-F238E27FC236}">
                <a16:creationId xmlns:a16="http://schemas.microsoft.com/office/drawing/2014/main" id="{D395A340-2BB8-8144-9A0E-044BE898192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36966" y="75269"/>
            <a:ext cx="1080000" cy="1080000"/>
          </a:xfrm>
          <a:prstGeom prst="rect">
            <a:avLst/>
          </a:prstGeom>
        </p:spPr>
      </p:pic>
      <p:graphicFrame>
        <p:nvGraphicFramePr>
          <p:cNvPr id="2" name="Table 2">
            <a:extLst>
              <a:ext uri="{FF2B5EF4-FFF2-40B4-BE49-F238E27FC236}">
                <a16:creationId xmlns:a16="http://schemas.microsoft.com/office/drawing/2014/main" id="{4AF903BF-8349-ED44-AD03-65C94E674DF3}"/>
              </a:ext>
            </a:extLst>
          </p:cNvPr>
          <p:cNvGraphicFramePr>
            <a:graphicFrameLocks noGrp="1"/>
          </p:cNvGraphicFramePr>
          <p:nvPr>
            <p:extLst>
              <p:ext uri="{D42A27DB-BD31-4B8C-83A1-F6EECF244321}">
                <p14:modId xmlns:p14="http://schemas.microsoft.com/office/powerpoint/2010/main" val="1764043715"/>
              </p:ext>
            </p:extLst>
          </p:nvPr>
        </p:nvGraphicFramePr>
        <p:xfrm>
          <a:off x="212383" y="2031084"/>
          <a:ext cx="11593759" cy="4175760"/>
        </p:xfrm>
        <a:graphic>
          <a:graphicData uri="http://schemas.openxmlformats.org/drawingml/2006/table">
            <a:tbl>
              <a:tblPr firstRow="1" bandRow="1">
                <a:tableStyleId>{21E4AEA4-8DFA-4A89-87EB-49C32662AFE0}</a:tableStyleId>
              </a:tblPr>
              <a:tblGrid>
                <a:gridCol w="504000">
                  <a:extLst>
                    <a:ext uri="{9D8B030D-6E8A-4147-A177-3AD203B41FA5}">
                      <a16:colId xmlns:a16="http://schemas.microsoft.com/office/drawing/2014/main" val="724319459"/>
                    </a:ext>
                  </a:extLst>
                </a:gridCol>
                <a:gridCol w="1954530">
                  <a:extLst>
                    <a:ext uri="{9D8B030D-6E8A-4147-A177-3AD203B41FA5}">
                      <a16:colId xmlns:a16="http://schemas.microsoft.com/office/drawing/2014/main" val="4008410553"/>
                    </a:ext>
                  </a:extLst>
                </a:gridCol>
                <a:gridCol w="1958400">
                  <a:extLst>
                    <a:ext uri="{9D8B030D-6E8A-4147-A177-3AD203B41FA5}">
                      <a16:colId xmlns:a16="http://schemas.microsoft.com/office/drawing/2014/main" val="2199584116"/>
                    </a:ext>
                  </a:extLst>
                </a:gridCol>
                <a:gridCol w="7176829">
                  <a:extLst>
                    <a:ext uri="{9D8B030D-6E8A-4147-A177-3AD203B41FA5}">
                      <a16:colId xmlns:a16="http://schemas.microsoft.com/office/drawing/2014/main" val="233283762"/>
                    </a:ext>
                  </a:extLst>
                </a:gridCol>
              </a:tblGrid>
              <a:tr h="396000">
                <a:tc>
                  <a:txBody>
                    <a:bodyPr/>
                    <a:lstStyle/>
                    <a:p>
                      <a:pPr algn="ctr"/>
                      <a:endParaRPr lang="fr-FR" sz="2200" noProof="0" dirty="0"/>
                    </a:p>
                  </a:txBody>
                  <a:tcPr anchor="ctr"/>
                </a:tc>
                <a:tc>
                  <a:txBody>
                    <a:bodyPr/>
                    <a:lstStyle/>
                    <a:p>
                      <a:pPr algn="ctr"/>
                      <a:r>
                        <a:rPr lang="fr-FR" sz="2200" noProof="0" dirty="0"/>
                        <a:t>Au présent ?</a:t>
                      </a:r>
                    </a:p>
                  </a:txBody>
                  <a:tcPr anchor="ctr"/>
                </a:tc>
                <a:tc>
                  <a:txBody>
                    <a:bodyPr/>
                    <a:lstStyle/>
                    <a:p>
                      <a:pPr algn="ctr"/>
                      <a:r>
                        <a:rPr lang="fr-FR" sz="2200" noProof="0" dirty="0"/>
                        <a:t>Au passé ?</a:t>
                      </a:r>
                    </a:p>
                  </a:txBody>
                  <a:tcPr anchor="ctr"/>
                </a:tc>
                <a:tc>
                  <a:txBody>
                    <a:bodyPr/>
                    <a:lstStyle/>
                    <a:p>
                      <a:pPr algn="ctr"/>
                      <a:r>
                        <a:rPr lang="fr-FR" sz="2200" noProof="0" dirty="0"/>
                        <a:t>Remplis les blancs</a:t>
                      </a:r>
                    </a:p>
                  </a:txBody>
                  <a:tcPr anchor="ctr"/>
                </a:tc>
                <a:extLst>
                  <a:ext uri="{0D108BD9-81ED-4DB2-BD59-A6C34878D82A}">
                    <a16:rowId xmlns:a16="http://schemas.microsoft.com/office/drawing/2014/main" val="2816225797"/>
                  </a:ext>
                </a:extLst>
              </a:tr>
              <a:tr h="396000">
                <a:tc>
                  <a:txBody>
                    <a:bodyPr/>
                    <a:lstStyle/>
                    <a:p>
                      <a:pPr algn="ctr"/>
                      <a:endParaRPr lang="fr-FR" sz="2200" noProof="0" dirty="0"/>
                    </a:p>
                  </a:txBody>
                  <a:tcPr anchor="ctr"/>
                </a:tc>
                <a:tc>
                  <a:txBody>
                    <a:bodyPr/>
                    <a:lstStyle/>
                    <a:p>
                      <a:pPr algn="ctr"/>
                      <a:endParaRPr lang="fr-FR" sz="2200" noProof="0"/>
                    </a:p>
                  </a:txBody>
                  <a:tcPr anchor="ctr"/>
                </a:tc>
                <a:tc>
                  <a:txBody>
                    <a:bodyPr/>
                    <a:lstStyle/>
                    <a:p>
                      <a:pPr algn="ctr"/>
                      <a:endParaRPr lang="fr-FR" sz="2200" noProof="0"/>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203864"/>
                          </a:solidFill>
                          <a:effectLst/>
                          <a:uLnTx/>
                          <a:uFillTx/>
                          <a:latin typeface="+mn-lt"/>
                          <a:ea typeface="+mn-ea"/>
                          <a:cs typeface="+mn-cs"/>
                        </a:rPr>
                        <a:t>Romain      </a:t>
                      </a:r>
                      <a:r>
                        <a:rPr kumimoji="0" lang="en-GB" sz="2200" b="1" i="0" u="none" strike="noStrike" kern="1200" cap="none" spc="0" normalizeH="0" baseline="0" noProof="0" dirty="0">
                          <a:ln>
                            <a:noFill/>
                          </a:ln>
                          <a:solidFill>
                            <a:srgbClr val="203864"/>
                          </a:solidFill>
                          <a:effectLst/>
                          <a:uLnTx/>
                          <a:uFillTx/>
                          <a:latin typeface="+mn-lt"/>
                          <a:ea typeface="+mn-ea"/>
                          <a:cs typeface="+mn-cs"/>
                        </a:rPr>
                        <a:t>a</a:t>
                      </a:r>
                      <a:r>
                        <a:rPr kumimoji="0" lang="en-GB" sz="2200" b="0" i="0" u="none" strike="noStrike" kern="1200" cap="none" spc="0" normalizeH="0" baseline="0" noProof="0" dirty="0">
                          <a:ln>
                            <a:noFill/>
                          </a:ln>
                          <a:solidFill>
                            <a:srgbClr val="203864"/>
                          </a:solidFill>
                          <a:effectLst/>
                          <a:uLnTx/>
                          <a:uFillTx/>
                          <a:latin typeface="+mn-lt"/>
                          <a:ea typeface="+mn-ea"/>
                          <a:cs typeface="+mn-cs"/>
                        </a:rPr>
                        <a:t>    mal à la jambe ? </a:t>
                      </a:r>
                      <a:r>
                        <a:rPr kumimoji="0" lang="en-GB" sz="2200" b="1" i="0" u="none" strike="noStrike" kern="1200" cap="none" spc="0" normalizeH="0" baseline="0" noProof="0" dirty="0">
                          <a:ln>
                            <a:noFill/>
                          </a:ln>
                          <a:solidFill>
                            <a:srgbClr val="203864"/>
                          </a:solidFill>
                          <a:effectLst/>
                          <a:uLnTx/>
                          <a:uFillTx/>
                          <a:latin typeface="+mn-lt"/>
                          <a:ea typeface="+mn-ea"/>
                          <a:cs typeface="+mn-cs"/>
                        </a:rPr>
                        <a:t>(</a:t>
                      </a:r>
                      <a:r>
                        <a:rPr kumimoji="0" lang="en-GB" sz="2200" b="1" i="0" u="none" strike="noStrike" kern="1200" cap="none" spc="0" normalizeH="0" baseline="0" noProof="0" dirty="0" err="1">
                          <a:ln>
                            <a:noFill/>
                          </a:ln>
                          <a:solidFill>
                            <a:srgbClr val="203864"/>
                          </a:solidFill>
                          <a:effectLst/>
                          <a:uLnTx/>
                          <a:uFillTx/>
                          <a:latin typeface="+mn-lt"/>
                          <a:ea typeface="+mn-ea"/>
                          <a:cs typeface="+mn-cs"/>
                        </a:rPr>
                        <a:t>avoir</a:t>
                      </a:r>
                      <a:r>
                        <a:rPr kumimoji="0" lang="en-GB" sz="2200" b="1" i="0" u="none" strike="noStrike" kern="1200" cap="none" spc="0" normalizeH="0" baseline="0" noProof="0" dirty="0">
                          <a:ln>
                            <a:noFill/>
                          </a:ln>
                          <a:solidFill>
                            <a:srgbClr val="203864"/>
                          </a:solidFill>
                          <a:effectLst/>
                          <a:uLnTx/>
                          <a:uFillTx/>
                          <a:latin typeface="+mn-lt"/>
                          <a:ea typeface="+mn-ea"/>
                          <a:cs typeface="+mn-cs"/>
                        </a:rPr>
                        <a:t>) </a:t>
                      </a:r>
                      <a:endParaRPr lang="fr-FR" sz="2200" i="0" noProof="0" dirty="0"/>
                    </a:p>
                  </a:txBody>
                  <a:tcPr anchor="ctr"/>
                </a:tc>
                <a:extLst>
                  <a:ext uri="{0D108BD9-81ED-4DB2-BD59-A6C34878D82A}">
                    <a16:rowId xmlns:a16="http://schemas.microsoft.com/office/drawing/2014/main" val="1794621507"/>
                  </a:ext>
                </a:extLst>
              </a:tr>
              <a:tr h="396000">
                <a:tc>
                  <a:txBody>
                    <a:bodyPr/>
                    <a:lstStyle/>
                    <a:p>
                      <a:pPr algn="ctr"/>
                      <a:endParaRPr lang="fr-FR" sz="2200" noProof="0"/>
                    </a:p>
                  </a:txBody>
                  <a:tcPr anchor="ctr"/>
                </a:tc>
                <a:tc>
                  <a:txBody>
                    <a:bodyPr/>
                    <a:lstStyle/>
                    <a:p>
                      <a:pPr algn="ctr"/>
                      <a:endParaRPr lang="fr-FR" sz="2200" noProof="0"/>
                    </a:p>
                  </a:txBody>
                  <a:tcPr anchor="ctr"/>
                </a:tc>
                <a:tc>
                  <a:txBody>
                    <a:bodyPr/>
                    <a:lstStyle/>
                    <a:p>
                      <a:pPr algn="ctr"/>
                      <a:endParaRPr lang="fr-FR" sz="2200" noProof="0"/>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4472C4">
                              <a:lumMod val="50000"/>
                            </a:srgbClr>
                          </a:solidFill>
                          <a:effectLst/>
                          <a:uLnTx/>
                          <a:uFillTx/>
                          <a:latin typeface="+mn-lt"/>
                          <a:ea typeface="+mn-ea"/>
                          <a:cs typeface="+mn-cs"/>
                        </a:rPr>
                        <a:t>Oui. Nous </a:t>
                      </a:r>
                      <a:r>
                        <a:rPr kumimoji="0" lang="fr-FR" sz="2200" b="1" i="0" u="none" strike="noStrike" kern="1200" cap="none" spc="0" normalizeH="0" baseline="0" noProof="0" dirty="0">
                          <a:ln>
                            <a:noFill/>
                          </a:ln>
                          <a:solidFill>
                            <a:srgbClr val="4472C4">
                              <a:lumMod val="50000"/>
                            </a:srgbClr>
                          </a:solidFill>
                          <a:effectLst/>
                          <a:uLnTx/>
                          <a:uFillTx/>
                          <a:latin typeface="+mn-lt"/>
                          <a:ea typeface="+mn-ea"/>
                          <a:cs typeface="+mn-cs"/>
                        </a:rPr>
                        <a:t>avons fait</a:t>
                      </a:r>
                      <a:r>
                        <a:rPr kumimoji="0" lang="fr-FR" sz="2200" b="0" i="0" u="none" strike="noStrike" kern="1200" cap="none" spc="0" normalizeH="0" baseline="0" noProof="0" dirty="0">
                          <a:ln>
                            <a:noFill/>
                          </a:ln>
                          <a:solidFill>
                            <a:srgbClr val="4472C4">
                              <a:lumMod val="50000"/>
                            </a:srgbClr>
                          </a:solidFill>
                          <a:effectLst/>
                          <a:uLnTx/>
                          <a:uFillTx/>
                          <a:latin typeface="+mn-lt"/>
                          <a:ea typeface="+mn-ea"/>
                          <a:cs typeface="+mn-cs"/>
                        </a:rPr>
                        <a:t> une promenade. </a:t>
                      </a:r>
                      <a:r>
                        <a:rPr kumimoji="0" lang="fr-FR" sz="2200" b="1" i="0" u="none" strike="noStrike" kern="1200" cap="none" spc="0" normalizeH="0" baseline="0" noProof="0" dirty="0">
                          <a:ln>
                            <a:noFill/>
                          </a:ln>
                          <a:solidFill>
                            <a:srgbClr val="4472C4">
                              <a:lumMod val="50000"/>
                            </a:srgbClr>
                          </a:solidFill>
                          <a:effectLst/>
                          <a:uLnTx/>
                          <a:uFillTx/>
                          <a:latin typeface="+mn-lt"/>
                          <a:ea typeface="+mn-ea"/>
                          <a:cs typeface="+mn-cs"/>
                        </a:rPr>
                        <a:t>(faire)</a:t>
                      </a:r>
                    </a:p>
                  </a:txBody>
                  <a:tcPr anchor="ctr"/>
                </a:tc>
                <a:extLst>
                  <a:ext uri="{0D108BD9-81ED-4DB2-BD59-A6C34878D82A}">
                    <a16:rowId xmlns:a16="http://schemas.microsoft.com/office/drawing/2014/main" val="3207679032"/>
                  </a:ext>
                </a:extLst>
              </a:tr>
              <a:tr h="396000">
                <a:tc>
                  <a:txBody>
                    <a:bodyPr/>
                    <a:lstStyle/>
                    <a:p>
                      <a:pPr algn="ctr"/>
                      <a:endParaRPr lang="fr-FR" sz="2200" noProof="0"/>
                    </a:p>
                  </a:txBody>
                  <a:tcPr anchor="ctr"/>
                </a:tc>
                <a:tc>
                  <a:txBody>
                    <a:bodyPr/>
                    <a:lstStyle/>
                    <a:p>
                      <a:pPr algn="ctr"/>
                      <a:endParaRPr lang="fr-FR" sz="2200" noProof="0"/>
                    </a:p>
                  </a:txBody>
                  <a:tcPr anchor="ctr"/>
                </a:tc>
                <a:tc>
                  <a:txBody>
                    <a:bodyPr/>
                    <a:lstStyle/>
                    <a:p>
                      <a:pPr algn="ctr"/>
                      <a:endParaRPr lang="fr-FR" sz="2200" noProof="0"/>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203864"/>
                          </a:solidFill>
                          <a:effectLst/>
                          <a:uLnTx/>
                          <a:uFillTx/>
                          <a:latin typeface="+mn-lt"/>
                          <a:ea typeface="+mn-ea"/>
                          <a:cs typeface="+mn-cs"/>
                        </a:rPr>
                        <a:t>Et </a:t>
                      </a:r>
                      <a:r>
                        <a:rPr kumimoji="0" lang="en-GB" sz="2200" b="0" i="0" u="none" strike="noStrike" kern="1200" cap="none" spc="0" normalizeH="0" baseline="0" noProof="0" dirty="0" err="1">
                          <a:ln>
                            <a:noFill/>
                          </a:ln>
                          <a:solidFill>
                            <a:srgbClr val="203864"/>
                          </a:solidFill>
                          <a:effectLst/>
                          <a:uLnTx/>
                          <a:uFillTx/>
                          <a:latin typeface="+mn-lt"/>
                          <a:ea typeface="+mn-ea"/>
                          <a:cs typeface="+mn-cs"/>
                        </a:rPr>
                        <a:t>il</a:t>
                      </a:r>
                      <a:r>
                        <a:rPr kumimoji="0" lang="en-GB" sz="2200" b="0" i="0" u="none" strike="noStrike" kern="1200" cap="none" spc="0" normalizeH="0" baseline="0" noProof="0" dirty="0">
                          <a:ln>
                            <a:noFill/>
                          </a:ln>
                          <a:solidFill>
                            <a:srgbClr val="203864"/>
                          </a:solidFill>
                          <a:effectLst/>
                          <a:uLnTx/>
                          <a:uFillTx/>
                          <a:latin typeface="+mn-lt"/>
                          <a:ea typeface="+mn-ea"/>
                          <a:cs typeface="+mn-cs"/>
                        </a:rPr>
                        <a:t>     </a:t>
                      </a:r>
                      <a:r>
                        <a:rPr kumimoji="0" lang="en-GB" sz="2200" b="1" i="0" u="none" strike="noStrike" kern="1200" cap="none" spc="0" normalizeH="0" baseline="0" noProof="0" dirty="0">
                          <a:ln>
                            <a:noFill/>
                          </a:ln>
                          <a:solidFill>
                            <a:srgbClr val="203864"/>
                          </a:solidFill>
                          <a:effectLst/>
                          <a:uLnTx/>
                          <a:uFillTx/>
                          <a:latin typeface="+mn-lt"/>
                          <a:ea typeface="+mn-ea"/>
                          <a:cs typeface="+mn-cs"/>
                        </a:rPr>
                        <a:t>a </a:t>
                      </a:r>
                      <a:r>
                        <a:rPr kumimoji="0" lang="en-GB" sz="2200" b="1" i="0" u="none" strike="noStrike" kern="1200" cap="none" spc="0" normalizeH="0" baseline="0" noProof="0" dirty="0" err="1">
                          <a:ln>
                            <a:noFill/>
                          </a:ln>
                          <a:solidFill>
                            <a:srgbClr val="203864"/>
                          </a:solidFill>
                          <a:effectLst/>
                          <a:uLnTx/>
                          <a:uFillTx/>
                          <a:latin typeface="+mn-lt"/>
                          <a:ea typeface="+mn-ea"/>
                          <a:cs typeface="+mn-cs"/>
                        </a:rPr>
                        <a:t>eu</a:t>
                      </a:r>
                      <a:r>
                        <a:rPr kumimoji="0" lang="en-GB" sz="2200" b="1" i="0" u="none" strike="noStrike" kern="1200" cap="none" spc="0" normalizeH="0" baseline="0" noProof="0" dirty="0">
                          <a:ln>
                            <a:noFill/>
                          </a:ln>
                          <a:solidFill>
                            <a:srgbClr val="203864"/>
                          </a:solidFill>
                          <a:effectLst/>
                          <a:uLnTx/>
                          <a:uFillTx/>
                          <a:latin typeface="+mn-lt"/>
                          <a:ea typeface="+mn-ea"/>
                          <a:cs typeface="+mn-cs"/>
                        </a:rPr>
                        <a:t>   </a:t>
                      </a:r>
                      <a:r>
                        <a:rPr kumimoji="0" lang="en-GB" sz="2200" b="0" i="0" u="none" strike="noStrike" kern="1200" cap="none" spc="0" normalizeH="0" baseline="0" noProof="0" dirty="0">
                          <a:ln>
                            <a:noFill/>
                          </a:ln>
                          <a:solidFill>
                            <a:srgbClr val="203864"/>
                          </a:solidFill>
                          <a:effectLst/>
                          <a:uLnTx/>
                          <a:uFillTx/>
                          <a:latin typeface="+mn-lt"/>
                          <a:ea typeface="+mn-ea"/>
                          <a:cs typeface="+mn-cs"/>
                        </a:rPr>
                        <a:t>un accident. </a:t>
                      </a:r>
                      <a:r>
                        <a:rPr kumimoji="0" lang="en-GB" sz="2200" b="1" i="0" u="none" strike="noStrike" kern="1200" cap="none" spc="0" normalizeH="0" baseline="0" noProof="0" dirty="0">
                          <a:ln>
                            <a:noFill/>
                          </a:ln>
                          <a:solidFill>
                            <a:srgbClr val="203864"/>
                          </a:solidFill>
                          <a:effectLst/>
                          <a:uLnTx/>
                          <a:uFillTx/>
                          <a:latin typeface="+mn-lt"/>
                          <a:ea typeface="+mn-ea"/>
                          <a:cs typeface="+mn-cs"/>
                        </a:rPr>
                        <a:t>(</a:t>
                      </a:r>
                      <a:r>
                        <a:rPr kumimoji="0" lang="en-GB" sz="2200" b="1" i="0" u="none" strike="noStrike" kern="1200" cap="none" spc="0" normalizeH="0" baseline="0" noProof="0" dirty="0" err="1">
                          <a:ln>
                            <a:noFill/>
                          </a:ln>
                          <a:solidFill>
                            <a:srgbClr val="203864"/>
                          </a:solidFill>
                          <a:effectLst/>
                          <a:uLnTx/>
                          <a:uFillTx/>
                          <a:latin typeface="+mn-lt"/>
                          <a:ea typeface="+mn-ea"/>
                          <a:cs typeface="+mn-cs"/>
                        </a:rPr>
                        <a:t>avoir</a:t>
                      </a:r>
                      <a:r>
                        <a:rPr kumimoji="0" lang="en-GB" sz="2200" b="1" i="0" u="none" strike="noStrike" kern="1200" cap="none" spc="0" normalizeH="0" baseline="0" noProof="0" dirty="0">
                          <a:ln>
                            <a:noFill/>
                          </a:ln>
                          <a:solidFill>
                            <a:srgbClr val="203864"/>
                          </a:solidFill>
                          <a:effectLst/>
                          <a:uLnTx/>
                          <a:uFillTx/>
                          <a:latin typeface="+mn-lt"/>
                          <a:ea typeface="+mn-ea"/>
                          <a:cs typeface="+mn-cs"/>
                        </a:rPr>
                        <a:t>)</a:t>
                      </a:r>
                    </a:p>
                  </a:txBody>
                  <a:tcPr anchor="ctr"/>
                </a:tc>
                <a:extLst>
                  <a:ext uri="{0D108BD9-81ED-4DB2-BD59-A6C34878D82A}">
                    <a16:rowId xmlns:a16="http://schemas.microsoft.com/office/drawing/2014/main" val="4022628061"/>
                  </a:ext>
                </a:extLst>
              </a:tr>
              <a:tr h="396000">
                <a:tc>
                  <a:txBody>
                    <a:bodyPr/>
                    <a:lstStyle/>
                    <a:p>
                      <a:pPr algn="ctr"/>
                      <a:endParaRPr lang="fr-FR" sz="2200" noProof="0"/>
                    </a:p>
                  </a:txBody>
                  <a:tcPr anchor="ctr"/>
                </a:tc>
                <a:tc>
                  <a:txBody>
                    <a:bodyPr/>
                    <a:lstStyle/>
                    <a:p>
                      <a:pPr algn="ctr"/>
                      <a:endParaRPr lang="fr-FR" sz="2200" noProof="0"/>
                    </a:p>
                  </a:txBody>
                  <a:tcPr anchor="ctr"/>
                </a:tc>
                <a:tc>
                  <a:txBody>
                    <a:bodyPr/>
                    <a:lstStyle/>
                    <a:p>
                      <a:pPr algn="ctr"/>
                      <a:endParaRPr lang="fr-FR" sz="2200" noProof="0"/>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4472C4">
                              <a:lumMod val="50000"/>
                            </a:srgbClr>
                          </a:solidFill>
                          <a:effectLst/>
                          <a:uLnTx/>
                          <a:uFillTx/>
                          <a:latin typeface="+mn-lt"/>
                          <a:ea typeface="+mn-ea"/>
                          <a:cs typeface="+mn-cs"/>
                        </a:rPr>
                        <a:t>Le médecin   </a:t>
                      </a:r>
                      <a:r>
                        <a:rPr kumimoji="0" lang="fr-FR" sz="2200" b="1" i="0" u="none" strike="noStrike" kern="1200" cap="none" spc="0" normalizeH="0" baseline="0" noProof="0" dirty="0">
                          <a:ln>
                            <a:noFill/>
                          </a:ln>
                          <a:solidFill>
                            <a:srgbClr val="4472C4">
                              <a:lumMod val="50000"/>
                            </a:srgbClr>
                          </a:solidFill>
                          <a:effectLst/>
                          <a:uLnTx/>
                          <a:uFillTx/>
                          <a:latin typeface="+mn-lt"/>
                          <a:ea typeface="+mn-ea"/>
                          <a:cs typeface="+mn-cs"/>
                        </a:rPr>
                        <a:t>a dit  </a:t>
                      </a:r>
                      <a:r>
                        <a:rPr kumimoji="0" lang="fr-FR" sz="2200" b="0" i="0" u="none" strike="noStrike" kern="1200" cap="none" spc="0" normalizeH="0" baseline="0" noProof="0" dirty="0">
                          <a:ln>
                            <a:noFill/>
                          </a:ln>
                          <a:solidFill>
                            <a:srgbClr val="4472C4">
                              <a:lumMod val="50000"/>
                            </a:srgbClr>
                          </a:solidFill>
                          <a:effectLst/>
                          <a:uLnTx/>
                          <a:uFillTx/>
                          <a:latin typeface="+mn-lt"/>
                          <a:ea typeface="+mn-ea"/>
                          <a:cs typeface="+mn-cs"/>
                        </a:rPr>
                        <a:t>quoi ? </a:t>
                      </a:r>
                      <a:r>
                        <a:rPr kumimoji="0" lang="fr-FR" sz="2200" b="1" i="0" u="none" strike="noStrike" kern="1200" cap="none" spc="0" normalizeH="0" baseline="0" noProof="0" dirty="0">
                          <a:ln>
                            <a:noFill/>
                          </a:ln>
                          <a:solidFill>
                            <a:srgbClr val="4472C4">
                              <a:lumMod val="50000"/>
                            </a:srgbClr>
                          </a:solidFill>
                          <a:effectLst/>
                          <a:uLnTx/>
                          <a:uFillTx/>
                          <a:latin typeface="+mn-lt"/>
                          <a:ea typeface="+mn-ea"/>
                          <a:cs typeface="+mn-cs"/>
                        </a:rPr>
                        <a:t>(dire) </a:t>
                      </a:r>
                    </a:p>
                  </a:txBody>
                  <a:tcPr anchor="ctr"/>
                </a:tc>
                <a:extLst>
                  <a:ext uri="{0D108BD9-81ED-4DB2-BD59-A6C34878D82A}">
                    <a16:rowId xmlns:a16="http://schemas.microsoft.com/office/drawing/2014/main" val="704410354"/>
                  </a:ext>
                </a:extLst>
              </a:tr>
              <a:tr h="396000">
                <a:tc>
                  <a:txBody>
                    <a:bodyPr/>
                    <a:lstStyle/>
                    <a:p>
                      <a:pPr algn="ctr"/>
                      <a:endParaRPr lang="fr-FR" sz="2200" noProof="0"/>
                    </a:p>
                  </a:txBody>
                  <a:tcPr anchor="ctr"/>
                </a:tc>
                <a:tc>
                  <a:txBody>
                    <a:bodyPr/>
                    <a:lstStyle/>
                    <a:p>
                      <a:pPr algn="ctr"/>
                      <a:endParaRPr lang="fr-FR" sz="2200" noProof="0"/>
                    </a:p>
                  </a:txBody>
                  <a:tcPr anchor="ctr"/>
                </a:tc>
                <a:tc>
                  <a:txBody>
                    <a:bodyPr/>
                    <a:lstStyle/>
                    <a:p>
                      <a:pPr algn="ctr"/>
                      <a:endParaRPr lang="fr-FR" sz="2200" noProof="0"/>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4472C4">
                              <a:lumMod val="50000"/>
                            </a:srgbClr>
                          </a:solidFill>
                          <a:effectLst/>
                          <a:uLnTx/>
                          <a:uFillTx/>
                          <a:latin typeface="+mn-lt"/>
                          <a:ea typeface="+mn-ea"/>
                          <a:cs typeface="+mn-cs"/>
                        </a:rPr>
                        <a:t>Pas beaucoup. Le médecin ne     </a:t>
                      </a:r>
                      <a:r>
                        <a:rPr kumimoji="0" lang="fr-FR" sz="2200" b="1" i="0" u="none" strike="noStrike" kern="1200" cap="none" spc="0" normalizeH="0" baseline="0" noProof="0" dirty="0">
                          <a:ln>
                            <a:noFill/>
                          </a:ln>
                          <a:solidFill>
                            <a:srgbClr val="4472C4">
                              <a:lumMod val="50000"/>
                            </a:srgbClr>
                          </a:solidFill>
                          <a:effectLst/>
                          <a:uLnTx/>
                          <a:uFillTx/>
                          <a:latin typeface="+mn-lt"/>
                          <a:ea typeface="+mn-ea"/>
                          <a:cs typeface="+mn-cs"/>
                        </a:rPr>
                        <a:t>fait</a:t>
                      </a:r>
                      <a:r>
                        <a:rPr kumimoji="0" lang="fr-FR" sz="2200" b="0" i="0" u="none" strike="noStrike" kern="1200" cap="none" spc="0" normalizeH="0" baseline="0" noProof="0" dirty="0">
                          <a:ln>
                            <a:noFill/>
                          </a:ln>
                          <a:solidFill>
                            <a:srgbClr val="4472C4">
                              <a:lumMod val="50000"/>
                            </a:srgbClr>
                          </a:solidFill>
                          <a:effectLst/>
                          <a:uLnTx/>
                          <a:uFillTx/>
                          <a:latin typeface="+mn-lt"/>
                          <a:ea typeface="+mn-ea"/>
                          <a:cs typeface="+mn-cs"/>
                        </a:rPr>
                        <a:t>  pas attention à Romain. </a:t>
                      </a:r>
                      <a:r>
                        <a:rPr kumimoji="0" lang="fr-FR" sz="2200" b="1" i="0" u="none" strike="noStrike" kern="1200" cap="none" spc="0" normalizeH="0" baseline="0" noProof="0" dirty="0">
                          <a:ln>
                            <a:noFill/>
                          </a:ln>
                          <a:solidFill>
                            <a:srgbClr val="4472C4">
                              <a:lumMod val="50000"/>
                            </a:srgbClr>
                          </a:solidFill>
                          <a:effectLst/>
                          <a:uLnTx/>
                          <a:uFillTx/>
                          <a:latin typeface="+mn-lt"/>
                          <a:ea typeface="+mn-ea"/>
                          <a:cs typeface="+mn-cs"/>
                        </a:rPr>
                        <a:t>(faire)</a:t>
                      </a:r>
                    </a:p>
                  </a:txBody>
                  <a:tcPr anchor="ctr"/>
                </a:tc>
                <a:extLst>
                  <a:ext uri="{0D108BD9-81ED-4DB2-BD59-A6C34878D82A}">
                    <a16:rowId xmlns:a16="http://schemas.microsoft.com/office/drawing/2014/main" val="882635976"/>
                  </a:ext>
                </a:extLst>
              </a:tr>
              <a:tr h="396000">
                <a:tc>
                  <a:txBody>
                    <a:bodyPr/>
                    <a:lstStyle/>
                    <a:p>
                      <a:pPr algn="ctr"/>
                      <a:endParaRPr lang="fr-FR" sz="2200" noProof="0"/>
                    </a:p>
                  </a:txBody>
                  <a:tcPr anchor="ctr"/>
                </a:tc>
                <a:tc>
                  <a:txBody>
                    <a:bodyPr/>
                    <a:lstStyle/>
                    <a:p>
                      <a:pPr algn="ctr"/>
                      <a:endParaRPr lang="fr-FR" sz="2200" noProof="0"/>
                    </a:p>
                  </a:txBody>
                  <a:tcPr anchor="ctr"/>
                </a:tc>
                <a:tc>
                  <a:txBody>
                    <a:bodyPr/>
                    <a:lstStyle/>
                    <a:p>
                      <a:pPr algn="ctr"/>
                      <a:endParaRPr lang="fr-FR" sz="2200" noProof="0"/>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4472C4">
                              <a:lumMod val="50000"/>
                            </a:srgbClr>
                          </a:solidFill>
                          <a:effectLst/>
                          <a:uLnTx/>
                          <a:uFillTx/>
                          <a:latin typeface="+mn-lt"/>
                          <a:ea typeface="+mn-ea"/>
                          <a:cs typeface="+mn-cs"/>
                        </a:rPr>
                        <a:t>Romain   </a:t>
                      </a:r>
                      <a:r>
                        <a:rPr kumimoji="0" lang="fr-FR" sz="2200" b="1" i="0" u="none" strike="noStrike" kern="1200" cap="none" spc="0" normalizeH="0" baseline="0" noProof="0" dirty="0">
                          <a:ln>
                            <a:noFill/>
                          </a:ln>
                          <a:solidFill>
                            <a:srgbClr val="4472C4">
                              <a:lumMod val="50000"/>
                            </a:srgbClr>
                          </a:solidFill>
                          <a:effectLst/>
                          <a:uLnTx/>
                          <a:uFillTx/>
                          <a:latin typeface="+mn-lt"/>
                          <a:ea typeface="+mn-ea"/>
                          <a:cs typeface="+mn-cs"/>
                        </a:rPr>
                        <a:t>boit</a:t>
                      </a:r>
                      <a:r>
                        <a:rPr kumimoji="0" lang="fr-FR" sz="2200" b="0" i="0" u="none" strike="noStrike" kern="1200" cap="none" spc="0" normalizeH="0" baseline="0" noProof="0" dirty="0">
                          <a:ln>
                            <a:noFill/>
                          </a:ln>
                          <a:solidFill>
                            <a:srgbClr val="4472C4">
                              <a:lumMod val="50000"/>
                            </a:srgbClr>
                          </a:solidFill>
                          <a:effectLst/>
                          <a:uLnTx/>
                          <a:uFillTx/>
                          <a:latin typeface="+mn-lt"/>
                          <a:ea typeface="+mn-ea"/>
                          <a:cs typeface="+mn-cs"/>
                        </a:rPr>
                        <a:t>    de l’eau dans son lit. </a:t>
                      </a:r>
                      <a:r>
                        <a:rPr kumimoji="0" lang="fr-FR" sz="2200" b="1" i="0" u="none" strike="noStrike" kern="1200" cap="none" spc="0" normalizeH="0" baseline="0" noProof="0" dirty="0">
                          <a:ln>
                            <a:noFill/>
                          </a:ln>
                          <a:solidFill>
                            <a:srgbClr val="4472C4">
                              <a:lumMod val="50000"/>
                            </a:srgbClr>
                          </a:solidFill>
                          <a:effectLst/>
                          <a:uLnTx/>
                          <a:uFillTx/>
                          <a:latin typeface="+mn-lt"/>
                          <a:ea typeface="+mn-ea"/>
                          <a:cs typeface="+mn-cs"/>
                        </a:rPr>
                        <a:t>(boire)</a:t>
                      </a:r>
                    </a:p>
                  </a:txBody>
                  <a:tcPr anchor="ctr"/>
                </a:tc>
                <a:extLst>
                  <a:ext uri="{0D108BD9-81ED-4DB2-BD59-A6C34878D82A}">
                    <a16:rowId xmlns:a16="http://schemas.microsoft.com/office/drawing/2014/main" val="2180254840"/>
                  </a:ext>
                </a:extLst>
              </a:tr>
              <a:tr h="396000">
                <a:tc>
                  <a:txBody>
                    <a:bodyPr/>
                    <a:lstStyle/>
                    <a:p>
                      <a:pPr algn="ctr"/>
                      <a:endParaRPr lang="fr-FR" sz="2200" noProof="0" dirty="0"/>
                    </a:p>
                  </a:txBody>
                  <a:tcPr anchor="ctr"/>
                </a:tc>
                <a:tc>
                  <a:txBody>
                    <a:bodyPr/>
                    <a:lstStyle/>
                    <a:p>
                      <a:pPr algn="ctr"/>
                      <a:endParaRPr lang="fr-FR" sz="2200" noProof="0"/>
                    </a:p>
                  </a:txBody>
                  <a:tcPr anchor="ctr"/>
                </a:tc>
                <a:tc>
                  <a:txBody>
                    <a:bodyPr/>
                    <a:lstStyle/>
                    <a:p>
                      <a:pPr algn="ctr"/>
                      <a:endParaRPr lang="fr-FR" sz="2200" noProof="0" dirty="0"/>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4472C4">
                              <a:lumMod val="50000"/>
                            </a:srgbClr>
                          </a:solidFill>
                          <a:effectLst/>
                          <a:uLnTx/>
                          <a:uFillTx/>
                          <a:latin typeface="+mn-lt"/>
                          <a:ea typeface="+mn-ea"/>
                          <a:cs typeface="+mn-cs"/>
                        </a:rPr>
                        <a:t>Il   </a:t>
                      </a:r>
                      <a:r>
                        <a:rPr kumimoji="0" lang="fr-FR" sz="2200" b="1" i="0" u="none" strike="noStrike" kern="1200" cap="none" spc="0" normalizeH="0" baseline="0" noProof="0" dirty="0">
                          <a:ln>
                            <a:noFill/>
                          </a:ln>
                          <a:solidFill>
                            <a:srgbClr val="4472C4">
                              <a:lumMod val="50000"/>
                            </a:srgbClr>
                          </a:solidFill>
                          <a:effectLst/>
                          <a:uLnTx/>
                          <a:uFillTx/>
                          <a:latin typeface="+mn-lt"/>
                          <a:ea typeface="+mn-ea"/>
                          <a:cs typeface="+mn-cs"/>
                        </a:rPr>
                        <a:t>a bu   </a:t>
                      </a:r>
                      <a:r>
                        <a:rPr kumimoji="0" lang="fr-FR" sz="2200" b="0" i="0" u="none" strike="noStrike" kern="1200" cap="none" spc="0" normalizeH="0" baseline="0" noProof="0" dirty="0">
                          <a:ln>
                            <a:noFill/>
                          </a:ln>
                          <a:solidFill>
                            <a:srgbClr val="4472C4">
                              <a:lumMod val="50000"/>
                            </a:srgbClr>
                          </a:solidFill>
                          <a:effectLst/>
                          <a:uLnTx/>
                          <a:uFillTx/>
                          <a:latin typeface="+mn-lt"/>
                          <a:ea typeface="+mn-ea"/>
                          <a:cs typeface="+mn-cs"/>
                        </a:rPr>
                        <a:t>deux verres de café aussi. </a:t>
                      </a:r>
                      <a:r>
                        <a:rPr kumimoji="0" lang="fr-FR" sz="2200" b="1" i="0" u="none" strike="noStrike" kern="1200" cap="none" spc="0" normalizeH="0" baseline="0" noProof="0" dirty="0">
                          <a:ln>
                            <a:noFill/>
                          </a:ln>
                          <a:solidFill>
                            <a:srgbClr val="4472C4">
                              <a:lumMod val="50000"/>
                            </a:srgbClr>
                          </a:solidFill>
                          <a:effectLst/>
                          <a:uLnTx/>
                          <a:uFillTx/>
                          <a:latin typeface="+mn-lt"/>
                          <a:ea typeface="+mn-ea"/>
                          <a:cs typeface="+mn-cs"/>
                        </a:rPr>
                        <a:t>(boire)</a:t>
                      </a:r>
                    </a:p>
                  </a:txBody>
                  <a:tcPr anchor="ctr"/>
                </a:tc>
                <a:extLst>
                  <a:ext uri="{0D108BD9-81ED-4DB2-BD59-A6C34878D82A}">
                    <a16:rowId xmlns:a16="http://schemas.microsoft.com/office/drawing/2014/main" val="2379600180"/>
                  </a:ext>
                </a:extLst>
              </a:tr>
              <a:tr h="396000">
                <a:tc>
                  <a:txBody>
                    <a:bodyPr/>
                    <a:lstStyle/>
                    <a:p>
                      <a:pPr algn="ctr"/>
                      <a:endParaRPr lang="fr-FR" sz="2200" noProof="0" dirty="0"/>
                    </a:p>
                  </a:txBody>
                  <a:tcPr anchor="ctr"/>
                </a:tc>
                <a:tc>
                  <a:txBody>
                    <a:bodyPr/>
                    <a:lstStyle/>
                    <a:p>
                      <a:pPr algn="ctr"/>
                      <a:endParaRPr lang="fr-FR" sz="2200" noProof="0" dirty="0"/>
                    </a:p>
                  </a:txBody>
                  <a:tcPr anchor="ctr"/>
                </a:tc>
                <a:tc>
                  <a:txBody>
                    <a:bodyPr/>
                    <a:lstStyle/>
                    <a:p>
                      <a:pPr algn="ctr"/>
                      <a:endParaRPr lang="fr-FR" sz="2200" noProof="0" dirty="0"/>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4472C4">
                              <a:lumMod val="50000"/>
                            </a:srgbClr>
                          </a:solidFill>
                          <a:effectLst/>
                          <a:uLnTx/>
                          <a:uFillTx/>
                          <a:latin typeface="+mn-lt"/>
                          <a:ea typeface="+mn-ea"/>
                          <a:cs typeface="+mn-cs"/>
                        </a:rPr>
                        <a:t>Ah non! Bon, Bastien     </a:t>
                      </a:r>
                      <a:r>
                        <a:rPr kumimoji="0" lang="fr-FR" sz="2200" b="1" i="0" u="none" strike="noStrike" kern="1200" cap="none" spc="0" normalizeH="0" baseline="0" noProof="0" dirty="0">
                          <a:ln>
                            <a:noFill/>
                          </a:ln>
                          <a:solidFill>
                            <a:srgbClr val="4472C4">
                              <a:lumMod val="50000"/>
                            </a:srgbClr>
                          </a:solidFill>
                          <a:effectLst/>
                          <a:uLnTx/>
                          <a:uFillTx/>
                          <a:latin typeface="+mn-lt"/>
                          <a:ea typeface="+mn-ea"/>
                          <a:cs typeface="+mn-cs"/>
                        </a:rPr>
                        <a:t>dit</a:t>
                      </a:r>
                      <a:r>
                        <a:rPr kumimoji="0" lang="fr-FR" sz="2200" b="0" i="0" u="none" strike="noStrike" kern="1200" cap="none" spc="0" normalizeH="0" baseline="0" noProof="0" dirty="0">
                          <a:ln>
                            <a:noFill/>
                          </a:ln>
                          <a:solidFill>
                            <a:srgbClr val="4472C4">
                              <a:lumMod val="50000"/>
                            </a:srgbClr>
                          </a:solidFill>
                          <a:effectLst/>
                          <a:uLnTx/>
                          <a:uFillTx/>
                          <a:latin typeface="+mn-lt"/>
                          <a:ea typeface="+mn-ea"/>
                          <a:cs typeface="+mn-cs"/>
                        </a:rPr>
                        <a:t>     bonjour. </a:t>
                      </a:r>
                      <a:r>
                        <a:rPr kumimoji="0" lang="fr-FR" sz="2200" b="1" i="0" u="none" strike="noStrike" kern="1200" cap="none" spc="0" normalizeH="0" baseline="0" noProof="0" dirty="0">
                          <a:ln>
                            <a:noFill/>
                          </a:ln>
                          <a:solidFill>
                            <a:srgbClr val="4472C4">
                              <a:lumMod val="50000"/>
                            </a:srgbClr>
                          </a:solidFill>
                          <a:effectLst/>
                          <a:uLnTx/>
                          <a:uFillTx/>
                          <a:latin typeface="+mn-lt"/>
                          <a:ea typeface="+mn-ea"/>
                          <a:cs typeface="+mn-cs"/>
                        </a:rPr>
                        <a:t>(dire)</a:t>
                      </a:r>
                    </a:p>
                  </a:txBody>
                  <a:tcPr anchor="ctr"/>
                </a:tc>
                <a:extLst>
                  <a:ext uri="{0D108BD9-81ED-4DB2-BD59-A6C34878D82A}">
                    <a16:rowId xmlns:a16="http://schemas.microsoft.com/office/drawing/2014/main" val="1041301604"/>
                  </a:ext>
                </a:extLst>
              </a:tr>
            </a:tbl>
          </a:graphicData>
        </a:graphic>
      </p:graphicFrame>
      <p:sp>
        <p:nvSpPr>
          <p:cNvPr id="34" name="Action Button: Custom 16">
            <a:hlinkClick r:id="" action="ppaction://noaction" highlightClick="1">
              <a:snd r:embed="rId6" name="1 a l'hopital.wav"/>
            </a:hlinkClick>
            <a:extLst>
              <a:ext uri="{FF2B5EF4-FFF2-40B4-BE49-F238E27FC236}">
                <a16:creationId xmlns:a16="http://schemas.microsoft.com/office/drawing/2014/main" id="{8EB635A0-4B76-F74D-BAC1-2416A440F8E1}"/>
              </a:ext>
            </a:extLst>
          </p:cNvPr>
          <p:cNvSpPr/>
          <p:nvPr/>
        </p:nvSpPr>
        <p:spPr>
          <a:xfrm>
            <a:off x="297433" y="2491138"/>
            <a:ext cx="360000" cy="36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1</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8" name="Action Button: Custom 16">
            <a:hlinkClick r:id="" action="ppaction://noaction" highlightClick="1">
              <a:snd r:embed="rId7" name="2 a l'hopital.wav"/>
            </a:hlinkClick>
            <a:extLst>
              <a:ext uri="{FF2B5EF4-FFF2-40B4-BE49-F238E27FC236}">
                <a16:creationId xmlns:a16="http://schemas.microsoft.com/office/drawing/2014/main" id="{1044FC82-8B01-3844-BB19-39CC42E077E5}"/>
              </a:ext>
            </a:extLst>
          </p:cNvPr>
          <p:cNvSpPr/>
          <p:nvPr/>
        </p:nvSpPr>
        <p:spPr>
          <a:xfrm>
            <a:off x="297433" y="2912369"/>
            <a:ext cx="360000" cy="36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2</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8" name="Action Button: Custom 16">
            <a:hlinkClick r:id="" action="ppaction://noaction" highlightClick="1">
              <a:snd r:embed="rId8" name="3 a l'hopital.wav"/>
            </a:hlinkClick>
            <a:extLst>
              <a:ext uri="{FF2B5EF4-FFF2-40B4-BE49-F238E27FC236}">
                <a16:creationId xmlns:a16="http://schemas.microsoft.com/office/drawing/2014/main" id="{821A1F48-5BE3-4946-B2A0-1712675574B4}"/>
              </a:ext>
            </a:extLst>
          </p:cNvPr>
          <p:cNvSpPr/>
          <p:nvPr/>
        </p:nvSpPr>
        <p:spPr>
          <a:xfrm>
            <a:off x="297433" y="3336775"/>
            <a:ext cx="360000" cy="36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3</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9" name="Action Button: Custom 16">
            <a:hlinkClick r:id="" action="ppaction://noaction" highlightClick="1">
              <a:snd r:embed="rId9" name="4 a l'hopital.wav"/>
            </a:hlinkClick>
            <a:extLst>
              <a:ext uri="{FF2B5EF4-FFF2-40B4-BE49-F238E27FC236}">
                <a16:creationId xmlns:a16="http://schemas.microsoft.com/office/drawing/2014/main" id="{F1194655-754C-F941-9224-4AF195075A6B}"/>
              </a:ext>
            </a:extLst>
          </p:cNvPr>
          <p:cNvSpPr/>
          <p:nvPr/>
        </p:nvSpPr>
        <p:spPr>
          <a:xfrm>
            <a:off x="297433" y="3761471"/>
            <a:ext cx="360000" cy="36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50" name="Action Button: Custom 16">
            <a:hlinkClick r:id="" action="ppaction://noaction" highlightClick="1">
              <a:snd r:embed="rId10" name="5 a l'hopital.wav"/>
            </a:hlinkClick>
            <a:extLst>
              <a:ext uri="{FF2B5EF4-FFF2-40B4-BE49-F238E27FC236}">
                <a16:creationId xmlns:a16="http://schemas.microsoft.com/office/drawing/2014/main" id="{501A2198-D106-C845-AEA5-13CA8A2D0E57}"/>
              </a:ext>
            </a:extLst>
          </p:cNvPr>
          <p:cNvSpPr/>
          <p:nvPr/>
        </p:nvSpPr>
        <p:spPr>
          <a:xfrm>
            <a:off x="297433" y="4336380"/>
            <a:ext cx="360000" cy="36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51" name="Action Button: Custom 16">
            <a:hlinkClick r:id="" action="ppaction://noaction" highlightClick="1">
              <a:snd r:embed="rId11" name="6 a l'hopital.wav"/>
            </a:hlinkClick>
            <a:extLst>
              <a:ext uri="{FF2B5EF4-FFF2-40B4-BE49-F238E27FC236}">
                <a16:creationId xmlns:a16="http://schemas.microsoft.com/office/drawing/2014/main" id="{6A0B101F-D829-C140-AE88-CC54CDBC375E}"/>
              </a:ext>
            </a:extLst>
          </p:cNvPr>
          <p:cNvSpPr/>
          <p:nvPr/>
        </p:nvSpPr>
        <p:spPr>
          <a:xfrm>
            <a:off x="297433" y="4956108"/>
            <a:ext cx="360000" cy="36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6</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ndParaRPr>
          </a:p>
        </p:txBody>
      </p:sp>
      <p:sp>
        <p:nvSpPr>
          <p:cNvPr id="52" name="Action Button: Custom 16">
            <a:hlinkClick r:id="" action="ppaction://noaction" highlightClick="1">
              <a:snd r:embed="rId12" name="7 a l'hopital.wav"/>
            </a:hlinkClick>
            <a:extLst>
              <a:ext uri="{FF2B5EF4-FFF2-40B4-BE49-F238E27FC236}">
                <a16:creationId xmlns:a16="http://schemas.microsoft.com/office/drawing/2014/main" id="{90C80322-5E23-3A40-BA3E-7E1CA5309216}"/>
              </a:ext>
            </a:extLst>
          </p:cNvPr>
          <p:cNvSpPr/>
          <p:nvPr/>
        </p:nvSpPr>
        <p:spPr>
          <a:xfrm>
            <a:off x="297433" y="5380514"/>
            <a:ext cx="360000" cy="36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53" name="Action Button: Custom 16">
            <a:hlinkClick r:id="" action="ppaction://noaction" highlightClick="1">
              <a:snd r:embed="rId13" name="8 a l'hopital.wav"/>
            </a:hlinkClick>
            <a:extLst>
              <a:ext uri="{FF2B5EF4-FFF2-40B4-BE49-F238E27FC236}">
                <a16:creationId xmlns:a16="http://schemas.microsoft.com/office/drawing/2014/main" id="{2BFDE3E6-2039-B94E-BBBE-07E09B146E50}"/>
              </a:ext>
            </a:extLst>
          </p:cNvPr>
          <p:cNvSpPr/>
          <p:nvPr/>
        </p:nvSpPr>
        <p:spPr>
          <a:xfrm>
            <a:off x="297433" y="5804920"/>
            <a:ext cx="360000" cy="36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pic>
        <p:nvPicPr>
          <p:cNvPr id="54" name="Picture 53" descr="green checkmark">
            <a:extLst>
              <a:ext uri="{FF2B5EF4-FFF2-40B4-BE49-F238E27FC236}">
                <a16:creationId xmlns:a16="http://schemas.microsoft.com/office/drawing/2014/main" id="{425EAEB3-393D-6148-B63F-B6CF689D786A}"/>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507126" y="2508854"/>
            <a:ext cx="345600" cy="360000"/>
          </a:xfrm>
          <a:prstGeom prst="rect">
            <a:avLst/>
          </a:prstGeom>
        </p:spPr>
      </p:pic>
      <p:pic>
        <p:nvPicPr>
          <p:cNvPr id="55" name="Picture 54" descr="green checkmark">
            <a:extLst>
              <a:ext uri="{FF2B5EF4-FFF2-40B4-BE49-F238E27FC236}">
                <a16:creationId xmlns:a16="http://schemas.microsoft.com/office/drawing/2014/main" id="{6434EF40-2001-1F42-A9AD-001BE1059329}"/>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548320" y="2912369"/>
            <a:ext cx="345600" cy="360000"/>
          </a:xfrm>
          <a:prstGeom prst="rect">
            <a:avLst/>
          </a:prstGeom>
        </p:spPr>
      </p:pic>
      <p:pic>
        <p:nvPicPr>
          <p:cNvPr id="56" name="Picture 55" descr="green checkmark">
            <a:extLst>
              <a:ext uri="{FF2B5EF4-FFF2-40B4-BE49-F238E27FC236}">
                <a16:creationId xmlns:a16="http://schemas.microsoft.com/office/drawing/2014/main" id="{6681CCE0-7A39-7E44-BE94-FB060E8BBB07}"/>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548320" y="3336775"/>
            <a:ext cx="345600" cy="360000"/>
          </a:xfrm>
          <a:prstGeom prst="rect">
            <a:avLst/>
          </a:prstGeom>
        </p:spPr>
      </p:pic>
      <p:pic>
        <p:nvPicPr>
          <p:cNvPr id="57" name="Picture 56" descr="green checkmark">
            <a:extLst>
              <a:ext uri="{FF2B5EF4-FFF2-40B4-BE49-F238E27FC236}">
                <a16:creationId xmlns:a16="http://schemas.microsoft.com/office/drawing/2014/main" id="{B70432B2-0457-774F-A887-9ABE25E9DF99}"/>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548320" y="3761471"/>
            <a:ext cx="345600" cy="360000"/>
          </a:xfrm>
          <a:prstGeom prst="rect">
            <a:avLst/>
          </a:prstGeom>
        </p:spPr>
      </p:pic>
      <p:pic>
        <p:nvPicPr>
          <p:cNvPr id="58" name="Picture 57" descr="green checkmark">
            <a:extLst>
              <a:ext uri="{FF2B5EF4-FFF2-40B4-BE49-F238E27FC236}">
                <a16:creationId xmlns:a16="http://schemas.microsoft.com/office/drawing/2014/main" id="{7D0A6AE4-7719-5B4D-8EC9-8E9B8A1775CD}"/>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507126" y="4336380"/>
            <a:ext cx="345600" cy="360000"/>
          </a:xfrm>
          <a:prstGeom prst="rect">
            <a:avLst/>
          </a:prstGeom>
        </p:spPr>
      </p:pic>
      <p:pic>
        <p:nvPicPr>
          <p:cNvPr id="59" name="Picture 58" descr="green checkmark">
            <a:extLst>
              <a:ext uri="{FF2B5EF4-FFF2-40B4-BE49-F238E27FC236}">
                <a16:creationId xmlns:a16="http://schemas.microsoft.com/office/drawing/2014/main" id="{12DAE045-9A96-9C4C-A325-B71A539D9B1D}"/>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507126" y="4934714"/>
            <a:ext cx="345600" cy="360000"/>
          </a:xfrm>
          <a:prstGeom prst="rect">
            <a:avLst/>
          </a:prstGeom>
        </p:spPr>
      </p:pic>
      <p:pic>
        <p:nvPicPr>
          <p:cNvPr id="60" name="Picture 59" descr="green checkmark">
            <a:extLst>
              <a:ext uri="{FF2B5EF4-FFF2-40B4-BE49-F238E27FC236}">
                <a16:creationId xmlns:a16="http://schemas.microsoft.com/office/drawing/2014/main" id="{4DD9DE3B-B7AF-1B42-B982-BA085521A48F}"/>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548320" y="5380514"/>
            <a:ext cx="345600" cy="360000"/>
          </a:xfrm>
          <a:prstGeom prst="rect">
            <a:avLst/>
          </a:prstGeom>
        </p:spPr>
      </p:pic>
      <p:pic>
        <p:nvPicPr>
          <p:cNvPr id="61" name="Picture 60" descr="green checkmark">
            <a:extLst>
              <a:ext uri="{FF2B5EF4-FFF2-40B4-BE49-F238E27FC236}">
                <a16:creationId xmlns:a16="http://schemas.microsoft.com/office/drawing/2014/main" id="{CB23CA59-BDFC-754F-ACE7-12CD776F864B}"/>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507126" y="5786011"/>
            <a:ext cx="345600" cy="360000"/>
          </a:xfrm>
          <a:prstGeom prst="rect">
            <a:avLst/>
          </a:prstGeom>
        </p:spPr>
      </p:pic>
      <p:sp>
        <p:nvSpPr>
          <p:cNvPr id="6" name="Rounded Rectangle 5">
            <a:extLst>
              <a:ext uri="{FF2B5EF4-FFF2-40B4-BE49-F238E27FC236}">
                <a16:creationId xmlns:a16="http://schemas.microsoft.com/office/drawing/2014/main" id="{53056E3F-818D-0E45-A265-7EF0FCA50614}"/>
              </a:ext>
            </a:extLst>
          </p:cNvPr>
          <p:cNvSpPr/>
          <p:nvPr/>
        </p:nvSpPr>
        <p:spPr>
          <a:xfrm>
            <a:off x="5806416" y="2485604"/>
            <a:ext cx="873783" cy="342284"/>
          </a:xfrm>
          <a:prstGeom prst="roundRect">
            <a:avLst/>
          </a:prstGeom>
          <a:solidFill>
            <a:srgbClr val="0E4F74"/>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ounded Rectangle 61">
            <a:extLst>
              <a:ext uri="{FF2B5EF4-FFF2-40B4-BE49-F238E27FC236}">
                <a16:creationId xmlns:a16="http://schemas.microsoft.com/office/drawing/2014/main" id="{9BC7C159-3391-EC40-B524-C50EFBE02925}"/>
              </a:ext>
            </a:extLst>
          </p:cNvPr>
          <p:cNvSpPr/>
          <p:nvPr/>
        </p:nvSpPr>
        <p:spPr>
          <a:xfrm>
            <a:off x="6061796" y="2930447"/>
            <a:ext cx="1373688" cy="342284"/>
          </a:xfrm>
          <a:prstGeom prst="roundRect">
            <a:avLst/>
          </a:prstGeom>
          <a:solidFill>
            <a:srgbClr val="0E4F74"/>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ounded Rectangle 62">
            <a:extLst>
              <a:ext uri="{FF2B5EF4-FFF2-40B4-BE49-F238E27FC236}">
                <a16:creationId xmlns:a16="http://schemas.microsoft.com/office/drawing/2014/main" id="{D5F681F5-6780-A44D-9AD9-529EAD2297F9}"/>
              </a:ext>
            </a:extLst>
          </p:cNvPr>
          <p:cNvSpPr/>
          <p:nvPr/>
        </p:nvSpPr>
        <p:spPr>
          <a:xfrm>
            <a:off x="5275036" y="3338538"/>
            <a:ext cx="1032925" cy="342284"/>
          </a:xfrm>
          <a:prstGeom prst="roundRect">
            <a:avLst/>
          </a:prstGeom>
          <a:solidFill>
            <a:srgbClr val="0E4F74"/>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ounded Rectangle 63">
            <a:extLst>
              <a:ext uri="{FF2B5EF4-FFF2-40B4-BE49-F238E27FC236}">
                <a16:creationId xmlns:a16="http://schemas.microsoft.com/office/drawing/2014/main" id="{96BEDFF0-3E43-0C4B-9125-AE1BF3390F40}"/>
              </a:ext>
            </a:extLst>
          </p:cNvPr>
          <p:cNvSpPr/>
          <p:nvPr/>
        </p:nvSpPr>
        <p:spPr>
          <a:xfrm>
            <a:off x="6394912" y="3779187"/>
            <a:ext cx="886403" cy="342284"/>
          </a:xfrm>
          <a:prstGeom prst="roundRect">
            <a:avLst/>
          </a:prstGeom>
          <a:solidFill>
            <a:srgbClr val="0E4F74"/>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ounded Rectangle 65">
            <a:extLst>
              <a:ext uri="{FF2B5EF4-FFF2-40B4-BE49-F238E27FC236}">
                <a16:creationId xmlns:a16="http://schemas.microsoft.com/office/drawing/2014/main" id="{8BC083F2-28DB-494F-934D-C6822FE9E62E}"/>
              </a:ext>
            </a:extLst>
          </p:cNvPr>
          <p:cNvSpPr/>
          <p:nvPr/>
        </p:nvSpPr>
        <p:spPr>
          <a:xfrm>
            <a:off x="8948482" y="4237596"/>
            <a:ext cx="906718" cy="342284"/>
          </a:xfrm>
          <a:prstGeom prst="roundRect">
            <a:avLst/>
          </a:prstGeom>
          <a:solidFill>
            <a:srgbClr val="0E4F74"/>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ounded Rectangle 67">
            <a:extLst>
              <a:ext uri="{FF2B5EF4-FFF2-40B4-BE49-F238E27FC236}">
                <a16:creationId xmlns:a16="http://schemas.microsoft.com/office/drawing/2014/main" id="{4CCB4397-A7BE-2A44-BF1E-215AE29C38CC}"/>
              </a:ext>
            </a:extLst>
          </p:cNvPr>
          <p:cNvSpPr/>
          <p:nvPr/>
        </p:nvSpPr>
        <p:spPr>
          <a:xfrm>
            <a:off x="5766098" y="4952430"/>
            <a:ext cx="1032925" cy="342284"/>
          </a:xfrm>
          <a:prstGeom prst="roundRect">
            <a:avLst/>
          </a:prstGeom>
          <a:solidFill>
            <a:srgbClr val="0E4F74"/>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ounded Rectangle 69">
            <a:extLst>
              <a:ext uri="{FF2B5EF4-FFF2-40B4-BE49-F238E27FC236}">
                <a16:creationId xmlns:a16="http://schemas.microsoft.com/office/drawing/2014/main" id="{51925A3C-8427-7E40-ACA3-37E0C25CB9EE}"/>
              </a:ext>
            </a:extLst>
          </p:cNvPr>
          <p:cNvSpPr/>
          <p:nvPr/>
        </p:nvSpPr>
        <p:spPr>
          <a:xfrm>
            <a:off x="4947434" y="5389372"/>
            <a:ext cx="858982" cy="342284"/>
          </a:xfrm>
          <a:prstGeom prst="roundRect">
            <a:avLst/>
          </a:prstGeom>
          <a:solidFill>
            <a:srgbClr val="0E4F74"/>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ounded Rectangle 71">
            <a:extLst>
              <a:ext uri="{FF2B5EF4-FFF2-40B4-BE49-F238E27FC236}">
                <a16:creationId xmlns:a16="http://schemas.microsoft.com/office/drawing/2014/main" id="{F31ED156-C2F5-4041-8231-37E5AB99D72A}"/>
              </a:ext>
            </a:extLst>
          </p:cNvPr>
          <p:cNvSpPr/>
          <p:nvPr/>
        </p:nvSpPr>
        <p:spPr>
          <a:xfrm>
            <a:off x="7538056" y="5822636"/>
            <a:ext cx="1009044" cy="342284"/>
          </a:xfrm>
          <a:prstGeom prst="roundRect">
            <a:avLst/>
          </a:prstGeom>
          <a:solidFill>
            <a:srgbClr val="0E4F74"/>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picture containing toy, doll&#10;&#10;Description automatically generated">
            <a:extLst>
              <a:ext uri="{FF2B5EF4-FFF2-40B4-BE49-F238E27FC236}">
                <a16:creationId xmlns:a16="http://schemas.microsoft.com/office/drawing/2014/main" id="{17A1A591-3141-EE46-82B3-3C18534EE377}"/>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138783" y="-73882"/>
            <a:ext cx="1229151" cy="1229151"/>
          </a:xfrm>
          <a:prstGeom prst="rect">
            <a:avLst/>
          </a:prstGeom>
        </p:spPr>
      </p:pic>
    </p:spTree>
    <p:extLst>
      <p:ext uri="{BB962C8B-B14F-4D97-AF65-F5344CB8AC3E}">
        <p14:creationId xmlns:p14="http://schemas.microsoft.com/office/powerpoint/2010/main" val="3197217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6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63"/>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64"/>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66"/>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68"/>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6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70"/>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6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7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2" grpId="0" animBg="1"/>
      <p:bldP spid="63" grpId="0" animBg="1"/>
      <p:bldP spid="64" grpId="0" animBg="1"/>
      <p:bldP spid="66" grpId="0" animBg="1"/>
      <p:bldP spid="68" grpId="0" animBg="1"/>
      <p:bldP spid="70" grpId="0" animBg="1"/>
      <p:bldP spid="7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1" y="296864"/>
            <a:ext cx="6457245" cy="707849"/>
          </a:xfrm>
        </p:spPr>
        <p:txBody>
          <a:bodyPr>
            <a:noAutofit/>
          </a:bodyPr>
          <a:lstStyle/>
          <a:p>
            <a:r>
              <a:rPr lang="en-GB" sz="2500" b="1">
                <a:solidFill>
                  <a:schemeClr val="bg1"/>
                </a:solidFill>
              </a:rPr>
              <a:t>The perfect tense: yes/no questions</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14F55C5B-6E69-D74E-9BE5-8088EB3228DB}"/>
              </a:ext>
            </a:extLst>
          </p:cNvPr>
          <p:cNvSpPr txBox="1"/>
          <p:nvPr/>
        </p:nvSpPr>
        <p:spPr>
          <a:xfrm>
            <a:off x="462079" y="1166842"/>
            <a:ext cx="11729921" cy="4524315"/>
          </a:xfrm>
          <a:prstGeom prst="rect">
            <a:avLst/>
          </a:prstGeom>
          <a:noFill/>
        </p:spPr>
        <p:txBody>
          <a:bodyPr wrap="square" rtlCol="0">
            <a:spAutoFit/>
          </a:bodyPr>
          <a:lstStyle/>
          <a:p>
            <a:pPr lvl="0">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Remember: in French, you can ask a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yes/no </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question by simply raising the pitch of your voice at the end of a sentence </a:t>
            </a:r>
            <a:r>
              <a:rPr lang="en-US" sz="2400" b="1" dirty="0">
                <a:solidFill>
                  <a:srgbClr val="E65D00"/>
                </a:solidFill>
              </a:rPr>
              <a:t>(intonation) </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E65D00"/>
                </a:solidFill>
                <a:effectLst/>
                <a:uLnTx/>
                <a:uFillTx/>
                <a:latin typeface="Century Gothic" panose="020F0302020204030204"/>
                <a:ea typeface="+mn-ea"/>
                <a:cs typeface="+mn-cs"/>
              </a:rPr>
              <a:t>Statement: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Tu as </a:t>
            </a:r>
            <a:r>
              <a:rPr lang="en-US" sz="2400" b="1" dirty="0" err="1">
                <a:solidFill>
                  <a:srgbClr val="4472C4">
                    <a:lumMod val="50000"/>
                  </a:srgbClr>
                </a:solidFill>
                <a:latin typeface="Century Gothic" panose="020F0302020204030204"/>
              </a:rPr>
              <a:t>bu</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du café.				</a:t>
            </a:r>
            <a:r>
              <a:rPr kumimoji="0" lang="en-US" sz="2400" b="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You drank some coffee.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u="none" strike="noStrike" kern="1200" cap="none" spc="0" normalizeH="0" baseline="0" noProof="0" dirty="0">
                <a:ln>
                  <a:noFill/>
                </a:ln>
                <a:solidFill>
                  <a:srgbClr val="E65D00"/>
                </a:solidFill>
                <a:effectLst/>
                <a:uLnTx/>
                <a:uFillTx/>
                <a:latin typeface="Century Gothic" panose="020F0302020204030204"/>
                <a:ea typeface="+mn-ea"/>
                <a:cs typeface="+mn-cs"/>
              </a:rPr>
              <a:t>Question:   </a:t>
            </a:r>
            <a:r>
              <a:rPr kumimoji="0" lang="en-US" sz="2400" b="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Tu as </a:t>
            </a:r>
            <a:r>
              <a:rPr kumimoji="0" lang="en-US" sz="2400" b="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bu</a:t>
            </a:r>
            <a:r>
              <a:rPr kumimoji="0" lang="en-US" sz="2400" b="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du</a:t>
            </a:r>
            <a:r>
              <a:rPr kumimoji="0" lang="en-US" sz="2400" b="1"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café </a:t>
            </a:r>
            <a:r>
              <a:rPr kumimoji="0" lang="en-US" sz="2400" b="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Did you drink some coffee?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Another way is to add </a:t>
            </a:r>
            <a:r>
              <a:rPr kumimoji="0" lang="en-US" sz="2400" b="1" u="none" strike="noStrike" kern="1200" cap="none" spc="0" normalizeH="0" baseline="0" noProof="0" dirty="0" err="1">
                <a:ln>
                  <a:noFill/>
                </a:ln>
                <a:solidFill>
                  <a:srgbClr val="E65D00"/>
                </a:solidFill>
                <a:effectLst/>
                <a:uLnTx/>
                <a:uFillTx/>
                <a:latin typeface="Century Gothic" panose="020F0302020204030204"/>
                <a:ea typeface="+mn-ea"/>
                <a:cs typeface="+mn-cs"/>
              </a:rPr>
              <a:t>est-ce</a:t>
            </a:r>
            <a:r>
              <a:rPr kumimoji="0" lang="en-US" sz="2400" b="1" u="none" strike="noStrike" kern="1200" cap="none" spc="0" normalizeH="0" baseline="0" noProof="0" dirty="0">
                <a:ln>
                  <a:noFill/>
                </a:ln>
                <a:solidFill>
                  <a:srgbClr val="E65D00"/>
                </a:solidFill>
                <a:effectLst/>
                <a:uLnTx/>
                <a:uFillTx/>
                <a:latin typeface="Century Gothic" panose="020F0302020204030204"/>
                <a:ea typeface="+mn-ea"/>
                <a:cs typeface="+mn-cs"/>
              </a:rPr>
              <a:t> que</a:t>
            </a:r>
            <a:r>
              <a:rPr kumimoji="0" lang="en-US" sz="2400" b="0" u="none" strike="noStrike" kern="1200" cap="none" spc="0" normalizeH="0" baseline="0" noProof="0" dirty="0">
                <a:ln>
                  <a:noFill/>
                </a:ln>
                <a:solidFill>
                  <a:srgbClr val="E65D00"/>
                </a:solidFill>
                <a:effectLst/>
                <a:uLnTx/>
                <a:uFillTx/>
                <a:latin typeface="Century Gothic" panose="020F0302020204030204"/>
                <a:ea typeface="+mn-ea"/>
                <a:cs typeface="+mn-cs"/>
              </a:rPr>
              <a:t> </a:t>
            </a:r>
            <a:r>
              <a:rPr kumimoji="0" lang="en-US" sz="2400" b="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the beginning of a sentence: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u="none" strike="noStrike" kern="1200" cap="none" spc="0" normalizeH="0" baseline="0" noProof="0" dirty="0">
                <a:ln>
                  <a:noFill/>
                </a:ln>
                <a:solidFill>
                  <a:srgbClr val="E65D00"/>
                </a:solidFill>
                <a:effectLst/>
                <a:uLnTx/>
                <a:uFillTx/>
                <a:latin typeface="Century Gothic" panose="020F0302020204030204"/>
                <a:ea typeface="+mn-ea"/>
                <a:cs typeface="+mn-cs"/>
              </a:rPr>
              <a:t>Statement: </a:t>
            </a:r>
            <a:r>
              <a:rPr kumimoji="0" lang="en-US" sz="2400" b="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Il a </a:t>
            </a:r>
            <a:r>
              <a:rPr kumimoji="0" lang="en-US" sz="2400" b="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eu</a:t>
            </a:r>
            <a:r>
              <a:rPr kumimoji="0" lang="en-US" sz="2400" b="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un accident.				</a:t>
            </a:r>
            <a:r>
              <a:rPr kumimoji="0" lang="en-US" sz="240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He</a:t>
            </a:r>
            <a:r>
              <a:rPr kumimoji="0" lang="en-US" sz="240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had an accident.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u="none" strike="noStrike" kern="1200" cap="none" spc="0" normalizeH="0" baseline="0" noProof="0" dirty="0">
                <a:ln>
                  <a:noFill/>
                </a:ln>
                <a:solidFill>
                  <a:srgbClr val="E65D00"/>
                </a:solidFill>
                <a:effectLst/>
                <a:uLnTx/>
                <a:uFillTx/>
                <a:latin typeface="Century Gothic" panose="020F0302020204030204"/>
                <a:ea typeface="+mn-ea"/>
                <a:cs typeface="+mn-cs"/>
              </a:rPr>
              <a:t>Question: Est-</a:t>
            </a:r>
            <a:r>
              <a:rPr kumimoji="0" lang="en-US" sz="2400" b="1" u="none" strike="noStrike" kern="1200" cap="none" spc="0" normalizeH="0" baseline="0" noProof="0" dirty="0" err="1">
                <a:ln>
                  <a:noFill/>
                </a:ln>
                <a:solidFill>
                  <a:srgbClr val="E65D00"/>
                </a:solidFill>
                <a:effectLst/>
                <a:uLnTx/>
                <a:uFillTx/>
                <a:latin typeface="Century Gothic" panose="020F0302020204030204"/>
                <a:ea typeface="+mn-ea"/>
                <a:cs typeface="+mn-cs"/>
              </a:rPr>
              <a:t>ce</a:t>
            </a:r>
            <a:r>
              <a:rPr kumimoji="0" lang="en-US" sz="2400" b="1" u="none" strike="noStrike" kern="1200" cap="none" spc="0" normalizeH="0" baseline="0" noProof="0" dirty="0">
                <a:ln>
                  <a:noFill/>
                </a:ln>
                <a:solidFill>
                  <a:srgbClr val="E65D00"/>
                </a:solidFill>
                <a:effectLst/>
                <a:uLnTx/>
                <a:uFillTx/>
                <a:latin typeface="Century Gothic" panose="020F0302020204030204"/>
                <a:ea typeface="+mn-ea"/>
                <a:cs typeface="+mn-cs"/>
              </a:rPr>
              <a:t> </a:t>
            </a:r>
            <a:r>
              <a:rPr kumimoji="0" lang="en-US" sz="2400" b="1" u="none" strike="noStrike" kern="1200" cap="none" spc="0" normalizeH="0" baseline="0" noProof="0" dirty="0" err="1">
                <a:ln>
                  <a:noFill/>
                </a:ln>
                <a:solidFill>
                  <a:srgbClr val="E65D00"/>
                </a:solidFill>
                <a:effectLst/>
                <a:uLnTx/>
                <a:uFillTx/>
                <a:latin typeface="Century Gothic" panose="020F0302020204030204"/>
                <a:ea typeface="+mn-ea"/>
                <a:cs typeface="+mn-cs"/>
              </a:rPr>
              <a:t>qu’</a:t>
            </a:r>
            <a:r>
              <a:rPr kumimoji="0" lang="en-US" sz="2400" b="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il</a:t>
            </a:r>
            <a:r>
              <a:rPr kumimoji="0" lang="en-US" sz="2400" b="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 </a:t>
            </a:r>
            <a:r>
              <a:rPr kumimoji="0" lang="en-US" sz="2400" b="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eu</a:t>
            </a:r>
            <a:r>
              <a:rPr kumimoji="0" lang="en-US" sz="2400" b="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un accident ?		</a:t>
            </a:r>
            <a:r>
              <a:rPr kumimoji="0" lang="en-US" sz="2400" b="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Did he have an accident?</a:t>
            </a:r>
            <a:endParaRPr kumimoji="0" lang="en-US" sz="2400" b="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nvGrpSpPr>
          <p:cNvPr id="2" name="Group 1">
            <a:extLst>
              <a:ext uri="{FF2B5EF4-FFF2-40B4-BE49-F238E27FC236}">
                <a16:creationId xmlns:a16="http://schemas.microsoft.com/office/drawing/2014/main" id="{AC5D7655-0824-407F-8CD4-A745F515B9D0}"/>
              </a:ext>
            </a:extLst>
          </p:cNvPr>
          <p:cNvGrpSpPr/>
          <p:nvPr/>
        </p:nvGrpSpPr>
        <p:grpSpPr>
          <a:xfrm>
            <a:off x="3132279" y="2741264"/>
            <a:ext cx="1277695" cy="261610"/>
            <a:chOff x="9492971" y="2093087"/>
            <a:chExt cx="1277695" cy="261610"/>
          </a:xfrm>
        </p:grpSpPr>
        <p:cxnSp>
          <p:nvCxnSpPr>
            <p:cNvPr id="9" name="Straight Arrow Connector 8">
              <a:extLst>
                <a:ext uri="{FF2B5EF4-FFF2-40B4-BE49-F238E27FC236}">
                  <a16:creationId xmlns:a16="http://schemas.microsoft.com/office/drawing/2014/main" id="{1D799442-CE7A-46ED-9CA3-3D15DB0A6FBB}"/>
                </a:ext>
              </a:extLst>
            </p:cNvPr>
            <p:cNvCxnSpPr/>
            <p:nvPr/>
          </p:nvCxnSpPr>
          <p:spPr>
            <a:xfrm flipV="1">
              <a:off x="10033687" y="2093087"/>
              <a:ext cx="736979" cy="261610"/>
            </a:xfrm>
            <a:prstGeom prst="straightConnector1">
              <a:avLst/>
            </a:prstGeom>
            <a:ln w="57150">
              <a:solidFill>
                <a:srgbClr val="E65D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77DC281-F1E4-4AD6-B8B5-671337C3BE80}"/>
                </a:ext>
              </a:extLst>
            </p:cNvPr>
            <p:cNvCxnSpPr/>
            <p:nvPr/>
          </p:nvCxnSpPr>
          <p:spPr>
            <a:xfrm flipV="1">
              <a:off x="9492971" y="2346006"/>
              <a:ext cx="582434" cy="4150"/>
            </a:xfrm>
            <a:prstGeom prst="line">
              <a:avLst/>
            </a:prstGeom>
            <a:ln w="57150">
              <a:solidFill>
                <a:srgbClr val="E65D00"/>
              </a:solidFill>
            </a:ln>
          </p:spPr>
          <p:style>
            <a:lnRef idx="1">
              <a:schemeClr val="accent1"/>
            </a:lnRef>
            <a:fillRef idx="0">
              <a:schemeClr val="accent1"/>
            </a:fillRef>
            <a:effectRef idx="0">
              <a:schemeClr val="accent1"/>
            </a:effectRef>
            <a:fontRef idx="minor">
              <a:schemeClr val="tx1"/>
            </a:fontRef>
          </p:style>
        </p:cxnSp>
      </p:grpSp>
      <p:cxnSp>
        <p:nvCxnSpPr>
          <p:cNvPr id="11" name="Straight Arrow Connector 10">
            <a:extLst>
              <a:ext uri="{FF2B5EF4-FFF2-40B4-BE49-F238E27FC236}">
                <a16:creationId xmlns:a16="http://schemas.microsoft.com/office/drawing/2014/main" id="{5A3D3699-4EE2-4470-B4E9-53A0D647ACE7}"/>
              </a:ext>
            </a:extLst>
          </p:cNvPr>
          <p:cNvCxnSpPr/>
          <p:nvPr/>
        </p:nvCxnSpPr>
        <p:spPr>
          <a:xfrm>
            <a:off x="2982826" y="2218455"/>
            <a:ext cx="1463774" cy="2482"/>
          </a:xfrm>
          <a:prstGeom prst="straightConnector1">
            <a:avLst/>
          </a:prstGeom>
          <a:ln w="57150">
            <a:solidFill>
              <a:srgbClr val="E65D00"/>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5094C157-CF78-4DC9-A8E5-F248398C0563}"/>
              </a:ext>
            </a:extLst>
          </p:cNvPr>
          <p:cNvSpPr txBox="1"/>
          <p:nvPr/>
        </p:nvSpPr>
        <p:spPr>
          <a:xfrm>
            <a:off x="1867164" y="5764897"/>
            <a:ext cx="5594801" cy="442674"/>
          </a:xfrm>
          <a:prstGeom prst="wedgeRoundRectCallout">
            <a:avLst>
              <a:gd name="adj1" fmla="val -21513"/>
              <a:gd name="adj2" fmla="val -66602"/>
              <a:gd name="adj3" fmla="val 16667"/>
            </a:avLst>
          </a:prstGeom>
          <a:solidFill>
            <a:srgbClr val="115076"/>
          </a:solidFill>
          <a:ln>
            <a:solidFill>
              <a:srgbClr val="E65D00"/>
            </a:solidFill>
          </a:ln>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F0302020204030204"/>
                <a:ea typeface="+mn-ea"/>
                <a:cs typeface="+mn-cs"/>
              </a:rPr>
              <a:t>Est-</a:t>
            </a:r>
            <a:r>
              <a:rPr kumimoji="0" lang="en-GB" sz="2000" b="1" i="0" u="none" strike="noStrike" kern="1200" cap="none" spc="0" normalizeH="0" baseline="0" noProof="0" err="1">
                <a:ln>
                  <a:noFill/>
                </a:ln>
                <a:solidFill>
                  <a:prstClr val="white"/>
                </a:solidFill>
                <a:effectLst/>
                <a:uLnTx/>
                <a:uFillTx/>
                <a:latin typeface="Century Gothic" panose="020F0302020204030204"/>
                <a:ea typeface="+mn-ea"/>
                <a:cs typeface="+mn-cs"/>
              </a:rPr>
              <a:t>ce</a:t>
            </a:r>
            <a:r>
              <a:rPr kumimoji="0" lang="en-GB" sz="2000" b="1" i="0" u="none" strike="noStrike" kern="1200" cap="none" spc="0" normalizeH="0" baseline="0" noProof="0">
                <a:ln>
                  <a:noFill/>
                </a:ln>
                <a:solidFill>
                  <a:prstClr val="white"/>
                </a:solidFill>
                <a:effectLst/>
                <a:uLnTx/>
                <a:uFillTx/>
                <a:latin typeface="Century Gothic" panose="020F0302020204030204"/>
                <a:ea typeface="+mn-ea"/>
                <a:cs typeface="+mn-cs"/>
              </a:rPr>
              <a:t> que </a:t>
            </a:r>
            <a:r>
              <a:rPr kumimoji="0" lang="en-GB" sz="2000" b="0" i="0" u="none" strike="noStrike" kern="1200" cap="none" spc="0" normalizeH="0" baseline="0" noProof="0">
                <a:ln>
                  <a:noFill/>
                </a:ln>
                <a:solidFill>
                  <a:prstClr val="white"/>
                </a:solidFill>
                <a:effectLst/>
                <a:uLnTx/>
                <a:uFillTx/>
                <a:latin typeface="Century Gothic" panose="020F0302020204030204"/>
                <a:ea typeface="+mn-ea"/>
                <a:cs typeface="+mn-cs"/>
                <a:sym typeface="Wingdings" panose="05000000000000000000" pitchFamily="2" charset="2"/>
              </a:rPr>
              <a:t> </a:t>
            </a:r>
            <a:r>
              <a:rPr kumimoji="0" lang="en-GB" sz="2000" b="1" i="0" u="none" strike="noStrike" kern="1200" cap="none" spc="0" normalizeH="0" baseline="0" noProof="0" err="1">
                <a:ln>
                  <a:noFill/>
                </a:ln>
                <a:solidFill>
                  <a:prstClr val="white"/>
                </a:solidFill>
                <a:effectLst/>
                <a:uLnTx/>
                <a:uFillTx/>
                <a:latin typeface="Century Gothic" panose="020F0302020204030204"/>
                <a:ea typeface="+mn-ea"/>
                <a:cs typeface="+mn-cs"/>
                <a:sym typeface="Wingdings" panose="05000000000000000000" pitchFamily="2" charset="2"/>
              </a:rPr>
              <a:t>est-ce</a:t>
            </a:r>
            <a:r>
              <a:rPr kumimoji="0" lang="en-GB" sz="2000" b="1" i="0" u="none" strike="noStrike" kern="1200" cap="none" spc="0" normalizeH="0" baseline="0" noProof="0">
                <a:ln>
                  <a:noFill/>
                </a:ln>
                <a:solidFill>
                  <a:prstClr val="white"/>
                </a:solidFill>
                <a:effectLst/>
                <a:uLnTx/>
                <a:uFillTx/>
                <a:latin typeface="Century Gothic" panose="020F0302020204030204"/>
                <a:ea typeface="+mn-ea"/>
                <a:cs typeface="+mn-cs"/>
                <a:sym typeface="Wingdings" panose="05000000000000000000" pitchFamily="2" charset="2"/>
              </a:rPr>
              <a:t> </a:t>
            </a:r>
            <a:r>
              <a:rPr kumimoji="0" lang="en-GB" sz="2000" b="1" i="0" u="none" strike="noStrike" kern="1200" cap="none" spc="0" normalizeH="0" baseline="0" noProof="0" err="1">
                <a:ln>
                  <a:noFill/>
                </a:ln>
                <a:solidFill>
                  <a:prstClr val="white"/>
                </a:solidFill>
                <a:effectLst/>
                <a:uLnTx/>
                <a:uFillTx/>
                <a:latin typeface="Century Gothic" panose="020F0302020204030204"/>
                <a:ea typeface="+mn-ea"/>
                <a:cs typeface="+mn-cs"/>
                <a:sym typeface="Wingdings" panose="05000000000000000000" pitchFamily="2" charset="2"/>
              </a:rPr>
              <a:t>qu</a:t>
            </a:r>
            <a:r>
              <a:rPr kumimoji="0" lang="en-GB" sz="2000" b="1" i="0" u="none" strike="noStrike" kern="1200" cap="none" spc="0" normalizeH="0" baseline="0" noProof="0">
                <a:ln>
                  <a:noFill/>
                </a:ln>
                <a:solidFill>
                  <a:prstClr val="white"/>
                </a:solidFill>
                <a:effectLst/>
                <a:uLnTx/>
                <a:uFillTx/>
                <a:latin typeface="Century Gothic" panose="020F0302020204030204"/>
                <a:ea typeface="+mn-ea"/>
                <a:cs typeface="+mn-cs"/>
                <a:sym typeface="Wingdings" panose="05000000000000000000" pitchFamily="2" charset="2"/>
              </a:rPr>
              <a:t>’ </a:t>
            </a:r>
            <a:r>
              <a:rPr kumimoji="0" lang="en-GB" sz="2000" b="0" i="0" u="none" strike="noStrike" kern="1200" cap="none" spc="0" normalizeH="0" baseline="0" noProof="0">
                <a:ln>
                  <a:noFill/>
                </a:ln>
                <a:solidFill>
                  <a:prstClr val="white"/>
                </a:solidFill>
                <a:effectLst/>
                <a:uLnTx/>
                <a:uFillTx/>
                <a:latin typeface="Century Gothic" panose="020F0302020204030204"/>
                <a:ea typeface="+mn-ea"/>
                <a:cs typeface="+mn-cs"/>
                <a:sym typeface="Wingdings" panose="05000000000000000000" pitchFamily="2" charset="2"/>
              </a:rPr>
              <a:t>before a </a:t>
            </a:r>
            <a:r>
              <a:rPr kumimoji="0" lang="en-GB" sz="2000" b="1" i="0" u="none" strike="noStrike" kern="1200" cap="none" spc="0" normalizeH="0" baseline="0" noProof="0">
                <a:ln>
                  <a:noFill/>
                </a:ln>
                <a:solidFill>
                  <a:prstClr val="white"/>
                </a:solidFill>
                <a:effectLst/>
                <a:uLnTx/>
                <a:uFillTx/>
                <a:latin typeface="Century Gothic" panose="020F0302020204030204"/>
                <a:ea typeface="+mn-ea"/>
                <a:cs typeface="+mn-cs"/>
                <a:sym typeface="Wingdings" panose="05000000000000000000" pitchFamily="2" charset="2"/>
              </a:rPr>
              <a:t>vowel</a:t>
            </a:r>
            <a:r>
              <a:rPr kumimoji="0" lang="en-GB" sz="2000" b="0" i="0" u="none" strike="noStrike" kern="1200" cap="none" spc="0" normalizeH="0" baseline="0" noProof="0">
                <a:ln>
                  <a:noFill/>
                </a:ln>
                <a:solidFill>
                  <a:prstClr val="white"/>
                </a:solidFill>
                <a:effectLst/>
                <a:uLnTx/>
                <a:uFillTx/>
                <a:latin typeface="Century Gothic" panose="020F0302020204030204"/>
                <a:ea typeface="+mn-ea"/>
                <a:cs typeface="+mn-cs"/>
                <a:sym typeface="Wingdings" panose="05000000000000000000" pitchFamily="2" charset="2"/>
              </a:rPr>
              <a:t> / </a:t>
            </a:r>
            <a:r>
              <a:rPr kumimoji="0" lang="en-GB" sz="2000" b="1" i="0" u="none" strike="noStrike" kern="1200" cap="none" spc="0" normalizeH="0" baseline="0" noProof="0">
                <a:ln>
                  <a:noFill/>
                </a:ln>
                <a:solidFill>
                  <a:prstClr val="white"/>
                </a:solidFill>
                <a:effectLst/>
                <a:uLnTx/>
                <a:uFillTx/>
                <a:latin typeface="Century Gothic" panose="020F0302020204030204"/>
                <a:ea typeface="+mn-ea"/>
                <a:cs typeface="+mn-cs"/>
                <a:sym typeface="Wingdings" panose="05000000000000000000" pitchFamily="2" charset="2"/>
              </a:rPr>
              <a:t>h</a:t>
            </a:r>
            <a:r>
              <a:rPr kumimoji="0" lang="en-GB" sz="2000" b="0" i="0" u="none" strike="noStrike" kern="1200" cap="none" spc="0" normalizeH="0" baseline="0" noProof="0">
                <a:ln>
                  <a:noFill/>
                </a:ln>
                <a:solidFill>
                  <a:prstClr val="white"/>
                </a:solidFill>
                <a:effectLst/>
                <a:uLnTx/>
                <a:uFillTx/>
                <a:latin typeface="Century Gothic" panose="020F0302020204030204"/>
                <a:ea typeface="+mn-ea"/>
                <a:cs typeface="+mn-cs"/>
                <a:sym typeface="Wingdings" panose="05000000000000000000" pitchFamily="2" charset="2"/>
              </a:rPr>
              <a:t>.</a:t>
            </a:r>
            <a:endParaRPr kumimoji="0" lang="en-GB" sz="20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2" name="TextBox 11">
            <a:extLst>
              <a:ext uri="{FF2B5EF4-FFF2-40B4-BE49-F238E27FC236}">
                <a16:creationId xmlns:a16="http://schemas.microsoft.com/office/drawing/2014/main" id="{05855AD2-B0A8-43C4-A575-ACD6F548CBDF}"/>
              </a:ext>
            </a:extLst>
          </p:cNvPr>
          <p:cNvSpPr txBox="1"/>
          <p:nvPr/>
        </p:nvSpPr>
        <p:spPr>
          <a:xfrm>
            <a:off x="5026578" y="2314352"/>
            <a:ext cx="2600921" cy="1123712"/>
          </a:xfrm>
          <a:prstGeom prst="wedgeRoundRectCallout">
            <a:avLst>
              <a:gd name="adj1" fmla="val 54600"/>
              <a:gd name="adj2" fmla="val 21158"/>
              <a:gd name="adj3" fmla="val 16667"/>
            </a:avLst>
          </a:prstGeom>
          <a:solidFill>
            <a:srgbClr val="115076"/>
          </a:solidFill>
          <a:ln>
            <a:solidFill>
              <a:srgbClr val="E65D00"/>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Century Gothic" panose="020F0302020204030204"/>
                <a:ea typeface="+mn-ea"/>
                <a:cs typeface="+mn-cs"/>
              </a:rPr>
              <a:t>There is no French equivalent for ‘</a:t>
            </a:r>
            <a:r>
              <a:rPr kumimoji="0" lang="en-GB" sz="2000" b="1" i="0" u="none" strike="noStrike" kern="1200" cap="none" spc="0" normalizeH="0" baseline="0" noProof="0">
                <a:ln>
                  <a:noFill/>
                </a:ln>
                <a:solidFill>
                  <a:prstClr val="white"/>
                </a:solidFill>
                <a:effectLst/>
                <a:uLnTx/>
                <a:uFillTx/>
                <a:latin typeface="Century Gothic" panose="020F0302020204030204"/>
                <a:ea typeface="+mn-ea"/>
                <a:cs typeface="+mn-cs"/>
              </a:rPr>
              <a:t>did</a:t>
            </a:r>
            <a:r>
              <a:rPr kumimoji="0" lang="en-GB" sz="2000" b="0" i="0" u="none" strike="noStrike" kern="1200" cap="none" spc="0" normalizeH="0" baseline="0" noProof="0">
                <a:ln>
                  <a:noFill/>
                </a:ln>
                <a:solidFill>
                  <a:prstClr val="white"/>
                </a:solidFill>
                <a:effectLst/>
                <a:uLnTx/>
                <a:uFillTx/>
                <a:latin typeface="Century Gothic" panose="020F0302020204030204"/>
                <a:ea typeface="+mn-ea"/>
                <a:cs typeface="+mn-cs"/>
              </a:rPr>
              <a:t>’ in a question.</a:t>
            </a:r>
          </a:p>
        </p:txBody>
      </p:sp>
      <p:sp>
        <p:nvSpPr>
          <p:cNvPr id="5" name="Rectangle 4">
            <a:hlinkClick r:id="" action="ppaction://noaction">
              <a:snd r:embed="rId3" name="cafe statement.wav"/>
            </a:hlinkClick>
            <a:extLst>
              <a:ext uri="{FF2B5EF4-FFF2-40B4-BE49-F238E27FC236}">
                <a16:creationId xmlns:a16="http://schemas.microsoft.com/office/drawing/2014/main" id="{4BD226DC-F8DB-472A-A9E8-E1F8D67D1400}"/>
              </a:ext>
            </a:extLst>
          </p:cNvPr>
          <p:cNvSpPr/>
          <p:nvPr/>
        </p:nvSpPr>
        <p:spPr>
          <a:xfrm>
            <a:off x="128071" y="2304670"/>
            <a:ext cx="360000" cy="36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S</a:t>
            </a:r>
          </a:p>
        </p:txBody>
      </p:sp>
      <p:sp>
        <p:nvSpPr>
          <p:cNvPr id="13" name="Rectangle 12">
            <a:hlinkClick r:id="" action="ppaction://noaction">
              <a:snd r:embed="rId4" name="cafe question.wav"/>
            </a:hlinkClick>
            <a:extLst>
              <a:ext uri="{FF2B5EF4-FFF2-40B4-BE49-F238E27FC236}">
                <a16:creationId xmlns:a16="http://schemas.microsoft.com/office/drawing/2014/main" id="{C47D75E2-48A2-444A-896F-A016C5671A7C}"/>
              </a:ext>
            </a:extLst>
          </p:cNvPr>
          <p:cNvSpPr/>
          <p:nvPr/>
        </p:nvSpPr>
        <p:spPr>
          <a:xfrm>
            <a:off x="128071" y="3041026"/>
            <a:ext cx="360000" cy="36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Q</a:t>
            </a:r>
          </a:p>
        </p:txBody>
      </p:sp>
      <p:sp>
        <p:nvSpPr>
          <p:cNvPr id="14" name="Rectangle 13">
            <a:hlinkClick r:id="" action="ppaction://noaction">
              <a:snd r:embed="rId5" name="accident statement.wav"/>
            </a:hlinkClick>
            <a:extLst>
              <a:ext uri="{FF2B5EF4-FFF2-40B4-BE49-F238E27FC236}">
                <a16:creationId xmlns:a16="http://schemas.microsoft.com/office/drawing/2014/main" id="{54845B8E-4EB1-422D-8717-955A5AFD8035}"/>
              </a:ext>
            </a:extLst>
          </p:cNvPr>
          <p:cNvSpPr/>
          <p:nvPr/>
        </p:nvSpPr>
        <p:spPr>
          <a:xfrm>
            <a:off x="128071" y="4478878"/>
            <a:ext cx="360000" cy="36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S</a:t>
            </a:r>
          </a:p>
        </p:txBody>
      </p:sp>
      <p:sp>
        <p:nvSpPr>
          <p:cNvPr id="15" name="Rectangle 14">
            <a:hlinkClick r:id="" action="ppaction://noaction">
              <a:snd r:embed="rId6" name="accident question.wav"/>
            </a:hlinkClick>
            <a:extLst>
              <a:ext uri="{FF2B5EF4-FFF2-40B4-BE49-F238E27FC236}">
                <a16:creationId xmlns:a16="http://schemas.microsoft.com/office/drawing/2014/main" id="{EE2E1921-55B3-47EE-8F01-D04F1E61F6CF}"/>
              </a:ext>
            </a:extLst>
          </p:cNvPr>
          <p:cNvSpPr/>
          <p:nvPr/>
        </p:nvSpPr>
        <p:spPr>
          <a:xfrm>
            <a:off x="128071" y="5215234"/>
            <a:ext cx="360000" cy="36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Q</a:t>
            </a:r>
          </a:p>
        </p:txBody>
      </p:sp>
    </p:spTree>
    <p:extLst>
      <p:ext uri="{BB962C8B-B14F-4D97-AF65-F5344CB8AC3E}">
        <p14:creationId xmlns:p14="http://schemas.microsoft.com/office/powerpoint/2010/main" val="2308309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cafe statement.wav"/>
                                        </p:tgtEl>
                                      </p:cMediaNode>
                                    </p:audio>
                                  </p:sub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xEl>
                                              <p:pRg st="4" end="4"/>
                                            </p:txEl>
                                          </p:spTgt>
                                        </p:tgtEl>
                                        <p:attrNameLst>
                                          <p:attrName>style.visibility</p:attrName>
                                        </p:attrNameLst>
                                      </p:cBhvr>
                                      <p:to>
                                        <p:strVal val="visible"/>
                                      </p:to>
                                    </p:set>
                                  </p:childTnLst>
                                  <p:subTnLst>
                                    <p:audio>
                                      <p:cMediaNode>
                                        <p:cTn display="0" masterRel="sameClick">
                                          <p:stCondLst>
                                            <p:cond evt="begin" delay="0">
                                              <p:tn val="11"/>
                                            </p:cond>
                                          </p:stCondLst>
                                          <p:endCondLst>
                                            <p:cond evt="onStopAudio" delay="0">
                                              <p:tgtEl>
                                                <p:sldTgt/>
                                              </p:tgtEl>
                                            </p:cond>
                                          </p:endCondLst>
                                        </p:cTn>
                                        <p:tgtEl>
                                          <p:sndTgt r:embed="rId4" name="cafe question.wav"/>
                                        </p:tgtEl>
                                      </p:cMediaNode>
                                    </p:audio>
                                  </p:subTnLst>
                                </p:cTn>
                              </p:par>
                              <p:par>
                                <p:cTn id="13" presetID="1"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8" end="8"/>
                                            </p:txEl>
                                          </p:spTgt>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5" name="accident statement.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10" end="10"/>
                                            </p:txEl>
                                          </p:spTgt>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6" name="accident question.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DCD665B4-B7F6-8046-A438-F2FAA21B4A23}"/>
              </a:ext>
            </a:extLst>
          </p:cNvPr>
          <p:cNvSpPr txBox="1"/>
          <p:nvPr/>
        </p:nvSpPr>
        <p:spPr>
          <a:xfrm>
            <a:off x="180114" y="1351170"/>
            <a:ext cx="12011886" cy="4893647"/>
          </a:xfrm>
          <a:prstGeom prst="rect">
            <a:avLst/>
          </a:prstGeom>
          <a:noFill/>
        </p:spPr>
        <p:txBody>
          <a:bodyPr wrap="square" rtlCol="0">
            <a:spAutoFit/>
          </a:bodyPr>
          <a:lstStyle/>
          <a:p>
            <a:r>
              <a:rPr lang="en-GB" sz="2200" dirty="0">
                <a:solidFill>
                  <a:srgbClr val="203864"/>
                </a:solidFill>
                <a:latin typeface="Century Gothic" panose="020B0502020202020204" pitchFamily="34" charset="0"/>
              </a:rPr>
              <a:t>As you know, the </a:t>
            </a:r>
            <a:r>
              <a:rPr lang="en-GB" sz="2200" b="1" dirty="0">
                <a:solidFill>
                  <a:srgbClr val="203864"/>
                </a:solidFill>
                <a:latin typeface="Century Gothic" panose="020B0502020202020204" pitchFamily="34" charset="0"/>
              </a:rPr>
              <a:t>French perfect tense </a:t>
            </a:r>
            <a:r>
              <a:rPr lang="en-GB" sz="2200" dirty="0">
                <a:solidFill>
                  <a:srgbClr val="203864"/>
                </a:solidFill>
                <a:latin typeface="Century Gothic" panose="020B0502020202020204" pitchFamily="34" charset="0"/>
              </a:rPr>
              <a:t>has two equivalent tenses in English: </a:t>
            </a:r>
          </a:p>
          <a:p>
            <a:endParaRPr lang="en-GB" sz="1000" dirty="0">
              <a:solidFill>
                <a:srgbClr val="203864"/>
              </a:solidFill>
              <a:latin typeface="Century Gothic" panose="020B0502020202020204" pitchFamily="34" charset="0"/>
            </a:endParaRPr>
          </a:p>
          <a:p>
            <a:r>
              <a:rPr lang="en-GB" sz="2200" dirty="0">
                <a:solidFill>
                  <a:srgbClr val="203864"/>
                </a:solidFill>
                <a:latin typeface="Century Gothic" panose="020B0502020202020204" pitchFamily="34" charset="0"/>
              </a:rPr>
              <a:t>Est-</a:t>
            </a:r>
            <a:r>
              <a:rPr lang="en-GB" sz="2200" dirty="0" err="1">
                <a:solidFill>
                  <a:srgbClr val="203864"/>
                </a:solidFill>
                <a:latin typeface="Century Gothic" panose="020B0502020202020204" pitchFamily="34" charset="0"/>
              </a:rPr>
              <a:t>ce</a:t>
            </a:r>
            <a:r>
              <a:rPr lang="en-GB" sz="2200" dirty="0">
                <a:solidFill>
                  <a:srgbClr val="203864"/>
                </a:solidFill>
                <a:latin typeface="Century Gothic" panose="020B0502020202020204" pitchFamily="34" charset="0"/>
              </a:rPr>
              <a:t> que </a:t>
            </a:r>
            <a:r>
              <a:rPr lang="en-GB" sz="2200" dirty="0" err="1">
                <a:solidFill>
                  <a:srgbClr val="203864"/>
                </a:solidFill>
                <a:latin typeface="Century Gothic" panose="020B0502020202020204" pitchFamily="34" charset="0"/>
              </a:rPr>
              <a:t>tu</a:t>
            </a:r>
            <a:r>
              <a:rPr lang="en-GB" sz="2200" dirty="0">
                <a:solidFill>
                  <a:srgbClr val="203864"/>
                </a:solidFill>
                <a:latin typeface="Century Gothic" panose="020B0502020202020204" pitchFamily="34" charset="0"/>
              </a:rPr>
              <a:t> </a:t>
            </a:r>
            <a:r>
              <a:rPr lang="en-GB" sz="2200" b="1" dirty="0">
                <a:solidFill>
                  <a:srgbClr val="203864"/>
                </a:solidFill>
                <a:latin typeface="Century Gothic" panose="020B0502020202020204" pitchFamily="34" charset="0"/>
              </a:rPr>
              <a:t>as</a:t>
            </a:r>
            <a:r>
              <a:rPr lang="en-GB" sz="2200" dirty="0">
                <a:solidFill>
                  <a:srgbClr val="203864"/>
                </a:solidFill>
                <a:latin typeface="Century Gothic" panose="020B0502020202020204" pitchFamily="34" charset="0"/>
              </a:rPr>
              <a:t> </a:t>
            </a:r>
            <a:r>
              <a:rPr lang="en-GB" sz="2200" b="1" dirty="0" err="1">
                <a:solidFill>
                  <a:srgbClr val="203864"/>
                </a:solidFill>
                <a:latin typeface="Century Gothic" panose="020B0502020202020204" pitchFamily="34" charset="0"/>
              </a:rPr>
              <a:t>bu</a:t>
            </a:r>
            <a:r>
              <a:rPr lang="en-GB" sz="2200" b="1" dirty="0">
                <a:solidFill>
                  <a:srgbClr val="203864"/>
                </a:solidFill>
                <a:latin typeface="Century Gothic" panose="020B0502020202020204" pitchFamily="34" charset="0"/>
              </a:rPr>
              <a:t> </a:t>
            </a:r>
            <a:r>
              <a:rPr lang="en-GB" sz="2200" dirty="0">
                <a:solidFill>
                  <a:srgbClr val="203864"/>
                </a:solidFill>
                <a:latin typeface="Century Gothic" panose="020B0502020202020204" pitchFamily="34" charset="0"/>
              </a:rPr>
              <a:t>du café ?	          </a:t>
            </a:r>
            <a:r>
              <a:rPr lang="en-GB" sz="2200" b="1" dirty="0">
                <a:solidFill>
                  <a:srgbClr val="203864"/>
                </a:solidFill>
                <a:latin typeface="Century Gothic" panose="020B0502020202020204" pitchFamily="34" charset="0"/>
              </a:rPr>
              <a:t>Did</a:t>
            </a:r>
            <a:r>
              <a:rPr lang="en-GB" sz="2200" dirty="0">
                <a:solidFill>
                  <a:srgbClr val="203864"/>
                </a:solidFill>
                <a:latin typeface="Century Gothic" panose="020B0502020202020204" pitchFamily="34" charset="0"/>
              </a:rPr>
              <a:t> </a:t>
            </a:r>
            <a:r>
              <a:rPr lang="en-GB" sz="2200" b="1" dirty="0">
                <a:solidFill>
                  <a:srgbClr val="203864"/>
                </a:solidFill>
                <a:latin typeface="Century Gothic" panose="020B0502020202020204" pitchFamily="34" charset="0"/>
              </a:rPr>
              <a:t>you drink </a:t>
            </a:r>
            <a:r>
              <a:rPr lang="en-GB" sz="2200" dirty="0">
                <a:solidFill>
                  <a:srgbClr val="203864"/>
                </a:solidFill>
                <a:latin typeface="Century Gothic" panose="020B0502020202020204" pitchFamily="34" charset="0"/>
              </a:rPr>
              <a:t>some coffee?</a:t>
            </a:r>
            <a:r>
              <a:rPr lang="en-GB" sz="2200" dirty="0">
                <a:solidFill>
                  <a:srgbClr val="105076"/>
                </a:solidFill>
                <a:latin typeface="Century Gothic" panose="020B0502020202020204" pitchFamily="34" charset="0"/>
              </a:rPr>
              <a:t> </a:t>
            </a:r>
            <a:r>
              <a:rPr lang="en-GB" sz="2200" b="1" dirty="0">
                <a:solidFill>
                  <a:srgbClr val="EE6000"/>
                </a:solidFill>
                <a:latin typeface="Century Gothic" panose="020B0502020202020204" pitchFamily="34" charset="0"/>
              </a:rPr>
              <a:t>(simple past)</a:t>
            </a:r>
            <a:br>
              <a:rPr lang="en-GB" sz="2200" dirty="0">
                <a:solidFill>
                  <a:srgbClr val="105076"/>
                </a:solidFill>
                <a:latin typeface="Century Gothic" panose="020B0502020202020204" pitchFamily="34" charset="0"/>
              </a:rPr>
            </a:br>
            <a:r>
              <a:rPr lang="en-GB" sz="2200" dirty="0">
                <a:solidFill>
                  <a:srgbClr val="105076"/>
                </a:solidFill>
                <a:latin typeface="Century Gothic" panose="020B0502020202020204" pitchFamily="34" charset="0"/>
              </a:rPr>
              <a:t>					          </a:t>
            </a:r>
            <a:r>
              <a:rPr lang="en-GB" sz="2200" b="1" dirty="0">
                <a:solidFill>
                  <a:srgbClr val="203864"/>
                </a:solidFill>
                <a:latin typeface="Century Gothic" panose="020B0502020202020204" pitchFamily="34" charset="0"/>
              </a:rPr>
              <a:t>Have you drunk </a:t>
            </a:r>
            <a:r>
              <a:rPr lang="en-GB" sz="2200" dirty="0">
                <a:solidFill>
                  <a:srgbClr val="203864"/>
                </a:solidFill>
                <a:latin typeface="Century Gothic" panose="020B0502020202020204" pitchFamily="34" charset="0"/>
              </a:rPr>
              <a:t>some coffee? </a:t>
            </a:r>
            <a:r>
              <a:rPr lang="en-GB" sz="2200" b="1" dirty="0">
                <a:solidFill>
                  <a:srgbClr val="EE6000"/>
                </a:solidFill>
                <a:latin typeface="Century Gothic" panose="020B0502020202020204" pitchFamily="34" charset="0"/>
              </a:rPr>
              <a:t>(present perfect)</a:t>
            </a:r>
          </a:p>
          <a:p>
            <a:endParaRPr lang="en-GB" sz="1000" b="1" dirty="0">
              <a:solidFill>
                <a:srgbClr val="105076"/>
              </a:solidFill>
              <a:latin typeface="Century Gothic" panose="020B0502020202020204" pitchFamily="34" charset="0"/>
            </a:endParaRPr>
          </a:p>
          <a:p>
            <a:r>
              <a:rPr lang="en-GB" sz="2200" b="1" dirty="0">
                <a:solidFill>
                  <a:srgbClr val="203864"/>
                </a:solidFill>
                <a:latin typeface="Century Gothic" panose="020B0502020202020204" pitchFamily="34" charset="0"/>
              </a:rPr>
              <a:t>             Attention! </a:t>
            </a:r>
            <a:r>
              <a:rPr lang="en-GB" sz="2200" dirty="0">
                <a:solidFill>
                  <a:srgbClr val="203864"/>
                </a:solidFill>
                <a:latin typeface="Century Gothic" panose="020B0502020202020204" pitchFamily="34" charset="0"/>
              </a:rPr>
              <a:t>There is </a:t>
            </a:r>
            <a:r>
              <a:rPr lang="en-GB" sz="2200" b="1" dirty="0">
                <a:solidFill>
                  <a:srgbClr val="203864"/>
                </a:solidFill>
                <a:latin typeface="Century Gothic" panose="020B0502020202020204" pitchFamily="34" charset="0"/>
              </a:rPr>
              <a:t>no word for ‘did’ </a:t>
            </a:r>
            <a:r>
              <a:rPr lang="en-GB" sz="2200" dirty="0">
                <a:solidFill>
                  <a:srgbClr val="203864"/>
                </a:solidFill>
                <a:latin typeface="Century Gothic" panose="020B0502020202020204" pitchFamily="34" charset="0"/>
              </a:rPr>
              <a:t>in French. </a:t>
            </a:r>
            <a:br>
              <a:rPr lang="en-GB" sz="2200" dirty="0">
                <a:solidFill>
                  <a:srgbClr val="203864"/>
                </a:solidFill>
                <a:latin typeface="Century Gothic" panose="020B0502020202020204" pitchFamily="34" charset="0"/>
              </a:rPr>
            </a:br>
            <a:r>
              <a:rPr lang="en-GB" sz="2200" dirty="0">
                <a:solidFill>
                  <a:srgbClr val="203864"/>
                </a:solidFill>
                <a:latin typeface="Century Gothic" panose="020B0502020202020204" pitchFamily="34" charset="0"/>
              </a:rPr>
              <a:t>             ‘</a:t>
            </a:r>
            <a:r>
              <a:rPr lang="en-GB" sz="2200" b="1" dirty="0">
                <a:solidFill>
                  <a:srgbClr val="203864"/>
                </a:solidFill>
                <a:latin typeface="Century Gothic" panose="020B0502020202020204" pitchFamily="34" charset="0"/>
              </a:rPr>
              <a:t>Tu as </a:t>
            </a:r>
            <a:r>
              <a:rPr lang="en-GB" sz="2200" b="1" dirty="0" err="1">
                <a:solidFill>
                  <a:srgbClr val="203864"/>
                </a:solidFill>
                <a:latin typeface="Century Gothic" panose="020B0502020202020204" pitchFamily="34" charset="0"/>
              </a:rPr>
              <a:t>bu</a:t>
            </a:r>
            <a:r>
              <a:rPr lang="en-GB" sz="2200" b="1" dirty="0">
                <a:solidFill>
                  <a:srgbClr val="203864"/>
                </a:solidFill>
                <a:latin typeface="Century Gothic" panose="020B0502020202020204" pitchFamily="34" charset="0"/>
              </a:rPr>
              <a:t> ?’ </a:t>
            </a:r>
            <a:r>
              <a:rPr lang="en-GB" sz="2200" dirty="0">
                <a:solidFill>
                  <a:srgbClr val="203864"/>
                </a:solidFill>
                <a:latin typeface="Century Gothic" panose="020B0502020202020204" pitchFamily="34" charset="0"/>
              </a:rPr>
              <a:t>means </a:t>
            </a:r>
            <a:r>
              <a:rPr lang="en-GB" sz="2200" b="1" dirty="0">
                <a:solidFill>
                  <a:srgbClr val="203864"/>
                </a:solidFill>
                <a:latin typeface="Century Gothic" panose="020B0502020202020204" pitchFamily="34" charset="0"/>
              </a:rPr>
              <a:t>both </a:t>
            </a:r>
            <a:r>
              <a:rPr lang="en-GB" sz="2200" dirty="0">
                <a:solidFill>
                  <a:srgbClr val="203864"/>
                </a:solidFill>
                <a:latin typeface="Century Gothic" panose="020B0502020202020204" pitchFamily="34" charset="0"/>
              </a:rPr>
              <a:t>‘</a:t>
            </a:r>
            <a:r>
              <a:rPr lang="en-GB" sz="2200" b="1" dirty="0">
                <a:solidFill>
                  <a:srgbClr val="EE6000"/>
                </a:solidFill>
                <a:latin typeface="Century Gothic" panose="020B0502020202020204" pitchFamily="34" charset="0"/>
              </a:rPr>
              <a:t>did you drink?</a:t>
            </a:r>
            <a:r>
              <a:rPr lang="en-GB" sz="2200" b="1" dirty="0">
                <a:solidFill>
                  <a:srgbClr val="203864"/>
                </a:solidFill>
                <a:latin typeface="Century Gothic" panose="020B0502020202020204" pitchFamily="34" charset="0"/>
              </a:rPr>
              <a:t>’ </a:t>
            </a:r>
            <a:r>
              <a:rPr lang="en-GB" sz="2200" dirty="0">
                <a:solidFill>
                  <a:srgbClr val="203864"/>
                </a:solidFill>
                <a:latin typeface="Century Gothic" panose="020B0502020202020204" pitchFamily="34" charset="0"/>
              </a:rPr>
              <a:t>and ‘</a:t>
            </a:r>
            <a:r>
              <a:rPr lang="en-GB" sz="2200" b="1" dirty="0">
                <a:solidFill>
                  <a:srgbClr val="EE6000"/>
                </a:solidFill>
                <a:latin typeface="Century Gothic" panose="020B0502020202020204" pitchFamily="34" charset="0"/>
              </a:rPr>
              <a:t>have you drunk?</a:t>
            </a:r>
            <a:r>
              <a:rPr lang="en-GB" sz="2200" dirty="0">
                <a:solidFill>
                  <a:schemeClr val="accent5">
                    <a:lumMod val="50000"/>
                  </a:schemeClr>
                </a:solidFill>
                <a:latin typeface="Century Gothic" panose="020B0502020202020204" pitchFamily="34" charset="0"/>
              </a:rPr>
              <a:t>’</a:t>
            </a:r>
            <a:r>
              <a:rPr lang="en-GB" sz="2200" dirty="0">
                <a:solidFill>
                  <a:srgbClr val="EE6000"/>
                </a:solidFill>
                <a:latin typeface="Century Gothic" panose="020B0502020202020204" pitchFamily="34" charset="0"/>
              </a:rPr>
              <a:t>.</a:t>
            </a:r>
          </a:p>
          <a:p>
            <a:endParaRPr lang="en-GB" sz="2200" b="1" dirty="0">
              <a:solidFill>
                <a:srgbClr val="203864"/>
              </a:solidFill>
              <a:latin typeface="Century Gothic" panose="020B0502020202020204" pitchFamily="34" charset="0"/>
            </a:endParaRPr>
          </a:p>
          <a:p>
            <a:r>
              <a:rPr lang="en-GB" sz="2200" dirty="0">
                <a:solidFill>
                  <a:srgbClr val="203864"/>
                </a:solidFill>
                <a:latin typeface="Century Gothic" panose="020B0502020202020204" pitchFamily="34" charset="0"/>
              </a:rPr>
              <a:t>If we asking about something that happened at a </a:t>
            </a:r>
            <a:r>
              <a:rPr lang="en-GB" sz="2200" b="1" dirty="0">
                <a:solidFill>
                  <a:srgbClr val="203864"/>
                </a:solidFill>
                <a:latin typeface="Century Gothic" panose="020B0502020202020204" pitchFamily="34" charset="0"/>
              </a:rPr>
              <a:t>specific time</a:t>
            </a:r>
            <a:r>
              <a:rPr lang="en-GB" sz="2200" dirty="0">
                <a:solidFill>
                  <a:srgbClr val="203864"/>
                </a:solidFill>
                <a:latin typeface="Century Gothic" panose="020B0502020202020204" pitchFamily="34" charset="0"/>
              </a:rPr>
              <a:t>, we use </a:t>
            </a:r>
            <a:r>
              <a:rPr lang="en-GB" sz="2200" b="1" dirty="0">
                <a:solidFill>
                  <a:srgbClr val="EE6000"/>
                </a:solidFill>
                <a:latin typeface="Century Gothic" panose="020B0502020202020204" pitchFamily="34" charset="0"/>
              </a:rPr>
              <a:t>simple past</a:t>
            </a:r>
            <a:r>
              <a:rPr lang="en-GB" sz="2200" dirty="0">
                <a:solidFill>
                  <a:srgbClr val="105076"/>
                </a:solidFill>
                <a:latin typeface="Century Gothic" panose="020B0502020202020204" pitchFamily="34" charset="0"/>
              </a:rPr>
              <a:t>:</a:t>
            </a:r>
          </a:p>
          <a:p>
            <a:endParaRPr lang="en-GB" sz="1000" dirty="0">
              <a:solidFill>
                <a:srgbClr val="203864"/>
              </a:solidFill>
              <a:latin typeface="Century Gothic" panose="020B0502020202020204" pitchFamily="34" charset="0"/>
            </a:endParaRPr>
          </a:p>
          <a:p>
            <a:r>
              <a:rPr lang="en-GB" sz="2200" dirty="0">
                <a:solidFill>
                  <a:srgbClr val="203864"/>
                </a:solidFill>
                <a:latin typeface="Century Gothic" panose="020B0502020202020204" pitchFamily="34" charset="0"/>
              </a:rPr>
              <a:t>Est-</a:t>
            </a:r>
            <a:r>
              <a:rPr lang="en-GB" sz="2200" dirty="0" err="1">
                <a:solidFill>
                  <a:srgbClr val="203864"/>
                </a:solidFill>
                <a:latin typeface="Century Gothic" panose="020B0502020202020204" pitchFamily="34" charset="0"/>
              </a:rPr>
              <a:t>ce</a:t>
            </a:r>
            <a:r>
              <a:rPr lang="en-GB" sz="2200" dirty="0">
                <a:solidFill>
                  <a:srgbClr val="203864"/>
                </a:solidFill>
                <a:latin typeface="Century Gothic" panose="020B0502020202020204" pitchFamily="34" charset="0"/>
              </a:rPr>
              <a:t> que </a:t>
            </a:r>
            <a:r>
              <a:rPr lang="en-GB" sz="2200" dirty="0" err="1">
                <a:solidFill>
                  <a:srgbClr val="203864"/>
                </a:solidFill>
                <a:latin typeface="Century Gothic" panose="020B0502020202020204" pitchFamily="34" charset="0"/>
              </a:rPr>
              <a:t>tu</a:t>
            </a:r>
            <a:r>
              <a:rPr lang="en-GB" sz="2200" dirty="0">
                <a:solidFill>
                  <a:srgbClr val="203864"/>
                </a:solidFill>
                <a:latin typeface="Century Gothic" panose="020B0502020202020204" pitchFamily="34" charset="0"/>
              </a:rPr>
              <a:t> </a:t>
            </a:r>
            <a:r>
              <a:rPr lang="en-GB" sz="2200" b="1" dirty="0">
                <a:solidFill>
                  <a:srgbClr val="203864"/>
                </a:solidFill>
                <a:latin typeface="Century Gothic" panose="020B0502020202020204" pitchFamily="34" charset="0"/>
              </a:rPr>
              <a:t>as </a:t>
            </a:r>
            <a:r>
              <a:rPr lang="en-GB" sz="2200" b="1" dirty="0" err="1">
                <a:solidFill>
                  <a:srgbClr val="203864"/>
                </a:solidFill>
                <a:latin typeface="Century Gothic" panose="020B0502020202020204" pitchFamily="34" charset="0"/>
              </a:rPr>
              <a:t>bu</a:t>
            </a:r>
            <a:r>
              <a:rPr lang="en-GB" sz="2200" b="1" dirty="0">
                <a:solidFill>
                  <a:srgbClr val="203864"/>
                </a:solidFill>
                <a:latin typeface="Century Gothic" panose="020B0502020202020204" pitchFamily="34" charset="0"/>
              </a:rPr>
              <a:t> </a:t>
            </a:r>
            <a:r>
              <a:rPr lang="en-GB" sz="2200" dirty="0">
                <a:solidFill>
                  <a:srgbClr val="203864"/>
                </a:solidFill>
                <a:latin typeface="Century Gothic" panose="020B0502020202020204" pitchFamily="34" charset="0"/>
              </a:rPr>
              <a:t>du café </a:t>
            </a:r>
            <a:r>
              <a:rPr lang="en-GB" sz="2200" b="1" dirty="0" err="1">
                <a:solidFill>
                  <a:srgbClr val="203864"/>
                </a:solidFill>
                <a:latin typeface="Century Gothic" panose="020B0502020202020204" pitchFamily="34" charset="0"/>
              </a:rPr>
              <a:t>hier</a:t>
            </a:r>
            <a:r>
              <a:rPr lang="en-GB" sz="2200" b="1" dirty="0">
                <a:solidFill>
                  <a:srgbClr val="203864"/>
                </a:solidFill>
                <a:latin typeface="Century Gothic" panose="020B0502020202020204" pitchFamily="34" charset="0"/>
              </a:rPr>
              <a:t> </a:t>
            </a:r>
            <a:r>
              <a:rPr lang="en-GB" sz="2200" dirty="0">
                <a:solidFill>
                  <a:srgbClr val="203864"/>
                </a:solidFill>
                <a:latin typeface="Century Gothic" panose="020B0502020202020204" pitchFamily="34" charset="0"/>
              </a:rPr>
              <a:t>?</a:t>
            </a:r>
            <a:r>
              <a:rPr lang="en-GB" sz="2200" dirty="0">
                <a:solidFill>
                  <a:srgbClr val="105076"/>
                </a:solidFill>
                <a:latin typeface="Century Gothic" panose="020B0502020202020204" pitchFamily="34" charset="0"/>
              </a:rPr>
              <a:t>	          </a:t>
            </a:r>
            <a:r>
              <a:rPr lang="en-GB" sz="2200" b="1" dirty="0">
                <a:solidFill>
                  <a:srgbClr val="EE6000"/>
                </a:solidFill>
                <a:latin typeface="Century Gothic" panose="020B0502020202020204" pitchFamily="34" charset="0"/>
              </a:rPr>
              <a:t>Did you drink </a:t>
            </a:r>
            <a:r>
              <a:rPr lang="en-GB" sz="2200" dirty="0">
                <a:solidFill>
                  <a:srgbClr val="203864"/>
                </a:solidFill>
                <a:latin typeface="Century Gothic" panose="020B0502020202020204" pitchFamily="34" charset="0"/>
              </a:rPr>
              <a:t>some coffee </a:t>
            </a:r>
            <a:r>
              <a:rPr lang="en-GB" sz="2200" b="1" dirty="0">
                <a:solidFill>
                  <a:srgbClr val="203864"/>
                </a:solidFill>
                <a:latin typeface="Century Gothic" panose="020B0502020202020204" pitchFamily="34" charset="0"/>
              </a:rPr>
              <a:t>yesterday</a:t>
            </a:r>
            <a:r>
              <a:rPr lang="en-GB" sz="2200" dirty="0">
                <a:solidFill>
                  <a:srgbClr val="203864"/>
                </a:solidFill>
                <a:latin typeface="Century Gothic" panose="020B0502020202020204" pitchFamily="34" charset="0"/>
              </a:rPr>
              <a:t>? </a:t>
            </a:r>
          </a:p>
          <a:p>
            <a:endParaRPr lang="en-GB" sz="1000" dirty="0">
              <a:solidFill>
                <a:srgbClr val="203864"/>
              </a:solidFill>
              <a:latin typeface="Century Gothic" panose="020B0502020202020204" pitchFamily="34" charset="0"/>
            </a:endParaRPr>
          </a:p>
          <a:p>
            <a:endParaRPr lang="en-GB" sz="1000" dirty="0">
              <a:solidFill>
                <a:srgbClr val="105076"/>
              </a:solidFill>
              <a:latin typeface="Century Gothic" panose="020B0502020202020204" pitchFamily="34" charset="0"/>
            </a:endParaRPr>
          </a:p>
          <a:p>
            <a:endParaRPr lang="en-GB" sz="1000" dirty="0">
              <a:solidFill>
                <a:srgbClr val="105076"/>
              </a:solidFill>
              <a:latin typeface="Century Gothic" panose="020B0502020202020204" pitchFamily="34" charset="0"/>
            </a:endParaRPr>
          </a:p>
          <a:p>
            <a:r>
              <a:rPr lang="en-GB" sz="2200" dirty="0">
                <a:solidFill>
                  <a:srgbClr val="203864"/>
                </a:solidFill>
                <a:latin typeface="Century Gothic" panose="020B0502020202020204" pitchFamily="34" charset="0"/>
              </a:rPr>
              <a:t>If we aren’t, we can use either the </a:t>
            </a:r>
            <a:r>
              <a:rPr lang="en-GB" sz="2200" b="1" dirty="0">
                <a:solidFill>
                  <a:srgbClr val="EE6000"/>
                </a:solidFill>
                <a:latin typeface="Century Gothic" panose="020B0502020202020204" pitchFamily="34" charset="0"/>
              </a:rPr>
              <a:t>present perfect </a:t>
            </a:r>
            <a:r>
              <a:rPr lang="en-GB" sz="2200" dirty="0">
                <a:solidFill>
                  <a:srgbClr val="203864"/>
                </a:solidFill>
                <a:latin typeface="Century Gothic" panose="020B0502020202020204" pitchFamily="34" charset="0"/>
              </a:rPr>
              <a:t>or the</a:t>
            </a:r>
            <a:r>
              <a:rPr lang="en-GB" sz="2200" b="1" dirty="0">
                <a:solidFill>
                  <a:srgbClr val="203864"/>
                </a:solidFill>
                <a:latin typeface="Century Gothic" panose="020B0502020202020204" pitchFamily="34" charset="0"/>
              </a:rPr>
              <a:t> </a:t>
            </a:r>
            <a:r>
              <a:rPr lang="en-GB" sz="2200" b="1" dirty="0">
                <a:solidFill>
                  <a:srgbClr val="EE6000"/>
                </a:solidFill>
                <a:latin typeface="Century Gothic" panose="020B0502020202020204" pitchFamily="34" charset="0"/>
              </a:rPr>
              <a:t>simple past</a:t>
            </a:r>
            <a:r>
              <a:rPr lang="en-GB" sz="2200" dirty="0">
                <a:solidFill>
                  <a:srgbClr val="105076"/>
                </a:solidFill>
                <a:latin typeface="Century Gothic" panose="020B0502020202020204" pitchFamily="34" charset="0"/>
              </a:rPr>
              <a:t>.  </a:t>
            </a:r>
          </a:p>
          <a:p>
            <a:endParaRPr lang="en-GB" sz="1000" dirty="0">
              <a:solidFill>
                <a:srgbClr val="203864"/>
              </a:solidFill>
              <a:latin typeface="Century Gothic" panose="020B0502020202020204" pitchFamily="34" charset="0"/>
            </a:endParaRPr>
          </a:p>
          <a:p>
            <a:r>
              <a:rPr lang="en-GB" sz="2200" dirty="0">
                <a:solidFill>
                  <a:srgbClr val="203864"/>
                </a:solidFill>
                <a:latin typeface="Century Gothic" panose="020B0502020202020204" pitchFamily="34" charset="0"/>
              </a:rPr>
              <a:t>Est-</a:t>
            </a:r>
            <a:r>
              <a:rPr lang="en-GB" sz="2200" dirty="0" err="1">
                <a:solidFill>
                  <a:srgbClr val="203864"/>
                </a:solidFill>
                <a:latin typeface="Century Gothic" panose="020B0502020202020204" pitchFamily="34" charset="0"/>
              </a:rPr>
              <a:t>ce</a:t>
            </a:r>
            <a:r>
              <a:rPr lang="en-GB" sz="2200" dirty="0">
                <a:solidFill>
                  <a:srgbClr val="203864"/>
                </a:solidFill>
                <a:latin typeface="Century Gothic" panose="020B0502020202020204" pitchFamily="34" charset="0"/>
              </a:rPr>
              <a:t> que </a:t>
            </a:r>
            <a:r>
              <a:rPr lang="en-GB" sz="2200" dirty="0" err="1">
                <a:solidFill>
                  <a:srgbClr val="203864"/>
                </a:solidFill>
                <a:latin typeface="Century Gothic" panose="020B0502020202020204" pitchFamily="34" charset="0"/>
              </a:rPr>
              <a:t>tu</a:t>
            </a:r>
            <a:r>
              <a:rPr lang="en-GB" sz="2200" dirty="0">
                <a:solidFill>
                  <a:srgbClr val="203864"/>
                </a:solidFill>
                <a:latin typeface="Century Gothic" panose="020B0502020202020204" pitchFamily="34" charset="0"/>
              </a:rPr>
              <a:t> </a:t>
            </a:r>
            <a:r>
              <a:rPr lang="en-GB" sz="2200" b="1" dirty="0">
                <a:solidFill>
                  <a:srgbClr val="203864"/>
                </a:solidFill>
                <a:latin typeface="Century Gothic" panose="020B0502020202020204" pitchFamily="34" charset="0"/>
              </a:rPr>
              <a:t>as </a:t>
            </a:r>
            <a:r>
              <a:rPr lang="en-GB" sz="2200" b="1" dirty="0" err="1">
                <a:solidFill>
                  <a:srgbClr val="203864"/>
                </a:solidFill>
                <a:latin typeface="Century Gothic" panose="020B0502020202020204" pitchFamily="34" charset="0"/>
              </a:rPr>
              <a:t>bu</a:t>
            </a:r>
            <a:r>
              <a:rPr lang="en-GB" sz="2200" b="1" dirty="0">
                <a:solidFill>
                  <a:srgbClr val="203864"/>
                </a:solidFill>
                <a:latin typeface="Century Gothic" panose="020B0502020202020204" pitchFamily="34" charset="0"/>
              </a:rPr>
              <a:t> </a:t>
            </a:r>
            <a:r>
              <a:rPr lang="en-GB" sz="2200" dirty="0">
                <a:solidFill>
                  <a:srgbClr val="203864"/>
                </a:solidFill>
                <a:latin typeface="Century Gothic" panose="020B0502020202020204" pitchFamily="34" charset="0"/>
              </a:rPr>
              <a:t>du café ? </a:t>
            </a:r>
            <a:r>
              <a:rPr lang="en-GB" sz="2200" dirty="0">
                <a:solidFill>
                  <a:srgbClr val="105076"/>
                </a:solidFill>
                <a:latin typeface="Century Gothic" panose="020B0502020202020204" pitchFamily="34" charset="0"/>
              </a:rPr>
              <a:t>	          </a:t>
            </a:r>
            <a:r>
              <a:rPr lang="en-GB" sz="2200" b="1" dirty="0">
                <a:solidFill>
                  <a:srgbClr val="EE6000"/>
                </a:solidFill>
                <a:latin typeface="Century Gothic" panose="020B0502020202020204" pitchFamily="34" charset="0"/>
              </a:rPr>
              <a:t>Have you drunk </a:t>
            </a:r>
            <a:r>
              <a:rPr lang="en-GB" sz="2200" dirty="0">
                <a:solidFill>
                  <a:srgbClr val="203864"/>
                </a:solidFill>
                <a:latin typeface="Century Gothic" panose="020B0502020202020204" pitchFamily="34" charset="0"/>
              </a:rPr>
              <a:t>some coffee?</a:t>
            </a:r>
          </a:p>
          <a:p>
            <a:r>
              <a:rPr lang="en-GB" sz="2200" dirty="0">
                <a:solidFill>
                  <a:srgbClr val="105076"/>
                </a:solidFill>
                <a:latin typeface="Century Gothic" panose="020B0502020202020204" pitchFamily="34" charset="0"/>
              </a:rPr>
              <a:t>					          </a:t>
            </a:r>
            <a:r>
              <a:rPr lang="en-GB" sz="2200" b="1" dirty="0">
                <a:solidFill>
                  <a:srgbClr val="EE6000"/>
                </a:solidFill>
                <a:latin typeface="Century Gothic" panose="020B0502020202020204" pitchFamily="34" charset="0"/>
              </a:rPr>
              <a:t>Did you drink </a:t>
            </a:r>
            <a:r>
              <a:rPr lang="en-GB" sz="2200" dirty="0">
                <a:solidFill>
                  <a:srgbClr val="203864"/>
                </a:solidFill>
                <a:latin typeface="Century Gothic" panose="020B0502020202020204" pitchFamily="34" charset="0"/>
              </a:rPr>
              <a:t>some coffee?  </a:t>
            </a:r>
            <a:endParaRPr lang="en-GB" sz="2200" dirty="0">
              <a:solidFill>
                <a:srgbClr val="105076"/>
              </a:solidFill>
              <a:latin typeface="Century Gothic" panose="020B0502020202020204" pitchFamily="34" charset="0"/>
            </a:endParaRPr>
          </a:p>
        </p:txBody>
      </p:sp>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1" y="296864"/>
            <a:ext cx="6841672" cy="707849"/>
          </a:xfrm>
        </p:spPr>
        <p:txBody>
          <a:bodyPr>
            <a:normAutofit/>
          </a:bodyPr>
          <a:lstStyle/>
          <a:p>
            <a:r>
              <a:rPr lang="en-GB" sz="2800" b="1" dirty="0">
                <a:solidFill>
                  <a:schemeClr val="bg1"/>
                </a:solidFill>
              </a:rPr>
              <a:t>Present perfect vs. simple past</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026" name="Picture 2" descr="Warning Sign Clip Art">
            <a:extLst>
              <a:ext uri="{FF2B5EF4-FFF2-40B4-BE49-F238E27FC236}">
                <a16:creationId xmlns:a16="http://schemas.microsoft.com/office/drawing/2014/main" id="{C742CC2A-6A0D-4A8C-970C-2468096364F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5581" y="2760651"/>
            <a:ext cx="802019" cy="6683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2119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2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0">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0">
                                            <p:txEl>
                                              <p:pRg st="8" end="8"/>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0">
                                            <p:txEl>
                                              <p:pRg st="12" end="12"/>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0">
                                            <p:txEl>
                                              <p:pRg st="14" end="14"/>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0">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fr-FR" sz="3600" b="1">
                <a:solidFill>
                  <a:schemeClr val="bg1"/>
                </a:solidFill>
              </a:rPr>
              <a:t>Chez le médecin ! </a:t>
            </a:r>
          </a:p>
        </p:txBody>
      </p:sp>
      <p:sp>
        <p:nvSpPr>
          <p:cNvPr id="2" name="Rounded Rectangle 46">
            <a:extLst>
              <a:ext uri="{FF2B5EF4-FFF2-40B4-BE49-F238E27FC236}">
                <a16:creationId xmlns:a16="http://schemas.microsoft.com/office/drawing/2014/main" id="{60412D8C-6796-49D5-BCA4-7DEACE77AC49}"/>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10" name="TextBox 9">
            <a:extLst>
              <a:ext uri="{FF2B5EF4-FFF2-40B4-BE49-F238E27FC236}">
                <a16:creationId xmlns:a16="http://schemas.microsoft.com/office/drawing/2014/main" id="{4BCD9D61-A284-5B4A-BF68-B7B16A60E799}"/>
              </a:ext>
            </a:extLst>
          </p:cNvPr>
          <p:cNvSpPr txBox="1"/>
          <p:nvPr/>
        </p:nvSpPr>
        <p:spPr>
          <a:xfrm>
            <a:off x="484800" y="2007932"/>
            <a:ext cx="11729920" cy="4090351"/>
          </a:xfrm>
          <a:prstGeom prst="rect">
            <a:avLst/>
          </a:prstGeom>
          <a:noFill/>
        </p:spPr>
        <p:txBody>
          <a:bodyPr wrap="square" rtlCol="0">
            <a:spAutoFit/>
          </a:bodyPr>
          <a:lstStyle/>
          <a:p>
            <a:pPr marL="457200" lvl="0" indent="-457200">
              <a:lnSpc>
                <a:spcPct val="150000"/>
              </a:lnSpc>
              <a:buFont typeface="+mj-lt"/>
              <a:buAutoNum type="arabicPeriod"/>
            </a:pPr>
            <a:r>
              <a:rPr lang="en-GB" sz="2200" dirty="0">
                <a:solidFill>
                  <a:srgbClr val="203864"/>
                </a:solidFill>
                <a:latin typeface="Century Gothic" panose="020B0502020202020204" pitchFamily="34" charset="0"/>
                <a:ea typeface="Calibri" panose="020F0502020204030204" pitchFamily="34" charset="0"/>
                <a:cs typeface="Times New Roman" panose="02020603050405020304" pitchFamily="18" charset="0"/>
              </a:rPr>
              <a:t> </a:t>
            </a:r>
            <a:r>
              <a:rPr lang="en-GB" sz="2200" b="1" dirty="0">
                <a:solidFill>
                  <a:srgbClr val="203864"/>
                </a:solidFill>
                <a:latin typeface="Century Gothic" panose="020B0502020202020204" pitchFamily="34" charset="0"/>
                <a:ea typeface="Calibri" panose="020F0502020204030204" pitchFamily="34" charset="0"/>
                <a:cs typeface="Times New Roman" panose="02020603050405020304" pitchFamily="18" charset="0"/>
              </a:rPr>
              <a:t>Have you had / Did you have </a:t>
            </a:r>
            <a:r>
              <a:rPr lang="en-GB" sz="2200" dirty="0">
                <a:solidFill>
                  <a:srgbClr val="203864"/>
                </a:solidFill>
                <a:latin typeface="Century Gothic" panose="020B0502020202020204" pitchFamily="34" charset="0"/>
                <a:ea typeface="Calibri" panose="020F0502020204030204" pitchFamily="34" charset="0"/>
                <a:cs typeface="Times New Roman" panose="02020603050405020304" pitchFamily="18" charset="0"/>
              </a:rPr>
              <a:t>an accident at work?</a:t>
            </a:r>
          </a:p>
          <a:p>
            <a:pPr marL="457200" lvl="0" indent="-457200">
              <a:lnSpc>
                <a:spcPct val="150000"/>
              </a:lnSpc>
              <a:buFont typeface="+mj-lt"/>
              <a:buAutoNum type="arabicPeriod"/>
            </a:pPr>
            <a:r>
              <a:rPr lang="en-GB" sz="2200" dirty="0">
                <a:solidFill>
                  <a:srgbClr val="203864"/>
                </a:solidFill>
                <a:latin typeface="Century Gothic" panose="020B0502020202020204" pitchFamily="34" charset="0"/>
                <a:ea typeface="Calibri" panose="020F0502020204030204" pitchFamily="34" charset="0"/>
                <a:cs typeface="Times New Roman" panose="02020603050405020304" pitchFamily="18" charset="0"/>
              </a:rPr>
              <a:t> </a:t>
            </a:r>
            <a:r>
              <a:rPr lang="en-GB" sz="2200" b="1" dirty="0">
                <a:solidFill>
                  <a:srgbClr val="203864"/>
                </a:solidFill>
                <a:latin typeface="Century Gothic" panose="020B0502020202020204" pitchFamily="34" charset="0"/>
                <a:ea typeface="Calibri" panose="020F0502020204030204" pitchFamily="34" charset="0"/>
                <a:cs typeface="Times New Roman" panose="02020603050405020304" pitchFamily="18" charset="0"/>
              </a:rPr>
              <a:t>Has your leg hurt / Did your leg hurt</a:t>
            </a:r>
            <a:r>
              <a:rPr lang="en-GB" sz="2200" dirty="0">
                <a:solidFill>
                  <a:srgbClr val="203864"/>
                </a:solidFill>
                <a:latin typeface="Century Gothic" panose="020B0502020202020204" pitchFamily="34" charset="0"/>
                <a:ea typeface="Calibri" panose="020F0502020204030204" pitchFamily="34" charset="0"/>
                <a:cs typeface="Times New Roman" panose="02020603050405020304" pitchFamily="18" charset="0"/>
              </a:rPr>
              <a:t>? </a:t>
            </a:r>
          </a:p>
          <a:p>
            <a:pPr marL="457200" lvl="0" indent="-457200">
              <a:lnSpc>
                <a:spcPct val="150000"/>
              </a:lnSpc>
              <a:buFont typeface="+mj-lt"/>
              <a:buAutoNum type="arabicPeriod"/>
            </a:pPr>
            <a:r>
              <a:rPr lang="en-GB" sz="2200" dirty="0">
                <a:solidFill>
                  <a:srgbClr val="203864"/>
                </a:solidFill>
                <a:latin typeface="Century Gothic" panose="020B0502020202020204" pitchFamily="34" charset="0"/>
                <a:ea typeface="Calibri" panose="020F0502020204030204" pitchFamily="34" charset="0"/>
                <a:cs typeface="Times New Roman" panose="02020603050405020304" pitchFamily="18" charset="0"/>
              </a:rPr>
              <a:t> </a:t>
            </a:r>
            <a:r>
              <a:rPr lang="en-GB" sz="2200" b="1" dirty="0">
                <a:solidFill>
                  <a:srgbClr val="203864"/>
                </a:solidFill>
                <a:latin typeface="Century Gothic" panose="020B0502020202020204" pitchFamily="34" charset="0"/>
                <a:ea typeface="Calibri" panose="020F0502020204030204" pitchFamily="34" charset="0"/>
                <a:cs typeface="Times New Roman" panose="02020603050405020304" pitchFamily="18" charset="0"/>
              </a:rPr>
              <a:t>Have you always had / Did you always have </a:t>
            </a:r>
            <a:r>
              <a:rPr lang="en-GB" sz="2200" dirty="0">
                <a:solidFill>
                  <a:srgbClr val="203864"/>
                </a:solidFill>
                <a:latin typeface="Century Gothic" panose="020B0502020202020204" pitchFamily="34" charset="0"/>
                <a:ea typeface="Calibri" panose="020F0502020204030204" pitchFamily="34" charset="0"/>
                <a:cs typeface="Times New Roman" panose="02020603050405020304" pitchFamily="18" charset="0"/>
              </a:rPr>
              <a:t>a sore leg? </a:t>
            </a:r>
          </a:p>
          <a:p>
            <a:pPr marL="457200" lvl="0" indent="-457200">
              <a:lnSpc>
                <a:spcPct val="150000"/>
              </a:lnSpc>
              <a:buFont typeface="+mj-lt"/>
              <a:buAutoNum type="arabicPeriod"/>
            </a:pPr>
            <a:r>
              <a:rPr lang="en-GB" sz="2200" dirty="0">
                <a:solidFill>
                  <a:srgbClr val="203864"/>
                </a:solidFill>
                <a:latin typeface="Century Gothic" panose="020B0502020202020204" pitchFamily="34" charset="0"/>
                <a:ea typeface="Calibri" panose="020F0502020204030204" pitchFamily="34" charset="0"/>
                <a:cs typeface="Times New Roman" panose="02020603050405020304" pitchFamily="18" charset="0"/>
              </a:rPr>
              <a:t> What </a:t>
            </a:r>
            <a:r>
              <a:rPr lang="en-GB" sz="2200" b="1" dirty="0">
                <a:solidFill>
                  <a:srgbClr val="203864"/>
                </a:solidFill>
                <a:latin typeface="Century Gothic" panose="020B0502020202020204" pitchFamily="34" charset="0"/>
                <a:ea typeface="Calibri" panose="020F0502020204030204" pitchFamily="34" charset="0"/>
                <a:cs typeface="Times New Roman" panose="02020603050405020304" pitchFamily="18" charset="0"/>
              </a:rPr>
              <a:t>have the doctors said / did the doctors say</a:t>
            </a:r>
            <a:r>
              <a:rPr lang="en-GB" sz="2200" dirty="0">
                <a:solidFill>
                  <a:srgbClr val="203864"/>
                </a:solidFill>
                <a:latin typeface="Century Gothic" panose="020B0502020202020204" pitchFamily="34" charset="0"/>
                <a:ea typeface="Calibri" panose="020F0502020204030204" pitchFamily="34" charset="0"/>
                <a:cs typeface="Times New Roman" panose="02020603050405020304" pitchFamily="18" charset="0"/>
              </a:rPr>
              <a:t>? </a:t>
            </a:r>
          </a:p>
          <a:p>
            <a:pPr marL="457200" lvl="0" indent="-457200">
              <a:lnSpc>
                <a:spcPct val="150000"/>
              </a:lnSpc>
              <a:buFont typeface="+mj-lt"/>
              <a:buAutoNum type="arabicPeriod"/>
            </a:pPr>
            <a:r>
              <a:rPr lang="en-GB" sz="2200" dirty="0">
                <a:solidFill>
                  <a:srgbClr val="203864"/>
                </a:solidFill>
                <a:latin typeface="Century Gothic" panose="020B0502020202020204" pitchFamily="34" charset="0"/>
                <a:ea typeface="Calibri" panose="020F0502020204030204" pitchFamily="34" charset="0"/>
                <a:cs typeface="Times New Roman" panose="02020603050405020304" pitchFamily="18" charset="0"/>
              </a:rPr>
              <a:t> </a:t>
            </a:r>
            <a:r>
              <a:rPr lang="en-GB" sz="2200" b="1" dirty="0">
                <a:solidFill>
                  <a:srgbClr val="203864"/>
                </a:solidFill>
                <a:latin typeface="Century Gothic" panose="020B0502020202020204" pitchFamily="34" charset="0"/>
                <a:ea typeface="Calibri" panose="020F0502020204030204" pitchFamily="34" charset="0"/>
                <a:cs typeface="Times New Roman" panose="02020603050405020304" pitchFamily="18" charset="0"/>
              </a:rPr>
              <a:t>Have you done / Did you do </a:t>
            </a:r>
            <a:r>
              <a:rPr lang="en-GB" sz="2200" dirty="0">
                <a:solidFill>
                  <a:srgbClr val="203864"/>
                </a:solidFill>
                <a:latin typeface="Century Gothic" panose="020B0502020202020204" pitchFamily="34" charset="0"/>
                <a:ea typeface="Calibri" panose="020F0502020204030204" pitchFamily="34" charset="0"/>
                <a:cs typeface="Times New Roman" panose="02020603050405020304" pitchFamily="18" charset="0"/>
              </a:rPr>
              <a:t>the exercises?</a:t>
            </a:r>
          </a:p>
          <a:p>
            <a:pPr marL="457200" lvl="0" indent="-457200">
              <a:lnSpc>
                <a:spcPct val="150000"/>
              </a:lnSpc>
              <a:buFont typeface="+mj-lt"/>
              <a:buAutoNum type="arabicPeriod"/>
            </a:pPr>
            <a:r>
              <a:rPr lang="en-GB" sz="2200" dirty="0">
                <a:solidFill>
                  <a:srgbClr val="203864"/>
                </a:solidFill>
                <a:latin typeface="Century Gothic" panose="020B0502020202020204" pitchFamily="34" charset="0"/>
                <a:ea typeface="Calibri" panose="020F0502020204030204" pitchFamily="34" charset="0"/>
                <a:cs typeface="Times New Roman" panose="02020603050405020304" pitchFamily="18" charset="0"/>
              </a:rPr>
              <a:t> </a:t>
            </a:r>
            <a:r>
              <a:rPr lang="en-GB" sz="2200" b="1" dirty="0">
                <a:solidFill>
                  <a:srgbClr val="203864"/>
                </a:solidFill>
                <a:latin typeface="Century Gothic" panose="020B0502020202020204" pitchFamily="34" charset="0"/>
                <a:ea typeface="Calibri" panose="020F0502020204030204" pitchFamily="34" charset="0"/>
                <a:cs typeface="Times New Roman" panose="02020603050405020304" pitchFamily="18" charset="0"/>
              </a:rPr>
              <a:t>Have you always had / Did you always have</a:t>
            </a:r>
            <a:r>
              <a:rPr lang="en-GB" sz="2200" dirty="0">
                <a:solidFill>
                  <a:srgbClr val="203864"/>
                </a:solidFill>
                <a:latin typeface="Century Gothic" panose="020B0502020202020204" pitchFamily="34" charset="0"/>
                <a:ea typeface="Calibri" panose="020F0502020204030204" pitchFamily="34" charset="0"/>
                <a:cs typeface="Times New Roman" panose="02020603050405020304" pitchFamily="18" charset="0"/>
              </a:rPr>
              <a:t> sore arms?  </a:t>
            </a:r>
          </a:p>
          <a:p>
            <a:pPr marL="457200" lvl="0" indent="-457200">
              <a:lnSpc>
                <a:spcPct val="150000"/>
              </a:lnSpc>
              <a:buFont typeface="+mj-lt"/>
              <a:buAutoNum type="arabicPeriod"/>
            </a:pPr>
            <a:r>
              <a:rPr lang="en-GB" sz="2200" dirty="0">
                <a:solidFill>
                  <a:srgbClr val="203864"/>
                </a:solidFill>
                <a:latin typeface="Century Gothic" panose="020B0502020202020204" pitchFamily="34" charset="0"/>
                <a:ea typeface="Calibri" panose="020F0502020204030204" pitchFamily="34" charset="0"/>
                <a:cs typeface="Times New Roman" panose="02020603050405020304" pitchFamily="18" charset="0"/>
              </a:rPr>
              <a:t> </a:t>
            </a:r>
            <a:r>
              <a:rPr lang="en-GB" sz="2200" b="1" dirty="0">
                <a:solidFill>
                  <a:srgbClr val="203864"/>
                </a:solidFill>
                <a:latin typeface="Century Gothic" panose="020B0502020202020204" pitchFamily="34" charset="0"/>
                <a:ea typeface="Calibri" panose="020F0502020204030204" pitchFamily="34" charset="0"/>
                <a:cs typeface="Times New Roman" panose="02020603050405020304" pitchFamily="18" charset="0"/>
              </a:rPr>
              <a:t>Have you drunk / Did you drink </a:t>
            </a:r>
            <a:r>
              <a:rPr lang="en-GB" sz="2200" dirty="0">
                <a:solidFill>
                  <a:srgbClr val="203864"/>
                </a:solidFill>
                <a:latin typeface="Century Gothic" panose="020B0502020202020204" pitchFamily="34" charset="0"/>
                <a:ea typeface="Calibri" panose="020F0502020204030204" pitchFamily="34" charset="0"/>
                <a:cs typeface="Times New Roman" panose="02020603050405020304" pitchFamily="18" charset="0"/>
              </a:rPr>
              <a:t>enough water? </a:t>
            </a:r>
          </a:p>
          <a:p>
            <a:pPr marL="457200" lvl="0" indent="-457200">
              <a:lnSpc>
                <a:spcPct val="150000"/>
              </a:lnSpc>
              <a:buFont typeface="+mj-lt"/>
              <a:buAutoNum type="arabicPeriod"/>
            </a:pPr>
            <a:r>
              <a:rPr lang="en-GB" sz="2200" dirty="0">
                <a:solidFill>
                  <a:srgbClr val="203864"/>
                </a:solidFill>
                <a:latin typeface="Century Gothic" panose="020B0502020202020204" pitchFamily="34" charset="0"/>
                <a:ea typeface="Calibri" panose="020F0502020204030204" pitchFamily="34" charset="0"/>
                <a:cs typeface="Times New Roman" panose="02020603050405020304" pitchFamily="18" charset="0"/>
              </a:rPr>
              <a:t> </a:t>
            </a:r>
            <a:r>
              <a:rPr lang="en-GB" sz="2200" b="1" dirty="0">
                <a:solidFill>
                  <a:srgbClr val="203864"/>
                </a:solidFill>
                <a:latin typeface="Century Gothic" panose="020B0502020202020204" pitchFamily="34" charset="0"/>
                <a:ea typeface="Calibri" panose="020F0502020204030204" pitchFamily="34" charset="0"/>
                <a:cs typeface="Times New Roman" panose="02020603050405020304" pitchFamily="18" charset="0"/>
              </a:rPr>
              <a:t>Have you spoken / Did you speak</a:t>
            </a:r>
            <a:r>
              <a:rPr lang="en-GB" sz="2200" dirty="0">
                <a:solidFill>
                  <a:srgbClr val="203864"/>
                </a:solidFill>
                <a:latin typeface="Century Gothic" panose="020B0502020202020204" pitchFamily="34" charset="0"/>
                <a:ea typeface="Calibri" panose="020F0502020204030204" pitchFamily="34" charset="0"/>
                <a:cs typeface="Times New Roman" panose="02020603050405020304" pitchFamily="18" charset="0"/>
              </a:rPr>
              <a:t> to a doctor? </a:t>
            </a:r>
            <a:endParaRPr lang="en-US" sz="2200" dirty="0">
              <a:solidFill>
                <a:srgbClr val="203864"/>
              </a:solidFill>
              <a:latin typeface="Century Gothic" panose="020F0302020204030204"/>
            </a:endParaRPr>
          </a:p>
        </p:txBody>
      </p:sp>
      <p:sp>
        <p:nvSpPr>
          <p:cNvPr id="7" name="Rectangle 6">
            <a:extLst>
              <a:ext uri="{FF2B5EF4-FFF2-40B4-BE49-F238E27FC236}">
                <a16:creationId xmlns:a16="http://schemas.microsoft.com/office/drawing/2014/main" id="{4DAAE33A-0428-0C48-B067-6371323F35BC}"/>
              </a:ext>
            </a:extLst>
          </p:cNvPr>
          <p:cNvSpPr/>
          <p:nvPr/>
        </p:nvSpPr>
        <p:spPr>
          <a:xfrm>
            <a:off x="1104898" y="2130684"/>
            <a:ext cx="2171701" cy="4472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4372E0A-22CE-A440-B783-07B04F615A13}"/>
              </a:ext>
            </a:extLst>
          </p:cNvPr>
          <p:cNvSpPr/>
          <p:nvPr/>
        </p:nvSpPr>
        <p:spPr>
          <a:xfrm>
            <a:off x="914981" y="2627000"/>
            <a:ext cx="2760077" cy="4472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D1A71FA-3569-5049-AF74-AB0D12014678}"/>
              </a:ext>
            </a:extLst>
          </p:cNvPr>
          <p:cNvSpPr/>
          <p:nvPr/>
        </p:nvSpPr>
        <p:spPr>
          <a:xfrm>
            <a:off x="1864791" y="3624812"/>
            <a:ext cx="3181342" cy="4472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57D47B6-4BF1-E246-9D00-F6F145B19A52}"/>
              </a:ext>
            </a:extLst>
          </p:cNvPr>
          <p:cNvSpPr/>
          <p:nvPr/>
        </p:nvSpPr>
        <p:spPr>
          <a:xfrm>
            <a:off x="1071162" y="5145407"/>
            <a:ext cx="2434037" cy="4117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Action Button: Custom 16">
            <a:hlinkClick r:id="" action="ppaction://noaction" highlightClick="1">
              <a:snd r:embed="rId4" name="1 chez le medecin.wav"/>
            </a:hlinkClick>
            <a:extLst>
              <a:ext uri="{FF2B5EF4-FFF2-40B4-BE49-F238E27FC236}">
                <a16:creationId xmlns:a16="http://schemas.microsoft.com/office/drawing/2014/main" id="{BAB1B185-B84B-524B-9A1F-0BEB52BEA783}"/>
              </a:ext>
            </a:extLst>
          </p:cNvPr>
          <p:cNvSpPr/>
          <p:nvPr/>
        </p:nvSpPr>
        <p:spPr>
          <a:xfrm>
            <a:off x="489262" y="2171093"/>
            <a:ext cx="360000" cy="36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a:solidFill>
                  <a:prstClr val="white"/>
                </a:solidFill>
                <a:latin typeface="Century Gothic" panose="020B0502020202020204" pitchFamily="34" charset="0"/>
              </a:rPr>
              <a:t>1</a:t>
            </a:r>
            <a:endPar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26" name="Action Button: Custom 16">
            <a:hlinkClick r:id="" action="ppaction://noaction" highlightClick="1">
              <a:snd r:embed="rId5" name="2 chez le medecin.wav"/>
            </a:hlinkClick>
            <a:extLst>
              <a:ext uri="{FF2B5EF4-FFF2-40B4-BE49-F238E27FC236}">
                <a16:creationId xmlns:a16="http://schemas.microsoft.com/office/drawing/2014/main" id="{906BBE2B-9AD5-4544-8776-3BF28F2BAC14}"/>
              </a:ext>
            </a:extLst>
          </p:cNvPr>
          <p:cNvSpPr/>
          <p:nvPr/>
        </p:nvSpPr>
        <p:spPr>
          <a:xfrm>
            <a:off x="484800" y="2661076"/>
            <a:ext cx="360000" cy="36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a:solidFill>
                  <a:prstClr val="white"/>
                </a:solidFill>
                <a:latin typeface="Century Gothic" panose="020B0502020202020204" pitchFamily="34" charset="0"/>
              </a:rPr>
              <a:t>2</a:t>
            </a:r>
            <a:endPar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27" name="Action Button: Custom 16">
            <a:hlinkClick r:id="" action="ppaction://noaction" highlightClick="1">
              <a:snd r:embed="rId6" name="3 chez le medecin.wav"/>
            </a:hlinkClick>
            <a:extLst>
              <a:ext uri="{FF2B5EF4-FFF2-40B4-BE49-F238E27FC236}">
                <a16:creationId xmlns:a16="http://schemas.microsoft.com/office/drawing/2014/main" id="{577ECD70-3DFB-D44A-A5A8-2D62C3CFB78D}"/>
              </a:ext>
            </a:extLst>
          </p:cNvPr>
          <p:cNvSpPr/>
          <p:nvPr/>
        </p:nvSpPr>
        <p:spPr>
          <a:xfrm>
            <a:off x="491493" y="3173207"/>
            <a:ext cx="360000" cy="36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a:solidFill>
                  <a:prstClr val="white"/>
                </a:solidFill>
                <a:latin typeface="Century Gothic" panose="020B0502020202020204" pitchFamily="34" charset="0"/>
              </a:rPr>
              <a:t>3</a:t>
            </a:r>
            <a:endPar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28" name="Action Button: Custom 16">
            <a:hlinkClick r:id="" action="ppaction://noaction" highlightClick="1">
              <a:snd r:embed="rId7" name="4 chez le medecin.wav"/>
            </a:hlinkClick>
            <a:extLst>
              <a:ext uri="{FF2B5EF4-FFF2-40B4-BE49-F238E27FC236}">
                <a16:creationId xmlns:a16="http://schemas.microsoft.com/office/drawing/2014/main" id="{C95A7F36-D980-2D44-94EB-362B84EE3403}"/>
              </a:ext>
            </a:extLst>
          </p:cNvPr>
          <p:cNvSpPr/>
          <p:nvPr/>
        </p:nvSpPr>
        <p:spPr>
          <a:xfrm>
            <a:off x="487031" y="3666805"/>
            <a:ext cx="360000" cy="36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4</a:t>
            </a:r>
          </a:p>
        </p:txBody>
      </p:sp>
      <p:sp>
        <p:nvSpPr>
          <p:cNvPr id="29" name="Action Button: Custom 16">
            <a:hlinkClick r:id="" action="ppaction://noaction" highlightClick="1">
              <a:snd r:embed="rId8" name="5 chez le medecin.wav"/>
            </a:hlinkClick>
            <a:extLst>
              <a:ext uri="{FF2B5EF4-FFF2-40B4-BE49-F238E27FC236}">
                <a16:creationId xmlns:a16="http://schemas.microsoft.com/office/drawing/2014/main" id="{276060FF-B7ED-F846-B5DE-681A9499D312}"/>
              </a:ext>
            </a:extLst>
          </p:cNvPr>
          <p:cNvSpPr/>
          <p:nvPr/>
        </p:nvSpPr>
        <p:spPr>
          <a:xfrm>
            <a:off x="493724" y="4177211"/>
            <a:ext cx="360000" cy="36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a:solidFill>
                  <a:prstClr val="white"/>
                </a:solidFill>
                <a:latin typeface="Century Gothic" panose="020B0502020202020204" pitchFamily="34" charset="0"/>
              </a:rPr>
              <a:t>5</a:t>
            </a:r>
            <a:endPar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30" name="Action Button: Custom 16">
            <a:hlinkClick r:id="" action="ppaction://noaction" highlightClick="1">
              <a:snd r:embed="rId9" name="6 chez le medecin.wav"/>
            </a:hlinkClick>
            <a:extLst>
              <a:ext uri="{FF2B5EF4-FFF2-40B4-BE49-F238E27FC236}">
                <a16:creationId xmlns:a16="http://schemas.microsoft.com/office/drawing/2014/main" id="{884EB84D-014E-3E46-9D10-13133CDF9BB1}"/>
              </a:ext>
            </a:extLst>
          </p:cNvPr>
          <p:cNvSpPr/>
          <p:nvPr/>
        </p:nvSpPr>
        <p:spPr>
          <a:xfrm>
            <a:off x="500416" y="4672534"/>
            <a:ext cx="360000" cy="36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6</a:t>
            </a:r>
          </a:p>
        </p:txBody>
      </p:sp>
      <p:sp>
        <p:nvSpPr>
          <p:cNvPr id="31" name="Action Button: Custom 16">
            <a:hlinkClick r:id="" action="ppaction://noaction" highlightClick="1">
              <a:snd r:embed="rId10" name="7 chez le medecin.wav"/>
            </a:hlinkClick>
            <a:extLst>
              <a:ext uri="{FF2B5EF4-FFF2-40B4-BE49-F238E27FC236}">
                <a16:creationId xmlns:a16="http://schemas.microsoft.com/office/drawing/2014/main" id="{A530AD7E-ABF9-104F-9BCA-509E922E1B65}"/>
              </a:ext>
            </a:extLst>
          </p:cNvPr>
          <p:cNvSpPr/>
          <p:nvPr/>
        </p:nvSpPr>
        <p:spPr>
          <a:xfrm>
            <a:off x="495955" y="5170700"/>
            <a:ext cx="360000" cy="36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a:solidFill>
                  <a:prstClr val="white"/>
                </a:solidFill>
                <a:latin typeface="Century Gothic" panose="020B0502020202020204" pitchFamily="34" charset="0"/>
              </a:rPr>
              <a:t>7</a:t>
            </a:r>
            <a:endPar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32" name="Action Button: Custom 16">
            <a:hlinkClick r:id="" action="ppaction://noaction" highlightClick="1">
              <a:snd r:embed="rId11" name="8 chez le medecin.wav"/>
            </a:hlinkClick>
            <a:extLst>
              <a:ext uri="{FF2B5EF4-FFF2-40B4-BE49-F238E27FC236}">
                <a16:creationId xmlns:a16="http://schemas.microsoft.com/office/drawing/2014/main" id="{6AEAB1EE-C244-DF49-9DFF-0F25F4F16C1D}"/>
              </a:ext>
            </a:extLst>
          </p:cNvPr>
          <p:cNvSpPr/>
          <p:nvPr/>
        </p:nvSpPr>
        <p:spPr>
          <a:xfrm>
            <a:off x="498186" y="5668866"/>
            <a:ext cx="360000" cy="36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8</a:t>
            </a:r>
          </a:p>
        </p:txBody>
      </p:sp>
      <p:sp>
        <p:nvSpPr>
          <p:cNvPr id="5" name="TextBox 4">
            <a:extLst>
              <a:ext uri="{FF2B5EF4-FFF2-40B4-BE49-F238E27FC236}">
                <a16:creationId xmlns:a16="http://schemas.microsoft.com/office/drawing/2014/main" id="{53CE5232-F4E6-AE43-9E9A-5605CBEEC3DD}"/>
              </a:ext>
            </a:extLst>
          </p:cNvPr>
          <p:cNvSpPr txBox="1"/>
          <p:nvPr/>
        </p:nvSpPr>
        <p:spPr>
          <a:xfrm>
            <a:off x="145607" y="1188753"/>
            <a:ext cx="11729920" cy="830997"/>
          </a:xfrm>
          <a:prstGeom prst="rect">
            <a:avLst/>
          </a:prstGeom>
          <a:noFill/>
        </p:spPr>
        <p:txBody>
          <a:bodyPr wrap="square" rtlCol="0">
            <a:spAutoFit/>
          </a:bodyPr>
          <a:lstStyle/>
          <a:p>
            <a:pPr algn="l"/>
            <a:r>
              <a:rPr lang="fr-FR" sz="2400" dirty="0">
                <a:solidFill>
                  <a:schemeClr val="accent5">
                    <a:lumMod val="50000"/>
                  </a:schemeClr>
                </a:solidFill>
              </a:rPr>
              <a:t>Le médecin parle à plusieurs autres patients. </a:t>
            </a:r>
          </a:p>
          <a:p>
            <a:pPr algn="l"/>
            <a:r>
              <a:rPr lang="fr-FR" sz="2400" dirty="0">
                <a:solidFill>
                  <a:schemeClr val="accent5">
                    <a:lumMod val="50000"/>
                  </a:schemeClr>
                </a:solidFill>
              </a:rPr>
              <a:t>Écoute ses questions et choisis la/les bonne(s) forme(s) du verbe.</a:t>
            </a:r>
          </a:p>
        </p:txBody>
      </p:sp>
      <p:pic>
        <p:nvPicPr>
          <p:cNvPr id="33" name="Picture 32" descr="A picture containing person, holding&#10;&#10;Description automatically generated">
            <a:extLst>
              <a:ext uri="{FF2B5EF4-FFF2-40B4-BE49-F238E27FC236}">
                <a16:creationId xmlns:a16="http://schemas.microsoft.com/office/drawing/2014/main" id="{54F2790D-CAA7-0B4F-889B-B75FDC17853F}"/>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t="9489"/>
          <a:stretch/>
        </p:blipFill>
        <p:spPr>
          <a:xfrm>
            <a:off x="9350191" y="4488677"/>
            <a:ext cx="1854567" cy="1678578"/>
          </a:xfrm>
          <a:prstGeom prst="rect">
            <a:avLst/>
          </a:prstGeom>
        </p:spPr>
      </p:pic>
      <p:sp>
        <p:nvSpPr>
          <p:cNvPr id="6" name="Rounded Rectangle 5">
            <a:extLst>
              <a:ext uri="{FF2B5EF4-FFF2-40B4-BE49-F238E27FC236}">
                <a16:creationId xmlns:a16="http://schemas.microsoft.com/office/drawing/2014/main" id="{1B2B0E7D-DB34-C941-99CD-DD137CFD83A3}"/>
              </a:ext>
            </a:extLst>
          </p:cNvPr>
          <p:cNvSpPr/>
          <p:nvPr/>
        </p:nvSpPr>
        <p:spPr>
          <a:xfrm>
            <a:off x="1070637" y="3181700"/>
            <a:ext cx="6084906" cy="360000"/>
          </a:xfrm>
          <a:prstGeom prst="roundRect">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5F8E4A19-C430-1641-A838-A663CB49F474}"/>
              </a:ext>
            </a:extLst>
          </p:cNvPr>
          <p:cNvSpPr txBox="1"/>
          <p:nvPr/>
        </p:nvSpPr>
        <p:spPr>
          <a:xfrm>
            <a:off x="9111370" y="2351093"/>
            <a:ext cx="2760077" cy="1464231"/>
          </a:xfrm>
          <a:prstGeom prst="wedgeRoundRectCallout">
            <a:avLst>
              <a:gd name="adj1" fmla="val -21923"/>
              <a:gd name="adj2" fmla="val 64951"/>
              <a:gd name="adj3" fmla="val 16667"/>
            </a:avLst>
          </a:prstGeom>
          <a:solidFill>
            <a:srgbClr val="115076"/>
          </a:solidFill>
          <a:ln>
            <a:solidFill>
              <a:srgbClr val="E65D00"/>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Remember ! </a:t>
            </a:r>
            <a:r>
              <a:rPr lang="en-GB" sz="2000" dirty="0">
                <a:solidFill>
                  <a:prstClr val="white"/>
                </a:solidFill>
                <a:latin typeface="Century Gothic" panose="020F0302020204030204"/>
              </a:rPr>
              <a:t>If you hear a </a:t>
            </a:r>
            <a:r>
              <a:rPr lang="en-GB" sz="2000" b="1" dirty="0">
                <a:solidFill>
                  <a:prstClr val="white"/>
                </a:solidFill>
                <a:latin typeface="Century Gothic" panose="020F0302020204030204"/>
              </a:rPr>
              <a:t>specific time</a:t>
            </a:r>
            <a:r>
              <a:rPr lang="en-GB" sz="2000" dirty="0">
                <a:solidFill>
                  <a:prstClr val="white"/>
                </a:solidFill>
                <a:latin typeface="Century Gothic" panose="020F0302020204030204"/>
              </a:rPr>
              <a:t>, use the </a:t>
            </a:r>
            <a:r>
              <a:rPr lang="en-GB" sz="2000" b="1" dirty="0">
                <a:solidFill>
                  <a:prstClr val="white"/>
                </a:solidFill>
                <a:latin typeface="Century Gothic" panose="020F0302020204030204"/>
              </a:rPr>
              <a:t>past simple (did).</a:t>
            </a:r>
            <a:endPar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4" name="Rounded Rectangle 5">
            <a:extLst>
              <a:ext uri="{FF2B5EF4-FFF2-40B4-BE49-F238E27FC236}">
                <a16:creationId xmlns:a16="http://schemas.microsoft.com/office/drawing/2014/main" id="{E8D44E64-B82D-4AB6-8E8C-DE4398B8ACD1}"/>
              </a:ext>
            </a:extLst>
          </p:cNvPr>
          <p:cNvSpPr/>
          <p:nvPr/>
        </p:nvSpPr>
        <p:spPr>
          <a:xfrm>
            <a:off x="1070637" y="4149075"/>
            <a:ext cx="3975496" cy="360000"/>
          </a:xfrm>
          <a:prstGeom prst="roundRect">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ounded Rectangle 5">
            <a:extLst>
              <a:ext uri="{FF2B5EF4-FFF2-40B4-BE49-F238E27FC236}">
                <a16:creationId xmlns:a16="http://schemas.microsoft.com/office/drawing/2014/main" id="{7B3149A9-02A3-4704-ACDD-E3D57423ADC5}"/>
              </a:ext>
            </a:extLst>
          </p:cNvPr>
          <p:cNvSpPr/>
          <p:nvPr/>
        </p:nvSpPr>
        <p:spPr>
          <a:xfrm>
            <a:off x="1070637" y="4672942"/>
            <a:ext cx="6084906" cy="359592"/>
          </a:xfrm>
          <a:prstGeom prst="roundRect">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ounded Rectangle 5">
            <a:extLst>
              <a:ext uri="{FF2B5EF4-FFF2-40B4-BE49-F238E27FC236}">
                <a16:creationId xmlns:a16="http://schemas.microsoft.com/office/drawing/2014/main" id="{F2CF65C0-EFE9-4FE6-9622-3C630BC0A3C2}"/>
              </a:ext>
            </a:extLst>
          </p:cNvPr>
          <p:cNvSpPr/>
          <p:nvPr/>
        </p:nvSpPr>
        <p:spPr>
          <a:xfrm>
            <a:off x="1070638" y="5668866"/>
            <a:ext cx="4686696" cy="360000"/>
          </a:xfrm>
          <a:prstGeom prst="roundRect">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090B1F68-E634-4C99-8F9F-66D113302A6C}"/>
              </a:ext>
            </a:extLst>
          </p:cNvPr>
          <p:cNvSpPr txBox="1"/>
          <p:nvPr/>
        </p:nvSpPr>
        <p:spPr>
          <a:xfrm>
            <a:off x="7242582" y="296864"/>
            <a:ext cx="2600921" cy="442674"/>
          </a:xfrm>
          <a:prstGeom prst="wedgeRoundRectCallout">
            <a:avLst>
              <a:gd name="adj1" fmla="val 49974"/>
              <a:gd name="adj2" fmla="val 32030"/>
              <a:gd name="adj3" fmla="val 16667"/>
            </a:avLst>
          </a:prstGeom>
          <a:solidFill>
            <a:srgbClr val="115076"/>
          </a:solidFill>
          <a:ln>
            <a:solidFill>
              <a:srgbClr val="E65D00"/>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prstClr val="white"/>
                </a:solidFill>
                <a:latin typeface="Century Gothic" panose="020F0302020204030204"/>
              </a:rPr>
              <a:t>assez</a:t>
            </a:r>
            <a:r>
              <a:rPr lang="en-GB" sz="2000" b="1" dirty="0">
                <a:solidFill>
                  <a:prstClr val="white"/>
                </a:solidFill>
                <a:latin typeface="Century Gothic" panose="020F0302020204030204"/>
              </a:rPr>
              <a:t> de </a:t>
            </a:r>
            <a:r>
              <a:rPr lang="en-GB" sz="2000" dirty="0">
                <a:solidFill>
                  <a:prstClr val="white"/>
                </a:solidFill>
                <a:latin typeface="Century Gothic" panose="020F0302020204030204"/>
              </a:rPr>
              <a:t>= enough</a:t>
            </a:r>
            <a:endParaRPr kumimoji="0" lang="en-GB" sz="2000" b="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144243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2" grpId="0" animBg="1"/>
      <p:bldP spid="15" grpId="0" animBg="1"/>
      <p:bldP spid="6" grpId="0" animBg="1"/>
      <p:bldP spid="34" grpId="0" animBg="1"/>
      <p:bldP spid="35" grpId="0" animBg="1"/>
      <p:bldP spid="3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E34E4-E74B-0C47-9E43-EAB70112822B}"/>
              </a:ext>
            </a:extLst>
          </p:cNvPr>
          <p:cNvSpPr>
            <a:spLocks noGrp="1"/>
          </p:cNvSpPr>
          <p:nvPr>
            <p:ph type="title"/>
          </p:nvPr>
        </p:nvSpPr>
        <p:spPr>
          <a:xfrm>
            <a:off x="140853" y="-389321"/>
            <a:ext cx="10515600" cy="1325563"/>
          </a:xfrm>
        </p:spPr>
        <p:txBody>
          <a:bodyPr/>
          <a:lstStyle/>
          <a:p>
            <a:pPr lvl="0">
              <a:lnSpc>
                <a:spcPct val="100000"/>
              </a:lnSpc>
              <a:spcBef>
                <a:spcPts val="0"/>
              </a:spcBef>
            </a:pPr>
            <a:r>
              <a:rPr lang="en-GB" sz="16700" b="1" dirty="0">
                <a:solidFill>
                  <a:srgbClr val="1F4E79"/>
                </a:solidFill>
                <a:latin typeface="Century Gothic" panose="020B0502020202020204" pitchFamily="34" charset="0"/>
                <a:ea typeface="+mn-ea"/>
                <a:cs typeface="Calibri" panose="020F0502020204030204" pitchFamily="34" charset="0"/>
              </a:rPr>
              <a:t>-</a:t>
            </a:r>
            <a:r>
              <a:rPr lang="en-GB" sz="16700" b="1" dirty="0" err="1">
                <a:solidFill>
                  <a:srgbClr val="1F4E79"/>
                </a:solidFill>
                <a:latin typeface="Century Gothic" panose="020B0502020202020204" pitchFamily="34" charset="0"/>
                <a:ea typeface="+mn-ea"/>
                <a:cs typeface="Calibri" panose="020F0502020204030204" pitchFamily="34" charset="0"/>
              </a:rPr>
              <a:t>gn</a:t>
            </a:r>
            <a:r>
              <a:rPr lang="en-GB" sz="16700" b="1" dirty="0">
                <a:solidFill>
                  <a:srgbClr val="1F4E79"/>
                </a:solidFill>
                <a:latin typeface="Century Gothic" panose="020B0502020202020204" pitchFamily="34" charset="0"/>
                <a:ea typeface="+mn-ea"/>
                <a:cs typeface="Calibri" panose="020F0502020204030204" pitchFamily="34" charset="0"/>
              </a:rPr>
              <a:t>-</a:t>
            </a:r>
            <a:endParaRPr lang="en-US" sz="4000" dirty="0"/>
          </a:p>
        </p:txBody>
      </p:sp>
      <p:sp>
        <p:nvSpPr>
          <p:cNvPr id="4" name="TextBox 3"/>
          <p:cNvSpPr txBox="1"/>
          <p:nvPr/>
        </p:nvSpPr>
        <p:spPr>
          <a:xfrm>
            <a:off x="4339750" y="4410175"/>
            <a:ext cx="3740126" cy="19389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1F4E79"/>
                </a:solidFill>
                <a:effectLst/>
                <a:uLnTx/>
                <a:uFillTx/>
                <a:latin typeface="Century Gothic" panose="020F0302020204030204"/>
                <a:ea typeface="+mn-ea"/>
                <a:cs typeface="Calibri" panose="020F0502020204030204" pitchFamily="34" charset="0"/>
              </a:rPr>
              <a:t>li</a:t>
            </a:r>
            <a:r>
              <a:rPr kumimoji="0" lang="en-GB" sz="12000" b="1" i="0" u="none" strike="noStrike" kern="1200" cap="none" spc="0" normalizeH="0" baseline="0" noProof="0" dirty="0" err="1">
                <a:ln>
                  <a:noFill/>
                </a:ln>
                <a:solidFill>
                  <a:srgbClr val="FA6500"/>
                </a:solidFill>
                <a:effectLst/>
                <a:uLnTx/>
                <a:uFillTx/>
                <a:latin typeface="Century Gothic" panose="020F0302020204030204"/>
                <a:ea typeface="+mn-ea"/>
                <a:cs typeface="Calibri" panose="020F0502020204030204" pitchFamily="34" charset="0"/>
              </a:rPr>
              <a:t>gn</a:t>
            </a:r>
            <a:r>
              <a:rPr kumimoji="0" lang="en-GB" sz="12000" b="0" i="0" u="none" strike="noStrike" kern="1200" cap="none" spc="0" normalizeH="0" baseline="0" noProof="0" dirty="0" err="1">
                <a:ln>
                  <a:noFill/>
                </a:ln>
                <a:solidFill>
                  <a:srgbClr val="1F4E79"/>
                </a:solidFill>
                <a:effectLst/>
                <a:uLnTx/>
                <a:uFillTx/>
                <a:latin typeface="Century Gothic" panose="020F0302020204030204"/>
                <a:ea typeface="+mn-ea"/>
                <a:cs typeface="Calibri" panose="020F0502020204030204" pitchFamily="34" charset="0"/>
              </a:rPr>
              <a:t>e</a:t>
            </a:r>
            <a:endParaRPr kumimoji="0" lang="en-GB" sz="12000" b="1" i="0" u="none" strike="noStrike" kern="1200" cap="none" spc="0" normalizeH="0" baseline="0" noProof="0" dirty="0">
              <a:ln>
                <a:noFill/>
              </a:ln>
              <a:solidFill>
                <a:srgbClr val="FA6500"/>
              </a:solidFill>
              <a:effectLst/>
              <a:uLnTx/>
              <a:uFillTx/>
              <a:latin typeface="Century Gothic" panose="020F0302020204030204"/>
              <a:ea typeface="+mn-ea"/>
              <a:cs typeface="Calibri" panose="020F0502020204030204" pitchFamily="34" charset="0"/>
            </a:endParaRPr>
          </a:p>
        </p:txBody>
      </p:sp>
      <p:pic>
        <p:nvPicPr>
          <p:cNvPr id="3" name="Picture 2" descr="scissors cutting on a line"/>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13831" y="1795740"/>
            <a:ext cx="5391963" cy="2614435"/>
          </a:xfrm>
          <a:prstGeom prst="rect">
            <a:avLst/>
          </a:prstGeom>
        </p:spPr>
      </p:pic>
    </p:spTree>
    <p:extLst>
      <p:ext uri="{BB962C8B-B14F-4D97-AF65-F5344CB8AC3E}">
        <p14:creationId xmlns:p14="http://schemas.microsoft.com/office/powerpoint/2010/main" val="3430546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65. gn.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65. ligne.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subTnLst>
                                    <p:audio>
                                      <p:cMediaNode>
                                        <p:cTn display="0" masterRel="sameClick">
                                          <p:stCondLst>
                                            <p:cond evt="begin" delay="0">
                                              <p:tn val="15"/>
                                            </p:cond>
                                          </p:stCondLst>
                                          <p:endCondLst>
                                            <p:cond evt="onStopAudio" delay="0">
                                              <p:tgtEl>
                                                <p:sldTgt/>
                                              </p:tgtEl>
                                            </p:cond>
                                          </p:endCondLst>
                                        </p:cTn>
                                        <p:tgtEl>
                                          <p:sndTgt r:embed="rId4" name="65. lign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Chez le </a:t>
            </a:r>
            <a:r>
              <a:rPr lang="en-GB" sz="3600" b="1" dirty="0" err="1">
                <a:solidFill>
                  <a:schemeClr val="bg1"/>
                </a:solidFill>
              </a:rPr>
              <a:t>médecin</a:t>
            </a:r>
            <a:endParaRPr lang="en-GB" sz="36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0A92D81F-0650-F447-8359-0A6373AAFC18}"/>
              </a:ext>
            </a:extLst>
          </p:cNvPr>
          <p:cNvSpPr txBox="1"/>
          <p:nvPr/>
        </p:nvSpPr>
        <p:spPr>
          <a:xfrm>
            <a:off x="3172613" y="3027525"/>
            <a:ext cx="6221441" cy="830997"/>
          </a:xfrm>
          <a:prstGeom prst="rect">
            <a:avLst/>
          </a:prstGeom>
          <a:noFill/>
        </p:spPr>
        <p:txBody>
          <a:bodyPr wrap="square" rtlCol="0">
            <a:spAutoFit/>
          </a:bodyPr>
          <a:lstStyle/>
          <a:p>
            <a:pPr algn="ctr"/>
            <a:r>
              <a:rPr lang="en-US" sz="2400" b="1" dirty="0">
                <a:solidFill>
                  <a:srgbClr val="EE6000"/>
                </a:solidFill>
              </a:rPr>
              <a:t>How many French words to do with health and illness can you think of? </a:t>
            </a:r>
          </a:p>
        </p:txBody>
      </p:sp>
      <p:grpSp>
        <p:nvGrpSpPr>
          <p:cNvPr id="2" name="Group 1">
            <a:extLst>
              <a:ext uri="{FF2B5EF4-FFF2-40B4-BE49-F238E27FC236}">
                <a16:creationId xmlns:a16="http://schemas.microsoft.com/office/drawing/2014/main" id="{919FD0CA-625F-2241-8A23-E93950E6EC15}"/>
              </a:ext>
            </a:extLst>
          </p:cNvPr>
          <p:cNvGrpSpPr/>
          <p:nvPr/>
        </p:nvGrpSpPr>
        <p:grpSpPr>
          <a:xfrm>
            <a:off x="279013" y="1235377"/>
            <a:ext cx="1678843" cy="1853395"/>
            <a:chOff x="298485" y="1311981"/>
            <a:chExt cx="1678843" cy="1853395"/>
          </a:xfrm>
        </p:grpSpPr>
        <p:pic>
          <p:nvPicPr>
            <p:cNvPr id="3" name="Picture 2" descr="Background pattern&#10;&#10;Description automatically generated">
              <a:extLst>
                <a:ext uri="{FF2B5EF4-FFF2-40B4-BE49-F238E27FC236}">
                  <a16:creationId xmlns:a16="http://schemas.microsoft.com/office/drawing/2014/main" id="{8BB46EF0-6774-4640-BA7F-DC87225F068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8485" y="1311981"/>
              <a:ext cx="1678843" cy="1337828"/>
            </a:xfrm>
            <a:prstGeom prst="rect">
              <a:avLst/>
            </a:prstGeom>
          </p:spPr>
        </p:pic>
        <p:sp>
          <p:nvSpPr>
            <p:cNvPr id="5" name="TextBox 4">
              <a:extLst>
                <a:ext uri="{FF2B5EF4-FFF2-40B4-BE49-F238E27FC236}">
                  <a16:creationId xmlns:a16="http://schemas.microsoft.com/office/drawing/2014/main" id="{43169ED2-948E-2B45-A75A-BD7D0CF5CFB6}"/>
                </a:ext>
              </a:extLst>
            </p:cNvPr>
            <p:cNvSpPr txBox="1"/>
            <p:nvPr/>
          </p:nvSpPr>
          <p:spPr>
            <a:xfrm>
              <a:off x="697162" y="2642156"/>
              <a:ext cx="809837" cy="523220"/>
            </a:xfrm>
            <a:prstGeom prst="rect">
              <a:avLst/>
            </a:prstGeom>
            <a:noFill/>
          </p:spPr>
          <p:txBody>
            <a:bodyPr wrap="none" rtlCol="0">
              <a:spAutoFit/>
            </a:bodyPr>
            <a:lstStyle/>
            <a:p>
              <a:pPr algn="l"/>
              <a:r>
                <a:rPr lang="en-US" sz="2800" b="1" dirty="0">
                  <a:solidFill>
                    <a:schemeClr val="accent5">
                      <a:lumMod val="50000"/>
                    </a:schemeClr>
                  </a:solidFill>
                </a:rPr>
                <a:t>fruit</a:t>
              </a:r>
            </a:p>
          </p:txBody>
        </p:sp>
      </p:grpSp>
      <p:grpSp>
        <p:nvGrpSpPr>
          <p:cNvPr id="12" name="Group 11">
            <a:extLst>
              <a:ext uri="{FF2B5EF4-FFF2-40B4-BE49-F238E27FC236}">
                <a16:creationId xmlns:a16="http://schemas.microsoft.com/office/drawing/2014/main" id="{59FBE849-499A-FD4A-A9B1-DB1506FB5452}"/>
              </a:ext>
            </a:extLst>
          </p:cNvPr>
          <p:cNvGrpSpPr/>
          <p:nvPr/>
        </p:nvGrpSpPr>
        <p:grpSpPr>
          <a:xfrm>
            <a:off x="647398" y="3055117"/>
            <a:ext cx="2411850" cy="1540809"/>
            <a:chOff x="1104854" y="3021635"/>
            <a:chExt cx="2411850" cy="1540809"/>
          </a:xfrm>
        </p:grpSpPr>
        <p:pic>
          <p:nvPicPr>
            <p:cNvPr id="10" name="Picture 9" descr="A picture containing text, vector graphics&#10;&#10;Description automatically generated">
              <a:extLst>
                <a:ext uri="{FF2B5EF4-FFF2-40B4-BE49-F238E27FC236}">
                  <a16:creationId xmlns:a16="http://schemas.microsoft.com/office/drawing/2014/main" id="{837ED033-9F83-1141-9120-6FE9894EC1D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4854" y="3021635"/>
              <a:ext cx="1968299" cy="1540809"/>
            </a:xfrm>
            <a:prstGeom prst="rect">
              <a:avLst/>
            </a:prstGeom>
          </p:spPr>
        </p:pic>
        <p:sp>
          <p:nvSpPr>
            <p:cNvPr id="11" name="TextBox 10">
              <a:extLst>
                <a:ext uri="{FF2B5EF4-FFF2-40B4-BE49-F238E27FC236}">
                  <a16:creationId xmlns:a16="http://schemas.microsoft.com/office/drawing/2014/main" id="{BD6C1252-5733-AC4B-9EEC-1F2A6AB2290E}"/>
                </a:ext>
              </a:extLst>
            </p:cNvPr>
            <p:cNvSpPr txBox="1"/>
            <p:nvPr/>
          </p:nvSpPr>
          <p:spPr>
            <a:xfrm>
              <a:off x="2484049" y="3530430"/>
              <a:ext cx="1032655" cy="523220"/>
            </a:xfrm>
            <a:prstGeom prst="rect">
              <a:avLst/>
            </a:prstGeom>
            <a:noFill/>
          </p:spPr>
          <p:txBody>
            <a:bodyPr wrap="none" rtlCol="0">
              <a:spAutoFit/>
            </a:bodyPr>
            <a:lstStyle/>
            <a:p>
              <a:pPr algn="l"/>
              <a:r>
                <a:rPr lang="en-US" sz="2800" b="1" dirty="0">
                  <a:solidFill>
                    <a:schemeClr val="accent5">
                      <a:lumMod val="50000"/>
                    </a:schemeClr>
                  </a:solidFill>
                </a:rPr>
                <a:t>sport</a:t>
              </a:r>
            </a:p>
          </p:txBody>
        </p:sp>
      </p:grpSp>
      <p:grpSp>
        <p:nvGrpSpPr>
          <p:cNvPr id="47" name="Group 46">
            <a:extLst>
              <a:ext uri="{FF2B5EF4-FFF2-40B4-BE49-F238E27FC236}">
                <a16:creationId xmlns:a16="http://schemas.microsoft.com/office/drawing/2014/main" id="{1CA6B951-3559-754C-A8D7-C214E4483A24}"/>
              </a:ext>
            </a:extLst>
          </p:cNvPr>
          <p:cNvGrpSpPr/>
          <p:nvPr/>
        </p:nvGrpSpPr>
        <p:grpSpPr>
          <a:xfrm>
            <a:off x="2570963" y="4158052"/>
            <a:ext cx="1542410" cy="2182288"/>
            <a:chOff x="2570963" y="4158052"/>
            <a:chExt cx="1542410" cy="2182288"/>
          </a:xfrm>
        </p:grpSpPr>
        <p:pic>
          <p:nvPicPr>
            <p:cNvPr id="13" name="Picture 12" descr="Background pattern&#10;&#10;Description automatically generated">
              <a:extLst>
                <a:ext uri="{FF2B5EF4-FFF2-40B4-BE49-F238E27FC236}">
                  <a16:creationId xmlns:a16="http://schemas.microsoft.com/office/drawing/2014/main" id="{2972A654-4E7B-E94C-8F70-3E6B31A1CDD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21474" y="4158052"/>
              <a:ext cx="1164572" cy="1597128"/>
            </a:xfrm>
            <a:prstGeom prst="rect">
              <a:avLst/>
            </a:prstGeom>
          </p:spPr>
        </p:pic>
        <p:sp>
          <p:nvSpPr>
            <p:cNvPr id="14" name="TextBox 13">
              <a:extLst>
                <a:ext uri="{FF2B5EF4-FFF2-40B4-BE49-F238E27FC236}">
                  <a16:creationId xmlns:a16="http://schemas.microsoft.com/office/drawing/2014/main" id="{9489E58D-8EFE-B94C-8145-F8B33D134325}"/>
                </a:ext>
              </a:extLst>
            </p:cNvPr>
            <p:cNvSpPr txBox="1"/>
            <p:nvPr/>
          </p:nvSpPr>
          <p:spPr>
            <a:xfrm>
              <a:off x="2570963" y="5817120"/>
              <a:ext cx="1542410" cy="523220"/>
            </a:xfrm>
            <a:prstGeom prst="rect">
              <a:avLst/>
            </a:prstGeom>
            <a:noFill/>
          </p:spPr>
          <p:txBody>
            <a:bodyPr wrap="none" rtlCol="0">
              <a:spAutoFit/>
            </a:bodyPr>
            <a:lstStyle/>
            <a:p>
              <a:pPr algn="l"/>
              <a:r>
                <a:rPr lang="en-US" sz="2800" b="1" dirty="0">
                  <a:solidFill>
                    <a:schemeClr val="accent5">
                      <a:lumMod val="50000"/>
                    </a:schemeClr>
                  </a:solidFill>
                </a:rPr>
                <a:t>hospital</a:t>
              </a:r>
            </a:p>
          </p:txBody>
        </p:sp>
      </p:grpSp>
      <p:grpSp>
        <p:nvGrpSpPr>
          <p:cNvPr id="43" name="Group 42">
            <a:extLst>
              <a:ext uri="{FF2B5EF4-FFF2-40B4-BE49-F238E27FC236}">
                <a16:creationId xmlns:a16="http://schemas.microsoft.com/office/drawing/2014/main" id="{FD7580AB-7FE9-6446-B46B-22A02A8AF36F}"/>
              </a:ext>
            </a:extLst>
          </p:cNvPr>
          <p:cNvGrpSpPr/>
          <p:nvPr/>
        </p:nvGrpSpPr>
        <p:grpSpPr>
          <a:xfrm>
            <a:off x="6328679" y="3991226"/>
            <a:ext cx="1332416" cy="2308233"/>
            <a:chOff x="6090408" y="4051816"/>
            <a:chExt cx="1332416" cy="2308233"/>
          </a:xfrm>
        </p:grpSpPr>
        <p:pic>
          <p:nvPicPr>
            <p:cNvPr id="16" name="Picture 15" descr="A picture containing text, vector graphics&#10;&#10;Description automatically generated">
              <a:extLst>
                <a:ext uri="{FF2B5EF4-FFF2-40B4-BE49-F238E27FC236}">
                  <a16:creationId xmlns:a16="http://schemas.microsoft.com/office/drawing/2014/main" id="{A3861460-B7F8-C34F-B709-48B35A7FC98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97706" y="4051816"/>
              <a:ext cx="1073526" cy="1832150"/>
            </a:xfrm>
            <a:prstGeom prst="rect">
              <a:avLst/>
            </a:prstGeom>
          </p:spPr>
        </p:pic>
        <p:sp>
          <p:nvSpPr>
            <p:cNvPr id="17" name="TextBox 16">
              <a:extLst>
                <a:ext uri="{FF2B5EF4-FFF2-40B4-BE49-F238E27FC236}">
                  <a16:creationId xmlns:a16="http://schemas.microsoft.com/office/drawing/2014/main" id="{61BF68DB-240D-4A40-B368-E87012EEFDAE}"/>
                </a:ext>
              </a:extLst>
            </p:cNvPr>
            <p:cNvSpPr txBox="1"/>
            <p:nvPr/>
          </p:nvSpPr>
          <p:spPr>
            <a:xfrm>
              <a:off x="6090408" y="5836829"/>
              <a:ext cx="1332416" cy="523220"/>
            </a:xfrm>
            <a:prstGeom prst="rect">
              <a:avLst/>
            </a:prstGeom>
            <a:noFill/>
          </p:spPr>
          <p:txBody>
            <a:bodyPr wrap="none" rtlCol="0">
              <a:spAutoFit/>
            </a:bodyPr>
            <a:lstStyle/>
            <a:p>
              <a:pPr algn="l"/>
              <a:r>
                <a:rPr lang="en-US" sz="2800" b="1" dirty="0">
                  <a:solidFill>
                    <a:schemeClr val="accent5">
                      <a:lumMod val="50000"/>
                    </a:schemeClr>
                  </a:solidFill>
                </a:rPr>
                <a:t>doctor</a:t>
              </a:r>
            </a:p>
          </p:txBody>
        </p:sp>
      </p:grpSp>
      <p:grpSp>
        <p:nvGrpSpPr>
          <p:cNvPr id="15" name="Group 14">
            <a:extLst>
              <a:ext uri="{FF2B5EF4-FFF2-40B4-BE49-F238E27FC236}">
                <a16:creationId xmlns:a16="http://schemas.microsoft.com/office/drawing/2014/main" id="{23ACD903-2D46-F341-A648-6855BBA7143D}"/>
              </a:ext>
            </a:extLst>
          </p:cNvPr>
          <p:cNvGrpSpPr/>
          <p:nvPr/>
        </p:nvGrpSpPr>
        <p:grpSpPr>
          <a:xfrm>
            <a:off x="2051856" y="1235377"/>
            <a:ext cx="2140037" cy="1815379"/>
            <a:chOff x="2051856" y="1235377"/>
            <a:chExt cx="2140037" cy="1815379"/>
          </a:xfrm>
        </p:grpSpPr>
        <p:pic>
          <p:nvPicPr>
            <p:cNvPr id="19" name="Picture 18" descr="A picture containing beverage, drinking water, bottle&#10;&#10;Description automatically generated">
              <a:extLst>
                <a:ext uri="{FF2B5EF4-FFF2-40B4-BE49-F238E27FC236}">
                  <a16:creationId xmlns:a16="http://schemas.microsoft.com/office/drawing/2014/main" id="{6B539FFE-AD7B-8D4E-8665-DACF7B84F83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51856" y="1235377"/>
              <a:ext cx="2140037" cy="1414431"/>
            </a:xfrm>
            <a:prstGeom prst="rect">
              <a:avLst/>
            </a:prstGeom>
          </p:spPr>
        </p:pic>
        <p:sp>
          <p:nvSpPr>
            <p:cNvPr id="20" name="TextBox 19">
              <a:extLst>
                <a:ext uri="{FF2B5EF4-FFF2-40B4-BE49-F238E27FC236}">
                  <a16:creationId xmlns:a16="http://schemas.microsoft.com/office/drawing/2014/main" id="{E8CD23FF-D976-2446-BE37-626BA49570C9}"/>
                </a:ext>
              </a:extLst>
            </p:cNvPr>
            <p:cNvSpPr txBox="1"/>
            <p:nvPr/>
          </p:nvSpPr>
          <p:spPr>
            <a:xfrm>
              <a:off x="2632692" y="2527536"/>
              <a:ext cx="1160895" cy="523220"/>
            </a:xfrm>
            <a:prstGeom prst="rect">
              <a:avLst/>
            </a:prstGeom>
            <a:noFill/>
          </p:spPr>
          <p:txBody>
            <a:bodyPr wrap="none" rtlCol="0">
              <a:spAutoFit/>
            </a:bodyPr>
            <a:lstStyle/>
            <a:p>
              <a:pPr algn="l"/>
              <a:r>
                <a:rPr lang="en-US" sz="2800" b="1" dirty="0">
                  <a:solidFill>
                    <a:schemeClr val="accent5">
                      <a:lumMod val="50000"/>
                    </a:schemeClr>
                  </a:solidFill>
                </a:rPr>
                <a:t>water</a:t>
              </a:r>
            </a:p>
          </p:txBody>
        </p:sp>
      </p:grpSp>
      <p:grpSp>
        <p:nvGrpSpPr>
          <p:cNvPr id="21" name="Group 20">
            <a:extLst>
              <a:ext uri="{FF2B5EF4-FFF2-40B4-BE49-F238E27FC236}">
                <a16:creationId xmlns:a16="http://schemas.microsoft.com/office/drawing/2014/main" id="{5B0590F2-28C0-AA43-A58F-8CED9156DFC4}"/>
              </a:ext>
            </a:extLst>
          </p:cNvPr>
          <p:cNvGrpSpPr/>
          <p:nvPr/>
        </p:nvGrpSpPr>
        <p:grpSpPr>
          <a:xfrm>
            <a:off x="7155637" y="383677"/>
            <a:ext cx="1694024" cy="2201748"/>
            <a:chOff x="6898311" y="587398"/>
            <a:chExt cx="1694024" cy="2201748"/>
          </a:xfrm>
        </p:grpSpPr>
        <p:pic>
          <p:nvPicPr>
            <p:cNvPr id="22" name="Picture 21" descr="A person and person dancing&#10;&#10;Description automatically generated with medium confidence">
              <a:extLst>
                <a:ext uri="{FF2B5EF4-FFF2-40B4-BE49-F238E27FC236}">
                  <a16:creationId xmlns:a16="http://schemas.microsoft.com/office/drawing/2014/main" id="{FA693C31-503F-9F49-875B-581E2779598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898311" y="1192018"/>
              <a:ext cx="1597128" cy="1597128"/>
            </a:xfrm>
            <a:prstGeom prst="rect">
              <a:avLst/>
            </a:prstGeom>
          </p:spPr>
        </p:pic>
        <p:sp>
          <p:nvSpPr>
            <p:cNvPr id="23" name="TextBox 22">
              <a:extLst>
                <a:ext uri="{FF2B5EF4-FFF2-40B4-BE49-F238E27FC236}">
                  <a16:creationId xmlns:a16="http://schemas.microsoft.com/office/drawing/2014/main" id="{9201B80E-3CCE-CE42-8A71-830010A9B875}"/>
                </a:ext>
              </a:extLst>
            </p:cNvPr>
            <p:cNvSpPr txBox="1"/>
            <p:nvPr/>
          </p:nvSpPr>
          <p:spPr>
            <a:xfrm>
              <a:off x="6929700" y="587398"/>
              <a:ext cx="1662635" cy="523220"/>
            </a:xfrm>
            <a:prstGeom prst="rect">
              <a:avLst/>
            </a:prstGeom>
            <a:noFill/>
          </p:spPr>
          <p:txBody>
            <a:bodyPr wrap="none" rtlCol="0">
              <a:spAutoFit/>
            </a:bodyPr>
            <a:lstStyle/>
            <a:p>
              <a:pPr algn="l"/>
              <a:r>
                <a:rPr lang="en-US" sz="2800" b="1" dirty="0">
                  <a:solidFill>
                    <a:schemeClr val="accent5">
                      <a:lumMod val="50000"/>
                    </a:schemeClr>
                  </a:solidFill>
                </a:rPr>
                <a:t>exercise</a:t>
              </a:r>
            </a:p>
          </p:txBody>
        </p:sp>
      </p:grpSp>
      <p:grpSp>
        <p:nvGrpSpPr>
          <p:cNvPr id="24" name="Group 23">
            <a:extLst>
              <a:ext uri="{FF2B5EF4-FFF2-40B4-BE49-F238E27FC236}">
                <a16:creationId xmlns:a16="http://schemas.microsoft.com/office/drawing/2014/main" id="{D6C764B4-4F26-D844-8573-4C16ED238645}"/>
              </a:ext>
            </a:extLst>
          </p:cNvPr>
          <p:cNvGrpSpPr/>
          <p:nvPr/>
        </p:nvGrpSpPr>
        <p:grpSpPr>
          <a:xfrm>
            <a:off x="8799055" y="900477"/>
            <a:ext cx="3402773" cy="2579143"/>
            <a:chOff x="8626206" y="491889"/>
            <a:chExt cx="3402773" cy="2579143"/>
          </a:xfrm>
        </p:grpSpPr>
        <p:pic>
          <p:nvPicPr>
            <p:cNvPr id="25" name="Picture 24" descr="A person standing on a rock&#10;&#10;Description automatically generated with medium confidence">
              <a:extLst>
                <a:ext uri="{FF2B5EF4-FFF2-40B4-BE49-F238E27FC236}">
                  <a16:creationId xmlns:a16="http://schemas.microsoft.com/office/drawing/2014/main" id="{11EF4C7E-A42F-9C44-A657-466967AA089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626206" y="491889"/>
              <a:ext cx="1805400" cy="2579143"/>
            </a:xfrm>
            <a:prstGeom prst="rect">
              <a:avLst/>
            </a:prstGeom>
          </p:spPr>
        </p:pic>
        <p:sp>
          <p:nvSpPr>
            <p:cNvPr id="26" name="TextBox 25">
              <a:extLst>
                <a:ext uri="{FF2B5EF4-FFF2-40B4-BE49-F238E27FC236}">
                  <a16:creationId xmlns:a16="http://schemas.microsoft.com/office/drawing/2014/main" id="{9FCA66AA-F81B-5E40-A81C-986493683A04}"/>
                </a:ext>
              </a:extLst>
            </p:cNvPr>
            <p:cNvSpPr txBox="1"/>
            <p:nvPr/>
          </p:nvSpPr>
          <p:spPr>
            <a:xfrm>
              <a:off x="9781886" y="1103862"/>
              <a:ext cx="2247093" cy="954107"/>
            </a:xfrm>
            <a:prstGeom prst="rect">
              <a:avLst/>
            </a:prstGeom>
            <a:noFill/>
          </p:spPr>
          <p:txBody>
            <a:bodyPr wrap="square" rtlCol="0">
              <a:spAutoFit/>
            </a:bodyPr>
            <a:lstStyle/>
            <a:p>
              <a:pPr algn="l"/>
              <a:r>
                <a:rPr lang="en-US" sz="2800" b="1" dirty="0">
                  <a:solidFill>
                    <a:schemeClr val="accent5">
                      <a:lumMod val="50000"/>
                    </a:schemeClr>
                  </a:solidFill>
                </a:rPr>
                <a:t>to go for a walk</a:t>
              </a:r>
            </a:p>
          </p:txBody>
        </p:sp>
      </p:grpSp>
      <p:grpSp>
        <p:nvGrpSpPr>
          <p:cNvPr id="40" name="Group 39">
            <a:extLst>
              <a:ext uri="{FF2B5EF4-FFF2-40B4-BE49-F238E27FC236}">
                <a16:creationId xmlns:a16="http://schemas.microsoft.com/office/drawing/2014/main" id="{5E69EDCA-7A86-5D40-951F-E1D49FD25E98}"/>
              </a:ext>
            </a:extLst>
          </p:cNvPr>
          <p:cNvGrpSpPr/>
          <p:nvPr/>
        </p:nvGrpSpPr>
        <p:grpSpPr>
          <a:xfrm>
            <a:off x="8169588" y="4112776"/>
            <a:ext cx="1095903" cy="1949031"/>
            <a:chOff x="7917198" y="3626800"/>
            <a:chExt cx="1095903" cy="1949031"/>
          </a:xfrm>
        </p:grpSpPr>
        <p:pic>
          <p:nvPicPr>
            <p:cNvPr id="31" name="Picture 30">
              <a:extLst>
                <a:ext uri="{FF2B5EF4-FFF2-40B4-BE49-F238E27FC236}">
                  <a16:creationId xmlns:a16="http://schemas.microsoft.com/office/drawing/2014/main" id="{2551CCB0-0BCB-D840-ACBF-C8AB52D9D34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992761" y="3626800"/>
              <a:ext cx="1020340" cy="1386449"/>
            </a:xfrm>
            <a:prstGeom prst="rect">
              <a:avLst/>
            </a:prstGeom>
          </p:spPr>
        </p:pic>
        <p:sp>
          <p:nvSpPr>
            <p:cNvPr id="32" name="TextBox 31">
              <a:extLst>
                <a:ext uri="{FF2B5EF4-FFF2-40B4-BE49-F238E27FC236}">
                  <a16:creationId xmlns:a16="http://schemas.microsoft.com/office/drawing/2014/main" id="{EB1FB9F7-40A4-724C-998F-91BD3C01676F}"/>
                </a:ext>
              </a:extLst>
            </p:cNvPr>
            <p:cNvSpPr txBox="1"/>
            <p:nvPr/>
          </p:nvSpPr>
          <p:spPr>
            <a:xfrm>
              <a:off x="7917198" y="5052611"/>
              <a:ext cx="904415" cy="523220"/>
            </a:xfrm>
            <a:prstGeom prst="rect">
              <a:avLst/>
            </a:prstGeom>
            <a:noFill/>
          </p:spPr>
          <p:txBody>
            <a:bodyPr wrap="none" rtlCol="0">
              <a:spAutoFit/>
            </a:bodyPr>
            <a:lstStyle/>
            <a:p>
              <a:pPr algn="l"/>
              <a:r>
                <a:rPr lang="en-US" sz="2800" b="1" dirty="0">
                  <a:solidFill>
                    <a:schemeClr val="accent5">
                      <a:lumMod val="50000"/>
                    </a:schemeClr>
                  </a:solidFill>
                </a:rPr>
                <a:t>milk</a:t>
              </a:r>
            </a:p>
          </p:txBody>
        </p:sp>
      </p:grpSp>
      <p:grpSp>
        <p:nvGrpSpPr>
          <p:cNvPr id="9" name="Group 8">
            <a:extLst>
              <a:ext uri="{FF2B5EF4-FFF2-40B4-BE49-F238E27FC236}">
                <a16:creationId xmlns:a16="http://schemas.microsoft.com/office/drawing/2014/main" id="{B13717AF-7121-034C-A998-4BC9316823A4}"/>
              </a:ext>
            </a:extLst>
          </p:cNvPr>
          <p:cNvGrpSpPr/>
          <p:nvPr/>
        </p:nvGrpSpPr>
        <p:grpSpPr>
          <a:xfrm>
            <a:off x="298485" y="4591007"/>
            <a:ext cx="1318062" cy="1777545"/>
            <a:chOff x="298485" y="4591007"/>
            <a:chExt cx="1318062" cy="1777545"/>
          </a:xfrm>
        </p:grpSpPr>
        <p:pic>
          <p:nvPicPr>
            <p:cNvPr id="38" name="Picture 37" descr="Icon&#10;&#10;Description automatically generated">
              <a:extLst>
                <a:ext uri="{FF2B5EF4-FFF2-40B4-BE49-F238E27FC236}">
                  <a16:creationId xmlns:a16="http://schemas.microsoft.com/office/drawing/2014/main" id="{BE66403A-3EBD-C040-9851-4A9F2A54E23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98485" y="4591007"/>
              <a:ext cx="1318062" cy="1424932"/>
            </a:xfrm>
            <a:prstGeom prst="rect">
              <a:avLst/>
            </a:prstGeom>
          </p:spPr>
        </p:pic>
        <p:sp>
          <p:nvSpPr>
            <p:cNvPr id="39" name="TextBox 38">
              <a:extLst>
                <a:ext uri="{FF2B5EF4-FFF2-40B4-BE49-F238E27FC236}">
                  <a16:creationId xmlns:a16="http://schemas.microsoft.com/office/drawing/2014/main" id="{B9606F9D-E06C-784C-AF86-ECE21EE224BC}"/>
                </a:ext>
              </a:extLst>
            </p:cNvPr>
            <p:cNvSpPr txBox="1"/>
            <p:nvPr/>
          </p:nvSpPr>
          <p:spPr>
            <a:xfrm>
              <a:off x="586324" y="5845332"/>
              <a:ext cx="867545" cy="523220"/>
            </a:xfrm>
            <a:prstGeom prst="rect">
              <a:avLst/>
            </a:prstGeom>
            <a:noFill/>
          </p:spPr>
          <p:txBody>
            <a:bodyPr wrap="none" rtlCol="0">
              <a:spAutoFit/>
            </a:bodyPr>
            <a:lstStyle/>
            <a:p>
              <a:pPr algn="l"/>
              <a:r>
                <a:rPr lang="en-US" sz="2800" b="1" dirty="0">
                  <a:solidFill>
                    <a:schemeClr val="accent5">
                      <a:lumMod val="50000"/>
                    </a:schemeClr>
                  </a:solidFill>
                </a:rPr>
                <a:t>sick</a:t>
              </a:r>
            </a:p>
          </p:txBody>
        </p:sp>
      </p:grpSp>
      <p:grpSp>
        <p:nvGrpSpPr>
          <p:cNvPr id="18" name="Group 17">
            <a:extLst>
              <a:ext uri="{FF2B5EF4-FFF2-40B4-BE49-F238E27FC236}">
                <a16:creationId xmlns:a16="http://schemas.microsoft.com/office/drawing/2014/main" id="{3EAFBBAF-2E6C-E143-A956-DB36D1A371B2}"/>
              </a:ext>
            </a:extLst>
          </p:cNvPr>
          <p:cNvGrpSpPr/>
          <p:nvPr/>
        </p:nvGrpSpPr>
        <p:grpSpPr>
          <a:xfrm>
            <a:off x="4168188" y="1011753"/>
            <a:ext cx="2244525" cy="1907363"/>
            <a:chOff x="4005960" y="1011753"/>
            <a:chExt cx="2244525" cy="1907363"/>
          </a:xfrm>
        </p:grpSpPr>
        <p:pic>
          <p:nvPicPr>
            <p:cNvPr id="41" name="Picture 40" descr="A picture containing cup, coffee, table, coffee cup&#10;&#10;Description automatically generated">
              <a:extLst>
                <a:ext uri="{FF2B5EF4-FFF2-40B4-BE49-F238E27FC236}">
                  <a16:creationId xmlns:a16="http://schemas.microsoft.com/office/drawing/2014/main" id="{1820EC57-7C83-2442-A265-3519D0E1B681}"/>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345175" y="1011753"/>
              <a:ext cx="1673486" cy="1451226"/>
            </a:xfrm>
            <a:prstGeom prst="rect">
              <a:avLst/>
            </a:prstGeom>
          </p:spPr>
        </p:pic>
        <p:sp>
          <p:nvSpPr>
            <p:cNvPr id="42" name="TextBox 41">
              <a:extLst>
                <a:ext uri="{FF2B5EF4-FFF2-40B4-BE49-F238E27FC236}">
                  <a16:creationId xmlns:a16="http://schemas.microsoft.com/office/drawing/2014/main" id="{DB95F542-D987-0744-9C6B-FCEB5A20227E}"/>
                </a:ext>
              </a:extLst>
            </p:cNvPr>
            <p:cNvSpPr txBox="1"/>
            <p:nvPr/>
          </p:nvSpPr>
          <p:spPr>
            <a:xfrm>
              <a:off x="4005960" y="2395896"/>
              <a:ext cx="2244525" cy="523220"/>
            </a:xfrm>
            <a:prstGeom prst="rect">
              <a:avLst/>
            </a:prstGeom>
            <a:noFill/>
          </p:spPr>
          <p:txBody>
            <a:bodyPr wrap="none" rtlCol="0">
              <a:spAutoFit/>
            </a:bodyPr>
            <a:lstStyle/>
            <a:p>
              <a:pPr algn="l"/>
              <a:r>
                <a:rPr lang="en-US" sz="2800" b="1" dirty="0">
                  <a:solidFill>
                    <a:schemeClr val="accent5">
                      <a:lumMod val="50000"/>
                    </a:schemeClr>
                  </a:solidFill>
                </a:rPr>
                <a:t>coffee / tea</a:t>
              </a:r>
            </a:p>
          </p:txBody>
        </p:sp>
      </p:grpSp>
      <p:grpSp>
        <p:nvGrpSpPr>
          <p:cNvPr id="46" name="Group 45">
            <a:extLst>
              <a:ext uri="{FF2B5EF4-FFF2-40B4-BE49-F238E27FC236}">
                <a16:creationId xmlns:a16="http://schemas.microsoft.com/office/drawing/2014/main" id="{125B8520-6C0F-3E48-8633-832FAB3DEA9F}"/>
              </a:ext>
            </a:extLst>
          </p:cNvPr>
          <p:cNvGrpSpPr/>
          <p:nvPr/>
        </p:nvGrpSpPr>
        <p:grpSpPr>
          <a:xfrm>
            <a:off x="4123738" y="4050853"/>
            <a:ext cx="1984525" cy="2010954"/>
            <a:chOff x="4123738" y="4050853"/>
            <a:chExt cx="1984525" cy="2010954"/>
          </a:xfrm>
        </p:grpSpPr>
        <p:pic>
          <p:nvPicPr>
            <p:cNvPr id="44" name="Picture 43" descr="Icon&#10;&#10;Description automatically generated">
              <a:extLst>
                <a:ext uri="{FF2B5EF4-FFF2-40B4-BE49-F238E27FC236}">
                  <a16:creationId xmlns:a16="http://schemas.microsoft.com/office/drawing/2014/main" id="{15DC3ACC-A8AC-5C4F-9784-A6247B8F0FDD}"/>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668301" y="4619591"/>
              <a:ext cx="1439962" cy="1442216"/>
            </a:xfrm>
            <a:prstGeom prst="rect">
              <a:avLst/>
            </a:prstGeom>
          </p:spPr>
        </p:pic>
        <p:sp>
          <p:nvSpPr>
            <p:cNvPr id="45" name="TextBox 44">
              <a:extLst>
                <a:ext uri="{FF2B5EF4-FFF2-40B4-BE49-F238E27FC236}">
                  <a16:creationId xmlns:a16="http://schemas.microsoft.com/office/drawing/2014/main" id="{DED7B8EA-46FA-8B41-9A55-7489DC4815BC}"/>
                </a:ext>
              </a:extLst>
            </p:cNvPr>
            <p:cNvSpPr txBox="1"/>
            <p:nvPr/>
          </p:nvSpPr>
          <p:spPr>
            <a:xfrm>
              <a:off x="4123738" y="4050853"/>
              <a:ext cx="1417376" cy="523220"/>
            </a:xfrm>
            <a:prstGeom prst="rect">
              <a:avLst/>
            </a:prstGeom>
            <a:noFill/>
          </p:spPr>
          <p:txBody>
            <a:bodyPr wrap="none" rtlCol="0">
              <a:spAutoFit/>
            </a:bodyPr>
            <a:lstStyle/>
            <a:p>
              <a:pPr algn="l"/>
              <a:r>
                <a:rPr lang="en-US" sz="2800" b="1" dirty="0">
                  <a:solidFill>
                    <a:schemeClr val="accent5">
                      <a:lumMod val="50000"/>
                    </a:schemeClr>
                  </a:solidFill>
                </a:rPr>
                <a:t>tongue</a:t>
              </a:r>
            </a:p>
          </p:txBody>
        </p:sp>
      </p:grpSp>
      <p:grpSp>
        <p:nvGrpSpPr>
          <p:cNvPr id="27" name="Group 26">
            <a:extLst>
              <a:ext uri="{FF2B5EF4-FFF2-40B4-BE49-F238E27FC236}">
                <a16:creationId xmlns:a16="http://schemas.microsoft.com/office/drawing/2014/main" id="{492F2FDF-9D8D-2A4B-AB6F-D44CF0B95D19}"/>
              </a:ext>
            </a:extLst>
          </p:cNvPr>
          <p:cNvGrpSpPr/>
          <p:nvPr/>
        </p:nvGrpSpPr>
        <p:grpSpPr>
          <a:xfrm>
            <a:off x="9824656" y="3693143"/>
            <a:ext cx="2512941" cy="1975420"/>
            <a:chOff x="9897601" y="2120324"/>
            <a:chExt cx="2512941" cy="1975420"/>
          </a:xfrm>
        </p:grpSpPr>
        <p:pic>
          <p:nvPicPr>
            <p:cNvPr id="33" name="Picture 32" descr="Shape&#10;&#10;Description automatically generated with low confidence">
              <a:extLst>
                <a:ext uri="{FF2B5EF4-FFF2-40B4-BE49-F238E27FC236}">
                  <a16:creationId xmlns:a16="http://schemas.microsoft.com/office/drawing/2014/main" id="{B65477F1-27CA-0C41-88BA-C512171FA27C}"/>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897601" y="2120324"/>
              <a:ext cx="1937465" cy="1419798"/>
            </a:xfrm>
            <a:prstGeom prst="rect">
              <a:avLst/>
            </a:prstGeom>
          </p:spPr>
        </p:pic>
        <p:sp>
          <p:nvSpPr>
            <p:cNvPr id="37" name="TextBox 36">
              <a:extLst>
                <a:ext uri="{FF2B5EF4-FFF2-40B4-BE49-F238E27FC236}">
                  <a16:creationId xmlns:a16="http://schemas.microsoft.com/office/drawing/2014/main" id="{64F56FB5-9161-C946-816D-D3C69EEB816C}"/>
                </a:ext>
              </a:extLst>
            </p:cNvPr>
            <p:cNvSpPr txBox="1"/>
            <p:nvPr/>
          </p:nvSpPr>
          <p:spPr>
            <a:xfrm>
              <a:off x="10139540" y="3572524"/>
              <a:ext cx="2271002" cy="523220"/>
            </a:xfrm>
            <a:prstGeom prst="rect">
              <a:avLst/>
            </a:prstGeom>
            <a:noFill/>
          </p:spPr>
          <p:txBody>
            <a:bodyPr wrap="square" rtlCol="0">
              <a:spAutoFit/>
            </a:bodyPr>
            <a:lstStyle/>
            <a:p>
              <a:pPr algn="l"/>
              <a:r>
                <a:rPr lang="en-US" sz="2800" b="1" dirty="0">
                  <a:solidFill>
                    <a:schemeClr val="accent5">
                      <a:lumMod val="50000"/>
                    </a:schemeClr>
                  </a:solidFill>
                </a:rPr>
                <a:t>to swim</a:t>
              </a:r>
            </a:p>
          </p:txBody>
        </p:sp>
      </p:grpSp>
      <p:grpSp>
        <p:nvGrpSpPr>
          <p:cNvPr id="48" name="Group 47">
            <a:extLst>
              <a:ext uri="{FF2B5EF4-FFF2-40B4-BE49-F238E27FC236}">
                <a16:creationId xmlns:a16="http://schemas.microsoft.com/office/drawing/2014/main" id="{972CC834-E14C-B54B-99DE-4B0C565A5F58}"/>
              </a:ext>
            </a:extLst>
          </p:cNvPr>
          <p:cNvGrpSpPr/>
          <p:nvPr/>
        </p:nvGrpSpPr>
        <p:grpSpPr>
          <a:xfrm>
            <a:off x="269185" y="1240297"/>
            <a:ext cx="1678843" cy="1840102"/>
            <a:chOff x="298485" y="1311981"/>
            <a:chExt cx="1678843" cy="1840102"/>
          </a:xfrm>
        </p:grpSpPr>
        <p:pic>
          <p:nvPicPr>
            <p:cNvPr id="49" name="Picture 48" descr="Background pattern&#10;&#10;Description automatically generated">
              <a:extLst>
                <a:ext uri="{FF2B5EF4-FFF2-40B4-BE49-F238E27FC236}">
                  <a16:creationId xmlns:a16="http://schemas.microsoft.com/office/drawing/2014/main" id="{6882D43B-6AB0-A94D-B769-B2C4074F8C7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8485" y="1311981"/>
              <a:ext cx="1678843" cy="1337828"/>
            </a:xfrm>
            <a:prstGeom prst="rect">
              <a:avLst/>
            </a:prstGeom>
          </p:spPr>
        </p:pic>
        <p:sp>
          <p:nvSpPr>
            <p:cNvPr id="50" name="TextBox 49">
              <a:extLst>
                <a:ext uri="{FF2B5EF4-FFF2-40B4-BE49-F238E27FC236}">
                  <a16:creationId xmlns:a16="http://schemas.microsoft.com/office/drawing/2014/main" id="{9D2EDA78-E32A-3C4A-9EE0-B8AF81ECD5F7}"/>
                </a:ext>
              </a:extLst>
            </p:cNvPr>
            <p:cNvSpPr txBox="1"/>
            <p:nvPr/>
          </p:nvSpPr>
          <p:spPr>
            <a:xfrm>
              <a:off x="460065" y="2628863"/>
              <a:ext cx="1226618" cy="523220"/>
            </a:xfrm>
            <a:prstGeom prst="rect">
              <a:avLst/>
            </a:prstGeom>
            <a:noFill/>
          </p:spPr>
          <p:txBody>
            <a:bodyPr wrap="none" rtlCol="0">
              <a:spAutoFit/>
            </a:bodyPr>
            <a:lstStyle/>
            <a:p>
              <a:pPr algn="l"/>
              <a:r>
                <a:rPr lang="en-US" sz="2800" b="1" dirty="0">
                  <a:solidFill>
                    <a:schemeClr val="accent5">
                      <a:lumMod val="50000"/>
                    </a:schemeClr>
                  </a:solidFill>
                </a:rPr>
                <a:t>le fruit</a:t>
              </a:r>
            </a:p>
          </p:txBody>
        </p:sp>
      </p:grpSp>
      <p:grpSp>
        <p:nvGrpSpPr>
          <p:cNvPr id="51" name="Group 50">
            <a:extLst>
              <a:ext uri="{FF2B5EF4-FFF2-40B4-BE49-F238E27FC236}">
                <a16:creationId xmlns:a16="http://schemas.microsoft.com/office/drawing/2014/main" id="{66172A07-E715-5C47-8375-08EEF53A0791}"/>
              </a:ext>
            </a:extLst>
          </p:cNvPr>
          <p:cNvGrpSpPr/>
          <p:nvPr/>
        </p:nvGrpSpPr>
        <p:grpSpPr>
          <a:xfrm>
            <a:off x="625897" y="3053477"/>
            <a:ext cx="2840304" cy="1540809"/>
            <a:chOff x="1093181" y="3015075"/>
            <a:chExt cx="2840304" cy="1540809"/>
          </a:xfrm>
        </p:grpSpPr>
        <p:pic>
          <p:nvPicPr>
            <p:cNvPr id="52" name="Picture 51" descr="A picture containing text, vector graphics&#10;&#10;Description automatically generated">
              <a:extLst>
                <a:ext uri="{FF2B5EF4-FFF2-40B4-BE49-F238E27FC236}">
                  <a16:creationId xmlns:a16="http://schemas.microsoft.com/office/drawing/2014/main" id="{30AB9184-EDAF-4243-9FE2-C0D2FE027CB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3181" y="3015075"/>
              <a:ext cx="1968299" cy="1540809"/>
            </a:xfrm>
            <a:prstGeom prst="rect">
              <a:avLst/>
            </a:prstGeom>
          </p:spPr>
        </p:pic>
        <p:sp>
          <p:nvSpPr>
            <p:cNvPr id="53" name="TextBox 52">
              <a:extLst>
                <a:ext uri="{FF2B5EF4-FFF2-40B4-BE49-F238E27FC236}">
                  <a16:creationId xmlns:a16="http://schemas.microsoft.com/office/drawing/2014/main" id="{80853049-C1C5-6140-AC85-3F97E24DD1B2}"/>
                </a:ext>
              </a:extLst>
            </p:cNvPr>
            <p:cNvSpPr txBox="1"/>
            <p:nvPr/>
          </p:nvSpPr>
          <p:spPr>
            <a:xfrm>
              <a:off x="2484049" y="3530430"/>
              <a:ext cx="1449436" cy="523220"/>
            </a:xfrm>
            <a:prstGeom prst="rect">
              <a:avLst/>
            </a:prstGeom>
            <a:noFill/>
          </p:spPr>
          <p:txBody>
            <a:bodyPr wrap="none" rtlCol="0">
              <a:spAutoFit/>
            </a:bodyPr>
            <a:lstStyle/>
            <a:p>
              <a:pPr algn="l"/>
              <a:r>
                <a:rPr lang="en-US" sz="2800" b="1" dirty="0">
                  <a:solidFill>
                    <a:schemeClr val="accent5">
                      <a:lumMod val="50000"/>
                    </a:schemeClr>
                  </a:solidFill>
                </a:rPr>
                <a:t>le sport</a:t>
              </a:r>
            </a:p>
          </p:txBody>
        </p:sp>
      </p:grpSp>
      <p:grpSp>
        <p:nvGrpSpPr>
          <p:cNvPr id="54" name="Group 53">
            <a:extLst>
              <a:ext uri="{FF2B5EF4-FFF2-40B4-BE49-F238E27FC236}">
                <a16:creationId xmlns:a16="http://schemas.microsoft.com/office/drawing/2014/main" id="{45F3D147-AA2C-D44B-86BC-BB5268BA5539}"/>
              </a:ext>
            </a:extLst>
          </p:cNvPr>
          <p:cNvGrpSpPr/>
          <p:nvPr/>
        </p:nvGrpSpPr>
        <p:grpSpPr>
          <a:xfrm>
            <a:off x="2266528" y="4162972"/>
            <a:ext cx="2282997" cy="2169615"/>
            <a:chOff x="2276356" y="4158052"/>
            <a:chExt cx="2282997" cy="2169615"/>
          </a:xfrm>
        </p:grpSpPr>
        <p:pic>
          <p:nvPicPr>
            <p:cNvPr id="55" name="Picture 54" descr="Background pattern&#10;&#10;Description automatically generated">
              <a:extLst>
                <a:ext uri="{FF2B5EF4-FFF2-40B4-BE49-F238E27FC236}">
                  <a16:creationId xmlns:a16="http://schemas.microsoft.com/office/drawing/2014/main" id="{BAA7624F-E9E3-8D49-95D4-514E5A73826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21474" y="4158052"/>
              <a:ext cx="1164572" cy="1597128"/>
            </a:xfrm>
            <a:prstGeom prst="rect">
              <a:avLst/>
            </a:prstGeom>
          </p:spPr>
        </p:pic>
        <p:sp>
          <p:nvSpPr>
            <p:cNvPr id="56" name="TextBox 55">
              <a:extLst>
                <a:ext uri="{FF2B5EF4-FFF2-40B4-BE49-F238E27FC236}">
                  <a16:creationId xmlns:a16="http://schemas.microsoft.com/office/drawing/2014/main" id="{7C4535B2-D774-F04F-A73B-101A65EA49A1}"/>
                </a:ext>
              </a:extLst>
            </p:cNvPr>
            <p:cNvSpPr txBox="1"/>
            <p:nvPr/>
          </p:nvSpPr>
          <p:spPr>
            <a:xfrm>
              <a:off x="2276356" y="5804447"/>
              <a:ext cx="2282997" cy="523220"/>
            </a:xfrm>
            <a:prstGeom prst="rect">
              <a:avLst/>
            </a:prstGeom>
            <a:noFill/>
          </p:spPr>
          <p:txBody>
            <a:bodyPr wrap="none" rtlCol="0">
              <a:spAutoFit/>
            </a:bodyPr>
            <a:lstStyle/>
            <a:p>
              <a:pPr algn="l"/>
              <a:r>
                <a:rPr lang="en-US" sz="2800" b="1" dirty="0" err="1">
                  <a:solidFill>
                    <a:schemeClr val="accent5">
                      <a:lumMod val="50000"/>
                    </a:schemeClr>
                  </a:solidFill>
                </a:rPr>
                <a:t>l’hôpital</a:t>
              </a:r>
              <a:r>
                <a:rPr lang="en-US" sz="2800" b="1" dirty="0">
                  <a:solidFill>
                    <a:schemeClr val="accent5">
                      <a:lumMod val="50000"/>
                    </a:schemeClr>
                  </a:solidFill>
                </a:rPr>
                <a:t> (m)</a:t>
              </a:r>
            </a:p>
          </p:txBody>
        </p:sp>
      </p:grpSp>
      <p:grpSp>
        <p:nvGrpSpPr>
          <p:cNvPr id="57" name="Group 56">
            <a:extLst>
              <a:ext uri="{FF2B5EF4-FFF2-40B4-BE49-F238E27FC236}">
                <a16:creationId xmlns:a16="http://schemas.microsoft.com/office/drawing/2014/main" id="{0B834DBF-FFDF-8846-84E9-452A2F273014}"/>
              </a:ext>
            </a:extLst>
          </p:cNvPr>
          <p:cNvGrpSpPr/>
          <p:nvPr/>
        </p:nvGrpSpPr>
        <p:grpSpPr>
          <a:xfrm>
            <a:off x="5634323" y="3996146"/>
            <a:ext cx="2654894" cy="2339988"/>
            <a:chOff x="5405880" y="4051816"/>
            <a:chExt cx="2654894" cy="2339988"/>
          </a:xfrm>
        </p:grpSpPr>
        <p:pic>
          <p:nvPicPr>
            <p:cNvPr id="58" name="Picture 57" descr="A picture containing text, vector graphics&#10;&#10;Description automatically generated">
              <a:extLst>
                <a:ext uri="{FF2B5EF4-FFF2-40B4-BE49-F238E27FC236}">
                  <a16:creationId xmlns:a16="http://schemas.microsoft.com/office/drawing/2014/main" id="{BA06E9D7-ADA8-174A-8CAD-039050BE92C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97706" y="4051816"/>
              <a:ext cx="1073526" cy="1832150"/>
            </a:xfrm>
            <a:prstGeom prst="rect">
              <a:avLst/>
            </a:prstGeom>
          </p:spPr>
        </p:pic>
        <p:sp>
          <p:nvSpPr>
            <p:cNvPr id="59" name="TextBox 58">
              <a:extLst>
                <a:ext uri="{FF2B5EF4-FFF2-40B4-BE49-F238E27FC236}">
                  <a16:creationId xmlns:a16="http://schemas.microsoft.com/office/drawing/2014/main" id="{1AB263D5-2AE2-6441-A885-42F43706D81C}"/>
                </a:ext>
              </a:extLst>
            </p:cNvPr>
            <p:cNvSpPr txBox="1"/>
            <p:nvPr/>
          </p:nvSpPr>
          <p:spPr>
            <a:xfrm>
              <a:off x="5405880" y="5868584"/>
              <a:ext cx="2654894" cy="523220"/>
            </a:xfrm>
            <a:prstGeom prst="rect">
              <a:avLst/>
            </a:prstGeom>
            <a:noFill/>
          </p:spPr>
          <p:txBody>
            <a:bodyPr wrap="none" rtlCol="0">
              <a:spAutoFit/>
            </a:bodyPr>
            <a:lstStyle/>
            <a:p>
              <a:pPr algn="l"/>
              <a:r>
                <a:rPr lang="en-US" sz="2800" b="1" dirty="0">
                  <a:solidFill>
                    <a:schemeClr val="accent5">
                      <a:lumMod val="50000"/>
                    </a:schemeClr>
                  </a:solidFill>
                </a:rPr>
                <a:t>le/la </a:t>
              </a:r>
              <a:r>
                <a:rPr lang="en-US" sz="2800" b="1" dirty="0" err="1">
                  <a:solidFill>
                    <a:schemeClr val="accent5">
                      <a:lumMod val="50000"/>
                    </a:schemeClr>
                  </a:solidFill>
                </a:rPr>
                <a:t>médecin</a:t>
              </a:r>
              <a:endParaRPr lang="en-US" sz="2800" b="1" dirty="0">
                <a:solidFill>
                  <a:schemeClr val="accent5">
                    <a:lumMod val="50000"/>
                  </a:schemeClr>
                </a:solidFill>
              </a:endParaRPr>
            </a:p>
          </p:txBody>
        </p:sp>
      </p:grpSp>
      <p:grpSp>
        <p:nvGrpSpPr>
          <p:cNvPr id="60" name="Group 59">
            <a:extLst>
              <a:ext uri="{FF2B5EF4-FFF2-40B4-BE49-F238E27FC236}">
                <a16:creationId xmlns:a16="http://schemas.microsoft.com/office/drawing/2014/main" id="{34B71963-A607-6644-AA91-35CF9F56539C}"/>
              </a:ext>
            </a:extLst>
          </p:cNvPr>
          <p:cNvGrpSpPr/>
          <p:nvPr/>
        </p:nvGrpSpPr>
        <p:grpSpPr>
          <a:xfrm>
            <a:off x="2042028" y="1240297"/>
            <a:ext cx="2140037" cy="1802898"/>
            <a:chOff x="2051856" y="1235377"/>
            <a:chExt cx="2140037" cy="1802898"/>
          </a:xfrm>
        </p:grpSpPr>
        <p:pic>
          <p:nvPicPr>
            <p:cNvPr id="61" name="Picture 60" descr="A picture containing beverage, drinking water, bottle&#10;&#10;Description automatically generated">
              <a:extLst>
                <a:ext uri="{FF2B5EF4-FFF2-40B4-BE49-F238E27FC236}">
                  <a16:creationId xmlns:a16="http://schemas.microsoft.com/office/drawing/2014/main" id="{9EE2A95C-9CB9-E54A-88FA-E7352D7566F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51856" y="1235377"/>
              <a:ext cx="2140037" cy="1414431"/>
            </a:xfrm>
            <a:prstGeom prst="rect">
              <a:avLst/>
            </a:prstGeom>
          </p:spPr>
        </p:pic>
        <p:sp>
          <p:nvSpPr>
            <p:cNvPr id="62" name="TextBox 61">
              <a:extLst>
                <a:ext uri="{FF2B5EF4-FFF2-40B4-BE49-F238E27FC236}">
                  <a16:creationId xmlns:a16="http://schemas.microsoft.com/office/drawing/2014/main" id="{B3F13737-DCDF-8347-BE44-9FB3C57AF589}"/>
                </a:ext>
              </a:extLst>
            </p:cNvPr>
            <p:cNvSpPr txBox="1"/>
            <p:nvPr/>
          </p:nvSpPr>
          <p:spPr>
            <a:xfrm>
              <a:off x="2484051" y="2515055"/>
              <a:ext cx="1527982" cy="523220"/>
            </a:xfrm>
            <a:prstGeom prst="rect">
              <a:avLst/>
            </a:prstGeom>
            <a:noFill/>
          </p:spPr>
          <p:txBody>
            <a:bodyPr wrap="none" rtlCol="0">
              <a:spAutoFit/>
            </a:bodyPr>
            <a:lstStyle/>
            <a:p>
              <a:pPr algn="l"/>
              <a:r>
                <a:rPr lang="en-US" sz="2800" b="1" dirty="0" err="1">
                  <a:solidFill>
                    <a:schemeClr val="accent5">
                      <a:lumMod val="50000"/>
                    </a:schemeClr>
                  </a:solidFill>
                </a:rPr>
                <a:t>l’eau</a:t>
              </a:r>
              <a:r>
                <a:rPr lang="en-US" sz="2800" b="1" dirty="0">
                  <a:solidFill>
                    <a:schemeClr val="accent5">
                      <a:lumMod val="50000"/>
                    </a:schemeClr>
                  </a:solidFill>
                </a:rPr>
                <a:t> (f)</a:t>
              </a:r>
            </a:p>
          </p:txBody>
        </p:sp>
      </p:grpSp>
      <p:grpSp>
        <p:nvGrpSpPr>
          <p:cNvPr id="63" name="Group 62">
            <a:extLst>
              <a:ext uri="{FF2B5EF4-FFF2-40B4-BE49-F238E27FC236}">
                <a16:creationId xmlns:a16="http://schemas.microsoft.com/office/drawing/2014/main" id="{EE5903D8-5911-4B43-8F7C-91DF0A2DED4C}"/>
              </a:ext>
            </a:extLst>
          </p:cNvPr>
          <p:cNvGrpSpPr/>
          <p:nvPr/>
        </p:nvGrpSpPr>
        <p:grpSpPr>
          <a:xfrm>
            <a:off x="6628147" y="239515"/>
            <a:ext cx="2632452" cy="2350830"/>
            <a:chOff x="6380649" y="438316"/>
            <a:chExt cx="2632452" cy="2350830"/>
          </a:xfrm>
        </p:grpSpPr>
        <p:pic>
          <p:nvPicPr>
            <p:cNvPr id="64" name="Picture 63" descr="A person and person dancing&#10;&#10;Description automatically generated with medium confidence">
              <a:extLst>
                <a:ext uri="{FF2B5EF4-FFF2-40B4-BE49-F238E27FC236}">
                  <a16:creationId xmlns:a16="http://schemas.microsoft.com/office/drawing/2014/main" id="{4DA96534-41E3-0047-9FA6-0E4EB8F1F4B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898311" y="1192018"/>
              <a:ext cx="1597128" cy="1597128"/>
            </a:xfrm>
            <a:prstGeom prst="rect">
              <a:avLst/>
            </a:prstGeom>
          </p:spPr>
        </p:pic>
        <p:sp>
          <p:nvSpPr>
            <p:cNvPr id="65" name="TextBox 64">
              <a:extLst>
                <a:ext uri="{FF2B5EF4-FFF2-40B4-BE49-F238E27FC236}">
                  <a16:creationId xmlns:a16="http://schemas.microsoft.com/office/drawing/2014/main" id="{C11FDB66-58C3-5B4C-B8F9-5F118FEAA035}"/>
                </a:ext>
              </a:extLst>
            </p:cNvPr>
            <p:cNvSpPr txBox="1"/>
            <p:nvPr/>
          </p:nvSpPr>
          <p:spPr>
            <a:xfrm>
              <a:off x="6380649" y="438316"/>
              <a:ext cx="2632452" cy="523220"/>
            </a:xfrm>
            <a:prstGeom prst="rect">
              <a:avLst/>
            </a:prstGeom>
            <a:noFill/>
          </p:spPr>
          <p:txBody>
            <a:bodyPr wrap="none" rtlCol="0">
              <a:spAutoFit/>
            </a:bodyPr>
            <a:lstStyle/>
            <a:p>
              <a:pPr algn="l"/>
              <a:r>
                <a:rPr lang="en-US" sz="2800" b="1" dirty="0" err="1">
                  <a:solidFill>
                    <a:schemeClr val="accent5">
                      <a:lumMod val="50000"/>
                    </a:schemeClr>
                  </a:solidFill>
                </a:rPr>
                <a:t>l’exercice</a:t>
              </a:r>
              <a:r>
                <a:rPr lang="en-US" sz="2800" b="1" dirty="0">
                  <a:solidFill>
                    <a:schemeClr val="accent5">
                      <a:lumMod val="50000"/>
                    </a:schemeClr>
                  </a:solidFill>
                </a:rPr>
                <a:t> (m)</a:t>
              </a:r>
            </a:p>
          </p:txBody>
        </p:sp>
      </p:grpSp>
      <p:grpSp>
        <p:nvGrpSpPr>
          <p:cNvPr id="66" name="Group 65">
            <a:extLst>
              <a:ext uri="{FF2B5EF4-FFF2-40B4-BE49-F238E27FC236}">
                <a16:creationId xmlns:a16="http://schemas.microsoft.com/office/drawing/2014/main" id="{8E5AD0AC-E220-D04B-835F-D7254387F362}"/>
              </a:ext>
            </a:extLst>
          </p:cNvPr>
          <p:cNvGrpSpPr/>
          <p:nvPr/>
        </p:nvGrpSpPr>
        <p:grpSpPr>
          <a:xfrm>
            <a:off x="8789227" y="905397"/>
            <a:ext cx="3402773" cy="2579143"/>
            <a:chOff x="8626206" y="491889"/>
            <a:chExt cx="3402773" cy="2579143"/>
          </a:xfrm>
        </p:grpSpPr>
        <p:pic>
          <p:nvPicPr>
            <p:cNvPr id="67" name="Picture 66" descr="A person standing on a rock&#10;&#10;Description automatically generated with medium confidence">
              <a:extLst>
                <a:ext uri="{FF2B5EF4-FFF2-40B4-BE49-F238E27FC236}">
                  <a16:creationId xmlns:a16="http://schemas.microsoft.com/office/drawing/2014/main" id="{6AF97F2F-C574-5749-88E7-B71C24110BE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626206" y="491889"/>
              <a:ext cx="1805400" cy="2579143"/>
            </a:xfrm>
            <a:prstGeom prst="rect">
              <a:avLst/>
            </a:prstGeom>
          </p:spPr>
        </p:pic>
        <p:sp>
          <p:nvSpPr>
            <p:cNvPr id="68" name="TextBox 67">
              <a:extLst>
                <a:ext uri="{FF2B5EF4-FFF2-40B4-BE49-F238E27FC236}">
                  <a16:creationId xmlns:a16="http://schemas.microsoft.com/office/drawing/2014/main" id="{E2F1C081-E516-614D-91A7-4C9456516CA4}"/>
                </a:ext>
              </a:extLst>
            </p:cNvPr>
            <p:cNvSpPr txBox="1"/>
            <p:nvPr/>
          </p:nvSpPr>
          <p:spPr>
            <a:xfrm>
              <a:off x="9781886" y="1103862"/>
              <a:ext cx="2247093" cy="954107"/>
            </a:xfrm>
            <a:prstGeom prst="rect">
              <a:avLst/>
            </a:prstGeom>
            <a:noFill/>
          </p:spPr>
          <p:txBody>
            <a:bodyPr wrap="square" rtlCol="0">
              <a:spAutoFit/>
            </a:bodyPr>
            <a:lstStyle/>
            <a:p>
              <a:pPr algn="l"/>
              <a:r>
                <a:rPr lang="en-US" sz="2800" b="1" dirty="0">
                  <a:solidFill>
                    <a:schemeClr val="accent5">
                      <a:lumMod val="50000"/>
                    </a:schemeClr>
                  </a:solidFill>
                </a:rPr>
                <a:t>faire </a:t>
              </a:r>
              <a:r>
                <a:rPr lang="en-US" sz="2800" b="1" dirty="0" err="1">
                  <a:solidFill>
                    <a:schemeClr val="accent5">
                      <a:lumMod val="50000"/>
                    </a:schemeClr>
                  </a:solidFill>
                </a:rPr>
                <a:t>une</a:t>
              </a:r>
              <a:r>
                <a:rPr lang="en-US" sz="2800" b="1" dirty="0">
                  <a:solidFill>
                    <a:schemeClr val="accent5">
                      <a:lumMod val="50000"/>
                    </a:schemeClr>
                  </a:solidFill>
                </a:rPr>
                <a:t> promenade</a:t>
              </a:r>
            </a:p>
          </p:txBody>
        </p:sp>
      </p:grpSp>
      <p:grpSp>
        <p:nvGrpSpPr>
          <p:cNvPr id="69" name="Group 68">
            <a:extLst>
              <a:ext uri="{FF2B5EF4-FFF2-40B4-BE49-F238E27FC236}">
                <a16:creationId xmlns:a16="http://schemas.microsoft.com/office/drawing/2014/main" id="{BBDD3CC4-34BD-7C47-B9EE-A967F503D8BC}"/>
              </a:ext>
            </a:extLst>
          </p:cNvPr>
          <p:cNvGrpSpPr/>
          <p:nvPr/>
        </p:nvGrpSpPr>
        <p:grpSpPr>
          <a:xfrm>
            <a:off x="9701463" y="3698063"/>
            <a:ext cx="2271002" cy="2326178"/>
            <a:chOff x="9784236" y="2120324"/>
            <a:chExt cx="2271002" cy="2326178"/>
          </a:xfrm>
        </p:grpSpPr>
        <p:pic>
          <p:nvPicPr>
            <p:cNvPr id="70" name="Picture 69" descr="Shape&#10;&#10;Description automatically generated with low confidence">
              <a:extLst>
                <a:ext uri="{FF2B5EF4-FFF2-40B4-BE49-F238E27FC236}">
                  <a16:creationId xmlns:a16="http://schemas.microsoft.com/office/drawing/2014/main" id="{009042AA-850B-4B49-BE48-114A66CB4844}"/>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897601" y="2120324"/>
              <a:ext cx="1937465" cy="1419798"/>
            </a:xfrm>
            <a:prstGeom prst="rect">
              <a:avLst/>
            </a:prstGeom>
          </p:spPr>
        </p:pic>
        <p:sp>
          <p:nvSpPr>
            <p:cNvPr id="71" name="TextBox 70">
              <a:extLst>
                <a:ext uri="{FF2B5EF4-FFF2-40B4-BE49-F238E27FC236}">
                  <a16:creationId xmlns:a16="http://schemas.microsoft.com/office/drawing/2014/main" id="{53827715-1B3D-A943-A650-B5ACF32D5EBE}"/>
                </a:ext>
              </a:extLst>
            </p:cNvPr>
            <p:cNvSpPr txBox="1"/>
            <p:nvPr/>
          </p:nvSpPr>
          <p:spPr>
            <a:xfrm>
              <a:off x="9784236" y="3492395"/>
              <a:ext cx="2271002" cy="954107"/>
            </a:xfrm>
            <a:prstGeom prst="rect">
              <a:avLst/>
            </a:prstGeom>
            <a:noFill/>
          </p:spPr>
          <p:txBody>
            <a:bodyPr wrap="square" rtlCol="0">
              <a:spAutoFit/>
            </a:bodyPr>
            <a:lstStyle/>
            <a:p>
              <a:pPr algn="l"/>
              <a:r>
                <a:rPr lang="en-US" sz="2800" b="1" dirty="0">
                  <a:solidFill>
                    <a:schemeClr val="accent5">
                      <a:lumMod val="50000"/>
                    </a:schemeClr>
                  </a:solidFill>
                </a:rPr>
                <a:t>faire de la natation</a:t>
              </a:r>
            </a:p>
          </p:txBody>
        </p:sp>
      </p:grpSp>
      <p:grpSp>
        <p:nvGrpSpPr>
          <p:cNvPr id="72" name="Group 71">
            <a:extLst>
              <a:ext uri="{FF2B5EF4-FFF2-40B4-BE49-F238E27FC236}">
                <a16:creationId xmlns:a16="http://schemas.microsoft.com/office/drawing/2014/main" id="{3D4D312B-A0B0-004D-9174-2DA287015022}"/>
              </a:ext>
            </a:extLst>
          </p:cNvPr>
          <p:cNvGrpSpPr/>
          <p:nvPr/>
        </p:nvGrpSpPr>
        <p:grpSpPr>
          <a:xfrm>
            <a:off x="8159760" y="4117696"/>
            <a:ext cx="1119217" cy="1949031"/>
            <a:chOff x="7917198" y="3626800"/>
            <a:chExt cx="1119217" cy="1949031"/>
          </a:xfrm>
        </p:grpSpPr>
        <p:pic>
          <p:nvPicPr>
            <p:cNvPr id="73" name="Picture 72">
              <a:extLst>
                <a:ext uri="{FF2B5EF4-FFF2-40B4-BE49-F238E27FC236}">
                  <a16:creationId xmlns:a16="http://schemas.microsoft.com/office/drawing/2014/main" id="{A16E549E-695A-FD4D-8DCE-84794E2413A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992761" y="3626800"/>
              <a:ext cx="1020340" cy="1386449"/>
            </a:xfrm>
            <a:prstGeom prst="rect">
              <a:avLst/>
            </a:prstGeom>
          </p:spPr>
        </p:pic>
        <p:sp>
          <p:nvSpPr>
            <p:cNvPr id="74" name="TextBox 73">
              <a:extLst>
                <a:ext uri="{FF2B5EF4-FFF2-40B4-BE49-F238E27FC236}">
                  <a16:creationId xmlns:a16="http://schemas.microsoft.com/office/drawing/2014/main" id="{FBBD5A9C-3CF0-A84C-9C6B-80313D1748A4}"/>
                </a:ext>
              </a:extLst>
            </p:cNvPr>
            <p:cNvSpPr txBox="1"/>
            <p:nvPr/>
          </p:nvSpPr>
          <p:spPr>
            <a:xfrm>
              <a:off x="7917198" y="5052611"/>
              <a:ext cx="1119217" cy="523220"/>
            </a:xfrm>
            <a:prstGeom prst="rect">
              <a:avLst/>
            </a:prstGeom>
            <a:noFill/>
          </p:spPr>
          <p:txBody>
            <a:bodyPr wrap="none" rtlCol="0">
              <a:spAutoFit/>
            </a:bodyPr>
            <a:lstStyle/>
            <a:p>
              <a:pPr algn="l"/>
              <a:r>
                <a:rPr lang="en-US" sz="2800" b="1" dirty="0">
                  <a:solidFill>
                    <a:schemeClr val="accent5">
                      <a:lumMod val="50000"/>
                    </a:schemeClr>
                  </a:solidFill>
                </a:rPr>
                <a:t>le lait</a:t>
              </a:r>
            </a:p>
          </p:txBody>
        </p:sp>
      </p:grpSp>
      <p:grpSp>
        <p:nvGrpSpPr>
          <p:cNvPr id="79" name="Group 78">
            <a:extLst>
              <a:ext uri="{FF2B5EF4-FFF2-40B4-BE49-F238E27FC236}">
                <a16:creationId xmlns:a16="http://schemas.microsoft.com/office/drawing/2014/main" id="{1354D952-92BD-A049-AB21-4F1608CE1976}"/>
              </a:ext>
            </a:extLst>
          </p:cNvPr>
          <p:cNvGrpSpPr/>
          <p:nvPr/>
        </p:nvGrpSpPr>
        <p:grpSpPr>
          <a:xfrm>
            <a:off x="288657" y="4595927"/>
            <a:ext cx="1838263" cy="1777545"/>
            <a:chOff x="298485" y="4591007"/>
            <a:chExt cx="1838263" cy="1777545"/>
          </a:xfrm>
        </p:grpSpPr>
        <p:pic>
          <p:nvPicPr>
            <p:cNvPr id="80" name="Picture 79" descr="Icon&#10;&#10;Description automatically generated">
              <a:extLst>
                <a:ext uri="{FF2B5EF4-FFF2-40B4-BE49-F238E27FC236}">
                  <a16:creationId xmlns:a16="http://schemas.microsoft.com/office/drawing/2014/main" id="{D388445F-0E84-7348-98E0-C58413A82CCF}"/>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98485" y="4591007"/>
              <a:ext cx="1318062" cy="1424932"/>
            </a:xfrm>
            <a:prstGeom prst="rect">
              <a:avLst/>
            </a:prstGeom>
          </p:spPr>
        </p:pic>
        <p:sp>
          <p:nvSpPr>
            <p:cNvPr id="81" name="TextBox 80">
              <a:extLst>
                <a:ext uri="{FF2B5EF4-FFF2-40B4-BE49-F238E27FC236}">
                  <a16:creationId xmlns:a16="http://schemas.microsoft.com/office/drawing/2014/main" id="{306CE9C8-A67C-F742-B22F-29731EFFE226}"/>
                </a:ext>
              </a:extLst>
            </p:cNvPr>
            <p:cNvSpPr txBox="1"/>
            <p:nvPr/>
          </p:nvSpPr>
          <p:spPr>
            <a:xfrm>
              <a:off x="586324" y="5845332"/>
              <a:ext cx="1550424" cy="523220"/>
            </a:xfrm>
            <a:prstGeom prst="rect">
              <a:avLst/>
            </a:prstGeom>
            <a:noFill/>
          </p:spPr>
          <p:txBody>
            <a:bodyPr wrap="none" rtlCol="0">
              <a:spAutoFit/>
            </a:bodyPr>
            <a:lstStyle/>
            <a:p>
              <a:pPr algn="l"/>
              <a:r>
                <a:rPr lang="en-US" sz="2800" b="1" dirty="0" err="1">
                  <a:solidFill>
                    <a:schemeClr val="accent5">
                      <a:lumMod val="50000"/>
                    </a:schemeClr>
                  </a:solidFill>
                </a:rPr>
                <a:t>malade</a:t>
              </a:r>
              <a:endParaRPr lang="en-US" sz="2800" b="1" dirty="0">
                <a:solidFill>
                  <a:schemeClr val="accent5">
                    <a:lumMod val="50000"/>
                  </a:schemeClr>
                </a:solidFill>
              </a:endParaRPr>
            </a:p>
          </p:txBody>
        </p:sp>
      </p:grpSp>
      <p:grpSp>
        <p:nvGrpSpPr>
          <p:cNvPr id="82" name="Group 81">
            <a:extLst>
              <a:ext uri="{FF2B5EF4-FFF2-40B4-BE49-F238E27FC236}">
                <a16:creationId xmlns:a16="http://schemas.microsoft.com/office/drawing/2014/main" id="{6E2DD053-120E-6644-B228-C89D4E1931A5}"/>
              </a:ext>
            </a:extLst>
          </p:cNvPr>
          <p:cNvGrpSpPr/>
          <p:nvPr/>
        </p:nvGrpSpPr>
        <p:grpSpPr>
          <a:xfrm>
            <a:off x="4232100" y="1016673"/>
            <a:ext cx="2733441" cy="1907363"/>
            <a:chOff x="4094448" y="1011753"/>
            <a:chExt cx="2733441" cy="1907363"/>
          </a:xfrm>
        </p:grpSpPr>
        <p:pic>
          <p:nvPicPr>
            <p:cNvPr id="83" name="Picture 82" descr="A picture containing cup, coffee, table, coffee cup&#10;&#10;Description automatically generated">
              <a:extLst>
                <a:ext uri="{FF2B5EF4-FFF2-40B4-BE49-F238E27FC236}">
                  <a16:creationId xmlns:a16="http://schemas.microsoft.com/office/drawing/2014/main" id="{B380AD22-3579-4146-B3D4-EB91247618D1}"/>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345175" y="1011753"/>
              <a:ext cx="1673486" cy="1451226"/>
            </a:xfrm>
            <a:prstGeom prst="rect">
              <a:avLst/>
            </a:prstGeom>
          </p:spPr>
        </p:pic>
        <p:sp>
          <p:nvSpPr>
            <p:cNvPr id="84" name="TextBox 83">
              <a:extLst>
                <a:ext uri="{FF2B5EF4-FFF2-40B4-BE49-F238E27FC236}">
                  <a16:creationId xmlns:a16="http://schemas.microsoft.com/office/drawing/2014/main" id="{5FB00B8D-5770-7347-857F-759D5EE2B63C}"/>
                </a:ext>
              </a:extLst>
            </p:cNvPr>
            <p:cNvSpPr txBox="1"/>
            <p:nvPr/>
          </p:nvSpPr>
          <p:spPr>
            <a:xfrm>
              <a:off x="4094448" y="2395896"/>
              <a:ext cx="2733441" cy="523220"/>
            </a:xfrm>
            <a:prstGeom prst="rect">
              <a:avLst/>
            </a:prstGeom>
            <a:noFill/>
          </p:spPr>
          <p:txBody>
            <a:bodyPr wrap="none" rtlCol="0">
              <a:spAutoFit/>
            </a:bodyPr>
            <a:lstStyle/>
            <a:p>
              <a:pPr algn="l"/>
              <a:r>
                <a:rPr lang="en-US" sz="2800" b="1" dirty="0">
                  <a:solidFill>
                    <a:schemeClr val="accent5">
                      <a:lumMod val="50000"/>
                    </a:schemeClr>
                  </a:solidFill>
                </a:rPr>
                <a:t>le café / le </a:t>
              </a:r>
              <a:r>
                <a:rPr lang="en-US" sz="2800" b="1" dirty="0" err="1">
                  <a:solidFill>
                    <a:schemeClr val="accent5">
                      <a:lumMod val="50000"/>
                    </a:schemeClr>
                  </a:solidFill>
                </a:rPr>
                <a:t>thé</a:t>
              </a:r>
              <a:endParaRPr lang="en-US" sz="2800" b="1" dirty="0">
                <a:solidFill>
                  <a:schemeClr val="accent5">
                    <a:lumMod val="50000"/>
                  </a:schemeClr>
                </a:solidFill>
              </a:endParaRPr>
            </a:p>
          </p:txBody>
        </p:sp>
      </p:grpSp>
      <p:grpSp>
        <p:nvGrpSpPr>
          <p:cNvPr id="85" name="Group 84">
            <a:extLst>
              <a:ext uri="{FF2B5EF4-FFF2-40B4-BE49-F238E27FC236}">
                <a16:creationId xmlns:a16="http://schemas.microsoft.com/office/drawing/2014/main" id="{73F24699-D249-374D-AB20-0A2D12858D7B}"/>
              </a:ext>
            </a:extLst>
          </p:cNvPr>
          <p:cNvGrpSpPr/>
          <p:nvPr/>
        </p:nvGrpSpPr>
        <p:grpSpPr>
          <a:xfrm>
            <a:off x="4113910" y="4055773"/>
            <a:ext cx="1984525" cy="2010954"/>
            <a:chOff x="4123738" y="4050853"/>
            <a:chExt cx="1984525" cy="2010954"/>
          </a:xfrm>
        </p:grpSpPr>
        <p:pic>
          <p:nvPicPr>
            <p:cNvPr id="86" name="Picture 85" descr="Icon&#10;&#10;Description automatically generated">
              <a:extLst>
                <a:ext uri="{FF2B5EF4-FFF2-40B4-BE49-F238E27FC236}">
                  <a16:creationId xmlns:a16="http://schemas.microsoft.com/office/drawing/2014/main" id="{7E177B20-B655-D647-8334-42B1A650E8F6}"/>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668301" y="4619591"/>
              <a:ext cx="1439962" cy="1442216"/>
            </a:xfrm>
            <a:prstGeom prst="rect">
              <a:avLst/>
            </a:prstGeom>
          </p:spPr>
        </p:pic>
        <p:sp>
          <p:nvSpPr>
            <p:cNvPr id="87" name="TextBox 86">
              <a:extLst>
                <a:ext uri="{FF2B5EF4-FFF2-40B4-BE49-F238E27FC236}">
                  <a16:creationId xmlns:a16="http://schemas.microsoft.com/office/drawing/2014/main" id="{F7D48E14-D4E1-C44D-90D0-943D6D289193}"/>
                </a:ext>
              </a:extLst>
            </p:cNvPr>
            <p:cNvSpPr txBox="1"/>
            <p:nvPr/>
          </p:nvSpPr>
          <p:spPr>
            <a:xfrm>
              <a:off x="4123738" y="4050853"/>
              <a:ext cx="1829347" cy="523220"/>
            </a:xfrm>
            <a:prstGeom prst="rect">
              <a:avLst/>
            </a:prstGeom>
            <a:noFill/>
          </p:spPr>
          <p:txBody>
            <a:bodyPr wrap="none" rtlCol="0">
              <a:spAutoFit/>
            </a:bodyPr>
            <a:lstStyle/>
            <a:p>
              <a:pPr algn="l"/>
              <a:r>
                <a:rPr lang="en-US" sz="2800" b="1" dirty="0">
                  <a:solidFill>
                    <a:schemeClr val="accent5">
                      <a:lumMod val="50000"/>
                    </a:schemeClr>
                  </a:solidFill>
                </a:rPr>
                <a:t>la langue</a:t>
              </a:r>
            </a:p>
          </p:txBody>
        </p:sp>
      </p:grpSp>
    </p:spTree>
    <p:extLst>
      <p:ext uri="{BB962C8B-B14F-4D97-AF65-F5344CB8AC3E}">
        <p14:creationId xmlns:p14="http://schemas.microsoft.com/office/powerpoint/2010/main" val="921138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2"/>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4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12"/>
                                        </p:tgtEl>
                                        <p:attrNameLst>
                                          <p:attrName>style.visibility</p:attrName>
                                        </p:attrNameLst>
                                      </p:cBhvr>
                                      <p:to>
                                        <p:strVal val="hidden"/>
                                      </p:to>
                                    </p:set>
                                  </p:childTnLst>
                                </p:cTn>
                              </p:par>
                              <p:par>
                                <p:cTn id="21" presetID="1" presetClass="entr" presetSubtype="0" fill="hold" nodeType="withEffect">
                                  <p:stCondLst>
                                    <p:cond delay="0"/>
                                  </p:stCondLst>
                                  <p:childTnLst>
                                    <p:set>
                                      <p:cBhvr>
                                        <p:cTn id="22" dur="1" fill="hold">
                                          <p:stCondLst>
                                            <p:cond delay="0"/>
                                          </p:stCondLst>
                                        </p:cTn>
                                        <p:tgtEl>
                                          <p:spTgt spid="5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9"/>
                                        </p:tgtEl>
                                        <p:attrNameLst>
                                          <p:attrName>style.visibility</p:attrName>
                                        </p:attrNameLst>
                                      </p:cBhvr>
                                      <p:to>
                                        <p:strVal val="hidden"/>
                                      </p:to>
                                    </p:set>
                                  </p:childTnLst>
                                </p:cTn>
                              </p:par>
                              <p:par>
                                <p:cTn id="31" presetID="1" presetClass="entr" presetSubtype="0" fill="hold" nodeType="withEffect">
                                  <p:stCondLst>
                                    <p:cond delay="0"/>
                                  </p:stCondLst>
                                  <p:childTnLst>
                                    <p:set>
                                      <p:cBhvr>
                                        <p:cTn id="32" dur="1" fill="hold">
                                          <p:stCondLst>
                                            <p:cond delay="0"/>
                                          </p:stCondLst>
                                        </p:cTn>
                                        <p:tgtEl>
                                          <p:spTgt spid="7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nodeType="clickEffect">
                                  <p:stCondLst>
                                    <p:cond delay="0"/>
                                  </p:stCondLst>
                                  <p:childTnLst>
                                    <p:set>
                                      <p:cBhvr>
                                        <p:cTn id="40" dur="1" fill="hold">
                                          <p:stCondLst>
                                            <p:cond delay="0"/>
                                          </p:stCondLst>
                                        </p:cTn>
                                        <p:tgtEl>
                                          <p:spTgt spid="15"/>
                                        </p:tgtEl>
                                        <p:attrNameLst>
                                          <p:attrName>style.visibility</p:attrName>
                                        </p:attrNameLst>
                                      </p:cBhvr>
                                      <p:to>
                                        <p:strVal val="hidden"/>
                                      </p:to>
                                    </p:set>
                                  </p:childTnLst>
                                </p:cTn>
                              </p:par>
                              <p:par>
                                <p:cTn id="41" presetID="1" presetClass="entr" presetSubtype="0" fill="hold" nodeType="withEffect">
                                  <p:stCondLst>
                                    <p:cond delay="0"/>
                                  </p:stCondLst>
                                  <p:childTnLst>
                                    <p:set>
                                      <p:cBhvr>
                                        <p:cTn id="42" dur="1" fill="hold">
                                          <p:stCondLst>
                                            <p:cond delay="0"/>
                                          </p:stCondLst>
                                        </p:cTn>
                                        <p:tgtEl>
                                          <p:spTgt spid="6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nodeType="clickEffect">
                                  <p:stCondLst>
                                    <p:cond delay="0"/>
                                  </p:stCondLst>
                                  <p:childTnLst>
                                    <p:set>
                                      <p:cBhvr>
                                        <p:cTn id="50" dur="1" fill="hold">
                                          <p:stCondLst>
                                            <p:cond delay="0"/>
                                          </p:stCondLst>
                                        </p:cTn>
                                        <p:tgtEl>
                                          <p:spTgt spid="47"/>
                                        </p:tgtEl>
                                        <p:attrNameLst>
                                          <p:attrName>style.visibility</p:attrName>
                                        </p:attrNameLst>
                                      </p:cBhvr>
                                      <p:to>
                                        <p:strVal val="hidden"/>
                                      </p:to>
                                    </p:set>
                                  </p:childTnLst>
                                </p:cTn>
                              </p:par>
                              <p:par>
                                <p:cTn id="51" presetID="1" presetClass="entr" presetSubtype="0" fill="hold" nodeType="withEffect">
                                  <p:stCondLst>
                                    <p:cond delay="0"/>
                                  </p:stCondLst>
                                  <p:childTnLst>
                                    <p:set>
                                      <p:cBhvr>
                                        <p:cTn id="52" dur="1" fill="hold">
                                          <p:stCondLst>
                                            <p:cond delay="0"/>
                                          </p:stCondLst>
                                        </p:cTn>
                                        <p:tgtEl>
                                          <p:spTgt spid="54"/>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18"/>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nodeType="clickEffect">
                                  <p:stCondLst>
                                    <p:cond delay="0"/>
                                  </p:stCondLst>
                                  <p:childTnLst>
                                    <p:set>
                                      <p:cBhvr>
                                        <p:cTn id="60" dur="1" fill="hold">
                                          <p:stCondLst>
                                            <p:cond delay="0"/>
                                          </p:stCondLst>
                                        </p:cTn>
                                        <p:tgtEl>
                                          <p:spTgt spid="18"/>
                                        </p:tgtEl>
                                        <p:attrNameLst>
                                          <p:attrName>style.visibility</p:attrName>
                                        </p:attrNameLst>
                                      </p:cBhvr>
                                      <p:to>
                                        <p:strVal val="hidden"/>
                                      </p:to>
                                    </p:set>
                                  </p:childTnLst>
                                </p:cTn>
                              </p:par>
                              <p:par>
                                <p:cTn id="61" presetID="1" presetClass="entr" presetSubtype="0" fill="hold" nodeType="withEffect">
                                  <p:stCondLst>
                                    <p:cond delay="0"/>
                                  </p:stCondLst>
                                  <p:childTnLst>
                                    <p:set>
                                      <p:cBhvr>
                                        <p:cTn id="62" dur="1" fill="hold">
                                          <p:stCondLst>
                                            <p:cond delay="0"/>
                                          </p:stCondLst>
                                        </p:cTn>
                                        <p:tgtEl>
                                          <p:spTgt spid="8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46"/>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nodeType="clickEffect">
                                  <p:stCondLst>
                                    <p:cond delay="0"/>
                                  </p:stCondLst>
                                  <p:childTnLst>
                                    <p:set>
                                      <p:cBhvr>
                                        <p:cTn id="70" dur="1" fill="hold">
                                          <p:stCondLst>
                                            <p:cond delay="0"/>
                                          </p:stCondLst>
                                        </p:cTn>
                                        <p:tgtEl>
                                          <p:spTgt spid="46"/>
                                        </p:tgtEl>
                                        <p:attrNameLst>
                                          <p:attrName>style.visibility</p:attrName>
                                        </p:attrNameLst>
                                      </p:cBhvr>
                                      <p:to>
                                        <p:strVal val="hidden"/>
                                      </p:to>
                                    </p:set>
                                  </p:childTnLst>
                                </p:cTn>
                              </p:par>
                              <p:par>
                                <p:cTn id="71" presetID="1" presetClass="entr" presetSubtype="0" fill="hold" nodeType="withEffect">
                                  <p:stCondLst>
                                    <p:cond delay="0"/>
                                  </p:stCondLst>
                                  <p:childTnLst>
                                    <p:set>
                                      <p:cBhvr>
                                        <p:cTn id="72" dur="1" fill="hold">
                                          <p:stCondLst>
                                            <p:cond delay="0"/>
                                          </p:stCondLst>
                                        </p:cTn>
                                        <p:tgtEl>
                                          <p:spTgt spid="85"/>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43"/>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xit" presetSubtype="0" fill="hold" nodeType="clickEffect">
                                  <p:stCondLst>
                                    <p:cond delay="0"/>
                                  </p:stCondLst>
                                  <p:childTnLst>
                                    <p:set>
                                      <p:cBhvr>
                                        <p:cTn id="80" dur="1" fill="hold">
                                          <p:stCondLst>
                                            <p:cond delay="0"/>
                                          </p:stCondLst>
                                        </p:cTn>
                                        <p:tgtEl>
                                          <p:spTgt spid="43"/>
                                        </p:tgtEl>
                                        <p:attrNameLst>
                                          <p:attrName>style.visibility</p:attrName>
                                        </p:attrNameLst>
                                      </p:cBhvr>
                                      <p:to>
                                        <p:strVal val="hidden"/>
                                      </p:to>
                                    </p:set>
                                  </p:childTnLst>
                                </p:cTn>
                              </p:par>
                              <p:par>
                                <p:cTn id="81" presetID="1" presetClass="entr" presetSubtype="0" fill="hold" nodeType="withEffect">
                                  <p:stCondLst>
                                    <p:cond delay="0"/>
                                  </p:stCondLst>
                                  <p:childTnLst>
                                    <p:set>
                                      <p:cBhvr>
                                        <p:cTn id="82" dur="1" fill="hold">
                                          <p:stCondLst>
                                            <p:cond delay="0"/>
                                          </p:stCondLst>
                                        </p:cTn>
                                        <p:tgtEl>
                                          <p:spTgt spid="57"/>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21"/>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xit" presetSubtype="0" fill="hold" nodeType="clickEffect">
                                  <p:stCondLst>
                                    <p:cond delay="0"/>
                                  </p:stCondLst>
                                  <p:childTnLst>
                                    <p:set>
                                      <p:cBhvr>
                                        <p:cTn id="90" dur="1" fill="hold">
                                          <p:stCondLst>
                                            <p:cond delay="0"/>
                                          </p:stCondLst>
                                        </p:cTn>
                                        <p:tgtEl>
                                          <p:spTgt spid="21"/>
                                        </p:tgtEl>
                                        <p:attrNameLst>
                                          <p:attrName>style.visibility</p:attrName>
                                        </p:attrNameLst>
                                      </p:cBhvr>
                                      <p:to>
                                        <p:strVal val="hidden"/>
                                      </p:to>
                                    </p:set>
                                  </p:childTnLst>
                                </p:cTn>
                              </p:par>
                              <p:par>
                                <p:cTn id="91" presetID="1" presetClass="entr" presetSubtype="0" fill="hold" nodeType="withEffect">
                                  <p:stCondLst>
                                    <p:cond delay="0"/>
                                  </p:stCondLst>
                                  <p:childTnLst>
                                    <p:set>
                                      <p:cBhvr>
                                        <p:cTn id="92" dur="1" fill="hold">
                                          <p:stCondLst>
                                            <p:cond delay="0"/>
                                          </p:stCondLst>
                                        </p:cTn>
                                        <p:tgtEl>
                                          <p:spTgt spid="63"/>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nodeType="clickEffect">
                                  <p:stCondLst>
                                    <p:cond delay="0"/>
                                  </p:stCondLst>
                                  <p:childTnLst>
                                    <p:set>
                                      <p:cBhvr>
                                        <p:cTn id="96" dur="1" fill="hold">
                                          <p:stCondLst>
                                            <p:cond delay="0"/>
                                          </p:stCondLst>
                                        </p:cTn>
                                        <p:tgtEl>
                                          <p:spTgt spid="24"/>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xit" presetSubtype="0" fill="hold" nodeType="clickEffect">
                                  <p:stCondLst>
                                    <p:cond delay="0"/>
                                  </p:stCondLst>
                                  <p:childTnLst>
                                    <p:set>
                                      <p:cBhvr>
                                        <p:cTn id="100" dur="1" fill="hold">
                                          <p:stCondLst>
                                            <p:cond delay="0"/>
                                          </p:stCondLst>
                                        </p:cTn>
                                        <p:tgtEl>
                                          <p:spTgt spid="24"/>
                                        </p:tgtEl>
                                        <p:attrNameLst>
                                          <p:attrName>style.visibility</p:attrName>
                                        </p:attrNameLst>
                                      </p:cBhvr>
                                      <p:to>
                                        <p:strVal val="hidden"/>
                                      </p:to>
                                    </p:set>
                                  </p:childTnLst>
                                </p:cTn>
                              </p:par>
                              <p:par>
                                <p:cTn id="101" presetID="1" presetClass="entr" presetSubtype="0" fill="hold" nodeType="withEffect">
                                  <p:stCondLst>
                                    <p:cond delay="0"/>
                                  </p:stCondLst>
                                  <p:childTnLst>
                                    <p:set>
                                      <p:cBhvr>
                                        <p:cTn id="102" dur="1" fill="hold">
                                          <p:stCondLst>
                                            <p:cond delay="0"/>
                                          </p:stCondLst>
                                        </p:cTn>
                                        <p:tgtEl>
                                          <p:spTgt spid="66"/>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nodeType="clickEffect">
                                  <p:stCondLst>
                                    <p:cond delay="0"/>
                                  </p:stCondLst>
                                  <p:childTnLst>
                                    <p:set>
                                      <p:cBhvr>
                                        <p:cTn id="106" dur="1" fill="hold">
                                          <p:stCondLst>
                                            <p:cond delay="0"/>
                                          </p:stCondLst>
                                        </p:cTn>
                                        <p:tgtEl>
                                          <p:spTgt spid="27"/>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xit" presetSubtype="0" fill="hold" nodeType="clickEffect">
                                  <p:stCondLst>
                                    <p:cond delay="0"/>
                                  </p:stCondLst>
                                  <p:childTnLst>
                                    <p:set>
                                      <p:cBhvr>
                                        <p:cTn id="110" dur="1" fill="hold">
                                          <p:stCondLst>
                                            <p:cond delay="0"/>
                                          </p:stCondLst>
                                        </p:cTn>
                                        <p:tgtEl>
                                          <p:spTgt spid="27"/>
                                        </p:tgtEl>
                                        <p:attrNameLst>
                                          <p:attrName>style.visibility</p:attrName>
                                        </p:attrNameLst>
                                      </p:cBhvr>
                                      <p:to>
                                        <p:strVal val="hidden"/>
                                      </p:to>
                                    </p:set>
                                  </p:childTnLst>
                                </p:cTn>
                              </p:par>
                              <p:par>
                                <p:cTn id="111" presetID="1" presetClass="entr" presetSubtype="0" fill="hold" nodeType="withEffect">
                                  <p:stCondLst>
                                    <p:cond delay="0"/>
                                  </p:stCondLst>
                                  <p:childTnLst>
                                    <p:set>
                                      <p:cBhvr>
                                        <p:cTn id="112" dur="1" fill="hold">
                                          <p:stCondLst>
                                            <p:cond delay="0"/>
                                          </p:stCondLst>
                                        </p:cTn>
                                        <p:tgtEl>
                                          <p:spTgt spid="69"/>
                                        </p:tgtEl>
                                        <p:attrNameLst>
                                          <p:attrName>style.visibility</p:attrName>
                                        </p:attrNameLst>
                                      </p:cBhvr>
                                      <p:to>
                                        <p:strVal val="visible"/>
                                      </p:to>
                                    </p:set>
                                  </p:childTnLst>
                                </p:cTn>
                              </p:par>
                            </p:childTnLst>
                          </p:cTn>
                        </p:par>
                      </p:childTnLst>
                    </p:cTn>
                  </p:par>
                  <p:par>
                    <p:cTn id="113" fill="hold">
                      <p:stCondLst>
                        <p:cond delay="indefinite"/>
                      </p:stCondLst>
                      <p:childTnLst>
                        <p:par>
                          <p:cTn id="114" fill="hold">
                            <p:stCondLst>
                              <p:cond delay="0"/>
                            </p:stCondLst>
                            <p:childTnLst>
                              <p:par>
                                <p:cTn id="115" presetID="1" presetClass="entr" presetSubtype="0" fill="hold" nodeType="clickEffect">
                                  <p:stCondLst>
                                    <p:cond delay="0"/>
                                  </p:stCondLst>
                                  <p:childTnLst>
                                    <p:set>
                                      <p:cBhvr>
                                        <p:cTn id="116" dur="1" fill="hold">
                                          <p:stCondLst>
                                            <p:cond delay="0"/>
                                          </p:stCondLst>
                                        </p:cTn>
                                        <p:tgtEl>
                                          <p:spTgt spid="40"/>
                                        </p:tgtEl>
                                        <p:attrNameLst>
                                          <p:attrName>style.visibility</p:attrName>
                                        </p:attrNameLst>
                                      </p:cBhvr>
                                      <p:to>
                                        <p:strVal val="visible"/>
                                      </p:to>
                                    </p:set>
                                  </p:childTnLst>
                                </p:cTn>
                              </p:par>
                            </p:childTnLst>
                          </p:cTn>
                        </p:par>
                      </p:childTnLst>
                    </p:cTn>
                  </p:par>
                  <p:par>
                    <p:cTn id="117" fill="hold">
                      <p:stCondLst>
                        <p:cond delay="indefinite"/>
                      </p:stCondLst>
                      <p:childTnLst>
                        <p:par>
                          <p:cTn id="118" fill="hold">
                            <p:stCondLst>
                              <p:cond delay="0"/>
                            </p:stCondLst>
                            <p:childTnLst>
                              <p:par>
                                <p:cTn id="119" presetID="1" presetClass="exit" presetSubtype="0" fill="hold" nodeType="clickEffect">
                                  <p:stCondLst>
                                    <p:cond delay="0"/>
                                  </p:stCondLst>
                                  <p:childTnLst>
                                    <p:set>
                                      <p:cBhvr>
                                        <p:cTn id="120" dur="1" fill="hold">
                                          <p:stCondLst>
                                            <p:cond delay="0"/>
                                          </p:stCondLst>
                                        </p:cTn>
                                        <p:tgtEl>
                                          <p:spTgt spid="40"/>
                                        </p:tgtEl>
                                        <p:attrNameLst>
                                          <p:attrName>style.visibility</p:attrName>
                                        </p:attrNameLst>
                                      </p:cBhvr>
                                      <p:to>
                                        <p:strVal val="hidden"/>
                                      </p:to>
                                    </p:set>
                                  </p:childTnLst>
                                </p:cTn>
                              </p:par>
                              <p:par>
                                <p:cTn id="121" presetID="1" presetClass="entr" presetSubtype="0" fill="hold" nodeType="withEffect">
                                  <p:stCondLst>
                                    <p:cond delay="0"/>
                                  </p:stCondLst>
                                  <p:childTnLst>
                                    <p:set>
                                      <p:cBhvr>
                                        <p:cTn id="122" dur="1" fill="hold">
                                          <p:stCondLst>
                                            <p:cond delay="0"/>
                                          </p:stCondLst>
                                        </p:cTn>
                                        <p:tgtEl>
                                          <p:spTgt spid="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fr-FR" sz="3600" b="1" dirty="0">
                <a:solidFill>
                  <a:schemeClr val="bg1"/>
                </a:solidFill>
              </a:rPr>
              <a:t>À l’hôpital anglais </a:t>
            </a:r>
          </a:p>
        </p:txBody>
      </p:sp>
      <p:sp>
        <p:nvSpPr>
          <p:cNvPr id="3" name="Rounded Rectangle 46">
            <a:extLst>
              <a:ext uri="{FF2B5EF4-FFF2-40B4-BE49-F238E27FC236}">
                <a16:creationId xmlns:a16="http://schemas.microsoft.com/office/drawing/2014/main" id="{906AB533-666A-48F5-8D9A-25C7CFB31B1B}"/>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16" name="TextBox 15">
            <a:extLst>
              <a:ext uri="{FF2B5EF4-FFF2-40B4-BE49-F238E27FC236}">
                <a16:creationId xmlns:a16="http://schemas.microsoft.com/office/drawing/2014/main" id="{7AFA2D29-FA71-1343-B20A-252667827AFD}"/>
              </a:ext>
            </a:extLst>
          </p:cNvPr>
          <p:cNvSpPr txBox="1"/>
          <p:nvPr/>
        </p:nvSpPr>
        <p:spPr>
          <a:xfrm>
            <a:off x="180000" y="1224712"/>
            <a:ext cx="11729920" cy="1200329"/>
          </a:xfrm>
          <a:prstGeom prst="rect">
            <a:avLst/>
          </a:prstGeom>
          <a:noFill/>
        </p:spPr>
        <p:txBody>
          <a:bodyPr wrap="square" rtlCol="0">
            <a:spAutoFit/>
          </a:bodyPr>
          <a:lstStyle/>
          <a:p>
            <a:r>
              <a:rPr lang="fr-FR" sz="2400" dirty="0">
                <a:solidFill>
                  <a:srgbClr val="203864"/>
                </a:solidFill>
              </a:rPr>
              <a:t>Ton amie française, Agnès, est dans un hôpital local en Angleterre. Elle ne comprend pas les questions du médecin ! </a:t>
            </a:r>
            <a:r>
              <a:rPr lang="fr-FR" sz="2400" b="1" dirty="0">
                <a:solidFill>
                  <a:srgbClr val="203864"/>
                </a:solidFill>
              </a:rPr>
              <a:t>Aide Agnès. Traduis les questions</a:t>
            </a:r>
            <a:r>
              <a:rPr lang="fr-FR" sz="2400" dirty="0">
                <a:solidFill>
                  <a:srgbClr val="203864"/>
                </a:solidFill>
              </a:rPr>
              <a:t>.</a:t>
            </a:r>
          </a:p>
          <a:p>
            <a:r>
              <a:rPr lang="fr-FR" sz="2400" b="1" dirty="0">
                <a:solidFill>
                  <a:srgbClr val="203864"/>
                </a:solidFill>
              </a:rPr>
              <a:t>Commence tes questions par </a:t>
            </a:r>
            <a:r>
              <a:rPr lang="fr-FR" sz="2400" b="1" i="1" dirty="0">
                <a:solidFill>
                  <a:srgbClr val="203864"/>
                </a:solidFill>
              </a:rPr>
              <a:t>est-ce que</a:t>
            </a:r>
            <a:r>
              <a:rPr lang="fr-FR" sz="2400" b="1" dirty="0">
                <a:solidFill>
                  <a:srgbClr val="203864"/>
                </a:solidFill>
              </a:rPr>
              <a:t>. </a:t>
            </a:r>
            <a:endParaRPr lang="fr-FR" sz="2400" i="1" dirty="0">
              <a:solidFill>
                <a:srgbClr val="203864"/>
              </a:solidFill>
            </a:endParaRPr>
          </a:p>
        </p:txBody>
      </p:sp>
      <p:sp>
        <p:nvSpPr>
          <p:cNvPr id="18" name="Rounded Rectangle 17">
            <a:extLst>
              <a:ext uri="{FF2B5EF4-FFF2-40B4-BE49-F238E27FC236}">
                <a16:creationId xmlns:a16="http://schemas.microsoft.com/office/drawing/2014/main" id="{67490566-88E4-CA42-A065-2DD821D52C40}"/>
              </a:ext>
            </a:extLst>
          </p:cNvPr>
          <p:cNvSpPr/>
          <p:nvPr/>
        </p:nvSpPr>
        <p:spPr>
          <a:xfrm>
            <a:off x="6997695" y="249870"/>
            <a:ext cx="2934167" cy="446594"/>
          </a:xfrm>
          <a:prstGeom prst="roundRect">
            <a:avLst/>
          </a:prstGeom>
          <a:solidFill>
            <a:srgbClr val="104F75"/>
          </a:solidFill>
          <a:ln>
            <a:solidFill>
              <a:srgbClr val="EF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000" b="1" dirty="0"/>
              <a:t>l’infirmier </a:t>
            </a:r>
            <a:r>
              <a:rPr lang="fr-FR" sz="2000" dirty="0"/>
              <a:t>= nurse (m.)</a:t>
            </a:r>
          </a:p>
        </p:txBody>
      </p:sp>
      <p:sp>
        <p:nvSpPr>
          <p:cNvPr id="2" name="TextBox 1">
            <a:extLst>
              <a:ext uri="{FF2B5EF4-FFF2-40B4-BE49-F238E27FC236}">
                <a16:creationId xmlns:a16="http://schemas.microsoft.com/office/drawing/2014/main" id="{23F54F41-09D0-D146-BE0A-C8F5EDB67942}"/>
              </a:ext>
            </a:extLst>
          </p:cNvPr>
          <p:cNvSpPr txBox="1"/>
          <p:nvPr/>
        </p:nvSpPr>
        <p:spPr>
          <a:xfrm>
            <a:off x="263071" y="2462214"/>
            <a:ext cx="7787625" cy="3738524"/>
          </a:xfrm>
          <a:prstGeom prst="rect">
            <a:avLst/>
          </a:prstGeom>
          <a:noFill/>
        </p:spPr>
        <p:txBody>
          <a:bodyPr wrap="square" rtlCol="0">
            <a:spAutoFit/>
          </a:bodyPr>
          <a:lstStyle/>
          <a:p>
            <a:pPr marL="457200" indent="-457200">
              <a:lnSpc>
                <a:spcPct val="125000"/>
              </a:lnSpc>
              <a:buFont typeface="+mj-lt"/>
              <a:buAutoNum type="arabicPeriod"/>
            </a:pPr>
            <a:r>
              <a:rPr lang="en-US" sz="2400" dirty="0">
                <a:solidFill>
                  <a:schemeClr val="accent5">
                    <a:lumMod val="50000"/>
                  </a:schemeClr>
                </a:solidFill>
              </a:rPr>
              <a:t>What have you done? (faire)</a:t>
            </a:r>
          </a:p>
          <a:p>
            <a:pPr marL="457200" indent="-457200">
              <a:lnSpc>
                <a:spcPct val="125000"/>
              </a:lnSpc>
              <a:buFont typeface="+mj-lt"/>
              <a:buAutoNum type="arabicPeriod"/>
            </a:pPr>
            <a:r>
              <a:rPr lang="en-US" sz="2400" dirty="0">
                <a:solidFill>
                  <a:schemeClr val="accent5">
                    <a:lumMod val="50000"/>
                  </a:schemeClr>
                </a:solidFill>
              </a:rPr>
              <a:t>Have you had an accident? (</a:t>
            </a:r>
            <a:r>
              <a:rPr lang="en-US" sz="2400" dirty="0" err="1">
                <a:solidFill>
                  <a:schemeClr val="accent5">
                    <a:lumMod val="50000"/>
                  </a:schemeClr>
                </a:solidFill>
              </a:rPr>
              <a:t>avoir</a:t>
            </a:r>
            <a:r>
              <a:rPr lang="en-US" sz="2400" dirty="0">
                <a:solidFill>
                  <a:schemeClr val="accent5">
                    <a:lumMod val="50000"/>
                  </a:schemeClr>
                </a:solidFill>
              </a:rPr>
              <a:t>) </a:t>
            </a:r>
          </a:p>
          <a:p>
            <a:pPr marL="457200" indent="-457200">
              <a:lnSpc>
                <a:spcPct val="125000"/>
              </a:lnSpc>
              <a:buFont typeface="+mj-lt"/>
              <a:buAutoNum type="arabicPeriod"/>
            </a:pPr>
            <a:r>
              <a:rPr lang="en-US" sz="2400" dirty="0">
                <a:solidFill>
                  <a:schemeClr val="accent5">
                    <a:lumMod val="50000"/>
                  </a:schemeClr>
                </a:solidFill>
              </a:rPr>
              <a:t>Did you go for a walk? (faire)</a:t>
            </a:r>
          </a:p>
          <a:p>
            <a:pPr marL="457200" indent="-457200">
              <a:lnSpc>
                <a:spcPct val="125000"/>
              </a:lnSpc>
              <a:buFont typeface="+mj-lt"/>
              <a:buAutoNum type="arabicPeriod"/>
            </a:pPr>
            <a:r>
              <a:rPr lang="en-US" sz="2400" dirty="0">
                <a:solidFill>
                  <a:schemeClr val="accent5">
                    <a:lumMod val="50000"/>
                  </a:schemeClr>
                </a:solidFill>
              </a:rPr>
              <a:t>Did your leg hurt yesterday? (</a:t>
            </a:r>
            <a:r>
              <a:rPr lang="en-US" sz="2400" dirty="0" err="1">
                <a:solidFill>
                  <a:schemeClr val="accent5">
                    <a:lumMod val="50000"/>
                  </a:schemeClr>
                </a:solidFill>
              </a:rPr>
              <a:t>avoir</a:t>
            </a:r>
            <a:r>
              <a:rPr lang="en-US" sz="2400" dirty="0">
                <a:solidFill>
                  <a:schemeClr val="accent5">
                    <a:lumMod val="50000"/>
                  </a:schemeClr>
                </a:solidFill>
              </a:rPr>
              <a:t>)</a:t>
            </a:r>
          </a:p>
          <a:p>
            <a:pPr marL="457200" indent="-457200">
              <a:lnSpc>
                <a:spcPct val="125000"/>
              </a:lnSpc>
              <a:buFont typeface="+mj-lt"/>
              <a:buAutoNum type="arabicPeriod"/>
            </a:pPr>
            <a:r>
              <a:rPr lang="en-US" sz="2400" dirty="0">
                <a:solidFill>
                  <a:schemeClr val="accent5">
                    <a:lumMod val="50000"/>
                  </a:schemeClr>
                </a:solidFill>
              </a:rPr>
              <a:t>What did the other doctor say? (dire)</a:t>
            </a:r>
          </a:p>
          <a:p>
            <a:pPr marL="457200" indent="-457200">
              <a:lnSpc>
                <a:spcPct val="125000"/>
              </a:lnSpc>
              <a:buFont typeface="+mj-lt"/>
              <a:buAutoNum type="arabicPeriod"/>
            </a:pPr>
            <a:r>
              <a:rPr lang="en-US" sz="2400" dirty="0">
                <a:solidFill>
                  <a:schemeClr val="accent5">
                    <a:lumMod val="50000"/>
                  </a:schemeClr>
                </a:solidFill>
              </a:rPr>
              <a:t>What has the nurse said? (dire) </a:t>
            </a:r>
          </a:p>
          <a:p>
            <a:pPr marL="457200" indent="-457200">
              <a:lnSpc>
                <a:spcPct val="125000"/>
              </a:lnSpc>
              <a:buFont typeface="+mj-lt"/>
              <a:buAutoNum type="arabicPeriod"/>
            </a:pPr>
            <a:r>
              <a:rPr lang="en-US" sz="2400" dirty="0">
                <a:solidFill>
                  <a:schemeClr val="accent5">
                    <a:lumMod val="50000"/>
                  </a:schemeClr>
                </a:solidFill>
              </a:rPr>
              <a:t>Have you drunk some water? (</a:t>
            </a:r>
            <a:r>
              <a:rPr lang="en-US" sz="2400" dirty="0" err="1">
                <a:solidFill>
                  <a:schemeClr val="accent5">
                    <a:lumMod val="50000"/>
                  </a:schemeClr>
                </a:solidFill>
              </a:rPr>
              <a:t>boire</a:t>
            </a:r>
            <a:r>
              <a:rPr lang="en-US" sz="2400" dirty="0">
                <a:solidFill>
                  <a:schemeClr val="accent5">
                    <a:lumMod val="50000"/>
                  </a:schemeClr>
                </a:solidFill>
              </a:rPr>
              <a:t>)</a:t>
            </a:r>
          </a:p>
          <a:p>
            <a:pPr marL="457200" indent="-457200">
              <a:lnSpc>
                <a:spcPct val="125000"/>
              </a:lnSpc>
              <a:buFont typeface="+mj-lt"/>
              <a:buAutoNum type="arabicPeriod"/>
            </a:pPr>
            <a:r>
              <a:rPr lang="en-US" sz="2400" dirty="0">
                <a:solidFill>
                  <a:schemeClr val="accent5">
                    <a:lumMod val="50000"/>
                  </a:schemeClr>
                </a:solidFill>
              </a:rPr>
              <a:t>Did you drink some coffee? (</a:t>
            </a:r>
            <a:r>
              <a:rPr lang="en-US" sz="2400" dirty="0" err="1">
                <a:solidFill>
                  <a:schemeClr val="accent5">
                    <a:lumMod val="50000"/>
                  </a:schemeClr>
                </a:solidFill>
              </a:rPr>
              <a:t>boire</a:t>
            </a:r>
            <a:r>
              <a:rPr lang="en-US" sz="2400" dirty="0">
                <a:solidFill>
                  <a:schemeClr val="accent5">
                    <a:lumMod val="50000"/>
                  </a:schemeClr>
                </a:solidFill>
              </a:rPr>
              <a:t>) </a:t>
            </a:r>
          </a:p>
        </p:txBody>
      </p:sp>
      <p:pic>
        <p:nvPicPr>
          <p:cNvPr id="11" name="Picture 10" descr="A picture containing vector graphics&#10;&#10;Description automatically generated">
            <a:extLst>
              <a:ext uri="{FF2B5EF4-FFF2-40B4-BE49-F238E27FC236}">
                <a16:creationId xmlns:a16="http://schemas.microsoft.com/office/drawing/2014/main" id="{22C1D2EB-E748-D042-A1E5-FCC787430C2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78070" y="4568888"/>
            <a:ext cx="1631850" cy="1631850"/>
          </a:xfrm>
          <a:prstGeom prst="rect">
            <a:avLst/>
          </a:prstGeom>
        </p:spPr>
      </p:pic>
      <p:sp>
        <p:nvSpPr>
          <p:cNvPr id="9" name="TextBox 8">
            <a:extLst>
              <a:ext uri="{FF2B5EF4-FFF2-40B4-BE49-F238E27FC236}">
                <a16:creationId xmlns:a16="http://schemas.microsoft.com/office/drawing/2014/main" id="{F85A521D-E1D3-D34E-B72A-8582AEB5334D}"/>
              </a:ext>
            </a:extLst>
          </p:cNvPr>
          <p:cNvSpPr txBox="1"/>
          <p:nvPr/>
        </p:nvSpPr>
        <p:spPr>
          <a:xfrm>
            <a:off x="7933539" y="2424464"/>
            <a:ext cx="3976381" cy="1804749"/>
          </a:xfrm>
          <a:prstGeom prst="wedgeRoundRectCallout">
            <a:avLst>
              <a:gd name="adj1" fmla="val -22018"/>
              <a:gd name="adj2" fmla="val 67731"/>
              <a:gd name="adj3" fmla="val 16667"/>
            </a:avLst>
          </a:prstGeom>
          <a:solidFill>
            <a:srgbClr val="115076"/>
          </a:solidFill>
          <a:ln>
            <a:solidFill>
              <a:srgbClr val="E65D00"/>
            </a:solidFill>
          </a:ln>
        </p:spPr>
        <p:txBody>
          <a:bodyPr wrap="square" rtlCol="0" anchor="ctr">
            <a:spAutoFit/>
          </a:bodyPr>
          <a:lstStyle/>
          <a:p>
            <a:pPr algn="ctr">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Remember ! </a:t>
            </a:r>
            <a:r>
              <a:rPr lang="en-US" sz="2000" dirty="0">
                <a:solidFill>
                  <a:schemeClr val="bg1"/>
                </a:solidFill>
              </a:rPr>
              <a:t>To ask </a:t>
            </a:r>
            <a:r>
              <a:rPr lang="en-US" sz="2000" b="1" dirty="0">
                <a:solidFill>
                  <a:schemeClr val="bg1"/>
                </a:solidFill>
              </a:rPr>
              <a:t>information</a:t>
            </a:r>
            <a:r>
              <a:rPr lang="en-US" sz="2000" dirty="0">
                <a:solidFill>
                  <a:schemeClr val="bg1"/>
                </a:solidFill>
              </a:rPr>
              <a:t> questions with ‘</a:t>
            </a:r>
            <a:r>
              <a:rPr lang="en-US" sz="2000" dirty="0" err="1">
                <a:solidFill>
                  <a:schemeClr val="bg1"/>
                </a:solidFill>
              </a:rPr>
              <a:t>est-ce</a:t>
            </a:r>
            <a:r>
              <a:rPr lang="en-US" sz="2000" dirty="0">
                <a:solidFill>
                  <a:schemeClr val="bg1"/>
                </a:solidFill>
              </a:rPr>
              <a:t> que’, the </a:t>
            </a:r>
            <a:r>
              <a:rPr lang="en-US" sz="2000" b="1" dirty="0">
                <a:solidFill>
                  <a:schemeClr val="bg1"/>
                </a:solidFill>
              </a:rPr>
              <a:t>question word (e.g., que)</a:t>
            </a:r>
            <a:r>
              <a:rPr lang="en-US" sz="2000" dirty="0">
                <a:solidFill>
                  <a:schemeClr val="bg1"/>
                </a:solidFill>
              </a:rPr>
              <a:t> comes </a:t>
            </a:r>
            <a:r>
              <a:rPr lang="en-US" sz="2000" b="1" dirty="0">
                <a:solidFill>
                  <a:schemeClr val="bg1"/>
                </a:solidFill>
              </a:rPr>
              <a:t>first: e.g., ‘</a:t>
            </a:r>
            <a:r>
              <a:rPr lang="en-US" sz="2000" b="1" dirty="0" err="1">
                <a:solidFill>
                  <a:schemeClr val="bg1"/>
                </a:solidFill>
              </a:rPr>
              <a:t>qu</a:t>
            </a:r>
            <a:r>
              <a:rPr lang="en-US" sz="2000" dirty="0" err="1">
                <a:solidFill>
                  <a:schemeClr val="bg1"/>
                </a:solidFill>
              </a:rPr>
              <a:t>’est-ce</a:t>
            </a:r>
            <a:r>
              <a:rPr lang="en-US" sz="2000" dirty="0">
                <a:solidFill>
                  <a:schemeClr val="bg1"/>
                </a:solidFill>
              </a:rPr>
              <a:t> que’.</a:t>
            </a:r>
          </a:p>
        </p:txBody>
      </p:sp>
    </p:spTree>
    <p:extLst>
      <p:ext uri="{BB962C8B-B14F-4D97-AF65-F5344CB8AC3E}">
        <p14:creationId xmlns:p14="http://schemas.microsoft.com/office/powerpoint/2010/main" val="8872454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fr-FR" sz="3600" b="1" dirty="0">
                <a:solidFill>
                  <a:schemeClr val="bg1"/>
                </a:solidFill>
              </a:rPr>
              <a:t>À l’hôpital anglais </a:t>
            </a:r>
          </a:p>
        </p:txBody>
      </p:sp>
      <p:sp>
        <p:nvSpPr>
          <p:cNvPr id="3" name="Rounded Rectangle 46">
            <a:extLst>
              <a:ext uri="{FF2B5EF4-FFF2-40B4-BE49-F238E27FC236}">
                <a16:creationId xmlns:a16="http://schemas.microsoft.com/office/drawing/2014/main" id="{906AB533-666A-48F5-8D9A-25C7CFB31B1B}"/>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6" name="TextBox 15">
            <a:extLst>
              <a:ext uri="{FF2B5EF4-FFF2-40B4-BE49-F238E27FC236}">
                <a16:creationId xmlns:a16="http://schemas.microsoft.com/office/drawing/2014/main" id="{7AFA2D29-FA71-1343-B20A-252667827AFD}"/>
              </a:ext>
            </a:extLst>
          </p:cNvPr>
          <p:cNvSpPr txBox="1"/>
          <p:nvPr/>
        </p:nvSpPr>
        <p:spPr>
          <a:xfrm>
            <a:off x="180000" y="1224712"/>
            <a:ext cx="11729920" cy="1200329"/>
          </a:xfrm>
          <a:prstGeom prst="rect">
            <a:avLst/>
          </a:prstGeom>
          <a:noFill/>
        </p:spPr>
        <p:txBody>
          <a:bodyPr wrap="square" rtlCol="0">
            <a:spAutoFit/>
          </a:bodyPr>
          <a:lstStyle/>
          <a:p>
            <a:r>
              <a:rPr lang="fr-FR" sz="2400" dirty="0">
                <a:solidFill>
                  <a:srgbClr val="203864"/>
                </a:solidFill>
              </a:rPr>
              <a:t>Ton amie française, Agnès, est dans un hôpital local en Angleterre. Elle ne comprend pas les questions du médecin ! </a:t>
            </a:r>
            <a:r>
              <a:rPr lang="fr-FR" sz="2400" b="1" dirty="0">
                <a:solidFill>
                  <a:srgbClr val="203864"/>
                </a:solidFill>
              </a:rPr>
              <a:t>Aide Agnès. Traduis les questions</a:t>
            </a:r>
            <a:r>
              <a:rPr lang="fr-FR" sz="2400" dirty="0">
                <a:solidFill>
                  <a:srgbClr val="203864"/>
                </a:solidFill>
              </a:rPr>
              <a:t>.</a:t>
            </a:r>
          </a:p>
          <a:p>
            <a:r>
              <a:rPr lang="fr-FR" sz="2400" b="1" dirty="0">
                <a:solidFill>
                  <a:srgbClr val="203864"/>
                </a:solidFill>
              </a:rPr>
              <a:t>Commence tes questions par </a:t>
            </a:r>
            <a:r>
              <a:rPr lang="fr-FR" sz="2400" b="1" i="1" dirty="0">
                <a:solidFill>
                  <a:srgbClr val="203864"/>
                </a:solidFill>
              </a:rPr>
              <a:t>est-ce que</a:t>
            </a:r>
            <a:r>
              <a:rPr lang="fr-FR" sz="2400" b="1" dirty="0">
                <a:solidFill>
                  <a:srgbClr val="203864"/>
                </a:solidFill>
              </a:rPr>
              <a:t>. </a:t>
            </a:r>
            <a:endParaRPr lang="fr-FR" sz="2400" i="1" dirty="0">
              <a:solidFill>
                <a:srgbClr val="203864"/>
              </a:solidFill>
            </a:endParaRPr>
          </a:p>
        </p:txBody>
      </p:sp>
      <p:sp>
        <p:nvSpPr>
          <p:cNvPr id="2" name="TextBox 1">
            <a:extLst>
              <a:ext uri="{FF2B5EF4-FFF2-40B4-BE49-F238E27FC236}">
                <a16:creationId xmlns:a16="http://schemas.microsoft.com/office/drawing/2014/main" id="{23F54F41-09D0-D146-BE0A-C8F5EDB67942}"/>
              </a:ext>
            </a:extLst>
          </p:cNvPr>
          <p:cNvSpPr txBox="1"/>
          <p:nvPr/>
        </p:nvSpPr>
        <p:spPr>
          <a:xfrm>
            <a:off x="263072" y="2474012"/>
            <a:ext cx="6814686" cy="3738524"/>
          </a:xfrm>
          <a:prstGeom prst="rect">
            <a:avLst/>
          </a:prstGeom>
          <a:noFill/>
        </p:spPr>
        <p:txBody>
          <a:bodyPr wrap="none" rtlCol="0">
            <a:spAutoFit/>
          </a:bodyPr>
          <a:lstStyle/>
          <a:p>
            <a:pPr marL="457200" indent="-457200">
              <a:lnSpc>
                <a:spcPct val="125000"/>
              </a:lnSpc>
              <a:buFont typeface="+mj-lt"/>
              <a:buAutoNum type="arabicPeriod"/>
            </a:pPr>
            <a:r>
              <a:rPr lang="fr-FR" sz="2400" dirty="0">
                <a:solidFill>
                  <a:schemeClr val="accent5">
                    <a:lumMod val="50000"/>
                  </a:schemeClr>
                </a:solidFill>
              </a:rPr>
              <a:t>Qu’est-ce que tu as fait ? </a:t>
            </a:r>
          </a:p>
          <a:p>
            <a:pPr marL="457200" indent="-457200">
              <a:lnSpc>
                <a:spcPct val="125000"/>
              </a:lnSpc>
              <a:buFont typeface="+mj-lt"/>
              <a:buAutoNum type="arabicPeriod"/>
            </a:pPr>
            <a:r>
              <a:rPr lang="fr-FR" sz="2400" dirty="0">
                <a:solidFill>
                  <a:schemeClr val="accent5">
                    <a:lumMod val="50000"/>
                  </a:schemeClr>
                </a:solidFill>
              </a:rPr>
              <a:t>Est-ce que tu as eu un accident ?  </a:t>
            </a:r>
          </a:p>
          <a:p>
            <a:pPr marL="457200" indent="-457200">
              <a:lnSpc>
                <a:spcPct val="125000"/>
              </a:lnSpc>
              <a:buFont typeface="+mj-lt"/>
              <a:buAutoNum type="arabicPeriod"/>
            </a:pPr>
            <a:r>
              <a:rPr lang="fr-FR" sz="2400" dirty="0">
                <a:solidFill>
                  <a:schemeClr val="accent5">
                    <a:lumMod val="50000"/>
                  </a:schemeClr>
                </a:solidFill>
              </a:rPr>
              <a:t>Est-ce que tu as fait une promenade ?</a:t>
            </a:r>
          </a:p>
          <a:p>
            <a:pPr marL="457200" indent="-457200">
              <a:lnSpc>
                <a:spcPct val="125000"/>
              </a:lnSpc>
              <a:buFont typeface="+mj-lt"/>
              <a:buAutoNum type="arabicPeriod"/>
            </a:pPr>
            <a:r>
              <a:rPr lang="fr-FR" sz="2400" dirty="0">
                <a:solidFill>
                  <a:schemeClr val="accent5">
                    <a:lumMod val="50000"/>
                  </a:schemeClr>
                </a:solidFill>
              </a:rPr>
              <a:t>Est-ce que tu as eu mal à la jambe hier ? </a:t>
            </a:r>
          </a:p>
          <a:p>
            <a:pPr marL="457200" indent="-457200">
              <a:lnSpc>
                <a:spcPct val="125000"/>
              </a:lnSpc>
              <a:buFont typeface="+mj-lt"/>
              <a:buAutoNum type="arabicPeriod"/>
            </a:pPr>
            <a:r>
              <a:rPr lang="fr-FR" sz="2400" dirty="0">
                <a:solidFill>
                  <a:schemeClr val="accent5">
                    <a:lumMod val="50000"/>
                  </a:schemeClr>
                </a:solidFill>
              </a:rPr>
              <a:t>Qu’est-ce que l’autre médecin a dit ? </a:t>
            </a:r>
          </a:p>
          <a:p>
            <a:pPr marL="457200" indent="-457200">
              <a:lnSpc>
                <a:spcPct val="125000"/>
              </a:lnSpc>
              <a:buFont typeface="+mj-lt"/>
              <a:buAutoNum type="arabicPeriod"/>
            </a:pPr>
            <a:r>
              <a:rPr lang="fr-FR" sz="2400" dirty="0">
                <a:solidFill>
                  <a:schemeClr val="accent5">
                    <a:lumMod val="50000"/>
                  </a:schemeClr>
                </a:solidFill>
              </a:rPr>
              <a:t>Qu’est-ce que l’infirmier a dit ? </a:t>
            </a:r>
          </a:p>
          <a:p>
            <a:pPr marL="457200" indent="-457200">
              <a:lnSpc>
                <a:spcPct val="125000"/>
              </a:lnSpc>
              <a:buFont typeface="+mj-lt"/>
              <a:buAutoNum type="arabicPeriod"/>
            </a:pPr>
            <a:r>
              <a:rPr lang="fr-FR" sz="2400" dirty="0">
                <a:solidFill>
                  <a:schemeClr val="accent5">
                    <a:lumMod val="50000"/>
                  </a:schemeClr>
                </a:solidFill>
              </a:rPr>
              <a:t>Est-ce que tu as bu de l’eau ? </a:t>
            </a:r>
          </a:p>
          <a:p>
            <a:pPr marL="457200" indent="-457200">
              <a:lnSpc>
                <a:spcPct val="125000"/>
              </a:lnSpc>
              <a:buFont typeface="+mj-lt"/>
              <a:buAutoNum type="arabicPeriod"/>
            </a:pPr>
            <a:r>
              <a:rPr lang="fr-FR" sz="2400" dirty="0">
                <a:solidFill>
                  <a:schemeClr val="accent5">
                    <a:lumMod val="50000"/>
                  </a:schemeClr>
                </a:solidFill>
              </a:rPr>
              <a:t>Est-ce que tu as bu du café ? </a:t>
            </a:r>
          </a:p>
        </p:txBody>
      </p:sp>
      <p:sp>
        <p:nvSpPr>
          <p:cNvPr id="11" name="Rounded Rectangle 10">
            <a:extLst>
              <a:ext uri="{FF2B5EF4-FFF2-40B4-BE49-F238E27FC236}">
                <a16:creationId xmlns:a16="http://schemas.microsoft.com/office/drawing/2014/main" id="{294C60B3-E9C6-D344-9CF6-1CA7E2AD5DDB}"/>
              </a:ext>
            </a:extLst>
          </p:cNvPr>
          <p:cNvSpPr/>
          <p:nvPr/>
        </p:nvSpPr>
        <p:spPr>
          <a:xfrm>
            <a:off x="6997695" y="249870"/>
            <a:ext cx="2934167" cy="446594"/>
          </a:xfrm>
          <a:prstGeom prst="roundRect">
            <a:avLst/>
          </a:prstGeom>
          <a:solidFill>
            <a:srgbClr val="104F75"/>
          </a:solidFill>
          <a:ln>
            <a:solidFill>
              <a:srgbClr val="EF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000" b="1" dirty="0"/>
              <a:t>l’infirmier </a:t>
            </a:r>
            <a:r>
              <a:rPr lang="fr-FR" sz="2000" dirty="0"/>
              <a:t>= nurse (m.)</a:t>
            </a:r>
          </a:p>
        </p:txBody>
      </p:sp>
      <p:pic>
        <p:nvPicPr>
          <p:cNvPr id="12" name="Picture 11" descr="A picture containing vector graphics&#10;&#10;Description automatically generated">
            <a:extLst>
              <a:ext uri="{FF2B5EF4-FFF2-40B4-BE49-F238E27FC236}">
                <a16:creationId xmlns:a16="http://schemas.microsoft.com/office/drawing/2014/main" id="{5E611B07-95D8-4715-B599-E0D08FAAE8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78070" y="4331476"/>
            <a:ext cx="1631850" cy="1631850"/>
          </a:xfrm>
          <a:prstGeom prst="rect">
            <a:avLst/>
          </a:prstGeom>
        </p:spPr>
      </p:pic>
      <p:sp>
        <p:nvSpPr>
          <p:cNvPr id="13" name="TextBox 12">
            <a:extLst>
              <a:ext uri="{FF2B5EF4-FFF2-40B4-BE49-F238E27FC236}">
                <a16:creationId xmlns:a16="http://schemas.microsoft.com/office/drawing/2014/main" id="{3792EE4B-1582-4214-BBD8-454784753A06}"/>
              </a:ext>
            </a:extLst>
          </p:cNvPr>
          <p:cNvSpPr txBox="1"/>
          <p:nvPr/>
        </p:nvSpPr>
        <p:spPr>
          <a:xfrm>
            <a:off x="7120207" y="2245666"/>
            <a:ext cx="3181343" cy="1804749"/>
          </a:xfrm>
          <a:prstGeom prst="wedgeRoundRectCallout">
            <a:avLst>
              <a:gd name="adj1" fmla="val -22018"/>
              <a:gd name="adj2" fmla="val 67731"/>
              <a:gd name="adj3" fmla="val 16667"/>
            </a:avLst>
          </a:prstGeom>
          <a:solidFill>
            <a:srgbClr val="115076"/>
          </a:solidFill>
          <a:ln>
            <a:solidFill>
              <a:srgbClr val="E65D00"/>
            </a:solidFill>
          </a:ln>
        </p:spPr>
        <p:txBody>
          <a:bodyPr wrap="square" rtlCol="0" anchor="ctr">
            <a:spAutoFit/>
          </a:bodyPr>
          <a:lstStyle/>
          <a:p>
            <a:pPr algn="ctr">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Remember ! </a:t>
            </a:r>
            <a:r>
              <a:rPr lang="en-US" sz="2000" dirty="0">
                <a:solidFill>
                  <a:schemeClr val="bg1"/>
                </a:solidFill>
              </a:rPr>
              <a:t>To ask </a:t>
            </a:r>
            <a:r>
              <a:rPr lang="en-US" sz="2000" b="1" dirty="0">
                <a:solidFill>
                  <a:schemeClr val="bg1"/>
                </a:solidFill>
              </a:rPr>
              <a:t>information</a:t>
            </a:r>
            <a:r>
              <a:rPr lang="en-US" sz="2000" dirty="0">
                <a:solidFill>
                  <a:schemeClr val="bg1"/>
                </a:solidFill>
              </a:rPr>
              <a:t> questions, the </a:t>
            </a:r>
            <a:r>
              <a:rPr lang="en-US" sz="2000" b="1" dirty="0">
                <a:solidFill>
                  <a:schemeClr val="bg1"/>
                </a:solidFill>
              </a:rPr>
              <a:t>question word (e.g., que)</a:t>
            </a:r>
            <a:r>
              <a:rPr lang="en-US" sz="2000" dirty="0">
                <a:solidFill>
                  <a:schemeClr val="bg1"/>
                </a:solidFill>
              </a:rPr>
              <a:t> goes </a:t>
            </a:r>
            <a:r>
              <a:rPr lang="en-US" sz="2000" b="1" dirty="0">
                <a:solidFill>
                  <a:schemeClr val="bg1"/>
                </a:solidFill>
              </a:rPr>
              <a:t>before</a:t>
            </a:r>
            <a:r>
              <a:rPr lang="en-US" sz="2000" dirty="0">
                <a:solidFill>
                  <a:schemeClr val="bg1"/>
                </a:solidFill>
              </a:rPr>
              <a:t> </a:t>
            </a:r>
            <a:r>
              <a:rPr lang="en-US" sz="2000" i="1" dirty="0" err="1">
                <a:solidFill>
                  <a:schemeClr val="bg1"/>
                </a:solidFill>
              </a:rPr>
              <a:t>est-ce</a:t>
            </a:r>
            <a:r>
              <a:rPr lang="en-US" sz="2000" i="1" dirty="0">
                <a:solidFill>
                  <a:schemeClr val="bg1"/>
                </a:solidFill>
              </a:rPr>
              <a:t> que.</a:t>
            </a:r>
            <a:endParaRPr lang="en-US" sz="2000" dirty="0">
              <a:solidFill>
                <a:schemeClr val="bg1"/>
              </a:solidFill>
            </a:endParaRPr>
          </a:p>
        </p:txBody>
      </p:sp>
    </p:spTree>
    <p:extLst>
      <p:ext uri="{BB962C8B-B14F-4D97-AF65-F5344CB8AC3E}">
        <p14:creationId xmlns:p14="http://schemas.microsoft.com/office/powerpoint/2010/main" val="29786866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2" name="Group 1" descr="background rectangle">
            <a:extLst>
              <a:ext uri="{C183D7F6-B498-43B3-948B-1728B52AA6E4}">
                <adec:decorative xmlns:adec="http://schemas.microsoft.com/office/drawing/2017/decorative" val="1"/>
              </a:ext>
            </a:extLst>
          </p:cNvPr>
          <p:cNvGrpSpPr/>
          <p:nvPr/>
        </p:nvGrpSpPr>
        <p:grpSpPr>
          <a:xfrm>
            <a:off x="0" y="0"/>
            <a:ext cx="12172735" cy="6860761"/>
            <a:chOff x="-5614" y="-2779"/>
            <a:chExt cx="12172735" cy="6906416"/>
          </a:xfrm>
        </p:grpSpPr>
        <p:grpSp>
          <p:nvGrpSpPr>
            <p:cNvPr id="8" name="Group 7"/>
            <p:cNvGrpSpPr/>
            <p:nvPr/>
          </p:nvGrpSpPr>
          <p:grpSpPr>
            <a:xfrm>
              <a:off x="-2804" y="-1388"/>
              <a:ext cx="12169925" cy="6903634"/>
              <a:chOff x="53641" y="-1388"/>
              <a:chExt cx="12169925" cy="6903634"/>
            </a:xfrm>
            <a:solidFill>
              <a:srgbClr val="E3EAFD"/>
            </a:solidFill>
          </p:grpSpPr>
          <p:sp>
            <p:nvSpPr>
              <p:cNvPr id="9" name="Isosceles Triangle 8">
                <a:extLst>
                  <a:ext uri="{C183D7F6-B498-43B3-948B-1728B52AA6E4}">
                    <adec:decorative xmlns:adec="http://schemas.microsoft.com/office/drawing/2017/decorative" val="1"/>
                  </a:ext>
                </a:extLst>
              </p:cNvPr>
              <p:cNvSpPr/>
              <p:nvPr/>
            </p:nvSpPr>
            <p:spPr>
              <a:xfrm rot="5400000">
                <a:off x="4989567" y="-331753"/>
                <a:ext cx="6903634" cy="7564364"/>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Rectangle 9"/>
              <p:cNvSpPr/>
              <p:nvPr/>
            </p:nvSpPr>
            <p:spPr>
              <a:xfrm>
                <a:off x="53641" y="0"/>
                <a:ext cx="4635976" cy="690224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64041" y="-321449"/>
              <a:ext cx="6903637" cy="7540978"/>
            </a:xfrm>
            <a:prstGeom prst="triangle">
              <a:avLst>
                <a:gd name="adj" fmla="val 0"/>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 name="Rectangle 4">
              <a:extLst>
                <a:ext uri="{C183D7F6-B498-43B3-948B-1728B52AA6E4}">
                  <adec:decorative xmlns:adec="http://schemas.microsoft.com/office/drawing/2017/decorative" val="1"/>
                </a:ext>
              </a:extLst>
            </p:cNvPr>
            <p:cNvSpPr/>
            <p:nvPr/>
          </p:nvSpPr>
          <p:spPr>
            <a:xfrm>
              <a:off x="-5614" y="1"/>
              <a:ext cx="4350984" cy="6903636"/>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3" name="Title 2">
            <a:extLst>
              <a:ext uri="{FF2B5EF4-FFF2-40B4-BE49-F238E27FC236}">
                <a16:creationId xmlns:a16="http://schemas.microsoft.com/office/drawing/2014/main" id="{364517F0-A710-4042-8099-701E8D464216}"/>
              </a:ext>
            </a:extLst>
          </p:cNvPr>
          <p:cNvSpPr>
            <a:spLocks noGrp="1"/>
          </p:cNvSpPr>
          <p:nvPr>
            <p:ph type="ctrTitle"/>
          </p:nvPr>
        </p:nvSpPr>
        <p:spPr>
          <a:xfrm>
            <a:off x="180000" y="1474845"/>
            <a:ext cx="9306901" cy="1062010"/>
          </a:xfrm>
        </p:spPr>
        <p:txBody>
          <a:bodyPr>
            <a:normAutofit fontScale="90000"/>
          </a:bodyPr>
          <a:lstStyle/>
          <a:p>
            <a:pPr algn="l"/>
            <a:r>
              <a:rPr lang="en-GB" sz="4000" b="1" dirty="0">
                <a:solidFill>
                  <a:prstClr val="white"/>
                </a:solidFill>
              </a:rPr>
              <a:t>Asking about what you did/have done</a:t>
            </a:r>
            <a:endParaRPr lang="en-US" sz="4000" dirty="0"/>
          </a:p>
        </p:txBody>
      </p:sp>
      <p:sp>
        <p:nvSpPr>
          <p:cNvPr id="6" name="Subtitle 5">
            <a:extLst>
              <a:ext uri="{FF2B5EF4-FFF2-40B4-BE49-F238E27FC236}">
                <a16:creationId xmlns:a16="http://schemas.microsoft.com/office/drawing/2014/main" id="{40A580B7-C268-0342-99CB-FE5B503198AA}"/>
              </a:ext>
            </a:extLst>
          </p:cNvPr>
          <p:cNvSpPr>
            <a:spLocks noGrp="1"/>
          </p:cNvSpPr>
          <p:nvPr>
            <p:ph type="subTitle" idx="1"/>
          </p:nvPr>
        </p:nvSpPr>
        <p:spPr>
          <a:xfrm>
            <a:off x="180000" y="2542938"/>
            <a:ext cx="7748076" cy="886062"/>
          </a:xfrm>
        </p:spPr>
        <p:txBody>
          <a:bodyPr>
            <a:noAutofit/>
          </a:bodyPr>
          <a:lstStyle/>
          <a:p>
            <a:pPr algn="l"/>
            <a:r>
              <a:rPr lang="en-GB" sz="3000" dirty="0">
                <a:solidFill>
                  <a:prstClr val="white"/>
                </a:solidFill>
              </a:rPr>
              <a:t>Verbs like </a:t>
            </a:r>
            <a:r>
              <a:rPr lang="en-GB" sz="3000" i="1" dirty="0">
                <a:solidFill>
                  <a:prstClr val="white"/>
                </a:solidFill>
              </a:rPr>
              <a:t>prendre</a:t>
            </a:r>
            <a:r>
              <a:rPr lang="en-GB" sz="3000" dirty="0">
                <a:solidFill>
                  <a:prstClr val="white"/>
                </a:solidFill>
              </a:rPr>
              <a:t> in the perfect tense</a:t>
            </a:r>
          </a:p>
          <a:p>
            <a:pPr algn="l"/>
            <a:r>
              <a:rPr lang="en-GB" sz="3000" dirty="0">
                <a:solidFill>
                  <a:prstClr val="white"/>
                </a:solidFill>
              </a:rPr>
              <a:t>SSC [gn], [j/soft g] revisited</a:t>
            </a:r>
          </a:p>
        </p:txBody>
      </p:sp>
      <p:sp>
        <p:nvSpPr>
          <p:cNvPr id="11" name="Title 3">
            <a:extLst>
              <a:ext uri="{FF2B5EF4-FFF2-40B4-BE49-F238E27FC236}">
                <a16:creationId xmlns:a16="http://schemas.microsoft.com/office/drawing/2014/main" id="{7B424077-B2D5-46AA-BDA8-6FF15DA500E8}"/>
              </a:ext>
            </a:extLst>
          </p:cNvPr>
          <p:cNvSpPr txBox="1">
            <a:spLocks/>
          </p:cNvSpPr>
          <p:nvPr/>
        </p:nvSpPr>
        <p:spPr>
          <a:xfrm>
            <a:off x="253338" y="4865362"/>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Y8 French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3.2 - Week 6 - Lesson 70</a:t>
            </a:r>
          </a:p>
        </p:txBody>
      </p:sp>
      <p:sp>
        <p:nvSpPr>
          <p:cNvPr id="13" name="Title 3">
            <a:extLst>
              <a:ext uri="{FF2B5EF4-FFF2-40B4-BE49-F238E27FC236}">
                <a16:creationId xmlns:a16="http://schemas.microsoft.com/office/drawing/2014/main" id="{502CB826-070E-7442-AEA1-0E03C56E046F}"/>
              </a:ext>
            </a:extLst>
          </p:cNvPr>
          <p:cNvSpPr txBox="1">
            <a:spLocks/>
          </p:cNvSpPr>
          <p:nvPr/>
        </p:nvSpPr>
        <p:spPr>
          <a:xfrm>
            <a:off x="235003" y="5666212"/>
            <a:ext cx="7863968" cy="1080309"/>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Amber Dudley / Catherine Morris / Natalie Finlayson</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by: Chloé </a:t>
            </a:r>
            <a:r>
              <a:rPr kumimoji="0" lang="en-GB" sz="1400" b="0"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Motard</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 09/07/21</a:t>
            </a: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40692257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Hard and soft [g]/[j]</a:t>
            </a:r>
          </a:p>
        </p:txBody>
      </p:sp>
      <p:sp>
        <p:nvSpPr>
          <p:cNvPr id="2" name="TextBox 1">
            <a:extLst>
              <a:ext uri="{FF2B5EF4-FFF2-40B4-BE49-F238E27FC236}">
                <a16:creationId xmlns:a16="http://schemas.microsoft.com/office/drawing/2014/main" id="{F5AEF9DF-2FD5-1442-9E84-D31130754D83}"/>
              </a:ext>
            </a:extLst>
          </p:cNvPr>
          <p:cNvSpPr txBox="1"/>
          <p:nvPr/>
        </p:nvSpPr>
        <p:spPr>
          <a:xfrm>
            <a:off x="230800" y="1492207"/>
            <a:ext cx="11198087"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Hard [g] is pronounced like the g in ‘gold’.</a:t>
            </a:r>
          </a:p>
        </p:txBody>
      </p:sp>
      <p:sp>
        <p:nvSpPr>
          <p:cNvPr id="9" name="TextBox 8">
            <a:extLst>
              <a:ext uri="{FF2B5EF4-FFF2-40B4-BE49-F238E27FC236}">
                <a16:creationId xmlns:a16="http://schemas.microsoft.com/office/drawing/2014/main" id="{E10D9AB7-31D3-4B9E-9A50-C50CE9285965}"/>
              </a:ext>
            </a:extLst>
          </p:cNvPr>
          <p:cNvSpPr txBox="1"/>
          <p:nvPr/>
        </p:nvSpPr>
        <p:spPr>
          <a:xfrm>
            <a:off x="230800" y="1908137"/>
            <a:ext cx="11198087" cy="492443"/>
          </a:xfrm>
          <a:prstGeom prst="rect">
            <a:avLst/>
          </a:prstGeom>
          <a:noFill/>
        </p:spPr>
        <p:txBody>
          <a:bodyPr wrap="square" rtlCol="0">
            <a:spAutoFit/>
          </a:bodyPr>
          <a:lstStyle/>
          <a:p>
            <a:pPr lvl="0">
              <a:defRPr/>
            </a:pPr>
            <a:r>
              <a:rPr lang="en-US" sz="2600" dirty="0">
                <a:solidFill>
                  <a:schemeClr val="accent5">
                    <a:lumMod val="50000"/>
                  </a:schemeClr>
                </a:solidFill>
              </a:rPr>
              <a:t>[g] is hard when it comes before </a:t>
            </a:r>
            <a:r>
              <a:rPr lang="en-US" sz="2600" b="1" dirty="0">
                <a:solidFill>
                  <a:schemeClr val="accent5">
                    <a:lumMod val="50000"/>
                  </a:schemeClr>
                </a:solidFill>
              </a:rPr>
              <a:t>a</a:t>
            </a:r>
            <a:r>
              <a:rPr lang="en-US" sz="2600" dirty="0">
                <a:solidFill>
                  <a:schemeClr val="accent5">
                    <a:lumMod val="50000"/>
                  </a:schemeClr>
                </a:solidFill>
              </a:rPr>
              <a:t>, </a:t>
            </a:r>
            <a:r>
              <a:rPr lang="en-US" sz="2600" b="1" dirty="0">
                <a:solidFill>
                  <a:schemeClr val="accent5">
                    <a:lumMod val="50000"/>
                  </a:schemeClr>
                </a:solidFill>
              </a:rPr>
              <a:t>o</a:t>
            </a:r>
            <a:r>
              <a:rPr lang="en-US" sz="2600" dirty="0">
                <a:solidFill>
                  <a:schemeClr val="accent5">
                    <a:lumMod val="50000"/>
                  </a:schemeClr>
                </a:solidFill>
              </a:rPr>
              <a:t>, </a:t>
            </a:r>
            <a:r>
              <a:rPr lang="en-US" sz="2600" b="1" dirty="0">
                <a:solidFill>
                  <a:schemeClr val="accent5">
                    <a:lumMod val="50000"/>
                  </a:schemeClr>
                </a:solidFill>
              </a:rPr>
              <a:t>u</a:t>
            </a:r>
            <a:r>
              <a:rPr lang="en-US" sz="2600" dirty="0">
                <a:solidFill>
                  <a:schemeClr val="accent5">
                    <a:lumMod val="50000"/>
                  </a:schemeClr>
                </a:solidFill>
              </a:rPr>
              <a:t> or </a:t>
            </a:r>
            <a:r>
              <a:rPr lang="en-US" sz="2600" b="1" dirty="0">
                <a:solidFill>
                  <a:schemeClr val="accent5">
                    <a:lumMod val="50000"/>
                  </a:schemeClr>
                </a:solidFill>
              </a:rPr>
              <a:t>r, l, m</a:t>
            </a:r>
            <a:r>
              <a:rPr lang="en-US" sz="2600" dirty="0">
                <a:solidFill>
                  <a:schemeClr val="accent5">
                    <a:lumMod val="50000"/>
                  </a:schemeClr>
                </a:solidFill>
              </a:rPr>
              <a:t>.</a:t>
            </a:r>
            <a:endParaRPr kumimoji="0" lang="en-US" sz="2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0" name="TextBox 9">
            <a:extLst>
              <a:ext uri="{FF2B5EF4-FFF2-40B4-BE49-F238E27FC236}">
                <a16:creationId xmlns:a16="http://schemas.microsoft.com/office/drawing/2014/main" id="{5F0F0EB5-39ED-4EA4-9083-964D1944667C}"/>
              </a:ext>
            </a:extLst>
          </p:cNvPr>
          <p:cNvSpPr txBox="1"/>
          <p:nvPr/>
        </p:nvSpPr>
        <p:spPr>
          <a:xfrm>
            <a:off x="230800" y="2979940"/>
            <a:ext cx="11198087"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Soft [g] and [j] are pronounced like the g in ‘massage’.</a:t>
            </a:r>
          </a:p>
        </p:txBody>
      </p:sp>
      <p:sp>
        <p:nvSpPr>
          <p:cNvPr id="11" name="TextBox 10">
            <a:extLst>
              <a:ext uri="{FF2B5EF4-FFF2-40B4-BE49-F238E27FC236}">
                <a16:creationId xmlns:a16="http://schemas.microsoft.com/office/drawing/2014/main" id="{41FD40D6-F0BF-432D-A46D-5713652F3739}"/>
              </a:ext>
            </a:extLst>
          </p:cNvPr>
          <p:cNvSpPr txBox="1"/>
          <p:nvPr/>
        </p:nvSpPr>
        <p:spPr>
          <a:xfrm>
            <a:off x="230800" y="3418623"/>
            <a:ext cx="11198087"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 is soft when it comes before </a:t>
            </a:r>
            <a:r>
              <a:rPr kumimoji="0" lang="en-US" sz="2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a:t>
            </a:r>
            <a:r>
              <a:rPr kumimoji="0" lang="en-US" sz="2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6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a:t>
            </a:r>
            <a:r>
              <a:rPr kumimoji="0" lang="en-US" sz="2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or </a:t>
            </a:r>
            <a:r>
              <a:rPr kumimoji="0" lang="en-US" sz="2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a:t>
            </a:r>
            <a:r>
              <a:rPr kumimoji="0" lang="en-US" sz="2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12" name="TextBox 11">
            <a:hlinkClick r:id="" action="ppaction://noaction">
              <a:snd r:embed="rId3" name="la gare hard g.wav"/>
            </a:hlinkClick>
            <a:extLst>
              <a:ext uri="{FF2B5EF4-FFF2-40B4-BE49-F238E27FC236}">
                <a16:creationId xmlns:a16="http://schemas.microsoft.com/office/drawing/2014/main" id="{CAF000EE-95DA-4725-BCA6-EC4C3544086A}"/>
              </a:ext>
            </a:extLst>
          </p:cNvPr>
          <p:cNvSpPr txBox="1"/>
          <p:nvPr/>
        </p:nvSpPr>
        <p:spPr>
          <a:xfrm>
            <a:off x="586401" y="4515560"/>
            <a:ext cx="1826600" cy="8925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 </a:t>
            </a:r>
            <a:r>
              <a:rPr kumimoji="0" lang="en-US"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a:t>
            </a: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are</a:t>
            </a:r>
            <a:endPar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[station]</a:t>
            </a:r>
          </a:p>
        </p:txBody>
      </p:sp>
      <p:sp>
        <p:nvSpPr>
          <p:cNvPr id="13" name="TextBox 12">
            <a:hlinkClick r:id="" action="ppaction://noaction">
              <a:snd r:embed="rId4" name="le gilet soft g.wav"/>
            </a:hlinkClick>
            <a:extLst>
              <a:ext uri="{FF2B5EF4-FFF2-40B4-BE49-F238E27FC236}">
                <a16:creationId xmlns:a16="http://schemas.microsoft.com/office/drawing/2014/main" id="{3D854B6E-00E7-4BCB-B2AF-8E33837E46A8}"/>
              </a:ext>
            </a:extLst>
          </p:cNvPr>
          <p:cNvSpPr txBox="1"/>
          <p:nvPr/>
        </p:nvSpPr>
        <p:spPr>
          <a:xfrm>
            <a:off x="3111262" y="4515560"/>
            <a:ext cx="1826600" cy="12618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le</a:t>
            </a:r>
            <a:r>
              <a:rPr kumimoji="0" lang="en-US"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g</a:t>
            </a: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ilet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[cardigan]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4" name="TextBox 13">
            <a:hlinkClick r:id="" action="ppaction://noaction">
              <a:snd r:embed="rId5" name="nous plongeons soft g.wav"/>
            </a:hlinkClick>
            <a:extLst>
              <a:ext uri="{FF2B5EF4-FFF2-40B4-BE49-F238E27FC236}">
                <a16:creationId xmlns:a16="http://schemas.microsoft.com/office/drawing/2014/main" id="{6F2D65F3-B6E2-4273-A9BB-9DA251919E9F}"/>
              </a:ext>
            </a:extLst>
          </p:cNvPr>
          <p:cNvSpPr txBox="1"/>
          <p:nvPr/>
        </p:nvSpPr>
        <p:spPr>
          <a:xfrm>
            <a:off x="5636123" y="4515560"/>
            <a:ext cx="3018461" cy="126188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nous </a:t>
            </a: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plon</a:t>
            </a:r>
            <a:r>
              <a:rPr kumimoji="0" lang="en-US"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a:t>
            </a: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eons</a:t>
            </a:r>
            <a:endPar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[we are diving]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5" name="TextBox 14">
            <a:hlinkClick r:id="" action="ppaction://noaction">
              <a:snd r:embed="rId6" name="la blague hard g.wav"/>
            </a:hlinkClick>
            <a:extLst>
              <a:ext uri="{FF2B5EF4-FFF2-40B4-BE49-F238E27FC236}">
                <a16:creationId xmlns:a16="http://schemas.microsoft.com/office/drawing/2014/main" id="{13289BEC-3337-41C2-8E96-B33228A9581D}"/>
              </a:ext>
            </a:extLst>
          </p:cNvPr>
          <p:cNvSpPr txBox="1"/>
          <p:nvPr/>
        </p:nvSpPr>
        <p:spPr>
          <a:xfrm>
            <a:off x="8917601" y="4546336"/>
            <a:ext cx="1985926" cy="12618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 bla</a:t>
            </a:r>
            <a:r>
              <a:rPr kumimoji="0" lang="en-US"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a:t>
            </a: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[joke]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6" name="TextBox 15">
            <a:extLst>
              <a:ext uri="{FF2B5EF4-FFF2-40B4-BE49-F238E27FC236}">
                <a16:creationId xmlns:a16="http://schemas.microsoft.com/office/drawing/2014/main" id="{4A64B6EB-1368-4FBE-9B00-4FACF28959F8}"/>
              </a:ext>
            </a:extLst>
          </p:cNvPr>
          <p:cNvSpPr txBox="1"/>
          <p:nvPr/>
        </p:nvSpPr>
        <p:spPr>
          <a:xfrm>
            <a:off x="586401" y="5443216"/>
            <a:ext cx="18266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hard [g]</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7" name="TextBox 16">
            <a:extLst>
              <a:ext uri="{FF2B5EF4-FFF2-40B4-BE49-F238E27FC236}">
                <a16:creationId xmlns:a16="http://schemas.microsoft.com/office/drawing/2014/main" id="{BF7944A9-DCC2-491A-B841-15B2A720B1C2}"/>
              </a:ext>
            </a:extLst>
          </p:cNvPr>
          <p:cNvSpPr txBox="1"/>
          <p:nvPr/>
        </p:nvSpPr>
        <p:spPr>
          <a:xfrm>
            <a:off x="2998977" y="5443216"/>
            <a:ext cx="205117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soft [g]/[j]</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8" name="TextBox 17">
            <a:extLst>
              <a:ext uri="{FF2B5EF4-FFF2-40B4-BE49-F238E27FC236}">
                <a16:creationId xmlns:a16="http://schemas.microsoft.com/office/drawing/2014/main" id="{59077F06-A883-4D86-9DDA-2D7D8519C515}"/>
              </a:ext>
            </a:extLst>
          </p:cNvPr>
          <p:cNvSpPr txBox="1"/>
          <p:nvPr/>
        </p:nvSpPr>
        <p:spPr>
          <a:xfrm>
            <a:off x="6160528" y="5443216"/>
            <a:ext cx="196265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soft [g]/[j]</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9" name="TextBox 18">
            <a:extLst>
              <a:ext uri="{FF2B5EF4-FFF2-40B4-BE49-F238E27FC236}">
                <a16:creationId xmlns:a16="http://schemas.microsoft.com/office/drawing/2014/main" id="{E9FB2540-0814-4A1D-8F85-367DBB2B81CC}"/>
              </a:ext>
            </a:extLst>
          </p:cNvPr>
          <p:cNvSpPr txBox="1"/>
          <p:nvPr/>
        </p:nvSpPr>
        <p:spPr>
          <a:xfrm>
            <a:off x="8997264" y="5443216"/>
            <a:ext cx="18266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hard [g]</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 name="Rounded Rectangle 46">
            <a:extLst>
              <a:ext uri="{FF2B5EF4-FFF2-40B4-BE49-F238E27FC236}">
                <a16:creationId xmlns:a16="http://schemas.microsoft.com/office/drawing/2014/main" id="{375DFCAD-E44E-4559-BD8B-E33351E123A3}"/>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info</a:t>
            </a:r>
          </a:p>
        </p:txBody>
      </p:sp>
      <p:pic>
        <p:nvPicPr>
          <p:cNvPr id="1026" name="Picture 2" descr="Money Stack Of Coins Clip Art">
            <a:extLst>
              <a:ext uri="{FF2B5EF4-FFF2-40B4-BE49-F238E27FC236}">
                <a16:creationId xmlns:a16="http://schemas.microsoft.com/office/drawing/2014/main" id="{E8A12994-D2C8-4746-832F-3AEF0E22B535}"/>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154195" y="1468753"/>
            <a:ext cx="1180011" cy="101874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assage, Este, Relax, Relaxation, Spa, Women, Wellness">
            <a:extLst>
              <a:ext uri="{FF2B5EF4-FFF2-40B4-BE49-F238E27FC236}">
                <a16:creationId xmlns:a16="http://schemas.microsoft.com/office/drawing/2014/main" id="{A8DC9F9E-0061-4140-A47A-E395A6ABB4AB}"/>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154195" y="2979940"/>
            <a:ext cx="1408011" cy="10947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9422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 presetClass="entr" presetSubtype="0"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par>
                                <p:cTn id="25" presetID="1" presetClass="entr" presetSubtype="0" fill="hold" nodeType="withEffect">
                                  <p:stCondLst>
                                    <p:cond delay="0"/>
                                  </p:stCondLst>
                                  <p:childTnLst>
                                    <p:set>
                                      <p:cBhvr>
                                        <p:cTn id="26" dur="1" fill="hold">
                                          <p:stCondLst>
                                            <p:cond delay="0"/>
                                          </p:stCondLst>
                                        </p:cTn>
                                        <p:tgtEl>
                                          <p:spTgt spid="102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subTnLst>
                                    <p:audio>
                                      <p:cMediaNode>
                                        <p:cTn display="0" masterRel="sameClick">
                                          <p:stCondLst>
                                            <p:cond evt="begin" delay="0">
                                              <p:tn val="29"/>
                                            </p:cond>
                                          </p:stCondLst>
                                          <p:endCondLst>
                                            <p:cond evt="onStopAudio" delay="0">
                                              <p:tgtEl>
                                                <p:sldTgt/>
                                              </p:tgtEl>
                                            </p:cond>
                                          </p:endCondLst>
                                        </p:cTn>
                                        <p:tgtEl>
                                          <p:sndTgt r:embed="rId3" name="la gare hard g.wav"/>
                                        </p:tgtEl>
                                      </p:cMediaNode>
                                    </p:audio>
                                  </p:sub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500"/>
                                        <p:tgtEl>
                                          <p:spTgt spid="16"/>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fade">
                                      <p:cBhvr>
                                        <p:cTn id="41" dur="500"/>
                                        <p:tgtEl>
                                          <p:spTgt spid="13"/>
                                        </p:tgtEl>
                                      </p:cBhvr>
                                    </p:animEffect>
                                  </p:childTnLst>
                                  <p:subTnLst>
                                    <p:audio>
                                      <p:cMediaNode>
                                        <p:cTn display="0" masterRel="sameClick">
                                          <p:stCondLst>
                                            <p:cond evt="begin" delay="0">
                                              <p:tn val="39"/>
                                            </p:cond>
                                          </p:stCondLst>
                                          <p:endCondLst>
                                            <p:cond evt="onStopAudio" delay="0">
                                              <p:tgtEl>
                                                <p:sldTgt/>
                                              </p:tgtEl>
                                            </p:cond>
                                          </p:endCondLst>
                                        </p:cTn>
                                        <p:tgtEl>
                                          <p:sndTgt r:embed="rId4" name="le gilet soft g.wav"/>
                                        </p:tgtEl>
                                      </p:cMediaNode>
                                    </p:audio>
                                  </p:sub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fade">
                                      <p:cBhvr>
                                        <p:cTn id="46" dur="500"/>
                                        <p:tgtEl>
                                          <p:spTgt spid="17"/>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fade">
                                      <p:cBhvr>
                                        <p:cTn id="51" dur="500"/>
                                        <p:tgtEl>
                                          <p:spTgt spid="14"/>
                                        </p:tgtEl>
                                      </p:cBhvr>
                                    </p:animEffect>
                                  </p:childTnLst>
                                  <p:subTnLst>
                                    <p:audio>
                                      <p:cMediaNode>
                                        <p:cTn display="0" masterRel="sameClick">
                                          <p:stCondLst>
                                            <p:cond evt="begin" delay="0">
                                              <p:tn val="49"/>
                                            </p:cond>
                                          </p:stCondLst>
                                          <p:endCondLst>
                                            <p:cond evt="onStopAudio" delay="0">
                                              <p:tgtEl>
                                                <p:sldTgt/>
                                              </p:tgtEl>
                                            </p:cond>
                                          </p:endCondLst>
                                        </p:cTn>
                                        <p:tgtEl>
                                          <p:sndTgt r:embed="rId5" name="nous plongeons soft g.wav"/>
                                        </p:tgtEl>
                                      </p:cMediaNode>
                                    </p:audio>
                                  </p:sub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8"/>
                                        </p:tgtEl>
                                        <p:attrNameLst>
                                          <p:attrName>style.visibility</p:attrName>
                                        </p:attrNameLst>
                                      </p:cBhvr>
                                      <p:to>
                                        <p:strVal val="visible"/>
                                      </p:to>
                                    </p:set>
                                    <p:animEffect transition="in" filter="fade">
                                      <p:cBhvr>
                                        <p:cTn id="56" dur="500"/>
                                        <p:tgtEl>
                                          <p:spTgt spid="18"/>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15"/>
                                        </p:tgtEl>
                                        <p:attrNameLst>
                                          <p:attrName>style.visibility</p:attrName>
                                        </p:attrNameLst>
                                      </p:cBhvr>
                                      <p:to>
                                        <p:strVal val="visible"/>
                                      </p:to>
                                    </p:set>
                                    <p:animEffect transition="in" filter="fade">
                                      <p:cBhvr>
                                        <p:cTn id="61" dur="500"/>
                                        <p:tgtEl>
                                          <p:spTgt spid="15"/>
                                        </p:tgtEl>
                                      </p:cBhvr>
                                    </p:animEffect>
                                  </p:childTnLst>
                                  <p:subTnLst>
                                    <p:audio>
                                      <p:cMediaNode>
                                        <p:cTn display="0" masterRel="sameClick">
                                          <p:stCondLst>
                                            <p:cond evt="begin" delay="0">
                                              <p:tn val="59"/>
                                            </p:cond>
                                          </p:stCondLst>
                                          <p:endCondLst>
                                            <p:cond evt="onStopAudio" delay="0">
                                              <p:tgtEl>
                                                <p:sldTgt/>
                                              </p:tgtEl>
                                            </p:cond>
                                          </p:endCondLst>
                                        </p:cTn>
                                        <p:tgtEl>
                                          <p:sndTgt r:embed="rId6" name="la blague hard g.wav"/>
                                        </p:tgtEl>
                                      </p:cMediaNode>
                                    </p:audio>
                                  </p:sub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19"/>
                                        </p:tgtEl>
                                        <p:attrNameLst>
                                          <p:attrName>style.visibility</p:attrName>
                                        </p:attrNameLst>
                                      </p:cBhvr>
                                      <p:to>
                                        <p:strVal val="visible"/>
                                      </p:to>
                                    </p:set>
                                    <p:animEffect transition="in" filter="fade">
                                      <p:cBhvr>
                                        <p:cTn id="6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10" grpId="0"/>
      <p:bldP spid="11" grpId="0"/>
      <p:bldP spid="12" grpId="0"/>
      <p:bldP spid="13" grpId="0"/>
      <p:bldP spid="14" grpId="0"/>
      <p:bldP spid="15" grpId="0"/>
      <p:bldP spid="16" grpId="0"/>
      <p:bldP spid="17" grpId="0"/>
      <p:bldP spid="18" grpId="0"/>
      <p:bldP spid="19" grpId="0"/>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err="1">
                <a:solidFill>
                  <a:schemeClr val="bg1"/>
                </a:solidFill>
              </a:rPr>
              <a:t>Phonétique</a:t>
            </a:r>
            <a:r>
              <a:rPr lang="en-GB" sz="3600" b="1">
                <a:solidFill>
                  <a:schemeClr val="bg1"/>
                </a:solidFill>
              </a:rPr>
              <a:t>  </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10046043" y="249869"/>
            <a:ext cx="186387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17" name="TextBox 16">
            <a:hlinkClick r:id="" action="ppaction://noaction">
              <a:snd r:embed="rId4" name="signature.wav"/>
            </a:hlinkClick>
            <a:extLst>
              <a:ext uri="{FF2B5EF4-FFF2-40B4-BE49-F238E27FC236}">
                <a16:creationId xmlns:a16="http://schemas.microsoft.com/office/drawing/2014/main" id="{55F76293-F036-D943-9EC1-F5857D9662CB}"/>
              </a:ext>
            </a:extLst>
          </p:cNvPr>
          <p:cNvSpPr txBox="1"/>
          <p:nvPr/>
        </p:nvSpPr>
        <p:spPr>
          <a:xfrm>
            <a:off x="552499" y="1982882"/>
            <a:ext cx="1792956" cy="461665"/>
          </a:xfrm>
          <a:prstGeom prst="rect">
            <a:avLst/>
          </a:prstGeom>
          <a:noFill/>
          <a:ln>
            <a:solidFill>
              <a:srgbClr val="115076"/>
            </a:solidFill>
          </a:ln>
        </p:spPr>
        <p:txBody>
          <a:bodyPr wrap="square" rtlCol="0" anchor="ctr">
            <a:spAutoFit/>
          </a:bodyPr>
          <a:lstStyle/>
          <a:p>
            <a:pPr algn="ctr"/>
            <a:r>
              <a:rPr lang="en-US" sz="2400">
                <a:solidFill>
                  <a:schemeClr val="accent5">
                    <a:lumMod val="50000"/>
                  </a:schemeClr>
                </a:solidFill>
              </a:rPr>
              <a:t>si</a:t>
            </a:r>
            <a:r>
              <a:rPr lang="en-US" sz="2400" b="1">
                <a:solidFill>
                  <a:schemeClr val="accent5">
                    <a:lumMod val="50000"/>
                  </a:schemeClr>
                </a:solidFill>
              </a:rPr>
              <a:t>g</a:t>
            </a:r>
            <a:r>
              <a:rPr lang="en-US" sz="2400">
                <a:solidFill>
                  <a:schemeClr val="accent5">
                    <a:lumMod val="50000"/>
                  </a:schemeClr>
                </a:solidFill>
              </a:rPr>
              <a:t>nature</a:t>
            </a:r>
          </a:p>
        </p:txBody>
      </p:sp>
      <p:sp>
        <p:nvSpPr>
          <p:cNvPr id="5" name="Rectangle 2" descr="rectangle for the timer">
            <a:extLst>
              <a:ext uri="{FF2B5EF4-FFF2-40B4-BE49-F238E27FC236}">
                <a16:creationId xmlns:a16="http://schemas.microsoft.com/office/drawing/2014/main" id="{E25FF2EB-7416-4372-BE15-C4C2E61037AE}"/>
              </a:ext>
            </a:extLst>
          </p:cNvPr>
          <p:cNvSpPr>
            <a:spLocks noChangeArrowheads="1"/>
          </p:cNvSpPr>
          <p:nvPr/>
        </p:nvSpPr>
        <p:spPr bwMode="auto">
          <a:xfrm>
            <a:off x="10215649" y="1394052"/>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fontAlgn="base">
              <a:spcBef>
                <a:spcPct val="0"/>
              </a:spcBef>
              <a:spcAft>
                <a:spcPct val="0"/>
              </a:spcAft>
              <a:defRPr/>
            </a:pPr>
            <a:endParaRPr lang="en-GB" sz="2000">
              <a:solidFill>
                <a:prstClr val="black"/>
              </a:solidFill>
              <a:latin typeface="Century Gothic" panose="020B0502020202020204" pitchFamily="34" charset="0"/>
            </a:endParaRPr>
          </a:p>
        </p:txBody>
      </p:sp>
      <p:sp>
        <p:nvSpPr>
          <p:cNvPr id="6" name="Rectangle 3" descr="rectangle for the timer, it moves down the screen as the time passes">
            <a:extLst>
              <a:ext uri="{FF2B5EF4-FFF2-40B4-BE49-F238E27FC236}">
                <a16:creationId xmlns:a16="http://schemas.microsoft.com/office/drawing/2014/main" id="{B91663AC-C229-4102-8653-FC04F0298671}"/>
              </a:ext>
            </a:extLst>
          </p:cNvPr>
          <p:cNvSpPr>
            <a:spLocks noChangeArrowheads="1"/>
          </p:cNvSpPr>
          <p:nvPr/>
        </p:nvSpPr>
        <p:spPr bwMode="auto">
          <a:xfrm>
            <a:off x="10213283" y="1394050"/>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fontAlgn="base">
              <a:spcBef>
                <a:spcPct val="0"/>
              </a:spcBef>
              <a:spcAft>
                <a:spcPct val="0"/>
              </a:spcAft>
              <a:defRPr/>
            </a:pPr>
            <a:endParaRPr lang="en-GB" sz="2000">
              <a:solidFill>
                <a:prstClr val="black"/>
              </a:solidFill>
              <a:latin typeface="Century Gothic" panose="020B0502020202020204" pitchFamily="34" charset="0"/>
            </a:endParaRPr>
          </a:p>
        </p:txBody>
      </p:sp>
      <p:sp>
        <p:nvSpPr>
          <p:cNvPr id="10" name="Line 7" descr="line to denote the top of the timer, 60 seconds">
            <a:extLst>
              <a:ext uri="{FF2B5EF4-FFF2-40B4-BE49-F238E27FC236}">
                <a16:creationId xmlns:a16="http://schemas.microsoft.com/office/drawing/2014/main" id="{76902A6C-D2ED-404C-A471-A0024758810A}"/>
              </a:ext>
            </a:extLst>
          </p:cNvPr>
          <p:cNvSpPr>
            <a:spLocks noChangeShapeType="1"/>
          </p:cNvSpPr>
          <p:nvPr/>
        </p:nvSpPr>
        <p:spPr bwMode="auto">
          <a:xfrm>
            <a:off x="10923710" y="1382624"/>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a:solidFill>
                <a:srgbClr val="5B9BD5">
                  <a:lumMod val="50000"/>
                </a:srgbClr>
              </a:solidFill>
              <a:latin typeface="Century Gothic" panose="020B0502020202020204" pitchFamily="34" charset="0"/>
            </a:endParaRPr>
          </a:p>
        </p:txBody>
      </p:sp>
      <p:sp>
        <p:nvSpPr>
          <p:cNvPr id="13" name="Text Box 12">
            <a:extLst>
              <a:ext uri="{FF2B5EF4-FFF2-40B4-BE49-F238E27FC236}">
                <a16:creationId xmlns:a16="http://schemas.microsoft.com/office/drawing/2014/main" id="{E85AFACC-13C2-4131-AA9A-7C11FE9873CB}"/>
              </a:ext>
            </a:extLst>
          </p:cNvPr>
          <p:cNvSpPr txBox="1">
            <a:spLocks noChangeArrowheads="1"/>
          </p:cNvSpPr>
          <p:nvPr/>
        </p:nvSpPr>
        <p:spPr bwMode="auto">
          <a:xfrm>
            <a:off x="11140501" y="1224773"/>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a:solidFill>
                  <a:srgbClr val="5B9BD5">
                    <a:lumMod val="50000"/>
                  </a:srgbClr>
                </a:solidFill>
                <a:latin typeface="Century Gothic" panose="020B0502020202020204" pitchFamily="34" charset="0"/>
              </a:rPr>
              <a:t>60</a:t>
            </a:r>
          </a:p>
        </p:txBody>
      </p:sp>
      <p:sp>
        <p:nvSpPr>
          <p:cNvPr id="12" name="Text Box 10">
            <a:extLst>
              <a:ext uri="{FF2B5EF4-FFF2-40B4-BE49-F238E27FC236}">
                <a16:creationId xmlns:a16="http://schemas.microsoft.com/office/drawing/2014/main" id="{25B061D2-B4ED-4104-A271-F2105A9E1DFB}"/>
              </a:ext>
            </a:extLst>
          </p:cNvPr>
          <p:cNvSpPr txBox="1">
            <a:spLocks noChangeArrowheads="1"/>
          </p:cNvSpPr>
          <p:nvPr/>
        </p:nvSpPr>
        <p:spPr bwMode="auto">
          <a:xfrm>
            <a:off x="10839935" y="3256092"/>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50000"/>
              </a:spcBef>
              <a:spcAft>
                <a:spcPct val="0"/>
              </a:spcAft>
            </a:pPr>
            <a:r>
              <a:rPr lang="en-GB" b="1" err="1">
                <a:solidFill>
                  <a:srgbClr val="5B9BD5">
                    <a:lumMod val="50000"/>
                  </a:srgbClr>
                </a:solidFill>
                <a:latin typeface="Century Gothic" panose="020B0502020202020204" pitchFamily="34" charset="0"/>
              </a:rPr>
              <a:t>secondes</a:t>
            </a:r>
            <a:endParaRPr lang="en-GB" b="1">
              <a:solidFill>
                <a:srgbClr val="5B9BD5">
                  <a:lumMod val="50000"/>
                </a:srgbClr>
              </a:solidFill>
              <a:latin typeface="Century Gothic" panose="020B0502020202020204" pitchFamily="34" charset="0"/>
            </a:endParaRPr>
          </a:p>
        </p:txBody>
      </p:sp>
      <p:sp>
        <p:nvSpPr>
          <p:cNvPr id="9" name="Line 4" descr="line for the timer, 60 to 0 seconds">
            <a:extLst>
              <a:ext uri="{FF2B5EF4-FFF2-40B4-BE49-F238E27FC236}">
                <a16:creationId xmlns:a16="http://schemas.microsoft.com/office/drawing/2014/main" id="{6400F283-5879-4D05-89B6-C398280D424A}"/>
              </a:ext>
            </a:extLst>
          </p:cNvPr>
          <p:cNvSpPr>
            <a:spLocks noChangeShapeType="1"/>
          </p:cNvSpPr>
          <p:nvPr/>
        </p:nvSpPr>
        <p:spPr bwMode="auto">
          <a:xfrm>
            <a:off x="10899022" y="1382624"/>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a:solidFill>
                <a:srgbClr val="5B9BD5">
                  <a:lumMod val="50000"/>
                </a:srgbClr>
              </a:solidFill>
              <a:latin typeface="Century Gothic" panose="020B0502020202020204" pitchFamily="34" charset="0"/>
            </a:endParaRPr>
          </a:p>
        </p:txBody>
      </p:sp>
      <p:sp>
        <p:nvSpPr>
          <p:cNvPr id="11" name="Line 9" descr="line to denote the end of the timer (i.e. zero seconds)">
            <a:extLst>
              <a:ext uri="{FF2B5EF4-FFF2-40B4-BE49-F238E27FC236}">
                <a16:creationId xmlns:a16="http://schemas.microsoft.com/office/drawing/2014/main" id="{301D8E24-4E17-4C0A-B561-032601D58C52}"/>
              </a:ext>
            </a:extLst>
          </p:cNvPr>
          <p:cNvSpPr>
            <a:spLocks noChangeShapeType="1"/>
          </p:cNvSpPr>
          <p:nvPr/>
        </p:nvSpPr>
        <p:spPr bwMode="auto">
          <a:xfrm>
            <a:off x="10899022" y="5538883"/>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a:solidFill>
                <a:srgbClr val="5B9BD5">
                  <a:lumMod val="50000"/>
                </a:srgbClr>
              </a:solidFill>
              <a:latin typeface="Century Gothic" panose="020B0502020202020204" pitchFamily="34" charset="0"/>
            </a:endParaRPr>
          </a:p>
        </p:txBody>
      </p:sp>
      <p:sp>
        <p:nvSpPr>
          <p:cNvPr id="14" name="Text Box 14">
            <a:extLst>
              <a:ext uri="{FF2B5EF4-FFF2-40B4-BE49-F238E27FC236}">
                <a16:creationId xmlns:a16="http://schemas.microsoft.com/office/drawing/2014/main" id="{5ADD598A-F84A-4D90-B2ED-C19271F23AAA}"/>
              </a:ext>
            </a:extLst>
          </p:cNvPr>
          <p:cNvSpPr txBox="1">
            <a:spLocks noChangeArrowheads="1"/>
          </p:cNvSpPr>
          <p:nvPr/>
        </p:nvSpPr>
        <p:spPr bwMode="auto">
          <a:xfrm>
            <a:off x="11115813" y="5358355"/>
            <a:ext cx="45648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a:solidFill>
                  <a:srgbClr val="5B9BD5">
                    <a:lumMod val="50000"/>
                  </a:srgbClr>
                </a:solidFill>
                <a:latin typeface="Century Gothic" panose="020B0502020202020204" pitchFamily="34" charset="0"/>
              </a:rPr>
              <a:t>0</a:t>
            </a:r>
          </a:p>
        </p:txBody>
      </p:sp>
      <p:sp>
        <p:nvSpPr>
          <p:cNvPr id="15" name="AutoShape 11">
            <a:hlinkClick r:id="" action="ppaction://noaction" highlightClick="1"/>
            <a:extLst>
              <a:ext uri="{FF2B5EF4-FFF2-40B4-BE49-F238E27FC236}">
                <a16:creationId xmlns:a16="http://schemas.microsoft.com/office/drawing/2014/main" id="{D12D73BF-362A-4FF6-8C8D-7F31FEE5E970}"/>
              </a:ext>
            </a:extLst>
          </p:cNvPr>
          <p:cNvSpPr>
            <a:spLocks noChangeArrowheads="1"/>
          </p:cNvSpPr>
          <p:nvPr/>
        </p:nvSpPr>
        <p:spPr bwMode="auto">
          <a:xfrm>
            <a:off x="9952385" y="5769303"/>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algn="ctr" fontAlgn="base">
              <a:spcBef>
                <a:spcPct val="0"/>
              </a:spcBef>
              <a:spcAft>
                <a:spcPct val="0"/>
              </a:spcAft>
              <a:defRPr/>
            </a:pPr>
            <a:r>
              <a:rPr lang="en-GB" b="1">
                <a:solidFill>
                  <a:prstClr val="white"/>
                </a:solidFill>
                <a:latin typeface="Century Gothic" panose="020B0502020202020204" pitchFamily="34" charset="0"/>
              </a:rPr>
              <a:t>DÉBUT</a:t>
            </a:r>
          </a:p>
        </p:txBody>
      </p:sp>
      <p:sp>
        <p:nvSpPr>
          <p:cNvPr id="3" name="TextBox 2">
            <a:hlinkClick r:id="" action="ppaction://noaction">
              <a:snd r:embed="rId5" name="dignite.wav"/>
            </a:hlinkClick>
            <a:extLst>
              <a:ext uri="{FF2B5EF4-FFF2-40B4-BE49-F238E27FC236}">
                <a16:creationId xmlns:a16="http://schemas.microsoft.com/office/drawing/2014/main" id="{BFBBAA8F-E17B-46CD-A6B4-F3203BE09F65}"/>
              </a:ext>
            </a:extLst>
          </p:cNvPr>
          <p:cNvSpPr txBox="1"/>
          <p:nvPr/>
        </p:nvSpPr>
        <p:spPr>
          <a:xfrm>
            <a:off x="2953221" y="2809315"/>
            <a:ext cx="1792956" cy="461665"/>
          </a:xfrm>
          <a:prstGeom prst="rect">
            <a:avLst/>
          </a:prstGeom>
          <a:noFill/>
          <a:ln>
            <a:solidFill>
              <a:srgbClr val="115076"/>
            </a:solidFill>
          </a:ln>
        </p:spPr>
        <p:txBody>
          <a:bodyPr wrap="square" rtlCol="0" anchor="ctr">
            <a:spAutoFit/>
          </a:bodyPr>
          <a:lstStyle/>
          <a:p>
            <a:pPr algn="ctr"/>
            <a:r>
              <a:rPr lang="en-US" sz="2400" err="1">
                <a:solidFill>
                  <a:schemeClr val="accent5">
                    <a:lumMod val="50000"/>
                  </a:schemeClr>
                </a:solidFill>
              </a:rPr>
              <a:t>di</a:t>
            </a:r>
            <a:r>
              <a:rPr lang="en-US" sz="2400" b="1" err="1">
                <a:solidFill>
                  <a:schemeClr val="accent5">
                    <a:lumMod val="50000"/>
                  </a:schemeClr>
                </a:solidFill>
              </a:rPr>
              <a:t>g</a:t>
            </a:r>
            <a:r>
              <a:rPr lang="en-US" sz="2400" err="1">
                <a:solidFill>
                  <a:schemeClr val="accent5">
                    <a:lumMod val="50000"/>
                  </a:schemeClr>
                </a:solidFill>
              </a:rPr>
              <a:t>nité</a:t>
            </a:r>
            <a:endParaRPr lang="en-US" sz="2400">
              <a:solidFill>
                <a:schemeClr val="accent5">
                  <a:lumMod val="50000"/>
                </a:schemeClr>
              </a:solidFill>
            </a:endParaRPr>
          </a:p>
        </p:txBody>
      </p:sp>
      <p:sp>
        <p:nvSpPr>
          <p:cNvPr id="20" name="TextBox 19">
            <a:hlinkClick r:id="" action="ppaction://noaction">
              <a:snd r:embed="rId6" name="signification.wav"/>
            </a:hlinkClick>
            <a:extLst>
              <a:ext uri="{FF2B5EF4-FFF2-40B4-BE49-F238E27FC236}">
                <a16:creationId xmlns:a16="http://schemas.microsoft.com/office/drawing/2014/main" id="{26BD26FC-E658-4FEA-A7E7-931855E7E349}"/>
              </a:ext>
            </a:extLst>
          </p:cNvPr>
          <p:cNvSpPr txBox="1"/>
          <p:nvPr/>
        </p:nvSpPr>
        <p:spPr>
          <a:xfrm>
            <a:off x="5266187" y="2800263"/>
            <a:ext cx="2085504" cy="769441"/>
          </a:xfrm>
          <a:prstGeom prst="rect">
            <a:avLst/>
          </a:prstGeom>
          <a:noFill/>
          <a:ln>
            <a:solidFill>
              <a:srgbClr val="115076"/>
            </a:solidFill>
          </a:ln>
        </p:spPr>
        <p:txBody>
          <a:bodyPr wrap="square" rtlCol="0" anchor="ctr">
            <a:spAutoFit/>
          </a:bodyPr>
          <a:lstStyle/>
          <a:p>
            <a:pPr algn="ctr"/>
            <a:r>
              <a:rPr lang="en-US" sz="2400">
                <a:solidFill>
                  <a:schemeClr val="accent5">
                    <a:lumMod val="50000"/>
                  </a:schemeClr>
                </a:solidFill>
              </a:rPr>
              <a:t>si</a:t>
            </a:r>
            <a:r>
              <a:rPr lang="en-US" sz="2400" b="1">
                <a:solidFill>
                  <a:schemeClr val="accent5">
                    <a:lumMod val="50000"/>
                  </a:schemeClr>
                </a:solidFill>
              </a:rPr>
              <a:t>g</a:t>
            </a:r>
            <a:r>
              <a:rPr lang="en-US" sz="2400">
                <a:solidFill>
                  <a:schemeClr val="accent5">
                    <a:lumMod val="50000"/>
                  </a:schemeClr>
                </a:solidFill>
              </a:rPr>
              <a:t>nification</a:t>
            </a:r>
          </a:p>
          <a:p>
            <a:pPr algn="ctr"/>
            <a:r>
              <a:rPr lang="en-US" sz="2000">
                <a:solidFill>
                  <a:schemeClr val="accent5">
                    <a:lumMod val="50000"/>
                  </a:schemeClr>
                </a:solidFill>
              </a:rPr>
              <a:t>[meaning]</a:t>
            </a:r>
          </a:p>
        </p:txBody>
      </p:sp>
      <p:sp>
        <p:nvSpPr>
          <p:cNvPr id="22" name="TextBox 21">
            <a:hlinkClick r:id="" action="ppaction://noaction">
              <a:snd r:embed="rId7" name="analogue.wav"/>
            </a:hlinkClick>
            <a:extLst>
              <a:ext uri="{FF2B5EF4-FFF2-40B4-BE49-F238E27FC236}">
                <a16:creationId xmlns:a16="http://schemas.microsoft.com/office/drawing/2014/main" id="{2A387E9F-816B-4A1B-845E-2F131F83F13B}"/>
              </a:ext>
            </a:extLst>
          </p:cNvPr>
          <p:cNvSpPr txBox="1"/>
          <p:nvPr/>
        </p:nvSpPr>
        <p:spPr>
          <a:xfrm>
            <a:off x="570787" y="4441696"/>
            <a:ext cx="1792956" cy="461665"/>
          </a:xfrm>
          <a:prstGeom prst="rect">
            <a:avLst/>
          </a:prstGeom>
          <a:noFill/>
          <a:ln>
            <a:solidFill>
              <a:srgbClr val="115076"/>
            </a:solidFill>
          </a:ln>
        </p:spPr>
        <p:txBody>
          <a:bodyPr wrap="square" rtlCol="0" anchor="ctr">
            <a:spAutoFit/>
          </a:bodyPr>
          <a:lstStyle/>
          <a:p>
            <a:pPr algn="ctr"/>
            <a:r>
              <a:rPr lang="en-US" sz="2400">
                <a:solidFill>
                  <a:schemeClr val="accent5">
                    <a:lumMod val="50000"/>
                  </a:schemeClr>
                </a:solidFill>
              </a:rPr>
              <a:t>analo</a:t>
            </a:r>
            <a:r>
              <a:rPr lang="en-US" sz="2400" b="1">
                <a:solidFill>
                  <a:schemeClr val="accent5">
                    <a:lumMod val="50000"/>
                  </a:schemeClr>
                </a:solidFill>
              </a:rPr>
              <a:t>g</a:t>
            </a:r>
            <a:r>
              <a:rPr lang="en-US" sz="2400">
                <a:solidFill>
                  <a:schemeClr val="accent5">
                    <a:lumMod val="50000"/>
                  </a:schemeClr>
                </a:solidFill>
              </a:rPr>
              <a:t>ue</a:t>
            </a:r>
          </a:p>
        </p:txBody>
      </p:sp>
      <p:sp>
        <p:nvSpPr>
          <p:cNvPr id="24" name="TextBox 23">
            <a:hlinkClick r:id="" action="ppaction://noaction">
              <a:snd r:embed="rId8" name="blague.wav"/>
            </a:hlinkClick>
            <a:extLst>
              <a:ext uri="{FF2B5EF4-FFF2-40B4-BE49-F238E27FC236}">
                <a16:creationId xmlns:a16="http://schemas.microsoft.com/office/drawing/2014/main" id="{5088E410-CA0B-498F-85B9-66F6C9E4F5FF}"/>
              </a:ext>
            </a:extLst>
          </p:cNvPr>
          <p:cNvSpPr txBox="1"/>
          <p:nvPr/>
        </p:nvSpPr>
        <p:spPr>
          <a:xfrm>
            <a:off x="8145088" y="2310253"/>
            <a:ext cx="1792956" cy="769441"/>
          </a:xfrm>
          <a:prstGeom prst="rect">
            <a:avLst/>
          </a:prstGeom>
          <a:noFill/>
          <a:ln>
            <a:solidFill>
              <a:srgbClr val="115076"/>
            </a:solidFill>
          </a:ln>
        </p:spPr>
        <p:txBody>
          <a:bodyPr wrap="square" rtlCol="0" anchor="ctr">
            <a:spAutoFit/>
          </a:bodyPr>
          <a:lstStyle/>
          <a:p>
            <a:pPr algn="ctr"/>
            <a:r>
              <a:rPr lang="en-US" sz="2400">
                <a:solidFill>
                  <a:schemeClr val="accent5">
                    <a:lumMod val="50000"/>
                  </a:schemeClr>
                </a:solidFill>
              </a:rPr>
              <a:t>bla</a:t>
            </a:r>
            <a:r>
              <a:rPr lang="en-US" sz="2400" b="1">
                <a:solidFill>
                  <a:schemeClr val="accent5">
                    <a:lumMod val="50000"/>
                  </a:schemeClr>
                </a:solidFill>
              </a:rPr>
              <a:t>g</a:t>
            </a:r>
            <a:r>
              <a:rPr lang="en-US" sz="2400">
                <a:solidFill>
                  <a:schemeClr val="accent5">
                    <a:lumMod val="50000"/>
                  </a:schemeClr>
                </a:solidFill>
              </a:rPr>
              <a:t>ue</a:t>
            </a:r>
          </a:p>
          <a:p>
            <a:pPr algn="ctr"/>
            <a:r>
              <a:rPr lang="en-US" sz="2000">
                <a:solidFill>
                  <a:schemeClr val="accent5">
                    <a:lumMod val="50000"/>
                  </a:schemeClr>
                </a:solidFill>
              </a:rPr>
              <a:t>[joke]</a:t>
            </a:r>
          </a:p>
        </p:txBody>
      </p:sp>
      <p:sp>
        <p:nvSpPr>
          <p:cNvPr id="26" name="TextBox 25">
            <a:hlinkClick r:id="" action="ppaction://noaction">
              <a:snd r:embed="rId9" name="25 registre.wav"/>
            </a:hlinkClick>
            <a:extLst>
              <a:ext uri="{FF2B5EF4-FFF2-40B4-BE49-F238E27FC236}">
                <a16:creationId xmlns:a16="http://schemas.microsoft.com/office/drawing/2014/main" id="{6B1BCDE7-1CF7-40D7-BBB1-780E7FD4018F}"/>
              </a:ext>
            </a:extLst>
          </p:cNvPr>
          <p:cNvSpPr txBox="1"/>
          <p:nvPr/>
        </p:nvSpPr>
        <p:spPr>
          <a:xfrm>
            <a:off x="2953221" y="5185446"/>
            <a:ext cx="1792956" cy="461665"/>
          </a:xfrm>
          <a:prstGeom prst="rect">
            <a:avLst/>
          </a:prstGeom>
          <a:noFill/>
          <a:ln>
            <a:solidFill>
              <a:srgbClr val="115076"/>
            </a:solidFill>
          </a:ln>
        </p:spPr>
        <p:txBody>
          <a:bodyPr wrap="square" rtlCol="0" anchor="ctr">
            <a:spAutoFit/>
          </a:bodyPr>
          <a:lstStyle/>
          <a:p>
            <a:pPr algn="ctr"/>
            <a:r>
              <a:rPr lang="en-US" sz="2400" dirty="0" err="1">
                <a:solidFill>
                  <a:schemeClr val="accent5">
                    <a:lumMod val="50000"/>
                  </a:schemeClr>
                </a:solidFill>
              </a:rPr>
              <a:t>re</a:t>
            </a:r>
            <a:r>
              <a:rPr lang="en-US" sz="2400" b="1" dirty="0" err="1">
                <a:solidFill>
                  <a:schemeClr val="accent5">
                    <a:lumMod val="50000"/>
                  </a:schemeClr>
                </a:solidFill>
              </a:rPr>
              <a:t>g</a:t>
            </a:r>
            <a:r>
              <a:rPr lang="en-US" sz="2400" dirty="0" err="1">
                <a:solidFill>
                  <a:schemeClr val="accent5">
                    <a:lumMod val="50000"/>
                  </a:schemeClr>
                </a:solidFill>
              </a:rPr>
              <a:t>istre</a:t>
            </a:r>
            <a:endParaRPr lang="en-US" sz="2400" dirty="0">
              <a:solidFill>
                <a:schemeClr val="accent5">
                  <a:lumMod val="50000"/>
                </a:schemeClr>
              </a:solidFill>
            </a:endParaRPr>
          </a:p>
        </p:txBody>
      </p:sp>
      <p:sp>
        <p:nvSpPr>
          <p:cNvPr id="28" name="TextBox 27">
            <a:hlinkClick r:id="" action="ppaction://noaction">
              <a:snd r:embed="rId10" name="langage.wav"/>
            </a:hlinkClick>
            <a:extLst>
              <a:ext uri="{FF2B5EF4-FFF2-40B4-BE49-F238E27FC236}">
                <a16:creationId xmlns:a16="http://schemas.microsoft.com/office/drawing/2014/main" id="{24DBD887-6B97-48CB-A37C-7F6B52F5B2B3}"/>
              </a:ext>
            </a:extLst>
          </p:cNvPr>
          <p:cNvSpPr txBox="1"/>
          <p:nvPr/>
        </p:nvSpPr>
        <p:spPr>
          <a:xfrm>
            <a:off x="8145088" y="4794704"/>
            <a:ext cx="1792956" cy="769441"/>
          </a:xfrm>
          <a:prstGeom prst="rect">
            <a:avLst/>
          </a:prstGeom>
          <a:noFill/>
          <a:ln>
            <a:solidFill>
              <a:srgbClr val="115076"/>
            </a:solidFill>
          </a:ln>
        </p:spPr>
        <p:txBody>
          <a:bodyPr wrap="square" rtlCol="0" anchor="ctr">
            <a:spAutoFit/>
          </a:bodyPr>
          <a:lstStyle/>
          <a:p>
            <a:pPr algn="ctr"/>
            <a:r>
              <a:rPr lang="en-US" sz="2400" err="1">
                <a:solidFill>
                  <a:schemeClr val="accent5">
                    <a:lumMod val="50000"/>
                  </a:schemeClr>
                </a:solidFill>
              </a:rPr>
              <a:t>lan</a:t>
            </a:r>
            <a:r>
              <a:rPr lang="en-US" sz="2400" b="1" err="1">
                <a:solidFill>
                  <a:schemeClr val="accent5">
                    <a:lumMod val="50000"/>
                  </a:schemeClr>
                </a:solidFill>
              </a:rPr>
              <a:t>g</a:t>
            </a:r>
            <a:r>
              <a:rPr lang="en-US" sz="2400" err="1">
                <a:solidFill>
                  <a:schemeClr val="accent5">
                    <a:lumMod val="50000"/>
                  </a:schemeClr>
                </a:solidFill>
              </a:rPr>
              <a:t>a</a:t>
            </a:r>
            <a:r>
              <a:rPr lang="en-US" sz="2400" b="1" err="1">
                <a:solidFill>
                  <a:schemeClr val="accent5">
                    <a:lumMod val="50000"/>
                  </a:schemeClr>
                </a:solidFill>
              </a:rPr>
              <a:t>g</a:t>
            </a:r>
            <a:r>
              <a:rPr lang="en-US" sz="2400" err="1">
                <a:solidFill>
                  <a:schemeClr val="accent5">
                    <a:lumMod val="50000"/>
                  </a:schemeClr>
                </a:solidFill>
              </a:rPr>
              <a:t>e</a:t>
            </a:r>
            <a:endParaRPr lang="en-US" sz="2400">
              <a:solidFill>
                <a:schemeClr val="accent5">
                  <a:lumMod val="50000"/>
                </a:schemeClr>
              </a:solidFill>
            </a:endParaRPr>
          </a:p>
          <a:p>
            <a:pPr algn="ctr"/>
            <a:r>
              <a:rPr lang="en-US" sz="2000">
                <a:solidFill>
                  <a:schemeClr val="accent5">
                    <a:lumMod val="50000"/>
                  </a:schemeClr>
                </a:solidFill>
              </a:rPr>
              <a:t>[language]</a:t>
            </a:r>
          </a:p>
        </p:txBody>
      </p:sp>
      <p:sp>
        <p:nvSpPr>
          <p:cNvPr id="30" name="TextBox 29">
            <a:hlinkClick r:id="" action="ppaction://noaction">
              <a:snd r:embed="rId11" name="egalite.wav"/>
            </a:hlinkClick>
            <a:extLst>
              <a:ext uri="{FF2B5EF4-FFF2-40B4-BE49-F238E27FC236}">
                <a16:creationId xmlns:a16="http://schemas.microsoft.com/office/drawing/2014/main" id="{6262432F-97A3-4077-9841-CB12F640CBB8}"/>
              </a:ext>
            </a:extLst>
          </p:cNvPr>
          <p:cNvSpPr txBox="1"/>
          <p:nvPr/>
        </p:nvSpPr>
        <p:spPr>
          <a:xfrm>
            <a:off x="552499" y="3058401"/>
            <a:ext cx="1792956" cy="769441"/>
          </a:xfrm>
          <a:prstGeom prst="rect">
            <a:avLst/>
          </a:prstGeom>
          <a:noFill/>
          <a:ln>
            <a:solidFill>
              <a:srgbClr val="115076"/>
            </a:solidFill>
          </a:ln>
        </p:spPr>
        <p:txBody>
          <a:bodyPr wrap="square" rtlCol="0" anchor="ctr">
            <a:spAutoFit/>
          </a:bodyPr>
          <a:lstStyle/>
          <a:p>
            <a:pPr algn="ctr"/>
            <a:r>
              <a:rPr lang="en-US" sz="2400">
                <a:solidFill>
                  <a:schemeClr val="accent5">
                    <a:lumMod val="50000"/>
                  </a:schemeClr>
                </a:solidFill>
              </a:rPr>
              <a:t>é</a:t>
            </a:r>
            <a:r>
              <a:rPr lang="en-US" sz="2400" b="1">
                <a:solidFill>
                  <a:schemeClr val="accent5">
                    <a:lumMod val="50000"/>
                  </a:schemeClr>
                </a:solidFill>
              </a:rPr>
              <a:t>g</a:t>
            </a:r>
            <a:r>
              <a:rPr lang="en-US" sz="2400">
                <a:solidFill>
                  <a:schemeClr val="accent5">
                    <a:lumMod val="50000"/>
                  </a:schemeClr>
                </a:solidFill>
              </a:rPr>
              <a:t>alité</a:t>
            </a:r>
          </a:p>
          <a:p>
            <a:pPr algn="ctr"/>
            <a:r>
              <a:rPr lang="en-US" sz="2000">
                <a:solidFill>
                  <a:schemeClr val="accent5">
                    <a:lumMod val="50000"/>
                  </a:schemeClr>
                </a:solidFill>
              </a:rPr>
              <a:t>[equality]</a:t>
            </a:r>
            <a:endParaRPr lang="en-US" sz="2400">
              <a:solidFill>
                <a:schemeClr val="accent5">
                  <a:lumMod val="50000"/>
                </a:schemeClr>
              </a:solidFill>
            </a:endParaRPr>
          </a:p>
        </p:txBody>
      </p:sp>
      <p:sp>
        <p:nvSpPr>
          <p:cNvPr id="32" name="TextBox 31">
            <a:hlinkClick r:id="" action="ppaction://noaction">
              <a:snd r:embed="rId12" name="chagrin.wav"/>
            </a:hlinkClick>
            <a:extLst>
              <a:ext uri="{FF2B5EF4-FFF2-40B4-BE49-F238E27FC236}">
                <a16:creationId xmlns:a16="http://schemas.microsoft.com/office/drawing/2014/main" id="{BF467E44-5B85-480B-BB50-7D778A00C986}"/>
              </a:ext>
            </a:extLst>
          </p:cNvPr>
          <p:cNvSpPr txBox="1"/>
          <p:nvPr/>
        </p:nvSpPr>
        <p:spPr>
          <a:xfrm>
            <a:off x="2953221" y="1467362"/>
            <a:ext cx="1792956" cy="769441"/>
          </a:xfrm>
          <a:prstGeom prst="rect">
            <a:avLst/>
          </a:prstGeom>
          <a:noFill/>
          <a:ln>
            <a:solidFill>
              <a:srgbClr val="115076"/>
            </a:solidFill>
          </a:ln>
        </p:spPr>
        <p:txBody>
          <a:bodyPr wrap="square" rtlCol="0" anchor="ctr">
            <a:spAutoFit/>
          </a:bodyPr>
          <a:lstStyle/>
          <a:p>
            <a:pPr algn="ctr"/>
            <a:r>
              <a:rPr lang="en-US" sz="2400">
                <a:solidFill>
                  <a:schemeClr val="accent5">
                    <a:lumMod val="50000"/>
                  </a:schemeClr>
                </a:solidFill>
              </a:rPr>
              <a:t>cha</a:t>
            </a:r>
            <a:r>
              <a:rPr lang="en-US" sz="2400" b="1">
                <a:solidFill>
                  <a:schemeClr val="accent5">
                    <a:lumMod val="50000"/>
                  </a:schemeClr>
                </a:solidFill>
              </a:rPr>
              <a:t>g</a:t>
            </a:r>
            <a:r>
              <a:rPr lang="en-US" sz="2400">
                <a:solidFill>
                  <a:schemeClr val="accent5">
                    <a:lumMod val="50000"/>
                  </a:schemeClr>
                </a:solidFill>
              </a:rPr>
              <a:t>rin</a:t>
            </a:r>
          </a:p>
          <a:p>
            <a:pPr algn="ctr"/>
            <a:r>
              <a:rPr lang="en-US" sz="2000">
                <a:solidFill>
                  <a:schemeClr val="accent5">
                    <a:lumMod val="50000"/>
                  </a:schemeClr>
                </a:solidFill>
              </a:rPr>
              <a:t>[sorrow]</a:t>
            </a:r>
            <a:endParaRPr lang="en-US" sz="2400">
              <a:solidFill>
                <a:schemeClr val="accent5">
                  <a:lumMod val="50000"/>
                </a:schemeClr>
              </a:solidFill>
            </a:endParaRPr>
          </a:p>
        </p:txBody>
      </p:sp>
      <p:sp>
        <p:nvSpPr>
          <p:cNvPr id="34" name="TextBox 33">
            <a:hlinkClick r:id="" action="ppaction://noaction">
              <a:snd r:embed="rId13" name="indigene.wav"/>
            </a:hlinkClick>
            <a:extLst>
              <a:ext uri="{FF2B5EF4-FFF2-40B4-BE49-F238E27FC236}">
                <a16:creationId xmlns:a16="http://schemas.microsoft.com/office/drawing/2014/main" id="{6E215B3C-BB90-47AA-9D1E-FB51E329D57C}"/>
              </a:ext>
            </a:extLst>
          </p:cNvPr>
          <p:cNvSpPr txBox="1"/>
          <p:nvPr/>
        </p:nvSpPr>
        <p:spPr>
          <a:xfrm>
            <a:off x="5412461" y="4098617"/>
            <a:ext cx="1792956" cy="769441"/>
          </a:xfrm>
          <a:prstGeom prst="rect">
            <a:avLst/>
          </a:prstGeom>
          <a:noFill/>
          <a:ln>
            <a:solidFill>
              <a:srgbClr val="115076"/>
            </a:solidFill>
          </a:ln>
        </p:spPr>
        <p:txBody>
          <a:bodyPr wrap="square" rtlCol="0" anchor="ctr">
            <a:spAutoFit/>
          </a:bodyPr>
          <a:lstStyle/>
          <a:p>
            <a:pPr algn="ctr"/>
            <a:r>
              <a:rPr lang="en-US" sz="2400" err="1">
                <a:solidFill>
                  <a:schemeClr val="accent5">
                    <a:lumMod val="50000"/>
                  </a:schemeClr>
                </a:solidFill>
              </a:rPr>
              <a:t>indi</a:t>
            </a:r>
            <a:r>
              <a:rPr lang="en-US" sz="2400" b="1" err="1">
                <a:solidFill>
                  <a:schemeClr val="accent5">
                    <a:lumMod val="50000"/>
                  </a:schemeClr>
                </a:solidFill>
              </a:rPr>
              <a:t>g</a:t>
            </a:r>
            <a:r>
              <a:rPr lang="en-US" sz="2400" err="1">
                <a:solidFill>
                  <a:schemeClr val="accent5">
                    <a:lumMod val="50000"/>
                  </a:schemeClr>
                </a:solidFill>
              </a:rPr>
              <a:t>ène</a:t>
            </a:r>
            <a:endParaRPr lang="en-US" sz="2400">
              <a:solidFill>
                <a:schemeClr val="accent5">
                  <a:lumMod val="50000"/>
                </a:schemeClr>
              </a:solidFill>
            </a:endParaRPr>
          </a:p>
          <a:p>
            <a:pPr algn="ctr"/>
            <a:r>
              <a:rPr lang="en-US" sz="2000">
                <a:solidFill>
                  <a:schemeClr val="accent5">
                    <a:lumMod val="50000"/>
                  </a:schemeClr>
                </a:solidFill>
              </a:rPr>
              <a:t>[indigenous]</a:t>
            </a:r>
          </a:p>
        </p:txBody>
      </p:sp>
      <p:sp>
        <p:nvSpPr>
          <p:cNvPr id="36" name="TextBox 35">
            <a:hlinkClick r:id="" action="ppaction://noaction">
              <a:snd r:embed="rId14" name="genocide.wav"/>
            </a:hlinkClick>
            <a:extLst>
              <a:ext uri="{FF2B5EF4-FFF2-40B4-BE49-F238E27FC236}">
                <a16:creationId xmlns:a16="http://schemas.microsoft.com/office/drawing/2014/main" id="{1A8AB4D4-4422-4E97-A8CD-A291AED9CDE4}"/>
              </a:ext>
            </a:extLst>
          </p:cNvPr>
          <p:cNvSpPr txBox="1"/>
          <p:nvPr/>
        </p:nvSpPr>
        <p:spPr>
          <a:xfrm>
            <a:off x="2953221" y="3997380"/>
            <a:ext cx="1792956" cy="461665"/>
          </a:xfrm>
          <a:prstGeom prst="rect">
            <a:avLst/>
          </a:prstGeom>
          <a:noFill/>
          <a:ln>
            <a:solidFill>
              <a:srgbClr val="115076"/>
            </a:solidFill>
          </a:ln>
        </p:spPr>
        <p:txBody>
          <a:bodyPr wrap="square" rtlCol="0" anchor="ctr">
            <a:spAutoFit/>
          </a:bodyPr>
          <a:lstStyle/>
          <a:p>
            <a:pPr algn="ctr"/>
            <a:r>
              <a:rPr lang="en-US" sz="2400" b="1" err="1">
                <a:solidFill>
                  <a:schemeClr val="accent5">
                    <a:lumMod val="50000"/>
                  </a:schemeClr>
                </a:solidFill>
              </a:rPr>
              <a:t>g</a:t>
            </a:r>
            <a:r>
              <a:rPr lang="en-US" sz="2400" err="1">
                <a:solidFill>
                  <a:schemeClr val="accent5">
                    <a:lumMod val="50000"/>
                  </a:schemeClr>
                </a:solidFill>
              </a:rPr>
              <a:t>énocide</a:t>
            </a:r>
            <a:endParaRPr lang="en-US" sz="2400">
              <a:solidFill>
                <a:schemeClr val="accent5">
                  <a:lumMod val="50000"/>
                </a:schemeClr>
              </a:solidFill>
            </a:endParaRPr>
          </a:p>
        </p:txBody>
      </p:sp>
      <p:sp>
        <p:nvSpPr>
          <p:cNvPr id="38" name="TextBox 37">
            <a:hlinkClick r:id="" action="ppaction://noaction">
              <a:snd r:embed="rId15" name="englobe.wav"/>
            </a:hlinkClick>
            <a:extLst>
              <a:ext uri="{FF2B5EF4-FFF2-40B4-BE49-F238E27FC236}">
                <a16:creationId xmlns:a16="http://schemas.microsoft.com/office/drawing/2014/main" id="{F74A3040-6D9E-446F-82BE-5EEDEE6AE146}"/>
              </a:ext>
            </a:extLst>
          </p:cNvPr>
          <p:cNvSpPr txBox="1"/>
          <p:nvPr/>
        </p:nvSpPr>
        <p:spPr>
          <a:xfrm>
            <a:off x="5193133" y="1501909"/>
            <a:ext cx="2231613" cy="769441"/>
          </a:xfrm>
          <a:prstGeom prst="rect">
            <a:avLst/>
          </a:prstGeom>
          <a:noFill/>
          <a:ln>
            <a:solidFill>
              <a:srgbClr val="115076"/>
            </a:solidFill>
          </a:ln>
        </p:spPr>
        <p:txBody>
          <a:bodyPr wrap="square" rtlCol="0" anchor="ctr">
            <a:spAutoFit/>
          </a:bodyPr>
          <a:lstStyle/>
          <a:p>
            <a:pPr algn="ctr"/>
            <a:r>
              <a:rPr lang="en-US" sz="2400" err="1">
                <a:solidFill>
                  <a:schemeClr val="accent5">
                    <a:lumMod val="50000"/>
                  </a:schemeClr>
                </a:solidFill>
              </a:rPr>
              <a:t>en</a:t>
            </a:r>
            <a:r>
              <a:rPr lang="en-US" sz="2400" b="1" err="1">
                <a:solidFill>
                  <a:schemeClr val="accent5">
                    <a:lumMod val="50000"/>
                  </a:schemeClr>
                </a:solidFill>
              </a:rPr>
              <a:t>g</a:t>
            </a:r>
            <a:r>
              <a:rPr lang="en-US" sz="2400" err="1">
                <a:solidFill>
                  <a:schemeClr val="accent5">
                    <a:lumMod val="50000"/>
                  </a:schemeClr>
                </a:solidFill>
              </a:rPr>
              <a:t>lober</a:t>
            </a:r>
            <a:endParaRPr lang="en-US" sz="2400">
              <a:solidFill>
                <a:schemeClr val="accent5">
                  <a:lumMod val="50000"/>
                </a:schemeClr>
              </a:solidFill>
            </a:endParaRPr>
          </a:p>
          <a:p>
            <a:pPr algn="ctr"/>
            <a:r>
              <a:rPr lang="en-US" sz="2000">
                <a:solidFill>
                  <a:schemeClr val="accent5">
                    <a:lumMod val="50000"/>
                  </a:schemeClr>
                </a:solidFill>
              </a:rPr>
              <a:t>[to incorporate]</a:t>
            </a:r>
            <a:endParaRPr lang="en-US" sz="2400">
              <a:solidFill>
                <a:schemeClr val="accent5">
                  <a:lumMod val="50000"/>
                </a:schemeClr>
              </a:solidFill>
            </a:endParaRPr>
          </a:p>
        </p:txBody>
      </p:sp>
      <p:sp>
        <p:nvSpPr>
          <p:cNvPr id="40" name="TextBox 39">
            <a:hlinkClick r:id="" action="ppaction://noaction">
              <a:snd r:embed="rId16" name="embargo.wav"/>
            </a:hlinkClick>
            <a:extLst>
              <a:ext uri="{FF2B5EF4-FFF2-40B4-BE49-F238E27FC236}">
                <a16:creationId xmlns:a16="http://schemas.microsoft.com/office/drawing/2014/main" id="{1CA85D16-1FE4-428B-BB8A-FE6EDD953DD1}"/>
              </a:ext>
            </a:extLst>
          </p:cNvPr>
          <p:cNvSpPr txBox="1"/>
          <p:nvPr/>
        </p:nvSpPr>
        <p:spPr>
          <a:xfrm>
            <a:off x="552499" y="5517215"/>
            <a:ext cx="1792956" cy="461665"/>
          </a:xfrm>
          <a:prstGeom prst="rect">
            <a:avLst/>
          </a:prstGeom>
          <a:noFill/>
          <a:ln>
            <a:solidFill>
              <a:srgbClr val="115076"/>
            </a:solidFill>
          </a:ln>
        </p:spPr>
        <p:txBody>
          <a:bodyPr wrap="square" rtlCol="0" anchor="ctr">
            <a:spAutoFit/>
          </a:bodyPr>
          <a:lstStyle/>
          <a:p>
            <a:pPr algn="ctr"/>
            <a:r>
              <a:rPr lang="en-US" sz="2400">
                <a:solidFill>
                  <a:schemeClr val="accent5">
                    <a:lumMod val="50000"/>
                  </a:schemeClr>
                </a:solidFill>
              </a:rPr>
              <a:t>embar</a:t>
            </a:r>
            <a:r>
              <a:rPr lang="en-US" sz="2400" b="1">
                <a:solidFill>
                  <a:schemeClr val="accent5">
                    <a:lumMod val="50000"/>
                  </a:schemeClr>
                </a:solidFill>
              </a:rPr>
              <a:t>g</a:t>
            </a:r>
            <a:r>
              <a:rPr lang="en-US" sz="2400">
                <a:solidFill>
                  <a:schemeClr val="accent5">
                    <a:lumMod val="50000"/>
                  </a:schemeClr>
                </a:solidFill>
              </a:rPr>
              <a:t>o</a:t>
            </a:r>
          </a:p>
        </p:txBody>
      </p:sp>
      <p:sp>
        <p:nvSpPr>
          <p:cNvPr id="42" name="TextBox 41">
            <a:hlinkClick r:id="" action="ppaction://noaction">
              <a:snd r:embed="rId17" name="consigne.wav"/>
            </a:hlinkClick>
            <a:extLst>
              <a:ext uri="{FF2B5EF4-FFF2-40B4-BE49-F238E27FC236}">
                <a16:creationId xmlns:a16="http://schemas.microsoft.com/office/drawing/2014/main" id="{7F9A809D-91C4-4406-8274-7F24DCEBC1E7}"/>
              </a:ext>
            </a:extLst>
          </p:cNvPr>
          <p:cNvSpPr txBox="1"/>
          <p:nvPr/>
        </p:nvSpPr>
        <p:spPr>
          <a:xfrm>
            <a:off x="5431664" y="5396971"/>
            <a:ext cx="1754550" cy="769441"/>
          </a:xfrm>
          <a:prstGeom prst="rect">
            <a:avLst/>
          </a:prstGeom>
          <a:noFill/>
          <a:ln>
            <a:solidFill>
              <a:srgbClr val="115076"/>
            </a:solidFill>
          </a:ln>
        </p:spPr>
        <p:txBody>
          <a:bodyPr wrap="square" rtlCol="0" anchor="ctr">
            <a:spAutoFit/>
          </a:bodyPr>
          <a:lstStyle/>
          <a:p>
            <a:pPr algn="ctr"/>
            <a:r>
              <a:rPr lang="en-US" sz="2400" err="1">
                <a:solidFill>
                  <a:schemeClr val="accent5">
                    <a:lumMod val="50000"/>
                  </a:schemeClr>
                </a:solidFill>
              </a:rPr>
              <a:t>consi</a:t>
            </a:r>
            <a:r>
              <a:rPr lang="en-US" sz="2400" b="1" err="1">
                <a:solidFill>
                  <a:schemeClr val="accent5">
                    <a:lumMod val="50000"/>
                  </a:schemeClr>
                </a:solidFill>
              </a:rPr>
              <a:t>g</a:t>
            </a:r>
            <a:r>
              <a:rPr lang="en-US" sz="2400" err="1">
                <a:solidFill>
                  <a:schemeClr val="accent5">
                    <a:lumMod val="50000"/>
                  </a:schemeClr>
                </a:solidFill>
              </a:rPr>
              <a:t>ne</a:t>
            </a:r>
            <a:endParaRPr lang="en-US" sz="2400">
              <a:solidFill>
                <a:schemeClr val="accent5">
                  <a:lumMod val="50000"/>
                </a:schemeClr>
              </a:solidFill>
            </a:endParaRPr>
          </a:p>
          <a:p>
            <a:pPr algn="ctr"/>
            <a:r>
              <a:rPr lang="en-US" sz="2000">
                <a:solidFill>
                  <a:schemeClr val="accent5">
                    <a:lumMod val="50000"/>
                  </a:schemeClr>
                </a:solidFill>
              </a:rPr>
              <a:t>[deposit]</a:t>
            </a:r>
          </a:p>
        </p:txBody>
      </p:sp>
      <p:sp>
        <p:nvSpPr>
          <p:cNvPr id="44" name="TextBox 43">
            <a:hlinkClick r:id="" action="ppaction://noaction">
              <a:snd r:embed="rId18" name="egyptien.wav"/>
            </a:hlinkClick>
            <a:extLst>
              <a:ext uri="{FF2B5EF4-FFF2-40B4-BE49-F238E27FC236}">
                <a16:creationId xmlns:a16="http://schemas.microsoft.com/office/drawing/2014/main" id="{28711747-224D-4F1B-BBCE-BCF2DA5E46C3}"/>
              </a:ext>
            </a:extLst>
          </p:cNvPr>
          <p:cNvSpPr txBox="1"/>
          <p:nvPr/>
        </p:nvSpPr>
        <p:spPr>
          <a:xfrm>
            <a:off x="8145088" y="1221915"/>
            <a:ext cx="1792956" cy="461665"/>
          </a:xfrm>
          <a:prstGeom prst="rect">
            <a:avLst/>
          </a:prstGeom>
          <a:noFill/>
          <a:ln>
            <a:solidFill>
              <a:srgbClr val="115076"/>
            </a:solidFill>
          </a:ln>
        </p:spPr>
        <p:txBody>
          <a:bodyPr wrap="square" rtlCol="0" anchor="ctr">
            <a:spAutoFit/>
          </a:bodyPr>
          <a:lstStyle/>
          <a:p>
            <a:pPr algn="ctr"/>
            <a:r>
              <a:rPr lang="en-US" sz="2400" err="1">
                <a:solidFill>
                  <a:schemeClr val="accent5">
                    <a:lumMod val="50000"/>
                  </a:schemeClr>
                </a:solidFill>
              </a:rPr>
              <a:t>é</a:t>
            </a:r>
            <a:r>
              <a:rPr lang="en-US" sz="2400" b="1" err="1">
                <a:solidFill>
                  <a:schemeClr val="accent5">
                    <a:lumMod val="50000"/>
                  </a:schemeClr>
                </a:solidFill>
              </a:rPr>
              <a:t>g</a:t>
            </a:r>
            <a:r>
              <a:rPr lang="en-US" sz="2400" err="1">
                <a:solidFill>
                  <a:schemeClr val="accent5">
                    <a:lumMod val="50000"/>
                  </a:schemeClr>
                </a:solidFill>
              </a:rPr>
              <a:t>yptien</a:t>
            </a:r>
            <a:endParaRPr lang="en-US" sz="2400">
              <a:solidFill>
                <a:schemeClr val="accent5">
                  <a:lumMod val="50000"/>
                </a:schemeClr>
              </a:solidFill>
            </a:endParaRPr>
          </a:p>
        </p:txBody>
      </p:sp>
      <p:sp>
        <p:nvSpPr>
          <p:cNvPr id="46" name="TextBox 45">
            <a:hlinkClick r:id="" action="ppaction://noaction">
              <a:snd r:embed="rId19" name="fatigue.wav"/>
            </a:hlinkClick>
            <a:extLst>
              <a:ext uri="{FF2B5EF4-FFF2-40B4-BE49-F238E27FC236}">
                <a16:creationId xmlns:a16="http://schemas.microsoft.com/office/drawing/2014/main" id="{16DD6D66-6BF8-4619-A415-3CF0E10BC251}"/>
              </a:ext>
            </a:extLst>
          </p:cNvPr>
          <p:cNvSpPr txBox="1"/>
          <p:nvPr/>
        </p:nvSpPr>
        <p:spPr>
          <a:xfrm>
            <a:off x="8339920" y="3706367"/>
            <a:ext cx="1403292" cy="461665"/>
          </a:xfrm>
          <a:prstGeom prst="rect">
            <a:avLst/>
          </a:prstGeom>
          <a:noFill/>
          <a:ln>
            <a:solidFill>
              <a:srgbClr val="115076"/>
            </a:solidFill>
          </a:ln>
        </p:spPr>
        <p:txBody>
          <a:bodyPr wrap="square" rtlCol="0" anchor="ctr">
            <a:spAutoFit/>
          </a:bodyPr>
          <a:lstStyle/>
          <a:p>
            <a:pPr algn="ctr"/>
            <a:r>
              <a:rPr lang="en-US" sz="2400">
                <a:solidFill>
                  <a:schemeClr val="accent5">
                    <a:lumMod val="50000"/>
                  </a:schemeClr>
                </a:solidFill>
              </a:rPr>
              <a:t>fati</a:t>
            </a:r>
            <a:r>
              <a:rPr lang="en-US" sz="2400" b="1">
                <a:solidFill>
                  <a:schemeClr val="accent5">
                    <a:lumMod val="50000"/>
                  </a:schemeClr>
                </a:solidFill>
              </a:rPr>
              <a:t>g</a:t>
            </a:r>
            <a:r>
              <a:rPr lang="en-US" sz="2400">
                <a:solidFill>
                  <a:schemeClr val="accent5">
                    <a:lumMod val="50000"/>
                  </a:schemeClr>
                </a:solidFill>
              </a:rPr>
              <a:t>ue</a:t>
            </a:r>
          </a:p>
        </p:txBody>
      </p:sp>
      <p:pic>
        <p:nvPicPr>
          <p:cNvPr id="3074" name="Picture 2" descr="Writing, Literature, Feather, Quill, Author, Ink, Write">
            <a:extLst>
              <a:ext uri="{FF2B5EF4-FFF2-40B4-BE49-F238E27FC236}">
                <a16:creationId xmlns:a16="http://schemas.microsoft.com/office/drawing/2014/main" id="{AC8052F6-25A6-4B36-9EC6-D7B9D3B65DBE}"/>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1757744" y="1204012"/>
            <a:ext cx="804502" cy="86712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Stopwatch, Timer, Classic Stopwatch, Analog Stopwatch">
            <a:extLst>
              <a:ext uri="{FF2B5EF4-FFF2-40B4-BE49-F238E27FC236}">
                <a16:creationId xmlns:a16="http://schemas.microsoft.com/office/drawing/2014/main" id="{1155C707-6627-43E5-95FD-C292FFFEC2FE}"/>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20599" y="4228212"/>
            <a:ext cx="870958" cy="1088697"/>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Journal, Book, Diary, Log, Marker, Spiral, Student">
            <a:extLst>
              <a:ext uri="{FF2B5EF4-FFF2-40B4-BE49-F238E27FC236}">
                <a16:creationId xmlns:a16="http://schemas.microsoft.com/office/drawing/2014/main" id="{5CF95295-F795-44F0-8141-99C49BE05DD0}"/>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2448724" y="5221768"/>
            <a:ext cx="846432" cy="1052558"/>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Native American, Headdress, Culture, Feathers">
            <a:extLst>
              <a:ext uri="{FF2B5EF4-FFF2-40B4-BE49-F238E27FC236}">
                <a16:creationId xmlns:a16="http://schemas.microsoft.com/office/drawing/2014/main" id="{D23836E1-D0A1-4EF2-A778-1DB4348F3299}"/>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6814333" y="3706365"/>
            <a:ext cx="1132996" cy="1426149"/>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Egyptian, Egypt, Ancient, Historic, Pharaoh, Warrior">
            <a:extLst>
              <a:ext uri="{FF2B5EF4-FFF2-40B4-BE49-F238E27FC236}">
                <a16:creationId xmlns:a16="http://schemas.microsoft.com/office/drawing/2014/main" id="{FD906461-55F9-483D-A1AF-7A8593D2D800}"/>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7605321" y="183922"/>
            <a:ext cx="862743" cy="17254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156979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hold" nodeType="afterEffect">
                                  <p:stCondLst>
                                    <p:cond delay="0"/>
                                  </p:stCondLst>
                                  <p:childTnLst>
                                    <p:animEffect transition="out" filter="slide(fromBottom)">
                                      <p:cBhvr>
                                        <p:cTn id="6" dur="59000"/>
                                        <p:tgtEl>
                                          <p:spTgt spid="6"/>
                                        </p:tgtEl>
                                      </p:cBhvr>
                                    </p:animEffect>
                                    <p:set>
                                      <p:cBhvr>
                                        <p:cTn id="7" dur="1" fill="hold">
                                          <p:stCondLst>
                                            <p:cond delay="58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err="1">
                <a:solidFill>
                  <a:schemeClr val="bg1"/>
                </a:solidFill>
              </a:rPr>
              <a:t>Phonétique</a:t>
            </a:r>
            <a:r>
              <a:rPr lang="en-GB" sz="3600" b="1">
                <a:solidFill>
                  <a:schemeClr val="bg1"/>
                </a:solidFill>
              </a:rPr>
              <a:t>  </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10046043" y="249869"/>
            <a:ext cx="186387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17" name="TextBox 16">
            <a:hlinkClick r:id="" action="ppaction://noaction">
              <a:snd r:embed="rId4" name="gorge.wav"/>
            </a:hlinkClick>
            <a:extLst>
              <a:ext uri="{FF2B5EF4-FFF2-40B4-BE49-F238E27FC236}">
                <a16:creationId xmlns:a16="http://schemas.microsoft.com/office/drawing/2014/main" id="{55F76293-F036-D943-9EC1-F5857D9662CB}"/>
              </a:ext>
            </a:extLst>
          </p:cNvPr>
          <p:cNvSpPr txBox="1"/>
          <p:nvPr/>
        </p:nvSpPr>
        <p:spPr>
          <a:xfrm>
            <a:off x="352002" y="1540238"/>
            <a:ext cx="1792956" cy="769441"/>
          </a:xfrm>
          <a:prstGeom prst="rect">
            <a:avLst/>
          </a:prstGeom>
          <a:noFill/>
          <a:ln>
            <a:solidFill>
              <a:srgbClr val="115076"/>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g</a:t>
            </a:r>
            <a:r>
              <a:rPr kumimoji="0" lang="en-US"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or</a:t>
            </a:r>
            <a:r>
              <a:rPr kumimoji="0" lang="en-US" sz="24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g</a:t>
            </a:r>
            <a:r>
              <a:rPr kumimoji="0" lang="en-US"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[throat]</a:t>
            </a:r>
          </a:p>
        </p:txBody>
      </p:sp>
      <p:sp>
        <p:nvSpPr>
          <p:cNvPr id="5" name="Rectangle 2" descr="rectangle for the timer">
            <a:extLst>
              <a:ext uri="{FF2B5EF4-FFF2-40B4-BE49-F238E27FC236}">
                <a16:creationId xmlns:a16="http://schemas.microsoft.com/office/drawing/2014/main" id="{E25FF2EB-7416-4372-BE15-C4C2E61037AE}"/>
              </a:ext>
            </a:extLst>
          </p:cNvPr>
          <p:cNvSpPr>
            <a:spLocks noChangeArrowheads="1"/>
          </p:cNvSpPr>
          <p:nvPr/>
        </p:nvSpPr>
        <p:spPr bwMode="auto">
          <a:xfrm>
            <a:off x="10215649" y="1394052"/>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
        <p:nvSpPr>
          <p:cNvPr id="6" name="Rectangle 3" descr="rectangle for the timer, it moves down the screen as the time passes">
            <a:extLst>
              <a:ext uri="{FF2B5EF4-FFF2-40B4-BE49-F238E27FC236}">
                <a16:creationId xmlns:a16="http://schemas.microsoft.com/office/drawing/2014/main" id="{B91663AC-C229-4102-8653-FC04F0298671}"/>
              </a:ext>
            </a:extLst>
          </p:cNvPr>
          <p:cNvSpPr>
            <a:spLocks noChangeArrowheads="1"/>
          </p:cNvSpPr>
          <p:nvPr/>
        </p:nvSpPr>
        <p:spPr bwMode="auto">
          <a:xfrm>
            <a:off x="10213283" y="1394050"/>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
        <p:nvSpPr>
          <p:cNvPr id="10" name="Line 7" descr="line to denote the top of the timer, 60 seconds">
            <a:extLst>
              <a:ext uri="{FF2B5EF4-FFF2-40B4-BE49-F238E27FC236}">
                <a16:creationId xmlns:a16="http://schemas.microsoft.com/office/drawing/2014/main" id="{76902A6C-D2ED-404C-A471-A0024758810A}"/>
              </a:ext>
            </a:extLst>
          </p:cNvPr>
          <p:cNvSpPr>
            <a:spLocks noChangeShapeType="1"/>
          </p:cNvSpPr>
          <p:nvPr/>
        </p:nvSpPr>
        <p:spPr bwMode="auto">
          <a:xfrm>
            <a:off x="10923710" y="1382624"/>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endParaRPr>
          </a:p>
        </p:txBody>
      </p:sp>
      <p:sp>
        <p:nvSpPr>
          <p:cNvPr id="13" name="Text Box 12">
            <a:extLst>
              <a:ext uri="{FF2B5EF4-FFF2-40B4-BE49-F238E27FC236}">
                <a16:creationId xmlns:a16="http://schemas.microsoft.com/office/drawing/2014/main" id="{E85AFACC-13C2-4131-AA9A-7C11FE9873CB}"/>
              </a:ext>
            </a:extLst>
          </p:cNvPr>
          <p:cNvSpPr txBox="1">
            <a:spLocks noChangeArrowheads="1"/>
          </p:cNvSpPr>
          <p:nvPr/>
        </p:nvSpPr>
        <p:spPr bwMode="auto">
          <a:xfrm>
            <a:off x="11140501" y="1224773"/>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Arial" charset="0"/>
              </a:rPr>
              <a:t>60</a:t>
            </a:r>
          </a:p>
        </p:txBody>
      </p:sp>
      <p:sp>
        <p:nvSpPr>
          <p:cNvPr id="12" name="Text Box 10">
            <a:extLst>
              <a:ext uri="{FF2B5EF4-FFF2-40B4-BE49-F238E27FC236}">
                <a16:creationId xmlns:a16="http://schemas.microsoft.com/office/drawing/2014/main" id="{25B061D2-B4ED-4104-A271-F2105A9E1DFB}"/>
              </a:ext>
            </a:extLst>
          </p:cNvPr>
          <p:cNvSpPr txBox="1">
            <a:spLocks noChangeArrowheads="1"/>
          </p:cNvSpPr>
          <p:nvPr/>
        </p:nvSpPr>
        <p:spPr bwMode="auto">
          <a:xfrm>
            <a:off x="10839935" y="3256092"/>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err="1">
                <a:ln>
                  <a:noFill/>
                </a:ln>
                <a:solidFill>
                  <a:srgbClr val="5B9BD5">
                    <a:lumMod val="50000"/>
                  </a:srgbClr>
                </a:solidFill>
                <a:effectLst/>
                <a:uLnTx/>
                <a:uFillTx/>
                <a:latin typeface="Century Gothic" panose="020B0502020202020204" pitchFamily="34" charset="0"/>
                <a:ea typeface="+mn-ea"/>
                <a:cs typeface="Arial" charset="0"/>
              </a:rPr>
              <a:t>secondes</a:t>
            </a:r>
            <a:endParaRPr kumimoji="0" lang="en-GB" sz="1800" b="1"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Arial" charset="0"/>
            </a:endParaRPr>
          </a:p>
        </p:txBody>
      </p:sp>
      <p:sp>
        <p:nvSpPr>
          <p:cNvPr id="9" name="Line 4" descr="line for the timer, 60 to 0 seconds">
            <a:extLst>
              <a:ext uri="{FF2B5EF4-FFF2-40B4-BE49-F238E27FC236}">
                <a16:creationId xmlns:a16="http://schemas.microsoft.com/office/drawing/2014/main" id="{6400F283-5879-4D05-89B6-C398280D424A}"/>
              </a:ext>
            </a:extLst>
          </p:cNvPr>
          <p:cNvSpPr>
            <a:spLocks noChangeShapeType="1"/>
          </p:cNvSpPr>
          <p:nvPr/>
        </p:nvSpPr>
        <p:spPr bwMode="auto">
          <a:xfrm>
            <a:off x="10899022" y="1382624"/>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endParaRPr>
          </a:p>
        </p:txBody>
      </p:sp>
      <p:sp>
        <p:nvSpPr>
          <p:cNvPr id="11" name="Line 9" descr="line to denote the end of the timer (i.e. zero seconds)">
            <a:extLst>
              <a:ext uri="{FF2B5EF4-FFF2-40B4-BE49-F238E27FC236}">
                <a16:creationId xmlns:a16="http://schemas.microsoft.com/office/drawing/2014/main" id="{301D8E24-4E17-4C0A-B561-032601D58C52}"/>
              </a:ext>
            </a:extLst>
          </p:cNvPr>
          <p:cNvSpPr>
            <a:spLocks noChangeShapeType="1"/>
          </p:cNvSpPr>
          <p:nvPr/>
        </p:nvSpPr>
        <p:spPr bwMode="auto">
          <a:xfrm>
            <a:off x="10899022" y="5538883"/>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endParaRPr>
          </a:p>
        </p:txBody>
      </p:sp>
      <p:sp>
        <p:nvSpPr>
          <p:cNvPr id="14" name="Text Box 14">
            <a:extLst>
              <a:ext uri="{FF2B5EF4-FFF2-40B4-BE49-F238E27FC236}">
                <a16:creationId xmlns:a16="http://schemas.microsoft.com/office/drawing/2014/main" id="{5ADD598A-F84A-4D90-B2ED-C19271F23AAA}"/>
              </a:ext>
            </a:extLst>
          </p:cNvPr>
          <p:cNvSpPr txBox="1">
            <a:spLocks noChangeArrowheads="1"/>
          </p:cNvSpPr>
          <p:nvPr/>
        </p:nvSpPr>
        <p:spPr bwMode="auto">
          <a:xfrm>
            <a:off x="11115813" y="5358355"/>
            <a:ext cx="45648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Arial" charset="0"/>
              </a:rPr>
              <a:t>0</a:t>
            </a:r>
          </a:p>
        </p:txBody>
      </p:sp>
      <p:sp>
        <p:nvSpPr>
          <p:cNvPr id="15" name="AutoShape 11">
            <a:hlinkClick r:id="" action="ppaction://noaction" highlightClick="1"/>
            <a:extLst>
              <a:ext uri="{FF2B5EF4-FFF2-40B4-BE49-F238E27FC236}">
                <a16:creationId xmlns:a16="http://schemas.microsoft.com/office/drawing/2014/main" id="{D12D73BF-362A-4FF6-8C8D-7F31FEE5E970}"/>
              </a:ext>
            </a:extLst>
          </p:cNvPr>
          <p:cNvSpPr>
            <a:spLocks noChangeArrowheads="1"/>
          </p:cNvSpPr>
          <p:nvPr/>
        </p:nvSpPr>
        <p:spPr bwMode="auto">
          <a:xfrm>
            <a:off x="9952385" y="5769303"/>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DÉBUT</a:t>
            </a:r>
          </a:p>
        </p:txBody>
      </p:sp>
      <p:sp>
        <p:nvSpPr>
          <p:cNvPr id="3" name="TextBox 2">
            <a:hlinkClick r:id="" action="ppaction://noaction">
              <a:snd r:embed="rId5" name="brigade.wav"/>
            </a:hlinkClick>
            <a:extLst>
              <a:ext uri="{FF2B5EF4-FFF2-40B4-BE49-F238E27FC236}">
                <a16:creationId xmlns:a16="http://schemas.microsoft.com/office/drawing/2014/main" id="{BFBBAA8F-E17B-46CD-A6B4-F3203BE09F65}"/>
              </a:ext>
            </a:extLst>
          </p:cNvPr>
          <p:cNvSpPr txBox="1"/>
          <p:nvPr/>
        </p:nvSpPr>
        <p:spPr>
          <a:xfrm>
            <a:off x="5468034" y="5515719"/>
            <a:ext cx="1792956" cy="461665"/>
          </a:xfrm>
          <a:prstGeom prst="rect">
            <a:avLst/>
          </a:prstGeom>
          <a:noFill/>
          <a:ln>
            <a:solidFill>
              <a:srgbClr val="115076"/>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bri</a:t>
            </a:r>
            <a:r>
              <a:rPr kumimoji="0" lang="en-US" sz="24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g</a:t>
            </a:r>
            <a:r>
              <a:rPr kumimoji="0" lang="en-US"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ade</a:t>
            </a:r>
          </a:p>
        </p:txBody>
      </p:sp>
      <p:sp>
        <p:nvSpPr>
          <p:cNvPr id="20" name="TextBox 19">
            <a:hlinkClick r:id="" action="ppaction://noaction">
              <a:snd r:embed="rId6" name="26 significatif.wav"/>
            </a:hlinkClick>
            <a:extLst>
              <a:ext uri="{FF2B5EF4-FFF2-40B4-BE49-F238E27FC236}">
                <a16:creationId xmlns:a16="http://schemas.microsoft.com/office/drawing/2014/main" id="{26BD26FC-E658-4FEA-A7E7-931855E7E349}"/>
              </a:ext>
            </a:extLst>
          </p:cNvPr>
          <p:cNvSpPr txBox="1"/>
          <p:nvPr/>
        </p:nvSpPr>
        <p:spPr>
          <a:xfrm>
            <a:off x="2628443" y="4313414"/>
            <a:ext cx="2085504" cy="769441"/>
          </a:xfrm>
          <a:prstGeom prst="rect">
            <a:avLst/>
          </a:prstGeom>
          <a:noFill/>
          <a:ln>
            <a:solidFill>
              <a:srgbClr val="115076"/>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nificatif</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[significant]</a:t>
            </a:r>
          </a:p>
        </p:txBody>
      </p:sp>
      <p:sp>
        <p:nvSpPr>
          <p:cNvPr id="22" name="TextBox 21">
            <a:hlinkClick r:id="" action="ppaction://noaction">
              <a:snd r:embed="rId7" name="ligne.wav"/>
            </a:hlinkClick>
            <a:extLst>
              <a:ext uri="{FF2B5EF4-FFF2-40B4-BE49-F238E27FC236}">
                <a16:creationId xmlns:a16="http://schemas.microsoft.com/office/drawing/2014/main" id="{2A387E9F-816B-4A1B-845E-2F131F83F13B}"/>
              </a:ext>
            </a:extLst>
          </p:cNvPr>
          <p:cNvSpPr txBox="1"/>
          <p:nvPr/>
        </p:nvSpPr>
        <p:spPr>
          <a:xfrm>
            <a:off x="584416" y="3792870"/>
            <a:ext cx="1328129" cy="769441"/>
          </a:xfrm>
          <a:prstGeom prst="rect">
            <a:avLst/>
          </a:prstGeom>
          <a:noFill/>
          <a:ln>
            <a:solidFill>
              <a:srgbClr val="115076"/>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err="1">
                <a:ln>
                  <a:noFill/>
                </a:ln>
                <a:solidFill>
                  <a:srgbClr val="4472C4">
                    <a:lumMod val="50000"/>
                  </a:srgbClr>
                </a:solidFill>
                <a:effectLst/>
                <a:uLnTx/>
                <a:uFillTx/>
                <a:latin typeface="Century Gothic" panose="020F0302020204030204"/>
                <a:ea typeface="+mn-ea"/>
                <a:cs typeface="+mn-cs"/>
              </a:rPr>
              <a:t>li</a:t>
            </a:r>
            <a:r>
              <a:rPr kumimoji="0" lang="en-US" sz="2400" b="1" i="0" u="none" strike="noStrike" kern="1200" cap="none" spc="0" normalizeH="0" baseline="0" noProof="0" err="1">
                <a:ln>
                  <a:noFill/>
                </a:ln>
                <a:solidFill>
                  <a:srgbClr val="4472C4">
                    <a:lumMod val="50000"/>
                  </a:srgbClr>
                </a:solidFill>
                <a:effectLst/>
                <a:uLnTx/>
                <a:uFillTx/>
                <a:latin typeface="Century Gothic" panose="020F0302020204030204"/>
                <a:ea typeface="+mn-ea"/>
                <a:cs typeface="+mn-cs"/>
              </a:rPr>
              <a:t>g</a:t>
            </a:r>
            <a:r>
              <a:rPr kumimoji="0" lang="en-US" sz="2400" b="0" i="0" u="none" strike="noStrike" kern="1200" cap="none" spc="0" normalizeH="0" baseline="0" noProof="0" err="1">
                <a:ln>
                  <a:noFill/>
                </a:ln>
                <a:solidFill>
                  <a:srgbClr val="4472C4">
                    <a:lumMod val="50000"/>
                  </a:srgbClr>
                </a:solidFill>
                <a:effectLst/>
                <a:uLnTx/>
                <a:uFillTx/>
                <a:latin typeface="Century Gothic" panose="020F0302020204030204"/>
                <a:ea typeface="+mn-ea"/>
                <a:cs typeface="+mn-cs"/>
              </a:rPr>
              <a:t>ne</a:t>
            </a:r>
            <a:endParaRPr kumimoji="0" lang="en-US"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[line]</a:t>
            </a:r>
            <a:endParaRPr kumimoji="0" lang="en-US"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endParaRPr>
          </a:p>
        </p:txBody>
      </p:sp>
      <p:sp>
        <p:nvSpPr>
          <p:cNvPr id="24" name="TextBox 23">
            <a:hlinkClick r:id="" action="ppaction://noaction">
              <a:snd r:embed="rId8" name="gestionaire.wav"/>
            </a:hlinkClick>
            <a:extLst>
              <a:ext uri="{FF2B5EF4-FFF2-40B4-BE49-F238E27FC236}">
                <a16:creationId xmlns:a16="http://schemas.microsoft.com/office/drawing/2014/main" id="{5088E410-CA0B-498F-85B9-66F6C9E4F5FF}"/>
              </a:ext>
            </a:extLst>
          </p:cNvPr>
          <p:cNvSpPr txBox="1"/>
          <p:nvPr/>
        </p:nvSpPr>
        <p:spPr>
          <a:xfrm>
            <a:off x="5321760" y="2555526"/>
            <a:ext cx="2085504" cy="769441"/>
          </a:xfrm>
          <a:prstGeom prst="rect">
            <a:avLst/>
          </a:prstGeom>
          <a:noFill/>
          <a:ln>
            <a:solidFill>
              <a:srgbClr val="115076"/>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err="1">
                <a:ln>
                  <a:noFill/>
                </a:ln>
                <a:solidFill>
                  <a:srgbClr val="4472C4">
                    <a:lumMod val="50000"/>
                  </a:srgbClr>
                </a:solidFill>
                <a:effectLst/>
                <a:uLnTx/>
                <a:uFillTx/>
                <a:latin typeface="Century Gothic" panose="020F0302020204030204"/>
                <a:ea typeface="+mn-ea"/>
                <a:cs typeface="+mn-cs"/>
              </a:rPr>
              <a:t>g</a:t>
            </a:r>
            <a:r>
              <a:rPr kumimoji="0" lang="en-US" sz="2400" b="0" i="0" u="none" strike="noStrike" kern="1200" cap="none" spc="0" normalizeH="0" baseline="0" noProof="0" err="1">
                <a:ln>
                  <a:noFill/>
                </a:ln>
                <a:solidFill>
                  <a:srgbClr val="4472C4">
                    <a:lumMod val="50000"/>
                  </a:srgbClr>
                </a:solidFill>
                <a:effectLst/>
                <a:uLnTx/>
                <a:uFillTx/>
                <a:latin typeface="Century Gothic" panose="020F0302020204030204"/>
                <a:ea typeface="+mn-ea"/>
                <a:cs typeface="+mn-cs"/>
              </a:rPr>
              <a:t>estionnaire</a:t>
            </a:r>
            <a:endParaRPr kumimoji="0" lang="en-US"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[managerial]</a:t>
            </a:r>
          </a:p>
        </p:txBody>
      </p:sp>
      <p:sp>
        <p:nvSpPr>
          <p:cNvPr id="26" name="TextBox 25">
            <a:hlinkClick r:id="" action="ppaction://noaction">
              <a:snd r:embed="rId9" name="26 goutte.wav"/>
            </a:hlinkClick>
            <a:extLst>
              <a:ext uri="{FF2B5EF4-FFF2-40B4-BE49-F238E27FC236}">
                <a16:creationId xmlns:a16="http://schemas.microsoft.com/office/drawing/2014/main" id="{6B1BCDE7-1CF7-40D7-BBB1-780E7FD4018F}"/>
              </a:ext>
            </a:extLst>
          </p:cNvPr>
          <p:cNvSpPr txBox="1"/>
          <p:nvPr/>
        </p:nvSpPr>
        <p:spPr>
          <a:xfrm>
            <a:off x="5660272" y="4035622"/>
            <a:ext cx="1408481" cy="769441"/>
          </a:xfrm>
          <a:prstGeom prst="rect">
            <a:avLst/>
          </a:prstGeom>
          <a:noFill/>
          <a:ln>
            <a:solidFill>
              <a:srgbClr val="115076"/>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outte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[drop]</a:t>
            </a:r>
          </a:p>
        </p:txBody>
      </p:sp>
      <p:sp>
        <p:nvSpPr>
          <p:cNvPr id="28" name="TextBox 27">
            <a:hlinkClick r:id="" action="ppaction://noaction">
              <a:snd r:embed="rId10" name="magnifique.wav"/>
            </a:hlinkClick>
            <a:extLst>
              <a:ext uri="{FF2B5EF4-FFF2-40B4-BE49-F238E27FC236}">
                <a16:creationId xmlns:a16="http://schemas.microsoft.com/office/drawing/2014/main" id="{24DBD887-6B97-48CB-A37C-7F6B52F5B2B3}"/>
              </a:ext>
            </a:extLst>
          </p:cNvPr>
          <p:cNvSpPr txBox="1"/>
          <p:nvPr/>
        </p:nvSpPr>
        <p:spPr>
          <a:xfrm>
            <a:off x="2653672" y="5528755"/>
            <a:ext cx="2035047" cy="769441"/>
          </a:xfrm>
          <a:prstGeom prst="rect">
            <a:avLst/>
          </a:prstGeom>
          <a:noFill/>
          <a:ln>
            <a:solidFill>
              <a:srgbClr val="115076"/>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ma</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nifique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magnificentl</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30" name="TextBox 29">
            <a:hlinkClick r:id="" action="ppaction://noaction">
              <a:snd r:embed="rId11" name="ignorer.wav"/>
            </a:hlinkClick>
            <a:extLst>
              <a:ext uri="{FF2B5EF4-FFF2-40B4-BE49-F238E27FC236}">
                <a16:creationId xmlns:a16="http://schemas.microsoft.com/office/drawing/2014/main" id="{6262432F-97A3-4077-9841-CB12F640CBB8}"/>
              </a:ext>
            </a:extLst>
          </p:cNvPr>
          <p:cNvSpPr txBox="1"/>
          <p:nvPr/>
        </p:nvSpPr>
        <p:spPr>
          <a:xfrm>
            <a:off x="352002" y="2820442"/>
            <a:ext cx="1792956" cy="461665"/>
          </a:xfrm>
          <a:prstGeom prst="rect">
            <a:avLst/>
          </a:prstGeom>
          <a:noFill/>
          <a:ln>
            <a:solidFill>
              <a:srgbClr val="115076"/>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i</a:t>
            </a:r>
            <a:r>
              <a:rPr kumimoji="0" lang="en-US" sz="24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g</a:t>
            </a:r>
            <a:r>
              <a:rPr kumimoji="0" lang="en-US"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norer</a:t>
            </a:r>
          </a:p>
        </p:txBody>
      </p:sp>
      <p:sp>
        <p:nvSpPr>
          <p:cNvPr id="32" name="TextBox 31">
            <a:hlinkClick r:id="" action="ppaction://noaction">
              <a:snd r:embed="rId12" name="epargner.wav"/>
            </a:hlinkClick>
            <a:extLst>
              <a:ext uri="{FF2B5EF4-FFF2-40B4-BE49-F238E27FC236}">
                <a16:creationId xmlns:a16="http://schemas.microsoft.com/office/drawing/2014/main" id="{BF467E44-5B85-480B-BB50-7D778A00C986}"/>
              </a:ext>
            </a:extLst>
          </p:cNvPr>
          <p:cNvSpPr txBox="1"/>
          <p:nvPr/>
        </p:nvSpPr>
        <p:spPr>
          <a:xfrm>
            <a:off x="2556290" y="3098073"/>
            <a:ext cx="2229811" cy="769441"/>
          </a:xfrm>
          <a:prstGeom prst="rect">
            <a:avLst/>
          </a:prstGeom>
          <a:noFill/>
          <a:ln>
            <a:solidFill>
              <a:srgbClr val="115076"/>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err="1">
                <a:ln>
                  <a:noFill/>
                </a:ln>
                <a:solidFill>
                  <a:srgbClr val="4472C4">
                    <a:lumMod val="50000"/>
                  </a:srgbClr>
                </a:solidFill>
                <a:effectLst/>
                <a:uLnTx/>
                <a:uFillTx/>
                <a:latin typeface="Century Gothic" panose="020F0302020204030204"/>
                <a:ea typeface="+mn-ea"/>
                <a:cs typeface="+mn-cs"/>
              </a:rPr>
              <a:t>épar</a:t>
            </a:r>
            <a:r>
              <a:rPr kumimoji="0" lang="en-US" sz="2400" b="1" i="0" u="none" strike="noStrike" kern="1200" cap="none" spc="0" normalizeH="0" baseline="0" noProof="0" err="1">
                <a:ln>
                  <a:noFill/>
                </a:ln>
                <a:solidFill>
                  <a:srgbClr val="4472C4">
                    <a:lumMod val="50000"/>
                  </a:srgbClr>
                </a:solidFill>
                <a:effectLst/>
                <a:uLnTx/>
                <a:uFillTx/>
                <a:latin typeface="Century Gothic" panose="020F0302020204030204"/>
                <a:ea typeface="+mn-ea"/>
                <a:cs typeface="+mn-cs"/>
              </a:rPr>
              <a:t>g</a:t>
            </a:r>
            <a:r>
              <a:rPr kumimoji="0" lang="en-US" sz="2400" b="0" i="0" u="none" strike="noStrike" kern="1200" cap="none" spc="0" normalizeH="0" baseline="0" noProof="0" err="1">
                <a:ln>
                  <a:noFill/>
                </a:ln>
                <a:solidFill>
                  <a:srgbClr val="4472C4">
                    <a:lumMod val="50000"/>
                  </a:srgbClr>
                </a:solidFill>
                <a:effectLst/>
                <a:uLnTx/>
                <a:uFillTx/>
                <a:latin typeface="Century Gothic" panose="020F0302020204030204"/>
                <a:ea typeface="+mn-ea"/>
                <a:cs typeface="+mn-cs"/>
              </a:rPr>
              <a:t>ner</a:t>
            </a:r>
            <a:endParaRPr kumimoji="0" lang="en-US"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[to save money]</a:t>
            </a:r>
          </a:p>
        </p:txBody>
      </p:sp>
      <p:sp>
        <p:nvSpPr>
          <p:cNvPr id="34" name="TextBox 33">
            <a:hlinkClick r:id="" action="ppaction://noaction">
              <a:snd r:embed="rId13" name="avantageux.wav"/>
            </a:hlinkClick>
            <a:extLst>
              <a:ext uri="{FF2B5EF4-FFF2-40B4-BE49-F238E27FC236}">
                <a16:creationId xmlns:a16="http://schemas.microsoft.com/office/drawing/2014/main" id="{6E215B3C-BB90-47AA-9D1E-FB51E329D57C}"/>
              </a:ext>
            </a:extLst>
          </p:cNvPr>
          <p:cNvSpPr txBox="1"/>
          <p:nvPr/>
        </p:nvSpPr>
        <p:spPr>
          <a:xfrm>
            <a:off x="5304007" y="1383206"/>
            <a:ext cx="2121010" cy="461665"/>
          </a:xfrm>
          <a:prstGeom prst="rect">
            <a:avLst/>
          </a:prstGeom>
          <a:noFill/>
          <a:ln>
            <a:solidFill>
              <a:srgbClr val="115076"/>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err="1">
                <a:ln>
                  <a:noFill/>
                </a:ln>
                <a:solidFill>
                  <a:srgbClr val="4472C4">
                    <a:lumMod val="50000"/>
                  </a:srgbClr>
                </a:solidFill>
                <a:effectLst/>
                <a:uLnTx/>
                <a:uFillTx/>
                <a:latin typeface="Century Gothic" panose="020F0302020204030204"/>
                <a:ea typeface="+mn-ea"/>
                <a:cs typeface="+mn-cs"/>
              </a:rPr>
              <a:t>avanta</a:t>
            </a:r>
            <a:r>
              <a:rPr kumimoji="0" lang="en-US" sz="2400" b="1" i="0" u="none" strike="noStrike" kern="1200" cap="none" spc="0" normalizeH="0" baseline="0" noProof="0" err="1">
                <a:ln>
                  <a:noFill/>
                </a:ln>
                <a:solidFill>
                  <a:srgbClr val="4472C4">
                    <a:lumMod val="50000"/>
                  </a:srgbClr>
                </a:solidFill>
                <a:effectLst/>
                <a:uLnTx/>
                <a:uFillTx/>
                <a:latin typeface="Century Gothic" panose="020F0302020204030204"/>
                <a:ea typeface="+mn-ea"/>
                <a:cs typeface="+mn-cs"/>
              </a:rPr>
              <a:t>g</a:t>
            </a:r>
            <a:r>
              <a:rPr kumimoji="0" lang="en-US" sz="2400" b="0" i="0" u="none" strike="noStrike" kern="1200" cap="none" spc="0" normalizeH="0" baseline="0" noProof="0" err="1">
                <a:ln>
                  <a:noFill/>
                </a:ln>
                <a:solidFill>
                  <a:srgbClr val="4472C4">
                    <a:lumMod val="50000"/>
                  </a:srgbClr>
                </a:solidFill>
                <a:effectLst/>
                <a:uLnTx/>
                <a:uFillTx/>
                <a:latin typeface="Century Gothic" panose="020F0302020204030204"/>
                <a:ea typeface="+mn-ea"/>
                <a:cs typeface="+mn-cs"/>
              </a:rPr>
              <a:t>eux</a:t>
            </a:r>
            <a:endParaRPr kumimoji="0" lang="en-US"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endParaRPr>
          </a:p>
        </p:txBody>
      </p:sp>
      <p:sp>
        <p:nvSpPr>
          <p:cNvPr id="36" name="TextBox 35">
            <a:hlinkClick r:id="" action="ppaction://noaction">
              <a:snd r:embed="rId14" name="engin.wav"/>
            </a:hlinkClick>
            <a:extLst>
              <a:ext uri="{FF2B5EF4-FFF2-40B4-BE49-F238E27FC236}">
                <a16:creationId xmlns:a16="http://schemas.microsoft.com/office/drawing/2014/main" id="{1A8AB4D4-4422-4E97-A8CD-A291AED9CDE4}"/>
              </a:ext>
            </a:extLst>
          </p:cNvPr>
          <p:cNvSpPr txBox="1"/>
          <p:nvPr/>
        </p:nvSpPr>
        <p:spPr>
          <a:xfrm>
            <a:off x="693021" y="5073074"/>
            <a:ext cx="1156807" cy="769441"/>
          </a:xfrm>
          <a:prstGeom prst="rect">
            <a:avLst/>
          </a:prstGeom>
          <a:noFill/>
          <a:ln>
            <a:solidFill>
              <a:srgbClr val="115076"/>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in</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[gear]</a:t>
            </a:r>
          </a:p>
        </p:txBody>
      </p:sp>
      <p:sp>
        <p:nvSpPr>
          <p:cNvPr id="38" name="TextBox 37">
            <a:hlinkClick r:id="" action="ppaction://noaction">
              <a:snd r:embed="rId15" name="gendarme.wav"/>
            </a:hlinkClick>
            <a:extLst>
              <a:ext uri="{FF2B5EF4-FFF2-40B4-BE49-F238E27FC236}">
                <a16:creationId xmlns:a16="http://schemas.microsoft.com/office/drawing/2014/main" id="{F74A3040-6D9E-446F-82BE-5EEDEE6AE146}"/>
              </a:ext>
            </a:extLst>
          </p:cNvPr>
          <p:cNvSpPr txBox="1"/>
          <p:nvPr/>
        </p:nvSpPr>
        <p:spPr>
          <a:xfrm>
            <a:off x="8064759" y="4764887"/>
            <a:ext cx="1918187" cy="769441"/>
          </a:xfrm>
          <a:prstGeom prst="rect">
            <a:avLst/>
          </a:prstGeom>
          <a:noFill/>
          <a:ln>
            <a:solidFill>
              <a:srgbClr val="115076"/>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g</a:t>
            </a:r>
            <a:r>
              <a:rPr kumimoji="0" lang="en-US"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endarme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[policeman]</a:t>
            </a:r>
          </a:p>
        </p:txBody>
      </p:sp>
      <p:sp>
        <p:nvSpPr>
          <p:cNvPr id="40" name="TextBox 39">
            <a:hlinkClick r:id="" action="ppaction://noaction">
              <a:snd r:embed="rId16" name="compagnie.wav"/>
            </a:hlinkClick>
            <a:extLst>
              <a:ext uri="{FF2B5EF4-FFF2-40B4-BE49-F238E27FC236}">
                <a16:creationId xmlns:a16="http://schemas.microsoft.com/office/drawing/2014/main" id="{1CA85D16-1FE4-428B-BB8A-FE6EDD953DD1}"/>
              </a:ext>
            </a:extLst>
          </p:cNvPr>
          <p:cNvSpPr txBox="1"/>
          <p:nvPr/>
        </p:nvSpPr>
        <p:spPr>
          <a:xfrm>
            <a:off x="2556290" y="1882732"/>
            <a:ext cx="2229811" cy="769441"/>
          </a:xfrm>
          <a:prstGeom prst="rect">
            <a:avLst/>
          </a:prstGeom>
          <a:noFill/>
          <a:ln>
            <a:solidFill>
              <a:srgbClr val="115076"/>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compa</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nie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[company]</a:t>
            </a:r>
          </a:p>
        </p:txBody>
      </p:sp>
      <p:sp>
        <p:nvSpPr>
          <p:cNvPr id="16" name="TextBox 15">
            <a:hlinkClick r:id="" action="ppaction://noaction">
              <a:snd r:embed="rId17" name="irregulier.wav"/>
            </a:hlinkClick>
            <a:extLst>
              <a:ext uri="{FF2B5EF4-FFF2-40B4-BE49-F238E27FC236}">
                <a16:creationId xmlns:a16="http://schemas.microsoft.com/office/drawing/2014/main" id="{FAFDB3B2-A7AB-4264-9869-3F3336DC136A}"/>
              </a:ext>
            </a:extLst>
          </p:cNvPr>
          <p:cNvSpPr txBox="1"/>
          <p:nvPr/>
        </p:nvSpPr>
        <p:spPr>
          <a:xfrm>
            <a:off x="8082295" y="1724636"/>
            <a:ext cx="1792956" cy="461665"/>
          </a:xfrm>
          <a:prstGeom prst="rect">
            <a:avLst/>
          </a:prstGeom>
          <a:noFill/>
          <a:ln>
            <a:solidFill>
              <a:srgbClr val="115076"/>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err="1">
                <a:ln>
                  <a:noFill/>
                </a:ln>
                <a:solidFill>
                  <a:srgbClr val="4472C4">
                    <a:lumMod val="50000"/>
                  </a:srgbClr>
                </a:solidFill>
                <a:effectLst/>
                <a:uLnTx/>
                <a:uFillTx/>
                <a:latin typeface="Century Gothic" panose="020F0302020204030204"/>
                <a:ea typeface="+mn-ea"/>
                <a:cs typeface="+mn-cs"/>
              </a:rPr>
              <a:t>irré</a:t>
            </a:r>
            <a:r>
              <a:rPr kumimoji="0" lang="en-US" sz="2400" b="1" i="0" u="none" strike="noStrike" kern="1200" cap="none" spc="0" normalizeH="0" baseline="0" noProof="0" err="1">
                <a:ln>
                  <a:noFill/>
                </a:ln>
                <a:solidFill>
                  <a:srgbClr val="4472C4">
                    <a:lumMod val="50000"/>
                  </a:srgbClr>
                </a:solidFill>
                <a:effectLst/>
                <a:uLnTx/>
                <a:uFillTx/>
                <a:latin typeface="Century Gothic" panose="020F0302020204030204"/>
                <a:ea typeface="+mn-ea"/>
                <a:cs typeface="+mn-cs"/>
              </a:rPr>
              <a:t>g</a:t>
            </a:r>
            <a:r>
              <a:rPr kumimoji="0" lang="en-US" sz="2400" b="0" i="0" u="none" strike="noStrike" kern="1200" cap="none" spc="0" normalizeH="0" baseline="0" noProof="0" err="1">
                <a:ln>
                  <a:noFill/>
                </a:ln>
                <a:solidFill>
                  <a:srgbClr val="4472C4">
                    <a:lumMod val="50000"/>
                  </a:srgbClr>
                </a:solidFill>
                <a:effectLst/>
                <a:uLnTx/>
                <a:uFillTx/>
                <a:latin typeface="Century Gothic" panose="020F0302020204030204"/>
                <a:ea typeface="+mn-ea"/>
                <a:cs typeface="+mn-cs"/>
              </a:rPr>
              <a:t>ulier</a:t>
            </a:r>
            <a:endParaRPr kumimoji="0" lang="en-US"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endParaRPr>
          </a:p>
        </p:txBody>
      </p:sp>
      <p:sp>
        <p:nvSpPr>
          <p:cNvPr id="18" name="TextBox 17">
            <a:hlinkClick r:id="" action="ppaction://noaction">
              <a:snd r:embed="rId18" name="integral.wav"/>
            </a:hlinkClick>
            <a:extLst>
              <a:ext uri="{FF2B5EF4-FFF2-40B4-BE49-F238E27FC236}">
                <a16:creationId xmlns:a16="http://schemas.microsoft.com/office/drawing/2014/main" id="{24BC721F-870A-4304-9273-C599B9C9559A}"/>
              </a:ext>
            </a:extLst>
          </p:cNvPr>
          <p:cNvSpPr txBox="1"/>
          <p:nvPr/>
        </p:nvSpPr>
        <p:spPr>
          <a:xfrm>
            <a:off x="8206581" y="3885763"/>
            <a:ext cx="1560543" cy="467952"/>
          </a:xfrm>
          <a:prstGeom prst="rect">
            <a:avLst/>
          </a:prstGeom>
          <a:noFill/>
          <a:ln>
            <a:solidFill>
              <a:srgbClr val="115076"/>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err="1">
                <a:ln>
                  <a:noFill/>
                </a:ln>
                <a:solidFill>
                  <a:srgbClr val="4472C4">
                    <a:lumMod val="50000"/>
                  </a:srgbClr>
                </a:solidFill>
                <a:effectLst/>
                <a:uLnTx/>
                <a:uFillTx/>
                <a:latin typeface="Century Gothic" panose="020F0302020204030204"/>
                <a:ea typeface="+mn-ea"/>
                <a:cs typeface="+mn-cs"/>
              </a:rPr>
              <a:t>inté</a:t>
            </a:r>
            <a:r>
              <a:rPr kumimoji="0" lang="en-US" sz="2400" b="1" i="0" u="none" strike="noStrike" kern="1200" cap="none" spc="0" normalizeH="0" baseline="0" noProof="0" err="1">
                <a:ln>
                  <a:noFill/>
                </a:ln>
                <a:solidFill>
                  <a:srgbClr val="4472C4">
                    <a:lumMod val="50000"/>
                  </a:srgbClr>
                </a:solidFill>
                <a:effectLst/>
                <a:uLnTx/>
                <a:uFillTx/>
                <a:latin typeface="Century Gothic" panose="020F0302020204030204"/>
                <a:ea typeface="+mn-ea"/>
                <a:cs typeface="+mn-cs"/>
              </a:rPr>
              <a:t>g</a:t>
            </a:r>
            <a:r>
              <a:rPr kumimoji="0" lang="en-US" sz="2400" b="0" i="0" u="none" strike="noStrike" kern="1200" cap="none" spc="0" normalizeH="0" baseline="0" noProof="0" err="1">
                <a:ln>
                  <a:noFill/>
                </a:ln>
                <a:solidFill>
                  <a:srgbClr val="4472C4">
                    <a:lumMod val="50000"/>
                  </a:srgbClr>
                </a:solidFill>
                <a:effectLst/>
                <a:uLnTx/>
                <a:uFillTx/>
                <a:latin typeface="Century Gothic" panose="020F0302020204030204"/>
                <a:ea typeface="+mn-ea"/>
                <a:cs typeface="+mn-cs"/>
              </a:rPr>
              <a:t>ral</a:t>
            </a:r>
            <a:endParaRPr kumimoji="0" lang="en-US"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endParaRPr>
          </a:p>
        </p:txBody>
      </p:sp>
      <p:sp>
        <p:nvSpPr>
          <p:cNvPr id="19" name="TextBox 18">
            <a:hlinkClick r:id="" action="ppaction://noaction">
              <a:snd r:embed="rId19" name="baigner.wav"/>
            </a:hlinkClick>
            <a:extLst>
              <a:ext uri="{FF2B5EF4-FFF2-40B4-BE49-F238E27FC236}">
                <a16:creationId xmlns:a16="http://schemas.microsoft.com/office/drawing/2014/main" id="{64539C90-2CA4-4465-9772-A0BD25E98979}"/>
              </a:ext>
            </a:extLst>
          </p:cNvPr>
          <p:cNvSpPr txBox="1"/>
          <p:nvPr/>
        </p:nvSpPr>
        <p:spPr>
          <a:xfrm>
            <a:off x="8082295" y="2648291"/>
            <a:ext cx="1792956" cy="769441"/>
          </a:xfrm>
          <a:prstGeom prst="rect">
            <a:avLst/>
          </a:prstGeom>
          <a:noFill/>
          <a:ln>
            <a:solidFill>
              <a:srgbClr val="115076"/>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err="1">
                <a:ln>
                  <a:noFill/>
                </a:ln>
                <a:solidFill>
                  <a:srgbClr val="4472C4">
                    <a:lumMod val="50000"/>
                  </a:srgbClr>
                </a:solidFill>
                <a:effectLst/>
                <a:uLnTx/>
                <a:uFillTx/>
                <a:latin typeface="Century Gothic" panose="020F0302020204030204"/>
                <a:ea typeface="+mn-ea"/>
                <a:cs typeface="+mn-cs"/>
              </a:rPr>
              <a:t>bai</a:t>
            </a:r>
            <a:r>
              <a:rPr kumimoji="0" lang="en-US" sz="2400" b="1" i="0" u="none" strike="noStrike" kern="1200" cap="none" spc="0" normalizeH="0" baseline="0" noProof="0" err="1">
                <a:ln>
                  <a:noFill/>
                </a:ln>
                <a:solidFill>
                  <a:srgbClr val="4472C4">
                    <a:lumMod val="50000"/>
                  </a:srgbClr>
                </a:solidFill>
                <a:effectLst/>
                <a:uLnTx/>
                <a:uFillTx/>
                <a:latin typeface="Century Gothic" panose="020F0302020204030204"/>
                <a:ea typeface="+mn-ea"/>
                <a:cs typeface="+mn-cs"/>
              </a:rPr>
              <a:t>g</a:t>
            </a:r>
            <a:r>
              <a:rPr kumimoji="0" lang="en-US" sz="2400" b="0" i="0" u="none" strike="noStrike" kern="1200" cap="none" spc="0" normalizeH="0" baseline="0" noProof="0" err="1">
                <a:ln>
                  <a:noFill/>
                </a:ln>
                <a:solidFill>
                  <a:srgbClr val="4472C4">
                    <a:lumMod val="50000"/>
                  </a:srgbClr>
                </a:solidFill>
                <a:effectLst/>
                <a:uLnTx/>
                <a:uFillTx/>
                <a:latin typeface="Century Gothic" panose="020F0302020204030204"/>
                <a:ea typeface="+mn-ea"/>
                <a:cs typeface="+mn-cs"/>
              </a:rPr>
              <a:t>ner</a:t>
            </a:r>
            <a:endParaRPr kumimoji="0" lang="en-US"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[to bathe]</a:t>
            </a:r>
          </a:p>
        </p:txBody>
      </p:sp>
      <p:pic>
        <p:nvPicPr>
          <p:cNvPr id="2050" name="Picture 2" descr="Cogwheel, Gear, Gearwheel, Cog, Options, Settings">
            <a:extLst>
              <a:ext uri="{FF2B5EF4-FFF2-40B4-BE49-F238E27FC236}">
                <a16:creationId xmlns:a16="http://schemas.microsoft.com/office/drawing/2014/main" id="{A89AC07A-287C-49E6-99B7-7A8DF24672FF}"/>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36757" y="5226963"/>
            <a:ext cx="1060555" cy="116937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Meeting, Business, Brainstorming, Brainstorm">
            <a:extLst>
              <a:ext uri="{FF2B5EF4-FFF2-40B4-BE49-F238E27FC236}">
                <a16:creationId xmlns:a16="http://schemas.microsoft.com/office/drawing/2014/main" id="{FE5F2283-B6CC-4A7B-B1D2-9F722DD95B5F}"/>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2536693" y="1096643"/>
            <a:ext cx="1322176" cy="95995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Drop, Water, Rain, Tear, Teardrop, Liquid, Raindrop">
            <a:extLst>
              <a:ext uri="{FF2B5EF4-FFF2-40B4-BE49-F238E27FC236}">
                <a16:creationId xmlns:a16="http://schemas.microsoft.com/office/drawing/2014/main" id="{CFF4CD2F-33E1-467C-8A6E-9FA119D9A29E}"/>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5321760" y="3978553"/>
            <a:ext cx="583758" cy="1167516"/>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Police, Security, Man, Officer, Person, Law, Policeman">
            <a:extLst>
              <a:ext uri="{FF2B5EF4-FFF2-40B4-BE49-F238E27FC236}">
                <a16:creationId xmlns:a16="http://schemas.microsoft.com/office/drawing/2014/main" id="{2F32ED9F-D21B-4950-A064-EEDBE76410C6}"/>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7588493" y="4657368"/>
            <a:ext cx="786162" cy="15723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947318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hold" nodeType="afterEffect">
                                  <p:stCondLst>
                                    <p:cond delay="0"/>
                                  </p:stCondLst>
                                  <p:childTnLst>
                                    <p:animEffect transition="out" filter="slide(fromBottom)">
                                      <p:cBhvr>
                                        <p:cTn id="6" dur="59000"/>
                                        <p:tgtEl>
                                          <p:spTgt spid="6"/>
                                        </p:tgtEl>
                                      </p:cBhvr>
                                    </p:animEffect>
                                    <p:set>
                                      <p:cBhvr>
                                        <p:cTn id="7" dur="1" fill="hold">
                                          <p:stCondLst>
                                            <p:cond delay="58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4055828"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400" b="1" dirty="0">
                <a:solidFill>
                  <a:schemeClr val="bg1"/>
                </a:solidFill>
              </a:rPr>
              <a:t>Les mots </a:t>
            </a:r>
            <a:r>
              <a:rPr lang="en-GB" sz="3400" b="1" dirty="0" err="1">
                <a:solidFill>
                  <a:schemeClr val="bg1"/>
                </a:solidFill>
              </a:rPr>
              <a:t>croisés</a:t>
            </a:r>
            <a:r>
              <a:rPr lang="en-GB" sz="3400" b="1" dirty="0">
                <a:solidFill>
                  <a:schemeClr val="bg1"/>
                </a:solidFill>
              </a:rPr>
              <a:t>  </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9941167" y="249868"/>
            <a:ext cx="1968753" cy="3960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9" name="Table 9">
            <a:extLst>
              <a:ext uri="{FF2B5EF4-FFF2-40B4-BE49-F238E27FC236}">
                <a16:creationId xmlns:a16="http://schemas.microsoft.com/office/drawing/2014/main" id="{97DC58A1-F31F-F94C-BD74-64D62B904A6C}"/>
              </a:ext>
            </a:extLst>
          </p:cNvPr>
          <p:cNvGraphicFramePr>
            <a:graphicFrameLocks noGrp="1"/>
          </p:cNvGraphicFramePr>
          <p:nvPr>
            <p:extLst>
              <p:ext uri="{D42A27DB-BD31-4B8C-83A1-F6EECF244321}">
                <p14:modId xmlns:p14="http://schemas.microsoft.com/office/powerpoint/2010/main" val="686191529"/>
              </p:ext>
            </p:extLst>
          </p:nvPr>
        </p:nvGraphicFramePr>
        <p:xfrm>
          <a:off x="3724929" y="800349"/>
          <a:ext cx="8370012" cy="5508000"/>
        </p:xfrm>
        <a:graphic>
          <a:graphicData uri="http://schemas.openxmlformats.org/drawingml/2006/table">
            <a:tbl>
              <a:tblPr firstRow="1" bandRow="1">
                <a:tableStyleId>{5940675A-B579-460E-94D1-54222C63F5DA}</a:tableStyleId>
              </a:tblPr>
              <a:tblGrid>
                <a:gridCol w="298929">
                  <a:extLst>
                    <a:ext uri="{9D8B030D-6E8A-4147-A177-3AD203B41FA5}">
                      <a16:colId xmlns:a16="http://schemas.microsoft.com/office/drawing/2014/main" val="3365488575"/>
                    </a:ext>
                  </a:extLst>
                </a:gridCol>
                <a:gridCol w="298929">
                  <a:extLst>
                    <a:ext uri="{9D8B030D-6E8A-4147-A177-3AD203B41FA5}">
                      <a16:colId xmlns:a16="http://schemas.microsoft.com/office/drawing/2014/main" val="2911634488"/>
                    </a:ext>
                  </a:extLst>
                </a:gridCol>
                <a:gridCol w="298929">
                  <a:extLst>
                    <a:ext uri="{9D8B030D-6E8A-4147-A177-3AD203B41FA5}">
                      <a16:colId xmlns:a16="http://schemas.microsoft.com/office/drawing/2014/main" val="473597840"/>
                    </a:ext>
                  </a:extLst>
                </a:gridCol>
                <a:gridCol w="298929">
                  <a:extLst>
                    <a:ext uri="{9D8B030D-6E8A-4147-A177-3AD203B41FA5}">
                      <a16:colId xmlns:a16="http://schemas.microsoft.com/office/drawing/2014/main" val="3773590870"/>
                    </a:ext>
                  </a:extLst>
                </a:gridCol>
                <a:gridCol w="298929">
                  <a:extLst>
                    <a:ext uri="{9D8B030D-6E8A-4147-A177-3AD203B41FA5}">
                      <a16:colId xmlns:a16="http://schemas.microsoft.com/office/drawing/2014/main" val="674660463"/>
                    </a:ext>
                  </a:extLst>
                </a:gridCol>
                <a:gridCol w="298929">
                  <a:extLst>
                    <a:ext uri="{9D8B030D-6E8A-4147-A177-3AD203B41FA5}">
                      <a16:colId xmlns:a16="http://schemas.microsoft.com/office/drawing/2014/main" val="2204565941"/>
                    </a:ext>
                  </a:extLst>
                </a:gridCol>
                <a:gridCol w="298929">
                  <a:extLst>
                    <a:ext uri="{9D8B030D-6E8A-4147-A177-3AD203B41FA5}">
                      <a16:colId xmlns:a16="http://schemas.microsoft.com/office/drawing/2014/main" val="1109010080"/>
                    </a:ext>
                  </a:extLst>
                </a:gridCol>
                <a:gridCol w="298929">
                  <a:extLst>
                    <a:ext uri="{9D8B030D-6E8A-4147-A177-3AD203B41FA5}">
                      <a16:colId xmlns:a16="http://schemas.microsoft.com/office/drawing/2014/main" val="2077338040"/>
                    </a:ext>
                  </a:extLst>
                </a:gridCol>
                <a:gridCol w="298929">
                  <a:extLst>
                    <a:ext uri="{9D8B030D-6E8A-4147-A177-3AD203B41FA5}">
                      <a16:colId xmlns:a16="http://schemas.microsoft.com/office/drawing/2014/main" val="1358077242"/>
                    </a:ext>
                  </a:extLst>
                </a:gridCol>
                <a:gridCol w="298929">
                  <a:extLst>
                    <a:ext uri="{9D8B030D-6E8A-4147-A177-3AD203B41FA5}">
                      <a16:colId xmlns:a16="http://schemas.microsoft.com/office/drawing/2014/main" val="2359855059"/>
                    </a:ext>
                  </a:extLst>
                </a:gridCol>
                <a:gridCol w="298929">
                  <a:extLst>
                    <a:ext uri="{9D8B030D-6E8A-4147-A177-3AD203B41FA5}">
                      <a16:colId xmlns:a16="http://schemas.microsoft.com/office/drawing/2014/main" val="2815840040"/>
                    </a:ext>
                  </a:extLst>
                </a:gridCol>
                <a:gridCol w="298929">
                  <a:extLst>
                    <a:ext uri="{9D8B030D-6E8A-4147-A177-3AD203B41FA5}">
                      <a16:colId xmlns:a16="http://schemas.microsoft.com/office/drawing/2014/main" val="2147363905"/>
                    </a:ext>
                  </a:extLst>
                </a:gridCol>
                <a:gridCol w="298929">
                  <a:extLst>
                    <a:ext uri="{9D8B030D-6E8A-4147-A177-3AD203B41FA5}">
                      <a16:colId xmlns:a16="http://schemas.microsoft.com/office/drawing/2014/main" val="596477939"/>
                    </a:ext>
                  </a:extLst>
                </a:gridCol>
                <a:gridCol w="298929">
                  <a:extLst>
                    <a:ext uri="{9D8B030D-6E8A-4147-A177-3AD203B41FA5}">
                      <a16:colId xmlns:a16="http://schemas.microsoft.com/office/drawing/2014/main" val="2682339802"/>
                    </a:ext>
                  </a:extLst>
                </a:gridCol>
                <a:gridCol w="298929">
                  <a:extLst>
                    <a:ext uri="{9D8B030D-6E8A-4147-A177-3AD203B41FA5}">
                      <a16:colId xmlns:a16="http://schemas.microsoft.com/office/drawing/2014/main" val="3092950874"/>
                    </a:ext>
                  </a:extLst>
                </a:gridCol>
                <a:gridCol w="298929">
                  <a:extLst>
                    <a:ext uri="{9D8B030D-6E8A-4147-A177-3AD203B41FA5}">
                      <a16:colId xmlns:a16="http://schemas.microsoft.com/office/drawing/2014/main" val="284165770"/>
                    </a:ext>
                  </a:extLst>
                </a:gridCol>
                <a:gridCol w="298929">
                  <a:extLst>
                    <a:ext uri="{9D8B030D-6E8A-4147-A177-3AD203B41FA5}">
                      <a16:colId xmlns:a16="http://schemas.microsoft.com/office/drawing/2014/main" val="3488875474"/>
                    </a:ext>
                  </a:extLst>
                </a:gridCol>
                <a:gridCol w="298929">
                  <a:extLst>
                    <a:ext uri="{9D8B030D-6E8A-4147-A177-3AD203B41FA5}">
                      <a16:colId xmlns:a16="http://schemas.microsoft.com/office/drawing/2014/main" val="1743551589"/>
                    </a:ext>
                  </a:extLst>
                </a:gridCol>
                <a:gridCol w="298929">
                  <a:extLst>
                    <a:ext uri="{9D8B030D-6E8A-4147-A177-3AD203B41FA5}">
                      <a16:colId xmlns:a16="http://schemas.microsoft.com/office/drawing/2014/main" val="1967918713"/>
                    </a:ext>
                  </a:extLst>
                </a:gridCol>
                <a:gridCol w="298929">
                  <a:extLst>
                    <a:ext uri="{9D8B030D-6E8A-4147-A177-3AD203B41FA5}">
                      <a16:colId xmlns:a16="http://schemas.microsoft.com/office/drawing/2014/main" val="2386500404"/>
                    </a:ext>
                  </a:extLst>
                </a:gridCol>
                <a:gridCol w="298929">
                  <a:extLst>
                    <a:ext uri="{9D8B030D-6E8A-4147-A177-3AD203B41FA5}">
                      <a16:colId xmlns:a16="http://schemas.microsoft.com/office/drawing/2014/main" val="1476261426"/>
                    </a:ext>
                  </a:extLst>
                </a:gridCol>
                <a:gridCol w="298929">
                  <a:extLst>
                    <a:ext uri="{9D8B030D-6E8A-4147-A177-3AD203B41FA5}">
                      <a16:colId xmlns:a16="http://schemas.microsoft.com/office/drawing/2014/main" val="2361601853"/>
                    </a:ext>
                  </a:extLst>
                </a:gridCol>
                <a:gridCol w="298929">
                  <a:extLst>
                    <a:ext uri="{9D8B030D-6E8A-4147-A177-3AD203B41FA5}">
                      <a16:colId xmlns:a16="http://schemas.microsoft.com/office/drawing/2014/main" val="2132822481"/>
                    </a:ext>
                  </a:extLst>
                </a:gridCol>
                <a:gridCol w="298929">
                  <a:extLst>
                    <a:ext uri="{9D8B030D-6E8A-4147-A177-3AD203B41FA5}">
                      <a16:colId xmlns:a16="http://schemas.microsoft.com/office/drawing/2014/main" val="2546502899"/>
                    </a:ext>
                  </a:extLst>
                </a:gridCol>
                <a:gridCol w="298929">
                  <a:extLst>
                    <a:ext uri="{9D8B030D-6E8A-4147-A177-3AD203B41FA5}">
                      <a16:colId xmlns:a16="http://schemas.microsoft.com/office/drawing/2014/main" val="2038990375"/>
                    </a:ext>
                  </a:extLst>
                </a:gridCol>
                <a:gridCol w="298929">
                  <a:extLst>
                    <a:ext uri="{9D8B030D-6E8A-4147-A177-3AD203B41FA5}">
                      <a16:colId xmlns:a16="http://schemas.microsoft.com/office/drawing/2014/main" val="1156785312"/>
                    </a:ext>
                  </a:extLst>
                </a:gridCol>
                <a:gridCol w="298929">
                  <a:extLst>
                    <a:ext uri="{9D8B030D-6E8A-4147-A177-3AD203B41FA5}">
                      <a16:colId xmlns:a16="http://schemas.microsoft.com/office/drawing/2014/main" val="2152909191"/>
                    </a:ext>
                  </a:extLst>
                </a:gridCol>
                <a:gridCol w="298929">
                  <a:extLst>
                    <a:ext uri="{9D8B030D-6E8A-4147-A177-3AD203B41FA5}">
                      <a16:colId xmlns:a16="http://schemas.microsoft.com/office/drawing/2014/main" val="2423962493"/>
                    </a:ext>
                  </a:extLst>
                </a:gridCol>
              </a:tblGrid>
              <a:tr h="306000">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tc>
                  <a:txBody>
                    <a:bodyPr/>
                    <a:lstStyle/>
                    <a:p>
                      <a:pPr algn="ctr"/>
                      <a:r>
                        <a:rPr lang="en-US" sz="2000" b="0" dirty="0">
                          <a:solidFill>
                            <a:srgbClr val="115076"/>
                          </a:solidFill>
                        </a:rPr>
                        <a:t>11</a:t>
                      </a: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EE6000"/>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extLst>
                  <a:ext uri="{0D108BD9-81ED-4DB2-BD59-A6C34878D82A}">
                    <a16:rowId xmlns:a16="http://schemas.microsoft.com/office/drawing/2014/main" val="990186564"/>
                  </a:ext>
                </a:extLst>
              </a:tr>
              <a:tr h="306000">
                <a:tc>
                  <a:txBody>
                    <a:bodyPr/>
                    <a:lstStyle/>
                    <a:p>
                      <a:pPr algn="ctr"/>
                      <a:r>
                        <a:rPr lang="en-US" sz="2000" b="0" dirty="0">
                          <a:solidFill>
                            <a:srgbClr val="115076"/>
                          </a:solidFill>
                        </a:rPr>
                        <a:t>1</a:t>
                      </a: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EE6000"/>
                    </a:solidFill>
                  </a:tcPr>
                </a:tc>
                <a:tc>
                  <a:txBody>
                    <a:bodyPr/>
                    <a:lstStyle/>
                    <a:p>
                      <a:pPr algn="ctr"/>
                      <a:r>
                        <a:rPr lang="en-US" sz="2000" b="0" dirty="0">
                          <a:solidFill>
                            <a:srgbClr val="115076"/>
                          </a:solidFill>
                        </a:rPr>
                        <a:t>L</a:t>
                      </a: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chemeClr val="bg1"/>
                    </a:solidFill>
                  </a:tcPr>
                </a:tc>
                <a:tc>
                  <a:txBody>
                    <a:bodyPr/>
                    <a:lstStyle/>
                    <a:p>
                      <a:pPr algn="ctr"/>
                      <a:r>
                        <a:rPr lang="en-US" sz="2000" b="0" dirty="0">
                          <a:solidFill>
                            <a:srgbClr val="115076"/>
                          </a:solidFill>
                        </a:rPr>
                        <a:t>A</a:t>
                      </a: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chemeClr val="bg1"/>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tc>
                  <a:txBody>
                    <a:bodyPr/>
                    <a:lstStyle/>
                    <a:p>
                      <a:pPr algn="ctr"/>
                      <a:r>
                        <a:rPr lang="en-US" sz="2000" b="0" dirty="0">
                          <a:solidFill>
                            <a:srgbClr val="115076"/>
                          </a:solidFill>
                        </a:rPr>
                        <a:t>P</a:t>
                      </a: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chemeClr val="bg1"/>
                    </a:solidFill>
                  </a:tcPr>
                </a:tc>
                <a:tc>
                  <a:txBody>
                    <a:bodyPr/>
                    <a:lstStyle/>
                    <a:p>
                      <a:pPr algn="ctr"/>
                      <a:r>
                        <a:rPr lang="en-US" sz="2000" b="0" dirty="0">
                          <a:solidFill>
                            <a:srgbClr val="115076"/>
                          </a:solidFill>
                        </a:rPr>
                        <a:t>I</a:t>
                      </a: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chemeClr val="bg1"/>
                    </a:solidFill>
                  </a:tcPr>
                </a:tc>
                <a:tc>
                  <a:txBody>
                    <a:bodyPr/>
                    <a:lstStyle/>
                    <a:p>
                      <a:pPr algn="ctr"/>
                      <a:r>
                        <a:rPr lang="en-US" sz="2000" b="0" dirty="0">
                          <a:solidFill>
                            <a:srgbClr val="115076"/>
                          </a:solidFill>
                        </a:rPr>
                        <a:t>S</a:t>
                      </a: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chemeClr val="bg1"/>
                    </a:solidFill>
                  </a:tcPr>
                </a:tc>
                <a:tc>
                  <a:txBody>
                    <a:bodyPr/>
                    <a:lstStyle/>
                    <a:p>
                      <a:pPr algn="ctr"/>
                      <a:r>
                        <a:rPr lang="en-US" sz="2000" b="0" dirty="0">
                          <a:solidFill>
                            <a:srgbClr val="115076"/>
                          </a:solidFill>
                        </a:rPr>
                        <a:t>T</a:t>
                      </a: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chemeClr val="bg1"/>
                    </a:solidFill>
                  </a:tcPr>
                </a:tc>
                <a:tc>
                  <a:txBody>
                    <a:bodyPr/>
                    <a:lstStyle/>
                    <a:p>
                      <a:pPr algn="ctr"/>
                      <a:r>
                        <a:rPr lang="en-US" sz="2000" b="0" dirty="0">
                          <a:solidFill>
                            <a:srgbClr val="115076"/>
                          </a:solidFill>
                        </a:rPr>
                        <a:t>E</a:t>
                      </a: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chemeClr val="bg1"/>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extLst>
                  <a:ext uri="{0D108BD9-81ED-4DB2-BD59-A6C34878D82A}">
                    <a16:rowId xmlns:a16="http://schemas.microsoft.com/office/drawing/2014/main" val="2082589003"/>
                  </a:ext>
                </a:extLst>
              </a:tr>
              <a:tr h="306000">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tc>
                  <a:txBody>
                    <a:bodyPr/>
                    <a:lstStyle/>
                    <a:p>
                      <a:pPr algn="ctr"/>
                      <a:r>
                        <a:rPr lang="en-US" sz="2000" b="0" dirty="0">
                          <a:solidFill>
                            <a:srgbClr val="115076"/>
                          </a:solidFill>
                        </a:rPr>
                        <a:t>N</a:t>
                      </a: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chemeClr val="bg1"/>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extLst>
                  <a:ext uri="{0D108BD9-81ED-4DB2-BD59-A6C34878D82A}">
                    <a16:rowId xmlns:a16="http://schemas.microsoft.com/office/drawing/2014/main" val="3719949812"/>
                  </a:ext>
                </a:extLst>
              </a:tr>
              <a:tr h="306000">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tc>
                  <a:txBody>
                    <a:bodyPr/>
                    <a:lstStyle/>
                    <a:p>
                      <a:pPr algn="ctr"/>
                      <a:r>
                        <a:rPr lang="en-US" sz="2000" b="0" dirty="0">
                          <a:solidFill>
                            <a:srgbClr val="115076"/>
                          </a:solidFill>
                        </a:rPr>
                        <a:t>T</a:t>
                      </a: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chemeClr val="bg1"/>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tc>
                  <a:txBody>
                    <a:bodyPr/>
                    <a:lstStyle/>
                    <a:p>
                      <a:pPr algn="ctr"/>
                      <a:r>
                        <a:rPr lang="en-US" sz="2000" b="0" dirty="0">
                          <a:solidFill>
                            <a:srgbClr val="115076"/>
                          </a:solidFill>
                        </a:rPr>
                        <a:t>14</a:t>
                      </a: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EE6000"/>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extLst>
                  <a:ext uri="{0D108BD9-81ED-4DB2-BD59-A6C34878D82A}">
                    <a16:rowId xmlns:a16="http://schemas.microsoft.com/office/drawing/2014/main" val="3415880187"/>
                  </a:ext>
                </a:extLst>
              </a:tr>
              <a:tr h="306000">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tc>
                  <a:txBody>
                    <a:bodyPr/>
                    <a:lstStyle/>
                    <a:p>
                      <a:pPr algn="ctr"/>
                      <a:r>
                        <a:rPr lang="en-US" sz="2000" b="0" dirty="0">
                          <a:solidFill>
                            <a:srgbClr val="115076"/>
                          </a:solidFill>
                        </a:rPr>
                        <a:t>E</a:t>
                      </a: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chemeClr val="bg1"/>
                    </a:solidFill>
                  </a:tcPr>
                </a:tc>
                <a:tc>
                  <a:txBody>
                    <a:bodyPr/>
                    <a:lstStyle/>
                    <a:p>
                      <a:pPr algn="ctr"/>
                      <a:r>
                        <a:rPr lang="en-US" sz="2000" b="0" dirty="0">
                          <a:solidFill>
                            <a:srgbClr val="115076"/>
                          </a:solidFill>
                        </a:rPr>
                        <a:t>2</a:t>
                      </a: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EE6000"/>
                    </a:solidFill>
                  </a:tcPr>
                </a:tc>
                <a:tc>
                  <a:txBody>
                    <a:bodyPr/>
                    <a:lstStyle/>
                    <a:p>
                      <a:pPr algn="ctr"/>
                      <a:r>
                        <a:rPr lang="en-US" sz="2000" b="0" dirty="0">
                          <a:solidFill>
                            <a:srgbClr val="115076"/>
                          </a:solidFill>
                        </a:rPr>
                        <a:t>L</a:t>
                      </a: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chemeClr val="bg1"/>
                    </a:solidFill>
                  </a:tcPr>
                </a:tc>
                <a:tc>
                  <a:txBody>
                    <a:bodyPr/>
                    <a:lstStyle/>
                    <a:p>
                      <a:pPr algn="ctr"/>
                      <a:r>
                        <a:rPr lang="en-US" sz="2000" b="0" dirty="0">
                          <a:solidFill>
                            <a:srgbClr val="115076"/>
                          </a:solidFill>
                        </a:rPr>
                        <a:t>A</a:t>
                      </a: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chemeClr val="bg1"/>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tc>
                  <a:txBody>
                    <a:bodyPr/>
                    <a:lstStyle/>
                    <a:p>
                      <a:pPr algn="ctr"/>
                      <a:r>
                        <a:rPr lang="en-US" sz="2000" b="0" dirty="0">
                          <a:solidFill>
                            <a:srgbClr val="115076"/>
                          </a:solidFill>
                        </a:rPr>
                        <a:t>M</a:t>
                      </a: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chemeClr val="bg1"/>
                    </a:solidFill>
                  </a:tcPr>
                </a:tc>
                <a:tc>
                  <a:txBody>
                    <a:bodyPr/>
                    <a:lstStyle/>
                    <a:p>
                      <a:pPr algn="ctr"/>
                      <a:r>
                        <a:rPr lang="en-US" sz="2000" b="0" dirty="0">
                          <a:solidFill>
                            <a:srgbClr val="115076"/>
                          </a:solidFill>
                        </a:rPr>
                        <a:t>A</a:t>
                      </a: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chemeClr val="bg1"/>
                    </a:solidFill>
                  </a:tcPr>
                </a:tc>
                <a:tc>
                  <a:txBody>
                    <a:bodyPr/>
                    <a:lstStyle/>
                    <a:p>
                      <a:pPr algn="ctr"/>
                      <a:r>
                        <a:rPr lang="en-US" sz="2000" b="0" dirty="0">
                          <a:solidFill>
                            <a:srgbClr val="115076"/>
                          </a:solidFill>
                        </a:rPr>
                        <a:t>L</a:t>
                      </a: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chemeClr val="bg1"/>
                    </a:solidFill>
                  </a:tcPr>
                </a:tc>
                <a:tc>
                  <a:txBody>
                    <a:bodyPr/>
                    <a:lstStyle/>
                    <a:p>
                      <a:pPr algn="ctr"/>
                      <a:r>
                        <a:rPr lang="en-US" sz="2000" b="0" dirty="0">
                          <a:solidFill>
                            <a:srgbClr val="115076"/>
                          </a:solidFill>
                        </a:rPr>
                        <a:t>A</a:t>
                      </a: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chemeClr val="bg1"/>
                    </a:solidFill>
                  </a:tcPr>
                </a:tc>
                <a:tc>
                  <a:txBody>
                    <a:bodyPr/>
                    <a:lstStyle/>
                    <a:p>
                      <a:pPr algn="ctr"/>
                      <a:r>
                        <a:rPr lang="en-US" sz="2000" b="0" dirty="0">
                          <a:solidFill>
                            <a:srgbClr val="115076"/>
                          </a:solidFill>
                        </a:rPr>
                        <a:t>D</a:t>
                      </a: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chemeClr val="bg1"/>
                    </a:solidFill>
                  </a:tcPr>
                </a:tc>
                <a:tc>
                  <a:txBody>
                    <a:bodyPr/>
                    <a:lstStyle/>
                    <a:p>
                      <a:pPr algn="ctr"/>
                      <a:r>
                        <a:rPr lang="en-US" sz="2000" b="0" dirty="0">
                          <a:solidFill>
                            <a:srgbClr val="115076"/>
                          </a:solidFill>
                        </a:rPr>
                        <a:t>I</a:t>
                      </a: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chemeClr val="bg1"/>
                    </a:solidFill>
                  </a:tcPr>
                </a:tc>
                <a:tc>
                  <a:txBody>
                    <a:bodyPr/>
                    <a:lstStyle/>
                    <a:p>
                      <a:pPr algn="ctr"/>
                      <a:r>
                        <a:rPr lang="en-US" sz="2000" b="0" dirty="0">
                          <a:solidFill>
                            <a:srgbClr val="115076"/>
                          </a:solidFill>
                        </a:rPr>
                        <a:t>E</a:t>
                      </a: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chemeClr val="bg1"/>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tc>
                  <a:txBody>
                    <a:bodyPr/>
                    <a:lstStyle/>
                    <a:p>
                      <a:pPr algn="ctr"/>
                      <a:r>
                        <a:rPr lang="en-US" sz="2000" b="0" dirty="0">
                          <a:solidFill>
                            <a:srgbClr val="115076"/>
                          </a:solidFill>
                        </a:rPr>
                        <a:t>17</a:t>
                      </a: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EE6000"/>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tc>
                  <a:txBody>
                    <a:bodyPr/>
                    <a:lstStyle/>
                    <a:p>
                      <a:pPr algn="ctr"/>
                      <a:endParaRPr lang="en-US" sz="2000" b="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extLst>
                  <a:ext uri="{0D108BD9-81ED-4DB2-BD59-A6C34878D82A}">
                    <a16:rowId xmlns:a16="http://schemas.microsoft.com/office/drawing/2014/main" val="1758483172"/>
                  </a:ext>
                </a:extLst>
              </a:tr>
              <a:tr h="306000">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tc>
                  <a:txBody>
                    <a:bodyPr/>
                    <a:lstStyle/>
                    <a:p>
                      <a:pPr algn="ctr"/>
                      <a:r>
                        <a:rPr lang="en-US" sz="2000" b="0" dirty="0">
                          <a:solidFill>
                            <a:srgbClr val="115076"/>
                          </a:solidFill>
                        </a:rPr>
                        <a:t>9</a:t>
                      </a: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EE6000"/>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tc>
                  <a:txBody>
                    <a:bodyPr/>
                    <a:lstStyle/>
                    <a:p>
                      <a:pPr algn="ctr"/>
                      <a:r>
                        <a:rPr lang="en-US" sz="2000" b="0" dirty="0">
                          <a:solidFill>
                            <a:srgbClr val="115076"/>
                          </a:solidFill>
                        </a:rPr>
                        <a:t>R</a:t>
                      </a: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chemeClr val="bg1"/>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tc>
                  <a:txBody>
                    <a:bodyPr/>
                    <a:lstStyle/>
                    <a:p>
                      <a:pPr algn="ctr"/>
                      <a:r>
                        <a:rPr lang="en-US" sz="2000" b="0" dirty="0">
                          <a:solidFill>
                            <a:srgbClr val="115076"/>
                          </a:solidFill>
                        </a:rPr>
                        <a:t>’</a:t>
                      </a: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chemeClr val="bg1"/>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tc>
                  <a:txBody>
                    <a:bodyPr/>
                    <a:lstStyle/>
                    <a:p>
                      <a:pPr algn="ctr"/>
                      <a:r>
                        <a:rPr lang="en-US" sz="2000" b="0" dirty="0">
                          <a:solidFill>
                            <a:srgbClr val="115076"/>
                          </a:solidFill>
                        </a:rPr>
                        <a:t>P</a:t>
                      </a: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chemeClr val="bg1"/>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tc>
                  <a:txBody>
                    <a:bodyPr/>
                    <a:lstStyle/>
                    <a:p>
                      <a:pPr algn="ctr"/>
                      <a:endParaRPr lang="en-US" sz="2000" b="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extLst>
                  <a:ext uri="{0D108BD9-81ED-4DB2-BD59-A6C34878D82A}">
                    <a16:rowId xmlns:a16="http://schemas.microsoft.com/office/drawing/2014/main" val="2633322194"/>
                  </a:ext>
                </a:extLst>
              </a:tr>
              <a:tr h="306000">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tc>
                  <a:txBody>
                    <a:bodyPr/>
                    <a:lstStyle/>
                    <a:p>
                      <a:pPr algn="ctr"/>
                      <a:r>
                        <a:rPr lang="en-US" sz="2000" b="0" dirty="0">
                          <a:solidFill>
                            <a:srgbClr val="115076"/>
                          </a:solidFill>
                        </a:rPr>
                        <a:t>L</a:t>
                      </a: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chemeClr val="bg1"/>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tc>
                  <a:txBody>
                    <a:bodyPr/>
                    <a:lstStyle/>
                    <a:p>
                      <a:pPr algn="ctr"/>
                      <a:r>
                        <a:rPr lang="en-US" sz="2000" b="0" dirty="0">
                          <a:solidFill>
                            <a:srgbClr val="115076"/>
                          </a:solidFill>
                        </a:rPr>
                        <a:t>N</a:t>
                      </a: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chemeClr val="bg1"/>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tc>
                  <a:txBody>
                    <a:bodyPr/>
                    <a:lstStyle/>
                    <a:p>
                      <a:pPr algn="ctr"/>
                      <a:r>
                        <a:rPr lang="en-US" sz="2000" b="0" dirty="0">
                          <a:solidFill>
                            <a:srgbClr val="115076"/>
                          </a:solidFill>
                        </a:rPr>
                        <a:t>3</a:t>
                      </a: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EE6000"/>
                    </a:solidFill>
                  </a:tcPr>
                </a:tc>
                <a:tc>
                  <a:txBody>
                    <a:bodyPr/>
                    <a:lstStyle/>
                    <a:p>
                      <a:pPr algn="ctr"/>
                      <a:r>
                        <a:rPr lang="en-US" sz="2000" b="0" dirty="0">
                          <a:solidFill>
                            <a:srgbClr val="115076"/>
                          </a:solidFill>
                        </a:rPr>
                        <a:t>P</a:t>
                      </a: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chemeClr val="bg1"/>
                    </a:solidFill>
                  </a:tcPr>
                </a:tc>
                <a:tc>
                  <a:txBody>
                    <a:bodyPr/>
                    <a:lstStyle/>
                    <a:p>
                      <a:pPr algn="ctr"/>
                      <a:r>
                        <a:rPr lang="en-US" sz="2000" b="0" dirty="0">
                          <a:solidFill>
                            <a:srgbClr val="115076"/>
                          </a:solidFill>
                        </a:rPr>
                        <a:t>A</a:t>
                      </a: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chemeClr val="bg1"/>
                    </a:solidFill>
                  </a:tcPr>
                </a:tc>
                <a:tc>
                  <a:txBody>
                    <a:bodyPr/>
                    <a:lstStyle/>
                    <a:p>
                      <a:pPr algn="ctr"/>
                      <a:r>
                        <a:rPr lang="en-US" sz="2000" b="0" dirty="0">
                          <a:solidFill>
                            <a:srgbClr val="115076"/>
                          </a:solidFill>
                        </a:rPr>
                        <a:t>S</a:t>
                      </a: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chemeClr val="bg1"/>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tc>
                  <a:txBody>
                    <a:bodyPr/>
                    <a:lstStyle/>
                    <a:p>
                      <a:pPr algn="ctr"/>
                      <a:r>
                        <a:rPr lang="en-US" sz="2000" b="0" dirty="0">
                          <a:solidFill>
                            <a:srgbClr val="115076"/>
                          </a:solidFill>
                        </a:rPr>
                        <a:t>E</a:t>
                      </a: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chemeClr val="bg1"/>
                    </a:solidFill>
                  </a:tcPr>
                </a:tc>
                <a:tc>
                  <a:txBody>
                    <a:bodyPr/>
                    <a:lstStyle/>
                    <a:p>
                      <a:pPr algn="ctr"/>
                      <a:r>
                        <a:rPr lang="en-US" sz="2000" b="0" dirty="0">
                          <a:solidFill>
                            <a:srgbClr val="115076"/>
                          </a:solidFill>
                        </a:rPr>
                        <a:t>N</a:t>
                      </a: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chemeClr val="bg1"/>
                    </a:solidFill>
                  </a:tcPr>
                </a:tc>
                <a:tc>
                  <a:txBody>
                    <a:bodyPr/>
                    <a:lstStyle/>
                    <a:p>
                      <a:pPr algn="ctr"/>
                      <a:r>
                        <a:rPr lang="en-US" sz="2000" b="0" dirty="0">
                          <a:solidFill>
                            <a:srgbClr val="115076"/>
                          </a:solidFill>
                        </a:rPr>
                        <a:t>C</a:t>
                      </a: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chemeClr val="bg1"/>
                    </a:solidFill>
                  </a:tcPr>
                </a:tc>
                <a:tc>
                  <a:txBody>
                    <a:bodyPr/>
                    <a:lstStyle/>
                    <a:p>
                      <a:pPr algn="ctr"/>
                      <a:r>
                        <a:rPr lang="en-US" sz="2000" b="0" dirty="0">
                          <a:solidFill>
                            <a:srgbClr val="115076"/>
                          </a:solidFill>
                        </a:rPr>
                        <a:t>O</a:t>
                      </a: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chemeClr val="bg1"/>
                    </a:solidFill>
                  </a:tcPr>
                </a:tc>
                <a:tc>
                  <a:txBody>
                    <a:bodyPr/>
                    <a:lstStyle/>
                    <a:p>
                      <a:pPr algn="ctr"/>
                      <a:r>
                        <a:rPr lang="en-US" sz="2000" b="0" dirty="0">
                          <a:solidFill>
                            <a:srgbClr val="115076"/>
                          </a:solidFill>
                        </a:rPr>
                        <a:t>R</a:t>
                      </a: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chemeClr val="bg1"/>
                    </a:solidFill>
                  </a:tcPr>
                </a:tc>
                <a:tc>
                  <a:txBody>
                    <a:bodyPr/>
                    <a:lstStyle/>
                    <a:p>
                      <a:pPr algn="ctr"/>
                      <a:r>
                        <a:rPr lang="en-US" sz="2000" b="0" dirty="0">
                          <a:solidFill>
                            <a:srgbClr val="115076"/>
                          </a:solidFill>
                        </a:rPr>
                        <a:t>E</a:t>
                      </a: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chemeClr val="bg1"/>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tc>
                  <a:txBody>
                    <a:bodyPr/>
                    <a:lstStyle/>
                    <a:p>
                      <a:pPr algn="ctr"/>
                      <a:endParaRPr lang="en-US" sz="2000" b="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extLst>
                  <a:ext uri="{0D108BD9-81ED-4DB2-BD59-A6C34878D82A}">
                    <a16:rowId xmlns:a16="http://schemas.microsoft.com/office/drawing/2014/main" val="1140059522"/>
                  </a:ext>
                </a:extLst>
              </a:tr>
              <a:tr h="306000">
                <a:tc>
                  <a:txBody>
                    <a:bodyPr/>
                    <a:lstStyle/>
                    <a:p>
                      <a:pPr algn="ctr"/>
                      <a:r>
                        <a:rPr lang="en-US" sz="2000" b="0" dirty="0">
                          <a:solidFill>
                            <a:srgbClr val="115076"/>
                          </a:solidFill>
                        </a:rPr>
                        <a:t>4</a:t>
                      </a: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EE6000"/>
                    </a:solidFill>
                  </a:tcPr>
                </a:tc>
                <a:tc>
                  <a:txBody>
                    <a:bodyPr/>
                    <a:lstStyle/>
                    <a:p>
                      <a:pPr algn="ctr"/>
                      <a:r>
                        <a:rPr lang="en-US" sz="2000" b="0" dirty="0">
                          <a:solidFill>
                            <a:srgbClr val="115076"/>
                          </a:solidFill>
                        </a:rPr>
                        <a:t>E</a:t>
                      </a: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chemeClr val="bg1"/>
                    </a:solidFill>
                  </a:tcPr>
                </a:tc>
                <a:tc>
                  <a:txBody>
                    <a:bodyPr/>
                    <a:lstStyle/>
                    <a:p>
                      <a:pPr algn="ctr"/>
                      <a:r>
                        <a:rPr lang="en-US" sz="2000" b="0" dirty="0">
                          <a:solidFill>
                            <a:srgbClr val="115076"/>
                          </a:solidFill>
                        </a:rPr>
                        <a:t>N</a:t>
                      </a: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chemeClr val="bg1"/>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tc>
                  <a:txBody>
                    <a:bodyPr/>
                    <a:lstStyle/>
                    <a:p>
                      <a:pPr algn="ctr"/>
                      <a:r>
                        <a:rPr lang="en-US" sz="2000" b="0" dirty="0">
                          <a:solidFill>
                            <a:srgbClr val="115076"/>
                          </a:solidFill>
                        </a:rPr>
                        <a:t>B</a:t>
                      </a: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chemeClr val="bg1"/>
                    </a:solidFill>
                  </a:tcPr>
                </a:tc>
                <a:tc>
                  <a:txBody>
                    <a:bodyPr/>
                    <a:lstStyle/>
                    <a:p>
                      <a:pPr algn="ctr"/>
                      <a:r>
                        <a:rPr lang="en-US" sz="2000" b="0" dirty="0">
                          <a:solidFill>
                            <a:srgbClr val="115076"/>
                          </a:solidFill>
                        </a:rPr>
                        <a:t>A</a:t>
                      </a: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chemeClr val="bg1"/>
                    </a:solidFill>
                  </a:tcPr>
                </a:tc>
                <a:tc>
                  <a:txBody>
                    <a:bodyPr/>
                    <a:lstStyle/>
                    <a:p>
                      <a:pPr algn="ctr"/>
                      <a:r>
                        <a:rPr lang="en-US" sz="2000" b="0" dirty="0">
                          <a:solidFill>
                            <a:srgbClr val="115076"/>
                          </a:solidFill>
                        </a:rPr>
                        <a:t>S</a:t>
                      </a: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chemeClr val="bg1"/>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tc>
                  <a:txBody>
                    <a:bodyPr/>
                    <a:lstStyle/>
                    <a:p>
                      <a:pPr algn="ctr"/>
                      <a:endParaRPr lang="en-US" sz="2000" b="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tc>
                  <a:txBody>
                    <a:bodyPr/>
                    <a:lstStyle/>
                    <a:p>
                      <a:pPr algn="ctr"/>
                      <a:r>
                        <a:rPr lang="en-US" sz="2000" b="0" dirty="0">
                          <a:solidFill>
                            <a:srgbClr val="115076"/>
                          </a:solidFill>
                        </a:rPr>
                        <a:t>C</a:t>
                      </a: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chemeClr val="bg1"/>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tc>
                  <a:txBody>
                    <a:bodyPr/>
                    <a:lstStyle/>
                    <a:p>
                      <a:pPr algn="ctr"/>
                      <a:r>
                        <a:rPr lang="en-US" sz="2000" b="0" dirty="0">
                          <a:solidFill>
                            <a:srgbClr val="115076"/>
                          </a:solidFill>
                        </a:rPr>
                        <a:t>I</a:t>
                      </a: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chemeClr val="bg1"/>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tc>
                  <a:txBody>
                    <a:bodyPr/>
                    <a:lstStyle/>
                    <a:p>
                      <a:pPr algn="ctr"/>
                      <a:endParaRPr lang="en-US" sz="2000" b="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extLst>
                  <a:ext uri="{0D108BD9-81ED-4DB2-BD59-A6C34878D82A}">
                    <a16:rowId xmlns:a16="http://schemas.microsoft.com/office/drawing/2014/main" val="3489026811"/>
                  </a:ext>
                </a:extLst>
              </a:tr>
              <a:tr h="306000">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tc>
                  <a:txBody>
                    <a:bodyPr/>
                    <a:lstStyle/>
                    <a:p>
                      <a:pPr algn="ctr"/>
                      <a:r>
                        <a:rPr lang="en-US" sz="2000" b="0" dirty="0">
                          <a:solidFill>
                            <a:srgbClr val="115076"/>
                          </a:solidFill>
                        </a:rPr>
                        <a:t>T</a:t>
                      </a: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chemeClr val="bg1"/>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tc>
                  <a:txBody>
                    <a:bodyPr/>
                    <a:lstStyle/>
                    <a:p>
                      <a:pPr algn="ctr"/>
                      <a:endParaRPr lang="en-US" sz="2000" b="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tc>
                  <a:txBody>
                    <a:bodyPr/>
                    <a:lstStyle/>
                    <a:p>
                      <a:pPr algn="ctr"/>
                      <a:r>
                        <a:rPr lang="en-US" sz="2000" b="0" dirty="0">
                          <a:solidFill>
                            <a:srgbClr val="115076"/>
                          </a:solidFill>
                        </a:rPr>
                        <a:t>C</a:t>
                      </a: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chemeClr val="bg1"/>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tc>
                  <a:txBody>
                    <a:bodyPr/>
                    <a:lstStyle/>
                    <a:p>
                      <a:pPr algn="ctr"/>
                      <a:r>
                        <a:rPr lang="en-US" sz="2000" b="0" dirty="0">
                          <a:solidFill>
                            <a:srgbClr val="115076"/>
                          </a:solidFill>
                        </a:rPr>
                        <a:t>S</a:t>
                      </a: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chemeClr val="bg1"/>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tc>
                  <a:txBody>
                    <a:bodyPr/>
                    <a:lstStyle/>
                    <a:p>
                      <a:pPr algn="ctr"/>
                      <a:r>
                        <a:rPr lang="en-US" sz="2000" b="0" dirty="0">
                          <a:solidFill>
                            <a:srgbClr val="115076"/>
                          </a:solidFill>
                        </a:rPr>
                        <a:t>18</a:t>
                      </a: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EE6000"/>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tc>
                  <a:txBody>
                    <a:bodyPr/>
                    <a:lstStyle/>
                    <a:p>
                      <a:pPr algn="ctr"/>
                      <a:endParaRPr lang="en-US" sz="2000" b="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extLst>
                  <a:ext uri="{0D108BD9-81ED-4DB2-BD59-A6C34878D82A}">
                    <a16:rowId xmlns:a16="http://schemas.microsoft.com/office/drawing/2014/main" val="3599708886"/>
                  </a:ext>
                </a:extLst>
              </a:tr>
              <a:tr h="306000">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tc>
                  <a:txBody>
                    <a:bodyPr/>
                    <a:lstStyle/>
                    <a:p>
                      <a:pPr algn="ctr"/>
                      <a:r>
                        <a:rPr lang="en-US" sz="2000" b="0" dirty="0">
                          <a:solidFill>
                            <a:srgbClr val="115076"/>
                          </a:solidFill>
                        </a:rPr>
                        <a:t>F</a:t>
                      </a: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chemeClr val="bg1"/>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tc>
                  <a:txBody>
                    <a:bodyPr/>
                    <a:lstStyle/>
                    <a:p>
                      <a:pPr algn="ctr"/>
                      <a:r>
                        <a:rPr lang="en-US" sz="2000" b="0" dirty="0">
                          <a:solidFill>
                            <a:srgbClr val="115076"/>
                          </a:solidFill>
                        </a:rPr>
                        <a:t>I</a:t>
                      </a: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chemeClr val="bg1"/>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tc>
                  <a:txBody>
                    <a:bodyPr/>
                    <a:lstStyle/>
                    <a:p>
                      <a:pPr algn="ctr"/>
                      <a:r>
                        <a:rPr lang="en-US" sz="2000" b="0" dirty="0">
                          <a:solidFill>
                            <a:srgbClr val="115076"/>
                          </a:solidFill>
                        </a:rPr>
                        <a:t>13</a:t>
                      </a: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EE6000"/>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tc>
                  <a:txBody>
                    <a:bodyPr/>
                    <a:lstStyle/>
                    <a:p>
                      <a:pPr algn="ctr"/>
                      <a:r>
                        <a:rPr lang="en-US" sz="2000" b="0" dirty="0">
                          <a:solidFill>
                            <a:srgbClr val="115076"/>
                          </a:solidFill>
                        </a:rPr>
                        <a:t>I</a:t>
                      </a: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chemeClr val="bg1"/>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tc>
                  <a:txBody>
                    <a:bodyPr/>
                    <a:lstStyle/>
                    <a:p>
                      <a:pPr algn="ctr"/>
                      <a:endParaRPr lang="en-US" sz="2000" b="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tc>
                  <a:txBody>
                    <a:bodyPr/>
                    <a:lstStyle/>
                    <a:p>
                      <a:pPr algn="ctr"/>
                      <a:endParaRPr lang="en-US" sz="2000" b="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tc>
                  <a:txBody>
                    <a:bodyPr/>
                    <a:lstStyle/>
                    <a:p>
                      <a:pPr algn="ctr"/>
                      <a:r>
                        <a:rPr lang="en-US" sz="2000" b="0" dirty="0">
                          <a:solidFill>
                            <a:srgbClr val="115076"/>
                          </a:solidFill>
                        </a:rPr>
                        <a:t>16</a:t>
                      </a: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EE6000"/>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tc>
                  <a:txBody>
                    <a:bodyPr/>
                    <a:lstStyle/>
                    <a:p>
                      <a:pPr algn="ctr"/>
                      <a:r>
                        <a:rPr lang="en-US" sz="2000" b="0" dirty="0">
                          <a:solidFill>
                            <a:srgbClr val="115076"/>
                          </a:solidFill>
                        </a:rPr>
                        <a:t>5</a:t>
                      </a: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EE6000"/>
                    </a:solidFill>
                  </a:tcPr>
                </a:tc>
                <a:tc>
                  <a:txBody>
                    <a:bodyPr/>
                    <a:lstStyle/>
                    <a:p>
                      <a:pPr algn="ctr"/>
                      <a:r>
                        <a:rPr lang="en-US" sz="2000" b="0" dirty="0">
                          <a:solidFill>
                            <a:srgbClr val="115076"/>
                          </a:solidFill>
                        </a:rPr>
                        <a:t>L</a:t>
                      </a: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chemeClr val="bg1"/>
                    </a:solidFill>
                  </a:tcPr>
                </a:tc>
                <a:tc>
                  <a:txBody>
                    <a:bodyPr/>
                    <a:lstStyle/>
                    <a:p>
                      <a:pPr algn="ctr"/>
                      <a:r>
                        <a:rPr lang="en-US" sz="2000" b="0" dirty="0">
                          <a:solidFill>
                            <a:srgbClr val="115076"/>
                          </a:solidFill>
                        </a:rPr>
                        <a:t>E</a:t>
                      </a: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chemeClr val="bg1"/>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115076"/>
                    </a:solidFill>
                  </a:tcPr>
                </a:tc>
                <a:tc>
                  <a:txBody>
                    <a:bodyPr/>
                    <a:lstStyle/>
                    <a:p>
                      <a:pPr algn="ctr"/>
                      <a:r>
                        <a:rPr lang="en-US" sz="2000" b="0" dirty="0">
                          <a:solidFill>
                            <a:srgbClr val="115076"/>
                          </a:solidFill>
                        </a:rPr>
                        <a:t>M</a:t>
                      </a: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chemeClr val="bg1"/>
                    </a:solidFill>
                  </a:tcPr>
                </a:tc>
                <a:tc>
                  <a:txBody>
                    <a:bodyPr/>
                    <a:lstStyle/>
                    <a:p>
                      <a:pPr algn="ctr"/>
                      <a:r>
                        <a:rPr lang="en-US" sz="2000" b="0" dirty="0">
                          <a:solidFill>
                            <a:srgbClr val="115076"/>
                          </a:solidFill>
                        </a:rPr>
                        <a:t>A</a:t>
                      </a: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chemeClr val="bg1"/>
                    </a:solidFill>
                  </a:tcPr>
                </a:tc>
                <a:tc>
                  <a:txBody>
                    <a:bodyPr/>
                    <a:lstStyle/>
                    <a:p>
                      <a:pPr algn="ctr"/>
                      <a:r>
                        <a:rPr lang="en-US" sz="2000" b="0" dirty="0">
                          <a:solidFill>
                            <a:srgbClr val="115076"/>
                          </a:solidFill>
                        </a:rPr>
                        <a:t>L</a:t>
                      </a: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chemeClr val="bg1"/>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extLst>
                  <a:ext uri="{0D108BD9-81ED-4DB2-BD59-A6C34878D82A}">
                    <a16:rowId xmlns:a16="http://schemas.microsoft.com/office/drawing/2014/main" val="3357251028"/>
                  </a:ext>
                </a:extLst>
              </a:tr>
              <a:tr h="306000">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tc>
                  <a:txBody>
                    <a:bodyPr/>
                    <a:lstStyle/>
                    <a:p>
                      <a:pPr algn="ctr"/>
                      <a:r>
                        <a:rPr lang="en-US" sz="2000" b="0" dirty="0">
                          <a:solidFill>
                            <a:srgbClr val="115076"/>
                          </a:solidFill>
                        </a:rPr>
                        <a:t>E</a:t>
                      </a: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chemeClr val="bg1"/>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tc>
                  <a:txBody>
                    <a:bodyPr/>
                    <a:lstStyle/>
                    <a:p>
                      <a:pPr algn="ctr"/>
                      <a:r>
                        <a:rPr lang="en-US" sz="2000" b="0" dirty="0">
                          <a:solidFill>
                            <a:srgbClr val="115076"/>
                          </a:solidFill>
                        </a:rPr>
                        <a:t>O</a:t>
                      </a: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chemeClr val="bg1"/>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tc>
                  <a:txBody>
                    <a:bodyPr/>
                    <a:lstStyle/>
                    <a:p>
                      <a:pPr algn="ctr"/>
                      <a:r>
                        <a:rPr lang="en-US" sz="2000" b="0" dirty="0">
                          <a:solidFill>
                            <a:srgbClr val="115076"/>
                          </a:solidFill>
                        </a:rPr>
                        <a:t>L</a:t>
                      </a: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chemeClr val="bg1"/>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tc>
                  <a:txBody>
                    <a:bodyPr/>
                    <a:lstStyle/>
                    <a:p>
                      <a:pPr algn="ctr"/>
                      <a:r>
                        <a:rPr lang="en-US" sz="2000" b="0" dirty="0">
                          <a:solidFill>
                            <a:srgbClr val="115076"/>
                          </a:solidFill>
                        </a:rPr>
                        <a:t>D</a:t>
                      </a: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chemeClr val="bg1"/>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tc>
                  <a:txBody>
                    <a:bodyPr/>
                    <a:lstStyle/>
                    <a:p>
                      <a:pPr algn="ctr"/>
                      <a:r>
                        <a:rPr lang="en-US" sz="2000" b="0" dirty="0">
                          <a:solidFill>
                            <a:srgbClr val="115076"/>
                          </a:solidFill>
                        </a:rPr>
                        <a:t>L</a:t>
                      </a: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chemeClr val="bg1"/>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tc>
                  <a:txBody>
                    <a:bodyPr/>
                    <a:lstStyle/>
                    <a:p>
                      <a:pPr algn="ctr"/>
                      <a:r>
                        <a:rPr lang="en-US" sz="2000" b="0" dirty="0">
                          <a:solidFill>
                            <a:srgbClr val="115076"/>
                          </a:solidFill>
                        </a:rPr>
                        <a:t>E</a:t>
                      </a: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chemeClr val="bg1"/>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lnTlToBr w="12700" cmpd="sng">
                      <a:noFill/>
                      <a:prstDash val="solid"/>
                    </a:lnTlToBr>
                    <a:lnBlToTr w="12700" cmpd="sng">
                      <a:noFill/>
                      <a:prstDash val="solid"/>
                    </a:lnBlToTr>
                    <a:solidFill>
                      <a:srgbClr val="0E4F74"/>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lnTlToBr w="12700" cmpd="sng">
                      <a:noFill/>
                      <a:prstDash val="solid"/>
                    </a:lnTlToBr>
                    <a:lnBlToTr w="12700" cmpd="sng">
                      <a:noFill/>
                      <a:prstDash val="solid"/>
                    </a:lnBlToTr>
                    <a:solidFill>
                      <a:srgbClr val="0E4F74"/>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lnTlToBr w="12700" cmpd="sng">
                      <a:noFill/>
                      <a:prstDash val="solid"/>
                    </a:lnTlToBr>
                    <a:lnBlToTr w="12700" cmpd="sng">
                      <a:noFill/>
                      <a:prstDash val="solid"/>
                    </a:lnBlToTr>
                    <a:solidFill>
                      <a:srgbClr val="0E4F74"/>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lnTlToBr w="12700" cmpd="sng">
                      <a:noFill/>
                      <a:prstDash val="solid"/>
                    </a:lnTlToBr>
                    <a:lnBlToTr w="12700" cmpd="sng">
                      <a:noFill/>
                      <a:prstDash val="solid"/>
                    </a:lnBlToTr>
                    <a:solidFill>
                      <a:srgbClr val="0E4F74"/>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lnTlToBr w="12700" cmpd="sng">
                      <a:noFill/>
                      <a:prstDash val="solid"/>
                    </a:lnTlToBr>
                    <a:lnBlToTr w="12700" cmpd="sng">
                      <a:noFill/>
                      <a:prstDash val="solid"/>
                    </a:lnBlToTr>
                    <a:solidFill>
                      <a:srgbClr val="0E4F74"/>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lnTlToBr w="12700" cmpd="sng">
                      <a:noFill/>
                      <a:prstDash val="solid"/>
                    </a:lnTlToBr>
                    <a:lnBlToTr w="12700" cmpd="sng">
                      <a:noFill/>
                      <a:prstDash val="solid"/>
                    </a:lnBlToTr>
                    <a:solidFill>
                      <a:srgbClr val="0E4F74"/>
                    </a:solidFill>
                  </a:tcPr>
                </a:tc>
                <a:extLst>
                  <a:ext uri="{0D108BD9-81ED-4DB2-BD59-A6C34878D82A}">
                    <a16:rowId xmlns:a16="http://schemas.microsoft.com/office/drawing/2014/main" val="3596567286"/>
                  </a:ext>
                </a:extLst>
              </a:tr>
              <a:tr h="306000">
                <a:tc>
                  <a:txBody>
                    <a:bodyPr/>
                    <a:lstStyle/>
                    <a:p>
                      <a:pPr algn="ctr"/>
                      <a:endParaRPr lang="en-US" sz="2000" b="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tc>
                  <a:txBody>
                    <a:bodyPr/>
                    <a:lstStyle/>
                    <a:p>
                      <a:pPr algn="ctr"/>
                      <a:r>
                        <a:rPr lang="en-US" sz="2000" b="0" dirty="0">
                          <a:solidFill>
                            <a:srgbClr val="115076"/>
                          </a:solidFill>
                        </a:rPr>
                        <a:t>U</a:t>
                      </a: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chemeClr val="bg1"/>
                    </a:solidFill>
                  </a:tcPr>
                </a:tc>
                <a:tc>
                  <a:txBody>
                    <a:bodyPr/>
                    <a:lstStyle/>
                    <a:p>
                      <a:pPr algn="ctr"/>
                      <a:endParaRPr lang="en-US" sz="2000" b="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tc>
                  <a:txBody>
                    <a:bodyPr/>
                    <a:lstStyle/>
                    <a:p>
                      <a:pPr algn="ctr"/>
                      <a:endParaRPr lang="en-US" sz="2000" b="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tc>
                  <a:txBody>
                    <a:bodyPr/>
                    <a:lstStyle/>
                    <a:p>
                      <a:pPr algn="ctr"/>
                      <a:r>
                        <a:rPr lang="en-US" sz="2000" b="0" dirty="0">
                          <a:solidFill>
                            <a:srgbClr val="115076"/>
                          </a:solidFill>
                        </a:rPr>
                        <a:t>N</a:t>
                      </a: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chemeClr val="bg1"/>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tc>
                  <a:txBody>
                    <a:bodyPr/>
                    <a:lstStyle/>
                    <a:p>
                      <a:pPr algn="ctr"/>
                      <a:endParaRPr lang="en-US" sz="2000" b="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tc>
                  <a:txBody>
                    <a:bodyPr/>
                    <a:lstStyle/>
                    <a:p>
                      <a:pPr algn="ctr"/>
                      <a:r>
                        <a:rPr lang="en-US" sz="2000" b="0" dirty="0">
                          <a:solidFill>
                            <a:srgbClr val="115076"/>
                          </a:solidFill>
                        </a:rPr>
                        <a:t>A</a:t>
                      </a: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chemeClr val="bg1"/>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tc>
                  <a:txBody>
                    <a:bodyPr/>
                    <a:lstStyle/>
                    <a:p>
                      <a:pPr algn="ctr"/>
                      <a:r>
                        <a:rPr lang="en-US" sz="2000" b="0" dirty="0">
                          <a:solidFill>
                            <a:srgbClr val="115076"/>
                          </a:solidFill>
                        </a:rPr>
                        <a:t>N</a:t>
                      </a: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chemeClr val="bg1"/>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tc>
                  <a:txBody>
                    <a:bodyPr/>
                    <a:lstStyle/>
                    <a:p>
                      <a:pPr algn="ctr"/>
                      <a:r>
                        <a:rPr lang="en-US" sz="2000" b="0" dirty="0">
                          <a:solidFill>
                            <a:srgbClr val="115076"/>
                          </a:solidFill>
                        </a:rPr>
                        <a:t>A</a:t>
                      </a: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chemeClr val="bg1"/>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tc>
                  <a:txBody>
                    <a:bodyPr/>
                    <a:lstStyle/>
                    <a:p>
                      <a:pPr algn="ctr"/>
                      <a:endParaRPr lang="en-US" sz="2000" b="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lnTlToBr w="12700" cmpd="sng">
                      <a:noFill/>
                      <a:prstDash val="solid"/>
                    </a:lnTlToBr>
                    <a:lnBlToTr w="12700" cmpd="sng">
                      <a:noFill/>
                      <a:prstDash val="solid"/>
                    </a:lnBlToTr>
                    <a:solidFill>
                      <a:srgbClr val="0E4F74"/>
                    </a:solidFill>
                  </a:tcPr>
                </a:tc>
                <a:tc>
                  <a:txBody>
                    <a:bodyPr/>
                    <a:lstStyle/>
                    <a:p>
                      <a:pPr algn="ctr"/>
                      <a:endParaRPr lang="en-US" sz="2000" b="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lnTlToBr w="12700" cmpd="sng">
                      <a:noFill/>
                      <a:prstDash val="solid"/>
                    </a:lnTlToBr>
                    <a:lnBlToTr w="12700" cmpd="sng">
                      <a:noFill/>
                      <a:prstDash val="solid"/>
                    </a:lnBlToTr>
                    <a:solidFill>
                      <a:srgbClr val="0E4F74"/>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lnTlToBr w="12700" cmpd="sng">
                      <a:noFill/>
                      <a:prstDash val="solid"/>
                    </a:lnTlToBr>
                    <a:lnBlToTr w="12700" cmpd="sng">
                      <a:noFill/>
                      <a:prstDash val="solid"/>
                    </a:lnBlToTr>
                    <a:solidFill>
                      <a:srgbClr val="0E4F74"/>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lnTlToBr w="12700" cmpd="sng">
                      <a:noFill/>
                      <a:prstDash val="solid"/>
                    </a:lnTlToBr>
                    <a:lnBlToTr w="12700" cmpd="sng">
                      <a:noFill/>
                      <a:prstDash val="solid"/>
                    </a:lnBlToTr>
                    <a:solidFill>
                      <a:srgbClr val="0E4F74"/>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lnTlToBr w="12700" cmpd="sng">
                      <a:noFill/>
                      <a:prstDash val="solid"/>
                    </a:lnTlToBr>
                    <a:lnBlToTr w="12700" cmpd="sng">
                      <a:noFill/>
                      <a:prstDash val="solid"/>
                    </a:lnBlToTr>
                    <a:solidFill>
                      <a:srgbClr val="0E4F74"/>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lnTlToBr w="12700" cmpd="sng">
                      <a:noFill/>
                      <a:prstDash val="solid"/>
                    </a:lnTlToBr>
                    <a:lnBlToTr w="12700" cmpd="sng">
                      <a:noFill/>
                      <a:prstDash val="solid"/>
                    </a:lnBlToTr>
                    <a:solidFill>
                      <a:srgbClr val="0E4F74"/>
                    </a:solidFill>
                  </a:tcPr>
                </a:tc>
                <a:extLst>
                  <a:ext uri="{0D108BD9-81ED-4DB2-BD59-A6C34878D82A}">
                    <a16:rowId xmlns:a16="http://schemas.microsoft.com/office/drawing/2014/main" val="4045629420"/>
                  </a:ext>
                </a:extLst>
              </a:tr>
              <a:tr h="306000">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tc>
                  <a:txBody>
                    <a:bodyPr/>
                    <a:lstStyle/>
                    <a:p>
                      <a:pPr algn="ctr"/>
                      <a:r>
                        <a:rPr lang="en-US" sz="2000" b="0" dirty="0">
                          <a:solidFill>
                            <a:srgbClr val="115076"/>
                          </a:solidFill>
                        </a:rPr>
                        <a:t>A</a:t>
                      </a: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chemeClr val="bg1"/>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tc>
                  <a:txBody>
                    <a:bodyPr/>
                    <a:lstStyle/>
                    <a:p>
                      <a:pPr algn="ctr"/>
                      <a:r>
                        <a:rPr lang="en-US" sz="2000" b="0" dirty="0">
                          <a:solidFill>
                            <a:srgbClr val="115076"/>
                          </a:solidFill>
                        </a:rPr>
                        <a:t>E</a:t>
                      </a: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chemeClr val="bg1"/>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tc>
                  <a:txBody>
                    <a:bodyPr/>
                    <a:lstStyle/>
                    <a:p>
                      <a:pPr algn="ctr"/>
                      <a:r>
                        <a:rPr lang="en-US" sz="2000" b="0" dirty="0">
                          <a:solidFill>
                            <a:srgbClr val="115076"/>
                          </a:solidFill>
                        </a:rPr>
                        <a:t>15</a:t>
                      </a: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EE6000"/>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tc>
                  <a:txBody>
                    <a:bodyPr/>
                    <a:lstStyle/>
                    <a:p>
                      <a:pPr algn="ctr"/>
                      <a:r>
                        <a:rPr lang="en-US" sz="2000" b="0" dirty="0">
                          <a:solidFill>
                            <a:srgbClr val="115076"/>
                          </a:solidFill>
                        </a:rPr>
                        <a:t>B</a:t>
                      </a: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chemeClr val="bg1"/>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lnTlToBr w="12700" cmpd="sng">
                      <a:noFill/>
                      <a:prstDash val="solid"/>
                    </a:lnTlToBr>
                    <a:lnBlToTr w="12700" cmpd="sng">
                      <a:noFill/>
                      <a:prstDash val="solid"/>
                    </a:lnBlToTr>
                    <a:solidFill>
                      <a:srgbClr val="0E4F74"/>
                    </a:solidFill>
                  </a:tcPr>
                </a:tc>
                <a:tc>
                  <a:txBody>
                    <a:bodyPr/>
                    <a:lstStyle/>
                    <a:p>
                      <a:pPr algn="ctr"/>
                      <a:endParaRPr lang="en-US" sz="2000" b="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lnTlToBr w="12700" cmpd="sng">
                      <a:noFill/>
                      <a:prstDash val="solid"/>
                    </a:lnTlToBr>
                    <a:lnBlToTr w="12700" cmpd="sng">
                      <a:noFill/>
                      <a:prstDash val="solid"/>
                    </a:lnBlToTr>
                    <a:solidFill>
                      <a:srgbClr val="0E4F74"/>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lnTlToBr w="12700" cmpd="sng">
                      <a:noFill/>
                      <a:prstDash val="solid"/>
                    </a:lnTlToBr>
                    <a:lnBlToTr w="12700" cmpd="sng">
                      <a:noFill/>
                      <a:prstDash val="solid"/>
                    </a:lnBlToTr>
                    <a:solidFill>
                      <a:srgbClr val="0E4F74"/>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lnTlToBr w="12700" cmpd="sng">
                      <a:noFill/>
                      <a:prstDash val="solid"/>
                    </a:lnTlToBr>
                    <a:lnBlToTr w="12700" cmpd="sng">
                      <a:noFill/>
                      <a:prstDash val="solid"/>
                    </a:lnBlToTr>
                    <a:solidFill>
                      <a:srgbClr val="0E4F74"/>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lnTlToBr w="12700" cmpd="sng">
                      <a:noFill/>
                      <a:prstDash val="solid"/>
                    </a:lnTlToBr>
                    <a:lnBlToTr w="12700" cmpd="sng">
                      <a:noFill/>
                      <a:prstDash val="solid"/>
                    </a:lnBlToTr>
                    <a:solidFill>
                      <a:srgbClr val="0E4F74"/>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lnTlToBr w="12700" cmpd="sng">
                      <a:noFill/>
                      <a:prstDash val="solid"/>
                    </a:lnTlToBr>
                    <a:lnBlToTr w="12700" cmpd="sng">
                      <a:noFill/>
                      <a:prstDash val="solid"/>
                    </a:lnBlToTr>
                    <a:solidFill>
                      <a:srgbClr val="0E4F74"/>
                    </a:solidFill>
                  </a:tcPr>
                </a:tc>
                <a:extLst>
                  <a:ext uri="{0D108BD9-81ED-4DB2-BD59-A6C34878D82A}">
                    <a16:rowId xmlns:a16="http://schemas.microsoft.com/office/drawing/2014/main" val="1890760767"/>
                  </a:ext>
                </a:extLst>
              </a:tr>
              <a:tr h="306000">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tc>
                  <a:txBody>
                    <a:bodyPr/>
                    <a:lstStyle/>
                    <a:p>
                      <a:pPr algn="ctr"/>
                      <a:r>
                        <a:rPr lang="en-US" sz="2000" b="0" dirty="0">
                          <a:solidFill>
                            <a:srgbClr val="115076"/>
                          </a:solidFill>
                        </a:rPr>
                        <a:t>6</a:t>
                      </a: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EE6000"/>
                    </a:solidFill>
                  </a:tcPr>
                </a:tc>
                <a:tc>
                  <a:txBody>
                    <a:bodyPr/>
                    <a:lstStyle/>
                    <a:p>
                      <a:pPr algn="ctr"/>
                      <a:r>
                        <a:rPr lang="en-US" sz="2000" b="0" dirty="0">
                          <a:solidFill>
                            <a:srgbClr val="115076"/>
                          </a:solidFill>
                        </a:rPr>
                        <a:t>L</a:t>
                      </a: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chemeClr val="bg1"/>
                    </a:solidFill>
                  </a:tcPr>
                </a:tc>
                <a:tc>
                  <a:txBody>
                    <a:bodyPr/>
                    <a:lstStyle/>
                    <a:p>
                      <a:pPr algn="ctr"/>
                      <a:r>
                        <a:rPr lang="en-US" sz="2000" b="0" dirty="0">
                          <a:solidFill>
                            <a:srgbClr val="115076"/>
                          </a:solidFill>
                        </a:rPr>
                        <a:t>E</a:t>
                      </a: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chemeClr val="bg1"/>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tc>
                  <a:txBody>
                    <a:bodyPr/>
                    <a:lstStyle/>
                    <a:p>
                      <a:pPr algn="ctr"/>
                      <a:r>
                        <a:rPr lang="en-US" sz="2000" b="0" dirty="0">
                          <a:solidFill>
                            <a:srgbClr val="115076"/>
                          </a:solidFill>
                        </a:rPr>
                        <a:t>P</a:t>
                      </a: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chemeClr val="bg1"/>
                    </a:solidFill>
                  </a:tcPr>
                </a:tc>
                <a:tc>
                  <a:txBody>
                    <a:bodyPr/>
                    <a:lstStyle/>
                    <a:p>
                      <a:pPr algn="ctr"/>
                      <a:r>
                        <a:rPr lang="en-US" sz="2000" b="0" dirty="0">
                          <a:solidFill>
                            <a:srgbClr val="115076"/>
                          </a:solidFill>
                        </a:rPr>
                        <a:t>E</a:t>
                      </a: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chemeClr val="bg1"/>
                    </a:solidFill>
                  </a:tcPr>
                </a:tc>
                <a:tc>
                  <a:txBody>
                    <a:bodyPr/>
                    <a:lstStyle/>
                    <a:p>
                      <a:pPr algn="ctr"/>
                      <a:r>
                        <a:rPr lang="en-US" sz="2000" b="0" dirty="0">
                          <a:solidFill>
                            <a:srgbClr val="115076"/>
                          </a:solidFill>
                        </a:rPr>
                        <a:t>T</a:t>
                      </a: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chemeClr val="bg1"/>
                    </a:solidFill>
                  </a:tcPr>
                </a:tc>
                <a:tc>
                  <a:txBody>
                    <a:bodyPr/>
                    <a:lstStyle/>
                    <a:p>
                      <a:pPr algn="ctr"/>
                      <a:r>
                        <a:rPr lang="en-US" sz="2000" b="0" dirty="0">
                          <a:solidFill>
                            <a:srgbClr val="115076"/>
                          </a:solidFill>
                        </a:rPr>
                        <a:t>I</a:t>
                      </a: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chemeClr val="bg1"/>
                    </a:solidFill>
                  </a:tcPr>
                </a:tc>
                <a:tc>
                  <a:txBody>
                    <a:bodyPr/>
                    <a:lstStyle/>
                    <a:p>
                      <a:pPr algn="ctr"/>
                      <a:r>
                        <a:rPr lang="en-US" sz="2000" b="0" dirty="0">
                          <a:solidFill>
                            <a:srgbClr val="115076"/>
                          </a:solidFill>
                        </a:rPr>
                        <a:t>T</a:t>
                      </a: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chemeClr val="bg1"/>
                    </a:solidFill>
                  </a:tcPr>
                </a:tc>
                <a:tc>
                  <a:txBody>
                    <a:bodyPr/>
                    <a:lstStyle/>
                    <a:p>
                      <a:pPr algn="ctr"/>
                      <a:r>
                        <a:rPr lang="en-US" sz="2000" b="0" dirty="0">
                          <a:solidFill>
                            <a:srgbClr val="115076"/>
                          </a:solidFill>
                        </a:rPr>
                        <a:t>-</a:t>
                      </a: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chemeClr val="bg1"/>
                    </a:solidFill>
                  </a:tcPr>
                </a:tc>
                <a:tc>
                  <a:txBody>
                    <a:bodyPr/>
                    <a:lstStyle/>
                    <a:p>
                      <a:pPr algn="ctr"/>
                      <a:r>
                        <a:rPr lang="en-US" sz="2000" b="0" dirty="0">
                          <a:solidFill>
                            <a:srgbClr val="115076"/>
                          </a:solidFill>
                        </a:rPr>
                        <a:t>D</a:t>
                      </a: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chemeClr val="bg1"/>
                    </a:solidFill>
                  </a:tcPr>
                </a:tc>
                <a:tc>
                  <a:txBody>
                    <a:bodyPr/>
                    <a:lstStyle/>
                    <a:p>
                      <a:pPr algn="ctr"/>
                      <a:r>
                        <a:rPr lang="en-US" sz="2000" b="0" dirty="0" err="1">
                          <a:solidFill>
                            <a:srgbClr val="115076"/>
                          </a:solidFill>
                        </a:rPr>
                        <a:t>É</a:t>
                      </a: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chemeClr val="bg1"/>
                    </a:solidFill>
                  </a:tcPr>
                </a:tc>
                <a:tc>
                  <a:txBody>
                    <a:bodyPr/>
                    <a:lstStyle/>
                    <a:p>
                      <a:pPr algn="ctr"/>
                      <a:r>
                        <a:rPr lang="en-US" sz="2000" b="0" dirty="0">
                          <a:solidFill>
                            <a:srgbClr val="115076"/>
                          </a:solidFill>
                        </a:rPr>
                        <a:t>J</a:t>
                      </a: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chemeClr val="bg1"/>
                    </a:solidFill>
                  </a:tcPr>
                </a:tc>
                <a:tc>
                  <a:txBody>
                    <a:bodyPr/>
                    <a:lstStyle/>
                    <a:p>
                      <a:pPr algn="ctr"/>
                      <a:r>
                        <a:rPr lang="en-US" sz="2000" b="0" dirty="0">
                          <a:solidFill>
                            <a:srgbClr val="115076"/>
                          </a:solidFill>
                        </a:rPr>
                        <a:t>E</a:t>
                      </a: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chemeClr val="bg1"/>
                    </a:solidFill>
                  </a:tcPr>
                </a:tc>
                <a:tc>
                  <a:txBody>
                    <a:bodyPr/>
                    <a:lstStyle/>
                    <a:p>
                      <a:pPr algn="ctr"/>
                      <a:r>
                        <a:rPr lang="en-US" sz="2000" b="0" dirty="0">
                          <a:solidFill>
                            <a:srgbClr val="115076"/>
                          </a:solidFill>
                        </a:rPr>
                        <a:t>U</a:t>
                      </a: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chemeClr val="bg1"/>
                    </a:solidFill>
                  </a:tcPr>
                </a:tc>
                <a:tc>
                  <a:txBody>
                    <a:bodyPr/>
                    <a:lstStyle/>
                    <a:p>
                      <a:pPr algn="ctr"/>
                      <a:r>
                        <a:rPr lang="en-US" sz="2000" b="0" dirty="0">
                          <a:solidFill>
                            <a:srgbClr val="115076"/>
                          </a:solidFill>
                        </a:rPr>
                        <a:t>N</a:t>
                      </a: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chemeClr val="bg1"/>
                    </a:solidFill>
                  </a:tcPr>
                </a:tc>
                <a:tc>
                  <a:txBody>
                    <a:bodyPr/>
                    <a:lstStyle/>
                    <a:p>
                      <a:pPr algn="ctr"/>
                      <a:r>
                        <a:rPr lang="en-US" sz="2000" b="0" dirty="0">
                          <a:solidFill>
                            <a:srgbClr val="115076"/>
                          </a:solidFill>
                        </a:rPr>
                        <a:t>E</a:t>
                      </a: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chemeClr val="bg1"/>
                    </a:solidFill>
                  </a:tcPr>
                </a:tc>
                <a:tc>
                  <a:txBody>
                    <a:bodyPr/>
                    <a:lstStyle/>
                    <a:p>
                      <a:pPr algn="ctr"/>
                      <a:r>
                        <a:rPr lang="en-US" sz="2000" b="0" dirty="0">
                          <a:solidFill>
                            <a:srgbClr val="115076"/>
                          </a:solidFill>
                        </a:rPr>
                        <a:t>R</a:t>
                      </a: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chemeClr val="bg1"/>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lnTlToBr w="12700" cmpd="sng">
                      <a:noFill/>
                      <a:prstDash val="solid"/>
                    </a:lnTlToBr>
                    <a:lnBlToTr w="12700" cmpd="sng">
                      <a:noFill/>
                      <a:prstDash val="solid"/>
                    </a:lnBlToTr>
                    <a:solidFill>
                      <a:srgbClr val="0E4F74"/>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lnTlToBr w="12700" cmpd="sng">
                      <a:noFill/>
                      <a:prstDash val="solid"/>
                    </a:lnTlToBr>
                    <a:lnBlToTr w="12700" cmpd="sng">
                      <a:noFill/>
                      <a:prstDash val="solid"/>
                    </a:lnBlToTr>
                    <a:solidFill>
                      <a:srgbClr val="0E4F74"/>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lnTlToBr w="12700" cmpd="sng">
                      <a:noFill/>
                      <a:prstDash val="solid"/>
                    </a:lnTlToBr>
                    <a:lnBlToTr w="12700" cmpd="sng">
                      <a:noFill/>
                      <a:prstDash val="solid"/>
                    </a:lnBlToTr>
                    <a:solidFill>
                      <a:srgbClr val="0E4F74"/>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lnTlToBr w="12700" cmpd="sng">
                      <a:noFill/>
                      <a:prstDash val="solid"/>
                    </a:lnTlToBr>
                    <a:lnBlToTr w="12700" cmpd="sng">
                      <a:noFill/>
                      <a:prstDash val="solid"/>
                    </a:lnBlToTr>
                    <a:solidFill>
                      <a:srgbClr val="0E4F74"/>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lnTlToBr w="12700" cmpd="sng">
                      <a:noFill/>
                      <a:prstDash val="solid"/>
                    </a:lnTlToBr>
                    <a:lnBlToTr w="12700" cmpd="sng">
                      <a:noFill/>
                      <a:prstDash val="solid"/>
                    </a:lnBlToTr>
                    <a:solidFill>
                      <a:srgbClr val="0E4F74"/>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lnTlToBr w="12700" cmpd="sng">
                      <a:noFill/>
                      <a:prstDash val="solid"/>
                    </a:lnTlToBr>
                    <a:lnBlToTr w="12700" cmpd="sng">
                      <a:noFill/>
                      <a:prstDash val="solid"/>
                    </a:lnBlToTr>
                    <a:solidFill>
                      <a:srgbClr val="0E4F74"/>
                    </a:solidFill>
                  </a:tcPr>
                </a:tc>
                <a:extLst>
                  <a:ext uri="{0D108BD9-81ED-4DB2-BD59-A6C34878D82A}">
                    <a16:rowId xmlns:a16="http://schemas.microsoft.com/office/drawing/2014/main" val="1645954686"/>
                  </a:ext>
                </a:extLst>
              </a:tr>
              <a:tr h="306000">
                <a:tc>
                  <a:txBody>
                    <a:bodyPr/>
                    <a:lstStyle/>
                    <a:p>
                      <a:pPr algn="ctr"/>
                      <a:endParaRPr lang="en-US" sz="2000" b="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tc>
                  <a:txBody>
                    <a:bodyPr/>
                    <a:lstStyle/>
                    <a:p>
                      <a:pPr algn="ctr"/>
                      <a:endParaRPr lang="en-US" sz="2000" b="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tc>
                  <a:txBody>
                    <a:bodyPr/>
                    <a:lstStyle/>
                    <a:p>
                      <a:pPr algn="ctr"/>
                      <a:endParaRPr lang="en-US" sz="2000" b="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tc>
                  <a:txBody>
                    <a:bodyPr/>
                    <a:lstStyle/>
                    <a:p>
                      <a:pPr algn="ctr"/>
                      <a:endParaRPr lang="en-US" sz="2000" b="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tc>
                  <a:txBody>
                    <a:bodyPr/>
                    <a:lstStyle/>
                    <a:p>
                      <a:pPr algn="ctr"/>
                      <a:r>
                        <a:rPr lang="en-US" sz="2000" b="0" dirty="0">
                          <a:solidFill>
                            <a:srgbClr val="115076"/>
                          </a:solidFill>
                        </a:rPr>
                        <a:t>12</a:t>
                      </a: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EE6000"/>
                    </a:solidFill>
                  </a:tcPr>
                </a:tc>
                <a:tc>
                  <a:txBody>
                    <a:bodyPr/>
                    <a:lstStyle/>
                    <a:p>
                      <a:pPr algn="ctr"/>
                      <a:endParaRPr lang="en-US" sz="2000" b="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tc>
                  <a:txBody>
                    <a:bodyPr/>
                    <a:lstStyle/>
                    <a:p>
                      <a:pPr algn="ctr"/>
                      <a:r>
                        <a:rPr lang="en-US" sz="2000" b="0" dirty="0">
                          <a:solidFill>
                            <a:srgbClr val="115076"/>
                          </a:solidFill>
                        </a:rPr>
                        <a:t>H</a:t>
                      </a: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chemeClr val="bg1"/>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tc>
                  <a:txBody>
                    <a:bodyPr/>
                    <a:lstStyle/>
                    <a:p>
                      <a:pPr algn="ctr"/>
                      <a:r>
                        <a:rPr lang="en-US" sz="2000" b="0" dirty="0" err="1">
                          <a:solidFill>
                            <a:srgbClr val="115076"/>
                          </a:solidFill>
                        </a:rPr>
                        <a:t>É</a:t>
                      </a: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chemeClr val="bg1"/>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tc>
                  <a:txBody>
                    <a:bodyPr/>
                    <a:lstStyle/>
                    <a:p>
                      <a:pPr algn="ctr"/>
                      <a:r>
                        <a:rPr lang="en-US" sz="2000" b="0" dirty="0">
                          <a:solidFill>
                            <a:srgbClr val="115076"/>
                          </a:solidFill>
                        </a:rPr>
                        <a:t>A</a:t>
                      </a: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chemeClr val="bg1"/>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tc>
                  <a:txBody>
                    <a:bodyPr/>
                    <a:lstStyle/>
                    <a:p>
                      <a:pPr algn="ctr"/>
                      <a:r>
                        <a:rPr lang="en-US" sz="2000" b="0" dirty="0">
                          <a:solidFill>
                            <a:srgbClr val="115076"/>
                          </a:solidFill>
                        </a:rPr>
                        <a:t>A</a:t>
                      </a: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chemeClr val="bg1"/>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lnTlToBr w="12700" cmpd="sng">
                      <a:noFill/>
                      <a:prstDash val="solid"/>
                    </a:lnTlToBr>
                    <a:lnBlToTr w="12700" cmpd="sng">
                      <a:noFill/>
                      <a:prstDash val="solid"/>
                    </a:lnBlToTr>
                    <a:solidFill>
                      <a:srgbClr val="0E4F74"/>
                    </a:solidFill>
                  </a:tcPr>
                </a:tc>
                <a:tc>
                  <a:txBody>
                    <a:bodyPr/>
                    <a:lstStyle/>
                    <a:p>
                      <a:pPr algn="ctr"/>
                      <a:endParaRPr lang="en-US" sz="2000" b="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lnTlToBr w="12700" cmpd="sng">
                      <a:noFill/>
                      <a:prstDash val="solid"/>
                    </a:lnTlToBr>
                    <a:lnBlToTr w="12700" cmpd="sng">
                      <a:noFill/>
                      <a:prstDash val="solid"/>
                    </a:lnBlToTr>
                    <a:solidFill>
                      <a:srgbClr val="0E4F74"/>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lnTlToBr w="12700" cmpd="sng">
                      <a:noFill/>
                      <a:prstDash val="solid"/>
                    </a:lnTlToBr>
                    <a:lnBlToTr w="12700" cmpd="sng">
                      <a:noFill/>
                      <a:prstDash val="solid"/>
                    </a:lnBlToTr>
                    <a:solidFill>
                      <a:srgbClr val="0E4F74"/>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lnTlToBr w="12700" cmpd="sng">
                      <a:noFill/>
                      <a:prstDash val="solid"/>
                    </a:lnTlToBr>
                    <a:lnBlToTr w="12700" cmpd="sng">
                      <a:noFill/>
                      <a:prstDash val="solid"/>
                    </a:lnBlToTr>
                    <a:solidFill>
                      <a:srgbClr val="0E4F74"/>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lnTlToBr w="12700" cmpd="sng">
                      <a:noFill/>
                      <a:prstDash val="solid"/>
                    </a:lnTlToBr>
                    <a:lnBlToTr w="12700" cmpd="sng">
                      <a:noFill/>
                      <a:prstDash val="solid"/>
                    </a:lnBlToTr>
                    <a:solidFill>
                      <a:srgbClr val="0E4F74"/>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lnTlToBr w="12700" cmpd="sng">
                      <a:noFill/>
                      <a:prstDash val="solid"/>
                    </a:lnTlToBr>
                    <a:lnBlToTr w="12700" cmpd="sng">
                      <a:noFill/>
                      <a:prstDash val="solid"/>
                    </a:lnBlToTr>
                    <a:solidFill>
                      <a:srgbClr val="0E4F74"/>
                    </a:solidFill>
                  </a:tcPr>
                </a:tc>
                <a:extLst>
                  <a:ext uri="{0D108BD9-81ED-4DB2-BD59-A6C34878D82A}">
                    <a16:rowId xmlns:a16="http://schemas.microsoft.com/office/drawing/2014/main" val="2795155474"/>
                  </a:ext>
                </a:extLst>
              </a:tr>
              <a:tr h="306000">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tc>
                  <a:txBody>
                    <a:bodyPr/>
                    <a:lstStyle/>
                    <a:p>
                      <a:pPr algn="ctr"/>
                      <a:r>
                        <a:rPr lang="en-US" sz="2000" b="0" dirty="0">
                          <a:solidFill>
                            <a:srgbClr val="115076"/>
                          </a:solidFill>
                        </a:rPr>
                        <a:t>10</a:t>
                      </a: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EE6000"/>
                    </a:solidFill>
                  </a:tcPr>
                </a:tc>
                <a:tc>
                  <a:txBody>
                    <a:bodyPr/>
                    <a:lstStyle/>
                    <a:p>
                      <a:pPr algn="ctr"/>
                      <a:endParaRPr lang="en-US" sz="2000" b="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tc>
                  <a:txBody>
                    <a:bodyPr/>
                    <a:lstStyle/>
                    <a:p>
                      <a:pPr algn="ctr"/>
                      <a:r>
                        <a:rPr lang="en-US" sz="2000" b="0" dirty="0">
                          <a:solidFill>
                            <a:srgbClr val="115076"/>
                          </a:solidFill>
                        </a:rPr>
                        <a:t>B</a:t>
                      </a: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chemeClr val="bg1"/>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tc>
                  <a:txBody>
                    <a:bodyPr/>
                    <a:lstStyle/>
                    <a:p>
                      <a:pPr algn="ctr"/>
                      <a:r>
                        <a:rPr lang="en-US" sz="2000" b="0" dirty="0">
                          <a:solidFill>
                            <a:srgbClr val="115076"/>
                          </a:solidFill>
                        </a:rPr>
                        <a:t>O</a:t>
                      </a: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chemeClr val="bg1"/>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tc>
                  <a:txBody>
                    <a:bodyPr/>
                    <a:lstStyle/>
                    <a:p>
                      <a:pPr algn="ctr"/>
                      <a:r>
                        <a:rPr lang="en-US" sz="2000" b="0" dirty="0">
                          <a:solidFill>
                            <a:srgbClr val="115076"/>
                          </a:solidFill>
                        </a:rPr>
                        <a:t>J</a:t>
                      </a: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chemeClr val="bg1"/>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tc>
                  <a:txBody>
                    <a:bodyPr/>
                    <a:lstStyle/>
                    <a:p>
                      <a:pPr algn="ctr"/>
                      <a:r>
                        <a:rPr lang="en-US" sz="2000" b="0" dirty="0">
                          <a:solidFill>
                            <a:srgbClr val="115076"/>
                          </a:solidFill>
                        </a:rPr>
                        <a:t>M</a:t>
                      </a: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chemeClr val="bg1"/>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tc>
                  <a:txBody>
                    <a:bodyPr/>
                    <a:lstStyle/>
                    <a:p>
                      <a:pPr algn="ctr"/>
                      <a:r>
                        <a:rPr lang="en-US" sz="2000" b="0" dirty="0">
                          <a:solidFill>
                            <a:srgbClr val="115076"/>
                          </a:solidFill>
                        </a:rPr>
                        <a:t>7</a:t>
                      </a: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EE6000"/>
                    </a:solidFill>
                  </a:tcPr>
                </a:tc>
                <a:tc>
                  <a:txBody>
                    <a:bodyPr/>
                    <a:lstStyle/>
                    <a:p>
                      <a:pPr algn="ctr"/>
                      <a:r>
                        <a:rPr lang="en-US" sz="2000" b="0" dirty="0">
                          <a:solidFill>
                            <a:srgbClr val="115076"/>
                          </a:solidFill>
                        </a:rPr>
                        <a:t>D</a:t>
                      </a: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chemeClr val="bg1"/>
                    </a:solidFill>
                  </a:tcPr>
                </a:tc>
                <a:tc>
                  <a:txBody>
                    <a:bodyPr/>
                    <a:lstStyle/>
                    <a:p>
                      <a:pPr algn="ctr"/>
                      <a:r>
                        <a:rPr lang="en-US" sz="2000" b="0" dirty="0">
                          <a:solidFill>
                            <a:srgbClr val="115076"/>
                          </a:solidFill>
                        </a:rPr>
                        <a:t>E</a:t>
                      </a: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chemeClr val="bg1"/>
                    </a:solidFill>
                  </a:tcPr>
                </a:tc>
                <a:tc>
                  <a:txBody>
                    <a:bodyPr/>
                    <a:lstStyle/>
                    <a:p>
                      <a:pPr algn="ctr"/>
                      <a:r>
                        <a:rPr lang="en-US" sz="2000" b="0" dirty="0">
                          <a:solidFill>
                            <a:srgbClr val="115076"/>
                          </a:solidFill>
                        </a:rPr>
                        <a:t>S</a:t>
                      </a: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chemeClr val="bg1"/>
                    </a:solidFill>
                  </a:tcPr>
                </a:tc>
                <a:tc>
                  <a:txBody>
                    <a:bodyPr/>
                    <a:lstStyle/>
                    <a:p>
                      <a:pPr algn="ctr"/>
                      <a:r>
                        <a:rPr lang="en-US" sz="2000" b="0" dirty="0">
                          <a:solidFill>
                            <a:srgbClr val="115076"/>
                          </a:solidFill>
                        </a:rPr>
                        <a:t>C</a:t>
                      </a: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000" b="0" dirty="0">
                          <a:solidFill>
                            <a:srgbClr val="115076"/>
                          </a:solidFill>
                        </a:rPr>
                        <a:t>E</a:t>
                      </a: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000" b="0" dirty="0">
                          <a:solidFill>
                            <a:srgbClr val="115076"/>
                          </a:solidFill>
                        </a:rPr>
                        <a:t>N</a:t>
                      </a: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000" b="0" dirty="0">
                          <a:solidFill>
                            <a:srgbClr val="115076"/>
                          </a:solidFill>
                        </a:rPr>
                        <a:t>D</a:t>
                      </a: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000" b="0" dirty="0">
                          <a:solidFill>
                            <a:srgbClr val="115076"/>
                          </a:solidFill>
                        </a:rPr>
                        <a:t>R</a:t>
                      </a: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000" b="0" dirty="0">
                          <a:solidFill>
                            <a:srgbClr val="115076"/>
                          </a:solidFill>
                        </a:rPr>
                        <a:t>E</a:t>
                      </a: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643883080"/>
                  </a:ext>
                </a:extLst>
              </a:tr>
              <a:tr h="306000">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tc>
                  <a:txBody>
                    <a:bodyPr/>
                    <a:lstStyle/>
                    <a:p>
                      <a:pPr algn="ctr"/>
                      <a:r>
                        <a:rPr lang="en-US" sz="2000" b="0" dirty="0">
                          <a:solidFill>
                            <a:srgbClr val="115076"/>
                          </a:solidFill>
                        </a:rPr>
                        <a:t>8</a:t>
                      </a: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EE6000"/>
                    </a:solidFill>
                  </a:tcPr>
                </a:tc>
                <a:tc>
                  <a:txBody>
                    <a:bodyPr/>
                    <a:lstStyle/>
                    <a:p>
                      <a:pPr algn="ctr"/>
                      <a:r>
                        <a:rPr lang="en-US" sz="2000" b="0" dirty="0">
                          <a:solidFill>
                            <a:srgbClr val="115076"/>
                          </a:solidFill>
                        </a:rPr>
                        <a:t>E</a:t>
                      </a: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chemeClr val="bg1"/>
                    </a:solidFill>
                  </a:tcPr>
                </a:tc>
                <a:tc>
                  <a:txBody>
                    <a:bodyPr/>
                    <a:lstStyle/>
                    <a:p>
                      <a:pPr algn="ctr"/>
                      <a:r>
                        <a:rPr lang="en-US" sz="2000" b="0" dirty="0">
                          <a:solidFill>
                            <a:srgbClr val="115076"/>
                          </a:solidFill>
                        </a:rPr>
                        <a:t>N</a:t>
                      </a: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chemeClr val="bg1"/>
                    </a:solidFill>
                  </a:tcPr>
                </a:tc>
                <a:tc>
                  <a:txBody>
                    <a:bodyPr/>
                    <a:lstStyle/>
                    <a:p>
                      <a:pPr algn="ctr"/>
                      <a:r>
                        <a:rPr lang="en-US" sz="2000" b="0" dirty="0">
                          <a:solidFill>
                            <a:srgbClr val="115076"/>
                          </a:solidFill>
                        </a:rPr>
                        <a:t>S</a:t>
                      </a: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chemeClr val="bg1"/>
                    </a:solidFill>
                  </a:tcPr>
                </a:tc>
                <a:tc>
                  <a:txBody>
                    <a:bodyPr/>
                    <a:lstStyle/>
                    <a:p>
                      <a:pPr algn="ctr"/>
                      <a:r>
                        <a:rPr lang="en-US" sz="2000" b="0" dirty="0">
                          <a:solidFill>
                            <a:srgbClr val="115076"/>
                          </a:solidFill>
                        </a:rPr>
                        <a:t>U</a:t>
                      </a: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chemeClr val="bg1"/>
                    </a:solidFill>
                  </a:tcPr>
                </a:tc>
                <a:tc>
                  <a:txBody>
                    <a:bodyPr/>
                    <a:lstStyle/>
                    <a:p>
                      <a:pPr algn="ctr"/>
                      <a:r>
                        <a:rPr lang="en-US" sz="2000" b="0" dirty="0">
                          <a:solidFill>
                            <a:srgbClr val="115076"/>
                          </a:solidFill>
                        </a:rPr>
                        <a:t>I</a:t>
                      </a: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chemeClr val="bg1"/>
                    </a:solidFill>
                  </a:tcPr>
                </a:tc>
                <a:tc>
                  <a:txBody>
                    <a:bodyPr/>
                    <a:lstStyle/>
                    <a:p>
                      <a:pPr algn="ctr"/>
                      <a:r>
                        <a:rPr lang="en-US" sz="2000" b="0" dirty="0">
                          <a:solidFill>
                            <a:srgbClr val="115076"/>
                          </a:solidFill>
                        </a:rPr>
                        <a:t>T</a:t>
                      </a: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chemeClr val="bg1"/>
                    </a:solidFill>
                  </a:tcPr>
                </a:tc>
                <a:tc>
                  <a:txBody>
                    <a:bodyPr/>
                    <a:lstStyle/>
                    <a:p>
                      <a:pPr algn="ctr"/>
                      <a:r>
                        <a:rPr lang="en-US" sz="2000" b="0" dirty="0">
                          <a:solidFill>
                            <a:srgbClr val="115076"/>
                          </a:solidFill>
                        </a:rPr>
                        <a:t>E</a:t>
                      </a: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chemeClr val="bg1"/>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tc>
                  <a:txBody>
                    <a:bodyPr/>
                    <a:lstStyle/>
                    <a:p>
                      <a:pPr algn="ctr"/>
                      <a:r>
                        <a:rPr lang="en-US" sz="2000" b="0" dirty="0" err="1">
                          <a:solidFill>
                            <a:srgbClr val="115076"/>
                          </a:solidFill>
                        </a:rPr>
                        <a:t>À</a:t>
                      </a: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chemeClr val="bg1"/>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tc>
                  <a:txBody>
                    <a:bodyPr/>
                    <a:lstStyle/>
                    <a:p>
                      <a:pPr algn="ctr"/>
                      <a:r>
                        <a:rPr lang="en-US" sz="2000" b="0" dirty="0">
                          <a:solidFill>
                            <a:srgbClr val="115076"/>
                          </a:solidFill>
                        </a:rPr>
                        <a:t>B</a:t>
                      </a: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chemeClr val="bg1"/>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tc>
                  <a:txBody>
                    <a:bodyPr/>
                    <a:lstStyle/>
                    <a:p>
                      <a:pPr algn="ctr"/>
                      <a:endParaRPr lang="en-US" sz="2000" b="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lnTlToBr w="12700" cmpd="sng">
                      <a:noFill/>
                      <a:prstDash val="solid"/>
                    </a:lnTlToBr>
                    <a:lnBlToTr w="12700" cmpd="sng">
                      <a:noFill/>
                      <a:prstDash val="solid"/>
                    </a:lnBlToTr>
                    <a:solidFill>
                      <a:srgbClr val="0E4F74"/>
                    </a:solidFill>
                  </a:tcPr>
                </a:tc>
                <a:tc>
                  <a:txBody>
                    <a:bodyPr/>
                    <a:lstStyle/>
                    <a:p>
                      <a:pPr algn="ctr"/>
                      <a:endParaRPr lang="en-US" sz="2000" b="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lnTlToBr w="12700" cmpd="sng">
                      <a:noFill/>
                      <a:prstDash val="solid"/>
                    </a:lnTlToBr>
                    <a:lnBlToTr w="12700" cmpd="sng">
                      <a:noFill/>
                      <a:prstDash val="solid"/>
                    </a:lnBlToTr>
                    <a:solidFill>
                      <a:srgbClr val="0E4F74"/>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lnTlToBr w="12700" cmpd="sng">
                      <a:noFill/>
                      <a:prstDash val="solid"/>
                    </a:lnTlToBr>
                    <a:lnBlToTr w="12700" cmpd="sng">
                      <a:noFill/>
                      <a:prstDash val="solid"/>
                    </a:lnBlToTr>
                    <a:solidFill>
                      <a:srgbClr val="0E4F74"/>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lnTlToBr w="12700" cmpd="sng">
                      <a:noFill/>
                      <a:prstDash val="solid"/>
                    </a:lnTlToBr>
                    <a:lnBlToTr w="12700" cmpd="sng">
                      <a:noFill/>
                      <a:prstDash val="solid"/>
                    </a:lnBlToTr>
                    <a:solidFill>
                      <a:srgbClr val="0E4F74"/>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lnTlToBr w="12700" cmpd="sng">
                      <a:noFill/>
                      <a:prstDash val="solid"/>
                    </a:lnTlToBr>
                    <a:lnBlToTr w="12700" cmpd="sng">
                      <a:noFill/>
                      <a:prstDash val="solid"/>
                    </a:lnBlToTr>
                    <a:solidFill>
                      <a:srgbClr val="0E4F74"/>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lnTlToBr w="12700" cmpd="sng">
                      <a:noFill/>
                      <a:prstDash val="solid"/>
                    </a:lnTlToBr>
                    <a:lnBlToTr w="12700" cmpd="sng">
                      <a:noFill/>
                      <a:prstDash val="solid"/>
                    </a:lnBlToTr>
                    <a:solidFill>
                      <a:srgbClr val="0E4F74"/>
                    </a:solidFill>
                  </a:tcPr>
                </a:tc>
                <a:extLst>
                  <a:ext uri="{0D108BD9-81ED-4DB2-BD59-A6C34878D82A}">
                    <a16:rowId xmlns:a16="http://schemas.microsoft.com/office/drawing/2014/main" val="3113783098"/>
                  </a:ext>
                </a:extLst>
              </a:tr>
              <a:tr h="306000">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tc>
                  <a:txBody>
                    <a:bodyPr/>
                    <a:lstStyle/>
                    <a:p>
                      <a:pPr algn="ctr"/>
                      <a:r>
                        <a:rPr lang="en-US" sz="2000" b="0" dirty="0">
                          <a:solidFill>
                            <a:srgbClr val="115076"/>
                          </a:solidFill>
                        </a:rPr>
                        <a:t>U</a:t>
                      </a: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chemeClr val="bg1"/>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tc>
                  <a:txBody>
                    <a:bodyPr/>
                    <a:lstStyle/>
                    <a:p>
                      <a:pPr algn="ctr"/>
                      <a:r>
                        <a:rPr lang="en-US" sz="2000" b="0" dirty="0">
                          <a:solidFill>
                            <a:srgbClr val="115076"/>
                          </a:solidFill>
                        </a:rPr>
                        <a:t>O</a:t>
                      </a: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chemeClr val="bg1"/>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tc>
                  <a:txBody>
                    <a:bodyPr/>
                    <a:lstStyle/>
                    <a:p>
                      <a:pPr algn="ctr"/>
                      <a:r>
                        <a:rPr lang="en-US" sz="2000" b="0" dirty="0">
                          <a:solidFill>
                            <a:srgbClr val="115076"/>
                          </a:solidFill>
                        </a:rPr>
                        <a:t>E</a:t>
                      </a: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chemeClr val="bg1"/>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solidFill>
                      <a:srgbClr val="0E4F74"/>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lnTlToBr w="12700" cmpd="sng">
                      <a:noFill/>
                      <a:prstDash val="solid"/>
                    </a:lnTlToBr>
                    <a:lnBlToTr w="12700" cmpd="sng">
                      <a:noFill/>
                      <a:prstDash val="solid"/>
                    </a:lnBlToTr>
                    <a:solidFill>
                      <a:srgbClr val="0E4F74"/>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lnTlToBr w="12700" cmpd="sng">
                      <a:noFill/>
                      <a:prstDash val="solid"/>
                    </a:lnTlToBr>
                    <a:lnBlToTr w="12700" cmpd="sng">
                      <a:noFill/>
                      <a:prstDash val="solid"/>
                    </a:lnBlToTr>
                    <a:solidFill>
                      <a:srgbClr val="0E4F74"/>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lnTlToBr w="12700" cmpd="sng">
                      <a:noFill/>
                      <a:prstDash val="solid"/>
                    </a:lnTlToBr>
                    <a:lnBlToTr w="12700" cmpd="sng">
                      <a:noFill/>
                      <a:prstDash val="solid"/>
                    </a:lnBlToTr>
                    <a:solidFill>
                      <a:srgbClr val="0E4F74"/>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lnTlToBr w="12700" cmpd="sng">
                      <a:noFill/>
                      <a:prstDash val="solid"/>
                    </a:lnTlToBr>
                    <a:lnBlToTr w="12700" cmpd="sng">
                      <a:noFill/>
                      <a:prstDash val="solid"/>
                    </a:lnBlToTr>
                    <a:solidFill>
                      <a:srgbClr val="0E4F74"/>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lnTlToBr w="12700" cmpd="sng">
                      <a:noFill/>
                      <a:prstDash val="solid"/>
                    </a:lnTlToBr>
                    <a:lnBlToTr w="12700" cmpd="sng">
                      <a:noFill/>
                      <a:prstDash val="solid"/>
                    </a:lnBlToTr>
                    <a:solidFill>
                      <a:srgbClr val="0E4F74"/>
                    </a:solidFill>
                  </a:tcPr>
                </a:tc>
                <a:tc>
                  <a:txBody>
                    <a:bodyPr/>
                    <a:lstStyle/>
                    <a:p>
                      <a:pPr algn="ctr"/>
                      <a:endParaRPr lang="en-US" sz="2000" b="0" dirty="0">
                        <a:solidFill>
                          <a:srgbClr val="115076"/>
                        </a:solidFill>
                      </a:endParaRPr>
                    </a:p>
                  </a:txBody>
                  <a:tcPr marL="0" marR="0" marT="0" marB="0" anchor="ctr">
                    <a:lnL w="12700" cap="flat" cmpd="sng" algn="ctr">
                      <a:solidFill>
                        <a:srgbClr val="0E4F74"/>
                      </a:solidFill>
                      <a:prstDash val="solid"/>
                      <a:round/>
                      <a:headEnd type="none" w="med" len="med"/>
                      <a:tailEnd type="none" w="med" len="med"/>
                    </a:lnL>
                    <a:lnR w="12700" cap="flat" cmpd="sng" algn="ctr">
                      <a:solidFill>
                        <a:srgbClr val="0E4F74"/>
                      </a:solidFill>
                      <a:prstDash val="solid"/>
                      <a:round/>
                      <a:headEnd type="none" w="med" len="med"/>
                      <a:tailEnd type="none" w="med" len="med"/>
                    </a:lnR>
                    <a:lnT w="12700" cap="flat" cmpd="sng" algn="ctr">
                      <a:solidFill>
                        <a:srgbClr val="0E4F74"/>
                      </a:solidFill>
                      <a:prstDash val="solid"/>
                      <a:round/>
                      <a:headEnd type="none" w="med" len="med"/>
                      <a:tailEnd type="none" w="med" len="med"/>
                    </a:lnT>
                    <a:lnB w="12700" cap="flat" cmpd="sng" algn="ctr">
                      <a:solidFill>
                        <a:srgbClr val="0E4F74"/>
                      </a:solidFill>
                      <a:prstDash val="solid"/>
                      <a:round/>
                      <a:headEnd type="none" w="med" len="med"/>
                      <a:tailEnd type="none" w="med" len="med"/>
                    </a:lnB>
                    <a:lnTlToBr w="12700" cmpd="sng">
                      <a:noFill/>
                      <a:prstDash val="solid"/>
                    </a:lnTlToBr>
                    <a:lnBlToTr w="12700" cmpd="sng">
                      <a:noFill/>
                      <a:prstDash val="solid"/>
                    </a:lnBlToTr>
                    <a:solidFill>
                      <a:srgbClr val="0E4F74"/>
                    </a:solidFill>
                  </a:tcPr>
                </a:tc>
                <a:extLst>
                  <a:ext uri="{0D108BD9-81ED-4DB2-BD59-A6C34878D82A}">
                    <a16:rowId xmlns:a16="http://schemas.microsoft.com/office/drawing/2014/main" val="3469543908"/>
                  </a:ext>
                </a:extLst>
              </a:tr>
            </a:tbl>
          </a:graphicData>
        </a:graphic>
      </p:graphicFrame>
      <p:sp>
        <p:nvSpPr>
          <p:cNvPr id="10" name="TextBox 9">
            <a:extLst>
              <a:ext uri="{FF2B5EF4-FFF2-40B4-BE49-F238E27FC236}">
                <a16:creationId xmlns:a16="http://schemas.microsoft.com/office/drawing/2014/main" id="{9D4D8C8F-E782-D84F-B5BF-87978504AEE5}"/>
              </a:ext>
            </a:extLst>
          </p:cNvPr>
          <p:cNvSpPr txBox="1"/>
          <p:nvPr/>
        </p:nvSpPr>
        <p:spPr>
          <a:xfrm>
            <a:off x="226144" y="1533939"/>
            <a:ext cx="3265246" cy="1569660"/>
          </a:xfrm>
          <a:prstGeom prst="rect">
            <a:avLst/>
          </a:prstGeom>
          <a:noFill/>
        </p:spPr>
        <p:txBody>
          <a:bodyPr wrap="square" rtlCol="0">
            <a:spAutoFit/>
          </a:bodyPr>
          <a:lstStyle/>
          <a:p>
            <a:pPr algn="ctr"/>
            <a:r>
              <a:rPr lang="en-US" sz="2400" b="1" dirty="0">
                <a:solidFill>
                  <a:srgbClr val="0E4F74"/>
                </a:solidFill>
              </a:rPr>
              <a:t>Remember to say the word for ‘the’ and add a space if needed! </a:t>
            </a:r>
          </a:p>
        </p:txBody>
      </p:sp>
      <p:sp>
        <p:nvSpPr>
          <p:cNvPr id="192" name="TextBox 191">
            <a:extLst>
              <a:ext uri="{FF2B5EF4-FFF2-40B4-BE49-F238E27FC236}">
                <a16:creationId xmlns:a16="http://schemas.microsoft.com/office/drawing/2014/main" id="{98C6C6D9-BDA7-6D40-8DBE-99B3939F2BCC}"/>
              </a:ext>
            </a:extLst>
          </p:cNvPr>
          <p:cNvSpPr txBox="1"/>
          <p:nvPr/>
        </p:nvSpPr>
        <p:spPr>
          <a:xfrm>
            <a:off x="1053020" y="3658122"/>
            <a:ext cx="1669047" cy="1200329"/>
          </a:xfrm>
          <a:prstGeom prst="rect">
            <a:avLst/>
          </a:prstGeom>
          <a:noFill/>
        </p:spPr>
        <p:txBody>
          <a:bodyPr wrap="none" rtlCol="0">
            <a:spAutoFit/>
          </a:bodyPr>
          <a:lstStyle/>
          <a:p>
            <a:pPr algn="ctr"/>
            <a:r>
              <a:rPr lang="en-US" sz="2400" b="1" dirty="0">
                <a:solidFill>
                  <a:srgbClr val="115076"/>
                </a:solidFill>
              </a:rPr>
              <a:t>1 ACROSS</a:t>
            </a:r>
          </a:p>
          <a:p>
            <a:pPr algn="ctr"/>
            <a:endParaRPr lang="en-US" sz="2400" dirty="0">
              <a:solidFill>
                <a:srgbClr val="115076"/>
              </a:solidFill>
            </a:endParaRPr>
          </a:p>
          <a:p>
            <a:pPr algn="ctr"/>
            <a:r>
              <a:rPr lang="en-US" sz="2400" dirty="0">
                <a:solidFill>
                  <a:srgbClr val="115076"/>
                </a:solidFill>
              </a:rPr>
              <a:t>ski slope</a:t>
            </a:r>
          </a:p>
        </p:txBody>
      </p:sp>
      <p:grpSp>
        <p:nvGrpSpPr>
          <p:cNvPr id="16" name="Group 15">
            <a:extLst>
              <a:ext uri="{FF2B5EF4-FFF2-40B4-BE49-F238E27FC236}">
                <a16:creationId xmlns:a16="http://schemas.microsoft.com/office/drawing/2014/main" id="{E3C3D415-A2E0-0340-B50F-84EF2AE4C670}"/>
              </a:ext>
            </a:extLst>
          </p:cNvPr>
          <p:cNvGrpSpPr/>
          <p:nvPr/>
        </p:nvGrpSpPr>
        <p:grpSpPr>
          <a:xfrm>
            <a:off x="4055827" y="1119120"/>
            <a:ext cx="2341842" cy="260350"/>
            <a:chOff x="4044950" y="1124859"/>
            <a:chExt cx="2341842" cy="260350"/>
          </a:xfrm>
        </p:grpSpPr>
        <p:sp>
          <p:nvSpPr>
            <p:cNvPr id="15" name="Rectangle 14">
              <a:extLst>
                <a:ext uri="{FF2B5EF4-FFF2-40B4-BE49-F238E27FC236}">
                  <a16:creationId xmlns:a16="http://schemas.microsoft.com/office/drawing/2014/main" id="{C545C089-9E5F-FC46-8465-C6CB5026B342}"/>
                </a:ext>
              </a:extLst>
            </p:cNvPr>
            <p:cNvSpPr/>
            <p:nvPr/>
          </p:nvSpPr>
          <p:spPr>
            <a:xfrm>
              <a:off x="4044950" y="1124859"/>
              <a:ext cx="257175" cy="260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a:extLst>
                <a:ext uri="{FF2B5EF4-FFF2-40B4-BE49-F238E27FC236}">
                  <a16:creationId xmlns:a16="http://schemas.microsoft.com/office/drawing/2014/main" id="{14521413-F69B-6B45-9405-B7785FD31A8F}"/>
                </a:ext>
              </a:extLst>
            </p:cNvPr>
            <p:cNvSpPr/>
            <p:nvPr/>
          </p:nvSpPr>
          <p:spPr>
            <a:xfrm>
              <a:off x="4343400" y="1124859"/>
              <a:ext cx="257175" cy="260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Rectangle 112">
              <a:extLst>
                <a:ext uri="{FF2B5EF4-FFF2-40B4-BE49-F238E27FC236}">
                  <a16:creationId xmlns:a16="http://schemas.microsoft.com/office/drawing/2014/main" id="{85C028BE-8593-B445-AF58-67646E4BF027}"/>
                </a:ext>
              </a:extLst>
            </p:cNvPr>
            <p:cNvSpPr/>
            <p:nvPr/>
          </p:nvSpPr>
          <p:spPr>
            <a:xfrm>
              <a:off x="4945996" y="1124859"/>
              <a:ext cx="257175" cy="260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a:extLst>
                <a:ext uri="{FF2B5EF4-FFF2-40B4-BE49-F238E27FC236}">
                  <a16:creationId xmlns:a16="http://schemas.microsoft.com/office/drawing/2014/main" id="{D354755B-C263-BE47-90C2-CE55A2816DC5}"/>
                </a:ext>
              </a:extLst>
            </p:cNvPr>
            <p:cNvSpPr/>
            <p:nvPr/>
          </p:nvSpPr>
          <p:spPr>
            <a:xfrm>
              <a:off x="5241271" y="1124859"/>
              <a:ext cx="257175" cy="260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114">
              <a:extLst>
                <a:ext uri="{FF2B5EF4-FFF2-40B4-BE49-F238E27FC236}">
                  <a16:creationId xmlns:a16="http://schemas.microsoft.com/office/drawing/2014/main" id="{F09FBE3C-80BE-F94D-A8DD-6CAAD4EC43BA}"/>
                </a:ext>
              </a:extLst>
            </p:cNvPr>
            <p:cNvSpPr/>
            <p:nvPr/>
          </p:nvSpPr>
          <p:spPr>
            <a:xfrm>
              <a:off x="5539067" y="1124859"/>
              <a:ext cx="257175" cy="260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115">
              <a:extLst>
                <a:ext uri="{FF2B5EF4-FFF2-40B4-BE49-F238E27FC236}">
                  <a16:creationId xmlns:a16="http://schemas.microsoft.com/office/drawing/2014/main" id="{0800C8BE-759E-2340-8BA4-6BD2B2585BDB}"/>
                </a:ext>
              </a:extLst>
            </p:cNvPr>
            <p:cNvSpPr/>
            <p:nvPr/>
          </p:nvSpPr>
          <p:spPr>
            <a:xfrm>
              <a:off x="5834342" y="1124859"/>
              <a:ext cx="257175" cy="260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ectangle 116">
              <a:extLst>
                <a:ext uri="{FF2B5EF4-FFF2-40B4-BE49-F238E27FC236}">
                  <a16:creationId xmlns:a16="http://schemas.microsoft.com/office/drawing/2014/main" id="{CCBA22C7-FF73-3243-9B04-E2933D71E6E9}"/>
                </a:ext>
              </a:extLst>
            </p:cNvPr>
            <p:cNvSpPr/>
            <p:nvPr/>
          </p:nvSpPr>
          <p:spPr>
            <a:xfrm>
              <a:off x="6129617" y="1124859"/>
              <a:ext cx="257175" cy="260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8" name="TextBox 117">
            <a:extLst>
              <a:ext uri="{FF2B5EF4-FFF2-40B4-BE49-F238E27FC236}">
                <a16:creationId xmlns:a16="http://schemas.microsoft.com/office/drawing/2014/main" id="{B3CE8F1F-2F78-FC4E-B6A0-1EF39F9C6008}"/>
              </a:ext>
            </a:extLst>
          </p:cNvPr>
          <p:cNvSpPr txBox="1"/>
          <p:nvPr/>
        </p:nvSpPr>
        <p:spPr>
          <a:xfrm>
            <a:off x="1053019" y="3658122"/>
            <a:ext cx="1669048" cy="1200329"/>
          </a:xfrm>
          <a:prstGeom prst="rect">
            <a:avLst/>
          </a:prstGeom>
          <a:noFill/>
        </p:spPr>
        <p:txBody>
          <a:bodyPr wrap="none" rtlCol="0">
            <a:spAutoFit/>
          </a:bodyPr>
          <a:lstStyle/>
          <a:p>
            <a:pPr algn="ctr"/>
            <a:r>
              <a:rPr lang="en-US" sz="2400" b="1" dirty="0">
                <a:solidFill>
                  <a:srgbClr val="115076"/>
                </a:solidFill>
              </a:rPr>
              <a:t>2 ACROSS</a:t>
            </a:r>
          </a:p>
          <a:p>
            <a:pPr algn="ctr"/>
            <a:endParaRPr lang="en-US" sz="2400" dirty="0">
              <a:solidFill>
                <a:srgbClr val="115076"/>
              </a:solidFill>
            </a:endParaRPr>
          </a:p>
          <a:p>
            <a:pPr algn="ctr"/>
            <a:r>
              <a:rPr lang="en-US" sz="2400" dirty="0">
                <a:solidFill>
                  <a:srgbClr val="115076"/>
                </a:solidFill>
              </a:rPr>
              <a:t>illness</a:t>
            </a:r>
          </a:p>
        </p:txBody>
      </p:sp>
      <p:sp>
        <p:nvSpPr>
          <p:cNvPr id="119" name="TextBox 118">
            <a:extLst>
              <a:ext uri="{FF2B5EF4-FFF2-40B4-BE49-F238E27FC236}">
                <a16:creationId xmlns:a16="http://schemas.microsoft.com/office/drawing/2014/main" id="{D4C71ECE-90C4-224B-95B1-988101A35F3D}"/>
              </a:ext>
            </a:extLst>
          </p:cNvPr>
          <p:cNvSpPr txBox="1"/>
          <p:nvPr/>
        </p:nvSpPr>
        <p:spPr>
          <a:xfrm>
            <a:off x="1053019" y="3658122"/>
            <a:ext cx="1669048" cy="1200329"/>
          </a:xfrm>
          <a:prstGeom prst="rect">
            <a:avLst/>
          </a:prstGeom>
          <a:noFill/>
        </p:spPr>
        <p:txBody>
          <a:bodyPr wrap="none" rtlCol="0">
            <a:spAutoFit/>
          </a:bodyPr>
          <a:lstStyle/>
          <a:p>
            <a:pPr algn="ctr"/>
            <a:r>
              <a:rPr lang="en-US" sz="2400" b="1" dirty="0">
                <a:solidFill>
                  <a:srgbClr val="115076"/>
                </a:solidFill>
              </a:rPr>
              <a:t>3 ACROSS</a:t>
            </a:r>
          </a:p>
          <a:p>
            <a:pPr algn="ctr"/>
            <a:endParaRPr lang="en-US" sz="2400" dirty="0">
              <a:solidFill>
                <a:srgbClr val="115076"/>
              </a:solidFill>
            </a:endParaRPr>
          </a:p>
          <a:p>
            <a:pPr algn="ctr"/>
            <a:r>
              <a:rPr lang="en-US" sz="2400" dirty="0">
                <a:solidFill>
                  <a:srgbClr val="115076"/>
                </a:solidFill>
              </a:rPr>
              <a:t>not yet</a:t>
            </a:r>
          </a:p>
        </p:txBody>
      </p:sp>
      <p:sp>
        <p:nvSpPr>
          <p:cNvPr id="120" name="TextBox 119">
            <a:extLst>
              <a:ext uri="{FF2B5EF4-FFF2-40B4-BE49-F238E27FC236}">
                <a16:creationId xmlns:a16="http://schemas.microsoft.com/office/drawing/2014/main" id="{87185724-384F-6B4A-87F6-C5D7B4473935}"/>
              </a:ext>
            </a:extLst>
          </p:cNvPr>
          <p:cNvSpPr txBox="1"/>
          <p:nvPr/>
        </p:nvSpPr>
        <p:spPr>
          <a:xfrm>
            <a:off x="751655" y="3658122"/>
            <a:ext cx="2271776" cy="1200329"/>
          </a:xfrm>
          <a:prstGeom prst="rect">
            <a:avLst/>
          </a:prstGeom>
          <a:noFill/>
        </p:spPr>
        <p:txBody>
          <a:bodyPr wrap="none" rtlCol="0">
            <a:spAutoFit/>
          </a:bodyPr>
          <a:lstStyle/>
          <a:p>
            <a:pPr algn="ctr"/>
            <a:r>
              <a:rPr lang="en-US" sz="2400" b="1" dirty="0">
                <a:solidFill>
                  <a:srgbClr val="115076"/>
                </a:solidFill>
              </a:rPr>
              <a:t>4 ACROSS</a:t>
            </a:r>
          </a:p>
          <a:p>
            <a:pPr algn="ctr"/>
            <a:endParaRPr lang="en-US" sz="2400" dirty="0">
              <a:solidFill>
                <a:srgbClr val="115076"/>
              </a:solidFill>
            </a:endParaRPr>
          </a:p>
          <a:p>
            <a:pPr algn="ctr"/>
            <a:r>
              <a:rPr lang="en-US" sz="2400" dirty="0">
                <a:solidFill>
                  <a:srgbClr val="115076"/>
                </a:solidFill>
              </a:rPr>
              <a:t>at the bottom</a:t>
            </a:r>
          </a:p>
        </p:txBody>
      </p:sp>
      <p:sp>
        <p:nvSpPr>
          <p:cNvPr id="121" name="TextBox 120">
            <a:extLst>
              <a:ext uri="{FF2B5EF4-FFF2-40B4-BE49-F238E27FC236}">
                <a16:creationId xmlns:a16="http://schemas.microsoft.com/office/drawing/2014/main" id="{9351778B-ADF8-CF45-98FE-4F505BB3EBC8}"/>
              </a:ext>
            </a:extLst>
          </p:cNvPr>
          <p:cNvSpPr txBox="1"/>
          <p:nvPr/>
        </p:nvSpPr>
        <p:spPr>
          <a:xfrm>
            <a:off x="1053020" y="3658122"/>
            <a:ext cx="1669047" cy="1200329"/>
          </a:xfrm>
          <a:prstGeom prst="rect">
            <a:avLst/>
          </a:prstGeom>
          <a:noFill/>
        </p:spPr>
        <p:txBody>
          <a:bodyPr wrap="none" rtlCol="0">
            <a:spAutoFit/>
          </a:bodyPr>
          <a:lstStyle/>
          <a:p>
            <a:pPr algn="ctr"/>
            <a:r>
              <a:rPr lang="en-US" sz="2400" b="1" dirty="0">
                <a:solidFill>
                  <a:srgbClr val="115076"/>
                </a:solidFill>
              </a:rPr>
              <a:t>5 ACROSS</a:t>
            </a:r>
          </a:p>
          <a:p>
            <a:pPr algn="ctr"/>
            <a:endParaRPr lang="en-US" sz="2400" dirty="0">
              <a:solidFill>
                <a:srgbClr val="115076"/>
              </a:solidFill>
            </a:endParaRPr>
          </a:p>
          <a:p>
            <a:pPr algn="ctr"/>
            <a:r>
              <a:rPr lang="en-US" sz="2400" dirty="0">
                <a:solidFill>
                  <a:srgbClr val="115076"/>
                </a:solidFill>
              </a:rPr>
              <a:t>ache</a:t>
            </a:r>
          </a:p>
        </p:txBody>
      </p:sp>
      <p:sp>
        <p:nvSpPr>
          <p:cNvPr id="122" name="TextBox 121">
            <a:extLst>
              <a:ext uri="{FF2B5EF4-FFF2-40B4-BE49-F238E27FC236}">
                <a16:creationId xmlns:a16="http://schemas.microsoft.com/office/drawing/2014/main" id="{A5C196BA-B394-D047-8EF2-A3D5A4D4FDEB}"/>
              </a:ext>
            </a:extLst>
          </p:cNvPr>
          <p:cNvSpPr txBox="1"/>
          <p:nvPr/>
        </p:nvSpPr>
        <p:spPr>
          <a:xfrm>
            <a:off x="1053020" y="3658122"/>
            <a:ext cx="1669047" cy="1200329"/>
          </a:xfrm>
          <a:prstGeom prst="rect">
            <a:avLst/>
          </a:prstGeom>
          <a:noFill/>
        </p:spPr>
        <p:txBody>
          <a:bodyPr wrap="none" rtlCol="0">
            <a:spAutoFit/>
          </a:bodyPr>
          <a:lstStyle/>
          <a:p>
            <a:pPr algn="ctr"/>
            <a:r>
              <a:rPr lang="en-US" sz="2400" b="1" dirty="0">
                <a:solidFill>
                  <a:srgbClr val="115076"/>
                </a:solidFill>
              </a:rPr>
              <a:t>6 ACROSS</a:t>
            </a:r>
          </a:p>
          <a:p>
            <a:pPr algn="ctr"/>
            <a:endParaRPr lang="en-US" sz="2400" dirty="0">
              <a:solidFill>
                <a:srgbClr val="115076"/>
              </a:solidFill>
            </a:endParaRPr>
          </a:p>
          <a:p>
            <a:pPr algn="ctr"/>
            <a:r>
              <a:rPr lang="en-US" sz="2400" dirty="0">
                <a:solidFill>
                  <a:srgbClr val="115076"/>
                </a:solidFill>
              </a:rPr>
              <a:t>breakfast</a:t>
            </a:r>
          </a:p>
        </p:txBody>
      </p:sp>
      <p:sp>
        <p:nvSpPr>
          <p:cNvPr id="123" name="TextBox 122">
            <a:extLst>
              <a:ext uri="{FF2B5EF4-FFF2-40B4-BE49-F238E27FC236}">
                <a16:creationId xmlns:a16="http://schemas.microsoft.com/office/drawing/2014/main" id="{84755B19-B05C-0749-8A3F-C1E0C1E171D3}"/>
              </a:ext>
            </a:extLst>
          </p:cNvPr>
          <p:cNvSpPr txBox="1"/>
          <p:nvPr/>
        </p:nvSpPr>
        <p:spPr>
          <a:xfrm>
            <a:off x="839019" y="3473456"/>
            <a:ext cx="2097048" cy="1569660"/>
          </a:xfrm>
          <a:prstGeom prst="rect">
            <a:avLst/>
          </a:prstGeom>
          <a:noFill/>
        </p:spPr>
        <p:txBody>
          <a:bodyPr wrap="none" rtlCol="0">
            <a:spAutoFit/>
          </a:bodyPr>
          <a:lstStyle/>
          <a:p>
            <a:pPr algn="ctr"/>
            <a:r>
              <a:rPr lang="en-US" sz="2400" b="1" dirty="0">
                <a:solidFill>
                  <a:srgbClr val="115076"/>
                </a:solidFill>
              </a:rPr>
              <a:t>7 ACROSS</a:t>
            </a:r>
          </a:p>
          <a:p>
            <a:pPr algn="ctr"/>
            <a:endParaRPr lang="en-US" sz="2400" dirty="0">
              <a:solidFill>
                <a:srgbClr val="115076"/>
              </a:solidFill>
            </a:endParaRPr>
          </a:p>
          <a:p>
            <a:pPr algn="ctr"/>
            <a:r>
              <a:rPr lang="en-US" sz="2400" dirty="0">
                <a:solidFill>
                  <a:srgbClr val="115076"/>
                </a:solidFill>
              </a:rPr>
              <a:t>to go down, </a:t>
            </a:r>
          </a:p>
          <a:p>
            <a:pPr algn="ctr"/>
            <a:r>
              <a:rPr lang="en-US" sz="2400" dirty="0">
                <a:solidFill>
                  <a:srgbClr val="115076"/>
                </a:solidFill>
              </a:rPr>
              <a:t>going down</a:t>
            </a:r>
          </a:p>
        </p:txBody>
      </p:sp>
      <p:sp>
        <p:nvSpPr>
          <p:cNvPr id="124" name="TextBox 123">
            <a:extLst>
              <a:ext uri="{FF2B5EF4-FFF2-40B4-BE49-F238E27FC236}">
                <a16:creationId xmlns:a16="http://schemas.microsoft.com/office/drawing/2014/main" id="{4B87BC09-478E-5743-9E3E-D26A08A313A3}"/>
              </a:ext>
            </a:extLst>
          </p:cNvPr>
          <p:cNvSpPr txBox="1"/>
          <p:nvPr/>
        </p:nvSpPr>
        <p:spPr>
          <a:xfrm>
            <a:off x="1053020" y="3658122"/>
            <a:ext cx="1669047" cy="1200329"/>
          </a:xfrm>
          <a:prstGeom prst="rect">
            <a:avLst/>
          </a:prstGeom>
          <a:noFill/>
        </p:spPr>
        <p:txBody>
          <a:bodyPr wrap="none" rtlCol="0">
            <a:spAutoFit/>
          </a:bodyPr>
          <a:lstStyle/>
          <a:p>
            <a:pPr algn="ctr"/>
            <a:r>
              <a:rPr lang="en-US" sz="2400" b="1" dirty="0">
                <a:solidFill>
                  <a:srgbClr val="115076"/>
                </a:solidFill>
              </a:rPr>
              <a:t>8 ACROSS</a:t>
            </a:r>
          </a:p>
          <a:p>
            <a:pPr algn="ctr"/>
            <a:endParaRPr lang="en-US" sz="2400" dirty="0">
              <a:solidFill>
                <a:srgbClr val="115076"/>
              </a:solidFill>
            </a:endParaRPr>
          </a:p>
          <a:p>
            <a:pPr algn="ctr"/>
            <a:r>
              <a:rPr lang="en-US" sz="2400" dirty="0">
                <a:solidFill>
                  <a:srgbClr val="115076"/>
                </a:solidFill>
              </a:rPr>
              <a:t>next</a:t>
            </a:r>
          </a:p>
        </p:txBody>
      </p:sp>
      <p:sp>
        <p:nvSpPr>
          <p:cNvPr id="125" name="TextBox 124">
            <a:extLst>
              <a:ext uri="{FF2B5EF4-FFF2-40B4-BE49-F238E27FC236}">
                <a16:creationId xmlns:a16="http://schemas.microsoft.com/office/drawing/2014/main" id="{2E650271-2A9A-5A46-87FB-8E976ACA9FC3}"/>
              </a:ext>
            </a:extLst>
          </p:cNvPr>
          <p:cNvSpPr txBox="1"/>
          <p:nvPr/>
        </p:nvSpPr>
        <p:spPr>
          <a:xfrm>
            <a:off x="1176451" y="3658122"/>
            <a:ext cx="1422185" cy="1200329"/>
          </a:xfrm>
          <a:prstGeom prst="rect">
            <a:avLst/>
          </a:prstGeom>
          <a:noFill/>
        </p:spPr>
        <p:txBody>
          <a:bodyPr wrap="none" rtlCol="0">
            <a:spAutoFit/>
          </a:bodyPr>
          <a:lstStyle/>
          <a:p>
            <a:pPr algn="ctr"/>
            <a:r>
              <a:rPr lang="en-US" sz="2400" b="1" dirty="0">
                <a:solidFill>
                  <a:srgbClr val="115076"/>
                </a:solidFill>
              </a:rPr>
              <a:t>9 DOWN</a:t>
            </a:r>
          </a:p>
          <a:p>
            <a:pPr algn="ctr"/>
            <a:endParaRPr lang="en-US" sz="2400" dirty="0">
              <a:solidFill>
                <a:srgbClr val="115076"/>
              </a:solidFill>
            </a:endParaRPr>
          </a:p>
          <a:p>
            <a:pPr algn="ctr"/>
            <a:r>
              <a:rPr lang="en-US" sz="2400" dirty="0">
                <a:solidFill>
                  <a:srgbClr val="115076"/>
                </a:solidFill>
              </a:rPr>
              <a:t>fire</a:t>
            </a:r>
          </a:p>
        </p:txBody>
      </p:sp>
      <p:sp>
        <p:nvSpPr>
          <p:cNvPr id="126" name="TextBox 125">
            <a:extLst>
              <a:ext uri="{FF2B5EF4-FFF2-40B4-BE49-F238E27FC236}">
                <a16:creationId xmlns:a16="http://schemas.microsoft.com/office/drawing/2014/main" id="{5A2FB6A7-4905-5E4F-B187-5195BC58A9C0}"/>
              </a:ext>
            </a:extLst>
          </p:cNvPr>
          <p:cNvSpPr txBox="1"/>
          <p:nvPr/>
        </p:nvSpPr>
        <p:spPr>
          <a:xfrm>
            <a:off x="860659" y="3658122"/>
            <a:ext cx="2053768" cy="1200329"/>
          </a:xfrm>
          <a:prstGeom prst="rect">
            <a:avLst/>
          </a:prstGeom>
          <a:noFill/>
        </p:spPr>
        <p:txBody>
          <a:bodyPr wrap="none" rtlCol="0">
            <a:spAutoFit/>
          </a:bodyPr>
          <a:lstStyle/>
          <a:p>
            <a:pPr algn="ctr"/>
            <a:r>
              <a:rPr lang="en-US" sz="2400" b="1" dirty="0">
                <a:solidFill>
                  <a:srgbClr val="115076"/>
                </a:solidFill>
              </a:rPr>
              <a:t>11 DOWN</a:t>
            </a:r>
          </a:p>
          <a:p>
            <a:pPr algn="ctr"/>
            <a:endParaRPr lang="en-US" sz="2400" dirty="0">
              <a:solidFill>
                <a:srgbClr val="115076"/>
              </a:solidFill>
            </a:endParaRPr>
          </a:p>
          <a:p>
            <a:pPr algn="ctr"/>
            <a:r>
              <a:rPr lang="en-US" sz="2400" dirty="0">
                <a:solidFill>
                  <a:srgbClr val="115076"/>
                </a:solidFill>
              </a:rPr>
              <a:t>international</a:t>
            </a:r>
          </a:p>
        </p:txBody>
      </p:sp>
      <p:sp>
        <p:nvSpPr>
          <p:cNvPr id="127" name="TextBox 126">
            <a:extLst>
              <a:ext uri="{FF2B5EF4-FFF2-40B4-BE49-F238E27FC236}">
                <a16:creationId xmlns:a16="http://schemas.microsoft.com/office/drawing/2014/main" id="{A47EC0DD-596F-0646-822F-A1B543CAE800}"/>
              </a:ext>
            </a:extLst>
          </p:cNvPr>
          <p:cNvSpPr txBox="1"/>
          <p:nvPr/>
        </p:nvSpPr>
        <p:spPr>
          <a:xfrm>
            <a:off x="1012143" y="3473456"/>
            <a:ext cx="1750800" cy="1569660"/>
          </a:xfrm>
          <a:prstGeom prst="rect">
            <a:avLst/>
          </a:prstGeom>
          <a:noFill/>
        </p:spPr>
        <p:txBody>
          <a:bodyPr wrap="none" rtlCol="0">
            <a:spAutoFit/>
          </a:bodyPr>
          <a:lstStyle/>
          <a:p>
            <a:pPr algn="ctr"/>
            <a:r>
              <a:rPr lang="en-US" sz="2400" b="1" dirty="0">
                <a:solidFill>
                  <a:srgbClr val="115076"/>
                </a:solidFill>
              </a:rPr>
              <a:t>12 DOWN</a:t>
            </a:r>
          </a:p>
          <a:p>
            <a:pPr algn="ctr"/>
            <a:endParaRPr lang="en-US" sz="2400" dirty="0">
              <a:solidFill>
                <a:srgbClr val="115076"/>
              </a:solidFill>
            </a:endParaRPr>
          </a:p>
          <a:p>
            <a:pPr algn="ctr"/>
            <a:r>
              <a:rPr lang="en-US" sz="2400" dirty="0">
                <a:solidFill>
                  <a:srgbClr val="115076"/>
                </a:solidFill>
              </a:rPr>
              <a:t>drank,</a:t>
            </a:r>
          </a:p>
          <a:p>
            <a:pPr algn="ctr"/>
            <a:r>
              <a:rPr lang="en-US" sz="2400" dirty="0">
                <a:solidFill>
                  <a:srgbClr val="115076"/>
                </a:solidFill>
              </a:rPr>
              <a:t>drunk (pp)</a:t>
            </a:r>
          </a:p>
        </p:txBody>
      </p:sp>
      <p:sp>
        <p:nvSpPr>
          <p:cNvPr id="128" name="TextBox 127">
            <a:extLst>
              <a:ext uri="{FF2B5EF4-FFF2-40B4-BE49-F238E27FC236}">
                <a16:creationId xmlns:a16="http://schemas.microsoft.com/office/drawing/2014/main" id="{415EADA9-3984-7948-80DF-4CC74C40BCE6}"/>
              </a:ext>
            </a:extLst>
          </p:cNvPr>
          <p:cNvSpPr txBox="1"/>
          <p:nvPr/>
        </p:nvSpPr>
        <p:spPr>
          <a:xfrm>
            <a:off x="1089889" y="3658122"/>
            <a:ext cx="1595309" cy="1200329"/>
          </a:xfrm>
          <a:prstGeom prst="rect">
            <a:avLst/>
          </a:prstGeom>
          <a:noFill/>
        </p:spPr>
        <p:txBody>
          <a:bodyPr wrap="none" rtlCol="0">
            <a:spAutoFit/>
          </a:bodyPr>
          <a:lstStyle/>
          <a:p>
            <a:pPr algn="ctr"/>
            <a:r>
              <a:rPr lang="en-US" sz="2400" b="1" dirty="0">
                <a:solidFill>
                  <a:srgbClr val="115076"/>
                </a:solidFill>
              </a:rPr>
              <a:t>13 DOWN</a:t>
            </a:r>
          </a:p>
          <a:p>
            <a:pPr algn="ctr"/>
            <a:endParaRPr lang="en-US" sz="2400" dirty="0">
              <a:solidFill>
                <a:srgbClr val="115076"/>
              </a:solidFill>
            </a:endParaRPr>
          </a:p>
          <a:p>
            <a:pPr algn="ctr"/>
            <a:r>
              <a:rPr lang="en-US" sz="2400" dirty="0">
                <a:solidFill>
                  <a:srgbClr val="115076"/>
                </a:solidFill>
              </a:rPr>
              <a:t>photo</a:t>
            </a:r>
          </a:p>
        </p:txBody>
      </p:sp>
      <p:sp>
        <p:nvSpPr>
          <p:cNvPr id="129" name="TextBox 128">
            <a:extLst>
              <a:ext uri="{FF2B5EF4-FFF2-40B4-BE49-F238E27FC236}">
                <a16:creationId xmlns:a16="http://schemas.microsoft.com/office/drawing/2014/main" id="{9E083853-62A0-5E42-8A38-AD9DBC4C143B}"/>
              </a:ext>
            </a:extLst>
          </p:cNvPr>
          <p:cNvSpPr txBox="1"/>
          <p:nvPr/>
        </p:nvSpPr>
        <p:spPr>
          <a:xfrm>
            <a:off x="1089889" y="3658122"/>
            <a:ext cx="1595309" cy="1200329"/>
          </a:xfrm>
          <a:prstGeom prst="rect">
            <a:avLst/>
          </a:prstGeom>
          <a:noFill/>
        </p:spPr>
        <p:txBody>
          <a:bodyPr wrap="none" rtlCol="0">
            <a:spAutoFit/>
          </a:bodyPr>
          <a:lstStyle/>
          <a:p>
            <a:pPr algn="ctr"/>
            <a:r>
              <a:rPr lang="en-US" sz="2400" b="1" dirty="0">
                <a:solidFill>
                  <a:srgbClr val="115076"/>
                </a:solidFill>
              </a:rPr>
              <a:t>14 DOWN</a:t>
            </a:r>
          </a:p>
          <a:p>
            <a:pPr algn="ctr"/>
            <a:endParaRPr lang="en-US" sz="2400" dirty="0">
              <a:solidFill>
                <a:srgbClr val="115076"/>
              </a:solidFill>
            </a:endParaRPr>
          </a:p>
          <a:p>
            <a:pPr algn="ctr"/>
            <a:r>
              <a:rPr lang="en-US" sz="2400" dirty="0">
                <a:solidFill>
                  <a:srgbClr val="115076"/>
                </a:solidFill>
              </a:rPr>
              <a:t>accident</a:t>
            </a:r>
          </a:p>
        </p:txBody>
      </p:sp>
      <p:sp>
        <p:nvSpPr>
          <p:cNvPr id="131" name="TextBox 130">
            <a:extLst>
              <a:ext uri="{FF2B5EF4-FFF2-40B4-BE49-F238E27FC236}">
                <a16:creationId xmlns:a16="http://schemas.microsoft.com/office/drawing/2014/main" id="{21787E8D-8FC1-9F44-AC06-BFC36FAEECD2}"/>
              </a:ext>
            </a:extLst>
          </p:cNvPr>
          <p:cNvSpPr txBox="1"/>
          <p:nvPr/>
        </p:nvSpPr>
        <p:spPr>
          <a:xfrm>
            <a:off x="1089889" y="3473456"/>
            <a:ext cx="1595309" cy="1569660"/>
          </a:xfrm>
          <a:prstGeom prst="rect">
            <a:avLst/>
          </a:prstGeom>
          <a:noFill/>
        </p:spPr>
        <p:txBody>
          <a:bodyPr wrap="none" rtlCol="0">
            <a:spAutoFit/>
          </a:bodyPr>
          <a:lstStyle/>
          <a:p>
            <a:pPr algn="ctr"/>
            <a:r>
              <a:rPr lang="en-US" sz="2400" b="1" dirty="0">
                <a:solidFill>
                  <a:srgbClr val="115076"/>
                </a:solidFill>
              </a:rPr>
              <a:t>15 DOWN</a:t>
            </a:r>
          </a:p>
          <a:p>
            <a:pPr algn="ctr"/>
            <a:endParaRPr lang="en-US" sz="2400" dirty="0">
              <a:solidFill>
                <a:srgbClr val="115076"/>
              </a:solidFill>
            </a:endParaRPr>
          </a:p>
          <a:p>
            <a:pPr algn="ctr"/>
            <a:r>
              <a:rPr lang="en-US" sz="2400" dirty="0">
                <a:solidFill>
                  <a:srgbClr val="115076"/>
                </a:solidFill>
              </a:rPr>
              <a:t>already,</a:t>
            </a:r>
          </a:p>
          <a:p>
            <a:pPr algn="ctr"/>
            <a:r>
              <a:rPr lang="en-US" sz="2400" dirty="0">
                <a:solidFill>
                  <a:srgbClr val="115076"/>
                </a:solidFill>
              </a:rPr>
              <a:t>yet</a:t>
            </a:r>
          </a:p>
        </p:txBody>
      </p:sp>
      <p:sp>
        <p:nvSpPr>
          <p:cNvPr id="132" name="TextBox 131">
            <a:extLst>
              <a:ext uri="{FF2B5EF4-FFF2-40B4-BE49-F238E27FC236}">
                <a16:creationId xmlns:a16="http://schemas.microsoft.com/office/drawing/2014/main" id="{8203A30F-EBE0-4843-A1D6-5EEBEF3914FC}"/>
              </a:ext>
            </a:extLst>
          </p:cNvPr>
          <p:cNvSpPr txBox="1"/>
          <p:nvPr/>
        </p:nvSpPr>
        <p:spPr>
          <a:xfrm>
            <a:off x="1089889" y="3658122"/>
            <a:ext cx="1595309" cy="1200329"/>
          </a:xfrm>
          <a:prstGeom prst="rect">
            <a:avLst/>
          </a:prstGeom>
          <a:noFill/>
        </p:spPr>
        <p:txBody>
          <a:bodyPr wrap="none" rtlCol="0">
            <a:spAutoFit/>
          </a:bodyPr>
          <a:lstStyle/>
          <a:p>
            <a:pPr algn="ctr"/>
            <a:r>
              <a:rPr lang="en-US" sz="2400" b="1" dirty="0">
                <a:solidFill>
                  <a:srgbClr val="115076"/>
                </a:solidFill>
              </a:rPr>
              <a:t>16 DOWN</a:t>
            </a:r>
          </a:p>
          <a:p>
            <a:pPr algn="ctr"/>
            <a:endParaRPr lang="en-US" sz="2400" dirty="0">
              <a:solidFill>
                <a:srgbClr val="115076"/>
              </a:solidFill>
            </a:endParaRPr>
          </a:p>
          <a:p>
            <a:pPr algn="ctr"/>
            <a:r>
              <a:rPr lang="en-US" sz="2400" dirty="0">
                <a:solidFill>
                  <a:srgbClr val="115076"/>
                </a:solidFill>
              </a:rPr>
              <a:t>leg</a:t>
            </a:r>
          </a:p>
        </p:txBody>
      </p:sp>
      <p:sp>
        <p:nvSpPr>
          <p:cNvPr id="133" name="TextBox 132">
            <a:extLst>
              <a:ext uri="{FF2B5EF4-FFF2-40B4-BE49-F238E27FC236}">
                <a16:creationId xmlns:a16="http://schemas.microsoft.com/office/drawing/2014/main" id="{75599503-0875-4445-B269-7BA1606BC202}"/>
              </a:ext>
            </a:extLst>
          </p:cNvPr>
          <p:cNvSpPr txBox="1"/>
          <p:nvPr/>
        </p:nvSpPr>
        <p:spPr>
          <a:xfrm>
            <a:off x="1000922" y="3473456"/>
            <a:ext cx="1773242" cy="1569660"/>
          </a:xfrm>
          <a:prstGeom prst="rect">
            <a:avLst/>
          </a:prstGeom>
          <a:noFill/>
        </p:spPr>
        <p:txBody>
          <a:bodyPr wrap="none" rtlCol="0">
            <a:spAutoFit/>
          </a:bodyPr>
          <a:lstStyle/>
          <a:p>
            <a:pPr algn="ctr"/>
            <a:r>
              <a:rPr lang="en-US" sz="2400" b="1" dirty="0">
                <a:solidFill>
                  <a:srgbClr val="115076"/>
                </a:solidFill>
              </a:rPr>
              <a:t>17 DOWN</a:t>
            </a:r>
          </a:p>
          <a:p>
            <a:pPr algn="ctr"/>
            <a:endParaRPr lang="en-US" sz="2400" dirty="0">
              <a:solidFill>
                <a:srgbClr val="115076"/>
              </a:solidFill>
            </a:endParaRPr>
          </a:p>
          <a:p>
            <a:pPr algn="ctr"/>
            <a:r>
              <a:rPr lang="en-US" sz="2400" dirty="0">
                <a:solidFill>
                  <a:srgbClr val="115076"/>
                </a:solidFill>
              </a:rPr>
              <a:t>took,</a:t>
            </a:r>
          </a:p>
          <a:p>
            <a:pPr algn="ctr"/>
            <a:r>
              <a:rPr lang="en-US" sz="2400" dirty="0">
                <a:solidFill>
                  <a:srgbClr val="115076"/>
                </a:solidFill>
              </a:rPr>
              <a:t>taken (pp)</a:t>
            </a:r>
          </a:p>
        </p:txBody>
      </p:sp>
      <p:sp>
        <p:nvSpPr>
          <p:cNvPr id="134" name="TextBox 133">
            <a:extLst>
              <a:ext uri="{FF2B5EF4-FFF2-40B4-BE49-F238E27FC236}">
                <a16:creationId xmlns:a16="http://schemas.microsoft.com/office/drawing/2014/main" id="{4039D2CC-DA9E-4043-9EDC-A9491805D5AD}"/>
              </a:ext>
            </a:extLst>
          </p:cNvPr>
          <p:cNvSpPr txBox="1"/>
          <p:nvPr/>
        </p:nvSpPr>
        <p:spPr>
          <a:xfrm>
            <a:off x="1089889" y="3658122"/>
            <a:ext cx="1595309" cy="1200329"/>
          </a:xfrm>
          <a:prstGeom prst="rect">
            <a:avLst/>
          </a:prstGeom>
          <a:noFill/>
        </p:spPr>
        <p:txBody>
          <a:bodyPr wrap="none" rtlCol="0">
            <a:spAutoFit/>
          </a:bodyPr>
          <a:lstStyle/>
          <a:p>
            <a:pPr algn="ctr"/>
            <a:r>
              <a:rPr lang="en-US" sz="2400" b="1" dirty="0">
                <a:solidFill>
                  <a:srgbClr val="115076"/>
                </a:solidFill>
              </a:rPr>
              <a:t>18 DOWN</a:t>
            </a:r>
          </a:p>
          <a:p>
            <a:pPr algn="ctr"/>
            <a:endParaRPr lang="en-US" sz="2400" dirty="0">
              <a:solidFill>
                <a:srgbClr val="115076"/>
              </a:solidFill>
            </a:endParaRPr>
          </a:p>
          <a:p>
            <a:pPr algn="ctr"/>
            <a:r>
              <a:rPr lang="en-US" sz="2400" dirty="0">
                <a:solidFill>
                  <a:srgbClr val="115076"/>
                </a:solidFill>
              </a:rPr>
              <a:t>arm</a:t>
            </a:r>
          </a:p>
        </p:txBody>
      </p:sp>
      <p:grpSp>
        <p:nvGrpSpPr>
          <p:cNvPr id="17" name="Group 16">
            <a:extLst>
              <a:ext uri="{FF2B5EF4-FFF2-40B4-BE49-F238E27FC236}">
                <a16:creationId xmlns:a16="http://schemas.microsoft.com/office/drawing/2014/main" id="{70905E53-7CEB-224B-B4D2-83815D299BDD}"/>
              </a:ext>
            </a:extLst>
          </p:cNvPr>
          <p:cNvGrpSpPr/>
          <p:nvPr/>
        </p:nvGrpSpPr>
        <p:grpSpPr>
          <a:xfrm>
            <a:off x="5845219" y="2050448"/>
            <a:ext cx="2944689" cy="268321"/>
            <a:chOff x="5845219" y="2050448"/>
            <a:chExt cx="2944689" cy="268321"/>
          </a:xfrm>
        </p:grpSpPr>
        <p:grpSp>
          <p:nvGrpSpPr>
            <p:cNvPr id="135" name="Group 134">
              <a:extLst>
                <a:ext uri="{FF2B5EF4-FFF2-40B4-BE49-F238E27FC236}">
                  <a16:creationId xmlns:a16="http://schemas.microsoft.com/office/drawing/2014/main" id="{DDF6B73E-0DA1-EA45-8A60-043AE1A56194}"/>
                </a:ext>
              </a:extLst>
            </p:cNvPr>
            <p:cNvGrpSpPr/>
            <p:nvPr/>
          </p:nvGrpSpPr>
          <p:grpSpPr>
            <a:xfrm>
              <a:off x="5845219" y="2058419"/>
              <a:ext cx="2341842" cy="260350"/>
              <a:chOff x="4044950" y="1124859"/>
              <a:chExt cx="2341842" cy="260350"/>
            </a:xfrm>
          </p:grpSpPr>
          <p:sp>
            <p:nvSpPr>
              <p:cNvPr id="136" name="Rectangle 135">
                <a:extLst>
                  <a:ext uri="{FF2B5EF4-FFF2-40B4-BE49-F238E27FC236}">
                    <a16:creationId xmlns:a16="http://schemas.microsoft.com/office/drawing/2014/main" id="{EA2B9806-0F63-1347-B520-2B357BB25BDC}"/>
                  </a:ext>
                </a:extLst>
              </p:cNvPr>
              <p:cNvSpPr/>
              <p:nvPr/>
            </p:nvSpPr>
            <p:spPr>
              <a:xfrm>
                <a:off x="4044950" y="1124859"/>
                <a:ext cx="257175" cy="260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Rectangle 136">
                <a:extLst>
                  <a:ext uri="{FF2B5EF4-FFF2-40B4-BE49-F238E27FC236}">
                    <a16:creationId xmlns:a16="http://schemas.microsoft.com/office/drawing/2014/main" id="{3C649D45-DFCF-794B-AE03-452B3FE775C0}"/>
                  </a:ext>
                </a:extLst>
              </p:cNvPr>
              <p:cNvSpPr/>
              <p:nvPr/>
            </p:nvSpPr>
            <p:spPr>
              <a:xfrm>
                <a:off x="4343400" y="1124859"/>
                <a:ext cx="257175" cy="260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Rectangle 137">
                <a:extLst>
                  <a:ext uri="{FF2B5EF4-FFF2-40B4-BE49-F238E27FC236}">
                    <a16:creationId xmlns:a16="http://schemas.microsoft.com/office/drawing/2014/main" id="{A1B789EA-3337-0144-B888-2031E8FC640F}"/>
                  </a:ext>
                </a:extLst>
              </p:cNvPr>
              <p:cNvSpPr/>
              <p:nvPr/>
            </p:nvSpPr>
            <p:spPr>
              <a:xfrm>
                <a:off x="4945996" y="1124859"/>
                <a:ext cx="257175" cy="260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Rectangle 138">
                <a:extLst>
                  <a:ext uri="{FF2B5EF4-FFF2-40B4-BE49-F238E27FC236}">
                    <a16:creationId xmlns:a16="http://schemas.microsoft.com/office/drawing/2014/main" id="{CB78DDCA-EB1F-9B44-AEB9-DEAB97FE3D7A}"/>
                  </a:ext>
                </a:extLst>
              </p:cNvPr>
              <p:cNvSpPr/>
              <p:nvPr/>
            </p:nvSpPr>
            <p:spPr>
              <a:xfrm>
                <a:off x="5241271" y="1124859"/>
                <a:ext cx="257175" cy="260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Rectangle 139">
                <a:extLst>
                  <a:ext uri="{FF2B5EF4-FFF2-40B4-BE49-F238E27FC236}">
                    <a16:creationId xmlns:a16="http://schemas.microsoft.com/office/drawing/2014/main" id="{5ED532EA-3377-754A-9977-07C46497D83C}"/>
                  </a:ext>
                </a:extLst>
              </p:cNvPr>
              <p:cNvSpPr/>
              <p:nvPr/>
            </p:nvSpPr>
            <p:spPr>
              <a:xfrm>
                <a:off x="5539067" y="1124859"/>
                <a:ext cx="257175" cy="260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Rectangle 140">
                <a:extLst>
                  <a:ext uri="{FF2B5EF4-FFF2-40B4-BE49-F238E27FC236}">
                    <a16:creationId xmlns:a16="http://schemas.microsoft.com/office/drawing/2014/main" id="{43AE0947-02CC-3A4D-A64F-61CEE30BBC1C}"/>
                  </a:ext>
                </a:extLst>
              </p:cNvPr>
              <p:cNvSpPr/>
              <p:nvPr/>
            </p:nvSpPr>
            <p:spPr>
              <a:xfrm>
                <a:off x="5834342" y="1124859"/>
                <a:ext cx="257175" cy="260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Rectangle 141">
                <a:extLst>
                  <a:ext uri="{FF2B5EF4-FFF2-40B4-BE49-F238E27FC236}">
                    <a16:creationId xmlns:a16="http://schemas.microsoft.com/office/drawing/2014/main" id="{0772CB5A-165F-DB49-92C7-2A5E5E607EAC}"/>
                  </a:ext>
                </a:extLst>
              </p:cNvPr>
              <p:cNvSpPr/>
              <p:nvPr/>
            </p:nvSpPr>
            <p:spPr>
              <a:xfrm>
                <a:off x="6129617" y="1124859"/>
                <a:ext cx="257175" cy="260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3" name="Rectangle 142">
              <a:extLst>
                <a:ext uri="{FF2B5EF4-FFF2-40B4-BE49-F238E27FC236}">
                  <a16:creationId xmlns:a16="http://schemas.microsoft.com/office/drawing/2014/main" id="{13CDE16D-8ABE-6A4D-8258-0F72AC2E5C70}"/>
                </a:ext>
              </a:extLst>
            </p:cNvPr>
            <p:cNvSpPr/>
            <p:nvPr/>
          </p:nvSpPr>
          <p:spPr>
            <a:xfrm>
              <a:off x="8237458" y="2050448"/>
              <a:ext cx="257175" cy="260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Rectangle 143">
              <a:extLst>
                <a:ext uri="{FF2B5EF4-FFF2-40B4-BE49-F238E27FC236}">
                  <a16:creationId xmlns:a16="http://schemas.microsoft.com/office/drawing/2014/main" id="{04C1105C-AE2E-AF42-B076-949C4FECCC6F}"/>
                </a:ext>
              </a:extLst>
            </p:cNvPr>
            <p:cNvSpPr/>
            <p:nvPr/>
          </p:nvSpPr>
          <p:spPr>
            <a:xfrm>
              <a:off x="8532733" y="2050448"/>
              <a:ext cx="257175" cy="260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5" name="Group 144">
            <a:extLst>
              <a:ext uri="{FF2B5EF4-FFF2-40B4-BE49-F238E27FC236}">
                <a16:creationId xmlns:a16="http://schemas.microsoft.com/office/drawing/2014/main" id="{7F6335AF-D2E2-0F44-B31E-6FF22134A9FA}"/>
              </a:ext>
            </a:extLst>
          </p:cNvPr>
          <p:cNvGrpSpPr/>
          <p:nvPr/>
        </p:nvGrpSpPr>
        <p:grpSpPr>
          <a:xfrm>
            <a:off x="7039137" y="2646468"/>
            <a:ext cx="2944689" cy="268321"/>
            <a:chOff x="5845219" y="2050448"/>
            <a:chExt cx="2944689" cy="268321"/>
          </a:xfrm>
        </p:grpSpPr>
        <p:grpSp>
          <p:nvGrpSpPr>
            <p:cNvPr id="146" name="Group 145">
              <a:extLst>
                <a:ext uri="{FF2B5EF4-FFF2-40B4-BE49-F238E27FC236}">
                  <a16:creationId xmlns:a16="http://schemas.microsoft.com/office/drawing/2014/main" id="{A9DFF9BC-9E89-2D43-AAFD-410C8FFC11E1}"/>
                </a:ext>
              </a:extLst>
            </p:cNvPr>
            <p:cNvGrpSpPr/>
            <p:nvPr/>
          </p:nvGrpSpPr>
          <p:grpSpPr>
            <a:xfrm>
              <a:off x="5845219" y="2058419"/>
              <a:ext cx="2341842" cy="260350"/>
              <a:chOff x="4044950" y="1124859"/>
              <a:chExt cx="2341842" cy="260350"/>
            </a:xfrm>
          </p:grpSpPr>
          <p:sp>
            <p:nvSpPr>
              <p:cNvPr id="149" name="Rectangle 148">
                <a:extLst>
                  <a:ext uri="{FF2B5EF4-FFF2-40B4-BE49-F238E27FC236}">
                    <a16:creationId xmlns:a16="http://schemas.microsoft.com/office/drawing/2014/main" id="{145B2A50-91C0-C74C-A5E6-2F59C9218590}"/>
                  </a:ext>
                </a:extLst>
              </p:cNvPr>
              <p:cNvSpPr/>
              <p:nvPr/>
            </p:nvSpPr>
            <p:spPr>
              <a:xfrm>
                <a:off x="4044950" y="1124859"/>
                <a:ext cx="257175" cy="260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Rectangle 149">
                <a:extLst>
                  <a:ext uri="{FF2B5EF4-FFF2-40B4-BE49-F238E27FC236}">
                    <a16:creationId xmlns:a16="http://schemas.microsoft.com/office/drawing/2014/main" id="{5754349F-A828-044E-9281-147D30E3E3D8}"/>
                  </a:ext>
                </a:extLst>
              </p:cNvPr>
              <p:cNvSpPr/>
              <p:nvPr/>
            </p:nvSpPr>
            <p:spPr>
              <a:xfrm>
                <a:off x="4343400" y="1124859"/>
                <a:ext cx="257175" cy="260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Rectangle 150">
                <a:extLst>
                  <a:ext uri="{FF2B5EF4-FFF2-40B4-BE49-F238E27FC236}">
                    <a16:creationId xmlns:a16="http://schemas.microsoft.com/office/drawing/2014/main" id="{F8871A67-AC58-B24B-8B2A-F6F487DF3491}"/>
                  </a:ext>
                </a:extLst>
              </p:cNvPr>
              <p:cNvSpPr/>
              <p:nvPr/>
            </p:nvSpPr>
            <p:spPr>
              <a:xfrm>
                <a:off x="4638223" y="1124859"/>
                <a:ext cx="257175" cy="260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Rectangle 151">
                <a:extLst>
                  <a:ext uri="{FF2B5EF4-FFF2-40B4-BE49-F238E27FC236}">
                    <a16:creationId xmlns:a16="http://schemas.microsoft.com/office/drawing/2014/main" id="{9424BACD-E63C-6E41-9AA7-D33C2BF24977}"/>
                  </a:ext>
                </a:extLst>
              </p:cNvPr>
              <p:cNvSpPr/>
              <p:nvPr/>
            </p:nvSpPr>
            <p:spPr>
              <a:xfrm>
                <a:off x="5241271" y="1124859"/>
                <a:ext cx="257175" cy="260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Rectangle 152">
                <a:extLst>
                  <a:ext uri="{FF2B5EF4-FFF2-40B4-BE49-F238E27FC236}">
                    <a16:creationId xmlns:a16="http://schemas.microsoft.com/office/drawing/2014/main" id="{D461250B-F790-F642-80E8-587488E14B5B}"/>
                  </a:ext>
                </a:extLst>
              </p:cNvPr>
              <p:cNvSpPr/>
              <p:nvPr/>
            </p:nvSpPr>
            <p:spPr>
              <a:xfrm>
                <a:off x="5539067" y="1124859"/>
                <a:ext cx="257175" cy="260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Rectangle 153">
                <a:extLst>
                  <a:ext uri="{FF2B5EF4-FFF2-40B4-BE49-F238E27FC236}">
                    <a16:creationId xmlns:a16="http://schemas.microsoft.com/office/drawing/2014/main" id="{DB83A64E-58A6-DB45-925A-9244413B99F0}"/>
                  </a:ext>
                </a:extLst>
              </p:cNvPr>
              <p:cNvSpPr/>
              <p:nvPr/>
            </p:nvSpPr>
            <p:spPr>
              <a:xfrm>
                <a:off x="5834342" y="1124859"/>
                <a:ext cx="257175" cy="260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Rectangle 154">
                <a:extLst>
                  <a:ext uri="{FF2B5EF4-FFF2-40B4-BE49-F238E27FC236}">
                    <a16:creationId xmlns:a16="http://schemas.microsoft.com/office/drawing/2014/main" id="{F1E8E90C-6B21-7E41-AF23-4FB0C849B5C9}"/>
                  </a:ext>
                </a:extLst>
              </p:cNvPr>
              <p:cNvSpPr/>
              <p:nvPr/>
            </p:nvSpPr>
            <p:spPr>
              <a:xfrm>
                <a:off x="6129617" y="1124859"/>
                <a:ext cx="257175" cy="260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7" name="Rectangle 146">
              <a:extLst>
                <a:ext uri="{FF2B5EF4-FFF2-40B4-BE49-F238E27FC236}">
                  <a16:creationId xmlns:a16="http://schemas.microsoft.com/office/drawing/2014/main" id="{BD527A6C-498C-9B44-AFD0-6BABDA4E8972}"/>
                </a:ext>
              </a:extLst>
            </p:cNvPr>
            <p:cNvSpPr/>
            <p:nvPr/>
          </p:nvSpPr>
          <p:spPr>
            <a:xfrm>
              <a:off x="8237458" y="2050448"/>
              <a:ext cx="257175" cy="260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Rectangle 147">
              <a:extLst>
                <a:ext uri="{FF2B5EF4-FFF2-40B4-BE49-F238E27FC236}">
                  <a16:creationId xmlns:a16="http://schemas.microsoft.com/office/drawing/2014/main" id="{F690D2E5-A8E4-324F-9BB1-E249476E30BF}"/>
                </a:ext>
              </a:extLst>
            </p:cNvPr>
            <p:cNvSpPr/>
            <p:nvPr/>
          </p:nvSpPr>
          <p:spPr>
            <a:xfrm>
              <a:off x="8532733" y="2050448"/>
              <a:ext cx="257175" cy="260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8" name="Group 157">
            <a:extLst>
              <a:ext uri="{FF2B5EF4-FFF2-40B4-BE49-F238E27FC236}">
                <a16:creationId xmlns:a16="http://schemas.microsoft.com/office/drawing/2014/main" id="{39A88F78-4D7F-E046-89F2-FF08366D5620}"/>
              </a:ext>
            </a:extLst>
          </p:cNvPr>
          <p:cNvGrpSpPr/>
          <p:nvPr/>
        </p:nvGrpSpPr>
        <p:grpSpPr>
          <a:xfrm>
            <a:off x="4036978" y="2964711"/>
            <a:ext cx="1751292" cy="260350"/>
            <a:chOff x="4044950" y="1124859"/>
            <a:chExt cx="1751292" cy="260350"/>
          </a:xfrm>
        </p:grpSpPr>
        <p:sp>
          <p:nvSpPr>
            <p:cNvPr id="161" name="Rectangle 160">
              <a:extLst>
                <a:ext uri="{FF2B5EF4-FFF2-40B4-BE49-F238E27FC236}">
                  <a16:creationId xmlns:a16="http://schemas.microsoft.com/office/drawing/2014/main" id="{54BB0720-8E7A-5943-9225-260042B723EB}"/>
                </a:ext>
              </a:extLst>
            </p:cNvPr>
            <p:cNvSpPr/>
            <p:nvPr/>
          </p:nvSpPr>
          <p:spPr>
            <a:xfrm>
              <a:off x="4044950" y="1124859"/>
              <a:ext cx="257175" cy="260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Rectangle 161">
              <a:extLst>
                <a:ext uri="{FF2B5EF4-FFF2-40B4-BE49-F238E27FC236}">
                  <a16:creationId xmlns:a16="http://schemas.microsoft.com/office/drawing/2014/main" id="{7CA7BAAA-EBF8-9642-B42E-65069AFD03C4}"/>
                </a:ext>
              </a:extLst>
            </p:cNvPr>
            <p:cNvSpPr/>
            <p:nvPr/>
          </p:nvSpPr>
          <p:spPr>
            <a:xfrm>
              <a:off x="4343400" y="1124859"/>
              <a:ext cx="257175" cy="260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Rectangle 162">
              <a:extLst>
                <a:ext uri="{FF2B5EF4-FFF2-40B4-BE49-F238E27FC236}">
                  <a16:creationId xmlns:a16="http://schemas.microsoft.com/office/drawing/2014/main" id="{99781E98-06DF-E34E-B6F7-3A85FE37CE5A}"/>
                </a:ext>
              </a:extLst>
            </p:cNvPr>
            <p:cNvSpPr/>
            <p:nvPr/>
          </p:nvSpPr>
          <p:spPr>
            <a:xfrm>
              <a:off x="4945996" y="1124859"/>
              <a:ext cx="257175" cy="260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Rectangle 163">
              <a:extLst>
                <a:ext uri="{FF2B5EF4-FFF2-40B4-BE49-F238E27FC236}">
                  <a16:creationId xmlns:a16="http://schemas.microsoft.com/office/drawing/2014/main" id="{21AE597E-EFED-CE46-BE6A-3B577EDE028D}"/>
                </a:ext>
              </a:extLst>
            </p:cNvPr>
            <p:cNvSpPr/>
            <p:nvPr/>
          </p:nvSpPr>
          <p:spPr>
            <a:xfrm>
              <a:off x="5241271" y="1124859"/>
              <a:ext cx="257175" cy="260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Rectangle 164">
              <a:extLst>
                <a:ext uri="{FF2B5EF4-FFF2-40B4-BE49-F238E27FC236}">
                  <a16:creationId xmlns:a16="http://schemas.microsoft.com/office/drawing/2014/main" id="{D19C06F5-F566-A04E-9B0B-A838FBCC509A}"/>
                </a:ext>
              </a:extLst>
            </p:cNvPr>
            <p:cNvSpPr/>
            <p:nvPr/>
          </p:nvSpPr>
          <p:spPr>
            <a:xfrm>
              <a:off x="5539067" y="1124859"/>
              <a:ext cx="257175" cy="260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8" name="Group 167">
            <a:extLst>
              <a:ext uri="{FF2B5EF4-FFF2-40B4-BE49-F238E27FC236}">
                <a16:creationId xmlns:a16="http://schemas.microsoft.com/office/drawing/2014/main" id="{9B993881-1166-6D42-8F5A-924CBD60F19B}"/>
              </a:ext>
            </a:extLst>
          </p:cNvPr>
          <p:cNvGrpSpPr/>
          <p:nvPr/>
        </p:nvGrpSpPr>
        <p:grpSpPr>
          <a:xfrm>
            <a:off x="10031789" y="3568902"/>
            <a:ext cx="1751292" cy="260350"/>
            <a:chOff x="4044950" y="1124859"/>
            <a:chExt cx="1751292" cy="260350"/>
          </a:xfrm>
        </p:grpSpPr>
        <p:sp>
          <p:nvSpPr>
            <p:cNvPr id="169" name="Rectangle 168">
              <a:extLst>
                <a:ext uri="{FF2B5EF4-FFF2-40B4-BE49-F238E27FC236}">
                  <a16:creationId xmlns:a16="http://schemas.microsoft.com/office/drawing/2014/main" id="{68B8C0BA-B1E3-FC42-84C1-443D6359D5B6}"/>
                </a:ext>
              </a:extLst>
            </p:cNvPr>
            <p:cNvSpPr/>
            <p:nvPr/>
          </p:nvSpPr>
          <p:spPr>
            <a:xfrm>
              <a:off x="4044950" y="1124859"/>
              <a:ext cx="257175" cy="260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Rectangle 169">
              <a:extLst>
                <a:ext uri="{FF2B5EF4-FFF2-40B4-BE49-F238E27FC236}">
                  <a16:creationId xmlns:a16="http://schemas.microsoft.com/office/drawing/2014/main" id="{189012C4-FF9C-584E-8AD5-57B93F058CE5}"/>
                </a:ext>
              </a:extLst>
            </p:cNvPr>
            <p:cNvSpPr/>
            <p:nvPr/>
          </p:nvSpPr>
          <p:spPr>
            <a:xfrm>
              <a:off x="4343400" y="1124859"/>
              <a:ext cx="257175" cy="260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Rectangle 170">
              <a:extLst>
                <a:ext uri="{FF2B5EF4-FFF2-40B4-BE49-F238E27FC236}">
                  <a16:creationId xmlns:a16="http://schemas.microsoft.com/office/drawing/2014/main" id="{451FCFCB-5F9F-4F4F-94AB-83E0E8CF521F}"/>
                </a:ext>
              </a:extLst>
            </p:cNvPr>
            <p:cNvSpPr/>
            <p:nvPr/>
          </p:nvSpPr>
          <p:spPr>
            <a:xfrm>
              <a:off x="4945996" y="1124859"/>
              <a:ext cx="257175" cy="260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Rectangle 172">
              <a:extLst>
                <a:ext uri="{FF2B5EF4-FFF2-40B4-BE49-F238E27FC236}">
                  <a16:creationId xmlns:a16="http://schemas.microsoft.com/office/drawing/2014/main" id="{5A8634B6-03E4-A345-87D3-CAE0EDA6F699}"/>
                </a:ext>
              </a:extLst>
            </p:cNvPr>
            <p:cNvSpPr/>
            <p:nvPr/>
          </p:nvSpPr>
          <p:spPr>
            <a:xfrm>
              <a:off x="5241271" y="1124859"/>
              <a:ext cx="257175" cy="260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Rectangle 174">
              <a:extLst>
                <a:ext uri="{FF2B5EF4-FFF2-40B4-BE49-F238E27FC236}">
                  <a16:creationId xmlns:a16="http://schemas.microsoft.com/office/drawing/2014/main" id="{E5272EA3-A5E1-4C40-ADD6-48E2ADD8E4A2}"/>
                </a:ext>
              </a:extLst>
            </p:cNvPr>
            <p:cNvSpPr/>
            <p:nvPr/>
          </p:nvSpPr>
          <p:spPr>
            <a:xfrm>
              <a:off x="5539067" y="1124859"/>
              <a:ext cx="257175" cy="260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a:extLst>
              <a:ext uri="{FF2B5EF4-FFF2-40B4-BE49-F238E27FC236}">
                <a16:creationId xmlns:a16="http://schemas.microsoft.com/office/drawing/2014/main" id="{95E428ED-FD63-C548-8377-7D8BBEA3AD7E}"/>
              </a:ext>
            </a:extLst>
          </p:cNvPr>
          <p:cNvGrpSpPr/>
          <p:nvPr/>
        </p:nvGrpSpPr>
        <p:grpSpPr>
          <a:xfrm>
            <a:off x="5252148" y="4782766"/>
            <a:ext cx="5039250" cy="276292"/>
            <a:chOff x="5252148" y="4782766"/>
            <a:chExt cx="5039250" cy="276292"/>
          </a:xfrm>
        </p:grpSpPr>
        <p:grpSp>
          <p:nvGrpSpPr>
            <p:cNvPr id="193" name="Group 192">
              <a:extLst>
                <a:ext uri="{FF2B5EF4-FFF2-40B4-BE49-F238E27FC236}">
                  <a16:creationId xmlns:a16="http://schemas.microsoft.com/office/drawing/2014/main" id="{D2B74D2D-D728-C543-8417-1B5D11300DEA}"/>
                </a:ext>
              </a:extLst>
            </p:cNvPr>
            <p:cNvGrpSpPr/>
            <p:nvPr/>
          </p:nvGrpSpPr>
          <p:grpSpPr>
            <a:xfrm>
              <a:off x="5252148" y="4790737"/>
              <a:ext cx="2944689" cy="268321"/>
              <a:chOff x="5845219" y="2050448"/>
              <a:chExt cx="2944689" cy="268321"/>
            </a:xfrm>
          </p:grpSpPr>
          <p:grpSp>
            <p:nvGrpSpPr>
              <p:cNvPr id="194" name="Group 193">
                <a:extLst>
                  <a:ext uri="{FF2B5EF4-FFF2-40B4-BE49-F238E27FC236}">
                    <a16:creationId xmlns:a16="http://schemas.microsoft.com/office/drawing/2014/main" id="{089301F9-FAF0-6348-89CC-08077A1398AF}"/>
                  </a:ext>
                </a:extLst>
              </p:cNvPr>
              <p:cNvGrpSpPr/>
              <p:nvPr/>
            </p:nvGrpSpPr>
            <p:grpSpPr>
              <a:xfrm>
                <a:off x="5845219" y="2058419"/>
                <a:ext cx="2341842" cy="260350"/>
                <a:chOff x="4044950" y="1124859"/>
                <a:chExt cx="2341842" cy="260350"/>
              </a:xfrm>
            </p:grpSpPr>
            <p:sp>
              <p:nvSpPr>
                <p:cNvPr id="197" name="Rectangle 196">
                  <a:extLst>
                    <a:ext uri="{FF2B5EF4-FFF2-40B4-BE49-F238E27FC236}">
                      <a16:creationId xmlns:a16="http://schemas.microsoft.com/office/drawing/2014/main" id="{CFF7143D-750B-D34A-BDE2-75B910911481}"/>
                    </a:ext>
                  </a:extLst>
                </p:cNvPr>
                <p:cNvSpPr/>
                <p:nvPr/>
              </p:nvSpPr>
              <p:spPr>
                <a:xfrm>
                  <a:off x="4044950" y="1124859"/>
                  <a:ext cx="257175" cy="260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Rectangle 197">
                  <a:extLst>
                    <a:ext uri="{FF2B5EF4-FFF2-40B4-BE49-F238E27FC236}">
                      <a16:creationId xmlns:a16="http://schemas.microsoft.com/office/drawing/2014/main" id="{89CF75FF-2423-6641-8F5C-45BF05C32243}"/>
                    </a:ext>
                  </a:extLst>
                </p:cNvPr>
                <p:cNvSpPr/>
                <p:nvPr/>
              </p:nvSpPr>
              <p:spPr>
                <a:xfrm>
                  <a:off x="4343400" y="1124859"/>
                  <a:ext cx="257175" cy="260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Rectangle 198">
                  <a:extLst>
                    <a:ext uri="{FF2B5EF4-FFF2-40B4-BE49-F238E27FC236}">
                      <a16:creationId xmlns:a16="http://schemas.microsoft.com/office/drawing/2014/main" id="{79D62AD7-AB5A-1040-904A-2D94FD42B63D}"/>
                    </a:ext>
                  </a:extLst>
                </p:cNvPr>
                <p:cNvSpPr/>
                <p:nvPr/>
              </p:nvSpPr>
              <p:spPr>
                <a:xfrm>
                  <a:off x="4945996" y="1124859"/>
                  <a:ext cx="257175" cy="260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Rectangle 199">
                  <a:extLst>
                    <a:ext uri="{FF2B5EF4-FFF2-40B4-BE49-F238E27FC236}">
                      <a16:creationId xmlns:a16="http://schemas.microsoft.com/office/drawing/2014/main" id="{DD89795C-2716-3F48-B29A-61D2D36C1F15}"/>
                    </a:ext>
                  </a:extLst>
                </p:cNvPr>
                <p:cNvSpPr/>
                <p:nvPr/>
              </p:nvSpPr>
              <p:spPr>
                <a:xfrm>
                  <a:off x="5241271" y="1124859"/>
                  <a:ext cx="257175" cy="260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Rectangle 200">
                  <a:extLst>
                    <a:ext uri="{FF2B5EF4-FFF2-40B4-BE49-F238E27FC236}">
                      <a16:creationId xmlns:a16="http://schemas.microsoft.com/office/drawing/2014/main" id="{F3651641-237F-1E4E-AFF5-00ACD9C14360}"/>
                    </a:ext>
                  </a:extLst>
                </p:cNvPr>
                <p:cNvSpPr/>
                <p:nvPr/>
              </p:nvSpPr>
              <p:spPr>
                <a:xfrm>
                  <a:off x="5539067" y="1124859"/>
                  <a:ext cx="257175" cy="260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Rectangle 201">
                  <a:extLst>
                    <a:ext uri="{FF2B5EF4-FFF2-40B4-BE49-F238E27FC236}">
                      <a16:creationId xmlns:a16="http://schemas.microsoft.com/office/drawing/2014/main" id="{13A55287-2123-A347-9622-AE80D242965A}"/>
                    </a:ext>
                  </a:extLst>
                </p:cNvPr>
                <p:cNvSpPr/>
                <p:nvPr/>
              </p:nvSpPr>
              <p:spPr>
                <a:xfrm>
                  <a:off x="5834342" y="1124859"/>
                  <a:ext cx="257175" cy="260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Rectangle 202">
                  <a:extLst>
                    <a:ext uri="{FF2B5EF4-FFF2-40B4-BE49-F238E27FC236}">
                      <a16:creationId xmlns:a16="http://schemas.microsoft.com/office/drawing/2014/main" id="{950EAE35-D779-4B4D-894C-683ECF581C6A}"/>
                    </a:ext>
                  </a:extLst>
                </p:cNvPr>
                <p:cNvSpPr/>
                <p:nvPr/>
              </p:nvSpPr>
              <p:spPr>
                <a:xfrm>
                  <a:off x="6129617" y="1124859"/>
                  <a:ext cx="257175" cy="260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5" name="Rectangle 194">
                <a:extLst>
                  <a:ext uri="{FF2B5EF4-FFF2-40B4-BE49-F238E27FC236}">
                    <a16:creationId xmlns:a16="http://schemas.microsoft.com/office/drawing/2014/main" id="{48BB684F-2050-E844-B72A-A2AFF0722F13}"/>
                  </a:ext>
                </a:extLst>
              </p:cNvPr>
              <p:cNvSpPr/>
              <p:nvPr/>
            </p:nvSpPr>
            <p:spPr>
              <a:xfrm>
                <a:off x="8237458" y="2050448"/>
                <a:ext cx="257175" cy="260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Rectangle 195">
                <a:extLst>
                  <a:ext uri="{FF2B5EF4-FFF2-40B4-BE49-F238E27FC236}">
                    <a16:creationId xmlns:a16="http://schemas.microsoft.com/office/drawing/2014/main" id="{F1C4D555-1BB3-E547-9A3E-FC4B47E5B967}"/>
                  </a:ext>
                </a:extLst>
              </p:cNvPr>
              <p:cNvSpPr/>
              <p:nvPr/>
            </p:nvSpPr>
            <p:spPr>
              <a:xfrm>
                <a:off x="8532733" y="2050448"/>
                <a:ext cx="257175" cy="260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4" name="Rectangle 203">
              <a:extLst>
                <a:ext uri="{FF2B5EF4-FFF2-40B4-BE49-F238E27FC236}">
                  <a16:creationId xmlns:a16="http://schemas.microsoft.com/office/drawing/2014/main" id="{97C0D945-1535-124C-B1F0-45469FDF0BA7}"/>
                </a:ext>
              </a:extLst>
            </p:cNvPr>
            <p:cNvSpPr/>
            <p:nvPr/>
          </p:nvSpPr>
          <p:spPr>
            <a:xfrm>
              <a:off x="8235695" y="4792358"/>
              <a:ext cx="257175" cy="260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Rectangle 204">
              <a:extLst>
                <a:ext uri="{FF2B5EF4-FFF2-40B4-BE49-F238E27FC236}">
                  <a16:creationId xmlns:a16="http://schemas.microsoft.com/office/drawing/2014/main" id="{803F959C-34C9-7244-8064-37A15A32875B}"/>
                </a:ext>
              </a:extLst>
            </p:cNvPr>
            <p:cNvSpPr/>
            <p:nvPr/>
          </p:nvSpPr>
          <p:spPr>
            <a:xfrm>
              <a:off x="8541245" y="4792358"/>
              <a:ext cx="257175" cy="260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Rectangle 205">
              <a:extLst>
                <a:ext uri="{FF2B5EF4-FFF2-40B4-BE49-F238E27FC236}">
                  <a16:creationId xmlns:a16="http://schemas.microsoft.com/office/drawing/2014/main" id="{4A35CCCC-6DDA-894F-820F-E0DFCB08A005}"/>
                </a:ext>
              </a:extLst>
            </p:cNvPr>
            <p:cNvSpPr/>
            <p:nvPr/>
          </p:nvSpPr>
          <p:spPr>
            <a:xfrm>
              <a:off x="8839041" y="4792358"/>
              <a:ext cx="257175" cy="260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 name="Rectangle 206">
              <a:extLst>
                <a:ext uri="{FF2B5EF4-FFF2-40B4-BE49-F238E27FC236}">
                  <a16:creationId xmlns:a16="http://schemas.microsoft.com/office/drawing/2014/main" id="{137787FF-DBCC-1F4B-91F6-177E37F756ED}"/>
                </a:ext>
              </a:extLst>
            </p:cNvPr>
            <p:cNvSpPr/>
            <p:nvPr/>
          </p:nvSpPr>
          <p:spPr>
            <a:xfrm>
              <a:off x="9134316" y="4792358"/>
              <a:ext cx="257175" cy="260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Rectangle 207">
              <a:extLst>
                <a:ext uri="{FF2B5EF4-FFF2-40B4-BE49-F238E27FC236}">
                  <a16:creationId xmlns:a16="http://schemas.microsoft.com/office/drawing/2014/main" id="{1B70A046-BE5F-3C42-89AF-F2F8C2B29F2A}"/>
                </a:ext>
              </a:extLst>
            </p:cNvPr>
            <p:cNvSpPr/>
            <p:nvPr/>
          </p:nvSpPr>
          <p:spPr>
            <a:xfrm>
              <a:off x="9431376" y="4790737"/>
              <a:ext cx="257175" cy="260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Rectangle 208">
              <a:extLst>
                <a:ext uri="{FF2B5EF4-FFF2-40B4-BE49-F238E27FC236}">
                  <a16:creationId xmlns:a16="http://schemas.microsoft.com/office/drawing/2014/main" id="{BCA4A2D3-7E6F-8C47-B0E7-1FBD5C706C9B}"/>
                </a:ext>
              </a:extLst>
            </p:cNvPr>
            <p:cNvSpPr/>
            <p:nvPr/>
          </p:nvSpPr>
          <p:spPr>
            <a:xfrm>
              <a:off x="9738948" y="4782766"/>
              <a:ext cx="257175" cy="260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 name="Rectangle 209">
              <a:extLst>
                <a:ext uri="{FF2B5EF4-FFF2-40B4-BE49-F238E27FC236}">
                  <a16:creationId xmlns:a16="http://schemas.microsoft.com/office/drawing/2014/main" id="{41400DA4-CA54-BB4B-9695-B77C32DD60D5}"/>
                </a:ext>
              </a:extLst>
            </p:cNvPr>
            <p:cNvSpPr/>
            <p:nvPr/>
          </p:nvSpPr>
          <p:spPr>
            <a:xfrm>
              <a:off x="10034223" y="4782766"/>
              <a:ext cx="257175" cy="260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2" name="Group 211">
            <a:extLst>
              <a:ext uri="{FF2B5EF4-FFF2-40B4-BE49-F238E27FC236}">
                <a16:creationId xmlns:a16="http://schemas.microsoft.com/office/drawing/2014/main" id="{B0257C4A-709D-7540-8405-921784F0B135}"/>
              </a:ext>
            </a:extLst>
          </p:cNvPr>
          <p:cNvGrpSpPr/>
          <p:nvPr/>
        </p:nvGrpSpPr>
        <p:grpSpPr>
          <a:xfrm>
            <a:off x="9431376" y="5407050"/>
            <a:ext cx="2649414" cy="271849"/>
            <a:chOff x="5845219" y="2050448"/>
            <a:chExt cx="2649414" cy="271849"/>
          </a:xfrm>
        </p:grpSpPr>
        <p:grpSp>
          <p:nvGrpSpPr>
            <p:cNvPr id="220" name="Group 219">
              <a:extLst>
                <a:ext uri="{FF2B5EF4-FFF2-40B4-BE49-F238E27FC236}">
                  <a16:creationId xmlns:a16="http://schemas.microsoft.com/office/drawing/2014/main" id="{7DD77A8D-BE6D-FD40-82D9-C3ED4D459E37}"/>
                </a:ext>
              </a:extLst>
            </p:cNvPr>
            <p:cNvGrpSpPr/>
            <p:nvPr/>
          </p:nvGrpSpPr>
          <p:grpSpPr>
            <a:xfrm>
              <a:off x="5845219" y="2058419"/>
              <a:ext cx="2341842" cy="263878"/>
              <a:chOff x="4044950" y="1124859"/>
              <a:chExt cx="2341842" cy="263878"/>
            </a:xfrm>
          </p:grpSpPr>
          <p:sp>
            <p:nvSpPr>
              <p:cNvPr id="223" name="Rectangle 222">
                <a:extLst>
                  <a:ext uri="{FF2B5EF4-FFF2-40B4-BE49-F238E27FC236}">
                    <a16:creationId xmlns:a16="http://schemas.microsoft.com/office/drawing/2014/main" id="{5B37F0B7-B1A1-714B-9D6B-D353A9F321E0}"/>
                  </a:ext>
                </a:extLst>
              </p:cNvPr>
              <p:cNvSpPr/>
              <p:nvPr/>
            </p:nvSpPr>
            <p:spPr>
              <a:xfrm>
                <a:off x="4044950" y="1124859"/>
                <a:ext cx="257175" cy="260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 name="Rectangle 223">
                <a:extLst>
                  <a:ext uri="{FF2B5EF4-FFF2-40B4-BE49-F238E27FC236}">
                    <a16:creationId xmlns:a16="http://schemas.microsoft.com/office/drawing/2014/main" id="{007B5B1D-C8A3-8B41-9F55-037F749C0EDE}"/>
                  </a:ext>
                </a:extLst>
              </p:cNvPr>
              <p:cNvSpPr/>
              <p:nvPr/>
            </p:nvSpPr>
            <p:spPr>
              <a:xfrm>
                <a:off x="4343400" y="1124859"/>
                <a:ext cx="257175" cy="260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 name="Rectangle 224">
                <a:extLst>
                  <a:ext uri="{FF2B5EF4-FFF2-40B4-BE49-F238E27FC236}">
                    <a16:creationId xmlns:a16="http://schemas.microsoft.com/office/drawing/2014/main" id="{580237D0-7D5D-C94F-89EB-1A75C73D48A2}"/>
                  </a:ext>
                </a:extLst>
              </p:cNvPr>
              <p:cNvSpPr/>
              <p:nvPr/>
            </p:nvSpPr>
            <p:spPr>
              <a:xfrm>
                <a:off x="4930832" y="1128387"/>
                <a:ext cx="257175" cy="260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 name="Rectangle 225">
                <a:extLst>
                  <a:ext uri="{FF2B5EF4-FFF2-40B4-BE49-F238E27FC236}">
                    <a16:creationId xmlns:a16="http://schemas.microsoft.com/office/drawing/2014/main" id="{AE1DE4DC-4FBA-DE4E-84BC-5E7A9CE063C6}"/>
                  </a:ext>
                </a:extLst>
              </p:cNvPr>
              <p:cNvSpPr/>
              <p:nvPr/>
            </p:nvSpPr>
            <p:spPr>
              <a:xfrm>
                <a:off x="5241271" y="1124859"/>
                <a:ext cx="257175" cy="260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Rectangle 226">
                <a:extLst>
                  <a:ext uri="{FF2B5EF4-FFF2-40B4-BE49-F238E27FC236}">
                    <a16:creationId xmlns:a16="http://schemas.microsoft.com/office/drawing/2014/main" id="{3CAC09D8-22AE-FE46-8369-3F504F47A5E0}"/>
                  </a:ext>
                </a:extLst>
              </p:cNvPr>
              <p:cNvSpPr/>
              <p:nvPr/>
            </p:nvSpPr>
            <p:spPr>
              <a:xfrm>
                <a:off x="5539067" y="1124859"/>
                <a:ext cx="257175" cy="260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Rectangle 227">
                <a:extLst>
                  <a:ext uri="{FF2B5EF4-FFF2-40B4-BE49-F238E27FC236}">
                    <a16:creationId xmlns:a16="http://schemas.microsoft.com/office/drawing/2014/main" id="{254BE384-6164-D449-8B5D-BEE5059D7A39}"/>
                  </a:ext>
                </a:extLst>
              </p:cNvPr>
              <p:cNvSpPr/>
              <p:nvPr/>
            </p:nvSpPr>
            <p:spPr>
              <a:xfrm>
                <a:off x="5834342" y="1124859"/>
                <a:ext cx="257175" cy="260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Rectangle 228">
                <a:extLst>
                  <a:ext uri="{FF2B5EF4-FFF2-40B4-BE49-F238E27FC236}">
                    <a16:creationId xmlns:a16="http://schemas.microsoft.com/office/drawing/2014/main" id="{98CB0A16-1C1D-E649-967D-E3CD062270BD}"/>
                  </a:ext>
                </a:extLst>
              </p:cNvPr>
              <p:cNvSpPr/>
              <p:nvPr/>
            </p:nvSpPr>
            <p:spPr>
              <a:xfrm>
                <a:off x="6129617" y="1124859"/>
                <a:ext cx="257175" cy="260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1" name="Rectangle 220">
              <a:extLst>
                <a:ext uri="{FF2B5EF4-FFF2-40B4-BE49-F238E27FC236}">
                  <a16:creationId xmlns:a16="http://schemas.microsoft.com/office/drawing/2014/main" id="{A89B808F-BF84-AB45-ADBB-150368B50C46}"/>
                </a:ext>
              </a:extLst>
            </p:cNvPr>
            <p:cNvSpPr/>
            <p:nvPr/>
          </p:nvSpPr>
          <p:spPr>
            <a:xfrm>
              <a:off x="8237458" y="2050448"/>
              <a:ext cx="257175" cy="260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2" name="Rectangle 221">
              <a:extLst>
                <a:ext uri="{FF2B5EF4-FFF2-40B4-BE49-F238E27FC236}">
                  <a16:creationId xmlns:a16="http://schemas.microsoft.com/office/drawing/2014/main" id="{1F2762A8-DFAB-EB40-A7CF-91929C93E571}"/>
                </a:ext>
              </a:extLst>
            </p:cNvPr>
            <p:cNvSpPr/>
            <p:nvPr/>
          </p:nvSpPr>
          <p:spPr>
            <a:xfrm>
              <a:off x="6433305" y="2050448"/>
              <a:ext cx="257175" cy="260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0" name="Group 229">
            <a:extLst>
              <a:ext uri="{FF2B5EF4-FFF2-40B4-BE49-F238E27FC236}">
                <a16:creationId xmlns:a16="http://schemas.microsoft.com/office/drawing/2014/main" id="{50782062-1B92-8B49-ABCE-69EF907C1CDE}"/>
              </a:ext>
            </a:extLst>
          </p:cNvPr>
          <p:cNvGrpSpPr/>
          <p:nvPr/>
        </p:nvGrpSpPr>
        <p:grpSpPr>
          <a:xfrm>
            <a:off x="4646898" y="5705000"/>
            <a:ext cx="2046567" cy="271849"/>
            <a:chOff x="5845219" y="2050448"/>
            <a:chExt cx="2046567" cy="271849"/>
          </a:xfrm>
        </p:grpSpPr>
        <p:grpSp>
          <p:nvGrpSpPr>
            <p:cNvPr id="231" name="Group 230">
              <a:extLst>
                <a:ext uri="{FF2B5EF4-FFF2-40B4-BE49-F238E27FC236}">
                  <a16:creationId xmlns:a16="http://schemas.microsoft.com/office/drawing/2014/main" id="{8FF6D9EC-52E8-484E-A9F3-A021FCB860E9}"/>
                </a:ext>
              </a:extLst>
            </p:cNvPr>
            <p:cNvGrpSpPr/>
            <p:nvPr/>
          </p:nvGrpSpPr>
          <p:grpSpPr>
            <a:xfrm>
              <a:off x="5845219" y="2058419"/>
              <a:ext cx="2046567" cy="263878"/>
              <a:chOff x="4044950" y="1124859"/>
              <a:chExt cx="2046567" cy="263878"/>
            </a:xfrm>
          </p:grpSpPr>
          <p:sp>
            <p:nvSpPr>
              <p:cNvPr id="234" name="Rectangle 233">
                <a:extLst>
                  <a:ext uri="{FF2B5EF4-FFF2-40B4-BE49-F238E27FC236}">
                    <a16:creationId xmlns:a16="http://schemas.microsoft.com/office/drawing/2014/main" id="{E11B3674-5864-584B-A200-7E3391FAB9B2}"/>
                  </a:ext>
                </a:extLst>
              </p:cNvPr>
              <p:cNvSpPr/>
              <p:nvPr/>
            </p:nvSpPr>
            <p:spPr>
              <a:xfrm>
                <a:off x="4044950" y="1124859"/>
                <a:ext cx="257175" cy="260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5" name="Rectangle 234">
                <a:extLst>
                  <a:ext uri="{FF2B5EF4-FFF2-40B4-BE49-F238E27FC236}">
                    <a16:creationId xmlns:a16="http://schemas.microsoft.com/office/drawing/2014/main" id="{BCC162E3-1D16-3648-BE23-448232C38F2D}"/>
                  </a:ext>
                </a:extLst>
              </p:cNvPr>
              <p:cNvSpPr/>
              <p:nvPr/>
            </p:nvSpPr>
            <p:spPr>
              <a:xfrm>
                <a:off x="4343400" y="1124859"/>
                <a:ext cx="257175" cy="260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6" name="Rectangle 235">
                <a:extLst>
                  <a:ext uri="{FF2B5EF4-FFF2-40B4-BE49-F238E27FC236}">
                    <a16:creationId xmlns:a16="http://schemas.microsoft.com/office/drawing/2014/main" id="{1AE027E3-5D68-224C-8B15-B34B1FA36564}"/>
                  </a:ext>
                </a:extLst>
              </p:cNvPr>
              <p:cNvSpPr/>
              <p:nvPr/>
            </p:nvSpPr>
            <p:spPr>
              <a:xfrm>
                <a:off x="4930832" y="1128387"/>
                <a:ext cx="257175" cy="260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Rectangle 236">
                <a:extLst>
                  <a:ext uri="{FF2B5EF4-FFF2-40B4-BE49-F238E27FC236}">
                    <a16:creationId xmlns:a16="http://schemas.microsoft.com/office/drawing/2014/main" id="{A0CC20B0-51E8-2E42-8E6A-0F94F4C35D49}"/>
                  </a:ext>
                </a:extLst>
              </p:cNvPr>
              <p:cNvSpPr/>
              <p:nvPr/>
            </p:nvSpPr>
            <p:spPr>
              <a:xfrm>
                <a:off x="5241271" y="1124859"/>
                <a:ext cx="257175" cy="260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8" name="Rectangle 237">
                <a:extLst>
                  <a:ext uri="{FF2B5EF4-FFF2-40B4-BE49-F238E27FC236}">
                    <a16:creationId xmlns:a16="http://schemas.microsoft.com/office/drawing/2014/main" id="{0CE754EB-2649-5A40-BC8D-AA96A0C4BBCD}"/>
                  </a:ext>
                </a:extLst>
              </p:cNvPr>
              <p:cNvSpPr/>
              <p:nvPr/>
            </p:nvSpPr>
            <p:spPr>
              <a:xfrm>
                <a:off x="5539067" y="1124859"/>
                <a:ext cx="257175" cy="260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Rectangle 238">
                <a:extLst>
                  <a:ext uri="{FF2B5EF4-FFF2-40B4-BE49-F238E27FC236}">
                    <a16:creationId xmlns:a16="http://schemas.microsoft.com/office/drawing/2014/main" id="{5DE73558-4BD7-CF48-8674-10F45CC2E07B}"/>
                  </a:ext>
                </a:extLst>
              </p:cNvPr>
              <p:cNvSpPr/>
              <p:nvPr/>
            </p:nvSpPr>
            <p:spPr>
              <a:xfrm>
                <a:off x="5834342" y="1124859"/>
                <a:ext cx="257175" cy="260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3" name="Rectangle 232">
              <a:extLst>
                <a:ext uri="{FF2B5EF4-FFF2-40B4-BE49-F238E27FC236}">
                  <a16:creationId xmlns:a16="http://schemas.microsoft.com/office/drawing/2014/main" id="{BADB0F25-1105-A94B-AF1B-4A70ED420EBB}"/>
                </a:ext>
              </a:extLst>
            </p:cNvPr>
            <p:cNvSpPr/>
            <p:nvPr/>
          </p:nvSpPr>
          <p:spPr>
            <a:xfrm>
              <a:off x="6433305" y="2050448"/>
              <a:ext cx="257175" cy="260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a:extLst>
              <a:ext uri="{FF2B5EF4-FFF2-40B4-BE49-F238E27FC236}">
                <a16:creationId xmlns:a16="http://schemas.microsoft.com/office/drawing/2014/main" id="{56DD25A3-DEF0-7345-9F44-4EA6809382AB}"/>
              </a:ext>
            </a:extLst>
          </p:cNvPr>
          <p:cNvGrpSpPr/>
          <p:nvPr/>
        </p:nvGrpSpPr>
        <p:grpSpPr>
          <a:xfrm>
            <a:off x="4047488" y="2663692"/>
            <a:ext cx="257852" cy="1780704"/>
            <a:chOff x="4047488" y="2663692"/>
            <a:chExt cx="257852" cy="1780704"/>
          </a:xfrm>
        </p:grpSpPr>
        <p:sp>
          <p:nvSpPr>
            <p:cNvPr id="241" name="Rectangle 240">
              <a:extLst>
                <a:ext uri="{FF2B5EF4-FFF2-40B4-BE49-F238E27FC236}">
                  <a16:creationId xmlns:a16="http://schemas.microsoft.com/office/drawing/2014/main" id="{8AE0C6F3-81D3-AA44-B919-1B0DF38BB92D}"/>
                </a:ext>
              </a:extLst>
            </p:cNvPr>
            <p:cNvSpPr/>
            <p:nvPr/>
          </p:nvSpPr>
          <p:spPr>
            <a:xfrm>
              <a:off x="4047646" y="2663692"/>
              <a:ext cx="257175" cy="260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2" name="Rectangle 241">
              <a:extLst>
                <a:ext uri="{FF2B5EF4-FFF2-40B4-BE49-F238E27FC236}">
                  <a16:creationId xmlns:a16="http://schemas.microsoft.com/office/drawing/2014/main" id="{F7CB9AFA-C1BD-3A4D-883D-5D20785822BE}"/>
                </a:ext>
              </a:extLst>
            </p:cNvPr>
            <p:cNvSpPr/>
            <p:nvPr/>
          </p:nvSpPr>
          <p:spPr>
            <a:xfrm>
              <a:off x="4047488" y="3577351"/>
              <a:ext cx="257175" cy="260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243" name="Rectangle 242">
              <a:extLst>
                <a:ext uri="{FF2B5EF4-FFF2-40B4-BE49-F238E27FC236}">
                  <a16:creationId xmlns:a16="http://schemas.microsoft.com/office/drawing/2014/main" id="{5F2DB170-6FDC-BC48-85B1-A7C6D56F4B6D}"/>
                </a:ext>
              </a:extLst>
            </p:cNvPr>
            <p:cNvSpPr/>
            <p:nvPr/>
          </p:nvSpPr>
          <p:spPr>
            <a:xfrm>
              <a:off x="4048165" y="3883027"/>
              <a:ext cx="257175" cy="260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4" name="Rectangle 243">
              <a:extLst>
                <a:ext uri="{FF2B5EF4-FFF2-40B4-BE49-F238E27FC236}">
                  <a16:creationId xmlns:a16="http://schemas.microsoft.com/office/drawing/2014/main" id="{C65841F9-DD54-E14D-8AB3-4CD92FFBE495}"/>
                </a:ext>
              </a:extLst>
            </p:cNvPr>
            <p:cNvSpPr/>
            <p:nvPr/>
          </p:nvSpPr>
          <p:spPr>
            <a:xfrm>
              <a:off x="4047488" y="4184046"/>
              <a:ext cx="257175" cy="260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a:extLst>
              <a:ext uri="{FF2B5EF4-FFF2-40B4-BE49-F238E27FC236}">
                <a16:creationId xmlns:a16="http://schemas.microsoft.com/office/drawing/2014/main" id="{A22669D0-C475-D54C-A4A4-4BC47E7BE110}"/>
              </a:ext>
            </a:extLst>
          </p:cNvPr>
          <p:cNvGrpSpPr/>
          <p:nvPr/>
        </p:nvGrpSpPr>
        <p:grpSpPr>
          <a:xfrm>
            <a:off x="5240200" y="1437891"/>
            <a:ext cx="258703" cy="3303873"/>
            <a:chOff x="5240200" y="1437891"/>
            <a:chExt cx="258703" cy="3303873"/>
          </a:xfrm>
        </p:grpSpPr>
        <p:sp>
          <p:nvSpPr>
            <p:cNvPr id="245" name="Rectangle 244">
              <a:extLst>
                <a:ext uri="{FF2B5EF4-FFF2-40B4-BE49-F238E27FC236}">
                  <a16:creationId xmlns:a16="http://schemas.microsoft.com/office/drawing/2014/main" id="{60C0BB3F-7DDA-224F-BC1B-FCA88FB7B32A}"/>
                </a:ext>
              </a:extLst>
            </p:cNvPr>
            <p:cNvSpPr/>
            <p:nvPr/>
          </p:nvSpPr>
          <p:spPr>
            <a:xfrm>
              <a:off x="5240200" y="1437891"/>
              <a:ext cx="257175" cy="260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246" name="Rectangle 245">
              <a:extLst>
                <a:ext uri="{FF2B5EF4-FFF2-40B4-BE49-F238E27FC236}">
                  <a16:creationId xmlns:a16="http://schemas.microsoft.com/office/drawing/2014/main" id="{6C74736E-2C14-BD45-A271-3C7CC3D2D6A5}"/>
                </a:ext>
              </a:extLst>
            </p:cNvPr>
            <p:cNvSpPr/>
            <p:nvPr/>
          </p:nvSpPr>
          <p:spPr>
            <a:xfrm>
              <a:off x="5240877" y="1743567"/>
              <a:ext cx="257175" cy="260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7" name="Rectangle 246">
              <a:extLst>
                <a:ext uri="{FF2B5EF4-FFF2-40B4-BE49-F238E27FC236}">
                  <a16:creationId xmlns:a16="http://schemas.microsoft.com/office/drawing/2014/main" id="{18A1E0B0-27E2-1F42-AC41-5155F8CE0DAE}"/>
                </a:ext>
              </a:extLst>
            </p:cNvPr>
            <p:cNvSpPr/>
            <p:nvPr/>
          </p:nvSpPr>
          <p:spPr>
            <a:xfrm>
              <a:off x="5240200" y="2044586"/>
              <a:ext cx="257175" cy="260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8" name="Rectangle 247">
              <a:extLst>
                <a:ext uri="{FF2B5EF4-FFF2-40B4-BE49-F238E27FC236}">
                  <a16:creationId xmlns:a16="http://schemas.microsoft.com/office/drawing/2014/main" id="{CD269432-B166-214D-89A0-A6819002218D}"/>
                </a:ext>
              </a:extLst>
            </p:cNvPr>
            <p:cNvSpPr/>
            <p:nvPr/>
          </p:nvSpPr>
          <p:spPr>
            <a:xfrm>
              <a:off x="5241043" y="2352556"/>
              <a:ext cx="257175" cy="260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9" name="Rectangle 248">
              <a:extLst>
                <a:ext uri="{FF2B5EF4-FFF2-40B4-BE49-F238E27FC236}">
                  <a16:creationId xmlns:a16="http://schemas.microsoft.com/office/drawing/2014/main" id="{C8ECD380-2DB2-7147-B979-65FAD7855F27}"/>
                </a:ext>
              </a:extLst>
            </p:cNvPr>
            <p:cNvSpPr/>
            <p:nvPr/>
          </p:nvSpPr>
          <p:spPr>
            <a:xfrm>
              <a:off x="5240366" y="2653575"/>
              <a:ext cx="257175" cy="260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Rectangle 249">
              <a:extLst>
                <a:ext uri="{FF2B5EF4-FFF2-40B4-BE49-F238E27FC236}">
                  <a16:creationId xmlns:a16="http://schemas.microsoft.com/office/drawing/2014/main" id="{234B887D-8D10-AE43-84EB-3C6166D62C1E}"/>
                </a:ext>
              </a:extLst>
            </p:cNvPr>
            <p:cNvSpPr/>
            <p:nvPr/>
          </p:nvSpPr>
          <p:spPr>
            <a:xfrm>
              <a:off x="5240885" y="3265730"/>
              <a:ext cx="257175" cy="260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251" name="Rectangle 250">
              <a:extLst>
                <a:ext uri="{FF2B5EF4-FFF2-40B4-BE49-F238E27FC236}">
                  <a16:creationId xmlns:a16="http://schemas.microsoft.com/office/drawing/2014/main" id="{3139842D-03ED-DF46-B8A3-8EC282F56035}"/>
                </a:ext>
              </a:extLst>
            </p:cNvPr>
            <p:cNvSpPr/>
            <p:nvPr/>
          </p:nvSpPr>
          <p:spPr>
            <a:xfrm>
              <a:off x="5241562" y="3571406"/>
              <a:ext cx="257175" cy="260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2" name="Rectangle 251">
              <a:extLst>
                <a:ext uri="{FF2B5EF4-FFF2-40B4-BE49-F238E27FC236}">
                  <a16:creationId xmlns:a16="http://schemas.microsoft.com/office/drawing/2014/main" id="{9F15D099-A2B9-E34C-959D-D28478E4D5C4}"/>
                </a:ext>
              </a:extLst>
            </p:cNvPr>
            <p:cNvSpPr/>
            <p:nvPr/>
          </p:nvSpPr>
          <p:spPr>
            <a:xfrm>
              <a:off x="5240885" y="3872425"/>
              <a:ext cx="257175" cy="260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3" name="Rectangle 252">
              <a:extLst>
                <a:ext uri="{FF2B5EF4-FFF2-40B4-BE49-F238E27FC236}">
                  <a16:creationId xmlns:a16="http://schemas.microsoft.com/office/drawing/2014/main" id="{D24A0082-4635-5E49-8FB8-110433B8F75F}"/>
                </a:ext>
              </a:extLst>
            </p:cNvPr>
            <p:cNvSpPr/>
            <p:nvPr/>
          </p:nvSpPr>
          <p:spPr>
            <a:xfrm>
              <a:off x="5241728" y="4180395"/>
              <a:ext cx="257175" cy="260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4" name="Rectangle 253">
              <a:extLst>
                <a:ext uri="{FF2B5EF4-FFF2-40B4-BE49-F238E27FC236}">
                  <a16:creationId xmlns:a16="http://schemas.microsoft.com/office/drawing/2014/main" id="{7CCF5555-C3E1-9048-BB16-F41C726C5E85}"/>
                </a:ext>
              </a:extLst>
            </p:cNvPr>
            <p:cNvSpPr/>
            <p:nvPr/>
          </p:nvSpPr>
          <p:spPr>
            <a:xfrm>
              <a:off x="5241051" y="4481414"/>
              <a:ext cx="257175" cy="260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5" name="Rectangle 254">
            <a:extLst>
              <a:ext uri="{FF2B5EF4-FFF2-40B4-BE49-F238E27FC236}">
                <a16:creationId xmlns:a16="http://schemas.microsoft.com/office/drawing/2014/main" id="{F423A5EF-16D3-B641-AE2B-B4170DD4EA4A}"/>
              </a:ext>
            </a:extLst>
          </p:cNvPr>
          <p:cNvSpPr/>
          <p:nvPr/>
        </p:nvSpPr>
        <p:spPr>
          <a:xfrm>
            <a:off x="5542752" y="5407050"/>
            <a:ext cx="257175" cy="260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nvGrpSpPr>
          <p:cNvPr id="26" name="Group 25">
            <a:extLst>
              <a:ext uri="{FF2B5EF4-FFF2-40B4-BE49-F238E27FC236}">
                <a16:creationId xmlns:a16="http://schemas.microsoft.com/office/drawing/2014/main" id="{D2FB5630-8D19-AC46-8B88-5C52A061CB7B}"/>
              </a:ext>
            </a:extLst>
          </p:cNvPr>
          <p:cNvGrpSpPr/>
          <p:nvPr/>
        </p:nvGrpSpPr>
        <p:grpSpPr>
          <a:xfrm>
            <a:off x="6134801" y="3883027"/>
            <a:ext cx="262868" cy="2423983"/>
            <a:chOff x="6134801" y="3883027"/>
            <a:chExt cx="262868" cy="2423983"/>
          </a:xfrm>
        </p:grpSpPr>
        <p:sp>
          <p:nvSpPr>
            <p:cNvPr id="256" name="Rectangle 255">
              <a:extLst>
                <a:ext uri="{FF2B5EF4-FFF2-40B4-BE49-F238E27FC236}">
                  <a16:creationId xmlns:a16="http://schemas.microsoft.com/office/drawing/2014/main" id="{16D9AC1B-319B-D84A-80DC-A142725A44D2}"/>
                </a:ext>
              </a:extLst>
            </p:cNvPr>
            <p:cNvSpPr/>
            <p:nvPr/>
          </p:nvSpPr>
          <p:spPr>
            <a:xfrm>
              <a:off x="6140494" y="3883027"/>
              <a:ext cx="257175" cy="260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257" name="Rectangle 256">
              <a:extLst>
                <a:ext uri="{FF2B5EF4-FFF2-40B4-BE49-F238E27FC236}">
                  <a16:creationId xmlns:a16="http://schemas.microsoft.com/office/drawing/2014/main" id="{EA6C2F71-12FD-6E45-9F63-455D9EC18E18}"/>
                </a:ext>
              </a:extLst>
            </p:cNvPr>
            <p:cNvSpPr/>
            <p:nvPr/>
          </p:nvSpPr>
          <p:spPr>
            <a:xfrm>
              <a:off x="6140494" y="4189866"/>
              <a:ext cx="257175" cy="260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258" name="Rectangle 257">
              <a:extLst>
                <a:ext uri="{FF2B5EF4-FFF2-40B4-BE49-F238E27FC236}">
                  <a16:creationId xmlns:a16="http://schemas.microsoft.com/office/drawing/2014/main" id="{3FF5C4D0-0525-F244-B943-D961CBD5E529}"/>
                </a:ext>
              </a:extLst>
            </p:cNvPr>
            <p:cNvSpPr/>
            <p:nvPr/>
          </p:nvSpPr>
          <p:spPr>
            <a:xfrm>
              <a:off x="6140494" y="5118932"/>
              <a:ext cx="257175" cy="260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259" name="Rectangle 258">
              <a:extLst>
                <a:ext uri="{FF2B5EF4-FFF2-40B4-BE49-F238E27FC236}">
                  <a16:creationId xmlns:a16="http://schemas.microsoft.com/office/drawing/2014/main" id="{B7B982E6-4EC3-5C4A-8136-21CB4194E186}"/>
                </a:ext>
              </a:extLst>
            </p:cNvPr>
            <p:cNvSpPr/>
            <p:nvPr/>
          </p:nvSpPr>
          <p:spPr>
            <a:xfrm>
              <a:off x="6134801" y="5415021"/>
              <a:ext cx="257175" cy="260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260" name="Rectangle 259">
              <a:extLst>
                <a:ext uri="{FF2B5EF4-FFF2-40B4-BE49-F238E27FC236}">
                  <a16:creationId xmlns:a16="http://schemas.microsoft.com/office/drawing/2014/main" id="{63C24B6D-E174-314E-8118-3CCFB7C53998}"/>
                </a:ext>
              </a:extLst>
            </p:cNvPr>
            <p:cNvSpPr/>
            <p:nvPr/>
          </p:nvSpPr>
          <p:spPr>
            <a:xfrm>
              <a:off x="6136487" y="6046660"/>
              <a:ext cx="257175" cy="260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261" name="Rectangle 260">
            <a:extLst>
              <a:ext uri="{FF2B5EF4-FFF2-40B4-BE49-F238E27FC236}">
                <a16:creationId xmlns:a16="http://schemas.microsoft.com/office/drawing/2014/main" id="{86B81168-0BC8-4B4A-9346-F2316D1627FC}"/>
              </a:ext>
            </a:extLst>
          </p:cNvPr>
          <p:cNvSpPr/>
          <p:nvPr/>
        </p:nvSpPr>
        <p:spPr>
          <a:xfrm>
            <a:off x="4644694" y="6026425"/>
            <a:ext cx="257175" cy="260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262" name="TextBox 261">
            <a:extLst>
              <a:ext uri="{FF2B5EF4-FFF2-40B4-BE49-F238E27FC236}">
                <a16:creationId xmlns:a16="http://schemas.microsoft.com/office/drawing/2014/main" id="{216A1B3E-7A70-664F-9502-D3A62FB60A4C}"/>
              </a:ext>
            </a:extLst>
          </p:cNvPr>
          <p:cNvSpPr txBox="1"/>
          <p:nvPr/>
        </p:nvSpPr>
        <p:spPr>
          <a:xfrm>
            <a:off x="1089889" y="3658122"/>
            <a:ext cx="1595309" cy="1200329"/>
          </a:xfrm>
          <a:prstGeom prst="rect">
            <a:avLst/>
          </a:prstGeom>
          <a:noFill/>
        </p:spPr>
        <p:txBody>
          <a:bodyPr wrap="none" rtlCol="0">
            <a:spAutoFit/>
          </a:bodyPr>
          <a:lstStyle/>
          <a:p>
            <a:pPr algn="ctr"/>
            <a:r>
              <a:rPr lang="en-US" sz="2400" b="1" dirty="0">
                <a:solidFill>
                  <a:srgbClr val="115076"/>
                </a:solidFill>
              </a:rPr>
              <a:t>10 DOWN</a:t>
            </a:r>
          </a:p>
          <a:p>
            <a:pPr algn="ctr"/>
            <a:endParaRPr lang="en-US" sz="2400" dirty="0">
              <a:solidFill>
                <a:srgbClr val="115076"/>
              </a:solidFill>
            </a:endParaRPr>
          </a:p>
          <a:p>
            <a:pPr algn="ctr"/>
            <a:r>
              <a:rPr lang="en-US" sz="2400" dirty="0">
                <a:solidFill>
                  <a:srgbClr val="115076"/>
                </a:solidFill>
              </a:rPr>
              <a:t>had (pp)</a:t>
            </a:r>
          </a:p>
        </p:txBody>
      </p:sp>
      <p:grpSp>
        <p:nvGrpSpPr>
          <p:cNvPr id="46" name="Group 45">
            <a:extLst>
              <a:ext uri="{FF2B5EF4-FFF2-40B4-BE49-F238E27FC236}">
                <a16:creationId xmlns:a16="http://schemas.microsoft.com/office/drawing/2014/main" id="{3EEA3FF8-6F2B-9246-A5F5-64E105B03D5D}"/>
              </a:ext>
            </a:extLst>
          </p:cNvPr>
          <p:cNvGrpSpPr/>
          <p:nvPr/>
        </p:nvGrpSpPr>
        <p:grpSpPr>
          <a:xfrm>
            <a:off x="7327190" y="2352556"/>
            <a:ext cx="279760" cy="2397678"/>
            <a:chOff x="7327190" y="2352556"/>
            <a:chExt cx="279760" cy="2397678"/>
          </a:xfrm>
        </p:grpSpPr>
        <p:sp>
          <p:nvSpPr>
            <p:cNvPr id="263" name="Rectangle 262">
              <a:extLst>
                <a:ext uri="{FF2B5EF4-FFF2-40B4-BE49-F238E27FC236}">
                  <a16:creationId xmlns:a16="http://schemas.microsoft.com/office/drawing/2014/main" id="{B9EE5EA6-60B4-974E-A0EC-E570DCB90697}"/>
                </a:ext>
              </a:extLst>
            </p:cNvPr>
            <p:cNvSpPr/>
            <p:nvPr/>
          </p:nvSpPr>
          <p:spPr>
            <a:xfrm>
              <a:off x="7331614" y="2352556"/>
              <a:ext cx="257175" cy="260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264" name="Rectangle 263">
              <a:extLst>
                <a:ext uri="{FF2B5EF4-FFF2-40B4-BE49-F238E27FC236}">
                  <a16:creationId xmlns:a16="http://schemas.microsoft.com/office/drawing/2014/main" id="{A5D0C283-3A81-8C42-B1CC-23707CD6DD8B}"/>
                </a:ext>
              </a:extLst>
            </p:cNvPr>
            <p:cNvSpPr/>
            <p:nvPr/>
          </p:nvSpPr>
          <p:spPr>
            <a:xfrm>
              <a:off x="7331614" y="2964711"/>
              <a:ext cx="257175" cy="260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265" name="Rectangle 264">
              <a:extLst>
                <a:ext uri="{FF2B5EF4-FFF2-40B4-BE49-F238E27FC236}">
                  <a16:creationId xmlns:a16="http://schemas.microsoft.com/office/drawing/2014/main" id="{A20B83B6-37AC-5845-A1F9-97B43A508C28}"/>
                </a:ext>
              </a:extLst>
            </p:cNvPr>
            <p:cNvSpPr/>
            <p:nvPr/>
          </p:nvSpPr>
          <p:spPr>
            <a:xfrm>
              <a:off x="7331613" y="3279084"/>
              <a:ext cx="257175" cy="260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266" name="Rectangle 265">
              <a:extLst>
                <a:ext uri="{FF2B5EF4-FFF2-40B4-BE49-F238E27FC236}">
                  <a16:creationId xmlns:a16="http://schemas.microsoft.com/office/drawing/2014/main" id="{429F889B-113D-B047-9F9D-F96D5EB82711}"/>
                </a:ext>
              </a:extLst>
            </p:cNvPr>
            <p:cNvSpPr/>
            <p:nvPr/>
          </p:nvSpPr>
          <p:spPr>
            <a:xfrm>
              <a:off x="7331612" y="3577351"/>
              <a:ext cx="257175" cy="260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267" name="Rectangle 266">
              <a:extLst>
                <a:ext uri="{FF2B5EF4-FFF2-40B4-BE49-F238E27FC236}">
                  <a16:creationId xmlns:a16="http://schemas.microsoft.com/office/drawing/2014/main" id="{9394834F-9059-8843-A603-47C6AB20D28A}"/>
                </a:ext>
              </a:extLst>
            </p:cNvPr>
            <p:cNvSpPr/>
            <p:nvPr/>
          </p:nvSpPr>
          <p:spPr>
            <a:xfrm>
              <a:off x="7327190" y="3887623"/>
              <a:ext cx="257175" cy="260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268" name="Rectangle 267">
              <a:extLst>
                <a:ext uri="{FF2B5EF4-FFF2-40B4-BE49-F238E27FC236}">
                  <a16:creationId xmlns:a16="http://schemas.microsoft.com/office/drawing/2014/main" id="{18DF2DFA-3311-6843-BFB2-752166AC7CE2}"/>
                </a:ext>
              </a:extLst>
            </p:cNvPr>
            <p:cNvSpPr/>
            <p:nvPr/>
          </p:nvSpPr>
          <p:spPr>
            <a:xfrm>
              <a:off x="7334734" y="4189866"/>
              <a:ext cx="257175" cy="260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269" name="Rectangle 268">
              <a:extLst>
                <a:ext uri="{FF2B5EF4-FFF2-40B4-BE49-F238E27FC236}">
                  <a16:creationId xmlns:a16="http://schemas.microsoft.com/office/drawing/2014/main" id="{64791561-BCE9-8241-B20B-8DB09B19F6CF}"/>
                </a:ext>
              </a:extLst>
            </p:cNvPr>
            <p:cNvSpPr/>
            <p:nvPr/>
          </p:nvSpPr>
          <p:spPr>
            <a:xfrm>
              <a:off x="7349775" y="4489884"/>
              <a:ext cx="257175" cy="260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grpSp>
        <p:nvGrpSpPr>
          <p:cNvPr id="49" name="Group 48">
            <a:extLst>
              <a:ext uri="{FF2B5EF4-FFF2-40B4-BE49-F238E27FC236}">
                <a16:creationId xmlns:a16="http://schemas.microsoft.com/office/drawing/2014/main" id="{6A8F06E6-AE63-F744-AD3A-D7645F53C7B4}"/>
              </a:ext>
            </a:extLst>
          </p:cNvPr>
          <p:cNvGrpSpPr/>
          <p:nvPr/>
        </p:nvGrpSpPr>
        <p:grpSpPr>
          <a:xfrm>
            <a:off x="8522881" y="3883027"/>
            <a:ext cx="267026" cy="2403748"/>
            <a:chOff x="8522881" y="3883027"/>
            <a:chExt cx="267026" cy="2403748"/>
          </a:xfrm>
        </p:grpSpPr>
        <p:sp>
          <p:nvSpPr>
            <p:cNvPr id="270" name="Rectangle 269">
              <a:extLst>
                <a:ext uri="{FF2B5EF4-FFF2-40B4-BE49-F238E27FC236}">
                  <a16:creationId xmlns:a16="http://schemas.microsoft.com/office/drawing/2014/main" id="{C52880DD-A29D-0A42-AB76-A4D85D7204F2}"/>
                </a:ext>
              </a:extLst>
            </p:cNvPr>
            <p:cNvSpPr/>
            <p:nvPr/>
          </p:nvSpPr>
          <p:spPr>
            <a:xfrm>
              <a:off x="8528208" y="3883027"/>
              <a:ext cx="257175" cy="260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271" name="Rectangle 270">
              <a:extLst>
                <a:ext uri="{FF2B5EF4-FFF2-40B4-BE49-F238E27FC236}">
                  <a16:creationId xmlns:a16="http://schemas.microsoft.com/office/drawing/2014/main" id="{1E12E8B2-0EEE-9F40-8DC5-7CF55498E5FC}"/>
                </a:ext>
              </a:extLst>
            </p:cNvPr>
            <p:cNvSpPr/>
            <p:nvPr/>
          </p:nvSpPr>
          <p:spPr>
            <a:xfrm>
              <a:off x="8528208" y="4189866"/>
              <a:ext cx="257175" cy="260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272" name="Rectangle 271">
              <a:extLst>
                <a:ext uri="{FF2B5EF4-FFF2-40B4-BE49-F238E27FC236}">
                  <a16:creationId xmlns:a16="http://schemas.microsoft.com/office/drawing/2014/main" id="{75883638-2666-224C-9805-A82C127118F3}"/>
                </a:ext>
              </a:extLst>
            </p:cNvPr>
            <p:cNvSpPr/>
            <p:nvPr/>
          </p:nvSpPr>
          <p:spPr>
            <a:xfrm>
              <a:off x="8528208" y="5099422"/>
              <a:ext cx="257175" cy="260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273" name="Rectangle 272">
              <a:extLst>
                <a:ext uri="{FF2B5EF4-FFF2-40B4-BE49-F238E27FC236}">
                  <a16:creationId xmlns:a16="http://schemas.microsoft.com/office/drawing/2014/main" id="{60C6ADBD-5EA4-054C-AF20-C6EEE6D7ED5C}"/>
                </a:ext>
              </a:extLst>
            </p:cNvPr>
            <p:cNvSpPr/>
            <p:nvPr/>
          </p:nvSpPr>
          <p:spPr>
            <a:xfrm>
              <a:off x="8522881" y="5415021"/>
              <a:ext cx="257175" cy="260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274" name="Rectangle 273">
              <a:extLst>
                <a:ext uri="{FF2B5EF4-FFF2-40B4-BE49-F238E27FC236}">
                  <a16:creationId xmlns:a16="http://schemas.microsoft.com/office/drawing/2014/main" id="{7CB78D6D-BFA6-574B-AF83-A611103F4BB4}"/>
                </a:ext>
              </a:extLst>
            </p:cNvPr>
            <p:cNvSpPr/>
            <p:nvPr/>
          </p:nvSpPr>
          <p:spPr>
            <a:xfrm>
              <a:off x="8532732" y="5721860"/>
              <a:ext cx="257175" cy="260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275" name="Rectangle 274">
              <a:extLst>
                <a:ext uri="{FF2B5EF4-FFF2-40B4-BE49-F238E27FC236}">
                  <a16:creationId xmlns:a16="http://schemas.microsoft.com/office/drawing/2014/main" id="{0E316830-39B4-8042-8C92-7445527FF3F9}"/>
                </a:ext>
              </a:extLst>
            </p:cNvPr>
            <p:cNvSpPr/>
            <p:nvPr/>
          </p:nvSpPr>
          <p:spPr>
            <a:xfrm>
              <a:off x="8532731" y="6026425"/>
              <a:ext cx="257175" cy="260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grpSp>
        <p:nvGrpSpPr>
          <p:cNvPr id="55" name="Group 54">
            <a:extLst>
              <a:ext uri="{FF2B5EF4-FFF2-40B4-BE49-F238E27FC236}">
                <a16:creationId xmlns:a16="http://schemas.microsoft.com/office/drawing/2014/main" id="{328355AB-6FDB-4549-B710-4A2631806E66}"/>
              </a:ext>
            </a:extLst>
          </p:cNvPr>
          <p:cNvGrpSpPr/>
          <p:nvPr/>
        </p:nvGrpSpPr>
        <p:grpSpPr>
          <a:xfrm>
            <a:off x="7925673" y="5099422"/>
            <a:ext cx="271163" cy="868843"/>
            <a:chOff x="7925673" y="5099422"/>
            <a:chExt cx="271163" cy="868843"/>
          </a:xfrm>
        </p:grpSpPr>
        <p:sp>
          <p:nvSpPr>
            <p:cNvPr id="276" name="Rectangle 275">
              <a:extLst>
                <a:ext uri="{FF2B5EF4-FFF2-40B4-BE49-F238E27FC236}">
                  <a16:creationId xmlns:a16="http://schemas.microsoft.com/office/drawing/2014/main" id="{87C49991-5895-E840-8E4C-6D306D008C84}"/>
                </a:ext>
              </a:extLst>
            </p:cNvPr>
            <p:cNvSpPr/>
            <p:nvPr/>
          </p:nvSpPr>
          <p:spPr>
            <a:xfrm>
              <a:off x="7939661" y="5099422"/>
              <a:ext cx="257175" cy="260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277" name="Rectangle 276">
              <a:extLst>
                <a:ext uri="{FF2B5EF4-FFF2-40B4-BE49-F238E27FC236}">
                  <a16:creationId xmlns:a16="http://schemas.microsoft.com/office/drawing/2014/main" id="{27EB8A03-B009-CD43-BF67-EFE15859F497}"/>
                </a:ext>
              </a:extLst>
            </p:cNvPr>
            <p:cNvSpPr/>
            <p:nvPr/>
          </p:nvSpPr>
          <p:spPr>
            <a:xfrm>
              <a:off x="7925673" y="5415021"/>
              <a:ext cx="257175" cy="260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278" name="Rectangle 277">
              <a:extLst>
                <a:ext uri="{FF2B5EF4-FFF2-40B4-BE49-F238E27FC236}">
                  <a16:creationId xmlns:a16="http://schemas.microsoft.com/office/drawing/2014/main" id="{B49840C8-4547-034B-9608-D81C8D75731E}"/>
                </a:ext>
              </a:extLst>
            </p:cNvPr>
            <p:cNvSpPr/>
            <p:nvPr/>
          </p:nvSpPr>
          <p:spPr>
            <a:xfrm>
              <a:off x="7932394" y="5707915"/>
              <a:ext cx="257175" cy="260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grpSp>
        <p:nvGrpSpPr>
          <p:cNvPr id="56" name="Group 55">
            <a:extLst>
              <a:ext uri="{FF2B5EF4-FFF2-40B4-BE49-F238E27FC236}">
                <a16:creationId xmlns:a16="http://schemas.microsoft.com/office/drawing/2014/main" id="{E55DAFA1-BD68-5C42-A012-4A15E37DC0EE}"/>
              </a:ext>
            </a:extLst>
          </p:cNvPr>
          <p:cNvGrpSpPr/>
          <p:nvPr/>
        </p:nvGrpSpPr>
        <p:grpSpPr>
          <a:xfrm>
            <a:off x="9421580" y="2352556"/>
            <a:ext cx="257176" cy="1173524"/>
            <a:chOff x="9421580" y="2352556"/>
            <a:chExt cx="257176" cy="1173524"/>
          </a:xfrm>
        </p:grpSpPr>
        <p:sp>
          <p:nvSpPr>
            <p:cNvPr id="279" name="Rectangle 278">
              <a:extLst>
                <a:ext uri="{FF2B5EF4-FFF2-40B4-BE49-F238E27FC236}">
                  <a16:creationId xmlns:a16="http://schemas.microsoft.com/office/drawing/2014/main" id="{7C701D44-6B24-E345-814D-6A56112C9976}"/>
                </a:ext>
              </a:extLst>
            </p:cNvPr>
            <p:cNvSpPr/>
            <p:nvPr/>
          </p:nvSpPr>
          <p:spPr>
            <a:xfrm>
              <a:off x="9421581" y="2352556"/>
              <a:ext cx="257175" cy="260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280" name="Rectangle 279">
              <a:extLst>
                <a:ext uri="{FF2B5EF4-FFF2-40B4-BE49-F238E27FC236}">
                  <a16:creationId xmlns:a16="http://schemas.microsoft.com/office/drawing/2014/main" id="{428D6736-426F-5A49-890E-F2F38DB401ED}"/>
                </a:ext>
              </a:extLst>
            </p:cNvPr>
            <p:cNvSpPr/>
            <p:nvPr/>
          </p:nvSpPr>
          <p:spPr>
            <a:xfrm>
              <a:off x="9421581" y="2964129"/>
              <a:ext cx="257175" cy="260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281" name="Rectangle 280">
              <a:extLst>
                <a:ext uri="{FF2B5EF4-FFF2-40B4-BE49-F238E27FC236}">
                  <a16:creationId xmlns:a16="http://schemas.microsoft.com/office/drawing/2014/main" id="{10B17A94-B096-1B4F-9D00-A40037D13ED5}"/>
                </a:ext>
              </a:extLst>
            </p:cNvPr>
            <p:cNvSpPr/>
            <p:nvPr/>
          </p:nvSpPr>
          <p:spPr>
            <a:xfrm>
              <a:off x="9421580" y="3265730"/>
              <a:ext cx="257175" cy="260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grpSp>
        <p:nvGrpSpPr>
          <p:cNvPr id="65" name="Group 64">
            <a:extLst>
              <a:ext uri="{FF2B5EF4-FFF2-40B4-BE49-F238E27FC236}">
                <a16:creationId xmlns:a16="http://schemas.microsoft.com/office/drawing/2014/main" id="{12688575-ED5B-7A4F-97B8-3AD89111287A}"/>
              </a:ext>
            </a:extLst>
          </p:cNvPr>
          <p:cNvGrpSpPr/>
          <p:nvPr/>
        </p:nvGrpSpPr>
        <p:grpSpPr>
          <a:xfrm>
            <a:off x="10019462" y="3881044"/>
            <a:ext cx="266504" cy="1493474"/>
            <a:chOff x="10019462" y="3881044"/>
            <a:chExt cx="266504" cy="1493474"/>
          </a:xfrm>
        </p:grpSpPr>
        <p:sp>
          <p:nvSpPr>
            <p:cNvPr id="282" name="Rectangle 281">
              <a:extLst>
                <a:ext uri="{FF2B5EF4-FFF2-40B4-BE49-F238E27FC236}">
                  <a16:creationId xmlns:a16="http://schemas.microsoft.com/office/drawing/2014/main" id="{7C8FDBC5-2BB8-C542-9775-A7E221FD7B6B}"/>
                </a:ext>
              </a:extLst>
            </p:cNvPr>
            <p:cNvSpPr/>
            <p:nvPr/>
          </p:nvSpPr>
          <p:spPr>
            <a:xfrm>
              <a:off x="10019462" y="3881044"/>
              <a:ext cx="257175" cy="260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283" name="Rectangle 282">
              <a:extLst>
                <a:ext uri="{FF2B5EF4-FFF2-40B4-BE49-F238E27FC236}">
                  <a16:creationId xmlns:a16="http://schemas.microsoft.com/office/drawing/2014/main" id="{FE4F4D7A-3B1F-154A-AE42-DCDAA59AFD38}"/>
                </a:ext>
              </a:extLst>
            </p:cNvPr>
            <p:cNvSpPr/>
            <p:nvPr/>
          </p:nvSpPr>
          <p:spPr>
            <a:xfrm>
              <a:off x="10027598" y="4489884"/>
              <a:ext cx="257175" cy="260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284" name="Rectangle 283">
              <a:extLst>
                <a:ext uri="{FF2B5EF4-FFF2-40B4-BE49-F238E27FC236}">
                  <a16:creationId xmlns:a16="http://schemas.microsoft.com/office/drawing/2014/main" id="{33A60F4C-769D-734F-B68C-D243DF8D0C52}"/>
                </a:ext>
              </a:extLst>
            </p:cNvPr>
            <p:cNvSpPr/>
            <p:nvPr/>
          </p:nvSpPr>
          <p:spPr>
            <a:xfrm>
              <a:off x="10028791" y="5114168"/>
              <a:ext cx="257175" cy="260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Tree>
    <p:extLst>
      <p:ext uri="{BB962C8B-B14F-4D97-AF65-F5344CB8AC3E}">
        <p14:creationId xmlns:p14="http://schemas.microsoft.com/office/powerpoint/2010/main" val="326896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19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6"/>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192"/>
                                        </p:tgtEl>
                                        <p:attrNameLst>
                                          <p:attrName>style.visibility</p:attrName>
                                        </p:attrNameLst>
                                      </p:cBhvr>
                                      <p:to>
                                        <p:strVal val="hidden"/>
                                      </p:to>
                                    </p:set>
                                  </p:childTnLst>
                                </p:cTn>
                              </p:par>
                              <p:par>
                                <p:cTn id="13" presetID="1" presetClass="entr" presetSubtype="0" fill="hold" grpId="1" nodeType="withEffect">
                                  <p:stCondLst>
                                    <p:cond delay="0"/>
                                  </p:stCondLst>
                                  <p:childTnLst>
                                    <p:set>
                                      <p:cBhvr>
                                        <p:cTn id="14" dur="1" fill="hold">
                                          <p:stCondLst>
                                            <p:cond delay="0"/>
                                          </p:stCondLst>
                                        </p:cTn>
                                        <p:tgtEl>
                                          <p:spTgt spid="1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17"/>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118"/>
                                        </p:tgtEl>
                                        <p:attrNameLst>
                                          <p:attrName>style.visibility</p:attrName>
                                        </p:attrNameLst>
                                      </p:cBhvr>
                                      <p:to>
                                        <p:strVal val="hidden"/>
                                      </p:to>
                                    </p:set>
                                  </p:childTnLst>
                                </p:cTn>
                              </p:par>
                              <p:par>
                                <p:cTn id="21" presetID="1" presetClass="entr" presetSubtype="0" fill="hold" grpId="1" nodeType="withEffect">
                                  <p:stCondLst>
                                    <p:cond delay="0"/>
                                  </p:stCondLst>
                                  <p:childTnLst>
                                    <p:set>
                                      <p:cBhvr>
                                        <p:cTn id="22" dur="1" fill="hold">
                                          <p:stCondLst>
                                            <p:cond delay="0"/>
                                          </p:stCondLst>
                                        </p:cTn>
                                        <p:tgtEl>
                                          <p:spTgt spid="1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145"/>
                                        </p:tgtEl>
                                        <p:attrNameLst>
                                          <p:attrName>style.visibility</p:attrName>
                                        </p:attrNameLst>
                                      </p:cBhvr>
                                      <p:to>
                                        <p:strVal val="hidden"/>
                                      </p:to>
                                    </p:set>
                                  </p:childTnLst>
                                </p:cTn>
                              </p:par>
                              <p:par>
                                <p:cTn id="27" presetID="1" presetClass="exit" presetSubtype="0" fill="hold" grpId="0" nodeType="withEffect">
                                  <p:stCondLst>
                                    <p:cond delay="0"/>
                                  </p:stCondLst>
                                  <p:childTnLst>
                                    <p:set>
                                      <p:cBhvr>
                                        <p:cTn id="28" dur="1" fill="hold">
                                          <p:stCondLst>
                                            <p:cond delay="0"/>
                                          </p:stCondLst>
                                        </p:cTn>
                                        <p:tgtEl>
                                          <p:spTgt spid="119"/>
                                        </p:tgtEl>
                                        <p:attrNameLst>
                                          <p:attrName>style.visibility</p:attrName>
                                        </p:attrNameLst>
                                      </p:cBhvr>
                                      <p:to>
                                        <p:strVal val="hidden"/>
                                      </p:to>
                                    </p:set>
                                  </p:childTnLst>
                                </p:cTn>
                              </p:par>
                              <p:par>
                                <p:cTn id="29" presetID="1" presetClass="entr" presetSubtype="0" fill="hold" grpId="1" nodeType="withEffect">
                                  <p:stCondLst>
                                    <p:cond delay="0"/>
                                  </p:stCondLst>
                                  <p:childTnLst>
                                    <p:set>
                                      <p:cBhvr>
                                        <p:cTn id="30" dur="1" fill="hold">
                                          <p:stCondLst>
                                            <p:cond delay="0"/>
                                          </p:stCondLst>
                                        </p:cTn>
                                        <p:tgtEl>
                                          <p:spTgt spid="1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158"/>
                                        </p:tgtEl>
                                        <p:attrNameLst>
                                          <p:attrName>style.visibility</p:attrName>
                                        </p:attrNameLst>
                                      </p:cBhvr>
                                      <p:to>
                                        <p:strVal val="hidden"/>
                                      </p:to>
                                    </p:set>
                                  </p:childTnLst>
                                </p:cTn>
                              </p:par>
                              <p:par>
                                <p:cTn id="35" presetID="1" presetClass="exit" presetSubtype="0" fill="hold" grpId="0" nodeType="withEffect">
                                  <p:stCondLst>
                                    <p:cond delay="0"/>
                                  </p:stCondLst>
                                  <p:childTnLst>
                                    <p:set>
                                      <p:cBhvr>
                                        <p:cTn id="36" dur="1" fill="hold">
                                          <p:stCondLst>
                                            <p:cond delay="0"/>
                                          </p:stCondLst>
                                        </p:cTn>
                                        <p:tgtEl>
                                          <p:spTgt spid="120"/>
                                        </p:tgtEl>
                                        <p:attrNameLst>
                                          <p:attrName>style.visibility</p:attrName>
                                        </p:attrNameLst>
                                      </p:cBhvr>
                                      <p:to>
                                        <p:strVal val="hidden"/>
                                      </p:to>
                                    </p:set>
                                  </p:childTnLst>
                                </p:cTn>
                              </p:par>
                              <p:par>
                                <p:cTn id="37" presetID="1" presetClass="entr" presetSubtype="0" fill="hold" grpId="1" nodeType="withEffect">
                                  <p:stCondLst>
                                    <p:cond delay="0"/>
                                  </p:stCondLst>
                                  <p:childTnLst>
                                    <p:set>
                                      <p:cBhvr>
                                        <p:cTn id="38" dur="1" fill="hold">
                                          <p:stCondLst>
                                            <p:cond delay="0"/>
                                          </p:stCondLst>
                                        </p:cTn>
                                        <p:tgtEl>
                                          <p:spTgt spid="12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168"/>
                                        </p:tgtEl>
                                        <p:attrNameLst>
                                          <p:attrName>style.visibility</p:attrName>
                                        </p:attrNameLst>
                                      </p:cBhvr>
                                      <p:to>
                                        <p:strVal val="hidden"/>
                                      </p:to>
                                    </p:set>
                                  </p:childTnLst>
                                </p:cTn>
                              </p:par>
                              <p:par>
                                <p:cTn id="43" presetID="1" presetClass="exit" presetSubtype="0" fill="hold" grpId="0" nodeType="withEffect">
                                  <p:stCondLst>
                                    <p:cond delay="0"/>
                                  </p:stCondLst>
                                  <p:childTnLst>
                                    <p:set>
                                      <p:cBhvr>
                                        <p:cTn id="44" dur="1" fill="hold">
                                          <p:stCondLst>
                                            <p:cond delay="0"/>
                                          </p:stCondLst>
                                        </p:cTn>
                                        <p:tgtEl>
                                          <p:spTgt spid="121"/>
                                        </p:tgtEl>
                                        <p:attrNameLst>
                                          <p:attrName>style.visibility</p:attrName>
                                        </p:attrNameLst>
                                      </p:cBhvr>
                                      <p:to>
                                        <p:strVal val="hidden"/>
                                      </p:to>
                                    </p:set>
                                  </p:childTnLst>
                                </p:cTn>
                              </p:par>
                              <p:par>
                                <p:cTn id="45" presetID="1" presetClass="entr" presetSubtype="0" fill="hold" grpId="1" nodeType="withEffect">
                                  <p:stCondLst>
                                    <p:cond delay="0"/>
                                  </p:stCondLst>
                                  <p:childTnLst>
                                    <p:set>
                                      <p:cBhvr>
                                        <p:cTn id="46" dur="1" fill="hold">
                                          <p:stCondLst>
                                            <p:cond delay="0"/>
                                          </p:stCondLst>
                                        </p:cTn>
                                        <p:tgtEl>
                                          <p:spTgt spid="12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nodeType="clickEffect">
                                  <p:stCondLst>
                                    <p:cond delay="0"/>
                                  </p:stCondLst>
                                  <p:childTnLst>
                                    <p:set>
                                      <p:cBhvr>
                                        <p:cTn id="50" dur="1" fill="hold">
                                          <p:stCondLst>
                                            <p:cond delay="0"/>
                                          </p:stCondLst>
                                        </p:cTn>
                                        <p:tgtEl>
                                          <p:spTgt spid="18"/>
                                        </p:tgtEl>
                                        <p:attrNameLst>
                                          <p:attrName>style.visibility</p:attrName>
                                        </p:attrNameLst>
                                      </p:cBhvr>
                                      <p:to>
                                        <p:strVal val="hidden"/>
                                      </p:to>
                                    </p:set>
                                  </p:childTnLst>
                                </p:cTn>
                              </p:par>
                              <p:par>
                                <p:cTn id="51" presetID="1" presetClass="exit" presetSubtype="0" fill="hold" grpId="0" nodeType="withEffect">
                                  <p:stCondLst>
                                    <p:cond delay="0"/>
                                  </p:stCondLst>
                                  <p:childTnLst>
                                    <p:set>
                                      <p:cBhvr>
                                        <p:cTn id="52" dur="1" fill="hold">
                                          <p:stCondLst>
                                            <p:cond delay="0"/>
                                          </p:stCondLst>
                                        </p:cTn>
                                        <p:tgtEl>
                                          <p:spTgt spid="122"/>
                                        </p:tgtEl>
                                        <p:attrNameLst>
                                          <p:attrName>style.visibility</p:attrName>
                                        </p:attrNameLst>
                                      </p:cBhvr>
                                      <p:to>
                                        <p:strVal val="hidden"/>
                                      </p:to>
                                    </p:set>
                                  </p:childTnLst>
                                </p:cTn>
                              </p:par>
                              <p:par>
                                <p:cTn id="53" presetID="1" presetClass="entr" presetSubtype="0" fill="hold" grpId="1" nodeType="withEffect">
                                  <p:stCondLst>
                                    <p:cond delay="0"/>
                                  </p:stCondLst>
                                  <p:childTnLst>
                                    <p:set>
                                      <p:cBhvr>
                                        <p:cTn id="54" dur="1" fill="hold">
                                          <p:stCondLst>
                                            <p:cond delay="0"/>
                                          </p:stCondLst>
                                        </p:cTn>
                                        <p:tgtEl>
                                          <p:spTgt spid="12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nodeType="clickEffect">
                                  <p:stCondLst>
                                    <p:cond delay="0"/>
                                  </p:stCondLst>
                                  <p:childTnLst>
                                    <p:set>
                                      <p:cBhvr>
                                        <p:cTn id="58" dur="1" fill="hold">
                                          <p:stCondLst>
                                            <p:cond delay="0"/>
                                          </p:stCondLst>
                                        </p:cTn>
                                        <p:tgtEl>
                                          <p:spTgt spid="212"/>
                                        </p:tgtEl>
                                        <p:attrNameLst>
                                          <p:attrName>style.visibility</p:attrName>
                                        </p:attrNameLst>
                                      </p:cBhvr>
                                      <p:to>
                                        <p:strVal val="hidden"/>
                                      </p:to>
                                    </p:set>
                                  </p:childTnLst>
                                </p:cTn>
                              </p:par>
                              <p:par>
                                <p:cTn id="59" presetID="1" presetClass="exit" presetSubtype="0" fill="hold" grpId="0" nodeType="withEffect">
                                  <p:stCondLst>
                                    <p:cond delay="0"/>
                                  </p:stCondLst>
                                  <p:childTnLst>
                                    <p:set>
                                      <p:cBhvr>
                                        <p:cTn id="60" dur="1" fill="hold">
                                          <p:stCondLst>
                                            <p:cond delay="0"/>
                                          </p:stCondLst>
                                        </p:cTn>
                                        <p:tgtEl>
                                          <p:spTgt spid="123"/>
                                        </p:tgtEl>
                                        <p:attrNameLst>
                                          <p:attrName>style.visibility</p:attrName>
                                        </p:attrNameLst>
                                      </p:cBhvr>
                                      <p:to>
                                        <p:strVal val="hidden"/>
                                      </p:to>
                                    </p:set>
                                  </p:childTnLst>
                                </p:cTn>
                              </p:par>
                              <p:par>
                                <p:cTn id="61" presetID="1" presetClass="entr" presetSubtype="0" fill="hold" grpId="1" nodeType="withEffect">
                                  <p:stCondLst>
                                    <p:cond delay="0"/>
                                  </p:stCondLst>
                                  <p:childTnLst>
                                    <p:set>
                                      <p:cBhvr>
                                        <p:cTn id="62" dur="1" fill="hold">
                                          <p:stCondLst>
                                            <p:cond delay="0"/>
                                          </p:stCondLst>
                                        </p:cTn>
                                        <p:tgtEl>
                                          <p:spTgt spid="12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nodeType="clickEffect">
                                  <p:stCondLst>
                                    <p:cond delay="0"/>
                                  </p:stCondLst>
                                  <p:childTnLst>
                                    <p:set>
                                      <p:cBhvr>
                                        <p:cTn id="66" dur="1" fill="hold">
                                          <p:stCondLst>
                                            <p:cond delay="0"/>
                                          </p:stCondLst>
                                        </p:cTn>
                                        <p:tgtEl>
                                          <p:spTgt spid="230"/>
                                        </p:tgtEl>
                                        <p:attrNameLst>
                                          <p:attrName>style.visibility</p:attrName>
                                        </p:attrNameLst>
                                      </p:cBhvr>
                                      <p:to>
                                        <p:strVal val="hidden"/>
                                      </p:to>
                                    </p:set>
                                  </p:childTnLst>
                                </p:cTn>
                              </p:par>
                              <p:par>
                                <p:cTn id="67" presetID="1" presetClass="exit" presetSubtype="0" fill="hold" grpId="0" nodeType="withEffect">
                                  <p:stCondLst>
                                    <p:cond delay="0"/>
                                  </p:stCondLst>
                                  <p:childTnLst>
                                    <p:set>
                                      <p:cBhvr>
                                        <p:cTn id="68" dur="1" fill="hold">
                                          <p:stCondLst>
                                            <p:cond delay="0"/>
                                          </p:stCondLst>
                                        </p:cTn>
                                        <p:tgtEl>
                                          <p:spTgt spid="124"/>
                                        </p:tgtEl>
                                        <p:attrNameLst>
                                          <p:attrName>style.visibility</p:attrName>
                                        </p:attrNameLst>
                                      </p:cBhvr>
                                      <p:to>
                                        <p:strVal val="hidden"/>
                                      </p:to>
                                    </p:set>
                                  </p:childTnLst>
                                </p:cTn>
                              </p:par>
                              <p:par>
                                <p:cTn id="69" presetID="1" presetClass="entr" presetSubtype="0" fill="hold" grpId="1" nodeType="withEffect">
                                  <p:stCondLst>
                                    <p:cond delay="0"/>
                                  </p:stCondLst>
                                  <p:childTnLst>
                                    <p:set>
                                      <p:cBhvr>
                                        <p:cTn id="70" dur="1" fill="hold">
                                          <p:stCondLst>
                                            <p:cond delay="0"/>
                                          </p:stCondLst>
                                        </p:cTn>
                                        <p:tgtEl>
                                          <p:spTgt spid="125"/>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nodeType="clickEffect">
                                  <p:stCondLst>
                                    <p:cond delay="0"/>
                                  </p:stCondLst>
                                  <p:childTnLst>
                                    <p:set>
                                      <p:cBhvr>
                                        <p:cTn id="74" dur="1" fill="hold">
                                          <p:stCondLst>
                                            <p:cond delay="0"/>
                                          </p:stCondLst>
                                        </p:cTn>
                                        <p:tgtEl>
                                          <p:spTgt spid="19"/>
                                        </p:tgtEl>
                                        <p:attrNameLst>
                                          <p:attrName>style.visibility</p:attrName>
                                        </p:attrNameLst>
                                      </p:cBhvr>
                                      <p:to>
                                        <p:strVal val="hidden"/>
                                      </p:to>
                                    </p:set>
                                  </p:childTnLst>
                                </p:cTn>
                              </p:par>
                              <p:par>
                                <p:cTn id="75" presetID="1" presetClass="exit" presetSubtype="0" fill="hold" grpId="0" nodeType="withEffect">
                                  <p:stCondLst>
                                    <p:cond delay="0"/>
                                  </p:stCondLst>
                                  <p:childTnLst>
                                    <p:set>
                                      <p:cBhvr>
                                        <p:cTn id="76" dur="1" fill="hold">
                                          <p:stCondLst>
                                            <p:cond delay="0"/>
                                          </p:stCondLst>
                                        </p:cTn>
                                        <p:tgtEl>
                                          <p:spTgt spid="125"/>
                                        </p:tgtEl>
                                        <p:attrNameLst>
                                          <p:attrName>style.visibility</p:attrName>
                                        </p:attrNameLst>
                                      </p:cBhvr>
                                      <p:to>
                                        <p:strVal val="hidden"/>
                                      </p:to>
                                    </p:set>
                                  </p:childTnLst>
                                </p:cTn>
                              </p:par>
                              <p:par>
                                <p:cTn id="77" presetID="1" presetClass="entr" presetSubtype="0" fill="hold" grpId="1" nodeType="withEffect">
                                  <p:stCondLst>
                                    <p:cond delay="0"/>
                                  </p:stCondLst>
                                  <p:childTnLst>
                                    <p:set>
                                      <p:cBhvr>
                                        <p:cTn id="78" dur="1" fill="hold">
                                          <p:stCondLst>
                                            <p:cond delay="0"/>
                                          </p:stCondLst>
                                        </p:cTn>
                                        <p:tgtEl>
                                          <p:spTgt spid="262"/>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grpId="0" nodeType="clickEffect">
                                  <p:stCondLst>
                                    <p:cond delay="0"/>
                                  </p:stCondLst>
                                  <p:childTnLst>
                                    <p:set>
                                      <p:cBhvr>
                                        <p:cTn id="82" dur="1" fill="hold">
                                          <p:stCondLst>
                                            <p:cond delay="0"/>
                                          </p:stCondLst>
                                        </p:cTn>
                                        <p:tgtEl>
                                          <p:spTgt spid="261"/>
                                        </p:tgtEl>
                                        <p:attrNameLst>
                                          <p:attrName>style.visibility</p:attrName>
                                        </p:attrNameLst>
                                      </p:cBhvr>
                                      <p:to>
                                        <p:strVal val="hidden"/>
                                      </p:to>
                                    </p:set>
                                  </p:childTnLst>
                                </p:cTn>
                              </p:par>
                              <p:par>
                                <p:cTn id="83" presetID="1" presetClass="exit" presetSubtype="0" fill="hold" grpId="0" nodeType="withEffect">
                                  <p:stCondLst>
                                    <p:cond delay="0"/>
                                  </p:stCondLst>
                                  <p:childTnLst>
                                    <p:set>
                                      <p:cBhvr>
                                        <p:cTn id="84" dur="1" fill="hold">
                                          <p:stCondLst>
                                            <p:cond delay="0"/>
                                          </p:stCondLst>
                                        </p:cTn>
                                        <p:tgtEl>
                                          <p:spTgt spid="262"/>
                                        </p:tgtEl>
                                        <p:attrNameLst>
                                          <p:attrName>style.visibility</p:attrName>
                                        </p:attrNameLst>
                                      </p:cBhvr>
                                      <p:to>
                                        <p:strVal val="hidden"/>
                                      </p:to>
                                    </p:set>
                                  </p:childTnLst>
                                </p:cTn>
                              </p:par>
                              <p:par>
                                <p:cTn id="85" presetID="1" presetClass="entr" presetSubtype="0" fill="hold" grpId="1" nodeType="withEffect">
                                  <p:stCondLst>
                                    <p:cond delay="0"/>
                                  </p:stCondLst>
                                  <p:childTnLst>
                                    <p:set>
                                      <p:cBhvr>
                                        <p:cTn id="86" dur="1" fill="hold">
                                          <p:stCondLst>
                                            <p:cond delay="0"/>
                                          </p:stCondLst>
                                        </p:cTn>
                                        <p:tgtEl>
                                          <p:spTgt spid="126"/>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xit" presetSubtype="0" fill="hold" nodeType="clickEffect">
                                  <p:stCondLst>
                                    <p:cond delay="0"/>
                                  </p:stCondLst>
                                  <p:childTnLst>
                                    <p:set>
                                      <p:cBhvr>
                                        <p:cTn id="90" dur="1" fill="hold">
                                          <p:stCondLst>
                                            <p:cond delay="0"/>
                                          </p:stCondLst>
                                        </p:cTn>
                                        <p:tgtEl>
                                          <p:spTgt spid="20"/>
                                        </p:tgtEl>
                                        <p:attrNameLst>
                                          <p:attrName>style.visibility</p:attrName>
                                        </p:attrNameLst>
                                      </p:cBhvr>
                                      <p:to>
                                        <p:strVal val="hidden"/>
                                      </p:to>
                                    </p:set>
                                  </p:childTnLst>
                                </p:cTn>
                              </p:par>
                              <p:par>
                                <p:cTn id="91" presetID="1" presetClass="exit" presetSubtype="0" fill="hold" grpId="0" nodeType="withEffect">
                                  <p:stCondLst>
                                    <p:cond delay="0"/>
                                  </p:stCondLst>
                                  <p:childTnLst>
                                    <p:set>
                                      <p:cBhvr>
                                        <p:cTn id="92" dur="1" fill="hold">
                                          <p:stCondLst>
                                            <p:cond delay="0"/>
                                          </p:stCondLst>
                                        </p:cTn>
                                        <p:tgtEl>
                                          <p:spTgt spid="126"/>
                                        </p:tgtEl>
                                        <p:attrNameLst>
                                          <p:attrName>style.visibility</p:attrName>
                                        </p:attrNameLst>
                                      </p:cBhvr>
                                      <p:to>
                                        <p:strVal val="hidden"/>
                                      </p:to>
                                    </p:set>
                                  </p:childTnLst>
                                </p:cTn>
                              </p:par>
                              <p:par>
                                <p:cTn id="93" presetID="1" presetClass="entr" presetSubtype="0" fill="hold" grpId="1" nodeType="withEffect">
                                  <p:stCondLst>
                                    <p:cond delay="0"/>
                                  </p:stCondLst>
                                  <p:childTnLst>
                                    <p:set>
                                      <p:cBhvr>
                                        <p:cTn id="94" dur="1" fill="hold">
                                          <p:stCondLst>
                                            <p:cond delay="0"/>
                                          </p:stCondLst>
                                        </p:cTn>
                                        <p:tgtEl>
                                          <p:spTgt spid="127"/>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xit" presetSubtype="0" fill="hold" grpId="0" nodeType="clickEffect">
                                  <p:stCondLst>
                                    <p:cond delay="0"/>
                                  </p:stCondLst>
                                  <p:childTnLst>
                                    <p:set>
                                      <p:cBhvr>
                                        <p:cTn id="98" dur="1" fill="hold">
                                          <p:stCondLst>
                                            <p:cond delay="0"/>
                                          </p:stCondLst>
                                        </p:cTn>
                                        <p:tgtEl>
                                          <p:spTgt spid="255"/>
                                        </p:tgtEl>
                                        <p:attrNameLst>
                                          <p:attrName>style.visibility</p:attrName>
                                        </p:attrNameLst>
                                      </p:cBhvr>
                                      <p:to>
                                        <p:strVal val="hidden"/>
                                      </p:to>
                                    </p:set>
                                  </p:childTnLst>
                                </p:cTn>
                              </p:par>
                              <p:par>
                                <p:cTn id="99" presetID="1" presetClass="exit" presetSubtype="0" fill="hold" grpId="0" nodeType="withEffect">
                                  <p:stCondLst>
                                    <p:cond delay="0"/>
                                  </p:stCondLst>
                                  <p:childTnLst>
                                    <p:set>
                                      <p:cBhvr>
                                        <p:cTn id="100" dur="1" fill="hold">
                                          <p:stCondLst>
                                            <p:cond delay="0"/>
                                          </p:stCondLst>
                                        </p:cTn>
                                        <p:tgtEl>
                                          <p:spTgt spid="127"/>
                                        </p:tgtEl>
                                        <p:attrNameLst>
                                          <p:attrName>style.visibility</p:attrName>
                                        </p:attrNameLst>
                                      </p:cBhvr>
                                      <p:to>
                                        <p:strVal val="hidden"/>
                                      </p:to>
                                    </p:set>
                                  </p:childTnLst>
                                </p:cTn>
                              </p:par>
                              <p:par>
                                <p:cTn id="101" presetID="1" presetClass="entr" presetSubtype="0" fill="hold" grpId="1" nodeType="withEffect">
                                  <p:stCondLst>
                                    <p:cond delay="0"/>
                                  </p:stCondLst>
                                  <p:childTnLst>
                                    <p:set>
                                      <p:cBhvr>
                                        <p:cTn id="102" dur="1" fill="hold">
                                          <p:stCondLst>
                                            <p:cond delay="0"/>
                                          </p:stCondLst>
                                        </p:cTn>
                                        <p:tgtEl>
                                          <p:spTgt spid="128"/>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xit" presetSubtype="0" fill="hold" nodeType="clickEffect">
                                  <p:stCondLst>
                                    <p:cond delay="0"/>
                                  </p:stCondLst>
                                  <p:childTnLst>
                                    <p:set>
                                      <p:cBhvr>
                                        <p:cTn id="106" dur="1" fill="hold">
                                          <p:stCondLst>
                                            <p:cond delay="0"/>
                                          </p:stCondLst>
                                        </p:cTn>
                                        <p:tgtEl>
                                          <p:spTgt spid="26"/>
                                        </p:tgtEl>
                                        <p:attrNameLst>
                                          <p:attrName>style.visibility</p:attrName>
                                        </p:attrNameLst>
                                      </p:cBhvr>
                                      <p:to>
                                        <p:strVal val="hidden"/>
                                      </p:to>
                                    </p:set>
                                  </p:childTnLst>
                                </p:cTn>
                              </p:par>
                              <p:par>
                                <p:cTn id="107" presetID="1" presetClass="exit" presetSubtype="0" fill="hold" grpId="0" nodeType="withEffect">
                                  <p:stCondLst>
                                    <p:cond delay="0"/>
                                  </p:stCondLst>
                                  <p:childTnLst>
                                    <p:set>
                                      <p:cBhvr>
                                        <p:cTn id="108" dur="1" fill="hold">
                                          <p:stCondLst>
                                            <p:cond delay="0"/>
                                          </p:stCondLst>
                                        </p:cTn>
                                        <p:tgtEl>
                                          <p:spTgt spid="128"/>
                                        </p:tgtEl>
                                        <p:attrNameLst>
                                          <p:attrName>style.visibility</p:attrName>
                                        </p:attrNameLst>
                                      </p:cBhvr>
                                      <p:to>
                                        <p:strVal val="hidden"/>
                                      </p:to>
                                    </p:set>
                                  </p:childTnLst>
                                </p:cTn>
                              </p:par>
                              <p:par>
                                <p:cTn id="109" presetID="1" presetClass="entr" presetSubtype="0" fill="hold" grpId="1" nodeType="withEffect">
                                  <p:stCondLst>
                                    <p:cond delay="0"/>
                                  </p:stCondLst>
                                  <p:childTnLst>
                                    <p:set>
                                      <p:cBhvr>
                                        <p:cTn id="110" dur="1" fill="hold">
                                          <p:stCondLst>
                                            <p:cond delay="0"/>
                                          </p:stCondLst>
                                        </p:cTn>
                                        <p:tgtEl>
                                          <p:spTgt spid="129"/>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xit" presetSubtype="0" fill="hold" nodeType="clickEffect">
                                  <p:stCondLst>
                                    <p:cond delay="0"/>
                                  </p:stCondLst>
                                  <p:childTnLst>
                                    <p:set>
                                      <p:cBhvr>
                                        <p:cTn id="114" dur="1" fill="hold">
                                          <p:stCondLst>
                                            <p:cond delay="0"/>
                                          </p:stCondLst>
                                        </p:cTn>
                                        <p:tgtEl>
                                          <p:spTgt spid="46"/>
                                        </p:tgtEl>
                                        <p:attrNameLst>
                                          <p:attrName>style.visibility</p:attrName>
                                        </p:attrNameLst>
                                      </p:cBhvr>
                                      <p:to>
                                        <p:strVal val="hidden"/>
                                      </p:to>
                                    </p:set>
                                  </p:childTnLst>
                                </p:cTn>
                              </p:par>
                              <p:par>
                                <p:cTn id="115" presetID="1" presetClass="exit" presetSubtype="0" fill="hold" grpId="0" nodeType="withEffect">
                                  <p:stCondLst>
                                    <p:cond delay="0"/>
                                  </p:stCondLst>
                                  <p:childTnLst>
                                    <p:set>
                                      <p:cBhvr>
                                        <p:cTn id="116" dur="1" fill="hold">
                                          <p:stCondLst>
                                            <p:cond delay="0"/>
                                          </p:stCondLst>
                                        </p:cTn>
                                        <p:tgtEl>
                                          <p:spTgt spid="129"/>
                                        </p:tgtEl>
                                        <p:attrNameLst>
                                          <p:attrName>style.visibility</p:attrName>
                                        </p:attrNameLst>
                                      </p:cBhvr>
                                      <p:to>
                                        <p:strVal val="hidden"/>
                                      </p:to>
                                    </p:set>
                                  </p:childTnLst>
                                </p:cTn>
                              </p:par>
                              <p:par>
                                <p:cTn id="117" presetID="1" presetClass="entr" presetSubtype="0" fill="hold" grpId="1" nodeType="withEffect">
                                  <p:stCondLst>
                                    <p:cond delay="0"/>
                                  </p:stCondLst>
                                  <p:childTnLst>
                                    <p:set>
                                      <p:cBhvr>
                                        <p:cTn id="118" dur="1" fill="hold">
                                          <p:stCondLst>
                                            <p:cond delay="0"/>
                                          </p:stCondLst>
                                        </p:cTn>
                                        <p:tgtEl>
                                          <p:spTgt spid="131"/>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xit" presetSubtype="0" fill="hold" nodeType="clickEffect">
                                  <p:stCondLst>
                                    <p:cond delay="0"/>
                                  </p:stCondLst>
                                  <p:childTnLst>
                                    <p:set>
                                      <p:cBhvr>
                                        <p:cTn id="122" dur="1" fill="hold">
                                          <p:stCondLst>
                                            <p:cond delay="0"/>
                                          </p:stCondLst>
                                        </p:cTn>
                                        <p:tgtEl>
                                          <p:spTgt spid="55"/>
                                        </p:tgtEl>
                                        <p:attrNameLst>
                                          <p:attrName>style.visibility</p:attrName>
                                        </p:attrNameLst>
                                      </p:cBhvr>
                                      <p:to>
                                        <p:strVal val="hidden"/>
                                      </p:to>
                                    </p:set>
                                  </p:childTnLst>
                                </p:cTn>
                              </p:par>
                              <p:par>
                                <p:cTn id="123" presetID="1" presetClass="exit" presetSubtype="0" fill="hold" grpId="0" nodeType="withEffect">
                                  <p:stCondLst>
                                    <p:cond delay="0"/>
                                  </p:stCondLst>
                                  <p:childTnLst>
                                    <p:set>
                                      <p:cBhvr>
                                        <p:cTn id="124" dur="1" fill="hold">
                                          <p:stCondLst>
                                            <p:cond delay="0"/>
                                          </p:stCondLst>
                                        </p:cTn>
                                        <p:tgtEl>
                                          <p:spTgt spid="131"/>
                                        </p:tgtEl>
                                        <p:attrNameLst>
                                          <p:attrName>style.visibility</p:attrName>
                                        </p:attrNameLst>
                                      </p:cBhvr>
                                      <p:to>
                                        <p:strVal val="hidden"/>
                                      </p:to>
                                    </p:set>
                                  </p:childTnLst>
                                </p:cTn>
                              </p:par>
                              <p:par>
                                <p:cTn id="125" presetID="1" presetClass="entr" presetSubtype="0" fill="hold" grpId="1" nodeType="withEffect">
                                  <p:stCondLst>
                                    <p:cond delay="0"/>
                                  </p:stCondLst>
                                  <p:childTnLst>
                                    <p:set>
                                      <p:cBhvr>
                                        <p:cTn id="126" dur="1" fill="hold">
                                          <p:stCondLst>
                                            <p:cond delay="0"/>
                                          </p:stCondLst>
                                        </p:cTn>
                                        <p:tgtEl>
                                          <p:spTgt spid="132"/>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xit" presetSubtype="0" fill="hold" nodeType="clickEffect">
                                  <p:stCondLst>
                                    <p:cond delay="0"/>
                                  </p:stCondLst>
                                  <p:childTnLst>
                                    <p:set>
                                      <p:cBhvr>
                                        <p:cTn id="130" dur="1" fill="hold">
                                          <p:stCondLst>
                                            <p:cond delay="0"/>
                                          </p:stCondLst>
                                        </p:cTn>
                                        <p:tgtEl>
                                          <p:spTgt spid="49"/>
                                        </p:tgtEl>
                                        <p:attrNameLst>
                                          <p:attrName>style.visibility</p:attrName>
                                        </p:attrNameLst>
                                      </p:cBhvr>
                                      <p:to>
                                        <p:strVal val="hidden"/>
                                      </p:to>
                                    </p:set>
                                  </p:childTnLst>
                                </p:cTn>
                              </p:par>
                              <p:par>
                                <p:cTn id="131" presetID="1" presetClass="exit" presetSubtype="0" fill="hold" grpId="0" nodeType="withEffect">
                                  <p:stCondLst>
                                    <p:cond delay="0"/>
                                  </p:stCondLst>
                                  <p:childTnLst>
                                    <p:set>
                                      <p:cBhvr>
                                        <p:cTn id="132" dur="1" fill="hold">
                                          <p:stCondLst>
                                            <p:cond delay="0"/>
                                          </p:stCondLst>
                                        </p:cTn>
                                        <p:tgtEl>
                                          <p:spTgt spid="132"/>
                                        </p:tgtEl>
                                        <p:attrNameLst>
                                          <p:attrName>style.visibility</p:attrName>
                                        </p:attrNameLst>
                                      </p:cBhvr>
                                      <p:to>
                                        <p:strVal val="hidden"/>
                                      </p:to>
                                    </p:set>
                                  </p:childTnLst>
                                </p:cTn>
                              </p:par>
                              <p:par>
                                <p:cTn id="133" presetID="1" presetClass="entr" presetSubtype="0" fill="hold" grpId="1" nodeType="withEffect">
                                  <p:stCondLst>
                                    <p:cond delay="0"/>
                                  </p:stCondLst>
                                  <p:childTnLst>
                                    <p:set>
                                      <p:cBhvr>
                                        <p:cTn id="134" dur="1" fill="hold">
                                          <p:stCondLst>
                                            <p:cond delay="0"/>
                                          </p:stCondLst>
                                        </p:cTn>
                                        <p:tgtEl>
                                          <p:spTgt spid="133"/>
                                        </p:tgtEl>
                                        <p:attrNameLst>
                                          <p:attrName>style.visibility</p:attrName>
                                        </p:attrNameLst>
                                      </p:cBhvr>
                                      <p:to>
                                        <p:strVal val="visible"/>
                                      </p:to>
                                    </p:set>
                                  </p:childTnLst>
                                </p:cTn>
                              </p:par>
                            </p:childTnLst>
                          </p:cTn>
                        </p:par>
                      </p:childTnLst>
                    </p:cTn>
                  </p:par>
                  <p:par>
                    <p:cTn id="135" fill="hold">
                      <p:stCondLst>
                        <p:cond delay="indefinite"/>
                      </p:stCondLst>
                      <p:childTnLst>
                        <p:par>
                          <p:cTn id="136" fill="hold">
                            <p:stCondLst>
                              <p:cond delay="0"/>
                            </p:stCondLst>
                            <p:childTnLst>
                              <p:par>
                                <p:cTn id="137" presetID="1" presetClass="exit" presetSubtype="0" fill="hold" nodeType="clickEffect">
                                  <p:stCondLst>
                                    <p:cond delay="0"/>
                                  </p:stCondLst>
                                  <p:childTnLst>
                                    <p:set>
                                      <p:cBhvr>
                                        <p:cTn id="138" dur="1" fill="hold">
                                          <p:stCondLst>
                                            <p:cond delay="0"/>
                                          </p:stCondLst>
                                        </p:cTn>
                                        <p:tgtEl>
                                          <p:spTgt spid="56"/>
                                        </p:tgtEl>
                                        <p:attrNameLst>
                                          <p:attrName>style.visibility</p:attrName>
                                        </p:attrNameLst>
                                      </p:cBhvr>
                                      <p:to>
                                        <p:strVal val="hidden"/>
                                      </p:to>
                                    </p:set>
                                  </p:childTnLst>
                                </p:cTn>
                              </p:par>
                              <p:par>
                                <p:cTn id="139" presetID="1" presetClass="exit" presetSubtype="0" fill="hold" grpId="0" nodeType="withEffect">
                                  <p:stCondLst>
                                    <p:cond delay="0"/>
                                  </p:stCondLst>
                                  <p:childTnLst>
                                    <p:set>
                                      <p:cBhvr>
                                        <p:cTn id="140" dur="1" fill="hold">
                                          <p:stCondLst>
                                            <p:cond delay="0"/>
                                          </p:stCondLst>
                                        </p:cTn>
                                        <p:tgtEl>
                                          <p:spTgt spid="133"/>
                                        </p:tgtEl>
                                        <p:attrNameLst>
                                          <p:attrName>style.visibility</p:attrName>
                                        </p:attrNameLst>
                                      </p:cBhvr>
                                      <p:to>
                                        <p:strVal val="hidden"/>
                                      </p:to>
                                    </p:set>
                                  </p:childTnLst>
                                </p:cTn>
                              </p:par>
                              <p:par>
                                <p:cTn id="141" presetID="1" presetClass="entr" presetSubtype="0" fill="hold" grpId="1" nodeType="withEffect">
                                  <p:stCondLst>
                                    <p:cond delay="0"/>
                                  </p:stCondLst>
                                  <p:childTnLst>
                                    <p:set>
                                      <p:cBhvr>
                                        <p:cTn id="142" dur="1" fill="hold">
                                          <p:stCondLst>
                                            <p:cond delay="0"/>
                                          </p:stCondLst>
                                        </p:cTn>
                                        <p:tgtEl>
                                          <p:spTgt spid="134"/>
                                        </p:tgtEl>
                                        <p:attrNameLst>
                                          <p:attrName>style.visibility</p:attrName>
                                        </p:attrNameLst>
                                      </p:cBhvr>
                                      <p:to>
                                        <p:strVal val="visible"/>
                                      </p:to>
                                    </p:set>
                                  </p:childTnLst>
                                </p:cTn>
                              </p:par>
                            </p:childTnLst>
                          </p:cTn>
                        </p:par>
                      </p:childTnLst>
                    </p:cTn>
                  </p:par>
                  <p:par>
                    <p:cTn id="143" fill="hold">
                      <p:stCondLst>
                        <p:cond delay="indefinite"/>
                      </p:stCondLst>
                      <p:childTnLst>
                        <p:par>
                          <p:cTn id="144" fill="hold">
                            <p:stCondLst>
                              <p:cond delay="0"/>
                            </p:stCondLst>
                            <p:childTnLst>
                              <p:par>
                                <p:cTn id="145" presetID="1" presetClass="exit" presetSubtype="0" fill="hold" nodeType="clickEffect">
                                  <p:stCondLst>
                                    <p:cond delay="0"/>
                                  </p:stCondLst>
                                  <p:childTnLst>
                                    <p:set>
                                      <p:cBhvr>
                                        <p:cTn id="146" dur="1" fill="hold">
                                          <p:stCondLst>
                                            <p:cond delay="0"/>
                                          </p:stCondLst>
                                        </p:cTn>
                                        <p:tgtEl>
                                          <p:spTgt spid="6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2" grpId="0"/>
      <p:bldP spid="192" grpId="1"/>
      <p:bldP spid="118" grpId="0"/>
      <p:bldP spid="118" grpId="1"/>
      <p:bldP spid="119" grpId="0"/>
      <p:bldP spid="119" grpId="1"/>
      <p:bldP spid="120" grpId="0"/>
      <p:bldP spid="120" grpId="1"/>
      <p:bldP spid="121" grpId="0"/>
      <p:bldP spid="121" grpId="1"/>
      <p:bldP spid="122" grpId="0"/>
      <p:bldP spid="122" grpId="1"/>
      <p:bldP spid="123" grpId="0"/>
      <p:bldP spid="123" grpId="1"/>
      <p:bldP spid="124" grpId="0"/>
      <p:bldP spid="124" grpId="1"/>
      <p:bldP spid="125" grpId="0"/>
      <p:bldP spid="125" grpId="1"/>
      <p:bldP spid="126" grpId="0"/>
      <p:bldP spid="126" grpId="1"/>
      <p:bldP spid="127" grpId="0"/>
      <p:bldP spid="127" grpId="1"/>
      <p:bldP spid="128" grpId="0"/>
      <p:bldP spid="128" grpId="1"/>
      <p:bldP spid="129" grpId="0"/>
      <p:bldP spid="129" grpId="1"/>
      <p:bldP spid="131" grpId="0"/>
      <p:bldP spid="131" grpId="1"/>
      <p:bldP spid="132" grpId="0"/>
      <p:bldP spid="132" grpId="1"/>
      <p:bldP spid="133" grpId="0"/>
      <p:bldP spid="133" grpId="1"/>
      <p:bldP spid="134" grpId="1"/>
      <p:bldP spid="255" grpId="0" animBg="1"/>
      <p:bldP spid="261" grpId="0" animBg="1"/>
      <p:bldP spid="262" grpId="0"/>
      <p:bldP spid="262" grpId="1"/>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1" y="296864"/>
            <a:ext cx="6457245" cy="707849"/>
          </a:xfrm>
        </p:spPr>
        <p:txBody>
          <a:bodyPr>
            <a:normAutofit/>
          </a:bodyPr>
          <a:lstStyle/>
          <a:p>
            <a:r>
              <a:rPr lang="en-GB" sz="3000" b="1" dirty="0">
                <a:solidFill>
                  <a:schemeClr val="bg1"/>
                </a:solidFill>
              </a:rPr>
              <a:t>Verbs like ‘prendre’</a:t>
            </a:r>
            <a:r>
              <a:rPr lang="en-GB" sz="3000" b="1" i="1" dirty="0">
                <a:solidFill>
                  <a:schemeClr val="bg1"/>
                </a:solidFill>
              </a:rPr>
              <a:t> </a:t>
            </a:r>
            <a:r>
              <a:rPr lang="en-GB" sz="3000" b="1" dirty="0">
                <a:solidFill>
                  <a:schemeClr val="bg1"/>
                </a:solidFill>
              </a:rPr>
              <a:t>in the past</a:t>
            </a:r>
            <a:r>
              <a:rPr lang="en-GB" sz="3000" b="1" i="1" dirty="0">
                <a:solidFill>
                  <a:schemeClr val="bg1"/>
                </a:solidFill>
              </a:rPr>
              <a:t>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DF9F18FC-1E50-40B0-91AC-36BA896007A3}"/>
              </a:ext>
            </a:extLst>
          </p:cNvPr>
          <p:cNvSpPr txBox="1"/>
          <p:nvPr/>
        </p:nvSpPr>
        <p:spPr>
          <a:xfrm>
            <a:off x="304443" y="1163992"/>
            <a:ext cx="12305601" cy="517064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rPr>
              <a:t>The past participle of ‘</a:t>
            </a:r>
            <a:r>
              <a:rPr kumimoji="0" lang="en-US" sz="2200" b="1" u="none" strike="noStrike" kern="1200" cap="none" spc="0" normalizeH="0" baseline="0" noProof="0" dirty="0">
                <a:ln>
                  <a:noFill/>
                </a:ln>
                <a:solidFill>
                  <a:srgbClr val="4472C4">
                    <a:lumMod val="50000"/>
                  </a:srgbClr>
                </a:solidFill>
                <a:effectLst/>
                <a:uLnTx/>
                <a:uFillTx/>
                <a:latin typeface="Century Gothic" panose="020B0502020202020204" pitchFamily="34" charset="0"/>
              </a:rPr>
              <a:t>prendre’</a:t>
            </a:r>
            <a:r>
              <a:rPr kumimoji="0" lang="en-US"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rPr>
              <a:t> is ‘</a:t>
            </a:r>
            <a:r>
              <a:rPr kumimoji="0" lang="en-US" sz="2200" b="1" u="none" strike="noStrike" kern="1200" cap="none" spc="0" normalizeH="0" baseline="0" noProof="0" dirty="0">
                <a:ln>
                  <a:noFill/>
                </a:ln>
                <a:solidFill>
                  <a:srgbClr val="EE6000"/>
                </a:solidFill>
                <a:effectLst/>
                <a:uLnTx/>
                <a:uFillTx/>
                <a:latin typeface="Century Gothic" panose="020B0502020202020204" pitchFamily="34" charset="0"/>
              </a:rPr>
              <a:t>pris</a:t>
            </a:r>
            <a:r>
              <a:rPr kumimoji="0" lang="en-US" sz="2200" b="1" u="none" strike="noStrike" kern="1200" cap="none" spc="0" normalizeH="0" baseline="0" noProof="0" dirty="0">
                <a:ln>
                  <a:noFill/>
                </a:ln>
                <a:solidFill>
                  <a:schemeClr val="accent5">
                    <a:lumMod val="50000"/>
                  </a:schemeClr>
                </a:solidFill>
                <a:effectLst/>
                <a:uLnTx/>
                <a:uFillTx/>
                <a:latin typeface="Century Gothic" panose="020B0502020202020204" pitchFamily="34" charset="0"/>
              </a:rPr>
              <a:t>’</a:t>
            </a:r>
            <a:r>
              <a:rPr kumimoji="0" lang="en-US" sz="22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rPr>
              <a:t>:</a:t>
            </a:r>
            <a:endParaRPr kumimoji="0" lang="en-US" sz="2200" b="0" i="0" u="none" strike="noStrike" kern="1200" cap="none" spc="0" normalizeH="0" noProof="0" dirty="0">
              <a:ln>
                <a:noFill/>
              </a:ln>
              <a:solidFill>
                <a:schemeClr val="accent5">
                  <a:lumMod val="50000"/>
                </a:scheme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200" dirty="0">
              <a:solidFill>
                <a:srgbClr val="4472C4">
                  <a:lumMod val="50000"/>
                </a:srgb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rPr>
              <a:t>je</a:t>
            </a:r>
            <a:r>
              <a:rPr kumimoji="0" lang="en-US" sz="2200" b="0" i="0" u="none" strike="noStrike" kern="1200" cap="none" spc="0" normalizeH="0" noProof="0" dirty="0">
                <a:ln>
                  <a:noFill/>
                </a:ln>
                <a:solidFill>
                  <a:srgbClr val="4472C4">
                    <a:lumMod val="50000"/>
                  </a:srgbClr>
                </a:solidFill>
                <a:effectLst/>
                <a:uLnTx/>
                <a:uFillTx/>
                <a:latin typeface="Century Gothic" panose="020B0502020202020204" pitchFamily="34" charset="0"/>
              </a:rPr>
              <a:t> </a:t>
            </a:r>
            <a:r>
              <a:rPr kumimoji="0" lang="en-US" sz="2200" b="1" i="0" u="none" strike="noStrike" kern="1200" cap="none" spc="0" normalizeH="0" noProof="0" dirty="0" err="1">
                <a:ln>
                  <a:noFill/>
                </a:ln>
                <a:solidFill>
                  <a:srgbClr val="EE6000"/>
                </a:solidFill>
                <a:effectLst/>
                <a:uLnTx/>
                <a:uFillTx/>
                <a:latin typeface="Century Gothic" panose="020B0502020202020204" pitchFamily="34" charset="0"/>
              </a:rPr>
              <a:t>prends</a:t>
            </a:r>
            <a:r>
              <a:rPr kumimoji="0" lang="en-US" sz="2200" b="0" i="0" u="none" strike="noStrike" kern="1200" cap="none" spc="0" normalizeH="0" noProof="0" dirty="0">
                <a:ln>
                  <a:noFill/>
                </a:ln>
                <a:solidFill>
                  <a:srgbClr val="4472C4">
                    <a:lumMod val="50000"/>
                  </a:srgbClr>
                </a:solidFill>
                <a:effectLst/>
                <a:uLnTx/>
                <a:uFillTx/>
                <a:latin typeface="Century Gothic" panose="020B0502020202020204" pitchFamily="34" charset="0"/>
              </a:rPr>
              <a:t> (I </a:t>
            </a:r>
            <a:r>
              <a:rPr kumimoji="0" lang="en-US" sz="2200" b="0" i="0" u="none" strike="noStrike" kern="1200" cap="none" spc="0" normalizeH="0" noProof="0" dirty="0">
                <a:ln>
                  <a:noFill/>
                </a:ln>
                <a:solidFill>
                  <a:srgbClr val="203864"/>
                </a:solidFill>
                <a:effectLst/>
                <a:uLnTx/>
                <a:uFillTx/>
                <a:latin typeface="Century Gothic" panose="020B0502020202020204" pitchFamily="34" charset="0"/>
              </a:rPr>
              <a:t>take/am taking)</a:t>
            </a:r>
            <a:r>
              <a:rPr kumimoji="0" lang="en-US" sz="2200" b="0" i="0" u="none" strike="noStrike" kern="1200" cap="none" spc="0" normalizeH="0" noProof="0" dirty="0">
                <a:ln>
                  <a:noFill/>
                </a:ln>
                <a:solidFill>
                  <a:srgbClr val="4472C4">
                    <a:lumMod val="50000"/>
                  </a:srgbClr>
                </a:solidFill>
                <a:effectLst/>
                <a:uLnTx/>
                <a:uFillTx/>
                <a:latin typeface="Century Gothic" panose="020B0502020202020204" pitchFamily="34" charset="0"/>
              </a:rPr>
              <a:t>	</a:t>
            </a:r>
            <a:r>
              <a:rPr kumimoji="0" lang="en-US" sz="2200" b="0" i="0" u="none" strike="noStrike" kern="1200" cap="none" spc="0" normalizeH="0" noProof="0" dirty="0" err="1">
                <a:ln>
                  <a:noFill/>
                </a:ln>
                <a:solidFill>
                  <a:srgbClr val="4472C4">
                    <a:lumMod val="50000"/>
                  </a:srgbClr>
                </a:solidFill>
                <a:effectLst/>
                <a:uLnTx/>
                <a:uFillTx/>
                <a:latin typeface="Century Gothic" panose="020B0502020202020204" pitchFamily="34" charset="0"/>
                <a:sym typeface="Wingdings" pitchFamily="2" charset="2"/>
              </a:rPr>
              <a:t>j’</a:t>
            </a:r>
            <a:r>
              <a:rPr kumimoji="0" lang="en-US" sz="2200" b="1" i="0" u="none" strike="noStrike" kern="1200" cap="none" spc="0" normalizeH="0" noProof="0" dirty="0" err="1">
                <a:ln>
                  <a:noFill/>
                </a:ln>
                <a:solidFill>
                  <a:srgbClr val="EE6000"/>
                </a:solidFill>
                <a:effectLst/>
                <a:uLnTx/>
                <a:uFillTx/>
                <a:latin typeface="Century Gothic" panose="020B0502020202020204" pitchFamily="34" charset="0"/>
                <a:sym typeface="Wingdings" pitchFamily="2" charset="2"/>
              </a:rPr>
              <a:t>ai</a:t>
            </a:r>
            <a:r>
              <a:rPr kumimoji="0" lang="en-US" sz="2200" b="0" i="0" u="none" strike="noStrike" kern="1200" cap="none" spc="0" normalizeH="0" noProof="0" dirty="0">
                <a:ln>
                  <a:noFill/>
                </a:ln>
                <a:solidFill>
                  <a:srgbClr val="4472C4">
                    <a:lumMod val="50000"/>
                  </a:srgbClr>
                </a:solidFill>
                <a:effectLst/>
                <a:uLnTx/>
                <a:uFillTx/>
                <a:latin typeface="Century Gothic" panose="020B0502020202020204" pitchFamily="34" charset="0"/>
                <a:sym typeface="Wingdings" pitchFamily="2" charset="2"/>
              </a:rPr>
              <a:t> </a:t>
            </a:r>
            <a:r>
              <a:rPr kumimoji="0" lang="en-US" sz="2200" b="1" i="0" u="none" strike="noStrike" kern="1200" cap="none" spc="0" normalizeH="0" noProof="0" dirty="0">
                <a:ln>
                  <a:noFill/>
                </a:ln>
                <a:solidFill>
                  <a:srgbClr val="EE6000"/>
                </a:solidFill>
                <a:effectLst/>
                <a:uLnTx/>
                <a:uFillTx/>
                <a:latin typeface="Century Gothic" panose="020B0502020202020204" pitchFamily="34" charset="0"/>
                <a:sym typeface="Wingdings" pitchFamily="2" charset="2"/>
              </a:rPr>
              <a:t>pris</a:t>
            </a:r>
            <a:r>
              <a:rPr kumimoji="0" lang="en-US" sz="2200" b="0" i="0" u="none" strike="noStrike" kern="1200" cap="none" spc="0" normalizeH="0" noProof="0" dirty="0">
                <a:ln>
                  <a:noFill/>
                </a:ln>
                <a:solidFill>
                  <a:srgbClr val="4472C4">
                    <a:lumMod val="50000"/>
                  </a:srgbClr>
                </a:solidFill>
                <a:effectLst/>
                <a:uLnTx/>
                <a:uFillTx/>
                <a:latin typeface="Century Gothic" panose="020B0502020202020204" pitchFamily="34" charset="0"/>
                <a:sym typeface="Wingdings" pitchFamily="2" charset="2"/>
              </a:rPr>
              <a:t> (I </a:t>
            </a:r>
            <a:r>
              <a:rPr kumimoji="0" lang="en-US" sz="2200" b="0" i="0" u="none" strike="noStrike" kern="1200" cap="none" spc="0" normalizeH="0" noProof="0" dirty="0">
                <a:ln>
                  <a:noFill/>
                </a:ln>
                <a:solidFill>
                  <a:srgbClr val="203864"/>
                </a:solidFill>
                <a:effectLst/>
                <a:uLnTx/>
                <a:uFillTx/>
                <a:latin typeface="Century Gothic" panose="020B0502020202020204" pitchFamily="34" charset="0"/>
                <a:sym typeface="Wingdings" pitchFamily="2" charset="2"/>
              </a:rPr>
              <a:t>took/have taken</a:t>
            </a:r>
            <a:r>
              <a:rPr kumimoji="0" lang="en-US" sz="2200" b="0" i="0" u="none" strike="noStrike" kern="1200" cap="none" spc="0" normalizeH="0" noProof="0" dirty="0">
                <a:ln>
                  <a:noFill/>
                </a:ln>
                <a:solidFill>
                  <a:srgbClr val="4472C4">
                    <a:lumMod val="50000"/>
                  </a:srgbClr>
                </a:solidFill>
                <a:effectLst/>
                <a:uLnTx/>
                <a:uFillTx/>
                <a:latin typeface="Century Gothic" panose="020B0502020202020204" pitchFamily="34" charset="0"/>
                <a:sym typeface="Wingdings" pitchFamily="2" charset="2"/>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200" dirty="0">
                <a:solidFill>
                  <a:srgbClr val="4472C4">
                    <a:lumMod val="50000"/>
                  </a:srgbClr>
                </a:solidFill>
                <a:latin typeface="Century Gothic" panose="020B0502020202020204" pitchFamily="34" charset="0"/>
                <a:sym typeface="Wingdings" pitchFamily="2" charset="2"/>
              </a:rPr>
              <a:t>					Nous </a:t>
            </a:r>
            <a:r>
              <a:rPr lang="en-US" sz="2200" b="1" dirty="0" err="1">
                <a:solidFill>
                  <a:srgbClr val="EE6000"/>
                </a:solidFill>
                <a:latin typeface="Century Gothic" panose="020B0502020202020204" pitchFamily="34" charset="0"/>
                <a:sym typeface="Wingdings" pitchFamily="2" charset="2"/>
              </a:rPr>
              <a:t>avons</a:t>
            </a:r>
            <a:r>
              <a:rPr lang="en-US" sz="2200" b="1" dirty="0">
                <a:solidFill>
                  <a:srgbClr val="EE6000"/>
                </a:solidFill>
                <a:latin typeface="Century Gothic" panose="020B0502020202020204" pitchFamily="34" charset="0"/>
                <a:sym typeface="Wingdings" pitchFamily="2" charset="2"/>
              </a:rPr>
              <a:t> pris </a:t>
            </a:r>
            <a:r>
              <a:rPr lang="en-US" sz="2200" dirty="0" err="1">
                <a:solidFill>
                  <a:srgbClr val="4472C4">
                    <a:lumMod val="50000"/>
                  </a:srgbClr>
                </a:solidFill>
                <a:latin typeface="Century Gothic" panose="020B0502020202020204" pitchFamily="34" charset="0"/>
                <a:sym typeface="Wingdings" pitchFamily="2" charset="2"/>
              </a:rPr>
              <a:t>une</a:t>
            </a:r>
            <a:r>
              <a:rPr lang="en-US" sz="2200" dirty="0">
                <a:solidFill>
                  <a:srgbClr val="4472C4">
                    <a:lumMod val="50000"/>
                  </a:srgbClr>
                </a:solidFill>
                <a:latin typeface="Century Gothic" panose="020B0502020202020204" pitchFamily="34" charset="0"/>
                <a:sym typeface="Wingdings" pitchFamily="2" charset="2"/>
              </a:rPr>
              <a:t> photo.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200" dirty="0">
                <a:solidFill>
                  <a:srgbClr val="4472C4">
                    <a:lumMod val="50000"/>
                  </a:srgbClr>
                </a:solidFill>
                <a:latin typeface="Century Gothic" panose="020B0502020202020204" pitchFamily="34" charset="0"/>
                <a:sym typeface="Wingdings" pitchFamily="2" charset="2"/>
              </a:rPr>
              <a:t>					We </a:t>
            </a:r>
            <a:r>
              <a:rPr lang="en-US" sz="2200" b="1" dirty="0">
                <a:solidFill>
                  <a:srgbClr val="EE6000"/>
                </a:solidFill>
                <a:latin typeface="Century Gothic" panose="020B0502020202020204" pitchFamily="34" charset="0"/>
                <a:sym typeface="Wingdings" pitchFamily="2" charset="2"/>
              </a:rPr>
              <a:t>took/have taken </a:t>
            </a:r>
            <a:r>
              <a:rPr lang="en-US" sz="2200" dirty="0">
                <a:solidFill>
                  <a:srgbClr val="4472C4">
                    <a:lumMod val="50000"/>
                  </a:srgbClr>
                </a:solidFill>
                <a:latin typeface="Century Gothic" panose="020B0502020202020204" pitchFamily="34" charset="0"/>
                <a:sym typeface="Wingdings" pitchFamily="2" charset="2"/>
              </a:rPr>
              <a:t>a photo.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200" dirty="0">
              <a:solidFill>
                <a:srgbClr val="4472C4">
                  <a:lumMod val="50000"/>
                </a:srgbClr>
              </a:solidFill>
              <a:latin typeface="Century Gothic" panose="020B0502020202020204" pitchFamily="34" charset="0"/>
              <a:sym typeface="Wingdings" pitchFamily="2" charset="2"/>
            </a:endParaRPr>
          </a:p>
          <a:p>
            <a:pPr lvl="0">
              <a:defRPr/>
            </a:pPr>
            <a:r>
              <a:rPr lang="en-US" sz="2200" dirty="0">
                <a:solidFill>
                  <a:srgbClr val="4472C4">
                    <a:lumMod val="50000"/>
                  </a:srgbClr>
                </a:solidFill>
                <a:latin typeface="Century Gothic" panose="020B0502020202020204" pitchFamily="34" charset="0"/>
                <a:sym typeface="Wingdings" pitchFamily="2" charset="2"/>
              </a:rPr>
              <a:t>With other verbs like </a:t>
            </a:r>
            <a:r>
              <a:rPr lang="en-US" sz="2200" b="1" dirty="0">
                <a:solidFill>
                  <a:srgbClr val="0F4E73"/>
                </a:solidFill>
                <a:latin typeface="Century Gothic" panose="020B0502020202020204" pitchFamily="34" charset="0"/>
                <a:sym typeface="Wingdings" pitchFamily="2" charset="2"/>
              </a:rPr>
              <a:t>prendre</a:t>
            </a:r>
            <a:r>
              <a:rPr lang="en-US" sz="2200" dirty="0">
                <a:solidFill>
                  <a:srgbClr val="0F4E73"/>
                </a:solidFill>
                <a:latin typeface="Century Gothic" panose="020B0502020202020204" pitchFamily="34" charset="0"/>
                <a:sym typeface="Wingdings" pitchFamily="2" charset="2"/>
              </a:rPr>
              <a:t>,</a:t>
            </a:r>
            <a:r>
              <a:rPr lang="en-US" sz="2200" b="1" dirty="0">
                <a:solidFill>
                  <a:srgbClr val="EE6000"/>
                </a:solidFill>
                <a:latin typeface="Century Gothic" panose="020B0502020202020204" pitchFamily="34" charset="0"/>
                <a:sym typeface="Wingdings" pitchFamily="2" charset="2"/>
              </a:rPr>
              <a:t> </a:t>
            </a:r>
            <a:r>
              <a:rPr lang="en-US" sz="2200" dirty="0">
                <a:solidFill>
                  <a:srgbClr val="4472C4">
                    <a:lumMod val="50000"/>
                  </a:srgbClr>
                </a:solidFill>
                <a:latin typeface="Century Gothic" panose="020B0502020202020204" pitchFamily="34" charset="0"/>
                <a:sym typeface="Wingdings" pitchFamily="2" charset="2"/>
              </a:rPr>
              <a:t>the past participle ends in </a:t>
            </a:r>
            <a:r>
              <a:rPr lang="en-US" sz="2200" b="1" dirty="0">
                <a:solidFill>
                  <a:srgbClr val="EE6000"/>
                </a:solidFill>
                <a:latin typeface="Century Gothic" panose="020B0502020202020204" pitchFamily="34" charset="0"/>
                <a:sym typeface="Wingdings" pitchFamily="2" charset="2"/>
              </a:rPr>
              <a:t>-pris</a:t>
            </a:r>
            <a:r>
              <a:rPr lang="en-US" sz="2200" dirty="0">
                <a:solidFill>
                  <a:srgbClr val="4472C4">
                    <a:lumMod val="50000"/>
                  </a:srgbClr>
                </a:solidFill>
                <a:latin typeface="Century Gothic" panose="020B0502020202020204" pitchFamily="34" charset="0"/>
                <a:sym typeface="Wingdings" pitchFamily="2" charset="2"/>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noProof="0" dirty="0">
              <a:ln>
                <a:noFill/>
              </a:ln>
              <a:solidFill>
                <a:srgbClr val="4472C4">
                  <a:lumMod val="50000"/>
                </a:srgbClr>
              </a:solidFill>
              <a:effectLst/>
              <a:uLnTx/>
              <a:uFillTx/>
              <a:latin typeface="Century Gothic" panose="020B0502020202020204" pitchFamily="34" charset="0"/>
              <a:sym typeface="Wingdings"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200" dirty="0" err="1">
                <a:solidFill>
                  <a:srgbClr val="4472C4">
                    <a:lumMod val="50000"/>
                  </a:srgbClr>
                </a:solidFill>
                <a:latin typeface="Century Gothic" panose="020B0502020202020204" pitchFamily="34" charset="0"/>
                <a:sym typeface="Wingdings" pitchFamily="2" charset="2"/>
              </a:rPr>
              <a:t>tu</a:t>
            </a:r>
            <a:r>
              <a:rPr lang="en-US" sz="2200" dirty="0">
                <a:solidFill>
                  <a:srgbClr val="4472C4">
                    <a:lumMod val="50000"/>
                  </a:srgbClr>
                </a:solidFill>
                <a:latin typeface="Century Gothic" panose="020B0502020202020204" pitchFamily="34" charset="0"/>
                <a:sym typeface="Wingdings" pitchFamily="2" charset="2"/>
              </a:rPr>
              <a:t> </a:t>
            </a:r>
            <a:r>
              <a:rPr lang="en-US" sz="2200" b="1" noProof="0" dirty="0" err="1">
                <a:solidFill>
                  <a:srgbClr val="EE6000"/>
                </a:solidFill>
                <a:latin typeface="Century Gothic" panose="020B0502020202020204" pitchFamily="34" charset="0"/>
                <a:sym typeface="Wingdings" pitchFamily="2" charset="2"/>
              </a:rPr>
              <a:t>apprends</a:t>
            </a:r>
            <a:r>
              <a:rPr lang="en-US" sz="2200" noProof="0" dirty="0">
                <a:solidFill>
                  <a:srgbClr val="4472C4">
                    <a:lumMod val="50000"/>
                  </a:srgbClr>
                </a:solidFill>
                <a:latin typeface="Century Gothic" panose="020B0502020202020204" pitchFamily="34" charset="0"/>
                <a:sym typeface="Wingdings" pitchFamily="2" charset="2"/>
              </a:rPr>
              <a:t> (you </a:t>
            </a:r>
            <a:r>
              <a:rPr lang="en-US" sz="2200" noProof="0" dirty="0">
                <a:solidFill>
                  <a:srgbClr val="203864"/>
                </a:solidFill>
                <a:latin typeface="Century Gothic" panose="020B0502020202020204" pitchFamily="34" charset="0"/>
                <a:sym typeface="Wingdings" pitchFamily="2" charset="2"/>
              </a:rPr>
              <a:t>learn/</a:t>
            </a:r>
            <a:r>
              <a:rPr lang="en-US" sz="2200" noProof="0" dirty="0">
                <a:solidFill>
                  <a:srgbClr val="4472C4">
                    <a:lumMod val="50000"/>
                  </a:srgbClr>
                </a:solidFill>
                <a:latin typeface="Century Gothic" panose="020B0502020202020204" pitchFamily="34" charset="0"/>
                <a:sym typeface="Wingdings" pitchFamily="2" charset="2"/>
              </a:rPr>
              <a:t>		</a:t>
            </a:r>
            <a:r>
              <a:rPr lang="en-US" sz="2200" dirty="0" err="1">
                <a:solidFill>
                  <a:srgbClr val="4472C4">
                    <a:lumMod val="50000"/>
                  </a:srgbClr>
                </a:solidFill>
                <a:latin typeface="Century Gothic" panose="020B0502020202020204" pitchFamily="34" charset="0"/>
                <a:sym typeface="Wingdings" pitchFamily="2" charset="2"/>
              </a:rPr>
              <a:t>tu</a:t>
            </a:r>
            <a:r>
              <a:rPr lang="en-US" sz="2200" dirty="0">
                <a:solidFill>
                  <a:srgbClr val="4472C4">
                    <a:lumMod val="50000"/>
                  </a:srgbClr>
                </a:solidFill>
                <a:latin typeface="Century Gothic" panose="020B0502020202020204" pitchFamily="34" charset="0"/>
                <a:sym typeface="Wingdings" pitchFamily="2" charset="2"/>
              </a:rPr>
              <a:t> </a:t>
            </a:r>
            <a:r>
              <a:rPr lang="en-US" sz="2200" b="1" noProof="0" dirty="0">
                <a:solidFill>
                  <a:srgbClr val="EE6000"/>
                </a:solidFill>
                <a:latin typeface="Century Gothic" panose="020B0502020202020204" pitchFamily="34" charset="0"/>
                <a:sym typeface="Wingdings" pitchFamily="2" charset="2"/>
              </a:rPr>
              <a:t>as </a:t>
            </a:r>
            <a:r>
              <a:rPr lang="en-US" sz="2200" b="1" noProof="0" dirty="0" err="1">
                <a:solidFill>
                  <a:srgbClr val="EE6000"/>
                </a:solidFill>
                <a:latin typeface="Century Gothic" panose="020B0502020202020204" pitchFamily="34" charset="0"/>
                <a:sym typeface="Wingdings" pitchFamily="2" charset="2"/>
              </a:rPr>
              <a:t>appris</a:t>
            </a:r>
            <a:r>
              <a:rPr lang="en-US" sz="2200" b="1" noProof="0" dirty="0">
                <a:solidFill>
                  <a:srgbClr val="EE6000"/>
                </a:solidFill>
                <a:latin typeface="Century Gothic" panose="020B0502020202020204" pitchFamily="34" charset="0"/>
                <a:sym typeface="Wingdings" pitchFamily="2" charset="2"/>
              </a:rPr>
              <a:t> </a:t>
            </a:r>
            <a:r>
              <a:rPr lang="en-US" sz="2200" noProof="0" dirty="0">
                <a:solidFill>
                  <a:srgbClr val="4472C4">
                    <a:lumMod val="50000"/>
                  </a:srgbClr>
                </a:solidFill>
                <a:latin typeface="Century Gothic" panose="020B0502020202020204" pitchFamily="34" charset="0"/>
                <a:sym typeface="Wingdings" pitchFamily="2" charset="2"/>
              </a:rPr>
              <a:t>(</a:t>
            </a:r>
            <a:r>
              <a:rPr lang="en-US" sz="2200" dirty="0">
                <a:solidFill>
                  <a:srgbClr val="203864"/>
                </a:solidFill>
                <a:latin typeface="Century Gothic" panose="020B0502020202020204" pitchFamily="34" charset="0"/>
                <a:sym typeface="Wingdings" pitchFamily="2" charset="2"/>
              </a:rPr>
              <a:t>you</a:t>
            </a:r>
            <a:r>
              <a:rPr lang="en-US" sz="2200" noProof="0" dirty="0">
                <a:solidFill>
                  <a:srgbClr val="203864"/>
                </a:solidFill>
                <a:latin typeface="Century Gothic" panose="020B0502020202020204" pitchFamily="34" charset="0"/>
                <a:sym typeface="Wingdings" pitchFamily="2" charset="2"/>
              </a:rPr>
              <a:t> learnt/have learnt)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200" noProof="0" dirty="0">
                <a:solidFill>
                  <a:srgbClr val="203864"/>
                </a:solidFill>
                <a:latin typeface="Century Gothic" panose="020B0502020202020204" pitchFamily="34" charset="0"/>
                <a:sym typeface="Wingdings" pitchFamily="2" charset="2"/>
              </a:rPr>
              <a:t>					</a:t>
            </a:r>
            <a:r>
              <a:rPr lang="en-US" sz="2200" noProof="0" dirty="0" err="1">
                <a:solidFill>
                  <a:srgbClr val="203864"/>
                </a:solidFill>
                <a:latin typeface="Century Gothic" panose="020B0502020202020204" pitchFamily="34" charset="0"/>
                <a:sym typeface="Wingdings" pitchFamily="2" charset="2"/>
              </a:rPr>
              <a:t>Vous</a:t>
            </a:r>
            <a:r>
              <a:rPr lang="en-US" sz="2200" noProof="0" dirty="0">
                <a:solidFill>
                  <a:srgbClr val="203864"/>
                </a:solidFill>
                <a:latin typeface="Century Gothic" panose="020B0502020202020204" pitchFamily="34" charset="0"/>
                <a:sym typeface="Wingdings" pitchFamily="2" charset="2"/>
              </a:rPr>
              <a:t> </a:t>
            </a:r>
            <a:r>
              <a:rPr lang="en-US" sz="2200" b="1" noProof="0" dirty="0" err="1">
                <a:solidFill>
                  <a:srgbClr val="EE6000"/>
                </a:solidFill>
                <a:latin typeface="Century Gothic" panose="020B0502020202020204" pitchFamily="34" charset="0"/>
                <a:sym typeface="Wingdings" pitchFamily="2" charset="2"/>
              </a:rPr>
              <a:t>avez</a:t>
            </a:r>
            <a:r>
              <a:rPr lang="en-US" sz="2200" b="1" noProof="0" dirty="0">
                <a:solidFill>
                  <a:srgbClr val="EE6000"/>
                </a:solidFill>
                <a:latin typeface="Century Gothic" panose="020B0502020202020204" pitchFamily="34" charset="0"/>
                <a:sym typeface="Wingdings" pitchFamily="2" charset="2"/>
              </a:rPr>
              <a:t> </a:t>
            </a:r>
            <a:r>
              <a:rPr lang="en-US" sz="2200" b="1" noProof="0" dirty="0" err="1">
                <a:solidFill>
                  <a:srgbClr val="EE6000"/>
                </a:solidFill>
                <a:latin typeface="Century Gothic" panose="020B0502020202020204" pitchFamily="34" charset="0"/>
                <a:sym typeface="Wingdings" pitchFamily="2" charset="2"/>
              </a:rPr>
              <a:t>appris</a:t>
            </a:r>
            <a:r>
              <a:rPr lang="en-US" sz="2200" b="1" noProof="0" dirty="0">
                <a:solidFill>
                  <a:srgbClr val="EE6000"/>
                </a:solidFill>
                <a:latin typeface="Century Gothic" panose="020B0502020202020204" pitchFamily="34" charset="0"/>
                <a:sym typeface="Wingdings" pitchFamily="2" charset="2"/>
              </a:rPr>
              <a:t> </a:t>
            </a:r>
            <a:r>
              <a:rPr lang="en-US" sz="2200" noProof="0" dirty="0">
                <a:solidFill>
                  <a:srgbClr val="203864"/>
                </a:solidFill>
                <a:latin typeface="Century Gothic" panose="020B0502020202020204" pitchFamily="34" charset="0"/>
                <a:sym typeface="Wingdings" pitchFamily="2" charset="2"/>
              </a:rPr>
              <a:t>les mots.										You (plural) </a:t>
            </a:r>
            <a:r>
              <a:rPr lang="en-US" sz="2200" b="1" noProof="0" dirty="0">
                <a:solidFill>
                  <a:srgbClr val="EE6000"/>
                </a:solidFill>
                <a:latin typeface="Century Gothic" panose="020B0502020202020204" pitchFamily="34" charset="0"/>
                <a:sym typeface="Wingdings" pitchFamily="2" charset="2"/>
              </a:rPr>
              <a:t>learnt/have learnt </a:t>
            </a:r>
            <a:r>
              <a:rPr lang="en-US" sz="2200" noProof="0" dirty="0">
                <a:solidFill>
                  <a:srgbClr val="203864"/>
                </a:solidFill>
                <a:latin typeface="Century Gothic" panose="020B0502020202020204" pitchFamily="34" charset="0"/>
                <a:sym typeface="Wingdings" pitchFamily="2" charset="2"/>
              </a:rPr>
              <a:t>the words.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200" noProof="0" dirty="0">
              <a:solidFill>
                <a:srgbClr val="203864"/>
              </a:solidFill>
              <a:latin typeface="Century Gothic" panose="020B0502020202020204" pitchFamily="34" charset="0"/>
              <a:sym typeface="Wingdings"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dirty="0">
                <a:ln>
                  <a:noFill/>
                </a:ln>
                <a:solidFill>
                  <a:srgbClr val="4472C4">
                    <a:lumMod val="50000"/>
                  </a:srgbClr>
                </a:solidFill>
                <a:effectLst/>
                <a:uLnTx/>
                <a:uFillTx/>
                <a:latin typeface="Century Gothic" panose="020B0502020202020204" pitchFamily="34" charset="0"/>
                <a:sym typeface="Wingdings" pitchFamily="2" charset="2"/>
              </a:rPr>
              <a:t>il </a:t>
            </a:r>
            <a:r>
              <a:rPr kumimoji="0" lang="en-US" sz="2200" b="1" i="0" u="none" strike="noStrike" kern="1200" cap="none" spc="0" normalizeH="0" dirty="0" err="1">
                <a:ln>
                  <a:noFill/>
                </a:ln>
                <a:solidFill>
                  <a:srgbClr val="EE6000"/>
                </a:solidFill>
                <a:effectLst/>
                <a:uLnTx/>
                <a:uFillTx/>
                <a:latin typeface="Century Gothic" panose="020B0502020202020204" pitchFamily="34" charset="0"/>
                <a:sym typeface="Wingdings" pitchFamily="2" charset="2"/>
              </a:rPr>
              <a:t>comprend</a:t>
            </a:r>
            <a:r>
              <a:rPr kumimoji="0" lang="en-US" sz="2200" b="0" i="0" u="none" strike="noStrike" kern="1200" cap="none" spc="0" normalizeH="0" dirty="0">
                <a:ln>
                  <a:noFill/>
                </a:ln>
                <a:solidFill>
                  <a:srgbClr val="4472C4">
                    <a:lumMod val="50000"/>
                  </a:srgbClr>
                </a:solidFill>
                <a:effectLst/>
                <a:uLnTx/>
                <a:uFillTx/>
                <a:latin typeface="Century Gothic" panose="020B0502020202020204" pitchFamily="34" charset="0"/>
                <a:sym typeface="Wingdings" pitchFamily="2" charset="2"/>
              </a:rPr>
              <a:t> (he </a:t>
            </a:r>
            <a:r>
              <a:rPr kumimoji="0" lang="en-US" sz="2200" b="0" i="0" u="none" strike="noStrike" kern="1200" cap="none" spc="0" normalizeH="0" dirty="0">
                <a:ln>
                  <a:noFill/>
                </a:ln>
                <a:solidFill>
                  <a:srgbClr val="203864"/>
                </a:solidFill>
                <a:effectLst/>
                <a:uLnTx/>
                <a:uFillTx/>
                <a:latin typeface="Century Gothic" panose="020B0502020202020204" pitchFamily="34" charset="0"/>
                <a:sym typeface="Wingdings" pitchFamily="2" charset="2"/>
              </a:rPr>
              <a:t>understands/</a:t>
            </a:r>
            <a:r>
              <a:rPr kumimoji="0" lang="en-US" sz="2200" b="0" i="0" u="none" strike="noStrike" kern="1200" cap="none" spc="0" normalizeH="0" dirty="0">
                <a:ln>
                  <a:noFill/>
                </a:ln>
                <a:solidFill>
                  <a:srgbClr val="4472C4">
                    <a:lumMod val="50000"/>
                  </a:srgbClr>
                </a:solidFill>
                <a:effectLst/>
                <a:uLnTx/>
                <a:uFillTx/>
                <a:latin typeface="Century Gothic" panose="020B0502020202020204" pitchFamily="34" charset="0"/>
                <a:sym typeface="Wingdings" pitchFamily="2" charset="2"/>
              </a:rPr>
              <a:t>	</a:t>
            </a:r>
            <a:r>
              <a:rPr lang="en-US" sz="2200" dirty="0">
                <a:solidFill>
                  <a:srgbClr val="4472C4">
                    <a:lumMod val="50000"/>
                  </a:srgbClr>
                </a:solidFill>
                <a:latin typeface="Century Gothic" panose="020B0502020202020204" pitchFamily="34" charset="0"/>
                <a:sym typeface="Wingdings" pitchFamily="2" charset="2"/>
              </a:rPr>
              <a:t>il </a:t>
            </a:r>
            <a:r>
              <a:rPr kumimoji="0" lang="en-US" sz="2200" b="1" i="0" u="none" strike="noStrike" kern="1200" cap="none" spc="0" normalizeH="0" dirty="0">
                <a:ln>
                  <a:noFill/>
                </a:ln>
                <a:solidFill>
                  <a:srgbClr val="EE6000"/>
                </a:solidFill>
                <a:effectLst/>
                <a:uLnTx/>
                <a:uFillTx/>
                <a:latin typeface="Century Gothic" panose="020B0502020202020204" pitchFamily="34" charset="0"/>
                <a:sym typeface="Wingdings" pitchFamily="2" charset="2"/>
              </a:rPr>
              <a:t>a </a:t>
            </a:r>
            <a:r>
              <a:rPr kumimoji="0" lang="en-US" sz="2200" b="1" i="0" u="none" strike="noStrike" kern="1200" cap="none" spc="0" normalizeH="0" dirty="0" err="1">
                <a:ln>
                  <a:noFill/>
                </a:ln>
                <a:solidFill>
                  <a:srgbClr val="EE6000"/>
                </a:solidFill>
                <a:effectLst/>
                <a:uLnTx/>
                <a:uFillTx/>
                <a:latin typeface="Century Gothic" panose="020B0502020202020204" pitchFamily="34" charset="0"/>
                <a:sym typeface="Wingdings" pitchFamily="2" charset="2"/>
              </a:rPr>
              <a:t>compris</a:t>
            </a:r>
            <a:r>
              <a:rPr kumimoji="0" lang="en-US" sz="2200" b="1" i="0" u="none" strike="noStrike" kern="1200" cap="none" spc="0" normalizeH="0" dirty="0">
                <a:ln>
                  <a:noFill/>
                </a:ln>
                <a:solidFill>
                  <a:srgbClr val="EE6000"/>
                </a:solidFill>
                <a:effectLst/>
                <a:uLnTx/>
                <a:uFillTx/>
                <a:latin typeface="Century Gothic" panose="020B0502020202020204" pitchFamily="34" charset="0"/>
                <a:sym typeface="Wingdings" pitchFamily="2" charset="2"/>
              </a:rPr>
              <a:t> </a:t>
            </a:r>
            <a:r>
              <a:rPr kumimoji="0" lang="en-US" sz="2200" b="0" i="0" u="none" strike="noStrike" kern="1200" cap="none" spc="0" normalizeH="0" dirty="0">
                <a:ln>
                  <a:noFill/>
                </a:ln>
                <a:solidFill>
                  <a:srgbClr val="4472C4">
                    <a:lumMod val="50000"/>
                  </a:srgbClr>
                </a:solidFill>
                <a:effectLst/>
                <a:uLnTx/>
                <a:uFillTx/>
                <a:latin typeface="Century Gothic" panose="020B0502020202020204" pitchFamily="34" charset="0"/>
                <a:sym typeface="Wingdings" pitchFamily="2" charset="2"/>
              </a:rPr>
              <a:t>(he </a:t>
            </a:r>
            <a:r>
              <a:rPr kumimoji="0" lang="en-US" sz="2200" b="0" i="0" u="none" strike="noStrike" kern="1200" cap="none" spc="0" normalizeH="0" dirty="0">
                <a:ln>
                  <a:noFill/>
                </a:ln>
                <a:solidFill>
                  <a:srgbClr val="203864"/>
                </a:solidFill>
                <a:effectLst/>
                <a:uLnTx/>
                <a:uFillTx/>
                <a:latin typeface="Century Gothic" panose="020B0502020202020204" pitchFamily="34" charset="0"/>
                <a:sym typeface="Wingdings" pitchFamily="2" charset="2"/>
              </a:rPr>
              <a:t>understood/has understood)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200" dirty="0">
                <a:solidFill>
                  <a:srgbClr val="203864"/>
                </a:solidFill>
                <a:latin typeface="Century Gothic" panose="020B0502020202020204" pitchFamily="34" charset="0"/>
                <a:sym typeface="Wingdings" pitchFamily="2" charset="2"/>
              </a:rPr>
              <a:t>					</a:t>
            </a:r>
            <a:r>
              <a:rPr lang="en-US" sz="2200" dirty="0" err="1">
                <a:solidFill>
                  <a:srgbClr val="203864"/>
                </a:solidFill>
                <a:latin typeface="Century Gothic" panose="020B0502020202020204" pitchFamily="34" charset="0"/>
                <a:sym typeface="Wingdings" pitchFamily="2" charset="2"/>
              </a:rPr>
              <a:t>Ils</a:t>
            </a:r>
            <a:r>
              <a:rPr lang="en-US" sz="2200" dirty="0">
                <a:solidFill>
                  <a:srgbClr val="203864"/>
                </a:solidFill>
                <a:latin typeface="Century Gothic" panose="020B0502020202020204" pitchFamily="34" charset="0"/>
                <a:sym typeface="Wingdings" pitchFamily="2" charset="2"/>
              </a:rPr>
              <a:t> </a:t>
            </a:r>
            <a:r>
              <a:rPr lang="en-US" sz="2200" b="1" dirty="0" err="1">
                <a:solidFill>
                  <a:srgbClr val="EE6000"/>
                </a:solidFill>
                <a:latin typeface="Century Gothic" panose="020B0502020202020204" pitchFamily="34" charset="0"/>
                <a:sym typeface="Wingdings" pitchFamily="2" charset="2"/>
              </a:rPr>
              <a:t>ont</a:t>
            </a:r>
            <a:r>
              <a:rPr lang="en-US" sz="2200" b="1" dirty="0">
                <a:solidFill>
                  <a:srgbClr val="EE6000"/>
                </a:solidFill>
                <a:latin typeface="Century Gothic" panose="020B0502020202020204" pitchFamily="34" charset="0"/>
                <a:sym typeface="Wingdings" pitchFamily="2" charset="2"/>
              </a:rPr>
              <a:t> </a:t>
            </a:r>
            <a:r>
              <a:rPr lang="en-US" sz="2200" b="1" dirty="0" err="1">
                <a:solidFill>
                  <a:srgbClr val="EE6000"/>
                </a:solidFill>
                <a:latin typeface="Century Gothic" panose="020B0502020202020204" pitchFamily="34" charset="0"/>
                <a:sym typeface="Wingdings" pitchFamily="2" charset="2"/>
              </a:rPr>
              <a:t>compris</a:t>
            </a:r>
            <a:r>
              <a:rPr lang="en-US" sz="2200" b="1" dirty="0">
                <a:solidFill>
                  <a:srgbClr val="EE6000"/>
                </a:solidFill>
                <a:latin typeface="Century Gothic" panose="020B0502020202020204" pitchFamily="34" charset="0"/>
                <a:sym typeface="Wingdings" pitchFamily="2" charset="2"/>
              </a:rPr>
              <a:t> </a:t>
            </a:r>
            <a:r>
              <a:rPr lang="en-US" sz="2200" dirty="0">
                <a:solidFill>
                  <a:srgbClr val="203864"/>
                </a:solidFill>
                <a:latin typeface="Century Gothic" panose="020B0502020202020204" pitchFamily="34" charset="0"/>
                <a:sym typeface="Wingdings" pitchFamily="2" charset="2"/>
              </a:rPr>
              <a:t>la question.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200" dirty="0">
                <a:solidFill>
                  <a:srgbClr val="203864"/>
                </a:solidFill>
                <a:latin typeface="Century Gothic" panose="020B0502020202020204" pitchFamily="34" charset="0"/>
                <a:sym typeface="Wingdings" pitchFamily="2" charset="2"/>
              </a:rPr>
              <a:t>					They (m.) </a:t>
            </a:r>
            <a:r>
              <a:rPr lang="en-US" sz="2200" b="1" dirty="0">
                <a:solidFill>
                  <a:srgbClr val="EE6000"/>
                </a:solidFill>
                <a:latin typeface="Century Gothic" panose="020B0502020202020204" pitchFamily="34" charset="0"/>
                <a:sym typeface="Wingdings" pitchFamily="2" charset="2"/>
              </a:rPr>
              <a:t>understood/have understood </a:t>
            </a:r>
            <a:r>
              <a:rPr lang="en-US" sz="2200" dirty="0">
                <a:solidFill>
                  <a:srgbClr val="203864"/>
                </a:solidFill>
                <a:latin typeface="Century Gothic" panose="020B0502020202020204" pitchFamily="34" charset="0"/>
                <a:sym typeface="Wingdings" pitchFamily="2" charset="2"/>
              </a:rPr>
              <a:t>the question.</a:t>
            </a:r>
            <a:endParaRPr kumimoji="0" lang="en-US" sz="2200" b="0" i="0" u="none" strike="noStrike" kern="1200" cap="none" spc="0" normalizeH="0" dirty="0">
              <a:ln>
                <a:noFill/>
              </a:ln>
              <a:solidFill>
                <a:srgbClr val="203864"/>
              </a:solidFill>
              <a:effectLst/>
              <a:uLnTx/>
              <a:uFillTx/>
              <a:latin typeface="Century Gothic" panose="020B0502020202020204" pitchFamily="34" charset="0"/>
              <a:sym typeface="Wingdings" pitchFamily="2" charset="2"/>
            </a:endParaRPr>
          </a:p>
        </p:txBody>
      </p:sp>
      <p:sp>
        <p:nvSpPr>
          <p:cNvPr id="14" name="Rectangle 13">
            <a:extLst>
              <a:ext uri="{FF2B5EF4-FFF2-40B4-BE49-F238E27FC236}">
                <a16:creationId xmlns:a16="http://schemas.microsoft.com/office/drawing/2014/main" id="{3B0C070A-A028-E149-ABCB-04963801119F}"/>
              </a:ext>
            </a:extLst>
          </p:cNvPr>
          <p:cNvSpPr/>
          <p:nvPr/>
        </p:nvSpPr>
        <p:spPr>
          <a:xfrm>
            <a:off x="739804" y="3905227"/>
            <a:ext cx="1379510" cy="3769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chemeClr val="accent5">
                    <a:lumMod val="50000"/>
                  </a:schemeClr>
                </a:solidFill>
              </a:rPr>
              <a:t>___________</a:t>
            </a:r>
          </a:p>
        </p:txBody>
      </p:sp>
      <p:sp>
        <p:nvSpPr>
          <p:cNvPr id="15" name="Rectangle 14">
            <a:extLst>
              <a:ext uri="{FF2B5EF4-FFF2-40B4-BE49-F238E27FC236}">
                <a16:creationId xmlns:a16="http://schemas.microsoft.com/office/drawing/2014/main" id="{28C388DA-4F79-9649-8633-3BA5A6CB9F10}"/>
              </a:ext>
            </a:extLst>
          </p:cNvPr>
          <p:cNvSpPr/>
          <p:nvPr/>
        </p:nvSpPr>
        <p:spPr>
          <a:xfrm>
            <a:off x="5288509" y="3905227"/>
            <a:ext cx="1303430" cy="3769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chemeClr val="accent5">
                    <a:lumMod val="50000"/>
                  </a:schemeClr>
                </a:solidFill>
              </a:rPr>
              <a:t>__________</a:t>
            </a:r>
          </a:p>
        </p:txBody>
      </p:sp>
      <p:sp>
        <p:nvSpPr>
          <p:cNvPr id="16" name="Rectangle 15">
            <a:extLst>
              <a:ext uri="{FF2B5EF4-FFF2-40B4-BE49-F238E27FC236}">
                <a16:creationId xmlns:a16="http://schemas.microsoft.com/office/drawing/2014/main" id="{E4B0DA01-E55C-D349-A771-9F0D6DC2C785}"/>
              </a:ext>
            </a:extLst>
          </p:cNvPr>
          <p:cNvSpPr/>
          <p:nvPr/>
        </p:nvSpPr>
        <p:spPr>
          <a:xfrm>
            <a:off x="572050" y="5244127"/>
            <a:ext cx="1446897" cy="3769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chemeClr val="accent5">
                    <a:lumMod val="50000"/>
                  </a:schemeClr>
                </a:solidFill>
              </a:rPr>
              <a:t>____________</a:t>
            </a:r>
          </a:p>
        </p:txBody>
      </p:sp>
      <p:sp>
        <p:nvSpPr>
          <p:cNvPr id="17" name="Rectangle 16">
            <a:extLst>
              <a:ext uri="{FF2B5EF4-FFF2-40B4-BE49-F238E27FC236}">
                <a16:creationId xmlns:a16="http://schemas.microsoft.com/office/drawing/2014/main" id="{FD60F04A-87D7-C048-B4CF-6186B32532A7}"/>
              </a:ext>
            </a:extLst>
          </p:cNvPr>
          <p:cNvSpPr/>
          <p:nvPr/>
        </p:nvSpPr>
        <p:spPr>
          <a:xfrm>
            <a:off x="5082710" y="5260863"/>
            <a:ext cx="1446897" cy="3769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chemeClr val="accent5">
                    <a:lumMod val="50000"/>
                  </a:schemeClr>
                </a:solidFill>
              </a:rPr>
              <a:t>___________</a:t>
            </a:r>
          </a:p>
        </p:txBody>
      </p:sp>
      <p:pic>
        <p:nvPicPr>
          <p:cNvPr id="5" name="Picture 4" descr="A picture containing text, picture frame&#10;&#10;Description automatically generated">
            <a:extLst>
              <a:ext uri="{FF2B5EF4-FFF2-40B4-BE49-F238E27FC236}">
                <a16:creationId xmlns:a16="http://schemas.microsoft.com/office/drawing/2014/main" id="{0CD41545-5A73-4F44-B7D0-5982FF8A7DD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45872" y="1004713"/>
            <a:ext cx="2146128" cy="2146128"/>
          </a:xfrm>
          <a:prstGeom prst="rect">
            <a:avLst/>
          </a:prstGeom>
        </p:spPr>
      </p:pic>
      <p:sp>
        <p:nvSpPr>
          <p:cNvPr id="3" name="TextBox 2">
            <a:extLst>
              <a:ext uri="{FF2B5EF4-FFF2-40B4-BE49-F238E27FC236}">
                <a16:creationId xmlns:a16="http://schemas.microsoft.com/office/drawing/2014/main" id="{F96579EB-4813-D942-8007-E81A7B058E92}"/>
              </a:ext>
            </a:extLst>
          </p:cNvPr>
          <p:cNvSpPr txBox="1"/>
          <p:nvPr/>
        </p:nvSpPr>
        <p:spPr>
          <a:xfrm>
            <a:off x="2054080" y="5524066"/>
            <a:ext cx="2517036" cy="430887"/>
          </a:xfrm>
          <a:prstGeom prst="rect">
            <a:avLst/>
          </a:prstGeom>
          <a:noFill/>
        </p:spPr>
        <p:txBody>
          <a:bodyPr wrap="none" rtlCol="0">
            <a:spAutoFit/>
          </a:bodyPr>
          <a:lstStyle/>
          <a:p>
            <a:pPr algn="l"/>
            <a:r>
              <a:rPr lang="en-US" sz="2200" dirty="0">
                <a:solidFill>
                  <a:schemeClr val="accent5">
                    <a:lumMod val="50000"/>
                  </a:schemeClr>
                </a:solidFill>
              </a:rPr>
              <a:t>is understanding)</a:t>
            </a:r>
          </a:p>
        </p:txBody>
      </p:sp>
      <p:sp>
        <p:nvSpPr>
          <p:cNvPr id="13" name="TextBox 12">
            <a:extLst>
              <a:ext uri="{FF2B5EF4-FFF2-40B4-BE49-F238E27FC236}">
                <a16:creationId xmlns:a16="http://schemas.microsoft.com/office/drawing/2014/main" id="{2A20D4A7-96F9-714D-9DF2-25F8CA30651D}"/>
              </a:ext>
            </a:extLst>
          </p:cNvPr>
          <p:cNvSpPr txBox="1"/>
          <p:nvPr/>
        </p:nvSpPr>
        <p:spPr>
          <a:xfrm>
            <a:off x="2156364" y="4235705"/>
            <a:ext cx="1931939" cy="430887"/>
          </a:xfrm>
          <a:prstGeom prst="rect">
            <a:avLst/>
          </a:prstGeom>
          <a:noFill/>
        </p:spPr>
        <p:txBody>
          <a:bodyPr wrap="none" rtlCol="0">
            <a:spAutoFit/>
          </a:bodyPr>
          <a:lstStyle/>
          <a:p>
            <a:pPr algn="l"/>
            <a:r>
              <a:rPr lang="en-US" sz="2200" dirty="0">
                <a:solidFill>
                  <a:schemeClr val="accent5">
                    <a:lumMod val="50000"/>
                  </a:schemeClr>
                </a:solidFill>
              </a:rPr>
              <a:t>are learning)</a:t>
            </a:r>
          </a:p>
        </p:txBody>
      </p:sp>
    </p:spTree>
    <p:extLst>
      <p:ext uri="{BB962C8B-B14F-4D97-AF65-F5344CB8AC3E}">
        <p14:creationId xmlns:p14="http://schemas.microsoft.com/office/powerpoint/2010/main" val="888439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
                                            <p:txEl>
                                              <p:pRg st="8" end="8"/>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par>
                                <p:cTn id="31" presetID="1" presetClass="entr" presetSubtype="0" fill="hold" grpId="1" nodeType="with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par>
                                <p:cTn id="33" presetID="1" presetClass="entr" presetSubtype="0" fill="hold" grpId="1" nodeType="with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
                                            <p:txEl>
                                              <p:pRg st="11" end="11"/>
                                            </p:txEl>
                                          </p:spTgt>
                                        </p:tgtEl>
                                        <p:attrNameLst>
                                          <p:attrName>style.visibility</p:attrName>
                                        </p:attrNameLst>
                                      </p:cBhvr>
                                      <p:to>
                                        <p:strVal val="visible"/>
                                      </p:to>
                                    </p:set>
                                  </p:childTnLst>
                                </p:cTn>
                              </p:par>
                              <p:par>
                                <p:cTn id="51" presetID="1" presetClass="entr" presetSubtype="0" fill="hold" grpId="1" nodeType="withEffect">
                                  <p:stCondLst>
                                    <p:cond delay="0"/>
                                  </p:stCondLst>
                                  <p:childTnLst>
                                    <p:set>
                                      <p:cBhvr>
                                        <p:cTn id="52" dur="1" fill="hold">
                                          <p:stCondLst>
                                            <p:cond delay="0"/>
                                          </p:stCondLst>
                                        </p:cTn>
                                        <p:tgtEl>
                                          <p:spTgt spid="16"/>
                                        </p:tgtEl>
                                        <p:attrNameLst>
                                          <p:attrName>style.visibility</p:attrName>
                                        </p:attrNameLst>
                                      </p:cBhvr>
                                      <p:to>
                                        <p:strVal val="visible"/>
                                      </p:to>
                                    </p:set>
                                  </p:childTnLst>
                                </p:cTn>
                              </p:par>
                              <p:par>
                                <p:cTn id="53" presetID="1" presetClass="entr" presetSubtype="0" fill="hold" grpId="1" nodeType="withEffect">
                                  <p:stCondLst>
                                    <p:cond delay="0"/>
                                  </p:stCondLst>
                                  <p:childTnLst>
                                    <p:set>
                                      <p:cBhvr>
                                        <p:cTn id="54" dur="1" fill="hold">
                                          <p:stCondLst>
                                            <p:cond delay="0"/>
                                          </p:stCondLst>
                                        </p:cTn>
                                        <p:tgtEl>
                                          <p:spTgt spid="17"/>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grpId="0" nodeType="clickEffect">
                                  <p:stCondLst>
                                    <p:cond delay="0"/>
                                  </p:stCondLst>
                                  <p:childTnLst>
                                    <p:set>
                                      <p:cBhvr>
                                        <p:cTn id="60" dur="1" fill="hold">
                                          <p:stCondLst>
                                            <p:cond delay="0"/>
                                          </p:stCondLst>
                                        </p:cTn>
                                        <p:tgtEl>
                                          <p:spTgt spid="16"/>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1" presetClass="exit" presetSubtype="0" fill="hold" grpId="0" nodeType="clickEffect">
                                  <p:stCondLst>
                                    <p:cond delay="0"/>
                                  </p:stCondLst>
                                  <p:childTnLst>
                                    <p:set>
                                      <p:cBhvr>
                                        <p:cTn id="64" dur="1" fill="hold">
                                          <p:stCondLst>
                                            <p:cond delay="0"/>
                                          </p:stCondLst>
                                        </p:cTn>
                                        <p:tgtEl>
                                          <p:spTgt spid="17"/>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2">
                                            <p:txEl>
                                              <p:pRg st="12" end="12"/>
                                            </p:txEl>
                                          </p:spTgt>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2">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15" grpId="0" animBg="1"/>
      <p:bldP spid="15" grpId="1" animBg="1"/>
      <p:bldP spid="16" grpId="0" animBg="1"/>
      <p:bldP spid="16" grpId="1" animBg="1"/>
      <p:bldP spid="17" grpId="0" animBg="1"/>
      <p:bldP spid="17" grpId="1" animBg="1"/>
      <p:bldP spid="3" grpId="0"/>
      <p:bldP spid="1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6" name="TextBox 5"/>
          <p:cNvSpPr txBox="1"/>
          <p:nvPr/>
        </p:nvSpPr>
        <p:spPr>
          <a:xfrm>
            <a:off x="1346112" y="1719003"/>
            <a:ext cx="9499776" cy="215443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13400" b="1" kern="0" noProof="0" dirty="0">
                <a:solidFill>
                  <a:schemeClr val="accent1">
                    <a:lumMod val="50000"/>
                  </a:schemeClr>
                </a:solidFill>
                <a:latin typeface="Century Gothic" panose="020B0502020202020204" pitchFamily="34" charset="0"/>
                <a:cs typeface="Arial"/>
                <a:sym typeface="Arial"/>
              </a:rPr>
              <a:t>je </a:t>
            </a:r>
            <a:r>
              <a:rPr lang="en-GB" sz="13400" b="1" kern="0" noProof="0" dirty="0" err="1">
                <a:solidFill>
                  <a:schemeClr val="accent1">
                    <a:lumMod val="50000"/>
                  </a:schemeClr>
                </a:solidFill>
                <a:latin typeface="Century Gothic" panose="020B0502020202020204" pitchFamily="34" charset="0"/>
                <a:cs typeface="Arial"/>
                <a:sym typeface="Arial"/>
              </a:rPr>
              <a:t>prends</a:t>
            </a:r>
            <a:endParaRPr kumimoji="0" lang="en-GB" sz="13400" b="1" i="0" u="none" strike="noStrike" kern="0" cap="none" spc="0" normalizeH="0" baseline="0" noProof="0" dirty="0">
              <a:ln>
                <a:noFill/>
              </a:ln>
              <a:solidFill>
                <a:schemeClr val="accent1">
                  <a:lumMod val="50000"/>
                </a:schemeClr>
              </a:solidFill>
              <a:effectLst/>
              <a:uLnTx/>
              <a:uFillTx/>
              <a:latin typeface="Century Gothic" panose="020B0502020202020204" pitchFamily="34" charset="0"/>
              <a:cs typeface="Arial"/>
              <a:sym typeface="Arial"/>
            </a:endParaRPr>
          </a:p>
        </p:txBody>
      </p:sp>
      <p:sp>
        <p:nvSpPr>
          <p:cNvPr id="8" name="TextBox 7">
            <a:extLst>
              <a:ext uri="{FF2B5EF4-FFF2-40B4-BE49-F238E27FC236}">
                <a16:creationId xmlns:a16="http://schemas.microsoft.com/office/drawing/2014/main" id="{6D7F314A-1F18-46C3-B2C2-8CDD3A7E7ED1}"/>
              </a:ext>
            </a:extLst>
          </p:cNvPr>
          <p:cNvSpPr txBox="1"/>
          <p:nvPr/>
        </p:nvSpPr>
        <p:spPr>
          <a:xfrm>
            <a:off x="2524800" y="4180146"/>
            <a:ext cx="71424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dirty="0">
                <a:ln>
                  <a:noFill/>
                </a:ln>
                <a:solidFill>
                  <a:schemeClr val="accent1">
                    <a:lumMod val="50000"/>
                  </a:schemeClr>
                </a:solidFill>
                <a:effectLst/>
                <a:uLnTx/>
                <a:uFillTx/>
                <a:latin typeface="Century Gothic" panose="020B0502020202020204" pitchFamily="34" charset="0"/>
                <a:ea typeface="+mn-ea"/>
                <a:cs typeface="Arial"/>
                <a:sym typeface="Arial"/>
              </a:rPr>
              <a:t>I take, I am </a:t>
            </a:r>
            <a:r>
              <a:rPr lang="en-GB" sz="3600" b="1" kern="0" dirty="0">
                <a:solidFill>
                  <a:schemeClr val="accent1">
                    <a:lumMod val="50000"/>
                  </a:schemeClr>
                </a:solidFill>
                <a:latin typeface="Century Gothic" panose="020B0502020202020204" pitchFamily="34" charset="0"/>
                <a:cs typeface="Arial"/>
                <a:sym typeface="Arial"/>
              </a:rPr>
              <a:t>taking</a:t>
            </a:r>
            <a:endParaRPr kumimoji="0" lang="en-GB" sz="3600" b="1" i="0" u="none" strike="noStrike" kern="0" cap="none" spc="0" normalizeH="0" baseline="0" noProof="0" dirty="0">
              <a:ln>
                <a:noFill/>
              </a:ln>
              <a:solidFill>
                <a:schemeClr val="accent1">
                  <a:lumMod val="50000"/>
                </a:schemeClr>
              </a:solidFill>
              <a:effectLst/>
              <a:uLnTx/>
              <a:uFillTx/>
              <a:latin typeface="Century Gothic" panose="020B0502020202020204" pitchFamily="34" charset="0"/>
              <a:cs typeface="Arial"/>
              <a:sym typeface="Arial"/>
            </a:endParaRPr>
          </a:p>
        </p:txBody>
      </p:sp>
      <p:sp>
        <p:nvSpPr>
          <p:cNvPr id="10" name="Action Button: Forward or Next 9">
            <a:hlinkClick r:id="" action="ppaction://noaction" highlightClick="1">
              <a:snd r:embed="rId3" name="je prends.wav"/>
            </a:hlinkClick>
          </p:cNvPr>
          <p:cNvSpPr/>
          <p:nvPr/>
        </p:nvSpPr>
        <p:spPr>
          <a:xfrm>
            <a:off x="368489" y="5254388"/>
            <a:ext cx="641445" cy="723331"/>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dirty="0">
              <a:ln>
                <a:noFill/>
              </a:ln>
              <a:solidFill>
                <a:prstClr val="white"/>
              </a:solidFill>
              <a:effectLst/>
              <a:uLnTx/>
              <a:uFillTx/>
              <a:latin typeface="Tw Cen MT" panose="020B0602020104020603"/>
              <a:ea typeface="+mn-ea"/>
              <a:cs typeface="+mn-cs"/>
              <a:sym typeface="Arial"/>
            </a:endParaRPr>
          </a:p>
        </p:txBody>
      </p:sp>
      <p:pic>
        <p:nvPicPr>
          <p:cNvPr id="11" name="Picture 10" descr="background rectangle">
            <a:extLst>
              <a:ext uri="{FF2B5EF4-FFF2-40B4-BE49-F238E27FC236}">
                <a16:creationId xmlns:a16="http://schemas.microsoft.com/office/drawing/2014/main" id="{37658A0F-BC19-457F-9765-E918E14F42D1}"/>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2" name="Title 3">
            <a:extLst>
              <a:ext uri="{FF2B5EF4-FFF2-40B4-BE49-F238E27FC236}">
                <a16:creationId xmlns:a16="http://schemas.microsoft.com/office/drawing/2014/main" id="{67A92D48-24B2-4808-9910-6A755CB56AC6}"/>
              </a:ext>
            </a:extLst>
          </p:cNvPr>
          <p:cNvSpPr>
            <a:spLocks noGrp="1"/>
          </p:cNvSpPr>
          <p:nvPr>
            <p:ph type="title"/>
          </p:nvPr>
        </p:nvSpPr>
        <p:spPr>
          <a:xfrm>
            <a:off x="0" y="296864"/>
            <a:ext cx="5265384" cy="707849"/>
          </a:xfrm>
        </p:spPr>
        <p:txBody>
          <a:bodyPr>
            <a:normAutofit/>
          </a:bodyPr>
          <a:lstStyle/>
          <a:p>
            <a:r>
              <a:rPr lang="en-GB" sz="3600" b="1" dirty="0">
                <a:solidFill>
                  <a:schemeClr val="bg1"/>
                </a:solidFill>
              </a:rPr>
              <a:t>Au </a:t>
            </a:r>
            <a:r>
              <a:rPr lang="en-GB" sz="3600" b="1" dirty="0" err="1">
                <a:solidFill>
                  <a:schemeClr val="bg1"/>
                </a:solidFill>
              </a:rPr>
              <a:t>présent</a:t>
            </a:r>
            <a:endParaRPr lang="en-GB" sz="3600" b="1" dirty="0">
              <a:solidFill>
                <a:schemeClr val="bg1"/>
              </a:solidFill>
            </a:endParaRPr>
          </a:p>
        </p:txBody>
      </p:sp>
      <p:sp>
        <p:nvSpPr>
          <p:cNvPr id="13" name="Rounded Rectangle 46">
            <a:extLst>
              <a:ext uri="{FF2B5EF4-FFF2-40B4-BE49-F238E27FC236}">
                <a16:creationId xmlns:a16="http://schemas.microsoft.com/office/drawing/2014/main" id="{184D6A00-A7DE-4C3A-BCF6-A21400D44635}"/>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641619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je prends.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7" y="468023"/>
            <a:ext cx="10515600" cy="1325563"/>
          </a:xfrm>
        </p:spPr>
        <p:txBody>
          <a:bodyPr>
            <a:normAutofit fontScale="90000"/>
          </a:bodyPr>
          <a:lstStyle/>
          <a:p>
            <a:pPr algn="ctr"/>
            <a:r>
              <a:rPr lang="en-GB" sz="13300" b="1" dirty="0">
                <a:solidFill>
                  <a:srgbClr val="115076"/>
                </a:solidFill>
              </a:rPr>
              <a:t>-</a:t>
            </a:r>
            <a:r>
              <a:rPr lang="en-GB" sz="13300" b="1" dirty="0" err="1">
                <a:solidFill>
                  <a:srgbClr val="115076"/>
                </a:solidFill>
              </a:rPr>
              <a:t>gn</a:t>
            </a:r>
            <a:r>
              <a:rPr lang="en-GB" sz="13300" b="1" dirty="0">
                <a:solidFill>
                  <a:srgbClr val="115076"/>
                </a:solidFill>
              </a:rPr>
              <a:t>-</a:t>
            </a:r>
            <a:endParaRPr lang="en-GB" dirty="0"/>
          </a:p>
        </p:txBody>
      </p:sp>
      <p:sp>
        <p:nvSpPr>
          <p:cNvPr id="9" name="Rounded Rectangle 8" descr="rectangle"/>
          <p:cNvSpPr/>
          <p:nvPr/>
        </p:nvSpPr>
        <p:spPr>
          <a:xfrm>
            <a:off x="4487510" y="2063834"/>
            <a:ext cx="3216981" cy="2569400"/>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6" name="Picture 15" descr="scissors cutting on a line"/>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778045" y="2392095"/>
            <a:ext cx="2635904" cy="1278088"/>
          </a:xfrm>
          <a:prstGeom prst="rect">
            <a:avLst/>
          </a:prstGeom>
        </p:spPr>
      </p:pic>
      <p:sp>
        <p:nvSpPr>
          <p:cNvPr id="5" name="TextBox 4"/>
          <p:cNvSpPr txBox="1"/>
          <p:nvPr/>
        </p:nvSpPr>
        <p:spPr>
          <a:xfrm>
            <a:off x="5105984" y="3594940"/>
            <a:ext cx="1980030"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li</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gn</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4" name="Rectangle 3"/>
          <p:cNvSpPr/>
          <p:nvPr/>
        </p:nvSpPr>
        <p:spPr>
          <a:xfrm>
            <a:off x="621616" y="379826"/>
            <a:ext cx="2946640"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ga</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gn</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er</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8" name="Rectangle 17">
            <a:extLst>
              <a:ext uri="{FF2B5EF4-FFF2-40B4-BE49-F238E27FC236}">
                <a16:creationId xmlns:a16="http://schemas.microsoft.com/office/drawing/2014/main" id="{F5EBAE1E-7C8D-40A7-BAEA-CE4839BBDAE8}"/>
              </a:ext>
            </a:extLst>
          </p:cNvPr>
          <p:cNvSpPr/>
          <p:nvPr/>
        </p:nvSpPr>
        <p:spPr>
          <a:xfrm>
            <a:off x="1167438" y="1289794"/>
            <a:ext cx="1854996"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[to win]</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12" name="Picture 11" descr="gold trophy">
            <a:extLst>
              <a:ext uri="{FF2B5EF4-FFF2-40B4-BE49-F238E27FC236}">
                <a16:creationId xmlns:a16="http://schemas.microsoft.com/office/drawing/2014/main" id="{B539A51D-168B-0543-A858-8DDA78E2382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349161" y="2063834"/>
            <a:ext cx="1491550" cy="1491550"/>
          </a:xfrm>
          <a:prstGeom prst="rect">
            <a:avLst/>
          </a:prstGeom>
        </p:spPr>
      </p:pic>
      <p:sp>
        <p:nvSpPr>
          <p:cNvPr id="15" name="TextBox 14"/>
          <p:cNvSpPr txBox="1"/>
          <p:nvPr/>
        </p:nvSpPr>
        <p:spPr>
          <a:xfrm>
            <a:off x="-1" y="3594940"/>
            <a:ext cx="441902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espa</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gn</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ol</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pic>
        <p:nvPicPr>
          <p:cNvPr id="3" name="Picture 2" descr="the Spanish flag"/>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57967" y="4702936"/>
            <a:ext cx="2273939" cy="1513591"/>
          </a:xfrm>
          <a:prstGeom prst="rect">
            <a:avLst/>
          </a:prstGeom>
        </p:spPr>
      </p:pic>
      <p:sp>
        <p:nvSpPr>
          <p:cNvPr id="7" name="TextBox 6"/>
          <p:cNvSpPr txBox="1"/>
          <p:nvPr/>
        </p:nvSpPr>
        <p:spPr>
          <a:xfrm>
            <a:off x="4040440" y="4798028"/>
            <a:ext cx="401513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i</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gn</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orer</a:t>
            </a:r>
          </a:p>
        </p:txBody>
      </p:sp>
      <p:sp>
        <p:nvSpPr>
          <p:cNvPr id="17" name="Rectangle 16">
            <a:extLst>
              <a:ext uri="{FF2B5EF4-FFF2-40B4-BE49-F238E27FC236}">
                <a16:creationId xmlns:a16="http://schemas.microsoft.com/office/drawing/2014/main" id="{6C70D5E9-D171-FB4C-B44F-3112BADFC250}"/>
              </a:ext>
            </a:extLst>
          </p:cNvPr>
          <p:cNvSpPr/>
          <p:nvPr/>
        </p:nvSpPr>
        <p:spPr>
          <a:xfrm>
            <a:off x="4512077" y="5611180"/>
            <a:ext cx="3167855"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[to not know]</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8" name="TextBox 7"/>
          <p:cNvSpPr txBox="1"/>
          <p:nvPr/>
        </p:nvSpPr>
        <p:spPr>
          <a:xfrm>
            <a:off x="7621177" y="333660"/>
            <a:ext cx="472136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monta</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gn</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pic>
        <p:nvPicPr>
          <p:cNvPr id="13" name="Picture 12" descr="mountain">
            <a:extLst>
              <a:ext uri="{FF2B5EF4-FFF2-40B4-BE49-F238E27FC236}">
                <a16:creationId xmlns:a16="http://schemas.microsoft.com/office/drawing/2014/main" id="{02A378D0-9B85-1A4A-A33B-F4D36D033209}"/>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151654" y="1451785"/>
            <a:ext cx="1896749" cy="1896749"/>
          </a:xfrm>
          <a:prstGeom prst="rect">
            <a:avLst/>
          </a:prstGeom>
        </p:spPr>
      </p:pic>
      <p:sp>
        <p:nvSpPr>
          <p:cNvPr id="10" name="Rectangle 9"/>
          <p:cNvSpPr/>
          <p:nvPr/>
        </p:nvSpPr>
        <p:spPr>
          <a:xfrm>
            <a:off x="7919437" y="3661710"/>
            <a:ext cx="4296369"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Allema</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gn</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a:t>
            </a:r>
            <a:endParaRPr kumimoji="0" lang="en-GB" sz="6000" b="0" i="0" u="none" strike="noStrike" kern="1200" cap="none" spc="0" normalizeH="0" baseline="0" noProof="0" dirty="0">
              <a:ln>
                <a:noFill/>
              </a:ln>
              <a:solidFill>
                <a:srgbClr val="115076"/>
              </a:solidFill>
              <a:effectLst/>
              <a:uLnTx/>
              <a:uFillTx/>
              <a:latin typeface="Calibri" panose="020F0502020204030204" pitchFamily="34" charset="0"/>
              <a:ea typeface="+mn-ea"/>
              <a:cs typeface="Calibri" panose="020F0502020204030204" pitchFamily="34" charset="0"/>
            </a:endParaRPr>
          </a:p>
        </p:txBody>
      </p:sp>
      <p:pic>
        <p:nvPicPr>
          <p:cNvPr id="6" name="Picture 5" descr="Germany"/>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151654" y="4518777"/>
            <a:ext cx="1722292" cy="1722292"/>
          </a:xfrm>
          <a:prstGeom prst="rect">
            <a:avLst/>
          </a:prstGeom>
        </p:spPr>
      </p:pic>
    </p:spTree>
    <p:extLst>
      <p:ext uri="{BB962C8B-B14F-4D97-AF65-F5344CB8AC3E}">
        <p14:creationId xmlns:p14="http://schemas.microsoft.com/office/powerpoint/2010/main" val="2963561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65. gn.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subTnLst>
                                    <p:audio>
                                      <p:cMediaNode>
                                        <p:cTn display="0" masterRel="sameClick">
                                          <p:stCondLst>
                                            <p:cond evt="begin" delay="0">
                                              <p:tn val="13"/>
                                            </p:cond>
                                          </p:stCondLst>
                                          <p:endCondLst>
                                            <p:cond evt="onStopAudio" delay="0">
                                              <p:tgtEl>
                                                <p:sldTgt/>
                                              </p:tgtEl>
                                            </p:cond>
                                          </p:endCondLst>
                                        </p:cTn>
                                        <p:tgtEl>
                                          <p:sndTgt r:embed="rId4" name="65. ligne.wav"/>
                                        </p:tgtEl>
                                      </p:cMediaNode>
                                    </p:audio>
                                  </p:subTnLst>
                                </p:cTn>
                              </p:par>
                              <p:par>
                                <p:cTn id="16" presetID="10"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subTnLst>
                                    <p:audio>
                                      <p:cMediaNode>
                                        <p:cTn display="0" masterRel="sameClick">
                                          <p:stCondLst>
                                            <p:cond evt="begin" delay="0">
                                              <p:tn val="21"/>
                                            </p:cond>
                                          </p:stCondLst>
                                          <p:endCondLst>
                                            <p:cond evt="onStopAudio" delay="0">
                                              <p:tgtEl>
                                                <p:sldTgt/>
                                              </p:tgtEl>
                                            </p:cond>
                                          </p:endCondLst>
                                        </p:cTn>
                                        <p:tgtEl>
                                          <p:sndTgt r:embed="rId5" name="65. gagner.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subTnLst>
                                    <p:audio>
                                      <p:cMediaNode>
                                        <p:cTn display="0" masterRel="sameClick">
                                          <p:stCondLst>
                                            <p:cond evt="begin" delay="0">
                                              <p:tn val="26"/>
                                            </p:cond>
                                          </p:stCondLst>
                                          <p:endCondLst>
                                            <p:cond evt="onStopAudio" delay="0">
                                              <p:tgtEl>
                                                <p:sldTgt/>
                                              </p:tgtEl>
                                            </p:cond>
                                          </p:endCondLst>
                                        </p:cTn>
                                        <p:tgtEl>
                                          <p:sndTgt r:embed="rId5" name="65. gagner.wav"/>
                                        </p:tgtEl>
                                      </p:cMediaNode>
                                    </p:audio>
                                  </p:subTnLst>
                                </p:cTn>
                              </p:par>
                              <p:par>
                                <p:cTn id="29" presetID="10"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500"/>
                                        <p:tgtEl>
                                          <p:spTgt spid="8"/>
                                        </p:tgtEl>
                                      </p:cBhvr>
                                    </p:animEffect>
                                  </p:childTnLst>
                                  <p:subTnLst>
                                    <p:audio>
                                      <p:cMediaNode>
                                        <p:cTn display="0" masterRel="sameClick">
                                          <p:stCondLst>
                                            <p:cond evt="begin" delay="0">
                                              <p:tn val="34"/>
                                            </p:cond>
                                          </p:stCondLst>
                                          <p:endCondLst>
                                            <p:cond evt="onStopAudio" delay="0">
                                              <p:tgtEl>
                                                <p:sldTgt/>
                                              </p:tgtEl>
                                            </p:cond>
                                          </p:endCondLst>
                                        </p:cTn>
                                        <p:tgtEl>
                                          <p:sndTgt r:embed="rId6" name="65. montagne.wav"/>
                                        </p:tgtEl>
                                      </p:cMediaNode>
                                    </p:audio>
                                  </p:sub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fade">
                                      <p:cBhvr>
                                        <p:cTn id="41" dur="500"/>
                                        <p:tgtEl>
                                          <p:spTgt spid="13"/>
                                        </p:tgtEl>
                                      </p:cBhvr>
                                    </p:animEffect>
                                  </p:childTnLst>
                                  <p:subTnLst>
                                    <p:audio>
                                      <p:cMediaNode>
                                        <p:cTn display="0" masterRel="sameClick">
                                          <p:stCondLst>
                                            <p:cond evt="begin" delay="0">
                                              <p:tn val="39"/>
                                            </p:cond>
                                          </p:stCondLst>
                                          <p:endCondLst>
                                            <p:cond evt="onStopAudio" delay="0">
                                              <p:tgtEl>
                                                <p:sldTgt/>
                                              </p:tgtEl>
                                            </p:cond>
                                          </p:endCondLst>
                                        </p:cTn>
                                        <p:tgtEl>
                                          <p:sndTgt r:embed="rId6" name="65. montagne.wav"/>
                                        </p:tgtEl>
                                      </p:cMediaNode>
                                    </p:audio>
                                  </p:sub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fade">
                                      <p:cBhvr>
                                        <p:cTn id="46" dur="500"/>
                                        <p:tgtEl>
                                          <p:spTgt spid="15"/>
                                        </p:tgtEl>
                                      </p:cBhvr>
                                    </p:animEffect>
                                  </p:childTnLst>
                                  <p:subTnLst>
                                    <p:audio>
                                      <p:cMediaNode>
                                        <p:cTn display="0" masterRel="sameClick">
                                          <p:stCondLst>
                                            <p:cond evt="begin" delay="0">
                                              <p:tn val="44"/>
                                            </p:cond>
                                          </p:stCondLst>
                                          <p:endCondLst>
                                            <p:cond evt="onStopAudio" delay="0">
                                              <p:tgtEl>
                                                <p:sldTgt/>
                                              </p:tgtEl>
                                            </p:cond>
                                          </p:endCondLst>
                                        </p:cTn>
                                        <p:tgtEl>
                                          <p:sndTgt r:embed="rId7" name="65. espagnol.wav"/>
                                        </p:tgtEl>
                                      </p:cMediaNode>
                                    </p:audio>
                                  </p:sub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3"/>
                                        </p:tgtEl>
                                        <p:attrNameLst>
                                          <p:attrName>style.visibility</p:attrName>
                                        </p:attrNameLst>
                                      </p:cBhvr>
                                      <p:to>
                                        <p:strVal val="visible"/>
                                      </p:to>
                                    </p:set>
                                    <p:animEffect transition="in" filter="fade">
                                      <p:cBhvr>
                                        <p:cTn id="51" dur="500"/>
                                        <p:tgtEl>
                                          <p:spTgt spid="3"/>
                                        </p:tgtEl>
                                      </p:cBhvr>
                                    </p:animEffect>
                                  </p:childTnLst>
                                  <p:subTnLst>
                                    <p:audio>
                                      <p:cMediaNode>
                                        <p:cTn display="0" masterRel="sameClick">
                                          <p:stCondLst>
                                            <p:cond evt="begin" delay="0">
                                              <p:tn val="49"/>
                                            </p:cond>
                                          </p:stCondLst>
                                          <p:endCondLst>
                                            <p:cond evt="onStopAudio" delay="0">
                                              <p:tgtEl>
                                                <p:sldTgt/>
                                              </p:tgtEl>
                                            </p:cond>
                                          </p:endCondLst>
                                        </p:cTn>
                                        <p:tgtEl>
                                          <p:sndTgt r:embed="rId7" name="65. espagnol.wav"/>
                                        </p:tgtEl>
                                      </p:cMediaNode>
                                    </p:audio>
                                  </p:sub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7"/>
                                        </p:tgtEl>
                                        <p:attrNameLst>
                                          <p:attrName>style.visibility</p:attrName>
                                        </p:attrNameLst>
                                      </p:cBhvr>
                                      <p:to>
                                        <p:strVal val="visible"/>
                                      </p:to>
                                    </p:set>
                                    <p:animEffect transition="in" filter="fade">
                                      <p:cBhvr>
                                        <p:cTn id="56" dur="500"/>
                                        <p:tgtEl>
                                          <p:spTgt spid="7"/>
                                        </p:tgtEl>
                                      </p:cBhvr>
                                    </p:animEffect>
                                  </p:childTnLst>
                                  <p:subTnLst>
                                    <p:audio>
                                      <p:cMediaNode>
                                        <p:cTn display="0" masterRel="sameClick">
                                          <p:stCondLst>
                                            <p:cond evt="begin" delay="0">
                                              <p:tn val="54"/>
                                            </p:cond>
                                          </p:stCondLst>
                                          <p:endCondLst>
                                            <p:cond evt="onStopAudio" delay="0">
                                              <p:tgtEl>
                                                <p:sldTgt/>
                                              </p:tgtEl>
                                            </p:cond>
                                          </p:endCondLst>
                                        </p:cTn>
                                        <p:tgtEl>
                                          <p:sndTgt r:embed="rId8" name="65. ignorer.wav"/>
                                        </p:tgtEl>
                                      </p:cMediaNode>
                                    </p:audio>
                                  </p:sub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17"/>
                                        </p:tgtEl>
                                        <p:attrNameLst>
                                          <p:attrName>style.visibility</p:attrName>
                                        </p:attrNameLst>
                                      </p:cBhvr>
                                      <p:to>
                                        <p:strVal val="visible"/>
                                      </p:to>
                                    </p:set>
                                    <p:animEffect transition="in" filter="fade">
                                      <p:cBhvr>
                                        <p:cTn id="61" dur="500"/>
                                        <p:tgtEl>
                                          <p:spTgt spid="17"/>
                                        </p:tgtEl>
                                      </p:cBhvr>
                                    </p:animEffect>
                                  </p:childTnLst>
                                  <p:subTnLst>
                                    <p:audio>
                                      <p:cMediaNode>
                                        <p:cTn display="0" masterRel="sameClick">
                                          <p:stCondLst>
                                            <p:cond evt="begin" delay="0">
                                              <p:tn val="59"/>
                                            </p:cond>
                                          </p:stCondLst>
                                          <p:endCondLst>
                                            <p:cond evt="onStopAudio" delay="0">
                                              <p:tgtEl>
                                                <p:sldTgt/>
                                              </p:tgtEl>
                                            </p:cond>
                                          </p:endCondLst>
                                        </p:cTn>
                                        <p:tgtEl>
                                          <p:sndTgt r:embed="rId8" name="65. ignorer.wav"/>
                                        </p:tgtEl>
                                      </p:cMediaNode>
                                    </p:audio>
                                  </p:sub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10"/>
                                        </p:tgtEl>
                                        <p:attrNameLst>
                                          <p:attrName>style.visibility</p:attrName>
                                        </p:attrNameLst>
                                      </p:cBhvr>
                                      <p:to>
                                        <p:strVal val="visible"/>
                                      </p:to>
                                    </p:set>
                                    <p:animEffect transition="in" filter="fade">
                                      <p:cBhvr>
                                        <p:cTn id="66" dur="500"/>
                                        <p:tgtEl>
                                          <p:spTgt spid="10"/>
                                        </p:tgtEl>
                                      </p:cBhvr>
                                    </p:animEffect>
                                  </p:childTnLst>
                                  <p:subTnLst>
                                    <p:audio>
                                      <p:cMediaNode>
                                        <p:cTn display="0" masterRel="sameClick">
                                          <p:stCondLst>
                                            <p:cond evt="begin" delay="0">
                                              <p:tn val="64"/>
                                            </p:cond>
                                          </p:stCondLst>
                                          <p:endCondLst>
                                            <p:cond evt="onStopAudio" delay="0">
                                              <p:tgtEl>
                                                <p:sldTgt/>
                                              </p:tgtEl>
                                            </p:cond>
                                          </p:endCondLst>
                                        </p:cTn>
                                        <p:tgtEl>
                                          <p:sndTgt r:embed="rId9" name="65. Allemagne.wav"/>
                                        </p:tgtEl>
                                      </p:cMediaNode>
                                    </p:audio>
                                  </p:sub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6"/>
                                        </p:tgtEl>
                                        <p:attrNameLst>
                                          <p:attrName>style.visibility</p:attrName>
                                        </p:attrNameLst>
                                      </p:cBhvr>
                                      <p:to>
                                        <p:strVal val="visible"/>
                                      </p:to>
                                    </p:set>
                                    <p:animEffect transition="in" filter="fade">
                                      <p:cBhvr>
                                        <p:cTn id="71" dur="500"/>
                                        <p:tgtEl>
                                          <p:spTgt spid="6"/>
                                        </p:tgtEl>
                                      </p:cBhvr>
                                    </p:animEffect>
                                  </p:childTnLst>
                                  <p:subTnLst>
                                    <p:audio>
                                      <p:cMediaNode>
                                        <p:cTn display="0" masterRel="sameClick">
                                          <p:stCondLst>
                                            <p:cond evt="begin" delay="0">
                                              <p:tn val="69"/>
                                            </p:cond>
                                          </p:stCondLst>
                                          <p:endCondLst>
                                            <p:cond evt="onStopAudio" delay="0">
                                              <p:tgtEl>
                                                <p:sldTgt/>
                                              </p:tgtEl>
                                            </p:cond>
                                          </p:endCondLst>
                                        </p:cTn>
                                        <p:tgtEl>
                                          <p:sndTgt r:embed="rId9" name="65. Allemagn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P spid="5" grpId="0"/>
      <p:bldP spid="4" grpId="0"/>
      <p:bldP spid="18" grpId="0"/>
      <p:bldP spid="15" grpId="0"/>
      <p:bldP spid="7" grpId="0"/>
      <p:bldP spid="17" grpId="0"/>
      <p:bldP spid="8" grpId="0"/>
      <p:bldP spid="1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6" name="TextBox 5"/>
          <p:cNvSpPr txBox="1"/>
          <p:nvPr/>
        </p:nvSpPr>
        <p:spPr>
          <a:xfrm>
            <a:off x="1346112" y="1719003"/>
            <a:ext cx="9499776" cy="215443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3400" b="1" i="0" u="none" strike="noStrike" kern="0" cap="none" spc="0" normalizeH="0" baseline="0" noProof="0" dirty="0" err="1">
                <a:ln>
                  <a:noFill/>
                </a:ln>
                <a:solidFill>
                  <a:schemeClr val="accent1">
                    <a:lumMod val="50000"/>
                  </a:schemeClr>
                </a:solidFill>
                <a:effectLst/>
                <a:uLnTx/>
                <a:uFillTx/>
                <a:latin typeface="Century Gothic" panose="020B0502020202020204" pitchFamily="34" charset="0"/>
                <a:ea typeface="+mn-ea"/>
                <a:cs typeface="Arial"/>
                <a:sym typeface="Arial"/>
              </a:rPr>
              <a:t>j’</a:t>
            </a:r>
            <a:r>
              <a:rPr kumimoji="0" lang="en-GB" sz="13400" b="1" i="0" u="none" strike="noStrike" kern="0" cap="none" spc="0" normalizeH="0" baseline="0" noProof="0" dirty="0" err="1">
                <a:ln>
                  <a:noFill/>
                </a:ln>
                <a:solidFill>
                  <a:srgbClr val="EE6000"/>
                </a:solidFill>
                <a:effectLst/>
                <a:uLnTx/>
                <a:uFillTx/>
                <a:latin typeface="Century Gothic" panose="020B0502020202020204" pitchFamily="34" charset="0"/>
                <a:ea typeface="+mn-ea"/>
                <a:cs typeface="Arial"/>
                <a:sym typeface="Arial"/>
              </a:rPr>
              <a:t>ai</a:t>
            </a:r>
            <a:r>
              <a:rPr kumimoji="0" lang="en-GB" sz="13400" b="1" i="0" u="none" strike="noStrike" kern="0" cap="none" spc="0" normalizeH="0" baseline="0" noProof="0" dirty="0">
                <a:ln>
                  <a:noFill/>
                </a:ln>
                <a:solidFill>
                  <a:srgbClr val="203864"/>
                </a:solidFill>
                <a:effectLst/>
                <a:uLnTx/>
                <a:uFillTx/>
                <a:latin typeface="Century Gothic" panose="020B0502020202020204" pitchFamily="34" charset="0"/>
                <a:ea typeface="+mn-ea"/>
                <a:cs typeface="Arial"/>
                <a:sym typeface="Arial"/>
              </a:rPr>
              <a:t> </a:t>
            </a:r>
            <a:r>
              <a:rPr kumimoji="0" lang="en-GB" sz="13400" b="1" i="0" u="none" strike="noStrike" kern="0" cap="none" spc="0" normalizeH="0" baseline="0" noProof="0" dirty="0">
                <a:ln>
                  <a:noFill/>
                </a:ln>
                <a:solidFill>
                  <a:schemeClr val="accent1">
                    <a:lumMod val="50000"/>
                  </a:schemeClr>
                </a:solidFill>
                <a:effectLst/>
                <a:uLnTx/>
                <a:uFillTx/>
                <a:latin typeface="Century Gothic" panose="020B0502020202020204" pitchFamily="34" charset="0"/>
                <a:ea typeface="+mn-ea"/>
                <a:cs typeface="Arial"/>
                <a:sym typeface="Arial"/>
              </a:rPr>
              <a:t>pris</a:t>
            </a:r>
          </a:p>
        </p:txBody>
      </p:sp>
      <p:sp>
        <p:nvSpPr>
          <p:cNvPr id="8" name="TextBox 7">
            <a:extLst>
              <a:ext uri="{FF2B5EF4-FFF2-40B4-BE49-F238E27FC236}">
                <a16:creationId xmlns:a16="http://schemas.microsoft.com/office/drawing/2014/main" id="{6D7F314A-1F18-46C3-B2C2-8CDD3A7E7ED1}"/>
              </a:ext>
            </a:extLst>
          </p:cNvPr>
          <p:cNvSpPr txBox="1"/>
          <p:nvPr/>
        </p:nvSpPr>
        <p:spPr>
          <a:xfrm>
            <a:off x="2524800" y="4180146"/>
            <a:ext cx="71424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dirty="0">
                <a:ln>
                  <a:noFill/>
                </a:ln>
                <a:solidFill>
                  <a:schemeClr val="accent1">
                    <a:lumMod val="50000"/>
                  </a:schemeClr>
                </a:solidFill>
                <a:effectLst/>
                <a:uLnTx/>
                <a:uFillTx/>
                <a:latin typeface="Century Gothic" panose="020B0502020202020204" pitchFamily="34" charset="0"/>
                <a:ea typeface="+mn-ea"/>
                <a:cs typeface="Arial"/>
                <a:sym typeface="Arial"/>
              </a:rPr>
              <a:t>I took, have taken</a:t>
            </a:r>
          </a:p>
        </p:txBody>
      </p:sp>
      <p:sp>
        <p:nvSpPr>
          <p:cNvPr id="10" name="Action Button: Forward or Next 9">
            <a:hlinkClick r:id="" action="ppaction://noaction" highlightClick="1">
              <a:snd r:embed="rId3" name="j'ai pris.wav"/>
            </a:hlinkClick>
          </p:cNvPr>
          <p:cNvSpPr/>
          <p:nvPr/>
        </p:nvSpPr>
        <p:spPr>
          <a:xfrm>
            <a:off x="368489" y="5254388"/>
            <a:ext cx="641445" cy="723331"/>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dirty="0">
              <a:ln>
                <a:noFill/>
              </a:ln>
              <a:solidFill>
                <a:prstClr val="white"/>
              </a:solidFill>
              <a:effectLst/>
              <a:uLnTx/>
              <a:uFillTx/>
              <a:latin typeface="Tw Cen MT" panose="020B0602020104020603"/>
              <a:ea typeface="+mn-ea"/>
              <a:cs typeface="+mn-cs"/>
              <a:sym typeface="Arial"/>
            </a:endParaRPr>
          </a:p>
        </p:txBody>
      </p:sp>
      <p:pic>
        <p:nvPicPr>
          <p:cNvPr id="11" name="Picture 10" descr="background rectangle">
            <a:extLst>
              <a:ext uri="{FF2B5EF4-FFF2-40B4-BE49-F238E27FC236}">
                <a16:creationId xmlns:a16="http://schemas.microsoft.com/office/drawing/2014/main" id="{37658A0F-BC19-457F-9765-E918E14F42D1}"/>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2" name="Title 3">
            <a:extLst>
              <a:ext uri="{FF2B5EF4-FFF2-40B4-BE49-F238E27FC236}">
                <a16:creationId xmlns:a16="http://schemas.microsoft.com/office/drawing/2014/main" id="{67A92D48-24B2-4808-9910-6A755CB56AC6}"/>
              </a:ext>
            </a:extLst>
          </p:cNvPr>
          <p:cNvSpPr>
            <a:spLocks noGrp="1"/>
          </p:cNvSpPr>
          <p:nvPr>
            <p:ph type="title"/>
          </p:nvPr>
        </p:nvSpPr>
        <p:spPr>
          <a:xfrm>
            <a:off x="0" y="296864"/>
            <a:ext cx="5265384" cy="707849"/>
          </a:xfrm>
        </p:spPr>
        <p:txBody>
          <a:bodyPr>
            <a:normAutofit/>
          </a:bodyPr>
          <a:lstStyle/>
          <a:p>
            <a:r>
              <a:rPr lang="en-GB" sz="3600" b="1" dirty="0">
                <a:solidFill>
                  <a:schemeClr val="bg1"/>
                </a:solidFill>
              </a:rPr>
              <a:t>Au passé</a:t>
            </a:r>
          </a:p>
        </p:txBody>
      </p:sp>
      <p:sp>
        <p:nvSpPr>
          <p:cNvPr id="13" name="Rounded Rectangle 46">
            <a:extLst>
              <a:ext uri="{FF2B5EF4-FFF2-40B4-BE49-F238E27FC236}">
                <a16:creationId xmlns:a16="http://schemas.microsoft.com/office/drawing/2014/main" id="{184D6A00-A7DE-4C3A-BCF6-A21400D44635}"/>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924170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j'ai pris.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6" name="TextBox 5"/>
          <p:cNvSpPr txBox="1"/>
          <p:nvPr/>
        </p:nvSpPr>
        <p:spPr>
          <a:xfrm>
            <a:off x="1346112" y="1719003"/>
            <a:ext cx="9499776" cy="215443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3400" b="1" i="0" u="none" strike="noStrike" kern="0" cap="none" spc="0" normalizeH="0" baseline="0" noProof="0" dirty="0" err="1">
                <a:ln>
                  <a:noFill/>
                </a:ln>
                <a:solidFill>
                  <a:schemeClr val="accent1">
                    <a:lumMod val="50000"/>
                  </a:schemeClr>
                </a:solidFill>
                <a:effectLst/>
                <a:uLnTx/>
                <a:uFillTx/>
                <a:latin typeface="Century Gothic" panose="020B0502020202020204" pitchFamily="34" charset="0"/>
                <a:ea typeface="+mn-ea"/>
                <a:cs typeface="Arial"/>
                <a:sym typeface="Arial"/>
              </a:rPr>
              <a:t>j’apprends</a:t>
            </a:r>
            <a:endParaRPr kumimoji="0" lang="en-GB" sz="13400" b="1" i="0" u="none" strike="noStrike" kern="0" cap="none" spc="0" normalizeH="0" baseline="0" noProof="0" dirty="0">
              <a:ln>
                <a:noFill/>
              </a:ln>
              <a:solidFill>
                <a:schemeClr val="accent1">
                  <a:lumMod val="50000"/>
                </a:schemeClr>
              </a:solidFill>
              <a:effectLst/>
              <a:uLnTx/>
              <a:uFillTx/>
              <a:latin typeface="Century Gothic" panose="020B0502020202020204" pitchFamily="34" charset="0"/>
              <a:ea typeface="+mn-ea"/>
              <a:cs typeface="Arial"/>
              <a:sym typeface="Arial"/>
            </a:endParaRPr>
          </a:p>
        </p:txBody>
      </p:sp>
      <p:sp>
        <p:nvSpPr>
          <p:cNvPr id="8" name="TextBox 7">
            <a:extLst>
              <a:ext uri="{FF2B5EF4-FFF2-40B4-BE49-F238E27FC236}">
                <a16:creationId xmlns:a16="http://schemas.microsoft.com/office/drawing/2014/main" id="{6D7F314A-1F18-46C3-B2C2-8CDD3A7E7ED1}"/>
              </a:ext>
            </a:extLst>
          </p:cNvPr>
          <p:cNvSpPr txBox="1"/>
          <p:nvPr/>
        </p:nvSpPr>
        <p:spPr>
          <a:xfrm>
            <a:off x="2524800" y="4180146"/>
            <a:ext cx="71424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dirty="0">
                <a:ln>
                  <a:noFill/>
                </a:ln>
                <a:solidFill>
                  <a:schemeClr val="accent1">
                    <a:lumMod val="50000"/>
                  </a:schemeClr>
                </a:solidFill>
                <a:effectLst/>
                <a:uLnTx/>
                <a:uFillTx/>
                <a:latin typeface="Century Gothic" panose="020B0502020202020204" pitchFamily="34" charset="0"/>
                <a:ea typeface="+mn-ea"/>
                <a:cs typeface="Arial"/>
                <a:sym typeface="Arial"/>
              </a:rPr>
              <a:t>I learn, I am </a:t>
            </a:r>
            <a:r>
              <a:rPr lang="en-GB" sz="3600" b="1" kern="0" dirty="0">
                <a:solidFill>
                  <a:schemeClr val="accent1">
                    <a:lumMod val="50000"/>
                  </a:schemeClr>
                </a:solidFill>
                <a:latin typeface="Century Gothic" panose="020B0502020202020204" pitchFamily="34" charset="0"/>
                <a:cs typeface="Arial"/>
                <a:sym typeface="Arial"/>
              </a:rPr>
              <a:t>learning</a:t>
            </a:r>
            <a:endParaRPr kumimoji="0" lang="en-GB" sz="3600" b="1" i="0" u="none" strike="noStrike" kern="0" cap="none" spc="0" normalizeH="0" baseline="0" noProof="0" dirty="0">
              <a:ln>
                <a:noFill/>
              </a:ln>
              <a:solidFill>
                <a:schemeClr val="accent1">
                  <a:lumMod val="50000"/>
                </a:schemeClr>
              </a:solidFill>
              <a:effectLst/>
              <a:uLnTx/>
              <a:uFillTx/>
              <a:latin typeface="Century Gothic" panose="020B0502020202020204" pitchFamily="34" charset="0"/>
              <a:cs typeface="Arial"/>
              <a:sym typeface="Arial"/>
            </a:endParaRPr>
          </a:p>
        </p:txBody>
      </p:sp>
      <p:sp>
        <p:nvSpPr>
          <p:cNvPr id="10" name="Action Button: Forward or Next 9">
            <a:hlinkClick r:id="" action="ppaction://noaction" highlightClick="1">
              <a:snd r:embed="rId3" name="j'apprends.wav"/>
            </a:hlinkClick>
          </p:cNvPr>
          <p:cNvSpPr/>
          <p:nvPr/>
        </p:nvSpPr>
        <p:spPr>
          <a:xfrm>
            <a:off x="368489" y="5254388"/>
            <a:ext cx="641445" cy="723331"/>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dirty="0">
              <a:ln>
                <a:noFill/>
              </a:ln>
              <a:solidFill>
                <a:prstClr val="white"/>
              </a:solidFill>
              <a:effectLst/>
              <a:uLnTx/>
              <a:uFillTx/>
              <a:latin typeface="Tw Cen MT" panose="020B0602020104020603"/>
              <a:ea typeface="+mn-ea"/>
              <a:cs typeface="+mn-cs"/>
              <a:sym typeface="Arial"/>
            </a:endParaRPr>
          </a:p>
        </p:txBody>
      </p:sp>
      <p:pic>
        <p:nvPicPr>
          <p:cNvPr id="11" name="Picture 10" descr="background rectangle">
            <a:extLst>
              <a:ext uri="{FF2B5EF4-FFF2-40B4-BE49-F238E27FC236}">
                <a16:creationId xmlns:a16="http://schemas.microsoft.com/office/drawing/2014/main" id="{37658A0F-BC19-457F-9765-E918E14F42D1}"/>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2" name="Title 3">
            <a:extLst>
              <a:ext uri="{FF2B5EF4-FFF2-40B4-BE49-F238E27FC236}">
                <a16:creationId xmlns:a16="http://schemas.microsoft.com/office/drawing/2014/main" id="{67A92D48-24B2-4808-9910-6A755CB56AC6}"/>
              </a:ext>
            </a:extLst>
          </p:cNvPr>
          <p:cNvSpPr>
            <a:spLocks noGrp="1"/>
          </p:cNvSpPr>
          <p:nvPr>
            <p:ph type="title"/>
          </p:nvPr>
        </p:nvSpPr>
        <p:spPr>
          <a:xfrm>
            <a:off x="0" y="296864"/>
            <a:ext cx="5265384" cy="707849"/>
          </a:xfrm>
        </p:spPr>
        <p:txBody>
          <a:bodyPr>
            <a:normAutofit/>
          </a:bodyPr>
          <a:lstStyle/>
          <a:p>
            <a:r>
              <a:rPr lang="en-GB" sz="3600" b="1" dirty="0">
                <a:solidFill>
                  <a:schemeClr val="bg1"/>
                </a:solidFill>
              </a:rPr>
              <a:t>Au </a:t>
            </a:r>
            <a:r>
              <a:rPr lang="en-GB" sz="3600" b="1" dirty="0" err="1">
                <a:solidFill>
                  <a:schemeClr val="bg1"/>
                </a:solidFill>
              </a:rPr>
              <a:t>présent</a:t>
            </a:r>
            <a:endParaRPr lang="en-GB" sz="3600" b="1" dirty="0">
              <a:solidFill>
                <a:schemeClr val="bg1"/>
              </a:solidFill>
            </a:endParaRPr>
          </a:p>
        </p:txBody>
      </p:sp>
      <p:sp>
        <p:nvSpPr>
          <p:cNvPr id="13" name="Rounded Rectangle 46">
            <a:extLst>
              <a:ext uri="{FF2B5EF4-FFF2-40B4-BE49-F238E27FC236}">
                <a16:creationId xmlns:a16="http://schemas.microsoft.com/office/drawing/2014/main" id="{184D6A00-A7DE-4C3A-BCF6-A21400D44635}"/>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677960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j'apprends.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6" name="TextBox 5"/>
          <p:cNvSpPr txBox="1"/>
          <p:nvPr/>
        </p:nvSpPr>
        <p:spPr>
          <a:xfrm>
            <a:off x="1346112" y="1719003"/>
            <a:ext cx="9499776" cy="215443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3400" b="1" i="0" u="none" strike="noStrike" kern="0" cap="none" spc="0" normalizeH="0" baseline="0" noProof="0" dirty="0" err="1">
                <a:ln>
                  <a:noFill/>
                </a:ln>
                <a:solidFill>
                  <a:schemeClr val="accent1">
                    <a:lumMod val="50000"/>
                  </a:schemeClr>
                </a:solidFill>
                <a:effectLst/>
                <a:uLnTx/>
                <a:uFillTx/>
                <a:latin typeface="Century Gothic" panose="020B0502020202020204" pitchFamily="34" charset="0"/>
                <a:ea typeface="+mn-ea"/>
                <a:cs typeface="Arial"/>
                <a:sym typeface="Arial"/>
              </a:rPr>
              <a:t>j’</a:t>
            </a:r>
            <a:r>
              <a:rPr kumimoji="0" lang="en-GB" sz="13400" b="1" i="0" u="none" strike="noStrike" kern="0" cap="none" spc="0" normalizeH="0" baseline="0" noProof="0" dirty="0" err="1">
                <a:ln>
                  <a:noFill/>
                </a:ln>
                <a:solidFill>
                  <a:srgbClr val="EE6000"/>
                </a:solidFill>
                <a:effectLst/>
                <a:uLnTx/>
                <a:uFillTx/>
                <a:latin typeface="Century Gothic" panose="020B0502020202020204" pitchFamily="34" charset="0"/>
                <a:ea typeface="+mn-ea"/>
                <a:cs typeface="Arial"/>
                <a:sym typeface="Arial"/>
              </a:rPr>
              <a:t>ai</a:t>
            </a:r>
            <a:r>
              <a:rPr kumimoji="0" lang="en-GB" sz="13400" b="1" i="0" u="none" strike="noStrike" kern="0" cap="none" spc="0" normalizeH="0" baseline="0" noProof="0" dirty="0">
                <a:ln>
                  <a:noFill/>
                </a:ln>
                <a:solidFill>
                  <a:srgbClr val="203864"/>
                </a:solidFill>
                <a:effectLst/>
                <a:uLnTx/>
                <a:uFillTx/>
                <a:latin typeface="Century Gothic" panose="020B0502020202020204" pitchFamily="34" charset="0"/>
                <a:ea typeface="+mn-ea"/>
                <a:cs typeface="Arial"/>
                <a:sym typeface="Arial"/>
              </a:rPr>
              <a:t> </a:t>
            </a:r>
            <a:r>
              <a:rPr kumimoji="0" lang="en-GB" sz="13400" b="1" i="0" u="none" strike="noStrike" kern="0" cap="none" spc="0" normalizeH="0" baseline="0" noProof="0" dirty="0" err="1">
                <a:ln>
                  <a:noFill/>
                </a:ln>
                <a:solidFill>
                  <a:schemeClr val="accent1">
                    <a:lumMod val="50000"/>
                  </a:schemeClr>
                </a:solidFill>
                <a:effectLst/>
                <a:uLnTx/>
                <a:uFillTx/>
                <a:latin typeface="Century Gothic" panose="020B0502020202020204" pitchFamily="34" charset="0"/>
                <a:ea typeface="+mn-ea"/>
                <a:cs typeface="Arial"/>
                <a:sym typeface="Arial"/>
              </a:rPr>
              <a:t>appris</a:t>
            </a:r>
            <a:endParaRPr kumimoji="0" lang="en-GB" sz="13400" b="1" i="0" u="none" strike="noStrike" kern="0" cap="none" spc="0" normalizeH="0" baseline="0" noProof="0" dirty="0">
              <a:ln>
                <a:noFill/>
              </a:ln>
              <a:solidFill>
                <a:schemeClr val="accent1">
                  <a:lumMod val="50000"/>
                </a:schemeClr>
              </a:solidFill>
              <a:effectLst/>
              <a:uLnTx/>
              <a:uFillTx/>
              <a:latin typeface="Century Gothic" panose="020B0502020202020204" pitchFamily="34" charset="0"/>
              <a:ea typeface="+mn-ea"/>
              <a:cs typeface="Arial"/>
              <a:sym typeface="Arial"/>
            </a:endParaRPr>
          </a:p>
        </p:txBody>
      </p:sp>
      <p:sp>
        <p:nvSpPr>
          <p:cNvPr id="8" name="TextBox 7">
            <a:extLst>
              <a:ext uri="{FF2B5EF4-FFF2-40B4-BE49-F238E27FC236}">
                <a16:creationId xmlns:a16="http://schemas.microsoft.com/office/drawing/2014/main" id="{6D7F314A-1F18-46C3-B2C2-8CDD3A7E7ED1}"/>
              </a:ext>
            </a:extLst>
          </p:cNvPr>
          <p:cNvSpPr txBox="1"/>
          <p:nvPr/>
        </p:nvSpPr>
        <p:spPr>
          <a:xfrm>
            <a:off x="2524800" y="4180146"/>
            <a:ext cx="71424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dirty="0">
                <a:ln>
                  <a:noFill/>
                </a:ln>
                <a:solidFill>
                  <a:schemeClr val="accent1">
                    <a:lumMod val="50000"/>
                  </a:schemeClr>
                </a:solidFill>
                <a:effectLst/>
                <a:uLnTx/>
                <a:uFillTx/>
                <a:latin typeface="Century Gothic" panose="020B0502020202020204" pitchFamily="34" charset="0"/>
                <a:ea typeface="+mn-ea"/>
                <a:cs typeface="Arial"/>
                <a:sym typeface="Arial"/>
              </a:rPr>
              <a:t>I learnt, I have learnt</a:t>
            </a:r>
          </a:p>
        </p:txBody>
      </p:sp>
      <p:sp>
        <p:nvSpPr>
          <p:cNvPr id="10" name="Action Button: Forward or Next 9">
            <a:hlinkClick r:id="" action="ppaction://noaction" highlightClick="1">
              <a:snd r:embed="rId3" name="j'ai appris.wav"/>
            </a:hlinkClick>
          </p:cNvPr>
          <p:cNvSpPr/>
          <p:nvPr/>
        </p:nvSpPr>
        <p:spPr>
          <a:xfrm>
            <a:off x="368489" y="5254388"/>
            <a:ext cx="641445" cy="723331"/>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dirty="0">
              <a:ln>
                <a:noFill/>
              </a:ln>
              <a:solidFill>
                <a:prstClr val="white"/>
              </a:solidFill>
              <a:effectLst/>
              <a:uLnTx/>
              <a:uFillTx/>
              <a:latin typeface="Tw Cen MT" panose="020B0602020104020603"/>
              <a:ea typeface="+mn-ea"/>
              <a:cs typeface="+mn-cs"/>
              <a:sym typeface="Arial"/>
            </a:endParaRPr>
          </a:p>
        </p:txBody>
      </p:sp>
      <p:pic>
        <p:nvPicPr>
          <p:cNvPr id="11" name="Picture 10" descr="background rectangle">
            <a:extLst>
              <a:ext uri="{FF2B5EF4-FFF2-40B4-BE49-F238E27FC236}">
                <a16:creationId xmlns:a16="http://schemas.microsoft.com/office/drawing/2014/main" id="{37658A0F-BC19-457F-9765-E918E14F42D1}"/>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2" name="Title 3">
            <a:extLst>
              <a:ext uri="{FF2B5EF4-FFF2-40B4-BE49-F238E27FC236}">
                <a16:creationId xmlns:a16="http://schemas.microsoft.com/office/drawing/2014/main" id="{67A92D48-24B2-4808-9910-6A755CB56AC6}"/>
              </a:ext>
            </a:extLst>
          </p:cNvPr>
          <p:cNvSpPr>
            <a:spLocks noGrp="1"/>
          </p:cNvSpPr>
          <p:nvPr>
            <p:ph type="title"/>
          </p:nvPr>
        </p:nvSpPr>
        <p:spPr>
          <a:xfrm>
            <a:off x="0" y="296864"/>
            <a:ext cx="5265384" cy="707849"/>
          </a:xfrm>
        </p:spPr>
        <p:txBody>
          <a:bodyPr>
            <a:normAutofit/>
          </a:bodyPr>
          <a:lstStyle/>
          <a:p>
            <a:r>
              <a:rPr lang="en-GB" sz="3600" b="1" dirty="0">
                <a:solidFill>
                  <a:schemeClr val="bg1"/>
                </a:solidFill>
              </a:rPr>
              <a:t>Au passé</a:t>
            </a:r>
          </a:p>
        </p:txBody>
      </p:sp>
      <p:sp>
        <p:nvSpPr>
          <p:cNvPr id="13" name="Rounded Rectangle 46">
            <a:extLst>
              <a:ext uri="{FF2B5EF4-FFF2-40B4-BE49-F238E27FC236}">
                <a16:creationId xmlns:a16="http://schemas.microsoft.com/office/drawing/2014/main" id="{184D6A00-A7DE-4C3A-BCF6-A21400D44635}"/>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687200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j'ai appris.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6" name="TextBox 5"/>
          <p:cNvSpPr txBox="1"/>
          <p:nvPr/>
        </p:nvSpPr>
        <p:spPr>
          <a:xfrm>
            <a:off x="-1" y="1719003"/>
            <a:ext cx="12192001" cy="215443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3400" b="1" i="0" u="none" strike="noStrike" kern="0" cap="none" spc="0" normalizeH="0" baseline="0" noProof="0" dirty="0">
                <a:ln>
                  <a:noFill/>
                </a:ln>
                <a:solidFill>
                  <a:schemeClr val="accent1">
                    <a:lumMod val="50000"/>
                  </a:schemeClr>
                </a:solidFill>
                <a:effectLst/>
                <a:uLnTx/>
                <a:uFillTx/>
                <a:latin typeface="Century Gothic" panose="020B0502020202020204" pitchFamily="34" charset="0"/>
                <a:ea typeface="+mn-ea"/>
                <a:cs typeface="Arial"/>
                <a:sym typeface="Arial"/>
              </a:rPr>
              <a:t>je</a:t>
            </a:r>
            <a:r>
              <a:rPr kumimoji="0" lang="en-GB" sz="13400" b="1" i="0" u="none" strike="noStrike" kern="0" cap="none" spc="0" normalizeH="0" noProof="0" dirty="0">
                <a:ln>
                  <a:noFill/>
                </a:ln>
                <a:solidFill>
                  <a:schemeClr val="accent1">
                    <a:lumMod val="50000"/>
                  </a:schemeClr>
                </a:solidFill>
                <a:effectLst/>
                <a:uLnTx/>
                <a:uFillTx/>
                <a:latin typeface="Century Gothic" panose="020B0502020202020204" pitchFamily="34" charset="0"/>
                <a:ea typeface="+mn-ea"/>
                <a:cs typeface="Arial"/>
                <a:sym typeface="Arial"/>
              </a:rPr>
              <a:t> </a:t>
            </a:r>
            <a:r>
              <a:rPr kumimoji="0" lang="en-GB" sz="13400" b="1" i="0" u="none" strike="noStrike" kern="0" cap="none" spc="0" normalizeH="0" baseline="0" noProof="0" dirty="0" err="1">
                <a:ln>
                  <a:noFill/>
                </a:ln>
                <a:solidFill>
                  <a:schemeClr val="accent1">
                    <a:lumMod val="50000"/>
                  </a:schemeClr>
                </a:solidFill>
                <a:effectLst/>
                <a:uLnTx/>
                <a:uFillTx/>
                <a:latin typeface="Century Gothic" panose="020B0502020202020204" pitchFamily="34" charset="0"/>
                <a:ea typeface="+mn-ea"/>
                <a:cs typeface="Arial"/>
                <a:sym typeface="Arial"/>
              </a:rPr>
              <a:t>comprends</a:t>
            </a:r>
            <a:endParaRPr kumimoji="0" lang="en-GB" sz="13400" b="1" i="0" u="none" strike="noStrike" kern="0" cap="none" spc="0" normalizeH="0" baseline="0" noProof="0" dirty="0">
              <a:ln>
                <a:noFill/>
              </a:ln>
              <a:solidFill>
                <a:schemeClr val="accent1">
                  <a:lumMod val="50000"/>
                </a:schemeClr>
              </a:solidFill>
              <a:effectLst/>
              <a:uLnTx/>
              <a:uFillTx/>
              <a:latin typeface="Century Gothic" panose="020B0502020202020204" pitchFamily="34" charset="0"/>
              <a:ea typeface="+mn-ea"/>
              <a:cs typeface="Arial"/>
              <a:sym typeface="Arial"/>
            </a:endParaRPr>
          </a:p>
        </p:txBody>
      </p:sp>
      <p:sp>
        <p:nvSpPr>
          <p:cNvPr id="8" name="TextBox 7">
            <a:extLst>
              <a:ext uri="{FF2B5EF4-FFF2-40B4-BE49-F238E27FC236}">
                <a16:creationId xmlns:a16="http://schemas.microsoft.com/office/drawing/2014/main" id="{6D7F314A-1F18-46C3-B2C2-8CDD3A7E7ED1}"/>
              </a:ext>
            </a:extLst>
          </p:cNvPr>
          <p:cNvSpPr txBox="1"/>
          <p:nvPr/>
        </p:nvSpPr>
        <p:spPr>
          <a:xfrm>
            <a:off x="2033516" y="4180146"/>
            <a:ext cx="763368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dirty="0">
                <a:ln>
                  <a:noFill/>
                </a:ln>
                <a:solidFill>
                  <a:schemeClr val="accent1">
                    <a:lumMod val="50000"/>
                  </a:schemeClr>
                </a:solidFill>
                <a:effectLst/>
                <a:uLnTx/>
                <a:uFillTx/>
                <a:latin typeface="Century Gothic" panose="020B0502020202020204" pitchFamily="34" charset="0"/>
                <a:ea typeface="+mn-ea"/>
                <a:cs typeface="Arial"/>
                <a:sym typeface="Arial"/>
              </a:rPr>
              <a:t>I understand, I am understanding</a:t>
            </a:r>
          </a:p>
        </p:txBody>
      </p:sp>
      <p:sp>
        <p:nvSpPr>
          <p:cNvPr id="10" name="Action Button: Forward or Next 9">
            <a:hlinkClick r:id="" action="ppaction://noaction" highlightClick="1">
              <a:snd r:embed="rId3" name="je comprends.wav"/>
            </a:hlinkClick>
          </p:cNvPr>
          <p:cNvSpPr/>
          <p:nvPr/>
        </p:nvSpPr>
        <p:spPr>
          <a:xfrm>
            <a:off x="368489" y="5254388"/>
            <a:ext cx="641445" cy="723331"/>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dirty="0">
              <a:ln>
                <a:noFill/>
              </a:ln>
              <a:solidFill>
                <a:prstClr val="white"/>
              </a:solidFill>
              <a:effectLst/>
              <a:uLnTx/>
              <a:uFillTx/>
              <a:latin typeface="Tw Cen MT" panose="020B0602020104020603"/>
              <a:ea typeface="+mn-ea"/>
              <a:cs typeface="+mn-cs"/>
              <a:sym typeface="Arial"/>
            </a:endParaRPr>
          </a:p>
        </p:txBody>
      </p:sp>
      <p:pic>
        <p:nvPicPr>
          <p:cNvPr id="11" name="Picture 10" descr="background rectangle">
            <a:extLst>
              <a:ext uri="{FF2B5EF4-FFF2-40B4-BE49-F238E27FC236}">
                <a16:creationId xmlns:a16="http://schemas.microsoft.com/office/drawing/2014/main" id="{37658A0F-BC19-457F-9765-E918E14F42D1}"/>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2" name="Title 3">
            <a:extLst>
              <a:ext uri="{FF2B5EF4-FFF2-40B4-BE49-F238E27FC236}">
                <a16:creationId xmlns:a16="http://schemas.microsoft.com/office/drawing/2014/main" id="{67A92D48-24B2-4808-9910-6A755CB56AC6}"/>
              </a:ext>
            </a:extLst>
          </p:cNvPr>
          <p:cNvSpPr>
            <a:spLocks noGrp="1"/>
          </p:cNvSpPr>
          <p:nvPr>
            <p:ph type="title"/>
          </p:nvPr>
        </p:nvSpPr>
        <p:spPr>
          <a:xfrm>
            <a:off x="0" y="296864"/>
            <a:ext cx="5265384" cy="707849"/>
          </a:xfrm>
        </p:spPr>
        <p:txBody>
          <a:bodyPr>
            <a:normAutofit/>
          </a:bodyPr>
          <a:lstStyle/>
          <a:p>
            <a:r>
              <a:rPr lang="en-GB" sz="3600" b="1" dirty="0">
                <a:solidFill>
                  <a:schemeClr val="bg1"/>
                </a:solidFill>
              </a:rPr>
              <a:t>Au </a:t>
            </a:r>
            <a:r>
              <a:rPr lang="en-GB" sz="3600" b="1" dirty="0" err="1">
                <a:solidFill>
                  <a:schemeClr val="bg1"/>
                </a:solidFill>
              </a:rPr>
              <a:t>présent</a:t>
            </a:r>
            <a:endParaRPr lang="en-GB" sz="3600" b="1" dirty="0">
              <a:solidFill>
                <a:schemeClr val="bg1"/>
              </a:solidFill>
            </a:endParaRPr>
          </a:p>
        </p:txBody>
      </p:sp>
      <p:sp>
        <p:nvSpPr>
          <p:cNvPr id="13" name="Rounded Rectangle 46">
            <a:extLst>
              <a:ext uri="{FF2B5EF4-FFF2-40B4-BE49-F238E27FC236}">
                <a16:creationId xmlns:a16="http://schemas.microsoft.com/office/drawing/2014/main" id="{184D6A00-A7DE-4C3A-BCF6-A21400D44635}"/>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796447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je comprends.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6" name="TextBox 5"/>
          <p:cNvSpPr txBox="1"/>
          <p:nvPr/>
        </p:nvSpPr>
        <p:spPr>
          <a:xfrm>
            <a:off x="0" y="1719003"/>
            <a:ext cx="12192000" cy="215443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3400" b="1" i="0" u="none" strike="noStrike" kern="0" cap="none" spc="0" normalizeH="0" baseline="0" noProof="0" dirty="0" err="1">
                <a:ln>
                  <a:noFill/>
                </a:ln>
                <a:solidFill>
                  <a:schemeClr val="accent1">
                    <a:lumMod val="50000"/>
                  </a:schemeClr>
                </a:solidFill>
                <a:effectLst/>
                <a:uLnTx/>
                <a:uFillTx/>
                <a:latin typeface="Century Gothic" panose="020B0502020202020204" pitchFamily="34" charset="0"/>
                <a:ea typeface="+mn-ea"/>
                <a:cs typeface="Arial"/>
                <a:sym typeface="Arial"/>
              </a:rPr>
              <a:t>j’</a:t>
            </a:r>
            <a:r>
              <a:rPr kumimoji="0" lang="en-GB" sz="13400" b="1" i="0" u="none" strike="noStrike" kern="0" cap="none" spc="0" normalizeH="0" baseline="0" noProof="0" dirty="0" err="1">
                <a:ln>
                  <a:noFill/>
                </a:ln>
                <a:solidFill>
                  <a:srgbClr val="EE6000"/>
                </a:solidFill>
                <a:effectLst/>
                <a:uLnTx/>
                <a:uFillTx/>
                <a:latin typeface="Century Gothic" panose="020B0502020202020204" pitchFamily="34" charset="0"/>
                <a:ea typeface="+mn-ea"/>
                <a:cs typeface="Arial"/>
                <a:sym typeface="Arial"/>
              </a:rPr>
              <a:t>ai</a:t>
            </a:r>
            <a:r>
              <a:rPr kumimoji="0" lang="en-GB" sz="13400" b="1" i="0" u="none" strike="noStrike" kern="0" cap="none" spc="0" normalizeH="0" baseline="0" noProof="0" dirty="0">
                <a:ln>
                  <a:noFill/>
                </a:ln>
                <a:solidFill>
                  <a:srgbClr val="203864"/>
                </a:solidFill>
                <a:effectLst/>
                <a:uLnTx/>
                <a:uFillTx/>
                <a:latin typeface="Century Gothic" panose="020B0502020202020204" pitchFamily="34" charset="0"/>
                <a:ea typeface="+mn-ea"/>
                <a:cs typeface="Arial"/>
                <a:sym typeface="Arial"/>
              </a:rPr>
              <a:t> </a:t>
            </a:r>
            <a:r>
              <a:rPr kumimoji="0" lang="en-GB" sz="13400" b="1" i="0" u="none" strike="noStrike" kern="0" cap="none" spc="0" normalizeH="0" baseline="0" noProof="0" dirty="0" err="1">
                <a:ln>
                  <a:noFill/>
                </a:ln>
                <a:solidFill>
                  <a:schemeClr val="accent1">
                    <a:lumMod val="50000"/>
                  </a:schemeClr>
                </a:solidFill>
                <a:effectLst/>
                <a:uLnTx/>
                <a:uFillTx/>
                <a:latin typeface="Century Gothic" panose="020B0502020202020204" pitchFamily="34" charset="0"/>
                <a:ea typeface="+mn-ea"/>
                <a:cs typeface="Arial"/>
                <a:sym typeface="Arial"/>
              </a:rPr>
              <a:t>compris</a:t>
            </a:r>
            <a:endParaRPr kumimoji="0" lang="en-GB" sz="13400" b="1" i="0" u="none" strike="noStrike" kern="0" cap="none" spc="0" normalizeH="0" baseline="0" noProof="0" dirty="0">
              <a:ln>
                <a:noFill/>
              </a:ln>
              <a:solidFill>
                <a:schemeClr val="accent1">
                  <a:lumMod val="50000"/>
                </a:schemeClr>
              </a:solidFill>
              <a:effectLst/>
              <a:uLnTx/>
              <a:uFillTx/>
              <a:latin typeface="Century Gothic" panose="020B0502020202020204" pitchFamily="34" charset="0"/>
              <a:ea typeface="+mn-ea"/>
              <a:cs typeface="Arial"/>
              <a:sym typeface="Arial"/>
            </a:endParaRPr>
          </a:p>
        </p:txBody>
      </p:sp>
      <p:sp>
        <p:nvSpPr>
          <p:cNvPr id="8" name="TextBox 7">
            <a:extLst>
              <a:ext uri="{FF2B5EF4-FFF2-40B4-BE49-F238E27FC236}">
                <a16:creationId xmlns:a16="http://schemas.microsoft.com/office/drawing/2014/main" id="{6D7F314A-1F18-46C3-B2C2-8CDD3A7E7ED1}"/>
              </a:ext>
            </a:extLst>
          </p:cNvPr>
          <p:cNvSpPr txBox="1"/>
          <p:nvPr/>
        </p:nvSpPr>
        <p:spPr>
          <a:xfrm>
            <a:off x="0" y="4180146"/>
            <a:ext cx="121920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dirty="0">
                <a:ln>
                  <a:noFill/>
                </a:ln>
                <a:solidFill>
                  <a:schemeClr val="accent1">
                    <a:lumMod val="50000"/>
                  </a:schemeClr>
                </a:solidFill>
                <a:effectLst/>
                <a:uLnTx/>
                <a:uFillTx/>
                <a:latin typeface="Century Gothic" panose="020B0502020202020204" pitchFamily="34" charset="0"/>
                <a:ea typeface="+mn-ea"/>
                <a:cs typeface="Arial"/>
                <a:sym typeface="Arial"/>
              </a:rPr>
              <a:t>I understood, I have understood</a:t>
            </a:r>
          </a:p>
        </p:txBody>
      </p:sp>
      <p:sp>
        <p:nvSpPr>
          <p:cNvPr id="10" name="Action Button: Forward or Next 9">
            <a:hlinkClick r:id="" action="ppaction://noaction" highlightClick="1">
              <a:snd r:embed="rId3" name="j'ai compris.wav"/>
            </a:hlinkClick>
          </p:cNvPr>
          <p:cNvSpPr/>
          <p:nvPr/>
        </p:nvSpPr>
        <p:spPr>
          <a:xfrm>
            <a:off x="368489" y="5254388"/>
            <a:ext cx="641445" cy="723331"/>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dirty="0">
              <a:ln>
                <a:noFill/>
              </a:ln>
              <a:solidFill>
                <a:prstClr val="white"/>
              </a:solidFill>
              <a:effectLst/>
              <a:uLnTx/>
              <a:uFillTx/>
              <a:latin typeface="Tw Cen MT" panose="020B0602020104020603"/>
              <a:ea typeface="+mn-ea"/>
              <a:cs typeface="+mn-cs"/>
              <a:sym typeface="Arial"/>
            </a:endParaRPr>
          </a:p>
        </p:txBody>
      </p:sp>
      <p:pic>
        <p:nvPicPr>
          <p:cNvPr id="11" name="Picture 10" descr="background rectangle">
            <a:extLst>
              <a:ext uri="{FF2B5EF4-FFF2-40B4-BE49-F238E27FC236}">
                <a16:creationId xmlns:a16="http://schemas.microsoft.com/office/drawing/2014/main" id="{37658A0F-BC19-457F-9765-E918E14F42D1}"/>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2" name="Title 3">
            <a:extLst>
              <a:ext uri="{FF2B5EF4-FFF2-40B4-BE49-F238E27FC236}">
                <a16:creationId xmlns:a16="http://schemas.microsoft.com/office/drawing/2014/main" id="{67A92D48-24B2-4808-9910-6A755CB56AC6}"/>
              </a:ext>
            </a:extLst>
          </p:cNvPr>
          <p:cNvSpPr>
            <a:spLocks noGrp="1"/>
          </p:cNvSpPr>
          <p:nvPr>
            <p:ph type="title"/>
          </p:nvPr>
        </p:nvSpPr>
        <p:spPr>
          <a:xfrm>
            <a:off x="0" y="296864"/>
            <a:ext cx="5265384" cy="707849"/>
          </a:xfrm>
        </p:spPr>
        <p:txBody>
          <a:bodyPr>
            <a:normAutofit/>
          </a:bodyPr>
          <a:lstStyle/>
          <a:p>
            <a:r>
              <a:rPr lang="en-GB" sz="3600" b="1" dirty="0">
                <a:solidFill>
                  <a:schemeClr val="bg1"/>
                </a:solidFill>
              </a:rPr>
              <a:t>Au passé</a:t>
            </a:r>
          </a:p>
        </p:txBody>
      </p:sp>
      <p:sp>
        <p:nvSpPr>
          <p:cNvPr id="13" name="Rounded Rectangle 46">
            <a:extLst>
              <a:ext uri="{FF2B5EF4-FFF2-40B4-BE49-F238E27FC236}">
                <a16:creationId xmlns:a16="http://schemas.microsoft.com/office/drawing/2014/main" id="{184D6A00-A7DE-4C3A-BCF6-A21400D44635}"/>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020952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j'ai compris.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3" name="Table 5">
            <a:extLst>
              <a:ext uri="{FF2B5EF4-FFF2-40B4-BE49-F238E27FC236}">
                <a16:creationId xmlns:a16="http://schemas.microsoft.com/office/drawing/2014/main" id="{92288AF5-5DAE-6343-BEC9-FDDAAD27AF10}"/>
              </a:ext>
            </a:extLst>
          </p:cNvPr>
          <p:cNvGraphicFramePr>
            <a:graphicFrameLocks noGrp="1"/>
          </p:cNvGraphicFramePr>
          <p:nvPr>
            <p:extLst>
              <p:ext uri="{D42A27DB-BD31-4B8C-83A1-F6EECF244321}">
                <p14:modId xmlns:p14="http://schemas.microsoft.com/office/powerpoint/2010/main" val="638404859"/>
              </p:ext>
            </p:extLst>
          </p:nvPr>
        </p:nvGraphicFramePr>
        <p:xfrm>
          <a:off x="418255" y="2058488"/>
          <a:ext cx="11355490" cy="4140240"/>
        </p:xfrm>
        <a:graphic>
          <a:graphicData uri="http://schemas.openxmlformats.org/drawingml/2006/table">
            <a:tbl>
              <a:tblPr firstRow="1" bandRow="1">
                <a:tableStyleId>{21E4AEA4-8DFA-4A89-87EB-49C32662AFE0}</a:tableStyleId>
              </a:tblPr>
              <a:tblGrid>
                <a:gridCol w="450000">
                  <a:extLst>
                    <a:ext uri="{9D8B030D-6E8A-4147-A177-3AD203B41FA5}">
                      <a16:colId xmlns:a16="http://schemas.microsoft.com/office/drawing/2014/main" val="284208272"/>
                    </a:ext>
                  </a:extLst>
                </a:gridCol>
                <a:gridCol w="1732280">
                  <a:extLst>
                    <a:ext uri="{9D8B030D-6E8A-4147-A177-3AD203B41FA5}">
                      <a16:colId xmlns:a16="http://schemas.microsoft.com/office/drawing/2014/main" val="545755068"/>
                    </a:ext>
                  </a:extLst>
                </a:gridCol>
                <a:gridCol w="1732280">
                  <a:extLst>
                    <a:ext uri="{9D8B030D-6E8A-4147-A177-3AD203B41FA5}">
                      <a16:colId xmlns:a16="http://schemas.microsoft.com/office/drawing/2014/main" val="4133755673"/>
                    </a:ext>
                  </a:extLst>
                </a:gridCol>
                <a:gridCol w="7440930">
                  <a:extLst>
                    <a:ext uri="{9D8B030D-6E8A-4147-A177-3AD203B41FA5}">
                      <a16:colId xmlns:a16="http://schemas.microsoft.com/office/drawing/2014/main" val="2836875632"/>
                    </a:ext>
                  </a:extLst>
                </a:gridCol>
              </a:tblGrid>
              <a:tr h="468000">
                <a:tc>
                  <a:txBody>
                    <a:bodyPr/>
                    <a:lstStyle/>
                    <a:p>
                      <a:endParaRPr lang="en-US" sz="2000" dirty="0"/>
                    </a:p>
                  </a:txBody>
                  <a:tcPr/>
                </a:tc>
                <a:tc>
                  <a:txBody>
                    <a:bodyPr/>
                    <a:lstStyle/>
                    <a:p>
                      <a:pPr algn="ctr"/>
                      <a:r>
                        <a:rPr lang="en-US" sz="2000" dirty="0"/>
                        <a:t>Au </a:t>
                      </a:r>
                      <a:r>
                        <a:rPr lang="en-US" sz="2000" dirty="0" err="1"/>
                        <a:t>présent</a:t>
                      </a:r>
                      <a:r>
                        <a:rPr lang="en-US" sz="2000" dirty="0"/>
                        <a:t> ?</a:t>
                      </a:r>
                    </a:p>
                  </a:txBody>
                  <a:tcPr/>
                </a:tc>
                <a:tc>
                  <a:txBody>
                    <a:bodyPr/>
                    <a:lstStyle/>
                    <a:p>
                      <a:pPr algn="ctr"/>
                      <a:r>
                        <a:rPr lang="en-US" sz="2000" dirty="0"/>
                        <a:t>Au passé ? </a:t>
                      </a:r>
                    </a:p>
                  </a:txBody>
                  <a:tcPr/>
                </a:tc>
                <a:tc>
                  <a:txBody>
                    <a:bodyPr/>
                    <a:lstStyle/>
                    <a:p>
                      <a:pPr algn="ctr"/>
                      <a:r>
                        <a:rPr lang="en-US" sz="2000" dirty="0" err="1"/>
                        <a:t>En</a:t>
                      </a:r>
                      <a:r>
                        <a:rPr lang="en-US" sz="2000" dirty="0"/>
                        <a:t> </a:t>
                      </a:r>
                      <a:r>
                        <a:rPr lang="en-US" sz="2000" dirty="0" err="1"/>
                        <a:t>anglais</a:t>
                      </a:r>
                      <a:r>
                        <a:rPr lang="en-US" sz="2000" dirty="0"/>
                        <a:t> ?</a:t>
                      </a:r>
                    </a:p>
                  </a:txBody>
                  <a:tcPr/>
                </a:tc>
                <a:extLst>
                  <a:ext uri="{0D108BD9-81ED-4DB2-BD59-A6C34878D82A}">
                    <a16:rowId xmlns:a16="http://schemas.microsoft.com/office/drawing/2014/main" val="3179368270"/>
                  </a:ext>
                </a:extLst>
              </a:tr>
              <a:tr h="468000">
                <a:tc>
                  <a:txBody>
                    <a:bodyPr/>
                    <a:lstStyle/>
                    <a:p>
                      <a:pPr algn="ctr"/>
                      <a:endParaRPr lang="en-US" sz="2000" dirty="0">
                        <a:solidFill>
                          <a:srgbClr val="203864"/>
                        </a:solidFill>
                      </a:endParaRPr>
                    </a:p>
                  </a:txBody>
                  <a:tcPr/>
                </a:tc>
                <a:tc>
                  <a:txBody>
                    <a:bodyPr/>
                    <a:lstStyle/>
                    <a:p>
                      <a:pPr algn="ctr"/>
                      <a:endParaRPr lang="en-US" sz="2000" dirty="0">
                        <a:solidFill>
                          <a:srgbClr val="203864"/>
                        </a:solidFill>
                      </a:endParaRPr>
                    </a:p>
                  </a:txBody>
                  <a:tcPr/>
                </a:tc>
                <a:tc>
                  <a:txBody>
                    <a:bodyPr/>
                    <a:lstStyle/>
                    <a:p>
                      <a:pPr algn="ctr"/>
                      <a:endParaRPr lang="en-US" sz="2000">
                        <a:solidFill>
                          <a:srgbClr val="203864"/>
                        </a:solidFill>
                      </a:endParaRPr>
                    </a:p>
                  </a:txBody>
                  <a:tcPr/>
                </a:tc>
                <a:tc>
                  <a:txBody>
                    <a:bodyPr/>
                    <a:lstStyle/>
                    <a:p>
                      <a:pPr algn="l"/>
                      <a:r>
                        <a:rPr lang="en-US" sz="2000" dirty="0">
                          <a:solidFill>
                            <a:srgbClr val="203864"/>
                          </a:solidFill>
                        </a:rPr>
                        <a:t>Sophie, </a:t>
                      </a:r>
                      <a:r>
                        <a:rPr lang="en-US" sz="2000" b="1" dirty="0">
                          <a:solidFill>
                            <a:srgbClr val="203864"/>
                          </a:solidFill>
                        </a:rPr>
                        <a:t>did</a:t>
                      </a:r>
                      <a:r>
                        <a:rPr lang="en-US" sz="2000" dirty="0">
                          <a:solidFill>
                            <a:srgbClr val="203864"/>
                          </a:solidFill>
                        </a:rPr>
                        <a:t> you </a:t>
                      </a:r>
                      <a:r>
                        <a:rPr lang="en-US" sz="2000" b="1" dirty="0">
                          <a:solidFill>
                            <a:srgbClr val="203864"/>
                          </a:solidFill>
                        </a:rPr>
                        <a:t>understand</a:t>
                      </a:r>
                      <a:r>
                        <a:rPr lang="en-US" sz="2000" dirty="0">
                          <a:solidFill>
                            <a:srgbClr val="203864"/>
                          </a:solidFill>
                        </a:rPr>
                        <a:t> the homework?</a:t>
                      </a:r>
                    </a:p>
                  </a:txBody>
                  <a:tcPr/>
                </a:tc>
                <a:extLst>
                  <a:ext uri="{0D108BD9-81ED-4DB2-BD59-A6C34878D82A}">
                    <a16:rowId xmlns:a16="http://schemas.microsoft.com/office/drawing/2014/main" val="1470665595"/>
                  </a:ext>
                </a:extLst>
              </a:tr>
              <a:tr h="468000">
                <a:tc>
                  <a:txBody>
                    <a:bodyPr/>
                    <a:lstStyle/>
                    <a:p>
                      <a:pPr algn="ctr"/>
                      <a:endParaRPr lang="en-US" sz="2000" dirty="0">
                        <a:solidFill>
                          <a:srgbClr val="203864"/>
                        </a:solidFill>
                      </a:endParaRPr>
                    </a:p>
                  </a:txBody>
                  <a:tcPr/>
                </a:tc>
                <a:tc>
                  <a:txBody>
                    <a:bodyPr/>
                    <a:lstStyle/>
                    <a:p>
                      <a:pPr algn="ctr"/>
                      <a:endParaRPr lang="en-US" sz="2000" dirty="0">
                        <a:solidFill>
                          <a:srgbClr val="203864"/>
                        </a:solidFill>
                      </a:endParaRPr>
                    </a:p>
                  </a:txBody>
                  <a:tcPr/>
                </a:tc>
                <a:tc>
                  <a:txBody>
                    <a:bodyPr/>
                    <a:lstStyle/>
                    <a:p>
                      <a:pPr algn="ctr"/>
                      <a:endParaRPr lang="en-US" sz="2000">
                        <a:solidFill>
                          <a:srgbClr val="203864"/>
                        </a:solidFill>
                      </a:endParaRPr>
                    </a:p>
                  </a:txBody>
                  <a:tcPr/>
                </a:tc>
                <a:tc>
                  <a:txBody>
                    <a:bodyPr/>
                    <a:lstStyle/>
                    <a:p>
                      <a:pPr algn="l"/>
                      <a:r>
                        <a:rPr lang="en-US" sz="2000" dirty="0">
                          <a:solidFill>
                            <a:srgbClr val="203864"/>
                          </a:solidFill>
                        </a:rPr>
                        <a:t>No, but it’s okay. My mum </a:t>
                      </a:r>
                      <a:r>
                        <a:rPr lang="en-US" sz="2000" b="1" dirty="0">
                          <a:solidFill>
                            <a:srgbClr val="203864"/>
                          </a:solidFill>
                        </a:rPr>
                        <a:t>is learning </a:t>
                      </a:r>
                      <a:r>
                        <a:rPr lang="en-US" sz="2000" dirty="0">
                          <a:solidFill>
                            <a:srgbClr val="203864"/>
                          </a:solidFill>
                        </a:rPr>
                        <a:t>German too,</a:t>
                      </a:r>
                    </a:p>
                  </a:txBody>
                  <a:tcPr/>
                </a:tc>
                <a:extLst>
                  <a:ext uri="{0D108BD9-81ED-4DB2-BD59-A6C34878D82A}">
                    <a16:rowId xmlns:a16="http://schemas.microsoft.com/office/drawing/2014/main" val="2603616014"/>
                  </a:ext>
                </a:extLst>
              </a:tr>
              <a:tr h="281098">
                <a:tc>
                  <a:txBody>
                    <a:bodyPr/>
                    <a:lstStyle/>
                    <a:p>
                      <a:pPr algn="ctr"/>
                      <a:endParaRPr lang="en-US" sz="2000" dirty="0">
                        <a:solidFill>
                          <a:srgbClr val="203864"/>
                        </a:solidFill>
                      </a:endParaRPr>
                    </a:p>
                  </a:txBody>
                  <a:tcPr/>
                </a:tc>
                <a:tc>
                  <a:txBody>
                    <a:bodyPr/>
                    <a:lstStyle/>
                    <a:p>
                      <a:pPr algn="ctr"/>
                      <a:endParaRPr lang="en-US" sz="2000" dirty="0">
                        <a:solidFill>
                          <a:srgbClr val="203864"/>
                        </a:solidFill>
                      </a:endParaRPr>
                    </a:p>
                  </a:txBody>
                  <a:tcPr/>
                </a:tc>
                <a:tc>
                  <a:txBody>
                    <a:bodyPr/>
                    <a:lstStyle/>
                    <a:p>
                      <a:pPr algn="ctr"/>
                      <a:endParaRPr lang="en-US" sz="2000">
                        <a:solidFill>
                          <a:srgbClr val="203864"/>
                        </a:solidFill>
                      </a:endParaRPr>
                    </a:p>
                  </a:txBody>
                  <a:tcPr/>
                </a:tc>
                <a:tc>
                  <a:txBody>
                    <a:bodyPr/>
                    <a:lstStyle/>
                    <a:p>
                      <a:pPr algn="l"/>
                      <a:r>
                        <a:rPr lang="en-US" sz="2000" dirty="0">
                          <a:solidFill>
                            <a:srgbClr val="203864"/>
                          </a:solidFill>
                        </a:rPr>
                        <a:t>And she </a:t>
                      </a:r>
                      <a:r>
                        <a:rPr lang="en-US" sz="2000" b="1" dirty="0">
                          <a:solidFill>
                            <a:srgbClr val="203864"/>
                          </a:solidFill>
                        </a:rPr>
                        <a:t>understands</a:t>
                      </a:r>
                      <a:r>
                        <a:rPr lang="en-US" sz="2000" dirty="0">
                          <a:solidFill>
                            <a:srgbClr val="203864"/>
                          </a:solidFill>
                        </a:rPr>
                        <a:t> all the grammar rules!</a:t>
                      </a:r>
                    </a:p>
                  </a:txBody>
                  <a:tcPr/>
                </a:tc>
                <a:extLst>
                  <a:ext uri="{0D108BD9-81ED-4DB2-BD59-A6C34878D82A}">
                    <a16:rowId xmlns:a16="http://schemas.microsoft.com/office/drawing/2014/main" val="4225029827"/>
                  </a:ext>
                </a:extLst>
              </a:tr>
              <a:tr h="468000">
                <a:tc>
                  <a:txBody>
                    <a:bodyPr/>
                    <a:lstStyle/>
                    <a:p>
                      <a:pPr algn="ctr"/>
                      <a:endParaRPr lang="en-US" sz="2000" dirty="0">
                        <a:solidFill>
                          <a:srgbClr val="203864"/>
                        </a:solidFill>
                      </a:endParaRPr>
                    </a:p>
                  </a:txBody>
                  <a:tcPr/>
                </a:tc>
                <a:tc>
                  <a:txBody>
                    <a:bodyPr/>
                    <a:lstStyle/>
                    <a:p>
                      <a:pPr algn="ctr"/>
                      <a:endParaRPr lang="en-US" sz="2000">
                        <a:solidFill>
                          <a:srgbClr val="203864"/>
                        </a:solidFill>
                      </a:endParaRPr>
                    </a:p>
                  </a:txBody>
                  <a:tcPr/>
                </a:tc>
                <a:tc>
                  <a:txBody>
                    <a:bodyPr/>
                    <a:lstStyle/>
                    <a:p>
                      <a:pPr algn="ctr"/>
                      <a:endParaRPr lang="en-US" sz="2000" dirty="0">
                        <a:solidFill>
                          <a:srgbClr val="203864"/>
                        </a:solidFill>
                      </a:endParaRPr>
                    </a:p>
                  </a:txBody>
                  <a:tcPr/>
                </a:tc>
                <a:tc>
                  <a:txBody>
                    <a:bodyPr/>
                    <a:lstStyle/>
                    <a:p>
                      <a:pPr algn="l"/>
                      <a:r>
                        <a:rPr lang="en-US" sz="2000" b="1" dirty="0">
                          <a:solidFill>
                            <a:srgbClr val="203864"/>
                          </a:solidFill>
                        </a:rPr>
                        <a:t>Are </a:t>
                      </a:r>
                      <a:r>
                        <a:rPr lang="en-US" sz="2000" b="0" dirty="0">
                          <a:solidFill>
                            <a:srgbClr val="203864"/>
                          </a:solidFill>
                        </a:rPr>
                        <a:t>you (plural) </a:t>
                      </a:r>
                      <a:r>
                        <a:rPr lang="en-US" sz="2000" b="1" dirty="0">
                          <a:solidFill>
                            <a:srgbClr val="203864"/>
                          </a:solidFill>
                        </a:rPr>
                        <a:t>learning </a:t>
                      </a:r>
                      <a:r>
                        <a:rPr lang="en-US" sz="2000" b="0" dirty="0">
                          <a:solidFill>
                            <a:srgbClr val="203864"/>
                          </a:solidFill>
                        </a:rPr>
                        <a:t>the language together?</a:t>
                      </a:r>
                      <a:endParaRPr lang="en-US" sz="2000" b="1" dirty="0">
                        <a:solidFill>
                          <a:srgbClr val="203864"/>
                        </a:solidFill>
                      </a:endParaRPr>
                    </a:p>
                  </a:txBody>
                  <a:tcPr/>
                </a:tc>
                <a:extLst>
                  <a:ext uri="{0D108BD9-81ED-4DB2-BD59-A6C34878D82A}">
                    <a16:rowId xmlns:a16="http://schemas.microsoft.com/office/drawing/2014/main" val="952749369"/>
                  </a:ext>
                </a:extLst>
              </a:tr>
              <a:tr h="468000">
                <a:tc>
                  <a:txBody>
                    <a:bodyPr/>
                    <a:lstStyle/>
                    <a:p>
                      <a:pPr algn="ctr"/>
                      <a:endParaRPr lang="en-US" sz="2000" dirty="0">
                        <a:solidFill>
                          <a:srgbClr val="203864"/>
                        </a:solidFill>
                      </a:endParaRPr>
                    </a:p>
                  </a:txBody>
                  <a:tcPr/>
                </a:tc>
                <a:tc>
                  <a:txBody>
                    <a:bodyPr/>
                    <a:lstStyle/>
                    <a:p>
                      <a:pPr algn="ctr"/>
                      <a:endParaRPr lang="en-US" sz="2000">
                        <a:solidFill>
                          <a:srgbClr val="203864"/>
                        </a:solidFill>
                      </a:endParaRPr>
                    </a:p>
                  </a:txBody>
                  <a:tcPr/>
                </a:tc>
                <a:tc>
                  <a:txBody>
                    <a:bodyPr/>
                    <a:lstStyle/>
                    <a:p>
                      <a:pPr algn="ctr"/>
                      <a:endParaRPr lang="en-US" sz="2000" dirty="0">
                        <a:solidFill>
                          <a:srgbClr val="203864"/>
                        </a:solidFill>
                      </a:endParaRPr>
                    </a:p>
                  </a:txBody>
                  <a:tcPr/>
                </a:tc>
                <a:tc>
                  <a:txBody>
                    <a:bodyPr/>
                    <a:lstStyle/>
                    <a:p>
                      <a:pPr algn="l"/>
                      <a:r>
                        <a:rPr lang="en-US" sz="2000" dirty="0">
                          <a:solidFill>
                            <a:srgbClr val="203864"/>
                          </a:solidFill>
                        </a:rPr>
                        <a:t>Yes! And I </a:t>
                      </a:r>
                      <a:r>
                        <a:rPr lang="en-US" sz="2000" b="1" dirty="0">
                          <a:solidFill>
                            <a:srgbClr val="203864"/>
                          </a:solidFill>
                        </a:rPr>
                        <a:t>take</a:t>
                      </a:r>
                      <a:r>
                        <a:rPr lang="en-US" sz="2000" b="0" dirty="0">
                          <a:solidFill>
                            <a:srgbClr val="203864"/>
                          </a:solidFill>
                        </a:rPr>
                        <a:t> a lot of notes.</a:t>
                      </a:r>
                      <a:endParaRPr lang="en-US" sz="2000" dirty="0">
                        <a:solidFill>
                          <a:srgbClr val="203864"/>
                        </a:solidFill>
                      </a:endParaRPr>
                    </a:p>
                  </a:txBody>
                  <a:tcPr/>
                </a:tc>
                <a:extLst>
                  <a:ext uri="{0D108BD9-81ED-4DB2-BD59-A6C34878D82A}">
                    <a16:rowId xmlns:a16="http://schemas.microsoft.com/office/drawing/2014/main" val="741017500"/>
                  </a:ext>
                </a:extLst>
              </a:tr>
              <a:tr h="468000">
                <a:tc>
                  <a:txBody>
                    <a:bodyPr/>
                    <a:lstStyle/>
                    <a:p>
                      <a:pPr algn="ctr"/>
                      <a:endParaRPr lang="en-US" sz="2000" dirty="0">
                        <a:solidFill>
                          <a:srgbClr val="203864"/>
                        </a:solidFill>
                      </a:endParaRPr>
                    </a:p>
                  </a:txBody>
                  <a:tcPr/>
                </a:tc>
                <a:tc>
                  <a:txBody>
                    <a:bodyPr/>
                    <a:lstStyle/>
                    <a:p>
                      <a:pPr algn="ctr"/>
                      <a:endParaRPr lang="en-US" sz="2000">
                        <a:solidFill>
                          <a:srgbClr val="203864"/>
                        </a:solidFill>
                      </a:endParaRPr>
                    </a:p>
                  </a:txBody>
                  <a:tcPr/>
                </a:tc>
                <a:tc>
                  <a:txBody>
                    <a:bodyPr/>
                    <a:lstStyle/>
                    <a:p>
                      <a:pPr algn="ctr"/>
                      <a:endParaRPr lang="en-US" sz="2000" dirty="0">
                        <a:solidFill>
                          <a:srgbClr val="203864"/>
                        </a:solidFill>
                      </a:endParaRPr>
                    </a:p>
                  </a:txBody>
                  <a:tcPr/>
                </a:tc>
                <a:tc>
                  <a:txBody>
                    <a:bodyPr/>
                    <a:lstStyle/>
                    <a:p>
                      <a:pPr algn="l"/>
                      <a:r>
                        <a:rPr lang="en-US" sz="2000" dirty="0">
                          <a:solidFill>
                            <a:srgbClr val="203864"/>
                          </a:solidFill>
                        </a:rPr>
                        <a:t>Oh, that’s cool! You </a:t>
                      </a:r>
                      <a:r>
                        <a:rPr lang="en-US" sz="2000" b="1" dirty="0">
                          <a:solidFill>
                            <a:srgbClr val="203864"/>
                          </a:solidFill>
                        </a:rPr>
                        <a:t>understood</a:t>
                      </a:r>
                      <a:r>
                        <a:rPr lang="en-US" sz="2000" dirty="0">
                          <a:solidFill>
                            <a:srgbClr val="203864"/>
                          </a:solidFill>
                        </a:rPr>
                        <a:t> the novel, then?</a:t>
                      </a:r>
                    </a:p>
                  </a:txBody>
                  <a:tcPr/>
                </a:tc>
                <a:extLst>
                  <a:ext uri="{0D108BD9-81ED-4DB2-BD59-A6C34878D82A}">
                    <a16:rowId xmlns:a16="http://schemas.microsoft.com/office/drawing/2014/main" val="1892515183"/>
                  </a:ext>
                </a:extLst>
              </a:tr>
              <a:tr h="468000">
                <a:tc>
                  <a:txBody>
                    <a:bodyPr/>
                    <a:lstStyle/>
                    <a:p>
                      <a:pPr algn="ctr"/>
                      <a:endParaRPr lang="en-US" sz="2000" dirty="0">
                        <a:solidFill>
                          <a:srgbClr val="203864"/>
                        </a:solidFill>
                      </a:endParaRPr>
                    </a:p>
                  </a:txBody>
                  <a:tcPr/>
                </a:tc>
                <a:tc>
                  <a:txBody>
                    <a:bodyPr/>
                    <a:lstStyle/>
                    <a:p>
                      <a:pPr algn="ctr"/>
                      <a:endParaRPr lang="en-US" sz="2000">
                        <a:solidFill>
                          <a:srgbClr val="203864"/>
                        </a:solidFill>
                      </a:endParaRPr>
                    </a:p>
                  </a:txBody>
                  <a:tcPr/>
                </a:tc>
                <a:tc>
                  <a:txBody>
                    <a:bodyPr/>
                    <a:lstStyle/>
                    <a:p>
                      <a:pPr algn="ctr"/>
                      <a:endParaRPr lang="en-US" sz="2000" dirty="0">
                        <a:solidFill>
                          <a:srgbClr val="203864"/>
                        </a:solidFill>
                      </a:endParaRPr>
                    </a:p>
                  </a:txBody>
                  <a:tcPr/>
                </a:tc>
                <a:tc>
                  <a:txBody>
                    <a:bodyPr/>
                    <a:lstStyle/>
                    <a:p>
                      <a:pPr algn="l"/>
                      <a:r>
                        <a:rPr lang="en-US" sz="2000" dirty="0">
                          <a:solidFill>
                            <a:srgbClr val="203864"/>
                          </a:solidFill>
                        </a:rPr>
                        <a:t>Yes! </a:t>
                      </a:r>
                      <a:r>
                        <a:rPr lang="en-US" sz="2000" b="1" dirty="0">
                          <a:solidFill>
                            <a:srgbClr val="203864"/>
                          </a:solidFill>
                        </a:rPr>
                        <a:t>Did</a:t>
                      </a:r>
                      <a:r>
                        <a:rPr lang="en-US" sz="2000" dirty="0">
                          <a:solidFill>
                            <a:srgbClr val="203864"/>
                          </a:solidFill>
                        </a:rPr>
                        <a:t> you</a:t>
                      </a:r>
                      <a:r>
                        <a:rPr lang="en-US" sz="2000" b="1" dirty="0">
                          <a:solidFill>
                            <a:srgbClr val="203864"/>
                          </a:solidFill>
                        </a:rPr>
                        <a:t> learn </a:t>
                      </a:r>
                      <a:r>
                        <a:rPr lang="en-US" sz="2000" dirty="0">
                          <a:solidFill>
                            <a:srgbClr val="203864"/>
                          </a:solidFill>
                        </a:rPr>
                        <a:t>all the words?</a:t>
                      </a:r>
                    </a:p>
                  </a:txBody>
                  <a:tcPr/>
                </a:tc>
                <a:extLst>
                  <a:ext uri="{0D108BD9-81ED-4DB2-BD59-A6C34878D82A}">
                    <a16:rowId xmlns:a16="http://schemas.microsoft.com/office/drawing/2014/main" val="515279942"/>
                  </a:ext>
                </a:extLst>
              </a:tr>
              <a:tr h="468000">
                <a:tc>
                  <a:txBody>
                    <a:bodyPr/>
                    <a:lstStyle/>
                    <a:p>
                      <a:pPr algn="ctr"/>
                      <a:endParaRPr lang="en-US" sz="2000" dirty="0">
                        <a:solidFill>
                          <a:srgbClr val="203864"/>
                        </a:solidFill>
                      </a:endParaRPr>
                    </a:p>
                  </a:txBody>
                  <a:tcPr/>
                </a:tc>
                <a:tc>
                  <a:txBody>
                    <a:bodyPr/>
                    <a:lstStyle/>
                    <a:p>
                      <a:pPr algn="ctr"/>
                      <a:endParaRPr lang="en-US" sz="2000" dirty="0">
                        <a:solidFill>
                          <a:srgbClr val="203864"/>
                        </a:solidFill>
                      </a:endParaRPr>
                    </a:p>
                  </a:txBody>
                  <a:tcPr/>
                </a:tc>
                <a:tc>
                  <a:txBody>
                    <a:bodyPr/>
                    <a:lstStyle/>
                    <a:p>
                      <a:pPr algn="ctr"/>
                      <a:endParaRPr lang="en-US" sz="2000" dirty="0">
                        <a:solidFill>
                          <a:srgbClr val="203864"/>
                        </a:solidFill>
                      </a:endParaRPr>
                    </a:p>
                  </a:txBody>
                  <a:tcPr/>
                </a:tc>
                <a:tc>
                  <a:txBody>
                    <a:bodyPr/>
                    <a:lstStyle/>
                    <a:p>
                      <a:pPr algn="l"/>
                      <a:r>
                        <a:rPr lang="en-US" sz="2000" dirty="0">
                          <a:solidFill>
                            <a:srgbClr val="203864"/>
                          </a:solidFill>
                        </a:rPr>
                        <a:t>Yes, but … oh no! Who </a:t>
                      </a:r>
                      <a:r>
                        <a:rPr lang="en-US" sz="2000" b="1" dirty="0">
                          <a:solidFill>
                            <a:srgbClr val="203864"/>
                          </a:solidFill>
                        </a:rPr>
                        <a:t>took </a:t>
                      </a:r>
                      <a:r>
                        <a:rPr lang="en-US" sz="2000" b="0" dirty="0">
                          <a:solidFill>
                            <a:srgbClr val="203864"/>
                          </a:solidFill>
                        </a:rPr>
                        <a:t>my German book?</a:t>
                      </a:r>
                      <a:endParaRPr lang="en-US" sz="2000" dirty="0">
                        <a:solidFill>
                          <a:srgbClr val="203864"/>
                        </a:solidFill>
                      </a:endParaRPr>
                    </a:p>
                  </a:txBody>
                  <a:tcPr/>
                </a:tc>
                <a:extLst>
                  <a:ext uri="{0D108BD9-81ED-4DB2-BD59-A6C34878D82A}">
                    <a16:rowId xmlns:a16="http://schemas.microsoft.com/office/drawing/2014/main" val="2641890724"/>
                  </a:ext>
                </a:extLst>
              </a:tr>
            </a:tbl>
          </a:graphicData>
        </a:graphic>
      </p:graphicFrame>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1" y="296864"/>
            <a:ext cx="5909733" cy="707849"/>
          </a:xfrm>
        </p:spPr>
        <p:txBody>
          <a:bodyPr>
            <a:normAutofit fontScale="90000"/>
          </a:bodyPr>
          <a:lstStyle/>
          <a:p>
            <a:r>
              <a:rPr lang="fr-FR" sz="3600" b="1" dirty="0">
                <a:solidFill>
                  <a:schemeClr val="bg1"/>
                </a:solidFill>
              </a:rPr>
              <a:t>Dans la classe d’allemand</a:t>
            </a:r>
          </a:p>
        </p:txBody>
      </p:sp>
      <p:sp>
        <p:nvSpPr>
          <p:cNvPr id="5" name="Rounded Rectangle 46">
            <a:extLst>
              <a:ext uri="{FF2B5EF4-FFF2-40B4-BE49-F238E27FC236}">
                <a16:creationId xmlns:a16="http://schemas.microsoft.com/office/drawing/2014/main" id="{A02A453C-DE50-40D8-BF6D-776FC8320ECC}"/>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8" name="Picture 17" descr="green checkmark">
            <a:extLst>
              <a:ext uri="{FF2B5EF4-FFF2-40B4-BE49-F238E27FC236}">
                <a16:creationId xmlns:a16="http://schemas.microsoft.com/office/drawing/2014/main" id="{02D6E37E-82CD-5B42-A9C2-4A7C9166882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60557" y="2565460"/>
            <a:ext cx="345600" cy="360000"/>
          </a:xfrm>
          <a:prstGeom prst="rect">
            <a:avLst/>
          </a:prstGeom>
        </p:spPr>
      </p:pic>
      <p:pic>
        <p:nvPicPr>
          <p:cNvPr id="19" name="Picture 18" descr="green checkmark">
            <a:extLst>
              <a:ext uri="{FF2B5EF4-FFF2-40B4-BE49-F238E27FC236}">
                <a16:creationId xmlns:a16="http://schemas.microsoft.com/office/drawing/2014/main" id="{85259DBF-F08B-9E43-B77D-7D4D637294F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70821" y="3045116"/>
            <a:ext cx="345600" cy="360000"/>
          </a:xfrm>
          <a:prstGeom prst="rect">
            <a:avLst/>
          </a:prstGeom>
        </p:spPr>
      </p:pic>
      <p:pic>
        <p:nvPicPr>
          <p:cNvPr id="20" name="Picture 19" descr="green checkmark">
            <a:extLst>
              <a:ext uri="{FF2B5EF4-FFF2-40B4-BE49-F238E27FC236}">
                <a16:creationId xmlns:a16="http://schemas.microsoft.com/office/drawing/2014/main" id="{471E45C9-CA85-A54A-AC3C-41B8740B72F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70821" y="3493771"/>
            <a:ext cx="345600" cy="360000"/>
          </a:xfrm>
          <a:prstGeom prst="rect">
            <a:avLst/>
          </a:prstGeom>
        </p:spPr>
      </p:pic>
      <p:pic>
        <p:nvPicPr>
          <p:cNvPr id="21" name="Picture 20" descr="green checkmark">
            <a:extLst>
              <a:ext uri="{FF2B5EF4-FFF2-40B4-BE49-F238E27FC236}">
                <a16:creationId xmlns:a16="http://schemas.microsoft.com/office/drawing/2014/main" id="{2009B9A0-262F-654D-8F1E-91FE8710588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70821" y="3937727"/>
            <a:ext cx="345600" cy="360000"/>
          </a:xfrm>
          <a:prstGeom prst="rect">
            <a:avLst/>
          </a:prstGeom>
        </p:spPr>
      </p:pic>
      <p:pic>
        <p:nvPicPr>
          <p:cNvPr id="22" name="Picture 21" descr="green checkmark">
            <a:extLst>
              <a:ext uri="{FF2B5EF4-FFF2-40B4-BE49-F238E27FC236}">
                <a16:creationId xmlns:a16="http://schemas.microsoft.com/office/drawing/2014/main" id="{40D41817-A18F-9649-A8F4-C4555F35167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70821" y="4391744"/>
            <a:ext cx="345600" cy="360000"/>
          </a:xfrm>
          <a:prstGeom prst="rect">
            <a:avLst/>
          </a:prstGeom>
        </p:spPr>
      </p:pic>
      <p:pic>
        <p:nvPicPr>
          <p:cNvPr id="23" name="Picture 22" descr="green checkmark">
            <a:extLst>
              <a:ext uri="{FF2B5EF4-FFF2-40B4-BE49-F238E27FC236}">
                <a16:creationId xmlns:a16="http://schemas.microsoft.com/office/drawing/2014/main" id="{ADB29866-6AE7-104D-845F-F1DD2AC716B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60557" y="4873395"/>
            <a:ext cx="345600" cy="360000"/>
          </a:xfrm>
          <a:prstGeom prst="rect">
            <a:avLst/>
          </a:prstGeom>
        </p:spPr>
      </p:pic>
      <p:pic>
        <p:nvPicPr>
          <p:cNvPr id="24" name="Picture 23" descr="green checkmark">
            <a:extLst>
              <a:ext uri="{FF2B5EF4-FFF2-40B4-BE49-F238E27FC236}">
                <a16:creationId xmlns:a16="http://schemas.microsoft.com/office/drawing/2014/main" id="{1380272C-C681-4549-8B9C-C9AD5261B8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60557" y="5326589"/>
            <a:ext cx="345600" cy="360000"/>
          </a:xfrm>
          <a:prstGeom prst="rect">
            <a:avLst/>
          </a:prstGeom>
        </p:spPr>
      </p:pic>
      <p:pic>
        <p:nvPicPr>
          <p:cNvPr id="25" name="Picture 24" descr="green checkmark">
            <a:extLst>
              <a:ext uri="{FF2B5EF4-FFF2-40B4-BE49-F238E27FC236}">
                <a16:creationId xmlns:a16="http://schemas.microsoft.com/office/drawing/2014/main" id="{24FF9B3F-061A-D745-BC60-FC0D3162151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60557" y="5769390"/>
            <a:ext cx="345600" cy="360000"/>
          </a:xfrm>
          <a:prstGeom prst="rect">
            <a:avLst/>
          </a:prstGeom>
        </p:spPr>
      </p:pic>
      <p:sp>
        <p:nvSpPr>
          <p:cNvPr id="39" name="Rectangle 38">
            <a:extLst>
              <a:ext uri="{FF2B5EF4-FFF2-40B4-BE49-F238E27FC236}">
                <a16:creationId xmlns:a16="http://schemas.microsoft.com/office/drawing/2014/main" id="{18FCA1C5-F84E-2C46-B87A-6E32E9D9DE3C}"/>
              </a:ext>
            </a:extLst>
          </p:cNvPr>
          <p:cNvSpPr/>
          <p:nvPr/>
        </p:nvSpPr>
        <p:spPr>
          <a:xfrm>
            <a:off x="4380470" y="2565460"/>
            <a:ext cx="6768000" cy="360000"/>
          </a:xfrm>
          <a:prstGeom prst="rect">
            <a:avLst/>
          </a:prstGeom>
          <a:solidFill>
            <a:srgbClr val="F9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0" name="Rectangle 39">
            <a:extLst>
              <a:ext uri="{FF2B5EF4-FFF2-40B4-BE49-F238E27FC236}">
                <a16:creationId xmlns:a16="http://schemas.microsoft.com/office/drawing/2014/main" id="{CC88C3D2-1D6E-9E40-9258-A0047CA6C33F}"/>
              </a:ext>
            </a:extLst>
          </p:cNvPr>
          <p:cNvSpPr/>
          <p:nvPr/>
        </p:nvSpPr>
        <p:spPr>
          <a:xfrm>
            <a:off x="4380470" y="3486429"/>
            <a:ext cx="7212134" cy="360000"/>
          </a:xfrm>
          <a:prstGeom prst="rect">
            <a:avLst/>
          </a:prstGeom>
          <a:solidFill>
            <a:srgbClr val="F9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1" name="Rectangle 40">
            <a:extLst>
              <a:ext uri="{FF2B5EF4-FFF2-40B4-BE49-F238E27FC236}">
                <a16:creationId xmlns:a16="http://schemas.microsoft.com/office/drawing/2014/main" id="{F2597AF2-0E98-8341-973B-FEC7B7809ADF}"/>
              </a:ext>
            </a:extLst>
          </p:cNvPr>
          <p:cNvSpPr/>
          <p:nvPr/>
        </p:nvSpPr>
        <p:spPr>
          <a:xfrm>
            <a:off x="4380470" y="4375837"/>
            <a:ext cx="6768000" cy="360000"/>
          </a:xfrm>
          <a:prstGeom prst="rect">
            <a:avLst/>
          </a:prstGeom>
          <a:solidFill>
            <a:srgbClr val="F9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2" name="Rectangle 41">
            <a:extLst>
              <a:ext uri="{FF2B5EF4-FFF2-40B4-BE49-F238E27FC236}">
                <a16:creationId xmlns:a16="http://schemas.microsoft.com/office/drawing/2014/main" id="{B79C1B9B-7105-2147-80F1-B30F559AE71B}"/>
              </a:ext>
            </a:extLst>
          </p:cNvPr>
          <p:cNvSpPr/>
          <p:nvPr/>
        </p:nvSpPr>
        <p:spPr>
          <a:xfrm>
            <a:off x="4387434" y="5293385"/>
            <a:ext cx="6768000" cy="360000"/>
          </a:xfrm>
          <a:prstGeom prst="rect">
            <a:avLst/>
          </a:prstGeom>
          <a:solidFill>
            <a:srgbClr val="F9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3" name="Rectangle 42">
            <a:extLst>
              <a:ext uri="{FF2B5EF4-FFF2-40B4-BE49-F238E27FC236}">
                <a16:creationId xmlns:a16="http://schemas.microsoft.com/office/drawing/2014/main" id="{027D63A8-9598-C04F-A7E0-E7D15A8F3885}"/>
              </a:ext>
            </a:extLst>
          </p:cNvPr>
          <p:cNvSpPr/>
          <p:nvPr/>
        </p:nvSpPr>
        <p:spPr>
          <a:xfrm>
            <a:off x="4380470" y="3045116"/>
            <a:ext cx="6768000" cy="360000"/>
          </a:xfrm>
          <a:prstGeom prst="rect">
            <a:avLst/>
          </a:prstGeom>
          <a:solidFill>
            <a:srgbClr val="FDEC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4" name="Rectangle 43">
            <a:extLst>
              <a:ext uri="{FF2B5EF4-FFF2-40B4-BE49-F238E27FC236}">
                <a16:creationId xmlns:a16="http://schemas.microsoft.com/office/drawing/2014/main" id="{98FB1DA7-D74F-A548-B056-630CB8867D30}"/>
              </a:ext>
            </a:extLst>
          </p:cNvPr>
          <p:cNvSpPr/>
          <p:nvPr/>
        </p:nvSpPr>
        <p:spPr>
          <a:xfrm>
            <a:off x="4380470" y="3934524"/>
            <a:ext cx="6768000" cy="360000"/>
          </a:xfrm>
          <a:prstGeom prst="rect">
            <a:avLst/>
          </a:prstGeom>
          <a:solidFill>
            <a:srgbClr val="FDEC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5" name="Rectangle 44">
            <a:extLst>
              <a:ext uri="{FF2B5EF4-FFF2-40B4-BE49-F238E27FC236}">
                <a16:creationId xmlns:a16="http://schemas.microsoft.com/office/drawing/2014/main" id="{1CE7C40C-B7FD-D54D-A83F-FAC819ED3B23}"/>
              </a:ext>
            </a:extLst>
          </p:cNvPr>
          <p:cNvSpPr/>
          <p:nvPr/>
        </p:nvSpPr>
        <p:spPr>
          <a:xfrm>
            <a:off x="4380470" y="4873395"/>
            <a:ext cx="6768000" cy="360000"/>
          </a:xfrm>
          <a:prstGeom prst="rect">
            <a:avLst/>
          </a:prstGeom>
          <a:solidFill>
            <a:srgbClr val="FDEC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6" name="Rectangle 45">
            <a:extLst>
              <a:ext uri="{FF2B5EF4-FFF2-40B4-BE49-F238E27FC236}">
                <a16:creationId xmlns:a16="http://schemas.microsoft.com/office/drawing/2014/main" id="{68BEF7E7-6E09-314C-9D29-49268DBD76BE}"/>
              </a:ext>
            </a:extLst>
          </p:cNvPr>
          <p:cNvSpPr/>
          <p:nvPr/>
        </p:nvSpPr>
        <p:spPr>
          <a:xfrm>
            <a:off x="4380470" y="5804337"/>
            <a:ext cx="6768000" cy="360000"/>
          </a:xfrm>
          <a:prstGeom prst="rect">
            <a:avLst/>
          </a:prstGeom>
          <a:solidFill>
            <a:srgbClr val="FDEC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1" name="TextBox 30">
            <a:extLst>
              <a:ext uri="{FF2B5EF4-FFF2-40B4-BE49-F238E27FC236}">
                <a16:creationId xmlns:a16="http://schemas.microsoft.com/office/drawing/2014/main" id="{3ADB0CB1-2F02-E641-A89F-A2B23A4CDDB9}"/>
              </a:ext>
            </a:extLst>
          </p:cNvPr>
          <p:cNvSpPr txBox="1"/>
          <p:nvPr/>
        </p:nvSpPr>
        <p:spPr>
          <a:xfrm>
            <a:off x="184830" y="1170753"/>
            <a:ext cx="11822339"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Léa a plusieurs problèmes en classe. Écoute sa conversation avec Sophie. </a:t>
            </a:r>
            <a:r>
              <a:rPr kumimoji="0" lang="fr-FR"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Décide si les phrases sont au présent ou au passé. Ensuite, traduis les phrases. </a:t>
            </a:r>
          </a:p>
        </p:txBody>
      </p:sp>
      <p:sp>
        <p:nvSpPr>
          <p:cNvPr id="32" name="Action Button: Custom 16">
            <a:hlinkClick r:id="" action="ppaction://noaction" highlightClick="1">
              <a:snd r:embed="rId5" name="1 la classe d'allemand.wav"/>
            </a:hlinkClick>
            <a:extLst>
              <a:ext uri="{FF2B5EF4-FFF2-40B4-BE49-F238E27FC236}">
                <a16:creationId xmlns:a16="http://schemas.microsoft.com/office/drawing/2014/main" id="{B4F869BF-C308-1D47-B022-4A7B52915561}"/>
              </a:ext>
            </a:extLst>
          </p:cNvPr>
          <p:cNvSpPr/>
          <p:nvPr/>
        </p:nvSpPr>
        <p:spPr>
          <a:xfrm>
            <a:off x="475654" y="2568722"/>
            <a:ext cx="360000" cy="36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33" name="Action Button: Custom 16">
            <a:hlinkClick r:id="" action="ppaction://noaction" highlightClick="1">
              <a:snd r:embed="rId6" name="2 la classe d'allemand.wav"/>
            </a:hlinkClick>
            <a:extLst>
              <a:ext uri="{FF2B5EF4-FFF2-40B4-BE49-F238E27FC236}">
                <a16:creationId xmlns:a16="http://schemas.microsoft.com/office/drawing/2014/main" id="{E3D05FC6-BC48-E549-B385-CD769E29A288}"/>
              </a:ext>
            </a:extLst>
          </p:cNvPr>
          <p:cNvSpPr/>
          <p:nvPr/>
        </p:nvSpPr>
        <p:spPr>
          <a:xfrm>
            <a:off x="475654" y="3027953"/>
            <a:ext cx="360000" cy="36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34" name="Action Button: Custom 16">
            <a:hlinkClick r:id="" action="ppaction://noaction" highlightClick="1">
              <a:snd r:embed="rId7" name="3 la classe d'allemand.wav"/>
            </a:hlinkClick>
            <a:extLst>
              <a:ext uri="{FF2B5EF4-FFF2-40B4-BE49-F238E27FC236}">
                <a16:creationId xmlns:a16="http://schemas.microsoft.com/office/drawing/2014/main" id="{8AC024AF-8788-6D46-B24F-604B5FF17699}"/>
              </a:ext>
            </a:extLst>
          </p:cNvPr>
          <p:cNvSpPr/>
          <p:nvPr/>
        </p:nvSpPr>
        <p:spPr>
          <a:xfrm>
            <a:off x="475654" y="3487184"/>
            <a:ext cx="360000" cy="36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35" name="Action Button: Custom 16">
            <a:hlinkClick r:id="" action="ppaction://noaction" highlightClick="1">
              <a:snd r:embed="rId8" name="4 la classe d'allemand.wav"/>
            </a:hlinkClick>
            <a:extLst>
              <a:ext uri="{FF2B5EF4-FFF2-40B4-BE49-F238E27FC236}">
                <a16:creationId xmlns:a16="http://schemas.microsoft.com/office/drawing/2014/main" id="{18F51813-174D-7C4C-9BE8-CE95FDB6BA2E}"/>
              </a:ext>
            </a:extLst>
          </p:cNvPr>
          <p:cNvSpPr/>
          <p:nvPr/>
        </p:nvSpPr>
        <p:spPr>
          <a:xfrm>
            <a:off x="475654" y="3946415"/>
            <a:ext cx="360000" cy="36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36" name="Action Button: Custom 16">
            <a:hlinkClick r:id="" action="ppaction://noaction" highlightClick="1">
              <a:snd r:embed="rId9" name="5 la classe d'allemand.wav"/>
            </a:hlinkClick>
            <a:extLst>
              <a:ext uri="{FF2B5EF4-FFF2-40B4-BE49-F238E27FC236}">
                <a16:creationId xmlns:a16="http://schemas.microsoft.com/office/drawing/2014/main" id="{EC21A9DF-525E-9544-99A5-8C0B53CD3004}"/>
              </a:ext>
            </a:extLst>
          </p:cNvPr>
          <p:cNvSpPr/>
          <p:nvPr/>
        </p:nvSpPr>
        <p:spPr>
          <a:xfrm>
            <a:off x="475654" y="4405646"/>
            <a:ext cx="360000" cy="36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37" name="Action Button: Custom 16">
            <a:hlinkClick r:id="" action="ppaction://noaction" highlightClick="1">
              <a:snd r:embed="rId10" name="6 la classe d'allemand.wav"/>
            </a:hlinkClick>
            <a:extLst>
              <a:ext uri="{FF2B5EF4-FFF2-40B4-BE49-F238E27FC236}">
                <a16:creationId xmlns:a16="http://schemas.microsoft.com/office/drawing/2014/main" id="{7342D0E6-9074-7B49-B9A5-8DBC9D3EAFD6}"/>
              </a:ext>
            </a:extLst>
          </p:cNvPr>
          <p:cNvSpPr/>
          <p:nvPr/>
        </p:nvSpPr>
        <p:spPr>
          <a:xfrm>
            <a:off x="475654" y="4864877"/>
            <a:ext cx="360000" cy="36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38" name="Action Button: Custom 16">
            <a:hlinkClick r:id="" action="ppaction://noaction" highlightClick="1">
              <a:snd r:embed="rId11" name="7 la classe d'allemand.wav"/>
            </a:hlinkClick>
            <a:extLst>
              <a:ext uri="{FF2B5EF4-FFF2-40B4-BE49-F238E27FC236}">
                <a16:creationId xmlns:a16="http://schemas.microsoft.com/office/drawing/2014/main" id="{73D25841-55B4-604A-BC54-2C94BAD43A70}"/>
              </a:ext>
            </a:extLst>
          </p:cNvPr>
          <p:cNvSpPr/>
          <p:nvPr/>
        </p:nvSpPr>
        <p:spPr>
          <a:xfrm>
            <a:off x="475654" y="5324108"/>
            <a:ext cx="360000" cy="36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47" name="Action Button: Custom 16">
            <a:hlinkClick r:id="" action="ppaction://noaction" highlightClick="1">
              <a:snd r:embed="rId12" name="8 la classe d'allemand.wav"/>
            </a:hlinkClick>
            <a:extLst>
              <a:ext uri="{FF2B5EF4-FFF2-40B4-BE49-F238E27FC236}">
                <a16:creationId xmlns:a16="http://schemas.microsoft.com/office/drawing/2014/main" id="{D02FBE58-F5DF-9F44-B929-2AFF2E654DFC}"/>
              </a:ext>
            </a:extLst>
          </p:cNvPr>
          <p:cNvSpPr/>
          <p:nvPr/>
        </p:nvSpPr>
        <p:spPr>
          <a:xfrm>
            <a:off x="474263" y="5783338"/>
            <a:ext cx="360000" cy="36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Tree>
    <p:extLst>
      <p:ext uri="{BB962C8B-B14F-4D97-AF65-F5344CB8AC3E}">
        <p14:creationId xmlns:p14="http://schemas.microsoft.com/office/powerpoint/2010/main" val="3975784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39"/>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43"/>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40"/>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44"/>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41"/>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45"/>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42"/>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4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0" grpId="0" animBg="1"/>
      <p:bldP spid="41" grpId="0" animBg="1"/>
      <p:bldP spid="42" grpId="0" animBg="1"/>
      <p:bldP spid="43" grpId="0" animBg="1"/>
      <p:bldP spid="44" grpId="0" animBg="1"/>
      <p:bldP spid="45" grpId="0" animBg="1"/>
      <p:bldP spid="4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754030" cy="707849"/>
          </a:xfrm>
        </p:spPr>
        <p:txBody>
          <a:bodyPr>
            <a:noAutofit/>
          </a:bodyPr>
          <a:lstStyle/>
          <a:p>
            <a:r>
              <a:rPr lang="fr-FR" sz="2900" b="1" dirty="0" err="1">
                <a:solidFill>
                  <a:schemeClr val="bg1"/>
                </a:solidFill>
              </a:rPr>
              <a:t>Having</a:t>
            </a:r>
            <a:r>
              <a:rPr lang="fr-FR" sz="2900" b="1" dirty="0">
                <a:solidFill>
                  <a:schemeClr val="bg1"/>
                </a:solidFill>
              </a:rPr>
              <a:t> </a:t>
            </a:r>
            <a:r>
              <a:rPr lang="fr-FR" sz="2900" b="1" dirty="0" err="1">
                <a:solidFill>
                  <a:schemeClr val="bg1"/>
                </a:solidFill>
              </a:rPr>
              <a:t>something</a:t>
            </a:r>
            <a:r>
              <a:rPr lang="fr-FR" sz="2900" b="1" dirty="0">
                <a:solidFill>
                  <a:schemeClr val="bg1"/>
                </a:solidFill>
              </a:rPr>
              <a:t> to </a:t>
            </a:r>
            <a:r>
              <a:rPr lang="fr-FR" sz="2900" b="1" dirty="0" err="1">
                <a:solidFill>
                  <a:schemeClr val="bg1"/>
                </a:solidFill>
              </a:rPr>
              <a:t>eat</a:t>
            </a:r>
            <a:r>
              <a:rPr lang="fr-FR" sz="2900" b="1" dirty="0">
                <a:solidFill>
                  <a:schemeClr val="bg1"/>
                </a:solidFill>
              </a:rPr>
              <a:t>/drink</a:t>
            </a:r>
          </a:p>
        </p:txBody>
      </p:sp>
      <p:sp>
        <p:nvSpPr>
          <p:cNvPr id="5" name="Rounded Rectangle 46">
            <a:extLst>
              <a:ext uri="{FF2B5EF4-FFF2-40B4-BE49-F238E27FC236}">
                <a16:creationId xmlns:a16="http://schemas.microsoft.com/office/drawing/2014/main" id="{A02A453C-DE50-40D8-BF6D-776FC8320ECC}"/>
              </a:ext>
            </a:extLst>
          </p:cNvPr>
          <p:cNvSpPr/>
          <p:nvPr/>
        </p:nvSpPr>
        <p:spPr>
          <a:xfrm>
            <a:off x="10142807" y="249869"/>
            <a:ext cx="1767114"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prstClr val="white"/>
                </a:solidFill>
                <a:latin typeface="Century Gothic" panose="020B0502020202020204" pitchFamily="34" charset="0"/>
              </a:rPr>
              <a:t>vocabulaire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278DB9CE-FF2E-DE4F-B1DB-8DAC874DD962}"/>
              </a:ext>
            </a:extLst>
          </p:cNvPr>
          <p:cNvSpPr txBox="1"/>
          <p:nvPr/>
        </p:nvSpPr>
        <p:spPr>
          <a:xfrm>
            <a:off x="139939" y="1502376"/>
            <a:ext cx="11912121" cy="4124206"/>
          </a:xfrm>
          <a:prstGeom prst="rect">
            <a:avLst/>
          </a:prstGeom>
          <a:noFill/>
        </p:spPr>
        <p:txBody>
          <a:bodyPr wrap="square" rtlCol="0">
            <a:spAutoFit/>
          </a:bodyPr>
          <a:lstStyle/>
          <a:p>
            <a:pPr algn="l"/>
            <a:r>
              <a:rPr lang="fr-FR" sz="2400" dirty="0">
                <a:solidFill>
                  <a:srgbClr val="203864"/>
                </a:solidFill>
              </a:rPr>
              <a:t>To talk about ‘</a:t>
            </a:r>
            <a:r>
              <a:rPr lang="fr-FR" sz="2400" b="1" dirty="0" err="1">
                <a:solidFill>
                  <a:srgbClr val="203864"/>
                </a:solidFill>
              </a:rPr>
              <a:t>having</a:t>
            </a:r>
            <a:r>
              <a:rPr lang="fr-FR" sz="2400" b="1" dirty="0">
                <a:solidFill>
                  <a:srgbClr val="203864"/>
                </a:solidFill>
              </a:rPr>
              <a:t> </a:t>
            </a:r>
            <a:r>
              <a:rPr lang="fr-FR" sz="2400" dirty="0">
                <a:solidFill>
                  <a:srgbClr val="203864"/>
                </a:solidFill>
              </a:rPr>
              <a:t>a </a:t>
            </a:r>
            <a:r>
              <a:rPr lang="fr-FR" sz="2400" dirty="0" err="1">
                <a:solidFill>
                  <a:srgbClr val="203864"/>
                </a:solidFill>
              </a:rPr>
              <a:t>meal</a:t>
            </a:r>
            <a:r>
              <a:rPr lang="fr-FR" sz="2400" dirty="0">
                <a:solidFill>
                  <a:srgbClr val="203864"/>
                </a:solidFill>
              </a:rPr>
              <a:t>’ in French, </a:t>
            </a:r>
            <a:r>
              <a:rPr lang="fr-FR" sz="2400" dirty="0" err="1">
                <a:solidFill>
                  <a:srgbClr val="203864"/>
                </a:solidFill>
              </a:rPr>
              <a:t>we</a:t>
            </a:r>
            <a:r>
              <a:rPr lang="fr-FR" sz="2400" dirty="0">
                <a:solidFill>
                  <a:srgbClr val="203864"/>
                </a:solidFill>
              </a:rPr>
              <a:t> </a:t>
            </a:r>
            <a:r>
              <a:rPr lang="fr-FR" sz="2400" dirty="0" err="1">
                <a:solidFill>
                  <a:srgbClr val="203864"/>
                </a:solidFill>
              </a:rPr>
              <a:t>say</a:t>
            </a:r>
            <a:r>
              <a:rPr lang="fr-FR" sz="2400" dirty="0">
                <a:solidFill>
                  <a:srgbClr val="203864"/>
                </a:solidFill>
              </a:rPr>
              <a:t> </a:t>
            </a:r>
            <a:r>
              <a:rPr lang="fr-FR" sz="2400" b="1" dirty="0">
                <a:solidFill>
                  <a:srgbClr val="203864"/>
                </a:solidFill>
              </a:rPr>
              <a:t>‘prendre</a:t>
            </a:r>
            <a:r>
              <a:rPr lang="fr-FR" sz="2400" dirty="0">
                <a:solidFill>
                  <a:srgbClr val="203864"/>
                </a:solidFill>
              </a:rPr>
              <a:t>’ + </a:t>
            </a:r>
            <a:r>
              <a:rPr lang="fr-FR" sz="2400" dirty="0" err="1">
                <a:solidFill>
                  <a:srgbClr val="203864"/>
                </a:solidFill>
              </a:rPr>
              <a:t>name</a:t>
            </a:r>
            <a:r>
              <a:rPr lang="fr-FR" sz="2400" dirty="0">
                <a:solidFill>
                  <a:srgbClr val="203864"/>
                </a:solidFill>
              </a:rPr>
              <a:t> of </a:t>
            </a:r>
            <a:r>
              <a:rPr lang="fr-FR" sz="2400" dirty="0" err="1">
                <a:solidFill>
                  <a:srgbClr val="203864"/>
                </a:solidFill>
              </a:rPr>
              <a:t>meal</a:t>
            </a:r>
            <a:r>
              <a:rPr lang="fr-FR" sz="2400" dirty="0">
                <a:solidFill>
                  <a:srgbClr val="203864"/>
                </a:solidFill>
              </a:rPr>
              <a:t>:</a:t>
            </a:r>
          </a:p>
          <a:p>
            <a:pPr algn="l"/>
            <a:endParaRPr lang="fr-FR" sz="2400" dirty="0">
              <a:solidFill>
                <a:srgbClr val="203864"/>
              </a:solidFill>
            </a:endParaRPr>
          </a:p>
          <a:p>
            <a:pPr algn="l"/>
            <a:r>
              <a:rPr lang="fr-FR" sz="2400" dirty="0">
                <a:solidFill>
                  <a:srgbClr val="203864"/>
                </a:solidFill>
              </a:rPr>
              <a:t>Je </a:t>
            </a:r>
            <a:r>
              <a:rPr lang="fr-FR" sz="2400" b="1" dirty="0">
                <a:solidFill>
                  <a:srgbClr val="203864"/>
                </a:solidFill>
              </a:rPr>
              <a:t>prends</a:t>
            </a:r>
            <a:r>
              <a:rPr lang="fr-FR" sz="2400" dirty="0">
                <a:solidFill>
                  <a:srgbClr val="203864"/>
                </a:solidFill>
              </a:rPr>
              <a:t> le </a:t>
            </a:r>
            <a:r>
              <a:rPr lang="fr-FR" sz="2400" dirty="0" err="1">
                <a:solidFill>
                  <a:srgbClr val="203864"/>
                </a:solidFill>
              </a:rPr>
              <a:t>pétit-déjeuner</a:t>
            </a:r>
            <a:r>
              <a:rPr lang="fr-FR" sz="2400" dirty="0">
                <a:solidFill>
                  <a:srgbClr val="203864"/>
                </a:solidFill>
              </a:rPr>
              <a:t>.	</a:t>
            </a:r>
            <a:r>
              <a:rPr lang="fr-FR" sz="2400" dirty="0">
                <a:solidFill>
                  <a:srgbClr val="EE6000"/>
                </a:solidFill>
              </a:rPr>
              <a:t>I </a:t>
            </a:r>
            <a:r>
              <a:rPr lang="fr-FR" sz="2400" b="1" dirty="0" err="1">
                <a:solidFill>
                  <a:srgbClr val="EE6000"/>
                </a:solidFill>
              </a:rPr>
              <a:t>am</a:t>
            </a:r>
            <a:r>
              <a:rPr lang="fr-FR" sz="2400" dirty="0">
                <a:solidFill>
                  <a:srgbClr val="EE6000"/>
                </a:solidFill>
              </a:rPr>
              <a:t> </a:t>
            </a:r>
            <a:r>
              <a:rPr lang="fr-FR" sz="2400" b="1" dirty="0" err="1">
                <a:solidFill>
                  <a:srgbClr val="EE6000"/>
                </a:solidFill>
              </a:rPr>
              <a:t>having</a:t>
            </a:r>
            <a:r>
              <a:rPr lang="fr-FR" sz="2400" dirty="0">
                <a:solidFill>
                  <a:srgbClr val="EE6000"/>
                </a:solidFill>
              </a:rPr>
              <a:t> breakfast.</a:t>
            </a:r>
          </a:p>
          <a:p>
            <a:pPr algn="l"/>
            <a:endParaRPr lang="fr-FR" sz="2400" dirty="0">
              <a:solidFill>
                <a:srgbClr val="203864"/>
              </a:solidFill>
            </a:endParaRPr>
          </a:p>
          <a:p>
            <a:pPr algn="l"/>
            <a:endParaRPr lang="fr-FR" sz="2400" dirty="0">
              <a:solidFill>
                <a:srgbClr val="203864"/>
              </a:solidFill>
            </a:endParaRPr>
          </a:p>
          <a:p>
            <a:pPr algn="l"/>
            <a:r>
              <a:rPr lang="fr-FR" sz="2400" dirty="0" err="1">
                <a:solidFill>
                  <a:srgbClr val="203864"/>
                </a:solidFill>
              </a:rPr>
              <a:t>We</a:t>
            </a:r>
            <a:r>
              <a:rPr lang="fr-FR" sz="2400" dirty="0">
                <a:solidFill>
                  <a:srgbClr val="203864"/>
                </a:solidFill>
              </a:rPr>
              <a:t> can </a:t>
            </a:r>
            <a:r>
              <a:rPr lang="fr-FR" sz="2400" dirty="0" err="1">
                <a:solidFill>
                  <a:srgbClr val="203864"/>
                </a:solidFill>
              </a:rPr>
              <a:t>extend</a:t>
            </a:r>
            <a:r>
              <a:rPr lang="fr-FR" sz="2400" dirty="0">
                <a:solidFill>
                  <a:srgbClr val="203864"/>
                </a:solidFill>
              </a:rPr>
              <a:t> </a:t>
            </a:r>
            <a:r>
              <a:rPr lang="fr-FR" sz="2400" dirty="0" err="1">
                <a:solidFill>
                  <a:srgbClr val="203864"/>
                </a:solidFill>
              </a:rPr>
              <a:t>this</a:t>
            </a:r>
            <a:r>
              <a:rPr lang="fr-FR" sz="2400" dirty="0">
                <a:solidFill>
                  <a:srgbClr val="203864"/>
                </a:solidFill>
              </a:rPr>
              <a:t> </a:t>
            </a:r>
            <a:r>
              <a:rPr lang="fr-FR" sz="2400" dirty="0" err="1">
                <a:solidFill>
                  <a:srgbClr val="203864"/>
                </a:solidFill>
              </a:rPr>
              <a:t>rule</a:t>
            </a:r>
            <a:r>
              <a:rPr lang="fr-FR" sz="2400" dirty="0">
                <a:solidFill>
                  <a:srgbClr val="203864"/>
                </a:solidFill>
              </a:rPr>
              <a:t> to all types of </a:t>
            </a:r>
            <a:r>
              <a:rPr lang="fr-FR" sz="2400" b="1" dirty="0" err="1">
                <a:solidFill>
                  <a:srgbClr val="203864"/>
                </a:solidFill>
              </a:rPr>
              <a:t>food</a:t>
            </a:r>
            <a:r>
              <a:rPr lang="fr-FR" sz="2400" b="1" dirty="0">
                <a:solidFill>
                  <a:srgbClr val="203864"/>
                </a:solidFill>
              </a:rPr>
              <a:t> and drink</a:t>
            </a:r>
            <a:r>
              <a:rPr lang="fr-FR" sz="2400" dirty="0">
                <a:solidFill>
                  <a:srgbClr val="203864"/>
                </a:solidFill>
              </a:rPr>
              <a:t>: </a:t>
            </a:r>
          </a:p>
          <a:p>
            <a:pPr algn="l"/>
            <a:endParaRPr lang="fr-FR" sz="2400" dirty="0">
              <a:solidFill>
                <a:srgbClr val="203864"/>
              </a:solidFill>
            </a:endParaRPr>
          </a:p>
          <a:p>
            <a:pPr algn="l"/>
            <a:r>
              <a:rPr lang="fr-FR" sz="2400" dirty="0">
                <a:solidFill>
                  <a:srgbClr val="203864"/>
                </a:solidFill>
              </a:rPr>
              <a:t>Elle</a:t>
            </a:r>
            <a:r>
              <a:rPr lang="fr-FR" sz="2400" b="1" dirty="0">
                <a:solidFill>
                  <a:srgbClr val="203864"/>
                </a:solidFill>
              </a:rPr>
              <a:t> a pris </a:t>
            </a:r>
            <a:r>
              <a:rPr lang="fr-FR" sz="2400" dirty="0">
                <a:solidFill>
                  <a:srgbClr val="203864"/>
                </a:solidFill>
              </a:rPr>
              <a:t>du café.			</a:t>
            </a:r>
            <a:r>
              <a:rPr lang="fr-FR" sz="2400" dirty="0" err="1">
                <a:solidFill>
                  <a:srgbClr val="EE6000"/>
                </a:solidFill>
              </a:rPr>
              <a:t>She</a:t>
            </a:r>
            <a:r>
              <a:rPr lang="fr-FR" sz="2400" dirty="0">
                <a:solidFill>
                  <a:srgbClr val="EE6000"/>
                </a:solidFill>
              </a:rPr>
              <a:t> </a:t>
            </a:r>
            <a:r>
              <a:rPr lang="fr-FR" sz="2400" b="1" dirty="0" err="1">
                <a:solidFill>
                  <a:srgbClr val="EE6000"/>
                </a:solidFill>
              </a:rPr>
              <a:t>had</a:t>
            </a:r>
            <a:r>
              <a:rPr lang="fr-FR" sz="2400" dirty="0">
                <a:solidFill>
                  <a:srgbClr val="EE6000"/>
                </a:solidFill>
              </a:rPr>
              <a:t> </a:t>
            </a:r>
            <a:r>
              <a:rPr lang="fr-FR" sz="2400" dirty="0" err="1">
                <a:solidFill>
                  <a:srgbClr val="EE6000"/>
                </a:solidFill>
              </a:rPr>
              <a:t>some</a:t>
            </a:r>
            <a:r>
              <a:rPr lang="fr-FR" sz="2400" dirty="0">
                <a:solidFill>
                  <a:srgbClr val="EE6000"/>
                </a:solidFill>
              </a:rPr>
              <a:t> coffee.</a:t>
            </a:r>
          </a:p>
          <a:p>
            <a:pPr algn="l"/>
            <a:endParaRPr lang="fr-FR" sz="2400" dirty="0">
              <a:solidFill>
                <a:srgbClr val="203864"/>
              </a:solidFill>
            </a:endParaRPr>
          </a:p>
          <a:p>
            <a:pPr algn="l"/>
            <a:r>
              <a:rPr lang="fr-FR" sz="2400" dirty="0">
                <a:solidFill>
                  <a:srgbClr val="203864"/>
                </a:solidFill>
              </a:rPr>
              <a:t>Elles</a:t>
            </a:r>
            <a:r>
              <a:rPr lang="fr-FR" sz="2400" b="1" dirty="0">
                <a:solidFill>
                  <a:srgbClr val="203864"/>
                </a:solidFill>
              </a:rPr>
              <a:t> ont pris </a:t>
            </a:r>
            <a:r>
              <a:rPr lang="fr-FR" sz="2400" dirty="0">
                <a:solidFill>
                  <a:srgbClr val="203864"/>
                </a:solidFill>
              </a:rPr>
              <a:t>des fruits.		</a:t>
            </a:r>
            <a:r>
              <a:rPr lang="fr-FR" sz="2400" dirty="0" err="1">
                <a:solidFill>
                  <a:srgbClr val="EE6000"/>
                </a:solidFill>
              </a:rPr>
              <a:t>They</a:t>
            </a:r>
            <a:r>
              <a:rPr lang="fr-FR" sz="2400" dirty="0">
                <a:solidFill>
                  <a:srgbClr val="EE6000"/>
                </a:solidFill>
              </a:rPr>
              <a:t> </a:t>
            </a:r>
            <a:r>
              <a:rPr lang="fr-FR" sz="2400" b="1" dirty="0" err="1">
                <a:solidFill>
                  <a:srgbClr val="EE6000"/>
                </a:solidFill>
              </a:rPr>
              <a:t>had</a:t>
            </a:r>
            <a:r>
              <a:rPr lang="fr-FR" sz="2400" dirty="0">
                <a:solidFill>
                  <a:srgbClr val="EE6000"/>
                </a:solidFill>
              </a:rPr>
              <a:t> </a:t>
            </a:r>
            <a:r>
              <a:rPr lang="fr-FR" sz="2400" dirty="0" err="1">
                <a:solidFill>
                  <a:srgbClr val="EE6000"/>
                </a:solidFill>
              </a:rPr>
              <a:t>some</a:t>
            </a:r>
            <a:r>
              <a:rPr lang="fr-FR" sz="2400" dirty="0">
                <a:solidFill>
                  <a:srgbClr val="EE6000"/>
                </a:solidFill>
              </a:rPr>
              <a:t> fruit.</a:t>
            </a:r>
          </a:p>
          <a:p>
            <a:pPr algn="l"/>
            <a:endParaRPr lang="fr-FR" sz="2200" dirty="0">
              <a:solidFill>
                <a:srgbClr val="203864"/>
              </a:solidFill>
            </a:endParaRPr>
          </a:p>
        </p:txBody>
      </p:sp>
      <p:pic>
        <p:nvPicPr>
          <p:cNvPr id="19" name="Picture 18" descr="Shape, circle&#10;&#10;Description automatically generated">
            <a:extLst>
              <a:ext uri="{FF2B5EF4-FFF2-40B4-BE49-F238E27FC236}">
                <a16:creationId xmlns:a16="http://schemas.microsoft.com/office/drawing/2014/main" id="{B676E395-499E-E343-BD1D-05EA6A2B680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8606037" y="2717392"/>
            <a:ext cx="3303883" cy="3303883"/>
          </a:xfrm>
          <a:prstGeom prst="rect">
            <a:avLst/>
          </a:prstGeom>
        </p:spPr>
      </p:pic>
    </p:spTree>
    <p:extLst>
      <p:ext uri="{BB962C8B-B14F-4D97-AF65-F5344CB8AC3E}">
        <p14:creationId xmlns:p14="http://schemas.microsoft.com/office/powerpoint/2010/main" val="2184378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754030" cy="707849"/>
          </a:xfrm>
        </p:spPr>
        <p:txBody>
          <a:bodyPr>
            <a:normAutofit/>
          </a:bodyPr>
          <a:lstStyle/>
          <a:p>
            <a:r>
              <a:rPr lang="fr-FR" sz="3600" b="1" dirty="0">
                <a:solidFill>
                  <a:schemeClr val="bg1"/>
                </a:solidFill>
              </a:rPr>
              <a:t>Le jour de l’accident</a:t>
            </a:r>
          </a:p>
        </p:txBody>
      </p:sp>
      <p:sp>
        <p:nvSpPr>
          <p:cNvPr id="53" name="TextBox 52">
            <a:extLst>
              <a:ext uri="{FF2B5EF4-FFF2-40B4-BE49-F238E27FC236}">
                <a16:creationId xmlns:a16="http://schemas.microsoft.com/office/drawing/2014/main" id="{1D8A787B-6515-5B48-8981-90034D4828AB}"/>
              </a:ext>
            </a:extLst>
          </p:cNvPr>
          <p:cNvSpPr txBox="1"/>
          <p:nvPr/>
        </p:nvSpPr>
        <p:spPr>
          <a:xfrm>
            <a:off x="464820" y="2052182"/>
            <a:ext cx="11262360" cy="4090543"/>
          </a:xfrm>
          <a:prstGeom prst="rect">
            <a:avLst/>
          </a:prstGeom>
          <a:noFill/>
        </p:spPr>
        <p:txBody>
          <a:bodyPr wrap="square" rtlCol="0">
            <a:spAutoFit/>
          </a:bodyPr>
          <a:lstStyle/>
          <a:p>
            <a:pPr marL="457200" indent="-457200">
              <a:lnSpc>
                <a:spcPct val="150000"/>
              </a:lnSpc>
              <a:buFont typeface="+mj-lt"/>
              <a:buAutoNum type="arabicPeriod"/>
            </a:pPr>
            <a:r>
              <a:rPr lang="fr-FR" sz="2200" dirty="0">
                <a:solidFill>
                  <a:schemeClr val="accent5">
                    <a:lumMod val="50000"/>
                  </a:schemeClr>
                </a:solidFill>
              </a:rPr>
              <a:t>J'ai</a:t>
            </a:r>
            <a:r>
              <a:rPr lang="fr-FR" sz="2200" b="1" dirty="0">
                <a:solidFill>
                  <a:srgbClr val="EE6000"/>
                </a:solidFill>
              </a:rPr>
              <a:t> pris </a:t>
            </a:r>
            <a:r>
              <a:rPr lang="fr-FR" sz="2200" dirty="0">
                <a:solidFill>
                  <a:schemeClr val="accent5">
                    <a:lumMod val="50000"/>
                  </a:schemeClr>
                </a:solidFill>
              </a:rPr>
              <a:t>mon petit-déjeuner.</a:t>
            </a:r>
          </a:p>
          <a:p>
            <a:pPr marL="457200" indent="-457200">
              <a:lnSpc>
                <a:spcPct val="150000"/>
              </a:lnSpc>
              <a:buFont typeface="+mj-lt"/>
              <a:buAutoNum type="arabicPeriod"/>
            </a:pPr>
            <a:r>
              <a:rPr lang="fr-FR" sz="2200" dirty="0">
                <a:solidFill>
                  <a:schemeClr val="accent5">
                    <a:lumMod val="50000"/>
                  </a:schemeClr>
                </a:solidFill>
              </a:rPr>
              <a:t>Léa et Antoine ont</a:t>
            </a:r>
            <a:r>
              <a:rPr lang="fr-FR" sz="2200" b="1" dirty="0">
                <a:solidFill>
                  <a:srgbClr val="EE6000"/>
                </a:solidFill>
              </a:rPr>
              <a:t> pris </a:t>
            </a:r>
            <a:r>
              <a:rPr lang="fr-FR" sz="2200" dirty="0">
                <a:solidFill>
                  <a:schemeClr val="accent5">
                    <a:lumMod val="50000"/>
                  </a:schemeClr>
                </a:solidFill>
              </a:rPr>
              <a:t>le déjeuner ensemble.</a:t>
            </a:r>
          </a:p>
          <a:p>
            <a:pPr marL="457200" indent="-457200">
              <a:lnSpc>
                <a:spcPct val="150000"/>
              </a:lnSpc>
              <a:buFont typeface="+mj-lt"/>
              <a:buAutoNum type="arabicPeriod"/>
            </a:pPr>
            <a:r>
              <a:rPr lang="fr-FR" sz="2200" dirty="0">
                <a:solidFill>
                  <a:schemeClr val="accent5">
                    <a:lumMod val="50000"/>
                  </a:schemeClr>
                </a:solidFill>
              </a:rPr>
              <a:t>Léa a</a:t>
            </a:r>
            <a:r>
              <a:rPr lang="fr-FR" sz="2200" b="1" dirty="0">
                <a:solidFill>
                  <a:srgbClr val="EE6000"/>
                </a:solidFill>
              </a:rPr>
              <a:t>  eu </a:t>
            </a:r>
            <a:r>
              <a:rPr lang="fr-FR" sz="2200" dirty="0">
                <a:solidFill>
                  <a:schemeClr val="accent5">
                    <a:lumMod val="50000"/>
                  </a:schemeClr>
                </a:solidFill>
              </a:rPr>
              <a:t>une surprise. Un cadeau de Sophie ! </a:t>
            </a:r>
          </a:p>
          <a:p>
            <a:pPr marL="457200" indent="-457200">
              <a:lnSpc>
                <a:spcPct val="150000"/>
              </a:lnSpc>
              <a:buFont typeface="+mj-lt"/>
              <a:buAutoNum type="arabicPeriod"/>
            </a:pPr>
            <a:r>
              <a:rPr lang="fr-FR" sz="2200" dirty="0">
                <a:solidFill>
                  <a:schemeClr val="accent5">
                    <a:lumMod val="50000"/>
                  </a:schemeClr>
                </a:solidFill>
              </a:rPr>
              <a:t>J’ai</a:t>
            </a:r>
            <a:r>
              <a:rPr lang="fr-FR" sz="2200" b="1" dirty="0">
                <a:solidFill>
                  <a:srgbClr val="EE6000"/>
                </a:solidFill>
              </a:rPr>
              <a:t>  eu </a:t>
            </a:r>
            <a:r>
              <a:rPr lang="fr-FR" sz="2200" dirty="0">
                <a:solidFill>
                  <a:schemeClr val="accent5">
                    <a:lumMod val="50000"/>
                  </a:schemeClr>
                </a:solidFill>
              </a:rPr>
              <a:t>un accident.</a:t>
            </a:r>
          </a:p>
          <a:p>
            <a:pPr marL="457200" indent="-457200">
              <a:lnSpc>
                <a:spcPct val="150000"/>
              </a:lnSpc>
              <a:buFont typeface="+mj-lt"/>
              <a:buAutoNum type="arabicPeriod"/>
            </a:pPr>
            <a:r>
              <a:rPr lang="fr-FR" sz="2200" dirty="0">
                <a:solidFill>
                  <a:schemeClr val="accent5">
                    <a:lumMod val="50000"/>
                  </a:schemeClr>
                </a:solidFill>
              </a:rPr>
              <a:t>Et puis j’ai</a:t>
            </a:r>
            <a:r>
              <a:rPr lang="fr-FR" sz="2200" b="1" dirty="0">
                <a:solidFill>
                  <a:srgbClr val="EE6000"/>
                </a:solidFill>
              </a:rPr>
              <a:t>  eu </a:t>
            </a:r>
            <a:r>
              <a:rPr lang="fr-FR" sz="2200" dirty="0">
                <a:solidFill>
                  <a:schemeClr val="accent5">
                    <a:lumMod val="50000"/>
                  </a:schemeClr>
                </a:solidFill>
              </a:rPr>
              <a:t>mal à la jambe. </a:t>
            </a:r>
          </a:p>
          <a:p>
            <a:pPr marL="457200" indent="-457200">
              <a:lnSpc>
                <a:spcPct val="150000"/>
              </a:lnSpc>
              <a:buFont typeface="+mj-lt"/>
              <a:buAutoNum type="arabicPeriod"/>
            </a:pPr>
            <a:r>
              <a:rPr lang="fr-FR" sz="2200" dirty="0">
                <a:solidFill>
                  <a:schemeClr val="accent5">
                    <a:lumMod val="50000"/>
                  </a:schemeClr>
                </a:solidFill>
              </a:rPr>
              <a:t>Nous avons</a:t>
            </a:r>
            <a:r>
              <a:rPr lang="fr-FR" sz="2200" b="1" dirty="0">
                <a:solidFill>
                  <a:srgbClr val="EE6000"/>
                </a:solidFill>
              </a:rPr>
              <a:t> pris </a:t>
            </a:r>
            <a:r>
              <a:rPr lang="fr-FR" sz="2200" dirty="0">
                <a:solidFill>
                  <a:schemeClr val="accent5">
                    <a:lumMod val="50000"/>
                  </a:schemeClr>
                </a:solidFill>
              </a:rPr>
              <a:t>le dîner en famille.</a:t>
            </a:r>
          </a:p>
          <a:p>
            <a:pPr marL="457200" indent="-457200">
              <a:lnSpc>
                <a:spcPct val="150000"/>
              </a:lnSpc>
              <a:buFont typeface="+mj-lt"/>
              <a:buAutoNum type="arabicPeriod"/>
            </a:pPr>
            <a:r>
              <a:rPr lang="fr-FR" sz="2200" dirty="0">
                <a:solidFill>
                  <a:schemeClr val="accent5">
                    <a:lumMod val="50000"/>
                  </a:schemeClr>
                </a:solidFill>
              </a:rPr>
              <a:t>Antoine a</a:t>
            </a:r>
            <a:r>
              <a:rPr lang="fr-FR" sz="2200" b="1" dirty="0">
                <a:solidFill>
                  <a:srgbClr val="EE6000"/>
                </a:solidFill>
              </a:rPr>
              <a:t>  eu </a:t>
            </a:r>
            <a:r>
              <a:rPr lang="fr-FR" sz="2200" dirty="0">
                <a:solidFill>
                  <a:schemeClr val="accent5">
                    <a:lumMod val="50000"/>
                  </a:schemeClr>
                </a:solidFill>
              </a:rPr>
              <a:t>un problème avec ses devoirs.</a:t>
            </a:r>
          </a:p>
          <a:p>
            <a:pPr marL="457200" indent="-457200">
              <a:lnSpc>
                <a:spcPct val="150000"/>
              </a:lnSpc>
              <a:buFont typeface="+mj-lt"/>
              <a:buAutoNum type="arabicPeriod"/>
            </a:pPr>
            <a:r>
              <a:rPr lang="fr-FR" sz="2200" dirty="0">
                <a:solidFill>
                  <a:schemeClr val="accent5">
                    <a:lumMod val="50000"/>
                  </a:schemeClr>
                </a:solidFill>
              </a:rPr>
              <a:t>Léa a</a:t>
            </a:r>
            <a:r>
              <a:rPr lang="fr-FR" sz="2200" b="1" dirty="0">
                <a:solidFill>
                  <a:srgbClr val="EE6000"/>
                </a:solidFill>
              </a:rPr>
              <a:t> pris </a:t>
            </a:r>
            <a:r>
              <a:rPr lang="fr-FR" sz="2200" dirty="0">
                <a:solidFill>
                  <a:schemeClr val="accent5">
                    <a:lumMod val="50000"/>
                  </a:schemeClr>
                </a:solidFill>
              </a:rPr>
              <a:t>un</a:t>
            </a:r>
            <a:r>
              <a:rPr lang="fr-FR" sz="2200" b="1" dirty="0">
                <a:solidFill>
                  <a:schemeClr val="accent5">
                    <a:lumMod val="50000"/>
                  </a:schemeClr>
                </a:solidFill>
              </a:rPr>
              <a:t> </a:t>
            </a:r>
            <a:r>
              <a:rPr lang="fr-FR" sz="2200" dirty="0">
                <a:solidFill>
                  <a:schemeClr val="accent5">
                    <a:lumMod val="50000"/>
                  </a:schemeClr>
                </a:solidFill>
              </a:rPr>
              <a:t>fruit.</a:t>
            </a:r>
          </a:p>
        </p:txBody>
      </p:sp>
      <p:sp>
        <p:nvSpPr>
          <p:cNvPr id="3" name="Rounded Rectangle 2">
            <a:extLst>
              <a:ext uri="{FF2B5EF4-FFF2-40B4-BE49-F238E27FC236}">
                <a16:creationId xmlns:a16="http://schemas.microsoft.com/office/drawing/2014/main" id="{20708B8C-F9CD-3A4E-8C45-600C992C4CB1}"/>
              </a:ext>
            </a:extLst>
          </p:cNvPr>
          <p:cNvSpPr/>
          <p:nvPr/>
        </p:nvSpPr>
        <p:spPr>
          <a:xfrm>
            <a:off x="1219200" y="2214479"/>
            <a:ext cx="786456" cy="350907"/>
          </a:xfrm>
          <a:prstGeom prst="roundRect">
            <a:avLst/>
          </a:prstGeom>
          <a:solidFill>
            <a:srgbClr val="104F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a:extLst>
              <a:ext uri="{FF2B5EF4-FFF2-40B4-BE49-F238E27FC236}">
                <a16:creationId xmlns:a16="http://schemas.microsoft.com/office/drawing/2014/main" id="{CDC14DDD-894E-6749-B955-A7DDE1CE0CE7}"/>
              </a:ext>
            </a:extLst>
          </p:cNvPr>
          <p:cNvSpPr/>
          <p:nvPr/>
        </p:nvSpPr>
        <p:spPr>
          <a:xfrm>
            <a:off x="3070225" y="2716200"/>
            <a:ext cx="998824" cy="350907"/>
          </a:xfrm>
          <a:prstGeom prst="roundRect">
            <a:avLst/>
          </a:prstGeom>
          <a:solidFill>
            <a:srgbClr val="104F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a:extLst>
              <a:ext uri="{FF2B5EF4-FFF2-40B4-BE49-F238E27FC236}">
                <a16:creationId xmlns:a16="http://schemas.microsoft.com/office/drawing/2014/main" id="{C78FE406-052F-2243-B812-B5C9ADA40A65}"/>
              </a:ext>
            </a:extLst>
          </p:cNvPr>
          <p:cNvSpPr/>
          <p:nvPr/>
        </p:nvSpPr>
        <p:spPr>
          <a:xfrm>
            <a:off x="1584325" y="3230987"/>
            <a:ext cx="739829" cy="350907"/>
          </a:xfrm>
          <a:prstGeom prst="roundRect">
            <a:avLst/>
          </a:prstGeom>
          <a:solidFill>
            <a:srgbClr val="104F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a:extLst>
              <a:ext uri="{FF2B5EF4-FFF2-40B4-BE49-F238E27FC236}">
                <a16:creationId xmlns:a16="http://schemas.microsoft.com/office/drawing/2014/main" id="{FC8EC099-775A-FD4B-9803-F17ACAA535FF}"/>
              </a:ext>
            </a:extLst>
          </p:cNvPr>
          <p:cNvSpPr/>
          <p:nvPr/>
        </p:nvSpPr>
        <p:spPr>
          <a:xfrm>
            <a:off x="1250022" y="3723643"/>
            <a:ext cx="786456" cy="350907"/>
          </a:xfrm>
          <a:prstGeom prst="roundRect">
            <a:avLst/>
          </a:prstGeom>
          <a:solidFill>
            <a:srgbClr val="104F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a:extLst>
              <a:ext uri="{FF2B5EF4-FFF2-40B4-BE49-F238E27FC236}">
                <a16:creationId xmlns:a16="http://schemas.microsoft.com/office/drawing/2014/main" id="{F158E21F-9543-694E-ADF4-A671BAA22FF4}"/>
              </a:ext>
            </a:extLst>
          </p:cNvPr>
          <p:cNvSpPr/>
          <p:nvPr/>
        </p:nvSpPr>
        <p:spPr>
          <a:xfrm>
            <a:off x="2085975" y="4235638"/>
            <a:ext cx="805767" cy="350907"/>
          </a:xfrm>
          <a:prstGeom prst="roundRect">
            <a:avLst/>
          </a:prstGeom>
          <a:solidFill>
            <a:srgbClr val="104F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a:extLst>
              <a:ext uri="{FF2B5EF4-FFF2-40B4-BE49-F238E27FC236}">
                <a16:creationId xmlns:a16="http://schemas.microsoft.com/office/drawing/2014/main" id="{D307C8B2-FFF5-F64D-BB7E-323373611F63}"/>
              </a:ext>
            </a:extLst>
          </p:cNvPr>
          <p:cNvSpPr/>
          <p:nvPr/>
        </p:nvSpPr>
        <p:spPr>
          <a:xfrm>
            <a:off x="1739900" y="4725623"/>
            <a:ext cx="1364555" cy="350907"/>
          </a:xfrm>
          <a:prstGeom prst="roundRect">
            <a:avLst/>
          </a:prstGeom>
          <a:solidFill>
            <a:srgbClr val="104F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a:extLst>
              <a:ext uri="{FF2B5EF4-FFF2-40B4-BE49-F238E27FC236}">
                <a16:creationId xmlns:a16="http://schemas.microsoft.com/office/drawing/2014/main" id="{63EFC313-F75B-EC41-853F-BEB26259C409}"/>
              </a:ext>
            </a:extLst>
          </p:cNvPr>
          <p:cNvSpPr/>
          <p:nvPr/>
        </p:nvSpPr>
        <p:spPr>
          <a:xfrm>
            <a:off x="2130425" y="5232942"/>
            <a:ext cx="761317" cy="350907"/>
          </a:xfrm>
          <a:prstGeom prst="roundRect">
            <a:avLst/>
          </a:prstGeom>
          <a:solidFill>
            <a:srgbClr val="104F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a:extLst>
              <a:ext uri="{FF2B5EF4-FFF2-40B4-BE49-F238E27FC236}">
                <a16:creationId xmlns:a16="http://schemas.microsoft.com/office/drawing/2014/main" id="{6029FAF2-22F0-354A-BBEE-798C928C1E79}"/>
              </a:ext>
            </a:extLst>
          </p:cNvPr>
          <p:cNvSpPr/>
          <p:nvPr/>
        </p:nvSpPr>
        <p:spPr>
          <a:xfrm>
            <a:off x="1584325" y="5723102"/>
            <a:ext cx="739829" cy="350907"/>
          </a:xfrm>
          <a:prstGeom prst="roundRect">
            <a:avLst/>
          </a:prstGeom>
          <a:solidFill>
            <a:srgbClr val="104F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278DB9CE-FF2E-DE4F-B1DB-8DAC874DD962}"/>
              </a:ext>
            </a:extLst>
          </p:cNvPr>
          <p:cNvSpPr txBox="1"/>
          <p:nvPr/>
        </p:nvSpPr>
        <p:spPr>
          <a:xfrm>
            <a:off x="139939" y="1250584"/>
            <a:ext cx="11912121" cy="769441"/>
          </a:xfrm>
          <a:prstGeom prst="rect">
            <a:avLst/>
          </a:prstGeom>
          <a:noFill/>
        </p:spPr>
        <p:txBody>
          <a:bodyPr wrap="square" rtlCol="0">
            <a:spAutoFit/>
          </a:bodyPr>
          <a:lstStyle/>
          <a:p>
            <a:pPr algn="l"/>
            <a:r>
              <a:rPr lang="fr-FR" sz="2200" dirty="0">
                <a:solidFill>
                  <a:srgbClr val="203864"/>
                </a:solidFill>
              </a:rPr>
              <a:t>Romain parle du jour où il a eu son accident. </a:t>
            </a:r>
            <a:br>
              <a:rPr lang="fr-FR" sz="2200" dirty="0">
                <a:solidFill>
                  <a:srgbClr val="203864"/>
                </a:solidFill>
              </a:rPr>
            </a:br>
            <a:r>
              <a:rPr lang="fr-FR" sz="2200" dirty="0">
                <a:solidFill>
                  <a:srgbClr val="203864"/>
                </a:solidFill>
              </a:rPr>
              <a:t>Remplis les blancs avec</a:t>
            </a:r>
            <a:r>
              <a:rPr lang="fr-FR" sz="2200" b="1" dirty="0">
                <a:solidFill>
                  <a:srgbClr val="203864"/>
                </a:solidFill>
              </a:rPr>
              <a:t> </a:t>
            </a:r>
            <a:r>
              <a:rPr lang="fr-FR" sz="2200" b="1" dirty="0">
                <a:solidFill>
                  <a:srgbClr val="EE6000"/>
                </a:solidFill>
              </a:rPr>
              <a:t>avoir</a:t>
            </a:r>
            <a:r>
              <a:rPr lang="fr-FR" sz="2200" dirty="0">
                <a:solidFill>
                  <a:srgbClr val="203864"/>
                </a:solidFill>
              </a:rPr>
              <a:t> ou </a:t>
            </a:r>
            <a:r>
              <a:rPr lang="fr-FR" sz="2200" b="1" dirty="0">
                <a:solidFill>
                  <a:srgbClr val="EE6000"/>
                </a:solidFill>
              </a:rPr>
              <a:t>prendre</a:t>
            </a:r>
            <a:r>
              <a:rPr lang="fr-FR" sz="2200" b="1" dirty="0">
                <a:solidFill>
                  <a:srgbClr val="203864"/>
                </a:solidFill>
              </a:rPr>
              <a:t> </a:t>
            </a:r>
            <a:r>
              <a:rPr lang="fr-FR" sz="2200" dirty="0">
                <a:solidFill>
                  <a:srgbClr val="203864"/>
                </a:solidFill>
              </a:rPr>
              <a:t>au</a:t>
            </a:r>
            <a:r>
              <a:rPr lang="fr-FR" sz="2200" b="1" dirty="0">
                <a:solidFill>
                  <a:srgbClr val="203864"/>
                </a:solidFill>
              </a:rPr>
              <a:t> passé composé</a:t>
            </a:r>
            <a:r>
              <a:rPr lang="fr-FR" sz="2200" dirty="0">
                <a:solidFill>
                  <a:srgbClr val="203864"/>
                </a:solidFill>
              </a:rPr>
              <a:t> (</a:t>
            </a:r>
            <a:r>
              <a:rPr lang="fr-FR" sz="2200" dirty="0" err="1">
                <a:solidFill>
                  <a:srgbClr val="203864"/>
                </a:solidFill>
              </a:rPr>
              <a:t>perfect</a:t>
            </a:r>
            <a:r>
              <a:rPr lang="fr-FR" sz="2200" dirty="0">
                <a:solidFill>
                  <a:srgbClr val="203864"/>
                </a:solidFill>
              </a:rPr>
              <a:t> </a:t>
            </a:r>
            <a:r>
              <a:rPr lang="fr-FR" sz="2200" dirty="0" err="1">
                <a:solidFill>
                  <a:srgbClr val="203864"/>
                </a:solidFill>
              </a:rPr>
              <a:t>tense</a:t>
            </a:r>
            <a:r>
              <a:rPr lang="fr-FR" sz="2200" dirty="0">
                <a:solidFill>
                  <a:srgbClr val="203864"/>
                </a:solidFill>
              </a:rPr>
              <a:t>).</a:t>
            </a:r>
          </a:p>
        </p:txBody>
      </p:sp>
      <p:pic>
        <p:nvPicPr>
          <p:cNvPr id="7" name="Picture 6" descr="A close up of a clock&#10;&#10;Description automatically generated">
            <a:extLst>
              <a:ext uri="{FF2B5EF4-FFF2-40B4-BE49-F238E27FC236}">
                <a16:creationId xmlns:a16="http://schemas.microsoft.com/office/drawing/2014/main" id="{BC750356-617A-2A4A-BA54-4C0E1D50B5B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23906" y="2565386"/>
            <a:ext cx="2903274" cy="2903274"/>
          </a:xfrm>
          <a:prstGeom prst="rect">
            <a:avLst/>
          </a:prstGeom>
        </p:spPr>
      </p:pic>
      <p:pic>
        <p:nvPicPr>
          <p:cNvPr id="26" name="Picture 25">
            <a:extLst>
              <a:ext uri="{FF2B5EF4-FFF2-40B4-BE49-F238E27FC236}">
                <a16:creationId xmlns:a16="http://schemas.microsoft.com/office/drawing/2014/main" id="{3AC81BA3-A39D-A94C-815C-0DBE3C4695D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57245" y="69437"/>
            <a:ext cx="1043555" cy="1043555"/>
          </a:xfrm>
          <a:prstGeom prst="rect">
            <a:avLst/>
          </a:prstGeom>
        </p:spPr>
      </p:pic>
      <p:sp>
        <p:nvSpPr>
          <p:cNvPr id="17" name="Rounded Rectangle 46">
            <a:extLst>
              <a:ext uri="{FF2B5EF4-FFF2-40B4-BE49-F238E27FC236}">
                <a16:creationId xmlns:a16="http://schemas.microsoft.com/office/drawing/2014/main" id="{A7B6764C-C510-DD4F-9965-67DA3551876E}"/>
              </a:ext>
            </a:extLst>
          </p:cNvPr>
          <p:cNvSpPr/>
          <p:nvPr/>
        </p:nvSpPr>
        <p:spPr>
          <a:xfrm>
            <a:off x="9785445" y="249869"/>
            <a:ext cx="2124475"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519227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P spid="10" grpId="0" animBg="1"/>
      <p:bldP spid="11" grpId="0" animBg="1"/>
      <p:bldP spid="12" grpId="0" animBg="1"/>
      <p:bldP spid="13" grpId="0" animBg="1"/>
      <p:bldP spid="14" grpId="0" animBg="1"/>
      <p:bldP spid="15" grpId="0" animBg="1"/>
    </p:bld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Autofit/>
          </a:bodyPr>
          <a:lstStyle/>
          <a:p>
            <a:r>
              <a:rPr lang="en-GB" sz="3600" b="1" dirty="0">
                <a:solidFill>
                  <a:schemeClr val="bg1"/>
                </a:solidFill>
              </a:rPr>
              <a:t>Translating ‘déjà’</a:t>
            </a:r>
          </a:p>
        </p:txBody>
      </p:sp>
      <p:sp>
        <p:nvSpPr>
          <p:cNvPr id="2" name="TextBox 1">
            <a:extLst>
              <a:ext uri="{FF2B5EF4-FFF2-40B4-BE49-F238E27FC236}">
                <a16:creationId xmlns:a16="http://schemas.microsoft.com/office/drawing/2014/main" id="{DF9F18FC-1E50-40B0-91AC-36BA896007A3}"/>
              </a:ext>
            </a:extLst>
          </p:cNvPr>
          <p:cNvSpPr txBox="1"/>
          <p:nvPr/>
        </p:nvSpPr>
        <p:spPr>
          <a:xfrm>
            <a:off x="231040" y="1398124"/>
            <a:ext cx="11678882" cy="4862870"/>
          </a:xfrm>
          <a:prstGeom prst="rect">
            <a:avLst/>
          </a:prstGeom>
          <a:noFill/>
        </p:spPr>
        <p:txBody>
          <a:bodyPr wrap="square" rtlCol="0">
            <a:spAutoFit/>
          </a:bodyPr>
          <a:lstStyle/>
          <a:p>
            <a:pPr marL="0" marR="0" lvl="0" indent="0" algn="l" defTabSz="914400" rtl="0" eaLnBrk="1" fontAlgn="auto" latinLnBrk="0" hangingPunct="1">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rPr>
              <a:t>You know that </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rPr>
              <a:t>déjà</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rPr>
              <a:t> means</a:t>
            </a:r>
            <a:r>
              <a:rPr kumimoji="0" lang="en-GB" sz="2400" b="0" i="0" u="none" strike="noStrike" kern="1200" cap="none" spc="0" normalizeH="0" noProof="0" dirty="0">
                <a:ln>
                  <a:noFill/>
                </a:ln>
                <a:solidFill>
                  <a:srgbClr val="4472C4">
                    <a:lumMod val="50000"/>
                  </a:srgbClr>
                </a:solidFill>
                <a:effectLst/>
                <a:uLnTx/>
                <a:uFillTx/>
                <a:latin typeface="Century Gothic" panose="020F0302020204030204"/>
              </a:rPr>
              <a:t> </a:t>
            </a:r>
            <a:r>
              <a:rPr lang="en-GB" sz="2400" dirty="0">
                <a:solidFill>
                  <a:srgbClr val="4472C4">
                    <a:lumMod val="50000"/>
                  </a:srgbClr>
                </a:solidFill>
                <a:latin typeface="Century Gothic" panose="020F0302020204030204"/>
              </a:rPr>
              <a:t>‘</a:t>
            </a:r>
            <a:r>
              <a:rPr lang="en-GB" sz="2400" dirty="0">
                <a:solidFill>
                  <a:srgbClr val="EE6000"/>
                </a:solidFill>
                <a:latin typeface="Century Gothic" panose="020F0302020204030204"/>
              </a:rPr>
              <a:t>already</a:t>
            </a:r>
            <a:r>
              <a:rPr lang="en-GB" sz="2400" dirty="0">
                <a:solidFill>
                  <a:srgbClr val="4472C4">
                    <a:lumMod val="50000"/>
                  </a:srgbClr>
                </a:solidFill>
                <a:latin typeface="Century Gothic" panose="020F0302020204030204"/>
              </a:rPr>
              <a:t>’:</a:t>
            </a:r>
            <a:endParaRPr lang="en-GB" sz="2400" dirty="0">
              <a:solidFill>
                <a:schemeClr val="accent5">
                  <a:lumMod val="50000"/>
                </a:schemeClr>
              </a:solidFill>
              <a:latin typeface="Century Gothic" panose="020B0502020202020204" pitchFamily="34" charset="0"/>
            </a:endParaRPr>
          </a:p>
          <a:p>
            <a:pPr marL="0" marR="0" lvl="0" indent="0" algn="l" defTabSz="914400" rtl="0" eaLnBrk="1" fontAlgn="auto" latinLnBrk="0" hangingPunct="1">
              <a:buClrTx/>
              <a:buSzTx/>
              <a:buFontTx/>
              <a:buNone/>
              <a:tabLst/>
              <a:defRPr/>
            </a:pPr>
            <a:endParaRPr lang="en-GB" sz="2400" dirty="0">
              <a:solidFill>
                <a:schemeClr val="accent5">
                  <a:lumMod val="50000"/>
                </a:schemeClr>
              </a:solidFill>
              <a:latin typeface="Century Gothic" panose="020B0502020202020204" pitchFamily="34" charset="0"/>
            </a:endParaRPr>
          </a:p>
          <a:p>
            <a:pPr marL="0" marR="0" lvl="0" indent="0" algn="l" defTabSz="914400" rtl="0" eaLnBrk="1" fontAlgn="auto" latinLnBrk="0" hangingPunct="1">
              <a:buClrTx/>
              <a:buSzTx/>
              <a:buFontTx/>
              <a:buNone/>
              <a:tabLst/>
              <a:defRPr/>
            </a:pPr>
            <a:r>
              <a:rPr lang="en-GB" sz="2400" dirty="0" err="1">
                <a:solidFill>
                  <a:schemeClr val="accent5">
                    <a:lumMod val="50000"/>
                  </a:schemeClr>
                </a:solidFill>
                <a:latin typeface="Century Gothic" panose="020B0502020202020204" pitchFamily="34" charset="0"/>
              </a:rPr>
              <a:t>J’ai</a:t>
            </a:r>
            <a:r>
              <a:rPr lang="en-GB" sz="2400" dirty="0">
                <a:solidFill>
                  <a:schemeClr val="accent5">
                    <a:lumMod val="50000"/>
                  </a:schemeClr>
                </a:solidFill>
                <a:latin typeface="Century Gothic" panose="020B0502020202020204" pitchFamily="34" charset="0"/>
              </a:rPr>
              <a:t> </a:t>
            </a:r>
            <a:r>
              <a:rPr lang="en-GB" sz="2400" b="1" dirty="0">
                <a:solidFill>
                  <a:schemeClr val="accent5">
                    <a:lumMod val="50000"/>
                  </a:schemeClr>
                </a:solidFill>
                <a:latin typeface="Century Gothic" panose="020B0502020202020204" pitchFamily="34" charset="0"/>
              </a:rPr>
              <a:t>déjà</a:t>
            </a:r>
            <a:r>
              <a:rPr lang="en-GB" sz="2400" dirty="0">
                <a:solidFill>
                  <a:schemeClr val="accent5">
                    <a:lumMod val="50000"/>
                  </a:schemeClr>
                </a:solidFill>
                <a:latin typeface="Century Gothic" panose="020B0502020202020204" pitchFamily="34" charset="0"/>
              </a:rPr>
              <a:t> pris un café. 			</a:t>
            </a:r>
            <a:r>
              <a:rPr lang="en-GB" sz="2400" dirty="0">
                <a:solidFill>
                  <a:srgbClr val="EE6000"/>
                </a:solidFill>
                <a:latin typeface="Century Gothic" panose="020B0502020202020204" pitchFamily="34" charset="0"/>
              </a:rPr>
              <a:t>I </a:t>
            </a:r>
            <a:r>
              <a:rPr lang="en-GB" sz="2400" b="1" dirty="0">
                <a:solidFill>
                  <a:srgbClr val="EE6000"/>
                </a:solidFill>
                <a:latin typeface="Century Gothic" panose="020B0502020202020204" pitchFamily="34" charset="0"/>
              </a:rPr>
              <a:t>already</a:t>
            </a:r>
            <a:r>
              <a:rPr lang="en-GB" sz="2400" dirty="0">
                <a:solidFill>
                  <a:srgbClr val="EE6000"/>
                </a:solidFill>
                <a:latin typeface="Century Gothic" panose="020B0502020202020204" pitchFamily="34" charset="0"/>
              </a:rPr>
              <a:t> had a coffee.</a:t>
            </a:r>
          </a:p>
          <a:p>
            <a:pPr marL="0" marR="0" lvl="0" indent="0" algn="l" defTabSz="914400" rtl="0" eaLnBrk="1" fontAlgn="auto" latinLnBrk="0" hangingPunct="1">
              <a:buClrTx/>
              <a:buSzTx/>
              <a:buFontTx/>
              <a:buNone/>
              <a:tabLst/>
              <a:defRPr/>
            </a:pPr>
            <a:r>
              <a:rPr lang="en-GB" sz="2400" dirty="0">
                <a:solidFill>
                  <a:srgbClr val="EE6000"/>
                </a:solidFill>
                <a:latin typeface="Century Gothic" panose="020B0502020202020204" pitchFamily="34" charset="0"/>
              </a:rPr>
              <a:t>						I have </a:t>
            </a:r>
            <a:r>
              <a:rPr lang="en-GB" sz="2400" b="1" dirty="0">
                <a:solidFill>
                  <a:srgbClr val="EE6000"/>
                </a:solidFill>
                <a:latin typeface="Century Gothic" panose="020B0502020202020204" pitchFamily="34" charset="0"/>
              </a:rPr>
              <a:t>already</a:t>
            </a:r>
            <a:r>
              <a:rPr lang="en-GB" sz="2400" dirty="0">
                <a:solidFill>
                  <a:srgbClr val="EE6000"/>
                </a:solidFill>
                <a:latin typeface="Century Gothic" panose="020B0502020202020204" pitchFamily="34" charset="0"/>
              </a:rPr>
              <a:t> had a coffee.</a:t>
            </a:r>
            <a:r>
              <a:rPr lang="en-GB" sz="2400" dirty="0">
                <a:solidFill>
                  <a:schemeClr val="accent5">
                    <a:lumMod val="50000"/>
                  </a:schemeClr>
                </a:solidFill>
                <a:latin typeface="Century Gothic" panose="020B0502020202020204" pitchFamily="34" charset="0"/>
              </a:rPr>
              <a:t> </a:t>
            </a:r>
          </a:p>
          <a:p>
            <a:pPr marL="0" marR="0" lvl="0" indent="0" algn="l" defTabSz="914400" rtl="0" eaLnBrk="1" fontAlgn="auto" latinLnBrk="0" hangingPunct="1">
              <a:buClrTx/>
              <a:buSzTx/>
              <a:buFontTx/>
              <a:buNone/>
              <a:tabLst/>
              <a:defRPr/>
            </a:pPr>
            <a:endParaRPr lang="en-GB" sz="2400" dirty="0">
              <a:solidFill>
                <a:schemeClr val="accent5">
                  <a:lumMod val="50000"/>
                </a:schemeClr>
              </a:solidFill>
              <a:latin typeface="Century Gothic" panose="020B0502020202020204" pitchFamily="34" charset="0"/>
            </a:endParaRPr>
          </a:p>
          <a:p>
            <a:pPr lvl="0">
              <a:defRPr/>
            </a:pPr>
            <a:r>
              <a:rPr lang="en-GB" sz="2400" dirty="0">
                <a:solidFill>
                  <a:schemeClr val="accent5">
                    <a:lumMod val="50000"/>
                  </a:schemeClr>
                </a:solidFill>
                <a:latin typeface="Century Gothic" panose="020B0502020202020204" pitchFamily="34" charset="0"/>
              </a:rPr>
              <a:t>In questions, </a:t>
            </a:r>
            <a:r>
              <a:rPr lang="en-GB" sz="2400" b="1" dirty="0">
                <a:solidFill>
                  <a:schemeClr val="accent5">
                    <a:lumMod val="50000"/>
                  </a:schemeClr>
                </a:solidFill>
                <a:latin typeface="Century Gothic" panose="020B0502020202020204" pitchFamily="34" charset="0"/>
              </a:rPr>
              <a:t>déjà</a:t>
            </a:r>
            <a:r>
              <a:rPr lang="en-GB" sz="2400" dirty="0">
                <a:solidFill>
                  <a:schemeClr val="accent5">
                    <a:lumMod val="50000"/>
                  </a:schemeClr>
                </a:solidFill>
                <a:latin typeface="Century Gothic" panose="020B0502020202020204" pitchFamily="34" charset="0"/>
              </a:rPr>
              <a:t> can mean </a:t>
            </a:r>
            <a:r>
              <a:rPr lang="en-GB" sz="2400" dirty="0">
                <a:solidFill>
                  <a:srgbClr val="4472C4">
                    <a:lumMod val="50000"/>
                  </a:srgbClr>
                </a:solidFill>
              </a:rPr>
              <a:t>‘</a:t>
            </a:r>
            <a:r>
              <a:rPr lang="en-GB" sz="2400" dirty="0">
                <a:solidFill>
                  <a:srgbClr val="EE6000"/>
                </a:solidFill>
              </a:rPr>
              <a:t>already</a:t>
            </a:r>
            <a:r>
              <a:rPr lang="en-GB" sz="2400" dirty="0">
                <a:solidFill>
                  <a:srgbClr val="4472C4">
                    <a:lumMod val="50000"/>
                  </a:srgbClr>
                </a:solidFill>
              </a:rPr>
              <a:t>’ or</a:t>
            </a:r>
            <a:r>
              <a:rPr lang="en-GB" sz="2400" dirty="0">
                <a:solidFill>
                  <a:schemeClr val="accent5">
                    <a:lumMod val="50000"/>
                  </a:schemeClr>
                </a:solidFill>
                <a:latin typeface="Century Gothic" panose="020B0502020202020204" pitchFamily="34" charset="0"/>
              </a:rPr>
              <a:t> ‘</a:t>
            </a:r>
            <a:r>
              <a:rPr lang="en-GB" sz="2400" dirty="0">
                <a:solidFill>
                  <a:srgbClr val="EE6000"/>
                </a:solidFill>
                <a:latin typeface="Century Gothic" panose="020B0502020202020204" pitchFamily="34" charset="0"/>
              </a:rPr>
              <a:t>yet</a:t>
            </a:r>
            <a:r>
              <a:rPr lang="en-GB" sz="2400" dirty="0">
                <a:solidFill>
                  <a:schemeClr val="accent5">
                    <a:lumMod val="50000"/>
                  </a:schemeClr>
                </a:solidFill>
                <a:latin typeface="Century Gothic" panose="020B0502020202020204" pitchFamily="34" charset="0"/>
              </a:rPr>
              <a:t>’: </a:t>
            </a:r>
          </a:p>
          <a:p>
            <a:pPr marL="0" marR="0" lvl="0" indent="0" algn="l" defTabSz="914400" rtl="0" eaLnBrk="1" fontAlgn="auto" latinLnBrk="0" hangingPunct="1">
              <a:buClrTx/>
              <a:buSzTx/>
              <a:buFontTx/>
              <a:buNone/>
              <a:tabLst/>
              <a:defRPr/>
            </a:pPr>
            <a:endParaRPr lang="en-GB" sz="2400" dirty="0">
              <a:solidFill>
                <a:schemeClr val="accent5">
                  <a:lumMod val="50000"/>
                </a:schemeClr>
              </a:solidFill>
              <a:latin typeface="Century Gothic" panose="020B0502020202020204" pitchFamily="34" charset="0"/>
            </a:endParaRPr>
          </a:p>
          <a:p>
            <a:pPr lvl="0">
              <a:defRPr/>
            </a:pPr>
            <a:r>
              <a:rPr lang="en-GB" sz="2400" dirty="0">
                <a:solidFill>
                  <a:schemeClr val="accent5">
                    <a:lumMod val="50000"/>
                  </a:schemeClr>
                </a:solidFill>
                <a:latin typeface="Century Gothic" panose="020B0502020202020204" pitchFamily="34" charset="0"/>
              </a:rPr>
              <a:t>Tu as </a:t>
            </a:r>
            <a:r>
              <a:rPr lang="en-GB" sz="2400" b="1" dirty="0">
                <a:solidFill>
                  <a:schemeClr val="accent5">
                    <a:lumMod val="50000"/>
                  </a:schemeClr>
                </a:solidFill>
                <a:latin typeface="Century Gothic" panose="020B0502020202020204" pitchFamily="34" charset="0"/>
              </a:rPr>
              <a:t>déjà</a:t>
            </a:r>
            <a:r>
              <a:rPr lang="en-GB" sz="2400" dirty="0">
                <a:solidFill>
                  <a:schemeClr val="accent5">
                    <a:lumMod val="50000"/>
                  </a:schemeClr>
                </a:solidFill>
                <a:latin typeface="Century Gothic" panose="020B0502020202020204" pitchFamily="34" charset="0"/>
              </a:rPr>
              <a:t> pris un café ? 			</a:t>
            </a:r>
            <a:r>
              <a:rPr lang="en-GB" sz="2400" dirty="0">
                <a:solidFill>
                  <a:srgbClr val="EE6000"/>
                </a:solidFill>
                <a:latin typeface="Century Gothic" panose="020B0502020202020204" pitchFamily="34" charset="0"/>
              </a:rPr>
              <a:t>Have you had a coffee </a:t>
            </a:r>
            <a:r>
              <a:rPr lang="en-GB" sz="2400" b="1" dirty="0">
                <a:solidFill>
                  <a:srgbClr val="EE6000"/>
                </a:solidFill>
                <a:latin typeface="Century Gothic" panose="020B0502020202020204" pitchFamily="34" charset="0"/>
              </a:rPr>
              <a:t>yet</a:t>
            </a:r>
            <a:r>
              <a:rPr lang="en-GB" sz="2400" dirty="0">
                <a:solidFill>
                  <a:srgbClr val="EE6000"/>
                </a:solidFill>
                <a:latin typeface="Century Gothic" panose="020B0502020202020204" pitchFamily="34" charset="0"/>
              </a:rPr>
              <a:t>?  </a:t>
            </a:r>
            <a:br>
              <a:rPr lang="en-GB" sz="2400" dirty="0">
                <a:solidFill>
                  <a:schemeClr val="accent5">
                    <a:lumMod val="50000"/>
                  </a:schemeClr>
                </a:solidFill>
                <a:latin typeface="Century Gothic" panose="020B0502020202020204" pitchFamily="34" charset="0"/>
              </a:rPr>
            </a:br>
            <a:r>
              <a:rPr lang="en-GB" sz="2400" dirty="0">
                <a:solidFill>
                  <a:schemeClr val="accent5">
                    <a:lumMod val="50000"/>
                  </a:schemeClr>
                </a:solidFill>
                <a:latin typeface="Century Gothic" panose="020B0502020202020204" pitchFamily="34" charset="0"/>
              </a:rPr>
              <a:t>						</a:t>
            </a:r>
            <a:r>
              <a:rPr lang="en-GB" sz="2400" dirty="0">
                <a:solidFill>
                  <a:srgbClr val="EE6000"/>
                </a:solidFill>
                <a:latin typeface="Century Gothic" panose="020B0502020202020204" pitchFamily="34" charset="0"/>
              </a:rPr>
              <a:t>Have you </a:t>
            </a:r>
            <a:r>
              <a:rPr lang="en-GB" sz="2400" b="1" dirty="0">
                <a:solidFill>
                  <a:srgbClr val="EE6000"/>
                </a:solidFill>
                <a:latin typeface="Century Gothic" panose="020B0502020202020204" pitchFamily="34" charset="0"/>
              </a:rPr>
              <a:t>already </a:t>
            </a:r>
            <a:r>
              <a:rPr lang="en-GB" sz="2400" dirty="0">
                <a:solidFill>
                  <a:srgbClr val="EE6000"/>
                </a:solidFill>
                <a:latin typeface="Century Gothic" panose="020B0502020202020204" pitchFamily="34" charset="0"/>
              </a:rPr>
              <a:t>had a coffee?</a:t>
            </a:r>
          </a:p>
          <a:p>
            <a:pPr lvl="0">
              <a:defRPr/>
            </a:pPr>
            <a:endParaRPr lang="en-GB" sz="2400" dirty="0">
              <a:solidFill>
                <a:srgbClr val="EE6000"/>
              </a:solidFill>
              <a:latin typeface="Century Gothic" panose="020B0502020202020204" pitchFamily="34" charset="0"/>
            </a:endParaRPr>
          </a:p>
          <a:p>
            <a:pPr lvl="0">
              <a:defRPr/>
            </a:pPr>
            <a:r>
              <a:rPr lang="en-GB" sz="2400" dirty="0">
                <a:solidFill>
                  <a:schemeClr val="accent5">
                    <a:lumMod val="50000"/>
                  </a:schemeClr>
                </a:solidFill>
                <a:latin typeface="Century Gothic" panose="020B0502020202020204" pitchFamily="34" charset="0"/>
              </a:rPr>
              <a:t>Use your knowledge of English to decide whether ‘yet’ or ‘already’ sounds best!</a:t>
            </a:r>
            <a:endParaRPr lang="en-GB" sz="2400" b="1" dirty="0">
              <a:solidFill>
                <a:schemeClr val="accent5">
                  <a:lumMod val="50000"/>
                </a:schemeClr>
              </a:solidFill>
              <a:latin typeface="Century Gothic" panose="020B0502020202020204" pitchFamily="34" charset="0"/>
            </a:endParaRPr>
          </a:p>
          <a:p>
            <a:pPr marL="0" marR="0" lvl="0" indent="0" algn="l" defTabSz="914400" rtl="0" eaLnBrk="1" fontAlgn="auto" latinLnBrk="0" hangingPunct="1">
              <a:buClrTx/>
              <a:buSzTx/>
              <a:buFontTx/>
              <a:buNone/>
              <a:tabLst/>
              <a:defRPr/>
            </a:pPr>
            <a:endParaRPr lang="en-GB" sz="2200" b="1" dirty="0">
              <a:solidFill>
                <a:schemeClr val="accent5">
                  <a:lumMod val="50000"/>
                </a:schemeClr>
              </a:solidFill>
              <a:latin typeface="Century Gothic" panose="020B0502020202020204" pitchFamily="34" charset="0"/>
            </a:endParaRPr>
          </a:p>
        </p:txBody>
      </p:sp>
      <p:sp>
        <p:nvSpPr>
          <p:cNvPr id="10" name="Rounded Rectangle 46">
            <a:extLst>
              <a:ext uri="{FF2B5EF4-FFF2-40B4-BE49-F238E27FC236}">
                <a16:creationId xmlns:a16="http://schemas.microsoft.com/office/drawing/2014/main" id="{FE75FE3A-B36B-0449-ABFC-3494E5D65826}"/>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vocabulaire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026" name="Picture 2" descr="Cup Drink Coffee Clip Art">
            <a:extLst>
              <a:ext uri="{FF2B5EF4-FFF2-40B4-BE49-F238E27FC236}">
                <a16:creationId xmlns:a16="http://schemas.microsoft.com/office/drawing/2014/main" id="{3F1FCCC9-0ECF-48E7-B034-C5B8B42797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92191" y="1163992"/>
            <a:ext cx="1359225" cy="10466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9151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Autofit/>
          </a:bodyPr>
          <a:lstStyle/>
          <a:p>
            <a:r>
              <a:rPr lang="en-GB" sz="3600" b="1" dirty="0">
                <a:solidFill>
                  <a:schemeClr val="bg1"/>
                </a:solidFill>
              </a:rPr>
              <a:t>Translating ‘encore’</a:t>
            </a:r>
          </a:p>
        </p:txBody>
      </p:sp>
      <p:sp>
        <p:nvSpPr>
          <p:cNvPr id="2" name="TextBox 1">
            <a:extLst>
              <a:ext uri="{FF2B5EF4-FFF2-40B4-BE49-F238E27FC236}">
                <a16:creationId xmlns:a16="http://schemas.microsoft.com/office/drawing/2014/main" id="{DF9F18FC-1E50-40B0-91AC-36BA896007A3}"/>
              </a:ext>
            </a:extLst>
          </p:cNvPr>
          <p:cNvSpPr txBox="1"/>
          <p:nvPr/>
        </p:nvSpPr>
        <p:spPr>
          <a:xfrm>
            <a:off x="231039" y="1409668"/>
            <a:ext cx="11960961" cy="3353547"/>
          </a:xfrm>
          <a:prstGeom prst="rect">
            <a:avLst/>
          </a:prstGeom>
          <a:noFill/>
        </p:spPr>
        <p:txBody>
          <a:bodyPr wrap="square" rtlCol="0">
            <a:spAutoFit/>
          </a:bodyPr>
          <a:lstStyle/>
          <a:p>
            <a:pPr marL="0" marR="0" lvl="0" indent="0" algn="l" defTabSz="914400" rtl="0" eaLnBrk="1" fontAlgn="auto" latinLnBrk="0" hangingPunct="1">
              <a:lnSpc>
                <a:spcPct val="125000"/>
              </a:lnSpc>
              <a:spcBef>
                <a:spcPts val="600"/>
              </a:spcBef>
              <a:spcAft>
                <a:spcPts val="600"/>
              </a:spcAft>
              <a:buClrTx/>
              <a:buSzTx/>
              <a:buFontTx/>
              <a:buNone/>
              <a:tabLst/>
              <a:defRPr/>
            </a:pPr>
            <a:r>
              <a:rPr lang="en-GB" sz="2400" dirty="0">
                <a:solidFill>
                  <a:srgbClr val="203864"/>
                </a:solidFill>
                <a:latin typeface="Century Gothic" panose="020B0502020202020204" pitchFamily="34" charset="0"/>
              </a:rPr>
              <a:t>You know that </a:t>
            </a:r>
            <a:r>
              <a:rPr lang="en-GB" sz="2400" b="1" dirty="0">
                <a:solidFill>
                  <a:srgbClr val="203864"/>
                </a:solidFill>
                <a:latin typeface="Century Gothic" panose="020B0502020202020204" pitchFamily="34" charset="0"/>
              </a:rPr>
              <a:t>encore</a:t>
            </a:r>
            <a:r>
              <a:rPr lang="en-GB" sz="2400" dirty="0">
                <a:solidFill>
                  <a:srgbClr val="203864"/>
                </a:solidFill>
                <a:latin typeface="Century Gothic" panose="020B0502020202020204" pitchFamily="34" charset="0"/>
              </a:rPr>
              <a:t> means ‘</a:t>
            </a:r>
            <a:r>
              <a:rPr lang="en-GB" sz="2400" dirty="0">
                <a:solidFill>
                  <a:srgbClr val="EE6000"/>
                </a:solidFill>
                <a:latin typeface="Century Gothic" panose="020B0502020202020204" pitchFamily="34" charset="0"/>
              </a:rPr>
              <a:t>again</a:t>
            </a:r>
            <a:r>
              <a:rPr lang="en-GB" sz="2400" dirty="0">
                <a:solidFill>
                  <a:srgbClr val="203864"/>
                </a:solidFill>
                <a:latin typeface="Century Gothic" panose="020B0502020202020204" pitchFamily="34" charset="0"/>
              </a:rPr>
              <a:t>’:</a:t>
            </a:r>
          </a:p>
          <a:p>
            <a:pPr lvl="0">
              <a:lnSpc>
                <a:spcPct val="125000"/>
              </a:lnSpc>
              <a:spcBef>
                <a:spcPts val="600"/>
              </a:spcBef>
              <a:spcAft>
                <a:spcPts val="600"/>
              </a:spcAft>
              <a:defRPr/>
            </a:pPr>
            <a:r>
              <a:rPr lang="en-GB" sz="2400" dirty="0" err="1">
                <a:solidFill>
                  <a:srgbClr val="203864"/>
                </a:solidFill>
                <a:latin typeface="Century Gothic" panose="020B0502020202020204" pitchFamily="34" charset="0"/>
              </a:rPr>
              <a:t>Ils</a:t>
            </a:r>
            <a:r>
              <a:rPr lang="en-GB" sz="2400" dirty="0">
                <a:solidFill>
                  <a:srgbClr val="203864"/>
                </a:solidFill>
                <a:latin typeface="Century Gothic" panose="020B0502020202020204" pitchFamily="34" charset="0"/>
              </a:rPr>
              <a:t> </a:t>
            </a:r>
            <a:r>
              <a:rPr lang="en-GB" sz="2400" dirty="0" err="1">
                <a:solidFill>
                  <a:srgbClr val="203864"/>
                </a:solidFill>
                <a:latin typeface="Century Gothic" panose="020B0502020202020204" pitchFamily="34" charset="0"/>
              </a:rPr>
              <a:t>utilisent</a:t>
            </a:r>
            <a:r>
              <a:rPr lang="en-GB" sz="2400" dirty="0">
                <a:solidFill>
                  <a:srgbClr val="203864"/>
                </a:solidFill>
                <a:latin typeface="Century Gothic" panose="020B0502020202020204" pitchFamily="34" charset="0"/>
              </a:rPr>
              <a:t> </a:t>
            </a:r>
            <a:r>
              <a:rPr lang="en-GB" sz="2400" b="1" dirty="0">
                <a:solidFill>
                  <a:srgbClr val="203864"/>
                </a:solidFill>
                <a:latin typeface="Century Gothic" panose="020B0502020202020204" pitchFamily="34" charset="0"/>
              </a:rPr>
              <a:t>encore</a:t>
            </a:r>
            <a:r>
              <a:rPr lang="en-GB" sz="2400" dirty="0">
                <a:solidFill>
                  <a:srgbClr val="203864"/>
                </a:solidFill>
                <a:latin typeface="Century Gothic" panose="020B0502020202020204" pitchFamily="34" charset="0"/>
              </a:rPr>
              <a:t> des </a:t>
            </a:r>
            <a:r>
              <a:rPr lang="en-GB" sz="2400" dirty="0" err="1">
                <a:solidFill>
                  <a:srgbClr val="203864"/>
                </a:solidFill>
                <a:latin typeface="Century Gothic" panose="020B0502020202020204" pitchFamily="34" charset="0"/>
              </a:rPr>
              <a:t>réseaux</a:t>
            </a:r>
            <a:r>
              <a:rPr lang="en-GB" sz="2400" dirty="0">
                <a:solidFill>
                  <a:srgbClr val="203864"/>
                </a:solidFill>
                <a:latin typeface="Century Gothic" panose="020B0502020202020204" pitchFamily="34" charset="0"/>
              </a:rPr>
              <a:t> </a:t>
            </a:r>
            <a:r>
              <a:rPr lang="en-GB" sz="2400" dirty="0" err="1">
                <a:solidFill>
                  <a:srgbClr val="203864"/>
                </a:solidFill>
                <a:latin typeface="Century Gothic" panose="020B0502020202020204" pitchFamily="34" charset="0"/>
              </a:rPr>
              <a:t>sociaux</a:t>
            </a:r>
            <a:r>
              <a:rPr lang="en-GB" sz="2400" dirty="0">
                <a:solidFill>
                  <a:srgbClr val="203864"/>
                </a:solidFill>
                <a:latin typeface="Century Gothic" panose="020B0502020202020204" pitchFamily="34" charset="0"/>
              </a:rPr>
              <a:t> ! </a:t>
            </a:r>
            <a:r>
              <a:rPr lang="en-GB" sz="2400" dirty="0">
                <a:solidFill>
                  <a:srgbClr val="EE6000"/>
                </a:solidFill>
                <a:latin typeface="Century Gothic" panose="020B0502020202020204" pitchFamily="34" charset="0"/>
              </a:rPr>
              <a:t>They’re using social networks </a:t>
            </a:r>
            <a:r>
              <a:rPr lang="en-GB" sz="2400" b="1" dirty="0">
                <a:solidFill>
                  <a:srgbClr val="EE6000"/>
                </a:solidFill>
                <a:latin typeface="Century Gothic" panose="020B0502020202020204" pitchFamily="34" charset="0"/>
              </a:rPr>
              <a:t>again</a:t>
            </a:r>
            <a:r>
              <a:rPr lang="en-GB" sz="2400" dirty="0">
                <a:solidFill>
                  <a:srgbClr val="EE6000"/>
                </a:solidFill>
                <a:latin typeface="Century Gothic" panose="020B0502020202020204" pitchFamily="34" charset="0"/>
              </a:rPr>
              <a:t>! </a:t>
            </a:r>
          </a:p>
          <a:p>
            <a:pPr marL="0" marR="0" lvl="0" indent="0" algn="l" defTabSz="914400" rtl="0" eaLnBrk="1" fontAlgn="auto" latinLnBrk="0" hangingPunct="1">
              <a:lnSpc>
                <a:spcPct val="125000"/>
              </a:lnSpc>
              <a:spcBef>
                <a:spcPts val="600"/>
              </a:spcBef>
              <a:spcAft>
                <a:spcPts val="600"/>
              </a:spcAft>
              <a:buClrTx/>
              <a:buSzTx/>
              <a:buFontTx/>
              <a:buNone/>
              <a:tabLst/>
              <a:defRPr/>
            </a:pPr>
            <a:endParaRPr lang="en-GB" sz="1200" dirty="0">
              <a:solidFill>
                <a:srgbClr val="203864"/>
              </a:solidFill>
              <a:latin typeface="Century Gothic" panose="020B0502020202020204" pitchFamily="34" charset="0"/>
            </a:endParaRPr>
          </a:p>
          <a:p>
            <a:pPr marL="0" marR="0" lvl="0" indent="0" algn="l" defTabSz="914400" rtl="0" eaLnBrk="1" fontAlgn="auto" latinLnBrk="0" hangingPunct="1">
              <a:lnSpc>
                <a:spcPct val="125000"/>
              </a:lnSpc>
              <a:spcBef>
                <a:spcPts val="600"/>
              </a:spcBef>
              <a:spcAft>
                <a:spcPts val="600"/>
              </a:spcAft>
              <a:buClrTx/>
              <a:buSzTx/>
              <a:buFontTx/>
              <a:buNone/>
              <a:tabLst/>
              <a:defRPr/>
            </a:pPr>
            <a:r>
              <a:rPr lang="en-GB" sz="2400" dirty="0">
                <a:solidFill>
                  <a:srgbClr val="203864"/>
                </a:solidFill>
                <a:latin typeface="Century Gothic" panose="020B0502020202020204" pitchFamily="34" charset="0"/>
              </a:rPr>
              <a:t>When we use </a:t>
            </a:r>
            <a:r>
              <a:rPr lang="en-GB" sz="2400" b="1" dirty="0">
                <a:solidFill>
                  <a:srgbClr val="203864"/>
                </a:solidFill>
                <a:latin typeface="Century Gothic" panose="020B0502020202020204" pitchFamily="34" charset="0"/>
              </a:rPr>
              <a:t>encore</a:t>
            </a:r>
            <a:r>
              <a:rPr lang="en-GB" sz="2400" dirty="0">
                <a:solidFill>
                  <a:srgbClr val="203864"/>
                </a:solidFill>
                <a:latin typeface="Century Gothic" panose="020B0502020202020204" pitchFamily="34" charset="0"/>
              </a:rPr>
              <a:t> after </a:t>
            </a:r>
            <a:r>
              <a:rPr lang="en-GB" sz="2400" b="1" dirty="0">
                <a:solidFill>
                  <a:srgbClr val="203864"/>
                </a:solidFill>
                <a:latin typeface="Century Gothic" panose="020B0502020202020204" pitchFamily="34" charset="0"/>
              </a:rPr>
              <a:t>pas </a:t>
            </a:r>
            <a:r>
              <a:rPr lang="en-GB" sz="2400" dirty="0">
                <a:solidFill>
                  <a:srgbClr val="203864"/>
                </a:solidFill>
                <a:latin typeface="Century Gothic" panose="020B0502020202020204" pitchFamily="34" charset="0"/>
              </a:rPr>
              <a:t>or </a:t>
            </a:r>
            <a:r>
              <a:rPr lang="en-GB" sz="2400" b="1" dirty="0">
                <a:solidFill>
                  <a:srgbClr val="203864"/>
                </a:solidFill>
                <a:latin typeface="Century Gothic" panose="020B0502020202020204" pitchFamily="34" charset="0"/>
              </a:rPr>
              <a:t>ne...pas</a:t>
            </a:r>
            <a:r>
              <a:rPr lang="en-GB" sz="2400" dirty="0">
                <a:solidFill>
                  <a:srgbClr val="203864"/>
                </a:solidFill>
                <a:latin typeface="Century Gothic" panose="020B0502020202020204" pitchFamily="34" charset="0"/>
              </a:rPr>
              <a:t>, it means ‘</a:t>
            </a:r>
            <a:r>
              <a:rPr lang="en-GB" sz="2400" dirty="0">
                <a:solidFill>
                  <a:srgbClr val="EE6000"/>
                </a:solidFill>
                <a:latin typeface="Century Gothic" panose="020B0502020202020204" pitchFamily="34" charset="0"/>
              </a:rPr>
              <a:t>not yet</a:t>
            </a:r>
            <a:r>
              <a:rPr lang="en-GB" sz="2400" dirty="0">
                <a:solidFill>
                  <a:srgbClr val="203864"/>
                </a:solidFill>
                <a:latin typeface="Century Gothic" panose="020B0502020202020204" pitchFamily="34" charset="0"/>
              </a:rPr>
              <a:t>’:</a:t>
            </a:r>
          </a:p>
          <a:p>
            <a:pPr marL="0" marR="0" lvl="0" indent="0" algn="l" defTabSz="914400" rtl="0" eaLnBrk="1" fontAlgn="auto" latinLnBrk="0" hangingPunct="1">
              <a:lnSpc>
                <a:spcPct val="125000"/>
              </a:lnSpc>
              <a:spcBef>
                <a:spcPts val="600"/>
              </a:spcBef>
              <a:spcAft>
                <a:spcPts val="600"/>
              </a:spcAft>
              <a:buClrTx/>
              <a:buSzTx/>
              <a:buFontTx/>
              <a:buNone/>
              <a:tabLst/>
              <a:defRPr/>
            </a:pPr>
            <a:r>
              <a:rPr lang="en-GB" sz="2400" dirty="0">
                <a:solidFill>
                  <a:srgbClr val="203864"/>
                </a:solidFill>
                <a:latin typeface="Century Gothic" panose="020B0502020202020204" pitchFamily="34" charset="0"/>
              </a:rPr>
              <a:t>Tu as fait </a:t>
            </a:r>
            <a:r>
              <a:rPr lang="en-GB" sz="2400" dirty="0" err="1">
                <a:solidFill>
                  <a:srgbClr val="203864"/>
                </a:solidFill>
                <a:latin typeface="Century Gothic" panose="020B0502020202020204" pitchFamily="34" charset="0"/>
              </a:rPr>
              <a:t>tes</a:t>
            </a:r>
            <a:r>
              <a:rPr lang="en-GB" sz="2400" dirty="0">
                <a:solidFill>
                  <a:srgbClr val="203864"/>
                </a:solidFill>
                <a:latin typeface="Century Gothic" panose="020B0502020202020204" pitchFamily="34" charset="0"/>
              </a:rPr>
              <a:t> devoirs ? </a:t>
            </a:r>
            <a:r>
              <a:rPr lang="en-GB" sz="2400" b="1" dirty="0">
                <a:solidFill>
                  <a:srgbClr val="203864"/>
                </a:solidFill>
                <a:latin typeface="Century Gothic" panose="020B0502020202020204" pitchFamily="34" charset="0"/>
              </a:rPr>
              <a:t>Pas encore !</a:t>
            </a:r>
            <a:r>
              <a:rPr lang="en-GB" sz="2400" dirty="0">
                <a:solidFill>
                  <a:srgbClr val="203864"/>
                </a:solidFill>
                <a:latin typeface="Century Gothic" panose="020B0502020202020204" pitchFamily="34" charset="0"/>
              </a:rPr>
              <a:t>	Have you done your homework? </a:t>
            </a:r>
            <a:r>
              <a:rPr lang="en-GB" sz="2400" b="1" dirty="0">
                <a:solidFill>
                  <a:srgbClr val="203864"/>
                </a:solidFill>
                <a:latin typeface="Century Gothic" panose="020B0502020202020204" pitchFamily="34" charset="0"/>
              </a:rPr>
              <a:t>Not yet!</a:t>
            </a:r>
          </a:p>
          <a:p>
            <a:pPr marL="0" marR="0" lvl="0" indent="0" algn="l" defTabSz="914400" rtl="0" eaLnBrk="1" fontAlgn="auto" latinLnBrk="0" hangingPunct="1">
              <a:lnSpc>
                <a:spcPct val="125000"/>
              </a:lnSpc>
              <a:spcBef>
                <a:spcPts val="600"/>
              </a:spcBef>
              <a:spcAft>
                <a:spcPts val="600"/>
              </a:spcAft>
              <a:buClrTx/>
              <a:buSzTx/>
              <a:buFontTx/>
              <a:buNone/>
              <a:tabLst/>
              <a:defRPr/>
            </a:pPr>
            <a:r>
              <a:rPr lang="en-GB" sz="2400" dirty="0">
                <a:solidFill>
                  <a:schemeClr val="accent5">
                    <a:lumMod val="50000"/>
                  </a:schemeClr>
                </a:solidFill>
                <a:latin typeface="Century Gothic" panose="020B0502020202020204" pitchFamily="34" charset="0"/>
              </a:rPr>
              <a:t>Tu </a:t>
            </a:r>
            <a:r>
              <a:rPr lang="en-GB" sz="2400" b="1" dirty="0" err="1">
                <a:solidFill>
                  <a:schemeClr val="accent5">
                    <a:lumMod val="50000"/>
                  </a:schemeClr>
                </a:solidFill>
                <a:latin typeface="Century Gothic" panose="020B0502020202020204" pitchFamily="34" charset="0"/>
              </a:rPr>
              <a:t>n’</a:t>
            </a:r>
            <a:r>
              <a:rPr lang="en-GB" sz="2400" dirty="0" err="1">
                <a:solidFill>
                  <a:schemeClr val="accent5">
                    <a:lumMod val="50000"/>
                  </a:schemeClr>
                </a:solidFill>
                <a:latin typeface="Century Gothic" panose="020B0502020202020204" pitchFamily="34" charset="0"/>
              </a:rPr>
              <a:t>as</a:t>
            </a:r>
            <a:r>
              <a:rPr lang="en-GB" sz="2400" dirty="0">
                <a:solidFill>
                  <a:schemeClr val="accent5">
                    <a:lumMod val="50000"/>
                  </a:schemeClr>
                </a:solidFill>
                <a:latin typeface="Century Gothic" panose="020B0502020202020204" pitchFamily="34" charset="0"/>
              </a:rPr>
              <a:t> </a:t>
            </a:r>
            <a:r>
              <a:rPr lang="en-GB" sz="2400" b="1" dirty="0">
                <a:solidFill>
                  <a:schemeClr val="accent5">
                    <a:lumMod val="50000"/>
                  </a:schemeClr>
                </a:solidFill>
                <a:latin typeface="Century Gothic" panose="020B0502020202020204" pitchFamily="34" charset="0"/>
              </a:rPr>
              <a:t>pas encore </a:t>
            </a:r>
            <a:r>
              <a:rPr lang="en-GB" sz="2400" dirty="0">
                <a:solidFill>
                  <a:schemeClr val="accent5">
                    <a:lumMod val="50000"/>
                  </a:schemeClr>
                </a:solidFill>
                <a:latin typeface="Century Gothic" panose="020B0502020202020204" pitchFamily="34" charset="0"/>
              </a:rPr>
              <a:t>pris un café. 	</a:t>
            </a:r>
            <a:r>
              <a:rPr lang="en-GB" sz="2400" dirty="0">
                <a:solidFill>
                  <a:srgbClr val="EE6000"/>
                </a:solidFill>
                <a:latin typeface="Century Gothic" panose="020B0502020202020204" pitchFamily="34" charset="0"/>
              </a:rPr>
              <a:t>You have</a:t>
            </a:r>
            <a:r>
              <a:rPr lang="en-GB" sz="2400" b="1" dirty="0">
                <a:solidFill>
                  <a:srgbClr val="EE6000"/>
                </a:solidFill>
                <a:latin typeface="Century Gothic" panose="020B0502020202020204" pitchFamily="34" charset="0"/>
              </a:rPr>
              <a:t>n’t</a:t>
            </a:r>
            <a:r>
              <a:rPr lang="en-GB" sz="2400" dirty="0">
                <a:solidFill>
                  <a:srgbClr val="EE6000"/>
                </a:solidFill>
                <a:latin typeface="Century Gothic" panose="020B0502020202020204" pitchFamily="34" charset="0"/>
              </a:rPr>
              <a:t> had a coffee </a:t>
            </a:r>
            <a:r>
              <a:rPr lang="en-GB" sz="2400" b="1" dirty="0">
                <a:solidFill>
                  <a:srgbClr val="EE6000"/>
                </a:solidFill>
                <a:latin typeface="Century Gothic" panose="020B0502020202020204" pitchFamily="34" charset="0"/>
              </a:rPr>
              <a:t>yet</a:t>
            </a:r>
            <a:r>
              <a:rPr lang="en-GB" sz="2400" dirty="0">
                <a:solidFill>
                  <a:srgbClr val="EE6000"/>
                </a:solidFill>
                <a:latin typeface="Century Gothic" panose="020B0502020202020204" pitchFamily="34" charset="0"/>
              </a:rPr>
              <a:t>. </a:t>
            </a:r>
          </a:p>
        </p:txBody>
      </p:sp>
      <p:sp>
        <p:nvSpPr>
          <p:cNvPr id="9" name="Google Shape;653;p27">
            <a:extLst>
              <a:ext uri="{FF2B5EF4-FFF2-40B4-BE49-F238E27FC236}">
                <a16:creationId xmlns:a16="http://schemas.microsoft.com/office/drawing/2014/main" id="{4DB5C2B6-4BE0-A745-A025-BFFC1A2EDB20}"/>
              </a:ext>
            </a:extLst>
          </p:cNvPr>
          <p:cNvSpPr/>
          <p:nvPr/>
        </p:nvSpPr>
        <p:spPr>
          <a:xfrm>
            <a:off x="231039" y="4986860"/>
            <a:ext cx="4811092" cy="1195128"/>
          </a:xfrm>
          <a:prstGeom prst="wedgeRoundRectCallout">
            <a:avLst>
              <a:gd name="adj1" fmla="val -23849"/>
              <a:gd name="adj2" fmla="val -70756"/>
              <a:gd name="adj3" fmla="val 16667"/>
            </a:avLst>
          </a:prstGeom>
          <a:solidFill>
            <a:srgbClr val="115076"/>
          </a:solidFill>
          <a:ln w="12700" cap="flat" cmpd="sng">
            <a:solidFill>
              <a:srgbClr val="EE60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lang="en-GB" sz="2200" kern="1400" dirty="0">
                <a:solidFill>
                  <a:prstClr val="white"/>
                </a:solidFill>
                <a:latin typeface="Century Gothic" panose="020F0302020204030204"/>
                <a:ea typeface="Times New Roman" panose="02020603050405020304" pitchFamily="18" charset="0"/>
              </a:rPr>
              <a:t>In sentences in the perfect tense, </a:t>
            </a:r>
            <a:r>
              <a:rPr lang="en-GB" sz="2200" b="1" i="1" kern="1400" dirty="0">
                <a:solidFill>
                  <a:prstClr val="white"/>
                </a:solidFill>
                <a:latin typeface="Century Gothic" panose="020F0302020204030204"/>
                <a:ea typeface="Times New Roman" panose="02020603050405020304" pitchFamily="18" charset="0"/>
              </a:rPr>
              <a:t>ne…pas</a:t>
            </a:r>
            <a:r>
              <a:rPr lang="en-GB" sz="2200" kern="1400" dirty="0">
                <a:solidFill>
                  <a:prstClr val="white"/>
                </a:solidFill>
                <a:latin typeface="Century Gothic" panose="020F0302020204030204"/>
                <a:ea typeface="Times New Roman" panose="02020603050405020304" pitchFamily="18" charset="0"/>
              </a:rPr>
              <a:t> surrounds the first verb (</a:t>
            </a:r>
            <a:r>
              <a:rPr lang="en-GB" sz="2200" kern="1400" dirty="0" err="1">
                <a:solidFill>
                  <a:prstClr val="white"/>
                </a:solidFill>
                <a:latin typeface="Century Gothic" panose="020F0302020204030204"/>
                <a:ea typeface="Times New Roman" panose="02020603050405020304" pitchFamily="18" charset="0"/>
              </a:rPr>
              <a:t>avoir</a:t>
            </a:r>
            <a:r>
              <a:rPr lang="en-GB" sz="2200" kern="1400" dirty="0">
                <a:solidFill>
                  <a:prstClr val="white"/>
                </a:solidFill>
                <a:latin typeface="Century Gothic" panose="020F0302020204030204"/>
                <a:ea typeface="Times New Roman" panose="02020603050405020304" pitchFamily="18" charset="0"/>
              </a:rPr>
              <a:t>).</a:t>
            </a:r>
            <a:endParaRPr kumimoji="0" lang="en-GB" sz="2200" b="0" u="none" strike="noStrike" kern="1400" cap="none" spc="0" normalizeH="0" baseline="0" noProof="0" dirty="0">
              <a:ln>
                <a:noFill/>
              </a:ln>
              <a:solidFill>
                <a:prstClr val="white"/>
              </a:solidFill>
              <a:effectLst/>
              <a:uLnTx/>
              <a:uFillTx/>
              <a:latin typeface="Century Gothic" panose="020F0302020204030204"/>
              <a:ea typeface="Times New Roman" panose="02020603050405020304" pitchFamily="18" charset="0"/>
            </a:endParaRPr>
          </a:p>
        </p:txBody>
      </p:sp>
      <p:pic>
        <p:nvPicPr>
          <p:cNvPr id="5" name="Picture 4" descr="A picture containing cup, coffee, table, coffee cup&#10;&#10;Description automatically generated">
            <a:extLst>
              <a:ext uri="{FF2B5EF4-FFF2-40B4-BE49-F238E27FC236}">
                <a16:creationId xmlns:a16="http://schemas.microsoft.com/office/drawing/2014/main" id="{0E6E983D-E10F-6D44-9E63-EE173DC2895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32918" y="4900165"/>
            <a:ext cx="1648654" cy="1429692"/>
          </a:xfrm>
          <a:prstGeom prst="rect">
            <a:avLst/>
          </a:prstGeom>
        </p:spPr>
      </p:pic>
      <p:sp>
        <p:nvSpPr>
          <p:cNvPr id="11" name="Rounded Rectangle 46">
            <a:extLst>
              <a:ext uri="{FF2B5EF4-FFF2-40B4-BE49-F238E27FC236}">
                <a16:creationId xmlns:a16="http://schemas.microsoft.com/office/drawing/2014/main" id="{4B1AE7F0-6A56-D143-913F-B4D11A312D85}"/>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vocabulaire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4" name="Rounded Rectangle 13">
            <a:extLst>
              <a:ext uri="{FF2B5EF4-FFF2-40B4-BE49-F238E27FC236}">
                <a16:creationId xmlns:a16="http://schemas.microsoft.com/office/drawing/2014/main" id="{7B710713-0A07-EA48-96CA-293595845BC8}"/>
              </a:ext>
            </a:extLst>
          </p:cNvPr>
          <p:cNvSpPr/>
          <p:nvPr/>
        </p:nvSpPr>
        <p:spPr>
          <a:xfrm>
            <a:off x="9663152" y="4358555"/>
            <a:ext cx="644525" cy="339462"/>
          </a:xfrm>
          <a:prstGeom prst="roundRect">
            <a:avLst/>
          </a:prstGeom>
          <a:noFill/>
          <a:ln w="28575">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Twitter, Social Media, Icon, Social, Internet, Media">
            <a:extLst>
              <a:ext uri="{FF2B5EF4-FFF2-40B4-BE49-F238E27FC236}">
                <a16:creationId xmlns:a16="http://schemas.microsoft.com/office/drawing/2014/main" id="{E23905EE-86ED-4740-B623-2B1CF525B24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026690" y="1004714"/>
            <a:ext cx="867128" cy="86712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Facebook, Flat, Flat Icon, Social, Icon, Design, Web">
            <a:extLst>
              <a:ext uri="{FF2B5EF4-FFF2-40B4-BE49-F238E27FC236}">
                <a16:creationId xmlns:a16="http://schemas.microsoft.com/office/drawing/2014/main" id="{84724A20-ECC3-4417-88C5-7A5B7DC19E0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042794" y="1004713"/>
            <a:ext cx="867127" cy="8671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9957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07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07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3AF595F-DFB4-C243-93BB-2426D873E733}"/>
              </a:ext>
            </a:extLst>
          </p:cNvPr>
          <p:cNvSpPr>
            <a:spLocks noGrp="1"/>
          </p:cNvSpPr>
          <p:nvPr>
            <p:ph type="title"/>
          </p:nvPr>
        </p:nvSpPr>
        <p:spPr>
          <a:xfrm>
            <a:off x="161286" y="0"/>
            <a:ext cx="10515600" cy="1325563"/>
          </a:xfrm>
        </p:spPr>
        <p:txBody>
          <a:bodyPr/>
          <a:lstStyle/>
          <a:p>
            <a:pPr lvl="0">
              <a:lnSpc>
                <a:spcPct val="100000"/>
              </a:lnSpc>
              <a:spcBef>
                <a:spcPts val="0"/>
              </a:spcBef>
            </a:pPr>
            <a:r>
              <a:rPr lang="en-GB" sz="10000" b="1" dirty="0">
                <a:solidFill>
                  <a:srgbClr val="1F4E79"/>
                </a:solidFill>
                <a:latin typeface="Century Gothic" panose="020B0502020202020204" pitchFamily="34" charset="0"/>
                <a:ea typeface="+mn-ea"/>
                <a:cs typeface="Calibri" panose="020F0502020204030204" pitchFamily="34" charset="0"/>
              </a:rPr>
              <a:t>j/soft g</a:t>
            </a:r>
            <a:endParaRPr lang="en-US" dirty="0"/>
          </a:p>
        </p:txBody>
      </p:sp>
      <p:pic>
        <p:nvPicPr>
          <p:cNvPr id="5" name="Picture 2" descr="the sun"/>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2553560" y="1674976"/>
            <a:ext cx="3228763" cy="324173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the moon with a cross over it"/>
          <p:cNvPicPr>
            <a:picLocks noChangeAspect="1"/>
          </p:cNvPicPr>
          <p:nvPr/>
        </p:nvPicPr>
        <p:blipFill>
          <a:blip r:embed="rId6">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6376988" y="1124803"/>
            <a:ext cx="3715240" cy="3715240"/>
          </a:xfrm>
          <a:prstGeom prst="rect">
            <a:avLst/>
          </a:prstGeom>
        </p:spPr>
      </p:pic>
      <p:sp>
        <p:nvSpPr>
          <p:cNvPr id="10" name="TextBox 9">
            <a:extLst>
              <a:ext uri="{FF2B5EF4-FFF2-40B4-BE49-F238E27FC236}">
                <a16:creationId xmlns:a16="http://schemas.microsoft.com/office/drawing/2014/main" id="{523DC9B6-EFAC-4481-A633-5B5655C6B429}"/>
              </a:ext>
            </a:extLst>
          </p:cNvPr>
          <p:cNvSpPr txBox="1"/>
          <p:nvPr/>
        </p:nvSpPr>
        <p:spPr>
          <a:xfrm>
            <a:off x="6522617" y="-167569"/>
            <a:ext cx="4154269" cy="64479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1300" b="1" i="0" u="none" strike="noStrike" kern="1200" cap="none" spc="0" normalizeH="0" baseline="0" noProof="0" dirty="0">
                <a:ln>
                  <a:noFill/>
                </a:ln>
                <a:solidFill>
                  <a:srgbClr val="E65D00"/>
                </a:solidFill>
                <a:effectLst/>
                <a:uLnTx/>
                <a:uFillTx/>
                <a:latin typeface="Tw Cen MT" panose="020B0602020104020603"/>
                <a:ea typeface="+mn-ea"/>
                <a:cs typeface="+mn-cs"/>
              </a:rPr>
              <a:t>X</a:t>
            </a:r>
          </a:p>
        </p:txBody>
      </p:sp>
      <p:sp>
        <p:nvSpPr>
          <p:cNvPr id="3" name="TextBox 2"/>
          <p:cNvSpPr txBox="1"/>
          <p:nvPr/>
        </p:nvSpPr>
        <p:spPr>
          <a:xfrm>
            <a:off x="3392214" y="4437805"/>
            <a:ext cx="5407572"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j</a:t>
            </a: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our</a:t>
            </a:r>
          </a:p>
        </p:txBody>
      </p:sp>
    </p:spTree>
    <p:extLst>
      <p:ext uri="{BB962C8B-B14F-4D97-AF65-F5344CB8AC3E}">
        <p14:creationId xmlns:p14="http://schemas.microsoft.com/office/powerpoint/2010/main" val="4065456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j.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4" name="j jour.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subTnLst>
                                    <p:audio>
                                      <p:cMediaNode>
                                        <p:cTn display="0" masterRel="sameClick">
                                          <p:stCondLst>
                                            <p:cond evt="begin" delay="0">
                                              <p:tn val="15"/>
                                            </p:cond>
                                          </p:stCondLst>
                                          <p:endCondLst>
                                            <p:cond evt="onStopAudio" delay="0">
                                              <p:tgtEl>
                                                <p:sldTgt/>
                                              </p:tgtEl>
                                            </p:cond>
                                          </p:endCondLst>
                                        </p:cTn>
                                        <p:tgtEl>
                                          <p:sndTgt r:embed="rId4" name="j jour.wav"/>
                                        </p:tgtEl>
                                      </p:cMediaNode>
                                    </p:audio>
                                  </p:subTnLst>
                                </p:cTn>
                              </p:par>
                              <p:par>
                                <p:cTn id="18" presetID="10" presetClass="entr" presetSubtype="0"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P spid="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 name="Table 2">
            <a:extLst>
              <a:ext uri="{FF2B5EF4-FFF2-40B4-BE49-F238E27FC236}">
                <a16:creationId xmlns:a16="http://schemas.microsoft.com/office/drawing/2014/main" id="{43A92CD5-8B43-B948-B986-FF270FA1E8D6}"/>
              </a:ext>
            </a:extLst>
          </p:cNvPr>
          <p:cNvGraphicFramePr>
            <a:graphicFrameLocks noGrp="1"/>
          </p:cNvGraphicFramePr>
          <p:nvPr>
            <p:extLst>
              <p:ext uri="{D42A27DB-BD31-4B8C-83A1-F6EECF244321}">
                <p14:modId xmlns:p14="http://schemas.microsoft.com/office/powerpoint/2010/main" val="1186857842"/>
              </p:ext>
            </p:extLst>
          </p:nvPr>
        </p:nvGraphicFramePr>
        <p:xfrm>
          <a:off x="1637598" y="4382931"/>
          <a:ext cx="10274400" cy="1584960"/>
        </p:xfrm>
        <a:graphic>
          <a:graphicData uri="http://schemas.openxmlformats.org/drawingml/2006/table">
            <a:tbl>
              <a:tblPr bandRow="1">
                <a:tableStyleId>{21E4AEA4-8DFA-4A89-87EB-49C32662AFE0}</a:tableStyleId>
              </a:tblPr>
              <a:tblGrid>
                <a:gridCol w="576000">
                  <a:extLst>
                    <a:ext uri="{9D8B030D-6E8A-4147-A177-3AD203B41FA5}">
                      <a16:colId xmlns:a16="http://schemas.microsoft.com/office/drawing/2014/main" val="3173718126"/>
                    </a:ext>
                  </a:extLst>
                </a:gridCol>
                <a:gridCol w="1764000">
                  <a:extLst>
                    <a:ext uri="{9D8B030D-6E8A-4147-A177-3AD203B41FA5}">
                      <a16:colId xmlns:a16="http://schemas.microsoft.com/office/drawing/2014/main" val="769675127"/>
                    </a:ext>
                  </a:extLst>
                </a:gridCol>
                <a:gridCol w="1764000">
                  <a:extLst>
                    <a:ext uri="{9D8B030D-6E8A-4147-A177-3AD203B41FA5}">
                      <a16:colId xmlns:a16="http://schemas.microsoft.com/office/drawing/2014/main" val="406137415"/>
                    </a:ext>
                  </a:extLst>
                </a:gridCol>
                <a:gridCol w="6170400">
                  <a:extLst>
                    <a:ext uri="{9D8B030D-6E8A-4147-A177-3AD203B41FA5}">
                      <a16:colId xmlns:a16="http://schemas.microsoft.com/office/drawing/2014/main" val="2362232902"/>
                    </a:ext>
                  </a:extLst>
                </a:gridCol>
              </a:tblGrid>
              <a:tr h="370840">
                <a:tc>
                  <a:txBody>
                    <a:bodyPr/>
                    <a:lstStyle/>
                    <a:p>
                      <a:pPr algn="ctr"/>
                      <a:r>
                        <a:rPr lang="en-US" sz="2000" dirty="0">
                          <a:solidFill>
                            <a:schemeClr val="accent5">
                              <a:lumMod val="50000"/>
                            </a:schemeClr>
                          </a:solidFill>
                        </a:rPr>
                        <a:t>1</a:t>
                      </a:r>
                    </a:p>
                  </a:txBody>
                  <a:tcPr/>
                </a:tc>
                <a:tc>
                  <a:txBody>
                    <a:bodyPr/>
                    <a:lstStyle/>
                    <a:p>
                      <a:pPr algn="ctr"/>
                      <a:r>
                        <a:rPr lang="en-US" sz="2000" dirty="0">
                          <a:solidFill>
                            <a:schemeClr val="accent5">
                              <a:lumMod val="50000"/>
                            </a:schemeClr>
                          </a:solidFill>
                        </a:rPr>
                        <a:t>not yet</a:t>
                      </a:r>
                    </a:p>
                  </a:txBody>
                  <a:tcPr/>
                </a:tc>
                <a:tc>
                  <a:txBody>
                    <a:bodyPr/>
                    <a:lstStyle/>
                    <a:p>
                      <a:pPr algn="ctr"/>
                      <a:r>
                        <a:rPr lang="en-US" sz="2000" dirty="0">
                          <a:solidFill>
                            <a:schemeClr val="accent5">
                              <a:lumMod val="50000"/>
                            </a:schemeClr>
                          </a:solidFill>
                        </a:rPr>
                        <a:t>again</a:t>
                      </a:r>
                    </a:p>
                  </a:txBody>
                  <a:tcPr/>
                </a:tc>
                <a:tc>
                  <a:txBody>
                    <a:bodyPr/>
                    <a:lstStyle/>
                    <a:p>
                      <a:r>
                        <a:rPr lang="en-US" sz="2000" dirty="0">
                          <a:solidFill>
                            <a:schemeClr val="accent5">
                              <a:lumMod val="50000"/>
                            </a:schemeClr>
                          </a:solidFill>
                        </a:rPr>
                        <a:t>Have you taken a photo of the dog </a:t>
                      </a:r>
                      <a:r>
                        <a:rPr lang="en-US" sz="2000" b="1" dirty="0">
                          <a:solidFill>
                            <a:schemeClr val="accent5">
                              <a:lumMod val="50000"/>
                            </a:schemeClr>
                          </a:solidFill>
                        </a:rPr>
                        <a:t>again</a:t>
                      </a:r>
                      <a:r>
                        <a:rPr lang="en-US" sz="2000" dirty="0">
                          <a:solidFill>
                            <a:schemeClr val="accent5">
                              <a:lumMod val="50000"/>
                            </a:schemeClr>
                          </a:solidFill>
                        </a:rPr>
                        <a:t>? </a:t>
                      </a:r>
                    </a:p>
                  </a:txBody>
                  <a:tcPr/>
                </a:tc>
                <a:extLst>
                  <a:ext uri="{0D108BD9-81ED-4DB2-BD59-A6C34878D82A}">
                    <a16:rowId xmlns:a16="http://schemas.microsoft.com/office/drawing/2014/main" val="2016600902"/>
                  </a:ext>
                </a:extLst>
              </a:tr>
              <a:tr h="370840">
                <a:tc>
                  <a:txBody>
                    <a:bodyPr/>
                    <a:lstStyle/>
                    <a:p>
                      <a:pPr algn="ctr"/>
                      <a:r>
                        <a:rPr lang="en-US" sz="2000" dirty="0">
                          <a:solidFill>
                            <a:schemeClr val="accent5">
                              <a:lumMod val="50000"/>
                            </a:schemeClr>
                          </a:solidFill>
                        </a:rPr>
                        <a:t>2</a:t>
                      </a:r>
                    </a:p>
                  </a:txBody>
                  <a:tcPr/>
                </a:tc>
                <a:tc>
                  <a:txBody>
                    <a:bodyPr/>
                    <a:lstStyle/>
                    <a:p>
                      <a:pPr algn="ctr"/>
                      <a:r>
                        <a:rPr lang="en-US" sz="2000" dirty="0">
                          <a:solidFill>
                            <a:schemeClr val="accent5">
                              <a:lumMod val="50000"/>
                            </a:schemeClr>
                          </a:solidFill>
                        </a:rPr>
                        <a:t>not yet</a:t>
                      </a:r>
                    </a:p>
                  </a:txBody>
                  <a:tcPr/>
                </a:tc>
                <a:tc>
                  <a:txBody>
                    <a:bodyPr/>
                    <a:lstStyle/>
                    <a:p>
                      <a:pPr algn="ctr"/>
                      <a:r>
                        <a:rPr lang="en-US" sz="2000" dirty="0">
                          <a:solidFill>
                            <a:schemeClr val="accent5">
                              <a:lumMod val="50000"/>
                            </a:schemeClr>
                          </a:solidFill>
                        </a:rPr>
                        <a:t>again</a:t>
                      </a:r>
                    </a:p>
                  </a:txBody>
                  <a:tcPr/>
                </a:tc>
                <a:tc>
                  <a:txBody>
                    <a:bodyPr/>
                    <a:lstStyle/>
                    <a:p>
                      <a:r>
                        <a:rPr lang="en-US" sz="2000" dirty="0">
                          <a:solidFill>
                            <a:schemeClr val="accent5">
                              <a:lumMod val="50000"/>
                            </a:schemeClr>
                          </a:solidFill>
                        </a:rPr>
                        <a:t>No, I have </a:t>
                      </a:r>
                      <a:r>
                        <a:rPr lang="en-US" sz="2000" b="1" dirty="0">
                          <a:solidFill>
                            <a:schemeClr val="accent5">
                              <a:lumMod val="50000"/>
                            </a:schemeClr>
                          </a:solidFill>
                        </a:rPr>
                        <a:t>not</a:t>
                      </a:r>
                      <a:r>
                        <a:rPr lang="en-US" sz="2000" dirty="0">
                          <a:solidFill>
                            <a:schemeClr val="accent5">
                              <a:lumMod val="50000"/>
                            </a:schemeClr>
                          </a:solidFill>
                        </a:rPr>
                        <a:t> had the time </a:t>
                      </a:r>
                      <a:r>
                        <a:rPr lang="en-US" sz="2000" b="1" dirty="0">
                          <a:solidFill>
                            <a:schemeClr val="accent5">
                              <a:lumMod val="50000"/>
                            </a:schemeClr>
                          </a:solidFill>
                        </a:rPr>
                        <a:t>yet</a:t>
                      </a:r>
                      <a:r>
                        <a:rPr lang="en-US" sz="2000" dirty="0">
                          <a:solidFill>
                            <a:schemeClr val="accent5">
                              <a:lumMod val="50000"/>
                            </a:schemeClr>
                          </a:solidFill>
                        </a:rPr>
                        <a:t>.</a:t>
                      </a:r>
                    </a:p>
                  </a:txBody>
                  <a:tcPr/>
                </a:tc>
                <a:extLst>
                  <a:ext uri="{0D108BD9-81ED-4DB2-BD59-A6C34878D82A}">
                    <a16:rowId xmlns:a16="http://schemas.microsoft.com/office/drawing/2014/main" val="1257532053"/>
                  </a:ext>
                </a:extLst>
              </a:tr>
              <a:tr h="370840">
                <a:tc>
                  <a:txBody>
                    <a:bodyPr/>
                    <a:lstStyle/>
                    <a:p>
                      <a:pPr algn="ctr"/>
                      <a:r>
                        <a:rPr lang="en-US" sz="2000" dirty="0">
                          <a:solidFill>
                            <a:schemeClr val="accent5">
                              <a:lumMod val="50000"/>
                            </a:schemeClr>
                          </a:solidFill>
                        </a:rPr>
                        <a:t>3</a:t>
                      </a:r>
                    </a:p>
                  </a:txBody>
                  <a:tcPr/>
                </a:tc>
                <a:tc>
                  <a:txBody>
                    <a:bodyPr/>
                    <a:lstStyle/>
                    <a:p>
                      <a:pPr algn="ctr"/>
                      <a:r>
                        <a:rPr lang="en-US" sz="2000" dirty="0">
                          <a:solidFill>
                            <a:schemeClr val="accent5">
                              <a:lumMod val="50000"/>
                            </a:schemeClr>
                          </a:solidFill>
                        </a:rPr>
                        <a:t>not yet</a:t>
                      </a:r>
                    </a:p>
                  </a:txBody>
                  <a:tcPr/>
                </a:tc>
                <a:tc>
                  <a:txBody>
                    <a:bodyPr/>
                    <a:lstStyle/>
                    <a:p>
                      <a:pPr algn="ctr"/>
                      <a:r>
                        <a:rPr lang="en-US" sz="2000" dirty="0">
                          <a:solidFill>
                            <a:schemeClr val="accent5">
                              <a:lumMod val="50000"/>
                            </a:schemeClr>
                          </a:solidFill>
                        </a:rPr>
                        <a:t>again</a:t>
                      </a:r>
                    </a:p>
                  </a:txBody>
                  <a:tcPr/>
                </a:tc>
                <a:tc>
                  <a:txBody>
                    <a:bodyPr/>
                    <a:lstStyle/>
                    <a:p>
                      <a:r>
                        <a:rPr lang="en-US" sz="2000" dirty="0">
                          <a:solidFill>
                            <a:schemeClr val="accent5">
                              <a:lumMod val="50000"/>
                            </a:schemeClr>
                          </a:solidFill>
                        </a:rPr>
                        <a:t>Have you </a:t>
                      </a:r>
                      <a:r>
                        <a:rPr lang="en-US" sz="2000" b="1" dirty="0">
                          <a:solidFill>
                            <a:schemeClr val="accent5">
                              <a:lumMod val="50000"/>
                            </a:schemeClr>
                          </a:solidFill>
                        </a:rPr>
                        <a:t>not </a:t>
                      </a:r>
                      <a:r>
                        <a:rPr lang="en-US" sz="2000" dirty="0">
                          <a:solidFill>
                            <a:schemeClr val="accent5">
                              <a:lumMod val="50000"/>
                            </a:schemeClr>
                          </a:solidFill>
                        </a:rPr>
                        <a:t>had dinner </a:t>
                      </a:r>
                      <a:r>
                        <a:rPr lang="en-US" sz="2000" b="1" dirty="0">
                          <a:solidFill>
                            <a:schemeClr val="accent5">
                              <a:lumMod val="50000"/>
                            </a:schemeClr>
                          </a:solidFill>
                        </a:rPr>
                        <a:t>yet</a:t>
                      </a:r>
                      <a:r>
                        <a:rPr lang="en-US" sz="2000" dirty="0">
                          <a:solidFill>
                            <a:schemeClr val="accent5">
                              <a:lumMod val="50000"/>
                            </a:schemeClr>
                          </a:solidFill>
                        </a:rPr>
                        <a:t>? </a:t>
                      </a:r>
                    </a:p>
                  </a:txBody>
                  <a:tcPr/>
                </a:tc>
                <a:extLst>
                  <a:ext uri="{0D108BD9-81ED-4DB2-BD59-A6C34878D82A}">
                    <a16:rowId xmlns:a16="http://schemas.microsoft.com/office/drawing/2014/main" val="1216207962"/>
                  </a:ext>
                </a:extLst>
              </a:tr>
              <a:tr h="0">
                <a:tc>
                  <a:txBody>
                    <a:bodyPr/>
                    <a:lstStyle/>
                    <a:p>
                      <a:pPr algn="ctr"/>
                      <a:r>
                        <a:rPr lang="en-US" sz="2000" dirty="0">
                          <a:solidFill>
                            <a:schemeClr val="accent5">
                              <a:lumMod val="50000"/>
                            </a:schemeClr>
                          </a:solidFill>
                        </a:rPr>
                        <a:t>4</a:t>
                      </a:r>
                    </a:p>
                  </a:txBody>
                  <a:tcPr/>
                </a:tc>
                <a:tc>
                  <a:txBody>
                    <a:bodyPr/>
                    <a:lstStyle/>
                    <a:p>
                      <a:pPr algn="ctr"/>
                      <a:r>
                        <a:rPr lang="en-US" sz="2000" dirty="0">
                          <a:solidFill>
                            <a:schemeClr val="accent5">
                              <a:lumMod val="50000"/>
                            </a:schemeClr>
                          </a:solidFill>
                        </a:rPr>
                        <a:t>not yet</a:t>
                      </a:r>
                    </a:p>
                  </a:txBody>
                  <a:tcPr/>
                </a:tc>
                <a:tc>
                  <a:txBody>
                    <a:bodyPr/>
                    <a:lstStyle/>
                    <a:p>
                      <a:pPr algn="ctr"/>
                      <a:r>
                        <a:rPr lang="en-US" sz="2000" dirty="0">
                          <a:solidFill>
                            <a:schemeClr val="accent5">
                              <a:lumMod val="50000"/>
                            </a:schemeClr>
                          </a:solidFill>
                        </a:rPr>
                        <a:t>again</a:t>
                      </a:r>
                    </a:p>
                  </a:txBody>
                  <a:tcPr/>
                </a:tc>
                <a:tc>
                  <a:txBody>
                    <a:bodyPr/>
                    <a:lstStyle/>
                    <a:p>
                      <a:r>
                        <a:rPr lang="en-US" sz="2000" dirty="0">
                          <a:solidFill>
                            <a:schemeClr val="accent5">
                              <a:lumMod val="50000"/>
                            </a:schemeClr>
                          </a:solidFill>
                        </a:rPr>
                        <a:t>No, because I ate a pizza </a:t>
                      </a:r>
                      <a:r>
                        <a:rPr lang="en-US" sz="2000" b="1" dirty="0">
                          <a:solidFill>
                            <a:schemeClr val="accent5">
                              <a:lumMod val="50000"/>
                            </a:schemeClr>
                          </a:solidFill>
                        </a:rPr>
                        <a:t>again</a:t>
                      </a:r>
                      <a:r>
                        <a:rPr lang="en-US" sz="2000" dirty="0">
                          <a:solidFill>
                            <a:schemeClr val="accent5">
                              <a:lumMod val="50000"/>
                            </a:schemeClr>
                          </a:solidFill>
                        </a:rPr>
                        <a:t>.</a:t>
                      </a:r>
                    </a:p>
                  </a:txBody>
                  <a:tcPr/>
                </a:tc>
                <a:extLst>
                  <a:ext uri="{0D108BD9-81ED-4DB2-BD59-A6C34878D82A}">
                    <a16:rowId xmlns:a16="http://schemas.microsoft.com/office/drawing/2014/main" val="3759500496"/>
                  </a:ext>
                </a:extLst>
              </a:tr>
            </a:tbl>
          </a:graphicData>
        </a:graphic>
      </p:graphicFrame>
      <p:graphicFrame>
        <p:nvGraphicFramePr>
          <p:cNvPr id="2" name="Table 2">
            <a:extLst>
              <a:ext uri="{FF2B5EF4-FFF2-40B4-BE49-F238E27FC236}">
                <a16:creationId xmlns:a16="http://schemas.microsoft.com/office/drawing/2014/main" id="{2E90588C-00B5-5A4B-B0AC-B2CA2AE80770}"/>
              </a:ext>
            </a:extLst>
          </p:cNvPr>
          <p:cNvGraphicFramePr>
            <a:graphicFrameLocks noGrp="1"/>
          </p:cNvGraphicFramePr>
          <p:nvPr>
            <p:extLst>
              <p:ext uri="{D42A27DB-BD31-4B8C-83A1-F6EECF244321}">
                <p14:modId xmlns:p14="http://schemas.microsoft.com/office/powerpoint/2010/main" val="1056508870"/>
              </p:ext>
            </p:extLst>
          </p:nvPr>
        </p:nvGraphicFramePr>
        <p:xfrm>
          <a:off x="1637598" y="1919180"/>
          <a:ext cx="10272323" cy="1981200"/>
        </p:xfrm>
        <a:graphic>
          <a:graphicData uri="http://schemas.openxmlformats.org/drawingml/2006/table">
            <a:tbl>
              <a:tblPr firstRow="1" bandRow="1">
                <a:tableStyleId>{21E4AEA4-8DFA-4A89-87EB-49C32662AFE0}</a:tableStyleId>
              </a:tblPr>
              <a:tblGrid>
                <a:gridCol w="575260">
                  <a:extLst>
                    <a:ext uri="{9D8B030D-6E8A-4147-A177-3AD203B41FA5}">
                      <a16:colId xmlns:a16="http://schemas.microsoft.com/office/drawing/2014/main" val="3173718126"/>
                    </a:ext>
                  </a:extLst>
                </a:gridCol>
                <a:gridCol w="1763078">
                  <a:extLst>
                    <a:ext uri="{9D8B030D-6E8A-4147-A177-3AD203B41FA5}">
                      <a16:colId xmlns:a16="http://schemas.microsoft.com/office/drawing/2014/main" val="769675127"/>
                    </a:ext>
                  </a:extLst>
                </a:gridCol>
                <a:gridCol w="1763078">
                  <a:extLst>
                    <a:ext uri="{9D8B030D-6E8A-4147-A177-3AD203B41FA5}">
                      <a16:colId xmlns:a16="http://schemas.microsoft.com/office/drawing/2014/main" val="1340890654"/>
                    </a:ext>
                  </a:extLst>
                </a:gridCol>
                <a:gridCol w="6170907">
                  <a:extLst>
                    <a:ext uri="{9D8B030D-6E8A-4147-A177-3AD203B41FA5}">
                      <a16:colId xmlns:a16="http://schemas.microsoft.com/office/drawing/2014/main" val="2362232902"/>
                    </a:ext>
                  </a:extLst>
                </a:gridCol>
              </a:tblGrid>
              <a:tr h="370840">
                <a:tc>
                  <a:txBody>
                    <a:bodyPr/>
                    <a:lstStyle/>
                    <a:p>
                      <a:pPr algn="ctr"/>
                      <a:endParaRPr lang="en-US" sz="2000" dirty="0"/>
                    </a:p>
                  </a:txBody>
                  <a:tcPr/>
                </a:tc>
                <a:tc gridSpan="2">
                  <a:txBody>
                    <a:bodyPr/>
                    <a:lstStyle/>
                    <a:p>
                      <a:pPr algn="ctr"/>
                      <a:r>
                        <a:rPr lang="fr-FR" sz="2000" noProof="0" dirty="0"/>
                        <a:t>Quel adverbe en anglais ?</a:t>
                      </a:r>
                    </a:p>
                  </a:txBody>
                  <a:tcPr/>
                </a:tc>
                <a:tc hMerge="1">
                  <a:txBody>
                    <a:bodyPr/>
                    <a:lstStyle/>
                    <a:p>
                      <a:endParaRPr lang="en-GB"/>
                    </a:p>
                  </a:txBody>
                  <a:tcPr/>
                </a:tc>
                <a:tc>
                  <a:txBody>
                    <a:bodyPr/>
                    <a:lstStyle/>
                    <a:p>
                      <a:pPr algn="ctr"/>
                      <a:r>
                        <a:rPr lang="fr-FR" sz="2000" noProof="0" dirty="0"/>
                        <a:t>Phrase entière en anglais</a:t>
                      </a:r>
                    </a:p>
                  </a:txBody>
                  <a:tcPr/>
                </a:tc>
                <a:extLst>
                  <a:ext uri="{0D108BD9-81ED-4DB2-BD59-A6C34878D82A}">
                    <a16:rowId xmlns:a16="http://schemas.microsoft.com/office/drawing/2014/main" val="9986583"/>
                  </a:ext>
                </a:extLst>
              </a:tr>
              <a:tr h="370840">
                <a:tc>
                  <a:txBody>
                    <a:bodyPr/>
                    <a:lstStyle/>
                    <a:p>
                      <a:pPr algn="ctr"/>
                      <a:r>
                        <a:rPr lang="en-US" sz="2000" dirty="0">
                          <a:solidFill>
                            <a:schemeClr val="accent5">
                              <a:lumMod val="50000"/>
                            </a:schemeClr>
                          </a:solidFill>
                        </a:rPr>
                        <a:t>1</a:t>
                      </a:r>
                    </a:p>
                  </a:txBody>
                  <a:tcPr/>
                </a:tc>
                <a:tc>
                  <a:txBody>
                    <a:bodyPr/>
                    <a:lstStyle/>
                    <a:p>
                      <a:pPr algn="ctr"/>
                      <a:r>
                        <a:rPr lang="en-US" sz="2000" dirty="0">
                          <a:solidFill>
                            <a:schemeClr val="accent5">
                              <a:lumMod val="50000"/>
                            </a:schemeClr>
                          </a:solidFill>
                        </a:rPr>
                        <a:t>already</a:t>
                      </a:r>
                    </a:p>
                  </a:txBody>
                  <a:tcPr/>
                </a:tc>
                <a:tc>
                  <a:txBody>
                    <a:bodyPr/>
                    <a:lstStyle/>
                    <a:p>
                      <a:pPr algn="ctr"/>
                      <a:r>
                        <a:rPr lang="en-US" sz="2000" dirty="0">
                          <a:solidFill>
                            <a:schemeClr val="accent5">
                              <a:lumMod val="50000"/>
                            </a:schemeClr>
                          </a:solidFill>
                        </a:rPr>
                        <a:t>yet/already</a:t>
                      </a:r>
                    </a:p>
                  </a:txBody>
                  <a:tcPr/>
                </a:tc>
                <a:tc>
                  <a:txBody>
                    <a:bodyPr/>
                    <a:lstStyle/>
                    <a:p>
                      <a:r>
                        <a:rPr lang="en-US" sz="2000" dirty="0">
                          <a:solidFill>
                            <a:schemeClr val="accent5">
                              <a:lumMod val="50000"/>
                            </a:schemeClr>
                          </a:solidFill>
                        </a:rPr>
                        <a:t>Have you done the food shopping </a:t>
                      </a:r>
                      <a:r>
                        <a:rPr lang="en-US" sz="2000" b="1" dirty="0">
                          <a:solidFill>
                            <a:schemeClr val="accent5">
                              <a:lumMod val="50000"/>
                            </a:schemeClr>
                          </a:solidFill>
                        </a:rPr>
                        <a:t>yet/already</a:t>
                      </a:r>
                      <a:r>
                        <a:rPr lang="en-US" sz="2000" dirty="0">
                          <a:solidFill>
                            <a:schemeClr val="accent5">
                              <a:lumMod val="50000"/>
                            </a:schemeClr>
                          </a:solidFill>
                        </a:rPr>
                        <a:t>? </a:t>
                      </a:r>
                    </a:p>
                  </a:txBody>
                  <a:tcPr/>
                </a:tc>
                <a:extLst>
                  <a:ext uri="{0D108BD9-81ED-4DB2-BD59-A6C34878D82A}">
                    <a16:rowId xmlns:a16="http://schemas.microsoft.com/office/drawing/2014/main" val="2016600902"/>
                  </a:ext>
                </a:extLst>
              </a:tr>
              <a:tr h="370840">
                <a:tc>
                  <a:txBody>
                    <a:bodyPr/>
                    <a:lstStyle/>
                    <a:p>
                      <a:pPr algn="ctr"/>
                      <a:r>
                        <a:rPr lang="en-US" sz="2000" dirty="0">
                          <a:solidFill>
                            <a:schemeClr val="accent5">
                              <a:lumMod val="50000"/>
                            </a:schemeClr>
                          </a:solidFill>
                        </a:rPr>
                        <a:t>2</a:t>
                      </a:r>
                    </a:p>
                  </a:txBody>
                  <a:tcPr/>
                </a:tc>
                <a:tc>
                  <a:txBody>
                    <a:bodyPr/>
                    <a:lstStyle/>
                    <a:p>
                      <a:pPr algn="ctr"/>
                      <a:r>
                        <a:rPr lang="en-US" sz="2000" dirty="0">
                          <a:solidFill>
                            <a:schemeClr val="accent5">
                              <a:lumMod val="50000"/>
                            </a:schemeClr>
                          </a:solidFill>
                        </a:rPr>
                        <a:t>already</a:t>
                      </a:r>
                    </a:p>
                  </a:txBody>
                  <a:tcPr/>
                </a:tc>
                <a:tc>
                  <a:txBody>
                    <a:bodyPr/>
                    <a:lstStyle/>
                    <a:p>
                      <a:pPr algn="ctr"/>
                      <a:r>
                        <a:rPr lang="en-US" sz="2000" dirty="0">
                          <a:solidFill>
                            <a:schemeClr val="accent5">
                              <a:lumMod val="50000"/>
                            </a:schemeClr>
                          </a:solidFill>
                        </a:rPr>
                        <a:t>yet/already</a:t>
                      </a:r>
                    </a:p>
                  </a:txBody>
                  <a:tcPr/>
                </a:tc>
                <a:tc>
                  <a:txBody>
                    <a:bodyPr/>
                    <a:lstStyle/>
                    <a:p>
                      <a:r>
                        <a:rPr lang="en-US" sz="2000" dirty="0">
                          <a:solidFill>
                            <a:schemeClr val="accent5">
                              <a:lumMod val="50000"/>
                            </a:schemeClr>
                          </a:solidFill>
                        </a:rPr>
                        <a:t>No, but I have </a:t>
                      </a:r>
                      <a:r>
                        <a:rPr lang="en-US" sz="2000" b="1" dirty="0">
                          <a:solidFill>
                            <a:schemeClr val="accent5">
                              <a:lumMod val="50000"/>
                            </a:schemeClr>
                          </a:solidFill>
                        </a:rPr>
                        <a:t>already</a:t>
                      </a:r>
                      <a:r>
                        <a:rPr lang="en-US" sz="2000" dirty="0">
                          <a:solidFill>
                            <a:schemeClr val="accent5">
                              <a:lumMod val="50000"/>
                            </a:schemeClr>
                          </a:solidFill>
                        </a:rPr>
                        <a:t> had breakfast.</a:t>
                      </a:r>
                    </a:p>
                  </a:txBody>
                  <a:tcPr/>
                </a:tc>
                <a:extLst>
                  <a:ext uri="{0D108BD9-81ED-4DB2-BD59-A6C34878D82A}">
                    <a16:rowId xmlns:a16="http://schemas.microsoft.com/office/drawing/2014/main" val="1257532053"/>
                  </a:ext>
                </a:extLst>
              </a:tr>
              <a:tr h="370840">
                <a:tc>
                  <a:txBody>
                    <a:bodyPr/>
                    <a:lstStyle/>
                    <a:p>
                      <a:pPr algn="ctr"/>
                      <a:r>
                        <a:rPr lang="en-US" sz="2000" dirty="0">
                          <a:solidFill>
                            <a:schemeClr val="accent5">
                              <a:lumMod val="50000"/>
                            </a:schemeClr>
                          </a:solidFill>
                        </a:rPr>
                        <a:t>3</a:t>
                      </a:r>
                    </a:p>
                  </a:txBody>
                  <a:tcPr/>
                </a:tc>
                <a:tc>
                  <a:txBody>
                    <a:bodyPr/>
                    <a:lstStyle/>
                    <a:p>
                      <a:pPr algn="ctr"/>
                      <a:r>
                        <a:rPr lang="en-US" sz="2000" dirty="0">
                          <a:solidFill>
                            <a:schemeClr val="accent5">
                              <a:lumMod val="50000"/>
                            </a:schemeClr>
                          </a:solidFill>
                        </a:rPr>
                        <a:t>already</a:t>
                      </a:r>
                    </a:p>
                  </a:txBody>
                  <a:tcPr/>
                </a:tc>
                <a:tc>
                  <a:txBody>
                    <a:bodyPr/>
                    <a:lstStyle/>
                    <a:p>
                      <a:pPr algn="ctr"/>
                      <a:r>
                        <a:rPr lang="en-US" sz="2000" dirty="0">
                          <a:solidFill>
                            <a:schemeClr val="accent5">
                              <a:lumMod val="50000"/>
                            </a:schemeClr>
                          </a:solidFill>
                        </a:rPr>
                        <a:t>yet/already</a:t>
                      </a:r>
                    </a:p>
                  </a:txBody>
                  <a:tcPr/>
                </a:tc>
                <a:tc>
                  <a:txBody>
                    <a:bodyPr/>
                    <a:lstStyle/>
                    <a:p>
                      <a:r>
                        <a:rPr lang="en-US" sz="2000" dirty="0">
                          <a:solidFill>
                            <a:schemeClr val="accent5">
                              <a:lumMod val="50000"/>
                            </a:schemeClr>
                          </a:solidFill>
                        </a:rPr>
                        <a:t>Have you done the housework </a:t>
                      </a:r>
                      <a:r>
                        <a:rPr lang="en-US" sz="2000" b="1" dirty="0">
                          <a:solidFill>
                            <a:schemeClr val="accent5">
                              <a:lumMod val="50000"/>
                            </a:schemeClr>
                          </a:solidFill>
                        </a:rPr>
                        <a:t>yet/already</a:t>
                      </a:r>
                      <a:r>
                        <a:rPr lang="en-US" sz="2000" dirty="0">
                          <a:solidFill>
                            <a:schemeClr val="accent5">
                              <a:lumMod val="50000"/>
                            </a:schemeClr>
                          </a:solidFill>
                        </a:rPr>
                        <a:t>?</a:t>
                      </a:r>
                    </a:p>
                  </a:txBody>
                  <a:tcPr/>
                </a:tc>
                <a:extLst>
                  <a:ext uri="{0D108BD9-81ED-4DB2-BD59-A6C34878D82A}">
                    <a16:rowId xmlns:a16="http://schemas.microsoft.com/office/drawing/2014/main" val="1216207962"/>
                  </a:ext>
                </a:extLst>
              </a:tr>
              <a:tr h="370840">
                <a:tc>
                  <a:txBody>
                    <a:bodyPr/>
                    <a:lstStyle/>
                    <a:p>
                      <a:pPr algn="ctr"/>
                      <a:r>
                        <a:rPr lang="en-US" sz="2000" dirty="0">
                          <a:solidFill>
                            <a:schemeClr val="accent5">
                              <a:lumMod val="50000"/>
                            </a:schemeClr>
                          </a:solidFill>
                        </a:rPr>
                        <a:t>4</a:t>
                      </a:r>
                    </a:p>
                  </a:txBody>
                  <a:tcPr/>
                </a:tc>
                <a:tc>
                  <a:txBody>
                    <a:bodyPr/>
                    <a:lstStyle/>
                    <a:p>
                      <a:pPr algn="ctr"/>
                      <a:r>
                        <a:rPr lang="en-US" sz="2000" dirty="0">
                          <a:solidFill>
                            <a:schemeClr val="accent5">
                              <a:lumMod val="50000"/>
                            </a:schemeClr>
                          </a:solidFill>
                        </a:rPr>
                        <a:t>already</a:t>
                      </a:r>
                    </a:p>
                  </a:txBody>
                  <a:tcPr/>
                </a:tc>
                <a:tc>
                  <a:txBody>
                    <a:bodyPr/>
                    <a:lstStyle/>
                    <a:p>
                      <a:pPr algn="ctr"/>
                      <a:r>
                        <a:rPr lang="en-US" sz="2000" dirty="0">
                          <a:solidFill>
                            <a:schemeClr val="accent5">
                              <a:lumMod val="50000"/>
                            </a:schemeClr>
                          </a:solidFill>
                        </a:rPr>
                        <a:t>yet/already</a:t>
                      </a:r>
                    </a:p>
                  </a:txBody>
                  <a:tcPr/>
                </a:tc>
                <a:tc>
                  <a:txBody>
                    <a:bodyPr/>
                    <a:lstStyle/>
                    <a:p>
                      <a:r>
                        <a:rPr lang="en-US" sz="2000" dirty="0">
                          <a:solidFill>
                            <a:schemeClr val="accent5">
                              <a:lumMod val="50000"/>
                            </a:schemeClr>
                          </a:solidFill>
                        </a:rPr>
                        <a:t>No, but I have </a:t>
                      </a:r>
                      <a:r>
                        <a:rPr lang="en-US" sz="2000" b="1" dirty="0">
                          <a:solidFill>
                            <a:schemeClr val="accent5">
                              <a:lumMod val="50000"/>
                            </a:schemeClr>
                          </a:solidFill>
                        </a:rPr>
                        <a:t>already</a:t>
                      </a:r>
                      <a:r>
                        <a:rPr lang="en-US" sz="2000" dirty="0">
                          <a:solidFill>
                            <a:schemeClr val="accent5">
                              <a:lumMod val="50000"/>
                            </a:schemeClr>
                          </a:solidFill>
                        </a:rPr>
                        <a:t> done the cooking !</a:t>
                      </a:r>
                    </a:p>
                  </a:txBody>
                  <a:tcPr/>
                </a:tc>
                <a:extLst>
                  <a:ext uri="{0D108BD9-81ED-4DB2-BD59-A6C34878D82A}">
                    <a16:rowId xmlns:a16="http://schemas.microsoft.com/office/drawing/2014/main" val="3759500496"/>
                  </a:ext>
                </a:extLst>
              </a:tr>
            </a:tbl>
          </a:graphicData>
        </a:graphic>
      </p:graphicFrame>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fontScale="90000"/>
          </a:bodyPr>
          <a:lstStyle/>
          <a:p>
            <a:r>
              <a:rPr lang="fr-FR" sz="3600" b="1" dirty="0">
                <a:solidFill>
                  <a:schemeClr val="bg1"/>
                </a:solidFill>
              </a:rPr>
              <a:t>Chez Aurélie et Romain !</a:t>
            </a:r>
          </a:p>
        </p:txBody>
      </p:sp>
      <p:sp>
        <p:nvSpPr>
          <p:cNvPr id="5" name="Rounded Rectangle 46">
            <a:extLst>
              <a:ext uri="{FF2B5EF4-FFF2-40B4-BE49-F238E27FC236}">
                <a16:creationId xmlns:a16="http://schemas.microsoft.com/office/drawing/2014/main" id="{A02A453C-DE50-40D8-BF6D-776FC8320ECC}"/>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0" name="TextBox 19">
            <a:extLst>
              <a:ext uri="{FF2B5EF4-FFF2-40B4-BE49-F238E27FC236}">
                <a16:creationId xmlns:a16="http://schemas.microsoft.com/office/drawing/2014/main" id="{AC1CCC9A-67D7-9A4D-ACD6-38881CD79AB0}"/>
              </a:ext>
            </a:extLst>
          </p:cNvPr>
          <p:cNvSpPr txBox="1"/>
          <p:nvPr/>
        </p:nvSpPr>
        <p:spPr>
          <a:xfrm>
            <a:off x="151644" y="1298122"/>
            <a:ext cx="10227480" cy="461665"/>
          </a:xfrm>
          <a:prstGeom prst="rect">
            <a:avLst/>
          </a:prstGeom>
          <a:noFill/>
        </p:spPr>
        <p:txBody>
          <a:bodyPr wrap="none" rtlCol="0">
            <a:spAutoFit/>
          </a:bodyPr>
          <a:lstStyle/>
          <a:p>
            <a:pPr algn="l"/>
            <a:r>
              <a:rPr lang="fr-FR" sz="2400" dirty="0">
                <a:solidFill>
                  <a:schemeClr val="accent5">
                    <a:lumMod val="50000"/>
                  </a:schemeClr>
                </a:solidFill>
              </a:rPr>
              <a:t>Écoute la conversation entre Aurélie et Romain et traduis l’adverbe.</a:t>
            </a:r>
          </a:p>
        </p:txBody>
      </p:sp>
      <p:sp>
        <p:nvSpPr>
          <p:cNvPr id="41" name="Action Button: Custom 16">
            <a:hlinkClick r:id="" action="ppaction://noaction" highlightClick="1">
              <a:snd r:embed="rId4" name="1 chez AR.wav"/>
            </a:hlinkClick>
            <a:extLst>
              <a:ext uri="{FF2B5EF4-FFF2-40B4-BE49-F238E27FC236}">
                <a16:creationId xmlns:a16="http://schemas.microsoft.com/office/drawing/2014/main" id="{A840AABE-E4D3-374F-A651-4242842A0FC4}"/>
              </a:ext>
            </a:extLst>
          </p:cNvPr>
          <p:cNvSpPr/>
          <p:nvPr/>
        </p:nvSpPr>
        <p:spPr>
          <a:xfrm>
            <a:off x="1724463" y="2341451"/>
            <a:ext cx="360000" cy="36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1</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2" name="Action Button: Custom 16">
            <a:hlinkClick r:id="" action="ppaction://noaction" highlightClick="1">
              <a:snd r:embed="rId5" name="2 chez AR.wav"/>
            </a:hlinkClick>
            <a:extLst>
              <a:ext uri="{FF2B5EF4-FFF2-40B4-BE49-F238E27FC236}">
                <a16:creationId xmlns:a16="http://schemas.microsoft.com/office/drawing/2014/main" id="{D826B61C-34AC-AB4F-8DB8-3ED4C25808FA}"/>
              </a:ext>
            </a:extLst>
          </p:cNvPr>
          <p:cNvSpPr/>
          <p:nvPr/>
        </p:nvSpPr>
        <p:spPr>
          <a:xfrm>
            <a:off x="1724463" y="2733027"/>
            <a:ext cx="360000" cy="36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2</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3" name="Action Button: Custom 16">
            <a:hlinkClick r:id="" action="ppaction://noaction" highlightClick="1">
              <a:snd r:embed="rId6" name="3 chez AR.wav"/>
            </a:hlinkClick>
            <a:extLst>
              <a:ext uri="{FF2B5EF4-FFF2-40B4-BE49-F238E27FC236}">
                <a16:creationId xmlns:a16="http://schemas.microsoft.com/office/drawing/2014/main" id="{CC33F718-5B3F-1B47-B187-E9AAF8838D1F}"/>
              </a:ext>
            </a:extLst>
          </p:cNvPr>
          <p:cNvSpPr/>
          <p:nvPr/>
        </p:nvSpPr>
        <p:spPr>
          <a:xfrm>
            <a:off x="1724463" y="3120915"/>
            <a:ext cx="360000" cy="36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3</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4" name="Action Button: Custom 16">
            <a:hlinkClick r:id="" action="ppaction://noaction" highlightClick="1">
              <a:snd r:embed="rId7" name="4 chez AR.wav"/>
            </a:hlinkClick>
            <a:extLst>
              <a:ext uri="{FF2B5EF4-FFF2-40B4-BE49-F238E27FC236}">
                <a16:creationId xmlns:a16="http://schemas.microsoft.com/office/drawing/2014/main" id="{1541001A-0684-144D-81CD-48168E5330FD}"/>
              </a:ext>
            </a:extLst>
          </p:cNvPr>
          <p:cNvSpPr/>
          <p:nvPr/>
        </p:nvSpPr>
        <p:spPr>
          <a:xfrm>
            <a:off x="1724463" y="3508029"/>
            <a:ext cx="360000" cy="36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25" name="Action Button: Custom 16">
            <a:hlinkClick r:id="" action="ppaction://noaction" highlightClick="1">
              <a:snd r:embed="rId8" name="5 chez AR.wav"/>
            </a:hlinkClick>
            <a:extLst>
              <a:ext uri="{FF2B5EF4-FFF2-40B4-BE49-F238E27FC236}">
                <a16:creationId xmlns:a16="http://schemas.microsoft.com/office/drawing/2014/main" id="{0BE1644B-AA94-2749-9B98-3E30F59081A8}"/>
              </a:ext>
            </a:extLst>
          </p:cNvPr>
          <p:cNvSpPr/>
          <p:nvPr/>
        </p:nvSpPr>
        <p:spPr>
          <a:xfrm>
            <a:off x="1724463" y="4407794"/>
            <a:ext cx="360000" cy="36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26" name="Action Button: Custom 16">
            <a:hlinkClick r:id="" action="ppaction://noaction" highlightClick="1">
              <a:snd r:embed="rId9" name="6 chez AR.wav"/>
            </a:hlinkClick>
            <a:extLst>
              <a:ext uri="{FF2B5EF4-FFF2-40B4-BE49-F238E27FC236}">
                <a16:creationId xmlns:a16="http://schemas.microsoft.com/office/drawing/2014/main" id="{42849C32-4FCC-3B45-ACDE-C67C6CC64056}"/>
              </a:ext>
            </a:extLst>
          </p:cNvPr>
          <p:cNvSpPr/>
          <p:nvPr/>
        </p:nvSpPr>
        <p:spPr>
          <a:xfrm>
            <a:off x="1724463" y="4802162"/>
            <a:ext cx="360000" cy="36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6</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ndParaRPr>
          </a:p>
        </p:txBody>
      </p:sp>
      <p:sp>
        <p:nvSpPr>
          <p:cNvPr id="27" name="Action Button: Custom 16">
            <a:hlinkClick r:id="" action="ppaction://noaction" highlightClick="1">
              <a:snd r:embed="rId10" name="7 chez AR.wav"/>
            </a:hlinkClick>
            <a:extLst>
              <a:ext uri="{FF2B5EF4-FFF2-40B4-BE49-F238E27FC236}">
                <a16:creationId xmlns:a16="http://schemas.microsoft.com/office/drawing/2014/main" id="{14E35582-2356-B148-B784-2415F558B747}"/>
              </a:ext>
            </a:extLst>
          </p:cNvPr>
          <p:cNvSpPr/>
          <p:nvPr/>
        </p:nvSpPr>
        <p:spPr>
          <a:xfrm>
            <a:off x="1726268" y="5194822"/>
            <a:ext cx="360000" cy="36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28" name="Action Button: Custom 16">
            <a:hlinkClick r:id="" action="ppaction://noaction" highlightClick="1">
              <a:snd r:embed="rId11" name="8 chez AR.wav"/>
            </a:hlinkClick>
            <a:extLst>
              <a:ext uri="{FF2B5EF4-FFF2-40B4-BE49-F238E27FC236}">
                <a16:creationId xmlns:a16="http://schemas.microsoft.com/office/drawing/2014/main" id="{A771B568-B28B-CD4D-ADD0-8364737A412C}"/>
              </a:ext>
            </a:extLst>
          </p:cNvPr>
          <p:cNvSpPr/>
          <p:nvPr/>
        </p:nvSpPr>
        <p:spPr>
          <a:xfrm>
            <a:off x="1726268" y="5589411"/>
            <a:ext cx="360000" cy="36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29" name="Rectangle 28">
            <a:extLst>
              <a:ext uri="{FF2B5EF4-FFF2-40B4-BE49-F238E27FC236}">
                <a16:creationId xmlns:a16="http://schemas.microsoft.com/office/drawing/2014/main" id="{E83DA259-E4DE-4045-AB93-AD05C8DCC212}"/>
              </a:ext>
            </a:extLst>
          </p:cNvPr>
          <p:cNvSpPr/>
          <p:nvPr/>
        </p:nvSpPr>
        <p:spPr>
          <a:xfrm>
            <a:off x="5757020" y="2378183"/>
            <a:ext cx="6053178" cy="290289"/>
          </a:xfrm>
          <a:prstGeom prst="rect">
            <a:avLst/>
          </a:prstGeom>
          <a:solidFill>
            <a:srgbClr val="F9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74772611-6A20-CB45-8FE2-C37033359452}"/>
              </a:ext>
            </a:extLst>
          </p:cNvPr>
          <p:cNvSpPr/>
          <p:nvPr/>
        </p:nvSpPr>
        <p:spPr>
          <a:xfrm>
            <a:off x="5757020" y="3185080"/>
            <a:ext cx="5760000" cy="274320"/>
          </a:xfrm>
          <a:prstGeom prst="rect">
            <a:avLst/>
          </a:prstGeom>
          <a:solidFill>
            <a:srgbClr val="F9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6037369B-60D0-844F-99F5-D27252A6C82C}"/>
              </a:ext>
            </a:extLst>
          </p:cNvPr>
          <p:cNvSpPr/>
          <p:nvPr/>
        </p:nvSpPr>
        <p:spPr>
          <a:xfrm>
            <a:off x="5757020" y="4480792"/>
            <a:ext cx="5760000" cy="274320"/>
          </a:xfrm>
          <a:prstGeom prst="rect">
            <a:avLst/>
          </a:prstGeom>
          <a:solidFill>
            <a:srgbClr val="F9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32" name="Rectangle 31">
            <a:extLst>
              <a:ext uri="{FF2B5EF4-FFF2-40B4-BE49-F238E27FC236}">
                <a16:creationId xmlns:a16="http://schemas.microsoft.com/office/drawing/2014/main" id="{2B79C196-F04C-CB41-B114-5707EE8B7CD3}"/>
              </a:ext>
            </a:extLst>
          </p:cNvPr>
          <p:cNvSpPr/>
          <p:nvPr/>
        </p:nvSpPr>
        <p:spPr>
          <a:xfrm>
            <a:off x="5757020" y="5247717"/>
            <a:ext cx="5760000" cy="274320"/>
          </a:xfrm>
          <a:prstGeom prst="rect">
            <a:avLst/>
          </a:prstGeom>
          <a:solidFill>
            <a:srgbClr val="F9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34" name="Rectangle 33">
            <a:extLst>
              <a:ext uri="{FF2B5EF4-FFF2-40B4-BE49-F238E27FC236}">
                <a16:creationId xmlns:a16="http://schemas.microsoft.com/office/drawing/2014/main" id="{5E103A02-6B8A-D548-920E-3652396421CE}"/>
              </a:ext>
            </a:extLst>
          </p:cNvPr>
          <p:cNvSpPr/>
          <p:nvPr/>
        </p:nvSpPr>
        <p:spPr>
          <a:xfrm>
            <a:off x="5757020" y="2789616"/>
            <a:ext cx="5760000" cy="274320"/>
          </a:xfrm>
          <a:prstGeom prst="rect">
            <a:avLst/>
          </a:prstGeom>
          <a:solidFill>
            <a:srgbClr val="FDEC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a:extLst>
              <a:ext uri="{FF2B5EF4-FFF2-40B4-BE49-F238E27FC236}">
                <a16:creationId xmlns:a16="http://schemas.microsoft.com/office/drawing/2014/main" id="{0BD19F8A-E82F-7D48-972B-E0C57DE5C9EB}"/>
              </a:ext>
            </a:extLst>
          </p:cNvPr>
          <p:cNvSpPr/>
          <p:nvPr/>
        </p:nvSpPr>
        <p:spPr>
          <a:xfrm>
            <a:off x="5757020" y="3594863"/>
            <a:ext cx="5760000" cy="274320"/>
          </a:xfrm>
          <a:prstGeom prst="rect">
            <a:avLst/>
          </a:prstGeom>
          <a:solidFill>
            <a:srgbClr val="FDEC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a:extLst>
              <a:ext uri="{FF2B5EF4-FFF2-40B4-BE49-F238E27FC236}">
                <a16:creationId xmlns:a16="http://schemas.microsoft.com/office/drawing/2014/main" id="{02C04613-826C-1640-9DD8-47835F2F64E8}"/>
              </a:ext>
            </a:extLst>
          </p:cNvPr>
          <p:cNvSpPr/>
          <p:nvPr/>
        </p:nvSpPr>
        <p:spPr>
          <a:xfrm>
            <a:off x="5757020" y="4859227"/>
            <a:ext cx="5760000" cy="274320"/>
          </a:xfrm>
          <a:prstGeom prst="rect">
            <a:avLst/>
          </a:prstGeom>
          <a:solidFill>
            <a:srgbClr val="FDEC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37" name="Rectangle 36">
            <a:extLst>
              <a:ext uri="{FF2B5EF4-FFF2-40B4-BE49-F238E27FC236}">
                <a16:creationId xmlns:a16="http://schemas.microsoft.com/office/drawing/2014/main" id="{EF4D0BFE-7464-7947-A788-89E8C434AE66}"/>
              </a:ext>
            </a:extLst>
          </p:cNvPr>
          <p:cNvSpPr/>
          <p:nvPr/>
        </p:nvSpPr>
        <p:spPr>
          <a:xfrm>
            <a:off x="5757020" y="5653729"/>
            <a:ext cx="5760000" cy="274320"/>
          </a:xfrm>
          <a:prstGeom prst="rect">
            <a:avLst/>
          </a:prstGeom>
          <a:solidFill>
            <a:srgbClr val="FDEC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3" name="TextBox 2">
            <a:extLst>
              <a:ext uri="{FF2B5EF4-FFF2-40B4-BE49-F238E27FC236}">
                <a16:creationId xmlns:a16="http://schemas.microsoft.com/office/drawing/2014/main" id="{997F34E1-D56E-4E4C-9AC4-8BF701F10550}"/>
              </a:ext>
            </a:extLst>
          </p:cNvPr>
          <p:cNvSpPr txBox="1"/>
          <p:nvPr/>
        </p:nvSpPr>
        <p:spPr>
          <a:xfrm>
            <a:off x="282080" y="2875019"/>
            <a:ext cx="1179919" cy="461665"/>
          </a:xfrm>
          <a:prstGeom prst="rect">
            <a:avLst/>
          </a:prstGeom>
          <a:noFill/>
          <a:ln w="28575">
            <a:solidFill>
              <a:schemeClr val="accent1">
                <a:lumMod val="50000"/>
              </a:schemeClr>
            </a:solidFill>
          </a:ln>
        </p:spPr>
        <p:txBody>
          <a:bodyPr wrap="square" rtlCol="0">
            <a:spAutoFit/>
          </a:bodyPr>
          <a:lstStyle/>
          <a:p>
            <a:pPr algn="ctr"/>
            <a:r>
              <a:rPr lang="fr-FR" sz="2400" dirty="0">
                <a:solidFill>
                  <a:schemeClr val="accent5">
                    <a:lumMod val="50000"/>
                  </a:schemeClr>
                </a:solidFill>
              </a:rPr>
              <a:t>déjà </a:t>
            </a:r>
          </a:p>
        </p:txBody>
      </p:sp>
      <p:sp>
        <p:nvSpPr>
          <p:cNvPr id="33" name="TextBox 32">
            <a:extLst>
              <a:ext uri="{FF2B5EF4-FFF2-40B4-BE49-F238E27FC236}">
                <a16:creationId xmlns:a16="http://schemas.microsoft.com/office/drawing/2014/main" id="{FB90BC8A-D22D-443C-8B49-64F061016370}"/>
              </a:ext>
            </a:extLst>
          </p:cNvPr>
          <p:cNvSpPr txBox="1"/>
          <p:nvPr/>
        </p:nvSpPr>
        <p:spPr>
          <a:xfrm>
            <a:off x="217900" y="5010187"/>
            <a:ext cx="1308277" cy="461665"/>
          </a:xfrm>
          <a:prstGeom prst="rect">
            <a:avLst/>
          </a:prstGeom>
          <a:noFill/>
          <a:ln w="28575">
            <a:solidFill>
              <a:schemeClr val="accent1">
                <a:lumMod val="50000"/>
              </a:schemeClr>
            </a:solidFill>
          </a:ln>
        </p:spPr>
        <p:txBody>
          <a:bodyPr wrap="square" rtlCol="0">
            <a:spAutoFit/>
          </a:bodyPr>
          <a:lstStyle/>
          <a:p>
            <a:pPr algn="ctr"/>
            <a:r>
              <a:rPr lang="fr-FR" sz="2400" dirty="0">
                <a:solidFill>
                  <a:schemeClr val="accent5">
                    <a:lumMod val="50000"/>
                  </a:schemeClr>
                </a:solidFill>
              </a:rPr>
              <a:t>encore </a:t>
            </a:r>
          </a:p>
        </p:txBody>
      </p:sp>
      <p:sp>
        <p:nvSpPr>
          <p:cNvPr id="38" name="Rectangle 37">
            <a:extLst>
              <a:ext uri="{FF2B5EF4-FFF2-40B4-BE49-F238E27FC236}">
                <a16:creationId xmlns:a16="http://schemas.microsoft.com/office/drawing/2014/main" id="{0109BC82-ACB3-48DA-BF2D-88E2818235EF}"/>
              </a:ext>
            </a:extLst>
          </p:cNvPr>
          <p:cNvSpPr/>
          <p:nvPr/>
        </p:nvSpPr>
        <p:spPr>
          <a:xfrm>
            <a:off x="2260062" y="2407121"/>
            <a:ext cx="1532292" cy="261351"/>
          </a:xfrm>
          <a:prstGeom prst="rect">
            <a:avLst/>
          </a:prstGeom>
          <a:solidFill>
            <a:srgbClr val="F9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Rectangle 38">
            <a:extLst>
              <a:ext uri="{FF2B5EF4-FFF2-40B4-BE49-F238E27FC236}">
                <a16:creationId xmlns:a16="http://schemas.microsoft.com/office/drawing/2014/main" id="{5DA17E42-ED1F-46A1-AA7C-471EB13941FD}"/>
              </a:ext>
            </a:extLst>
          </p:cNvPr>
          <p:cNvSpPr/>
          <p:nvPr/>
        </p:nvSpPr>
        <p:spPr>
          <a:xfrm>
            <a:off x="4136382" y="2755975"/>
            <a:ext cx="1532837" cy="307961"/>
          </a:xfrm>
          <a:prstGeom prst="rect">
            <a:avLst/>
          </a:prstGeom>
          <a:solidFill>
            <a:srgbClr val="FDEC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ectangle 39">
            <a:extLst>
              <a:ext uri="{FF2B5EF4-FFF2-40B4-BE49-F238E27FC236}">
                <a16:creationId xmlns:a16="http://schemas.microsoft.com/office/drawing/2014/main" id="{7786A39B-0B93-4D98-927D-40F525EBC1F2}"/>
              </a:ext>
            </a:extLst>
          </p:cNvPr>
          <p:cNvSpPr/>
          <p:nvPr/>
        </p:nvSpPr>
        <p:spPr>
          <a:xfrm>
            <a:off x="2385384" y="3185080"/>
            <a:ext cx="1532837" cy="281742"/>
          </a:xfrm>
          <a:prstGeom prst="rect">
            <a:avLst/>
          </a:prstGeom>
          <a:solidFill>
            <a:srgbClr val="F9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005E5926-15FB-44B9-BB62-DCCFB3DCEBB3}"/>
              </a:ext>
            </a:extLst>
          </p:cNvPr>
          <p:cNvSpPr/>
          <p:nvPr/>
        </p:nvSpPr>
        <p:spPr>
          <a:xfrm>
            <a:off x="4042119" y="3580544"/>
            <a:ext cx="1532837" cy="287485"/>
          </a:xfrm>
          <a:prstGeom prst="rect">
            <a:avLst/>
          </a:prstGeom>
          <a:solidFill>
            <a:srgbClr val="FDEC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Rectangle 45">
            <a:extLst>
              <a:ext uri="{FF2B5EF4-FFF2-40B4-BE49-F238E27FC236}">
                <a16:creationId xmlns:a16="http://schemas.microsoft.com/office/drawing/2014/main" id="{092D2818-E926-4FF5-BB0A-3A49E0719918}"/>
              </a:ext>
            </a:extLst>
          </p:cNvPr>
          <p:cNvSpPr/>
          <p:nvPr/>
        </p:nvSpPr>
        <p:spPr>
          <a:xfrm>
            <a:off x="2385384" y="4458402"/>
            <a:ext cx="1310717" cy="274320"/>
          </a:xfrm>
          <a:prstGeom prst="rect">
            <a:avLst/>
          </a:prstGeom>
          <a:solidFill>
            <a:srgbClr val="F9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47" name="Rectangle 46">
            <a:extLst>
              <a:ext uri="{FF2B5EF4-FFF2-40B4-BE49-F238E27FC236}">
                <a16:creationId xmlns:a16="http://schemas.microsoft.com/office/drawing/2014/main" id="{2CC4AC6C-435C-4028-9F8D-DB763C0C064C}"/>
              </a:ext>
            </a:extLst>
          </p:cNvPr>
          <p:cNvSpPr/>
          <p:nvPr/>
        </p:nvSpPr>
        <p:spPr>
          <a:xfrm>
            <a:off x="4223010" y="4873027"/>
            <a:ext cx="1359582" cy="274320"/>
          </a:xfrm>
          <a:prstGeom prst="rect">
            <a:avLst/>
          </a:prstGeom>
          <a:solidFill>
            <a:srgbClr val="FDEC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48" name="Rectangle 47">
            <a:extLst>
              <a:ext uri="{FF2B5EF4-FFF2-40B4-BE49-F238E27FC236}">
                <a16:creationId xmlns:a16="http://schemas.microsoft.com/office/drawing/2014/main" id="{BB8A1259-7C15-4568-A16F-24E2F8FDEC2F}"/>
              </a:ext>
            </a:extLst>
          </p:cNvPr>
          <p:cNvSpPr/>
          <p:nvPr/>
        </p:nvSpPr>
        <p:spPr>
          <a:xfrm>
            <a:off x="4105052" y="5269657"/>
            <a:ext cx="1406970" cy="294431"/>
          </a:xfrm>
          <a:prstGeom prst="rect">
            <a:avLst/>
          </a:prstGeom>
          <a:solidFill>
            <a:srgbClr val="F9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49" name="Rectangle 48">
            <a:extLst>
              <a:ext uri="{FF2B5EF4-FFF2-40B4-BE49-F238E27FC236}">
                <a16:creationId xmlns:a16="http://schemas.microsoft.com/office/drawing/2014/main" id="{44DD4DF6-10F5-4332-B793-3FB851B95527}"/>
              </a:ext>
            </a:extLst>
          </p:cNvPr>
          <p:cNvSpPr/>
          <p:nvPr/>
        </p:nvSpPr>
        <p:spPr>
          <a:xfrm>
            <a:off x="2308188" y="5662632"/>
            <a:ext cx="1436039" cy="260831"/>
          </a:xfrm>
          <a:prstGeom prst="rect">
            <a:avLst/>
          </a:prstGeom>
          <a:solidFill>
            <a:srgbClr val="FDEC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Tree>
    <p:extLst>
      <p:ext uri="{BB962C8B-B14F-4D97-AF65-F5344CB8AC3E}">
        <p14:creationId xmlns:p14="http://schemas.microsoft.com/office/powerpoint/2010/main" val="2971502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3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30"/>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35"/>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31"/>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36"/>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32"/>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3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P spid="31" grpId="0" animBg="1"/>
      <p:bldP spid="32" grpId="0" animBg="1"/>
      <p:bldP spid="34" grpId="0" animBg="1"/>
      <p:bldP spid="35" grpId="0" animBg="1"/>
      <p:bldP spid="36" grpId="0" animBg="1"/>
      <p:bldP spid="37" grpId="0" animBg="1"/>
      <p:bldP spid="38" grpId="0" animBg="1"/>
      <p:bldP spid="39" grpId="0" animBg="1"/>
      <p:bldP spid="40" grpId="0" animBg="1"/>
      <p:bldP spid="45" grpId="0" animBg="1"/>
      <p:bldP spid="46" grpId="0" animBg="1"/>
      <p:bldP spid="47" grpId="0" animBg="1"/>
      <p:bldP spid="48" grpId="0" animBg="1"/>
      <p:bldP spid="49"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20CD830-2BA7-498C-81D4-2D27CD8104EC}"/>
              </a:ext>
            </a:extLst>
          </p:cNvPr>
          <p:cNvSpPr>
            <a:spLocks noGrp="1"/>
          </p:cNvSpPr>
          <p:nvPr>
            <p:ph type="title"/>
          </p:nvPr>
        </p:nvSpPr>
        <p:spPr>
          <a:xfrm>
            <a:off x="838200" y="443074"/>
            <a:ext cx="3998495" cy="358134"/>
          </a:xfrm>
        </p:spPr>
        <p:txBody>
          <a:bodyPr>
            <a:normAutofit fontScale="90000"/>
          </a:bodyPr>
          <a:lstStyle/>
          <a:p>
            <a:r>
              <a:rPr lang="en-GB" sz="2000"/>
              <a:t>Present simple or continuous?</a:t>
            </a:r>
          </a:p>
        </p:txBody>
      </p:sp>
      <p:pic>
        <p:nvPicPr>
          <p:cNvPr id="24" name="Picture 23" descr="background rectangle">
            <a:extLst>
              <a:ext uri="{FF2B5EF4-FFF2-40B4-BE49-F238E27FC236}">
                <a16:creationId xmlns:a16="http://schemas.microsoft.com/office/drawing/2014/main" id="{24C1D6E5-DD6C-43AF-A370-1361DBCF0C0E}"/>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5" name="Title 3">
            <a:extLst>
              <a:ext uri="{FF2B5EF4-FFF2-40B4-BE49-F238E27FC236}">
                <a16:creationId xmlns:a16="http://schemas.microsoft.com/office/drawing/2014/main" id="{C849396F-99CE-4EAD-8FE2-D09EBBF669D8}"/>
              </a:ext>
            </a:extLst>
          </p:cNvPr>
          <p:cNvSpPr txBox="1">
            <a:spLocks/>
          </p:cNvSpPr>
          <p:nvPr/>
        </p:nvSpPr>
        <p:spPr>
          <a:xfrm>
            <a:off x="0" y="296864"/>
            <a:ext cx="6291072"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lvl="0">
              <a:defRPr/>
            </a:pPr>
            <a:r>
              <a:rPr lang="en-GB" sz="3200" b="1" dirty="0">
                <a:solidFill>
                  <a:prstClr val="white"/>
                </a:solidFill>
              </a:rPr>
              <a:t>Lis et </a:t>
            </a:r>
            <a:r>
              <a:rPr lang="en-GB" sz="3200" b="1" dirty="0" err="1">
                <a:solidFill>
                  <a:prstClr val="white"/>
                </a:solidFill>
              </a:rPr>
              <a:t>traduis</a:t>
            </a:r>
            <a:r>
              <a:rPr lang="en-GB" sz="3200" b="1" dirty="0">
                <a:solidFill>
                  <a:prstClr val="white"/>
                </a:solidFill>
              </a:rPr>
              <a:t> ! </a:t>
            </a:r>
          </a:p>
        </p:txBody>
      </p:sp>
      <p:sp>
        <p:nvSpPr>
          <p:cNvPr id="41" name="Rounded Rectangle 46">
            <a:extLst>
              <a:ext uri="{FF2B5EF4-FFF2-40B4-BE49-F238E27FC236}">
                <a16:creationId xmlns:a16="http://schemas.microsoft.com/office/drawing/2014/main" id="{4826D362-9502-064C-8728-8B1997191DAE}"/>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 name="Rectangle 2">
            <a:extLst>
              <a:ext uri="{FF2B5EF4-FFF2-40B4-BE49-F238E27FC236}">
                <a16:creationId xmlns:a16="http://schemas.microsoft.com/office/drawing/2014/main" id="{A279DFF6-6E94-3443-ACCC-29D86134B600}"/>
              </a:ext>
            </a:extLst>
          </p:cNvPr>
          <p:cNvSpPr/>
          <p:nvPr/>
        </p:nvSpPr>
        <p:spPr>
          <a:xfrm>
            <a:off x="838200" y="2124295"/>
            <a:ext cx="10483735" cy="643446"/>
          </a:xfrm>
          <a:prstGeom prst="rect">
            <a:avLst/>
          </a:prstGeom>
        </p:spPr>
        <p:txBody>
          <a:bodyPr wrap="square">
            <a:spAutoFit/>
          </a:bodyPr>
          <a:lstStyle/>
          <a:p>
            <a:pPr algn="ctr">
              <a:lnSpc>
                <a:spcPct val="125000"/>
              </a:lnSpc>
            </a:pPr>
            <a:r>
              <a:rPr lang="en-GB" sz="3200" b="1" dirty="0">
                <a:solidFill>
                  <a:schemeClr val="accent5">
                    <a:lumMod val="50000"/>
                  </a:schemeClr>
                </a:solidFill>
              </a:rPr>
              <a:t>I haven’t had breakfast yet. </a:t>
            </a:r>
          </a:p>
        </p:txBody>
      </p:sp>
      <p:sp>
        <p:nvSpPr>
          <p:cNvPr id="9" name="Rectangle 8">
            <a:extLst>
              <a:ext uri="{FF2B5EF4-FFF2-40B4-BE49-F238E27FC236}">
                <a16:creationId xmlns:a16="http://schemas.microsoft.com/office/drawing/2014/main" id="{6329F6BD-EAE3-7E45-B2F0-37050137AEDA}"/>
              </a:ext>
            </a:extLst>
          </p:cNvPr>
          <p:cNvSpPr/>
          <p:nvPr/>
        </p:nvSpPr>
        <p:spPr>
          <a:xfrm>
            <a:off x="838200" y="3628500"/>
            <a:ext cx="10483735" cy="643446"/>
          </a:xfrm>
          <a:prstGeom prst="rect">
            <a:avLst/>
          </a:prstGeom>
        </p:spPr>
        <p:txBody>
          <a:bodyPr wrap="square">
            <a:spAutoFit/>
          </a:bodyPr>
          <a:lstStyle/>
          <a:p>
            <a:pPr algn="ctr">
              <a:lnSpc>
                <a:spcPct val="125000"/>
              </a:lnSpc>
            </a:pPr>
            <a:r>
              <a:rPr lang="en-GB" sz="3200" b="1" dirty="0">
                <a:solidFill>
                  <a:srgbClr val="EE6000"/>
                </a:solidFill>
              </a:rPr>
              <a:t>Je </a:t>
            </a:r>
            <a:r>
              <a:rPr lang="en-GB" sz="3200" b="1" dirty="0" err="1">
                <a:solidFill>
                  <a:srgbClr val="EE6000"/>
                </a:solidFill>
              </a:rPr>
              <a:t>n’ai</a:t>
            </a:r>
            <a:r>
              <a:rPr lang="en-GB" sz="3200" b="1" dirty="0">
                <a:solidFill>
                  <a:srgbClr val="EE6000"/>
                </a:solidFill>
              </a:rPr>
              <a:t> pas encore pris le petit-déjeuner. </a:t>
            </a:r>
          </a:p>
        </p:txBody>
      </p:sp>
    </p:spTree>
    <p:extLst>
      <p:ext uri="{BB962C8B-B14F-4D97-AF65-F5344CB8AC3E}">
        <p14:creationId xmlns:p14="http://schemas.microsoft.com/office/powerpoint/2010/main" val="2209744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20CD830-2BA7-498C-81D4-2D27CD8104EC}"/>
              </a:ext>
            </a:extLst>
          </p:cNvPr>
          <p:cNvSpPr>
            <a:spLocks noGrp="1"/>
          </p:cNvSpPr>
          <p:nvPr>
            <p:ph type="title"/>
          </p:nvPr>
        </p:nvSpPr>
        <p:spPr>
          <a:xfrm>
            <a:off x="838200" y="443074"/>
            <a:ext cx="3998495" cy="358134"/>
          </a:xfrm>
        </p:spPr>
        <p:txBody>
          <a:bodyPr>
            <a:normAutofit fontScale="90000"/>
          </a:bodyPr>
          <a:lstStyle/>
          <a:p>
            <a:r>
              <a:rPr lang="en-GB" sz="2000"/>
              <a:t>Present simple or continuous?</a:t>
            </a:r>
          </a:p>
        </p:txBody>
      </p:sp>
      <p:pic>
        <p:nvPicPr>
          <p:cNvPr id="24" name="Picture 23" descr="background rectangle">
            <a:extLst>
              <a:ext uri="{FF2B5EF4-FFF2-40B4-BE49-F238E27FC236}">
                <a16:creationId xmlns:a16="http://schemas.microsoft.com/office/drawing/2014/main" id="{24C1D6E5-DD6C-43AF-A370-1361DBCF0C0E}"/>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5" name="Title 3">
            <a:extLst>
              <a:ext uri="{FF2B5EF4-FFF2-40B4-BE49-F238E27FC236}">
                <a16:creationId xmlns:a16="http://schemas.microsoft.com/office/drawing/2014/main" id="{C849396F-99CE-4EAD-8FE2-D09EBBF669D8}"/>
              </a:ext>
            </a:extLst>
          </p:cNvPr>
          <p:cNvSpPr txBox="1">
            <a:spLocks/>
          </p:cNvSpPr>
          <p:nvPr/>
        </p:nvSpPr>
        <p:spPr>
          <a:xfrm>
            <a:off x="0" y="296864"/>
            <a:ext cx="6291072"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lvl="0">
              <a:defRPr/>
            </a:pPr>
            <a:r>
              <a:rPr lang="en-GB" sz="3200" b="1" dirty="0">
                <a:solidFill>
                  <a:prstClr val="white"/>
                </a:solidFill>
              </a:rPr>
              <a:t>Lis et </a:t>
            </a:r>
            <a:r>
              <a:rPr lang="en-GB" sz="3200" b="1" dirty="0" err="1">
                <a:solidFill>
                  <a:prstClr val="white"/>
                </a:solidFill>
              </a:rPr>
              <a:t>traduis</a:t>
            </a:r>
            <a:r>
              <a:rPr lang="en-GB" sz="3200" b="1" dirty="0">
                <a:solidFill>
                  <a:prstClr val="white"/>
                </a:solidFill>
              </a:rPr>
              <a:t> ! </a:t>
            </a:r>
          </a:p>
        </p:txBody>
      </p:sp>
      <p:sp>
        <p:nvSpPr>
          <p:cNvPr id="41" name="Rounded Rectangle 46">
            <a:extLst>
              <a:ext uri="{FF2B5EF4-FFF2-40B4-BE49-F238E27FC236}">
                <a16:creationId xmlns:a16="http://schemas.microsoft.com/office/drawing/2014/main" id="{4826D362-9502-064C-8728-8B1997191DAE}"/>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 name="Rectangle 2">
            <a:extLst>
              <a:ext uri="{FF2B5EF4-FFF2-40B4-BE49-F238E27FC236}">
                <a16:creationId xmlns:a16="http://schemas.microsoft.com/office/drawing/2014/main" id="{A279DFF6-6E94-3443-ACCC-29D86134B600}"/>
              </a:ext>
            </a:extLst>
          </p:cNvPr>
          <p:cNvSpPr/>
          <p:nvPr/>
        </p:nvSpPr>
        <p:spPr>
          <a:xfrm>
            <a:off x="838200" y="2124295"/>
            <a:ext cx="10483735" cy="643446"/>
          </a:xfrm>
          <a:prstGeom prst="rect">
            <a:avLst/>
          </a:prstGeom>
        </p:spPr>
        <p:txBody>
          <a:bodyPr wrap="square">
            <a:spAutoFit/>
          </a:bodyPr>
          <a:lstStyle/>
          <a:p>
            <a:pPr algn="ctr">
              <a:lnSpc>
                <a:spcPct val="125000"/>
              </a:lnSpc>
            </a:pPr>
            <a:r>
              <a:rPr lang="en-GB" sz="3200" b="1" dirty="0">
                <a:solidFill>
                  <a:schemeClr val="accent5">
                    <a:lumMod val="50000"/>
                  </a:schemeClr>
                </a:solidFill>
              </a:rPr>
              <a:t>You (pl.) already had the illness.</a:t>
            </a:r>
          </a:p>
        </p:txBody>
      </p:sp>
      <p:sp>
        <p:nvSpPr>
          <p:cNvPr id="9" name="Rectangle 8">
            <a:extLst>
              <a:ext uri="{FF2B5EF4-FFF2-40B4-BE49-F238E27FC236}">
                <a16:creationId xmlns:a16="http://schemas.microsoft.com/office/drawing/2014/main" id="{6329F6BD-EAE3-7E45-B2F0-37050137AEDA}"/>
              </a:ext>
            </a:extLst>
          </p:cNvPr>
          <p:cNvSpPr/>
          <p:nvPr/>
        </p:nvSpPr>
        <p:spPr>
          <a:xfrm>
            <a:off x="838200" y="3628500"/>
            <a:ext cx="10483735" cy="643446"/>
          </a:xfrm>
          <a:prstGeom prst="rect">
            <a:avLst/>
          </a:prstGeom>
        </p:spPr>
        <p:txBody>
          <a:bodyPr wrap="square">
            <a:spAutoFit/>
          </a:bodyPr>
          <a:lstStyle/>
          <a:p>
            <a:pPr algn="ctr">
              <a:lnSpc>
                <a:spcPct val="125000"/>
              </a:lnSpc>
            </a:pPr>
            <a:r>
              <a:rPr lang="en-GB" sz="3200" b="1" dirty="0" err="1">
                <a:solidFill>
                  <a:srgbClr val="EE6000"/>
                </a:solidFill>
              </a:rPr>
              <a:t>Vous</a:t>
            </a:r>
            <a:r>
              <a:rPr lang="en-GB" sz="3200" b="1" dirty="0">
                <a:solidFill>
                  <a:srgbClr val="EE6000"/>
                </a:solidFill>
              </a:rPr>
              <a:t> </a:t>
            </a:r>
            <a:r>
              <a:rPr lang="en-GB" sz="3200" b="1" dirty="0" err="1">
                <a:solidFill>
                  <a:srgbClr val="EE6000"/>
                </a:solidFill>
              </a:rPr>
              <a:t>avez</a:t>
            </a:r>
            <a:r>
              <a:rPr lang="en-GB" sz="3200" b="1" dirty="0">
                <a:solidFill>
                  <a:srgbClr val="EE6000"/>
                </a:solidFill>
              </a:rPr>
              <a:t> déjà </a:t>
            </a:r>
            <a:r>
              <a:rPr lang="en-GB" sz="3200" b="1" dirty="0" err="1">
                <a:solidFill>
                  <a:srgbClr val="EE6000"/>
                </a:solidFill>
              </a:rPr>
              <a:t>eu</a:t>
            </a:r>
            <a:r>
              <a:rPr lang="en-GB" sz="3200" b="1" dirty="0">
                <a:solidFill>
                  <a:srgbClr val="EE6000"/>
                </a:solidFill>
              </a:rPr>
              <a:t> la </a:t>
            </a:r>
            <a:r>
              <a:rPr lang="en-GB" sz="3200" b="1" dirty="0" err="1">
                <a:solidFill>
                  <a:srgbClr val="EE6000"/>
                </a:solidFill>
              </a:rPr>
              <a:t>maladie</a:t>
            </a:r>
            <a:r>
              <a:rPr lang="en-GB" sz="3200" b="1" dirty="0">
                <a:solidFill>
                  <a:srgbClr val="EE6000"/>
                </a:solidFill>
              </a:rPr>
              <a:t>. </a:t>
            </a:r>
          </a:p>
        </p:txBody>
      </p:sp>
    </p:spTree>
    <p:extLst>
      <p:ext uri="{BB962C8B-B14F-4D97-AF65-F5344CB8AC3E}">
        <p14:creationId xmlns:p14="http://schemas.microsoft.com/office/powerpoint/2010/main" val="3495493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20CD830-2BA7-498C-81D4-2D27CD8104EC}"/>
              </a:ext>
            </a:extLst>
          </p:cNvPr>
          <p:cNvSpPr>
            <a:spLocks noGrp="1"/>
          </p:cNvSpPr>
          <p:nvPr>
            <p:ph type="title"/>
          </p:nvPr>
        </p:nvSpPr>
        <p:spPr>
          <a:xfrm>
            <a:off x="838200" y="443074"/>
            <a:ext cx="3998495" cy="358134"/>
          </a:xfrm>
        </p:spPr>
        <p:txBody>
          <a:bodyPr>
            <a:normAutofit fontScale="90000"/>
          </a:bodyPr>
          <a:lstStyle/>
          <a:p>
            <a:r>
              <a:rPr lang="en-GB" sz="2000"/>
              <a:t>Present simple or continuous?</a:t>
            </a:r>
          </a:p>
        </p:txBody>
      </p:sp>
      <p:pic>
        <p:nvPicPr>
          <p:cNvPr id="24" name="Picture 23" descr="background rectangle">
            <a:extLst>
              <a:ext uri="{FF2B5EF4-FFF2-40B4-BE49-F238E27FC236}">
                <a16:creationId xmlns:a16="http://schemas.microsoft.com/office/drawing/2014/main" id="{24C1D6E5-DD6C-43AF-A370-1361DBCF0C0E}"/>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5" name="Title 3">
            <a:extLst>
              <a:ext uri="{FF2B5EF4-FFF2-40B4-BE49-F238E27FC236}">
                <a16:creationId xmlns:a16="http://schemas.microsoft.com/office/drawing/2014/main" id="{C849396F-99CE-4EAD-8FE2-D09EBBF669D8}"/>
              </a:ext>
            </a:extLst>
          </p:cNvPr>
          <p:cNvSpPr txBox="1">
            <a:spLocks/>
          </p:cNvSpPr>
          <p:nvPr/>
        </p:nvSpPr>
        <p:spPr>
          <a:xfrm>
            <a:off x="0" y="296864"/>
            <a:ext cx="6291072"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lvl="0">
              <a:defRPr/>
            </a:pPr>
            <a:r>
              <a:rPr lang="en-GB" sz="3200" b="1" dirty="0">
                <a:solidFill>
                  <a:prstClr val="white"/>
                </a:solidFill>
              </a:rPr>
              <a:t>Lis et </a:t>
            </a:r>
            <a:r>
              <a:rPr lang="en-GB" sz="3200" b="1" dirty="0" err="1">
                <a:solidFill>
                  <a:prstClr val="white"/>
                </a:solidFill>
              </a:rPr>
              <a:t>traduis</a:t>
            </a:r>
            <a:r>
              <a:rPr lang="en-GB" sz="3200" b="1" dirty="0">
                <a:solidFill>
                  <a:prstClr val="white"/>
                </a:solidFill>
              </a:rPr>
              <a:t> ! </a:t>
            </a:r>
          </a:p>
        </p:txBody>
      </p:sp>
      <p:sp>
        <p:nvSpPr>
          <p:cNvPr id="41" name="Rounded Rectangle 46">
            <a:extLst>
              <a:ext uri="{FF2B5EF4-FFF2-40B4-BE49-F238E27FC236}">
                <a16:creationId xmlns:a16="http://schemas.microsoft.com/office/drawing/2014/main" id="{4826D362-9502-064C-8728-8B1997191DAE}"/>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 name="Rectangle 2">
            <a:extLst>
              <a:ext uri="{FF2B5EF4-FFF2-40B4-BE49-F238E27FC236}">
                <a16:creationId xmlns:a16="http://schemas.microsoft.com/office/drawing/2014/main" id="{A279DFF6-6E94-3443-ACCC-29D86134B600}"/>
              </a:ext>
            </a:extLst>
          </p:cNvPr>
          <p:cNvSpPr/>
          <p:nvPr/>
        </p:nvSpPr>
        <p:spPr>
          <a:xfrm>
            <a:off x="838200" y="2124295"/>
            <a:ext cx="10483735" cy="643446"/>
          </a:xfrm>
          <a:prstGeom prst="rect">
            <a:avLst/>
          </a:prstGeom>
        </p:spPr>
        <p:txBody>
          <a:bodyPr wrap="square">
            <a:spAutoFit/>
          </a:bodyPr>
          <a:lstStyle/>
          <a:p>
            <a:pPr algn="ctr">
              <a:lnSpc>
                <a:spcPct val="125000"/>
              </a:lnSpc>
            </a:pPr>
            <a:r>
              <a:rPr lang="en-GB" sz="3200" b="1" dirty="0">
                <a:solidFill>
                  <a:schemeClr val="accent5">
                    <a:lumMod val="50000"/>
                  </a:schemeClr>
                </a:solidFill>
              </a:rPr>
              <a:t>Did she understand the game? </a:t>
            </a:r>
          </a:p>
        </p:txBody>
      </p:sp>
      <p:sp>
        <p:nvSpPr>
          <p:cNvPr id="9" name="Rectangle 8">
            <a:extLst>
              <a:ext uri="{FF2B5EF4-FFF2-40B4-BE49-F238E27FC236}">
                <a16:creationId xmlns:a16="http://schemas.microsoft.com/office/drawing/2014/main" id="{6329F6BD-EAE3-7E45-B2F0-37050137AEDA}"/>
              </a:ext>
            </a:extLst>
          </p:cNvPr>
          <p:cNvSpPr/>
          <p:nvPr/>
        </p:nvSpPr>
        <p:spPr>
          <a:xfrm>
            <a:off x="838200" y="3628500"/>
            <a:ext cx="10483735" cy="1258999"/>
          </a:xfrm>
          <a:prstGeom prst="rect">
            <a:avLst/>
          </a:prstGeom>
        </p:spPr>
        <p:txBody>
          <a:bodyPr wrap="square">
            <a:spAutoFit/>
          </a:bodyPr>
          <a:lstStyle/>
          <a:p>
            <a:pPr algn="ctr">
              <a:lnSpc>
                <a:spcPct val="125000"/>
              </a:lnSpc>
            </a:pPr>
            <a:r>
              <a:rPr lang="en-GB" sz="3200" b="1" dirty="0">
                <a:solidFill>
                  <a:srgbClr val="EE6000"/>
                </a:solidFill>
              </a:rPr>
              <a:t>Est-</a:t>
            </a:r>
            <a:r>
              <a:rPr lang="en-GB" sz="3200" b="1" dirty="0" err="1">
                <a:solidFill>
                  <a:srgbClr val="EE6000"/>
                </a:solidFill>
              </a:rPr>
              <a:t>ce</a:t>
            </a:r>
            <a:r>
              <a:rPr lang="en-GB" sz="3200" b="1" dirty="0">
                <a:solidFill>
                  <a:srgbClr val="EE6000"/>
                </a:solidFill>
              </a:rPr>
              <a:t> </a:t>
            </a:r>
            <a:r>
              <a:rPr lang="en-GB" sz="3200" b="1" dirty="0" err="1">
                <a:solidFill>
                  <a:srgbClr val="EE6000"/>
                </a:solidFill>
              </a:rPr>
              <a:t>qu’elle</a:t>
            </a:r>
            <a:r>
              <a:rPr lang="en-GB" sz="3200" b="1" dirty="0">
                <a:solidFill>
                  <a:srgbClr val="EE6000"/>
                </a:solidFill>
              </a:rPr>
              <a:t> a </a:t>
            </a:r>
            <a:r>
              <a:rPr lang="en-GB" sz="3200" b="1" dirty="0" err="1">
                <a:solidFill>
                  <a:srgbClr val="EE6000"/>
                </a:solidFill>
              </a:rPr>
              <a:t>compris</a:t>
            </a:r>
            <a:r>
              <a:rPr lang="en-GB" sz="3200" b="1" dirty="0">
                <a:solidFill>
                  <a:srgbClr val="EE6000"/>
                </a:solidFill>
              </a:rPr>
              <a:t> le jeu ?</a:t>
            </a:r>
          </a:p>
          <a:p>
            <a:pPr algn="ctr">
              <a:lnSpc>
                <a:spcPct val="125000"/>
              </a:lnSpc>
            </a:pPr>
            <a:r>
              <a:rPr lang="en-GB" sz="3200" b="1" dirty="0">
                <a:solidFill>
                  <a:srgbClr val="EE6000"/>
                </a:solidFill>
              </a:rPr>
              <a:t>Elle a </a:t>
            </a:r>
            <a:r>
              <a:rPr lang="en-GB" sz="3200" b="1" dirty="0" err="1">
                <a:solidFill>
                  <a:srgbClr val="EE6000"/>
                </a:solidFill>
              </a:rPr>
              <a:t>compris</a:t>
            </a:r>
            <a:r>
              <a:rPr lang="en-GB" sz="3200" b="1" dirty="0">
                <a:solidFill>
                  <a:srgbClr val="EE6000"/>
                </a:solidFill>
              </a:rPr>
              <a:t> le jeu ?</a:t>
            </a:r>
          </a:p>
        </p:txBody>
      </p:sp>
    </p:spTree>
    <p:extLst>
      <p:ext uri="{BB962C8B-B14F-4D97-AF65-F5344CB8AC3E}">
        <p14:creationId xmlns:p14="http://schemas.microsoft.com/office/powerpoint/2010/main" val="1642978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20CD830-2BA7-498C-81D4-2D27CD8104EC}"/>
              </a:ext>
            </a:extLst>
          </p:cNvPr>
          <p:cNvSpPr>
            <a:spLocks noGrp="1"/>
          </p:cNvSpPr>
          <p:nvPr>
            <p:ph type="title"/>
          </p:nvPr>
        </p:nvSpPr>
        <p:spPr>
          <a:xfrm>
            <a:off x="838200" y="443074"/>
            <a:ext cx="3998495" cy="358134"/>
          </a:xfrm>
        </p:spPr>
        <p:txBody>
          <a:bodyPr>
            <a:normAutofit fontScale="90000"/>
          </a:bodyPr>
          <a:lstStyle/>
          <a:p>
            <a:r>
              <a:rPr lang="en-GB" sz="2000"/>
              <a:t>Present simple or continuous?</a:t>
            </a:r>
          </a:p>
        </p:txBody>
      </p:sp>
      <p:pic>
        <p:nvPicPr>
          <p:cNvPr id="24" name="Picture 23" descr="background rectangle">
            <a:extLst>
              <a:ext uri="{FF2B5EF4-FFF2-40B4-BE49-F238E27FC236}">
                <a16:creationId xmlns:a16="http://schemas.microsoft.com/office/drawing/2014/main" id="{24C1D6E5-DD6C-43AF-A370-1361DBCF0C0E}"/>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5" name="Title 3">
            <a:extLst>
              <a:ext uri="{FF2B5EF4-FFF2-40B4-BE49-F238E27FC236}">
                <a16:creationId xmlns:a16="http://schemas.microsoft.com/office/drawing/2014/main" id="{C849396F-99CE-4EAD-8FE2-D09EBBF669D8}"/>
              </a:ext>
            </a:extLst>
          </p:cNvPr>
          <p:cNvSpPr txBox="1">
            <a:spLocks/>
          </p:cNvSpPr>
          <p:nvPr/>
        </p:nvSpPr>
        <p:spPr>
          <a:xfrm>
            <a:off x="0" y="296864"/>
            <a:ext cx="6291072"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lvl="0">
              <a:defRPr/>
            </a:pPr>
            <a:r>
              <a:rPr lang="en-GB" sz="3200" b="1" dirty="0">
                <a:solidFill>
                  <a:prstClr val="white"/>
                </a:solidFill>
              </a:rPr>
              <a:t>Lis et </a:t>
            </a:r>
            <a:r>
              <a:rPr lang="en-GB" sz="3200" b="1" dirty="0" err="1">
                <a:solidFill>
                  <a:prstClr val="white"/>
                </a:solidFill>
              </a:rPr>
              <a:t>traduis</a:t>
            </a:r>
            <a:r>
              <a:rPr lang="en-GB" sz="3200" b="1" dirty="0">
                <a:solidFill>
                  <a:prstClr val="white"/>
                </a:solidFill>
              </a:rPr>
              <a:t> ! </a:t>
            </a:r>
          </a:p>
        </p:txBody>
      </p:sp>
      <p:sp>
        <p:nvSpPr>
          <p:cNvPr id="41" name="Rounded Rectangle 46">
            <a:extLst>
              <a:ext uri="{FF2B5EF4-FFF2-40B4-BE49-F238E27FC236}">
                <a16:creationId xmlns:a16="http://schemas.microsoft.com/office/drawing/2014/main" id="{4826D362-9502-064C-8728-8B1997191DAE}"/>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 name="Rectangle 2">
            <a:extLst>
              <a:ext uri="{FF2B5EF4-FFF2-40B4-BE49-F238E27FC236}">
                <a16:creationId xmlns:a16="http://schemas.microsoft.com/office/drawing/2014/main" id="{A279DFF6-6E94-3443-ACCC-29D86134B600}"/>
              </a:ext>
            </a:extLst>
          </p:cNvPr>
          <p:cNvSpPr/>
          <p:nvPr/>
        </p:nvSpPr>
        <p:spPr>
          <a:xfrm>
            <a:off x="838200" y="2124295"/>
            <a:ext cx="10483735" cy="643446"/>
          </a:xfrm>
          <a:prstGeom prst="rect">
            <a:avLst/>
          </a:prstGeom>
        </p:spPr>
        <p:txBody>
          <a:bodyPr wrap="square">
            <a:spAutoFit/>
          </a:bodyPr>
          <a:lstStyle/>
          <a:p>
            <a:pPr algn="ctr">
              <a:lnSpc>
                <a:spcPct val="125000"/>
              </a:lnSpc>
            </a:pPr>
            <a:r>
              <a:rPr lang="en-GB" sz="3200" b="1" dirty="0">
                <a:solidFill>
                  <a:schemeClr val="accent5">
                    <a:lumMod val="50000"/>
                  </a:schemeClr>
                </a:solidFill>
              </a:rPr>
              <a:t>Have you learned the words yet? </a:t>
            </a:r>
          </a:p>
        </p:txBody>
      </p:sp>
      <p:sp>
        <p:nvSpPr>
          <p:cNvPr id="9" name="Rectangle 8">
            <a:extLst>
              <a:ext uri="{FF2B5EF4-FFF2-40B4-BE49-F238E27FC236}">
                <a16:creationId xmlns:a16="http://schemas.microsoft.com/office/drawing/2014/main" id="{6329F6BD-EAE3-7E45-B2F0-37050137AEDA}"/>
              </a:ext>
            </a:extLst>
          </p:cNvPr>
          <p:cNvSpPr/>
          <p:nvPr/>
        </p:nvSpPr>
        <p:spPr>
          <a:xfrm>
            <a:off x="838200" y="3628500"/>
            <a:ext cx="10483735" cy="1258999"/>
          </a:xfrm>
          <a:prstGeom prst="rect">
            <a:avLst/>
          </a:prstGeom>
        </p:spPr>
        <p:txBody>
          <a:bodyPr wrap="square">
            <a:spAutoFit/>
          </a:bodyPr>
          <a:lstStyle/>
          <a:p>
            <a:pPr algn="ctr">
              <a:lnSpc>
                <a:spcPct val="125000"/>
              </a:lnSpc>
            </a:pPr>
            <a:r>
              <a:rPr lang="en-GB" sz="3200" b="1" dirty="0">
                <a:solidFill>
                  <a:srgbClr val="EE6000"/>
                </a:solidFill>
              </a:rPr>
              <a:t>Est-</a:t>
            </a:r>
            <a:r>
              <a:rPr lang="en-GB" sz="3200" b="1" dirty="0" err="1">
                <a:solidFill>
                  <a:srgbClr val="EE6000"/>
                </a:solidFill>
              </a:rPr>
              <a:t>ce</a:t>
            </a:r>
            <a:r>
              <a:rPr lang="en-GB" sz="3200" b="1" dirty="0">
                <a:solidFill>
                  <a:srgbClr val="EE6000"/>
                </a:solidFill>
              </a:rPr>
              <a:t> que </a:t>
            </a:r>
            <a:r>
              <a:rPr lang="en-GB" sz="3200" b="1" dirty="0" err="1">
                <a:solidFill>
                  <a:srgbClr val="EE6000"/>
                </a:solidFill>
              </a:rPr>
              <a:t>tu</a:t>
            </a:r>
            <a:r>
              <a:rPr lang="en-GB" sz="3200" b="1" dirty="0">
                <a:solidFill>
                  <a:srgbClr val="EE6000"/>
                </a:solidFill>
              </a:rPr>
              <a:t> as déjà </a:t>
            </a:r>
            <a:r>
              <a:rPr lang="en-GB" sz="3200" b="1" dirty="0" err="1">
                <a:solidFill>
                  <a:srgbClr val="EE6000"/>
                </a:solidFill>
              </a:rPr>
              <a:t>appris</a:t>
            </a:r>
            <a:r>
              <a:rPr lang="en-GB" sz="3200" b="1" dirty="0">
                <a:solidFill>
                  <a:srgbClr val="EE6000"/>
                </a:solidFill>
              </a:rPr>
              <a:t> les mots ?</a:t>
            </a:r>
          </a:p>
          <a:p>
            <a:pPr algn="ctr">
              <a:lnSpc>
                <a:spcPct val="125000"/>
              </a:lnSpc>
            </a:pPr>
            <a:r>
              <a:rPr lang="en-GB" sz="3200" b="1" dirty="0">
                <a:solidFill>
                  <a:srgbClr val="EE6000"/>
                </a:solidFill>
              </a:rPr>
              <a:t>Tu as déjà </a:t>
            </a:r>
            <a:r>
              <a:rPr lang="en-GB" sz="3200" b="1" dirty="0" err="1">
                <a:solidFill>
                  <a:srgbClr val="EE6000"/>
                </a:solidFill>
              </a:rPr>
              <a:t>appris</a:t>
            </a:r>
            <a:r>
              <a:rPr lang="en-GB" sz="3200" b="1" dirty="0">
                <a:solidFill>
                  <a:srgbClr val="EE6000"/>
                </a:solidFill>
              </a:rPr>
              <a:t> les mots ? </a:t>
            </a:r>
          </a:p>
        </p:txBody>
      </p:sp>
    </p:spTree>
    <p:extLst>
      <p:ext uri="{BB962C8B-B14F-4D97-AF65-F5344CB8AC3E}">
        <p14:creationId xmlns:p14="http://schemas.microsoft.com/office/powerpoint/2010/main" val="1483217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20CD830-2BA7-498C-81D4-2D27CD8104EC}"/>
              </a:ext>
            </a:extLst>
          </p:cNvPr>
          <p:cNvSpPr>
            <a:spLocks noGrp="1"/>
          </p:cNvSpPr>
          <p:nvPr>
            <p:ph type="title"/>
          </p:nvPr>
        </p:nvSpPr>
        <p:spPr>
          <a:xfrm>
            <a:off x="838200" y="443074"/>
            <a:ext cx="3998495" cy="358134"/>
          </a:xfrm>
        </p:spPr>
        <p:txBody>
          <a:bodyPr>
            <a:normAutofit fontScale="90000"/>
          </a:bodyPr>
          <a:lstStyle/>
          <a:p>
            <a:r>
              <a:rPr lang="en-GB" sz="2000"/>
              <a:t>Present simple or continuous?</a:t>
            </a:r>
          </a:p>
        </p:txBody>
      </p:sp>
      <p:pic>
        <p:nvPicPr>
          <p:cNvPr id="24" name="Picture 23" descr="background rectangle">
            <a:extLst>
              <a:ext uri="{FF2B5EF4-FFF2-40B4-BE49-F238E27FC236}">
                <a16:creationId xmlns:a16="http://schemas.microsoft.com/office/drawing/2014/main" id="{24C1D6E5-DD6C-43AF-A370-1361DBCF0C0E}"/>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5" name="Title 3">
            <a:extLst>
              <a:ext uri="{FF2B5EF4-FFF2-40B4-BE49-F238E27FC236}">
                <a16:creationId xmlns:a16="http://schemas.microsoft.com/office/drawing/2014/main" id="{C849396F-99CE-4EAD-8FE2-D09EBBF669D8}"/>
              </a:ext>
            </a:extLst>
          </p:cNvPr>
          <p:cNvSpPr txBox="1">
            <a:spLocks/>
          </p:cNvSpPr>
          <p:nvPr/>
        </p:nvSpPr>
        <p:spPr>
          <a:xfrm>
            <a:off x="0" y="296864"/>
            <a:ext cx="6291072"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lvl="0">
              <a:defRPr/>
            </a:pPr>
            <a:r>
              <a:rPr lang="en-GB" sz="3200" b="1" dirty="0">
                <a:solidFill>
                  <a:prstClr val="white"/>
                </a:solidFill>
              </a:rPr>
              <a:t>Lis et </a:t>
            </a:r>
            <a:r>
              <a:rPr lang="en-GB" sz="3200" b="1" dirty="0" err="1">
                <a:solidFill>
                  <a:prstClr val="white"/>
                </a:solidFill>
              </a:rPr>
              <a:t>traduis</a:t>
            </a:r>
            <a:r>
              <a:rPr lang="en-GB" sz="3200" b="1" dirty="0">
                <a:solidFill>
                  <a:prstClr val="white"/>
                </a:solidFill>
              </a:rPr>
              <a:t> ! </a:t>
            </a:r>
          </a:p>
        </p:txBody>
      </p:sp>
      <p:sp>
        <p:nvSpPr>
          <p:cNvPr id="41" name="Rounded Rectangle 46">
            <a:extLst>
              <a:ext uri="{FF2B5EF4-FFF2-40B4-BE49-F238E27FC236}">
                <a16:creationId xmlns:a16="http://schemas.microsoft.com/office/drawing/2014/main" id="{4826D362-9502-064C-8728-8B1997191DAE}"/>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 name="Rectangle 2">
            <a:extLst>
              <a:ext uri="{FF2B5EF4-FFF2-40B4-BE49-F238E27FC236}">
                <a16:creationId xmlns:a16="http://schemas.microsoft.com/office/drawing/2014/main" id="{A279DFF6-6E94-3443-ACCC-29D86134B600}"/>
              </a:ext>
            </a:extLst>
          </p:cNvPr>
          <p:cNvSpPr/>
          <p:nvPr/>
        </p:nvSpPr>
        <p:spPr>
          <a:xfrm>
            <a:off x="189810" y="1243702"/>
            <a:ext cx="12079778" cy="5042599"/>
          </a:xfrm>
          <a:prstGeom prst="rect">
            <a:avLst/>
          </a:prstGeom>
        </p:spPr>
        <p:txBody>
          <a:bodyPr wrap="square">
            <a:spAutoFit/>
          </a:bodyPr>
          <a:lstStyle/>
          <a:p>
            <a:pPr>
              <a:lnSpc>
                <a:spcPct val="125000"/>
              </a:lnSpc>
            </a:pPr>
            <a:r>
              <a:rPr lang="en-GB" sz="2600" b="1" dirty="0">
                <a:solidFill>
                  <a:schemeClr val="accent5">
                    <a:lumMod val="50000"/>
                  </a:schemeClr>
                </a:solidFill>
              </a:rPr>
              <a:t>1. Have they (f.) taken a photo of the bird?</a:t>
            </a:r>
          </a:p>
          <a:p>
            <a:pPr>
              <a:lnSpc>
                <a:spcPct val="125000"/>
              </a:lnSpc>
            </a:pPr>
            <a:r>
              <a:rPr lang="en-GB" sz="2600" dirty="0">
                <a:solidFill>
                  <a:srgbClr val="EE6000"/>
                </a:solidFill>
              </a:rPr>
              <a:t>Est-</a:t>
            </a:r>
            <a:r>
              <a:rPr lang="en-GB" sz="2600" dirty="0" err="1">
                <a:solidFill>
                  <a:srgbClr val="EE6000"/>
                </a:solidFill>
              </a:rPr>
              <a:t>ce</a:t>
            </a:r>
            <a:r>
              <a:rPr lang="en-GB" sz="2600" dirty="0">
                <a:solidFill>
                  <a:srgbClr val="EE6000"/>
                </a:solidFill>
              </a:rPr>
              <a:t> </a:t>
            </a:r>
            <a:r>
              <a:rPr lang="en-GB" sz="2600" dirty="0" err="1">
                <a:solidFill>
                  <a:srgbClr val="EE6000"/>
                </a:solidFill>
              </a:rPr>
              <a:t>qu’elles</a:t>
            </a:r>
            <a:r>
              <a:rPr lang="en-GB" sz="2600" dirty="0">
                <a:solidFill>
                  <a:srgbClr val="EE6000"/>
                </a:solidFill>
              </a:rPr>
              <a:t> </a:t>
            </a:r>
            <a:r>
              <a:rPr lang="en-GB" sz="2600" dirty="0" err="1">
                <a:solidFill>
                  <a:srgbClr val="EE6000"/>
                </a:solidFill>
              </a:rPr>
              <a:t>ont</a:t>
            </a:r>
            <a:r>
              <a:rPr lang="en-GB" sz="2600" dirty="0">
                <a:solidFill>
                  <a:srgbClr val="EE6000"/>
                </a:solidFill>
              </a:rPr>
              <a:t> déjà pris </a:t>
            </a:r>
            <a:r>
              <a:rPr lang="en-GB" sz="2600" dirty="0" err="1">
                <a:solidFill>
                  <a:srgbClr val="EE6000"/>
                </a:solidFill>
              </a:rPr>
              <a:t>une</a:t>
            </a:r>
            <a:r>
              <a:rPr lang="en-GB" sz="2600" dirty="0">
                <a:solidFill>
                  <a:srgbClr val="EE6000"/>
                </a:solidFill>
              </a:rPr>
              <a:t> photo de </a:t>
            </a:r>
            <a:r>
              <a:rPr lang="en-GB" sz="2600" dirty="0" err="1">
                <a:solidFill>
                  <a:srgbClr val="EE6000"/>
                </a:solidFill>
              </a:rPr>
              <a:t>l’oiseau</a:t>
            </a:r>
            <a:r>
              <a:rPr lang="en-GB" sz="2600" dirty="0">
                <a:solidFill>
                  <a:srgbClr val="EE6000"/>
                </a:solidFill>
              </a:rPr>
              <a:t> ?</a:t>
            </a:r>
          </a:p>
          <a:p>
            <a:pPr>
              <a:lnSpc>
                <a:spcPct val="125000"/>
              </a:lnSpc>
            </a:pPr>
            <a:r>
              <a:rPr lang="en-GB" sz="2600" dirty="0" err="1">
                <a:solidFill>
                  <a:srgbClr val="EE6000"/>
                </a:solidFill>
              </a:rPr>
              <a:t>Elles</a:t>
            </a:r>
            <a:r>
              <a:rPr lang="en-GB" sz="2600" dirty="0">
                <a:solidFill>
                  <a:srgbClr val="EE6000"/>
                </a:solidFill>
              </a:rPr>
              <a:t> </a:t>
            </a:r>
            <a:r>
              <a:rPr lang="en-GB" sz="2600" dirty="0" err="1">
                <a:solidFill>
                  <a:srgbClr val="EE6000"/>
                </a:solidFill>
              </a:rPr>
              <a:t>ont</a:t>
            </a:r>
            <a:r>
              <a:rPr lang="en-GB" sz="2600" dirty="0">
                <a:solidFill>
                  <a:srgbClr val="EE6000"/>
                </a:solidFill>
              </a:rPr>
              <a:t> déjà pris </a:t>
            </a:r>
            <a:r>
              <a:rPr lang="en-GB" sz="2600" dirty="0" err="1">
                <a:solidFill>
                  <a:srgbClr val="EE6000"/>
                </a:solidFill>
              </a:rPr>
              <a:t>une</a:t>
            </a:r>
            <a:r>
              <a:rPr lang="en-GB" sz="2600" dirty="0">
                <a:solidFill>
                  <a:srgbClr val="EE6000"/>
                </a:solidFill>
              </a:rPr>
              <a:t> photo de </a:t>
            </a:r>
            <a:r>
              <a:rPr lang="en-GB" sz="2600" dirty="0" err="1">
                <a:solidFill>
                  <a:srgbClr val="EE6000"/>
                </a:solidFill>
              </a:rPr>
              <a:t>l’oiseau</a:t>
            </a:r>
            <a:r>
              <a:rPr lang="en-GB" sz="2600" dirty="0">
                <a:solidFill>
                  <a:srgbClr val="EE6000"/>
                </a:solidFill>
              </a:rPr>
              <a:t> ?  </a:t>
            </a:r>
          </a:p>
          <a:p>
            <a:pPr>
              <a:lnSpc>
                <a:spcPct val="125000"/>
              </a:lnSpc>
            </a:pPr>
            <a:r>
              <a:rPr lang="en-GB" sz="2600" b="1" dirty="0">
                <a:solidFill>
                  <a:schemeClr val="accent5">
                    <a:lumMod val="50000"/>
                  </a:schemeClr>
                </a:solidFill>
              </a:rPr>
              <a:t>2. Did we buy the same newspaper? </a:t>
            </a:r>
          </a:p>
          <a:p>
            <a:pPr>
              <a:lnSpc>
                <a:spcPct val="125000"/>
              </a:lnSpc>
            </a:pPr>
            <a:r>
              <a:rPr lang="en-GB" sz="2600" dirty="0">
                <a:solidFill>
                  <a:srgbClr val="EE6000"/>
                </a:solidFill>
              </a:rPr>
              <a:t>Est-</a:t>
            </a:r>
            <a:r>
              <a:rPr lang="en-GB" sz="2600" dirty="0" err="1">
                <a:solidFill>
                  <a:srgbClr val="EE6000"/>
                </a:solidFill>
              </a:rPr>
              <a:t>ce</a:t>
            </a:r>
            <a:r>
              <a:rPr lang="en-GB" sz="2600" dirty="0">
                <a:solidFill>
                  <a:srgbClr val="EE6000"/>
                </a:solidFill>
              </a:rPr>
              <a:t> que nous </a:t>
            </a:r>
            <a:r>
              <a:rPr lang="en-GB" sz="2600" dirty="0" err="1">
                <a:solidFill>
                  <a:srgbClr val="EE6000"/>
                </a:solidFill>
              </a:rPr>
              <a:t>avons</a:t>
            </a:r>
            <a:r>
              <a:rPr lang="en-GB" sz="2600" dirty="0">
                <a:solidFill>
                  <a:srgbClr val="EE6000"/>
                </a:solidFill>
              </a:rPr>
              <a:t> </a:t>
            </a:r>
            <a:r>
              <a:rPr lang="en-GB" sz="2600" dirty="0" err="1">
                <a:solidFill>
                  <a:srgbClr val="EE6000"/>
                </a:solidFill>
              </a:rPr>
              <a:t>acheté</a:t>
            </a:r>
            <a:r>
              <a:rPr lang="en-GB" sz="2600" dirty="0">
                <a:solidFill>
                  <a:srgbClr val="EE6000"/>
                </a:solidFill>
              </a:rPr>
              <a:t> le </a:t>
            </a:r>
            <a:r>
              <a:rPr lang="en-GB" sz="2600" dirty="0" err="1">
                <a:solidFill>
                  <a:srgbClr val="EE6000"/>
                </a:solidFill>
              </a:rPr>
              <a:t>même</a:t>
            </a:r>
            <a:r>
              <a:rPr lang="en-GB" sz="2600" dirty="0">
                <a:solidFill>
                  <a:srgbClr val="EE6000"/>
                </a:solidFill>
              </a:rPr>
              <a:t> journal ?</a:t>
            </a:r>
          </a:p>
          <a:p>
            <a:pPr>
              <a:lnSpc>
                <a:spcPct val="125000"/>
              </a:lnSpc>
            </a:pPr>
            <a:r>
              <a:rPr lang="en-GB" sz="2600" dirty="0">
                <a:solidFill>
                  <a:srgbClr val="EE6000"/>
                </a:solidFill>
              </a:rPr>
              <a:t>Nous </a:t>
            </a:r>
            <a:r>
              <a:rPr lang="en-GB" sz="2600" dirty="0" err="1">
                <a:solidFill>
                  <a:srgbClr val="EE6000"/>
                </a:solidFill>
              </a:rPr>
              <a:t>avons</a:t>
            </a:r>
            <a:r>
              <a:rPr lang="en-GB" sz="2600" dirty="0">
                <a:solidFill>
                  <a:srgbClr val="EE6000"/>
                </a:solidFill>
              </a:rPr>
              <a:t> </a:t>
            </a:r>
            <a:r>
              <a:rPr lang="en-GB" sz="2600" dirty="0" err="1">
                <a:solidFill>
                  <a:srgbClr val="EE6000"/>
                </a:solidFill>
              </a:rPr>
              <a:t>acheté</a:t>
            </a:r>
            <a:r>
              <a:rPr lang="en-GB" sz="2600" dirty="0">
                <a:solidFill>
                  <a:srgbClr val="EE6000"/>
                </a:solidFill>
              </a:rPr>
              <a:t> le </a:t>
            </a:r>
            <a:r>
              <a:rPr lang="en-GB" sz="2600" dirty="0" err="1">
                <a:solidFill>
                  <a:srgbClr val="EE6000"/>
                </a:solidFill>
              </a:rPr>
              <a:t>même</a:t>
            </a:r>
            <a:r>
              <a:rPr lang="en-GB" sz="2600" dirty="0">
                <a:solidFill>
                  <a:srgbClr val="EE6000"/>
                </a:solidFill>
              </a:rPr>
              <a:t> journal ?</a:t>
            </a:r>
          </a:p>
          <a:p>
            <a:pPr>
              <a:lnSpc>
                <a:spcPct val="125000"/>
              </a:lnSpc>
            </a:pPr>
            <a:r>
              <a:rPr lang="en-GB" sz="2600" b="1" dirty="0">
                <a:solidFill>
                  <a:schemeClr val="accent5">
                    <a:lumMod val="50000"/>
                  </a:schemeClr>
                </a:solidFill>
              </a:rPr>
              <a:t>3. I haven’t had the time yet. </a:t>
            </a:r>
          </a:p>
          <a:p>
            <a:pPr>
              <a:lnSpc>
                <a:spcPct val="125000"/>
              </a:lnSpc>
            </a:pPr>
            <a:r>
              <a:rPr lang="en-GB" sz="2600" dirty="0">
                <a:solidFill>
                  <a:srgbClr val="EE6000"/>
                </a:solidFill>
              </a:rPr>
              <a:t>Je </a:t>
            </a:r>
            <a:r>
              <a:rPr lang="en-GB" sz="2600" dirty="0" err="1">
                <a:solidFill>
                  <a:srgbClr val="EE6000"/>
                </a:solidFill>
              </a:rPr>
              <a:t>n’ai</a:t>
            </a:r>
            <a:r>
              <a:rPr lang="en-GB" sz="2600" dirty="0">
                <a:solidFill>
                  <a:srgbClr val="EE6000"/>
                </a:solidFill>
              </a:rPr>
              <a:t> pas encore </a:t>
            </a:r>
            <a:r>
              <a:rPr lang="en-GB" sz="2600" dirty="0" err="1">
                <a:solidFill>
                  <a:srgbClr val="EE6000"/>
                </a:solidFill>
              </a:rPr>
              <a:t>eu</a:t>
            </a:r>
            <a:r>
              <a:rPr lang="en-GB" sz="2600" dirty="0">
                <a:solidFill>
                  <a:srgbClr val="EE6000"/>
                </a:solidFill>
              </a:rPr>
              <a:t> le temps.</a:t>
            </a:r>
          </a:p>
          <a:p>
            <a:pPr>
              <a:lnSpc>
                <a:spcPct val="125000"/>
              </a:lnSpc>
            </a:pPr>
            <a:r>
              <a:rPr lang="en-GB" sz="2600" b="1" dirty="0">
                <a:solidFill>
                  <a:schemeClr val="accent5">
                    <a:lumMod val="50000"/>
                  </a:schemeClr>
                </a:solidFill>
              </a:rPr>
              <a:t>4. She already drank two glasses of water.</a:t>
            </a:r>
          </a:p>
          <a:p>
            <a:pPr>
              <a:lnSpc>
                <a:spcPct val="125000"/>
              </a:lnSpc>
            </a:pPr>
            <a:r>
              <a:rPr lang="en-GB" sz="2600" dirty="0">
                <a:solidFill>
                  <a:srgbClr val="EE6000"/>
                </a:solidFill>
              </a:rPr>
              <a:t>Elle a déjà pris/</a:t>
            </a:r>
            <a:r>
              <a:rPr lang="en-GB" sz="2600" dirty="0" err="1">
                <a:solidFill>
                  <a:srgbClr val="EE6000"/>
                </a:solidFill>
              </a:rPr>
              <a:t>bu</a:t>
            </a:r>
            <a:r>
              <a:rPr lang="en-GB" sz="2600" dirty="0">
                <a:solidFill>
                  <a:srgbClr val="EE6000"/>
                </a:solidFill>
              </a:rPr>
              <a:t> deux </a:t>
            </a:r>
            <a:r>
              <a:rPr lang="en-GB" sz="2600" dirty="0" err="1">
                <a:solidFill>
                  <a:srgbClr val="EE6000"/>
                </a:solidFill>
              </a:rPr>
              <a:t>verres</a:t>
            </a:r>
            <a:r>
              <a:rPr lang="en-GB" sz="2600" dirty="0">
                <a:solidFill>
                  <a:srgbClr val="EE6000"/>
                </a:solidFill>
              </a:rPr>
              <a:t> </a:t>
            </a:r>
            <a:r>
              <a:rPr lang="en-GB" sz="2600" dirty="0" err="1">
                <a:solidFill>
                  <a:srgbClr val="EE6000"/>
                </a:solidFill>
              </a:rPr>
              <a:t>d’eau</a:t>
            </a:r>
            <a:r>
              <a:rPr lang="en-GB" sz="2600" dirty="0">
                <a:solidFill>
                  <a:srgbClr val="EE6000"/>
                </a:solidFill>
              </a:rPr>
              <a:t>. </a:t>
            </a:r>
          </a:p>
        </p:txBody>
      </p:sp>
    </p:spTree>
    <p:extLst>
      <p:ext uri="{BB962C8B-B14F-4D97-AF65-F5344CB8AC3E}">
        <p14:creationId xmlns:p14="http://schemas.microsoft.com/office/powerpoint/2010/main" val="158712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Qui </a:t>
            </a:r>
            <a:r>
              <a:rPr lang="en-GB" sz="3600" b="1" dirty="0" err="1">
                <a:solidFill>
                  <a:schemeClr val="bg1"/>
                </a:solidFill>
              </a:rPr>
              <a:t>est-ce</a:t>
            </a:r>
            <a:r>
              <a:rPr lang="en-GB" sz="3600" b="1" dirty="0">
                <a:solidFill>
                  <a:schemeClr val="bg1"/>
                </a:solidFill>
              </a:rPr>
              <a:t> ? </a:t>
            </a:r>
          </a:p>
        </p:txBody>
      </p:sp>
      <p:sp>
        <p:nvSpPr>
          <p:cNvPr id="3" name="Rounded Rectangle 46">
            <a:extLst>
              <a:ext uri="{FF2B5EF4-FFF2-40B4-BE49-F238E27FC236}">
                <a16:creationId xmlns:a16="http://schemas.microsoft.com/office/drawing/2014/main" id="{9DBC7A2C-A401-432D-A3FE-C9D1A95DDF90}"/>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5" name="Google Shape;653;p27">
            <a:extLst>
              <a:ext uri="{FF2B5EF4-FFF2-40B4-BE49-F238E27FC236}">
                <a16:creationId xmlns:a16="http://schemas.microsoft.com/office/drawing/2014/main" id="{4CBD7938-845F-2E45-8FBE-6D527F17B26E}"/>
              </a:ext>
            </a:extLst>
          </p:cNvPr>
          <p:cNvSpPr/>
          <p:nvPr/>
        </p:nvSpPr>
        <p:spPr>
          <a:xfrm>
            <a:off x="2895604" y="3714533"/>
            <a:ext cx="3200397" cy="1169232"/>
          </a:xfrm>
          <a:prstGeom prst="wedgeRoundRectCallout">
            <a:avLst>
              <a:gd name="adj1" fmla="val -60537"/>
              <a:gd name="adj2" fmla="val 20393"/>
              <a:gd name="adj3" fmla="val 16667"/>
            </a:avLst>
          </a:prstGeom>
          <a:solidFill>
            <a:srgbClr val="115076"/>
          </a:solidFill>
          <a:ln w="12700" cap="flat" cmpd="sng">
            <a:solidFill>
              <a:srgbClr val="EE60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lvl="0" hangingPunct="0">
              <a:defRPr/>
            </a:pPr>
            <a:r>
              <a:rPr lang="en-GB" sz="2000" kern="1400" dirty="0">
                <a:solidFill>
                  <a:prstClr val="white"/>
                </a:solidFill>
                <a:ea typeface="Times New Roman" panose="02020603050405020304" pitchFamily="18" charset="0"/>
              </a:rPr>
              <a:t>Tu as </a:t>
            </a:r>
            <a:r>
              <a:rPr lang="en-GB" sz="2000" kern="1400" dirty="0" err="1">
                <a:solidFill>
                  <a:prstClr val="white"/>
                </a:solidFill>
                <a:ea typeface="Times New Roman" panose="02020603050405020304" pitchFamily="18" charset="0"/>
              </a:rPr>
              <a:t>eu</a:t>
            </a:r>
            <a:r>
              <a:rPr lang="en-GB" sz="2000" kern="1400" dirty="0">
                <a:solidFill>
                  <a:prstClr val="white"/>
                </a:solidFill>
                <a:ea typeface="Times New Roman" panose="02020603050405020304" pitchFamily="18" charset="0"/>
              </a:rPr>
              <a:t> un accident la </a:t>
            </a:r>
            <a:r>
              <a:rPr lang="en-GB" sz="2000" kern="1400" dirty="0" err="1">
                <a:solidFill>
                  <a:prstClr val="white"/>
                </a:solidFill>
                <a:ea typeface="Times New Roman" panose="02020603050405020304" pitchFamily="18" charset="0"/>
              </a:rPr>
              <a:t>semaine</a:t>
            </a:r>
            <a:r>
              <a:rPr lang="en-GB" sz="2000" kern="1400" dirty="0">
                <a:solidFill>
                  <a:prstClr val="white"/>
                </a:solidFill>
                <a:ea typeface="Times New Roman" panose="02020603050405020304" pitchFamily="18" charset="0"/>
              </a:rPr>
              <a:t> </a:t>
            </a:r>
            <a:r>
              <a:rPr lang="en-GB" sz="2000" kern="1400" dirty="0" err="1">
                <a:solidFill>
                  <a:prstClr val="white"/>
                </a:solidFill>
                <a:ea typeface="Times New Roman" panose="02020603050405020304" pitchFamily="18" charset="0"/>
              </a:rPr>
              <a:t>dernière</a:t>
            </a:r>
            <a:r>
              <a:rPr lang="en-GB" sz="2000" kern="1400" dirty="0">
                <a:solidFill>
                  <a:prstClr val="white"/>
                </a:solidFill>
                <a:ea typeface="Times New Roman" panose="02020603050405020304" pitchFamily="18" charset="0"/>
              </a:rPr>
              <a:t> ? </a:t>
            </a:r>
          </a:p>
        </p:txBody>
      </p:sp>
      <p:sp>
        <p:nvSpPr>
          <p:cNvPr id="17" name="Google Shape;653;p27">
            <a:extLst>
              <a:ext uri="{FF2B5EF4-FFF2-40B4-BE49-F238E27FC236}">
                <a16:creationId xmlns:a16="http://schemas.microsoft.com/office/drawing/2014/main" id="{6157406C-074D-F747-9B11-4D3C132A79DB}"/>
              </a:ext>
            </a:extLst>
          </p:cNvPr>
          <p:cNvSpPr/>
          <p:nvPr/>
        </p:nvSpPr>
        <p:spPr>
          <a:xfrm>
            <a:off x="6532564" y="3713765"/>
            <a:ext cx="3200400" cy="1170000"/>
          </a:xfrm>
          <a:prstGeom prst="wedgeRoundRectCallout">
            <a:avLst>
              <a:gd name="adj1" fmla="val 60001"/>
              <a:gd name="adj2" fmla="val 19720"/>
              <a:gd name="adj3" fmla="val 16667"/>
            </a:avLst>
          </a:prstGeom>
          <a:solidFill>
            <a:srgbClr val="115076"/>
          </a:solidFill>
          <a:ln w="12700" cap="flat" cmpd="sng">
            <a:solidFill>
              <a:srgbClr val="EE60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lvl="0" hangingPunct="0">
              <a:defRPr/>
            </a:pPr>
            <a:r>
              <a:rPr lang="fr-FR" sz="2000" kern="1400" dirty="0">
                <a:solidFill>
                  <a:prstClr val="white"/>
                </a:solidFill>
                <a:ea typeface="Times New Roman" panose="02020603050405020304" pitchFamily="18" charset="0"/>
              </a:rPr>
              <a:t>Oui, j’ai eu un accident la semaine dernière. </a:t>
            </a:r>
          </a:p>
        </p:txBody>
      </p:sp>
      <p:sp>
        <p:nvSpPr>
          <p:cNvPr id="18" name="Google Shape;653;p27">
            <a:extLst>
              <a:ext uri="{FF2B5EF4-FFF2-40B4-BE49-F238E27FC236}">
                <a16:creationId xmlns:a16="http://schemas.microsoft.com/office/drawing/2014/main" id="{65C2AF7B-8162-084C-B625-FFD8A6CEE946}"/>
              </a:ext>
            </a:extLst>
          </p:cNvPr>
          <p:cNvSpPr/>
          <p:nvPr/>
        </p:nvSpPr>
        <p:spPr>
          <a:xfrm>
            <a:off x="2895603" y="5014839"/>
            <a:ext cx="3200400" cy="1170000"/>
          </a:xfrm>
          <a:prstGeom prst="wedgeRoundRectCallout">
            <a:avLst>
              <a:gd name="adj1" fmla="val -60885"/>
              <a:gd name="adj2" fmla="val 18015"/>
              <a:gd name="adj3" fmla="val 16667"/>
            </a:avLst>
          </a:prstGeom>
          <a:solidFill>
            <a:srgbClr val="115076"/>
          </a:solidFill>
          <a:ln w="12700" cap="flat" cmpd="sng">
            <a:solidFill>
              <a:srgbClr val="EE60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lvl="0" hangingPunct="0">
              <a:defRPr/>
            </a:pPr>
            <a:r>
              <a:rPr lang="en-GB" sz="2000" kern="1400" noProof="0" dirty="0">
                <a:solidFill>
                  <a:prstClr val="white"/>
                </a:solidFill>
                <a:latin typeface="Century Gothic" panose="020F0302020204030204"/>
                <a:ea typeface="Times New Roman" panose="02020603050405020304" pitchFamily="18" charset="0"/>
              </a:rPr>
              <a:t>Est-</a:t>
            </a:r>
            <a:r>
              <a:rPr lang="en-GB" sz="2000" kern="1400" noProof="0" dirty="0" err="1">
                <a:solidFill>
                  <a:prstClr val="white"/>
                </a:solidFill>
                <a:latin typeface="Century Gothic" panose="020F0302020204030204"/>
                <a:ea typeface="Times New Roman" panose="02020603050405020304" pitchFamily="18" charset="0"/>
              </a:rPr>
              <a:t>ce</a:t>
            </a:r>
            <a:r>
              <a:rPr lang="en-GB" sz="2000" kern="1400" noProof="0" dirty="0">
                <a:solidFill>
                  <a:prstClr val="white"/>
                </a:solidFill>
                <a:latin typeface="Century Gothic" panose="020F0302020204030204"/>
                <a:ea typeface="Times New Roman" panose="02020603050405020304" pitchFamily="18" charset="0"/>
              </a:rPr>
              <a:t> que </a:t>
            </a:r>
            <a:r>
              <a:rPr lang="en-GB" sz="2000" kern="1400" noProof="0" dirty="0" err="1">
                <a:solidFill>
                  <a:prstClr val="white"/>
                </a:solidFill>
                <a:latin typeface="Century Gothic" panose="020F0302020204030204"/>
                <a:ea typeface="Times New Roman" panose="02020603050405020304" pitchFamily="18" charset="0"/>
              </a:rPr>
              <a:t>tu</a:t>
            </a:r>
            <a:r>
              <a:rPr lang="en-GB" sz="2000" kern="1400" noProof="0" dirty="0">
                <a:solidFill>
                  <a:prstClr val="white"/>
                </a:solidFill>
                <a:latin typeface="Century Gothic" panose="020F0302020204030204"/>
                <a:ea typeface="Times New Roman" panose="02020603050405020304" pitchFamily="18" charset="0"/>
              </a:rPr>
              <a:t> </a:t>
            </a:r>
            <a:r>
              <a:rPr lang="en-GB" sz="2000" kern="1400" dirty="0">
                <a:solidFill>
                  <a:prstClr val="white"/>
                </a:solidFill>
                <a:ea typeface="Times New Roman" panose="02020603050405020304" pitchFamily="18" charset="0"/>
              </a:rPr>
              <a:t>as déjà pris </a:t>
            </a:r>
            <a:r>
              <a:rPr lang="en-GB" sz="2000" kern="1400" dirty="0" err="1">
                <a:solidFill>
                  <a:prstClr val="white"/>
                </a:solidFill>
                <a:ea typeface="Times New Roman" panose="02020603050405020304" pitchFamily="18" charset="0"/>
              </a:rPr>
              <a:t>une</a:t>
            </a:r>
            <a:r>
              <a:rPr lang="en-GB" sz="2000" kern="1400" dirty="0">
                <a:solidFill>
                  <a:prstClr val="white"/>
                </a:solidFill>
                <a:ea typeface="Times New Roman" panose="02020603050405020304" pitchFamily="18" charset="0"/>
              </a:rPr>
              <a:t> photos ?</a:t>
            </a:r>
            <a:endParaRPr kumimoji="0" lang="en-GB" sz="2000" b="0" u="none" strike="noStrike" kern="1400" cap="none" spc="0" normalizeH="0" baseline="0" noProof="0" dirty="0">
              <a:ln>
                <a:noFill/>
              </a:ln>
              <a:solidFill>
                <a:prstClr val="white"/>
              </a:solidFill>
              <a:effectLst/>
              <a:uLnTx/>
              <a:uFillTx/>
              <a:latin typeface="Century Gothic" panose="020F0302020204030204"/>
              <a:ea typeface="Times New Roman" panose="02020603050405020304" pitchFamily="18" charset="0"/>
            </a:endParaRPr>
          </a:p>
        </p:txBody>
      </p:sp>
      <p:sp>
        <p:nvSpPr>
          <p:cNvPr id="19" name="Google Shape;653;p27">
            <a:extLst>
              <a:ext uri="{FF2B5EF4-FFF2-40B4-BE49-F238E27FC236}">
                <a16:creationId xmlns:a16="http://schemas.microsoft.com/office/drawing/2014/main" id="{F486B9D8-54D8-D54B-8654-C60DD1F41545}"/>
              </a:ext>
            </a:extLst>
          </p:cNvPr>
          <p:cNvSpPr/>
          <p:nvPr/>
        </p:nvSpPr>
        <p:spPr>
          <a:xfrm>
            <a:off x="6532564" y="5014839"/>
            <a:ext cx="3200400" cy="1170000"/>
          </a:xfrm>
          <a:prstGeom prst="wedgeRoundRectCallout">
            <a:avLst>
              <a:gd name="adj1" fmla="val 60001"/>
              <a:gd name="adj2" fmla="val 20370"/>
              <a:gd name="adj3" fmla="val 16667"/>
            </a:avLst>
          </a:prstGeom>
          <a:solidFill>
            <a:srgbClr val="115076"/>
          </a:solidFill>
          <a:ln w="12700" cap="flat" cmpd="sng">
            <a:solidFill>
              <a:srgbClr val="EE60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lvl="0" hangingPunct="0">
              <a:defRPr/>
            </a:pPr>
            <a:r>
              <a:rPr lang="en-GB" sz="2000" kern="1400" dirty="0">
                <a:solidFill>
                  <a:prstClr val="white"/>
                </a:solidFill>
                <a:latin typeface="Century Gothic" panose="020F0302020204030204"/>
                <a:ea typeface="Times New Roman" panose="02020603050405020304" pitchFamily="18" charset="0"/>
              </a:rPr>
              <a:t>Non, </a:t>
            </a:r>
            <a:r>
              <a:rPr lang="fr-FR" sz="2000" kern="1400" dirty="0">
                <a:solidFill>
                  <a:prstClr val="white"/>
                </a:solidFill>
                <a:ea typeface="Times New Roman" panose="02020603050405020304" pitchFamily="18" charset="0"/>
              </a:rPr>
              <a:t>Je n’ai pas encore pris une photo. </a:t>
            </a:r>
            <a:r>
              <a:rPr lang="en-GB" sz="2000" kern="1400" dirty="0">
                <a:solidFill>
                  <a:prstClr val="white"/>
                </a:solidFill>
                <a:latin typeface="Century Gothic" panose="020F0302020204030204"/>
                <a:ea typeface="Times New Roman" panose="02020603050405020304" pitchFamily="18" charset="0"/>
              </a:rPr>
              <a:t> </a:t>
            </a:r>
            <a:endParaRPr kumimoji="0" lang="en-GB" sz="2000" b="0" u="none" strike="noStrike" kern="1400" cap="none" spc="0" normalizeH="0" baseline="0" noProof="0" dirty="0">
              <a:ln>
                <a:noFill/>
              </a:ln>
              <a:solidFill>
                <a:prstClr val="white"/>
              </a:solidFill>
              <a:effectLst/>
              <a:uLnTx/>
              <a:uFillTx/>
              <a:latin typeface="Century Gothic" panose="020F0302020204030204"/>
              <a:ea typeface="Times New Roman" panose="02020603050405020304" pitchFamily="18" charset="0"/>
            </a:endParaRPr>
          </a:p>
        </p:txBody>
      </p:sp>
      <p:pic>
        <p:nvPicPr>
          <p:cNvPr id="5" name="Picture 4" descr="A picture containing shirt&#10;&#10;Description automatically generated">
            <a:extLst>
              <a:ext uri="{FF2B5EF4-FFF2-40B4-BE49-F238E27FC236}">
                <a16:creationId xmlns:a16="http://schemas.microsoft.com/office/drawing/2014/main" id="{6E90CDC0-3165-1849-A0AA-E2EE92E056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96400" y="2658164"/>
            <a:ext cx="3527268" cy="3527268"/>
          </a:xfrm>
          <a:prstGeom prst="rect">
            <a:avLst/>
          </a:prstGeom>
        </p:spPr>
      </p:pic>
      <p:pic>
        <p:nvPicPr>
          <p:cNvPr id="9" name="Picture 8" descr="A close up of a logo&#10;&#10;Description automatically generated">
            <a:extLst>
              <a:ext uri="{FF2B5EF4-FFF2-40B4-BE49-F238E27FC236}">
                <a16:creationId xmlns:a16="http://schemas.microsoft.com/office/drawing/2014/main" id="{5BC75314-DC3E-AC4D-B0EE-66C91743B94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4794" y="2998459"/>
            <a:ext cx="3200397" cy="3200397"/>
          </a:xfrm>
          <a:prstGeom prst="rect">
            <a:avLst/>
          </a:prstGeom>
        </p:spPr>
      </p:pic>
      <p:sp>
        <p:nvSpPr>
          <p:cNvPr id="12" name="Rounded Rectangle 12">
            <a:extLst>
              <a:ext uri="{FF2B5EF4-FFF2-40B4-BE49-F238E27FC236}">
                <a16:creationId xmlns:a16="http://schemas.microsoft.com/office/drawing/2014/main" id="{42C927D4-D61A-4AB5-8B17-94752FB18DE5}"/>
              </a:ext>
            </a:extLst>
          </p:cNvPr>
          <p:cNvSpPr/>
          <p:nvPr/>
        </p:nvSpPr>
        <p:spPr>
          <a:xfrm>
            <a:off x="3949663" y="1257679"/>
            <a:ext cx="5015163" cy="2227035"/>
          </a:xfrm>
          <a:prstGeom prst="roundRect">
            <a:avLst/>
          </a:prstGeom>
          <a:noFill/>
          <a:ln w="38100">
            <a:solidFill>
              <a:srgbClr val="20386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US" sz="2000" b="1" dirty="0">
                <a:solidFill>
                  <a:srgbClr val="203864"/>
                </a:solidFill>
              </a:rPr>
              <a:t>Amélie</a:t>
            </a:r>
          </a:p>
          <a:p>
            <a:r>
              <a:rPr lang="en-US" sz="2000" dirty="0">
                <a:solidFill>
                  <a:srgbClr val="203864"/>
                </a:solidFill>
              </a:rPr>
              <a:t>Had an accident last week.</a:t>
            </a:r>
          </a:p>
          <a:p>
            <a:r>
              <a:rPr lang="en-US" sz="2000" dirty="0">
                <a:solidFill>
                  <a:srgbClr val="203864"/>
                </a:solidFill>
              </a:rPr>
              <a:t>Has not taken a photo yet.</a:t>
            </a:r>
          </a:p>
          <a:p>
            <a:r>
              <a:rPr lang="en-US" sz="2000" dirty="0">
                <a:solidFill>
                  <a:srgbClr val="203864"/>
                </a:solidFill>
              </a:rPr>
              <a:t>Learnt the vocabulary last week.</a:t>
            </a:r>
          </a:p>
          <a:p>
            <a:r>
              <a:rPr lang="en-US" sz="2000" dirty="0">
                <a:solidFill>
                  <a:srgbClr val="203864"/>
                </a:solidFill>
              </a:rPr>
              <a:t>Has already drunk some water.</a:t>
            </a:r>
          </a:p>
          <a:p>
            <a:r>
              <a:rPr lang="en-US" sz="2000" dirty="0">
                <a:solidFill>
                  <a:srgbClr val="203864"/>
                </a:solidFill>
              </a:rPr>
              <a:t>Has not had breakfast yet.</a:t>
            </a:r>
          </a:p>
          <a:p>
            <a:r>
              <a:rPr lang="en-US" sz="2000" dirty="0">
                <a:solidFill>
                  <a:srgbClr val="203864"/>
                </a:solidFill>
              </a:rPr>
              <a:t>Has already understood the question.</a:t>
            </a:r>
          </a:p>
        </p:txBody>
      </p:sp>
    </p:spTree>
    <p:extLst>
      <p:ext uri="{BB962C8B-B14F-4D97-AF65-F5344CB8AC3E}">
        <p14:creationId xmlns:p14="http://schemas.microsoft.com/office/powerpoint/2010/main" val="3731025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1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1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18"/>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P spid="17" grpId="0" animBg="1"/>
      <p:bldP spid="17" grpId="1" animBg="1"/>
      <p:bldP spid="18" grpId="0" animBg="1"/>
      <p:bldP spid="18" grpId="1" animBg="1"/>
      <p:bldP spid="19" grpId="0" animBg="1"/>
      <p:bldP spid="19" grpId="1"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Qui </a:t>
            </a:r>
            <a:r>
              <a:rPr lang="en-GB" sz="3600" b="1" dirty="0" err="1">
                <a:solidFill>
                  <a:schemeClr val="bg1"/>
                </a:solidFill>
              </a:rPr>
              <a:t>est-ce</a:t>
            </a:r>
            <a:r>
              <a:rPr lang="en-GB" sz="3600" b="1" dirty="0">
                <a:solidFill>
                  <a:schemeClr val="bg1"/>
                </a:solidFill>
              </a:rPr>
              <a:t> ?</a:t>
            </a:r>
          </a:p>
        </p:txBody>
      </p:sp>
      <p:sp>
        <p:nvSpPr>
          <p:cNvPr id="3" name="Rounded Rectangle 46">
            <a:extLst>
              <a:ext uri="{FF2B5EF4-FFF2-40B4-BE49-F238E27FC236}">
                <a16:creationId xmlns:a16="http://schemas.microsoft.com/office/drawing/2014/main" id="{9DBC7A2C-A401-432D-A3FE-C9D1A95DDF90}"/>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0" name="Rounded Rectangle 9">
            <a:extLst>
              <a:ext uri="{FF2B5EF4-FFF2-40B4-BE49-F238E27FC236}">
                <a16:creationId xmlns:a16="http://schemas.microsoft.com/office/drawing/2014/main" id="{C41E933B-99DF-DE40-AE37-AB11957CA00A}"/>
              </a:ext>
            </a:extLst>
          </p:cNvPr>
          <p:cNvSpPr/>
          <p:nvPr/>
        </p:nvSpPr>
        <p:spPr>
          <a:xfrm>
            <a:off x="84448" y="1790454"/>
            <a:ext cx="3960000" cy="1908000"/>
          </a:xfrm>
          <a:prstGeom prst="roundRect">
            <a:avLst/>
          </a:prstGeom>
          <a:noFill/>
          <a:ln w="38100">
            <a:solidFill>
              <a:srgbClr val="20386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US" sz="1600" b="1" dirty="0">
                <a:solidFill>
                  <a:srgbClr val="203864"/>
                </a:solidFill>
              </a:rPr>
              <a:t>Claude</a:t>
            </a:r>
          </a:p>
          <a:p>
            <a:r>
              <a:rPr lang="en-US" sz="1600" dirty="0">
                <a:solidFill>
                  <a:srgbClr val="203864"/>
                </a:solidFill>
              </a:rPr>
              <a:t>Has already learnt the vocabulary.</a:t>
            </a:r>
          </a:p>
          <a:p>
            <a:r>
              <a:rPr lang="en-US" sz="1600" dirty="0">
                <a:solidFill>
                  <a:srgbClr val="203864"/>
                </a:solidFill>
              </a:rPr>
              <a:t>Had an accident last week.</a:t>
            </a:r>
          </a:p>
          <a:p>
            <a:r>
              <a:rPr lang="en-US" sz="1600" dirty="0">
                <a:solidFill>
                  <a:srgbClr val="203864"/>
                </a:solidFill>
              </a:rPr>
              <a:t>Has had breakfast already.</a:t>
            </a:r>
          </a:p>
          <a:p>
            <a:r>
              <a:rPr lang="en-US" sz="1600" dirty="0">
                <a:solidFill>
                  <a:srgbClr val="203864"/>
                </a:solidFill>
              </a:rPr>
              <a:t>Has not taken a photo yet.</a:t>
            </a:r>
          </a:p>
          <a:p>
            <a:r>
              <a:rPr lang="en-US" sz="1600" dirty="0">
                <a:solidFill>
                  <a:srgbClr val="203864"/>
                </a:solidFill>
              </a:rPr>
              <a:t>Has already understood the question.</a:t>
            </a:r>
          </a:p>
          <a:p>
            <a:r>
              <a:rPr lang="en-US" sz="1600" dirty="0">
                <a:solidFill>
                  <a:srgbClr val="203864"/>
                </a:solidFill>
              </a:rPr>
              <a:t>Has not drunk a glass of water yet.</a:t>
            </a:r>
          </a:p>
        </p:txBody>
      </p:sp>
      <p:sp>
        <p:nvSpPr>
          <p:cNvPr id="12" name="Rounded Rectangle 11">
            <a:extLst>
              <a:ext uri="{FF2B5EF4-FFF2-40B4-BE49-F238E27FC236}">
                <a16:creationId xmlns:a16="http://schemas.microsoft.com/office/drawing/2014/main" id="{ED279290-E673-4443-8321-F600DB5E5693}"/>
              </a:ext>
            </a:extLst>
          </p:cNvPr>
          <p:cNvSpPr/>
          <p:nvPr/>
        </p:nvSpPr>
        <p:spPr>
          <a:xfrm>
            <a:off x="4116000" y="1790454"/>
            <a:ext cx="3960000" cy="1908000"/>
          </a:xfrm>
          <a:prstGeom prst="roundRect">
            <a:avLst/>
          </a:prstGeom>
          <a:noFill/>
          <a:ln w="38100">
            <a:solidFill>
              <a:srgbClr val="20386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US" sz="1600" b="1" dirty="0">
                <a:solidFill>
                  <a:srgbClr val="203864"/>
                </a:solidFill>
              </a:rPr>
              <a:t>François</a:t>
            </a:r>
          </a:p>
          <a:p>
            <a:r>
              <a:rPr lang="en-US" sz="1600" dirty="0">
                <a:solidFill>
                  <a:srgbClr val="203864"/>
                </a:solidFill>
              </a:rPr>
              <a:t>Has already had breakfast.</a:t>
            </a:r>
          </a:p>
          <a:p>
            <a:r>
              <a:rPr lang="en-US" sz="1600" dirty="0">
                <a:solidFill>
                  <a:srgbClr val="203864"/>
                </a:solidFill>
              </a:rPr>
              <a:t>Has not had an accident yet.</a:t>
            </a:r>
          </a:p>
          <a:p>
            <a:r>
              <a:rPr lang="en-US" sz="1600" dirty="0">
                <a:solidFill>
                  <a:srgbClr val="203864"/>
                </a:solidFill>
              </a:rPr>
              <a:t>Has already taken a photo.</a:t>
            </a:r>
          </a:p>
          <a:p>
            <a:r>
              <a:rPr lang="en-US" sz="1600" dirty="0">
                <a:solidFill>
                  <a:srgbClr val="203864"/>
                </a:solidFill>
              </a:rPr>
              <a:t>Learnt the vocabulary last week.</a:t>
            </a:r>
          </a:p>
          <a:p>
            <a:r>
              <a:rPr lang="en-US" sz="1600" dirty="0">
                <a:solidFill>
                  <a:srgbClr val="203864"/>
                </a:solidFill>
              </a:rPr>
              <a:t>Drank a glass of water yesterday.</a:t>
            </a:r>
          </a:p>
          <a:p>
            <a:r>
              <a:rPr lang="en-US" sz="1600" dirty="0">
                <a:solidFill>
                  <a:srgbClr val="203864"/>
                </a:solidFill>
              </a:rPr>
              <a:t>Has not yet understood the question.</a:t>
            </a:r>
          </a:p>
        </p:txBody>
      </p:sp>
      <p:sp>
        <p:nvSpPr>
          <p:cNvPr id="13" name="Rounded Rectangle 12">
            <a:extLst>
              <a:ext uri="{FF2B5EF4-FFF2-40B4-BE49-F238E27FC236}">
                <a16:creationId xmlns:a16="http://schemas.microsoft.com/office/drawing/2014/main" id="{59073F34-F40B-A54F-958E-6324F2C21E0C}"/>
              </a:ext>
            </a:extLst>
          </p:cNvPr>
          <p:cNvSpPr/>
          <p:nvPr/>
        </p:nvSpPr>
        <p:spPr>
          <a:xfrm>
            <a:off x="84448" y="4324916"/>
            <a:ext cx="3960000" cy="1908000"/>
          </a:xfrm>
          <a:prstGeom prst="roundRect">
            <a:avLst/>
          </a:prstGeom>
          <a:noFill/>
          <a:ln w="38100">
            <a:solidFill>
              <a:srgbClr val="20386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US" sz="1600" b="1" dirty="0">
                <a:solidFill>
                  <a:srgbClr val="203864"/>
                </a:solidFill>
              </a:rPr>
              <a:t>Amélie</a:t>
            </a:r>
          </a:p>
          <a:p>
            <a:r>
              <a:rPr lang="en-US" sz="1600" dirty="0">
                <a:solidFill>
                  <a:srgbClr val="203864"/>
                </a:solidFill>
              </a:rPr>
              <a:t>Had an accident last week.</a:t>
            </a:r>
          </a:p>
          <a:p>
            <a:r>
              <a:rPr lang="en-US" sz="1600" dirty="0">
                <a:solidFill>
                  <a:srgbClr val="203864"/>
                </a:solidFill>
              </a:rPr>
              <a:t>Has not taken a photo yet.</a:t>
            </a:r>
          </a:p>
          <a:p>
            <a:r>
              <a:rPr lang="en-US" sz="1600" dirty="0">
                <a:solidFill>
                  <a:srgbClr val="203864"/>
                </a:solidFill>
              </a:rPr>
              <a:t>Learnt the vocabulary last week.</a:t>
            </a:r>
          </a:p>
          <a:p>
            <a:r>
              <a:rPr lang="en-US" sz="1600" dirty="0">
                <a:solidFill>
                  <a:srgbClr val="203864"/>
                </a:solidFill>
              </a:rPr>
              <a:t>Has already drunk a glass of water.</a:t>
            </a:r>
          </a:p>
          <a:p>
            <a:r>
              <a:rPr lang="en-US" sz="1600" dirty="0">
                <a:solidFill>
                  <a:srgbClr val="203864"/>
                </a:solidFill>
              </a:rPr>
              <a:t>Has not had breakfast yet.</a:t>
            </a:r>
          </a:p>
          <a:p>
            <a:r>
              <a:rPr lang="en-US" sz="1600" dirty="0">
                <a:solidFill>
                  <a:srgbClr val="203864"/>
                </a:solidFill>
              </a:rPr>
              <a:t>Has already understood the question.</a:t>
            </a:r>
          </a:p>
        </p:txBody>
      </p:sp>
      <p:sp>
        <p:nvSpPr>
          <p:cNvPr id="14" name="Rounded Rectangle 13">
            <a:extLst>
              <a:ext uri="{FF2B5EF4-FFF2-40B4-BE49-F238E27FC236}">
                <a16:creationId xmlns:a16="http://schemas.microsoft.com/office/drawing/2014/main" id="{A82D2A3D-E9BA-FE41-9AE6-4CAB85642F30}"/>
              </a:ext>
            </a:extLst>
          </p:cNvPr>
          <p:cNvSpPr/>
          <p:nvPr/>
        </p:nvSpPr>
        <p:spPr>
          <a:xfrm>
            <a:off x="4116000" y="4324916"/>
            <a:ext cx="3960000" cy="1908000"/>
          </a:xfrm>
          <a:prstGeom prst="roundRect">
            <a:avLst/>
          </a:prstGeom>
          <a:noFill/>
          <a:ln w="38100">
            <a:solidFill>
              <a:srgbClr val="20386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US" sz="1600" b="1" dirty="0">
                <a:solidFill>
                  <a:srgbClr val="203864"/>
                </a:solidFill>
              </a:rPr>
              <a:t>Agnès</a:t>
            </a:r>
          </a:p>
          <a:p>
            <a:r>
              <a:rPr lang="en-US" sz="1600" dirty="0">
                <a:solidFill>
                  <a:srgbClr val="203864"/>
                </a:solidFill>
              </a:rPr>
              <a:t>Had breakfast last Monday.</a:t>
            </a:r>
          </a:p>
          <a:p>
            <a:r>
              <a:rPr lang="en-US" sz="1600" dirty="0">
                <a:solidFill>
                  <a:srgbClr val="203864"/>
                </a:solidFill>
              </a:rPr>
              <a:t>Has not taken a photo yet.</a:t>
            </a:r>
          </a:p>
          <a:p>
            <a:r>
              <a:rPr lang="en-US" sz="1600" dirty="0">
                <a:solidFill>
                  <a:srgbClr val="203864"/>
                </a:solidFill>
              </a:rPr>
              <a:t>Understood the question last week.</a:t>
            </a:r>
          </a:p>
          <a:p>
            <a:r>
              <a:rPr lang="en-US" sz="1600" dirty="0">
                <a:solidFill>
                  <a:srgbClr val="203864"/>
                </a:solidFill>
              </a:rPr>
              <a:t>Has already had an accident.</a:t>
            </a:r>
          </a:p>
          <a:p>
            <a:r>
              <a:rPr lang="en-US" sz="1600" dirty="0">
                <a:solidFill>
                  <a:srgbClr val="203864"/>
                </a:solidFill>
              </a:rPr>
              <a:t>Drank a glass of water yesterday.</a:t>
            </a:r>
          </a:p>
          <a:p>
            <a:r>
              <a:rPr lang="en-US" sz="1600" dirty="0">
                <a:solidFill>
                  <a:srgbClr val="203864"/>
                </a:solidFill>
              </a:rPr>
              <a:t>Has already learnt the vocabulary.</a:t>
            </a:r>
          </a:p>
        </p:txBody>
      </p:sp>
      <p:sp>
        <p:nvSpPr>
          <p:cNvPr id="17" name="Rounded Rectangle 16">
            <a:extLst>
              <a:ext uri="{FF2B5EF4-FFF2-40B4-BE49-F238E27FC236}">
                <a16:creationId xmlns:a16="http://schemas.microsoft.com/office/drawing/2014/main" id="{791FFF2D-F7BA-7D4C-8DE8-D502F24F7AD0}"/>
              </a:ext>
            </a:extLst>
          </p:cNvPr>
          <p:cNvSpPr/>
          <p:nvPr/>
        </p:nvSpPr>
        <p:spPr>
          <a:xfrm>
            <a:off x="8157768" y="1790454"/>
            <a:ext cx="3960000" cy="1908000"/>
          </a:xfrm>
          <a:prstGeom prst="roundRect">
            <a:avLst/>
          </a:prstGeom>
          <a:noFill/>
          <a:ln w="38100">
            <a:solidFill>
              <a:srgbClr val="20386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US" sz="1600" b="1" dirty="0">
                <a:solidFill>
                  <a:srgbClr val="203864"/>
                </a:solidFill>
              </a:rPr>
              <a:t>Hugo</a:t>
            </a:r>
          </a:p>
          <a:p>
            <a:r>
              <a:rPr lang="en-US" sz="1600" dirty="0">
                <a:solidFill>
                  <a:srgbClr val="203864"/>
                </a:solidFill>
              </a:rPr>
              <a:t>Has already taken some photos.</a:t>
            </a:r>
          </a:p>
          <a:p>
            <a:r>
              <a:rPr lang="en-US" sz="1600" dirty="0">
                <a:solidFill>
                  <a:srgbClr val="203864"/>
                </a:solidFill>
              </a:rPr>
              <a:t>Has not had an accident yet.</a:t>
            </a:r>
          </a:p>
          <a:p>
            <a:r>
              <a:rPr lang="en-US" sz="1600" dirty="0">
                <a:solidFill>
                  <a:srgbClr val="203864"/>
                </a:solidFill>
              </a:rPr>
              <a:t>Took a photo last week.</a:t>
            </a:r>
          </a:p>
          <a:p>
            <a:r>
              <a:rPr lang="en-US" sz="1600" dirty="0">
                <a:solidFill>
                  <a:srgbClr val="203864"/>
                </a:solidFill>
              </a:rPr>
              <a:t>Has already learnt the vocabulary.</a:t>
            </a:r>
          </a:p>
          <a:p>
            <a:r>
              <a:rPr lang="en-US" sz="1600" dirty="0">
                <a:solidFill>
                  <a:srgbClr val="203864"/>
                </a:solidFill>
              </a:rPr>
              <a:t>Drank a glass of water yesterday.</a:t>
            </a:r>
          </a:p>
          <a:p>
            <a:r>
              <a:rPr lang="en-US" sz="1600" dirty="0">
                <a:solidFill>
                  <a:srgbClr val="203864"/>
                </a:solidFill>
              </a:rPr>
              <a:t>Has already had breakfast.</a:t>
            </a:r>
          </a:p>
        </p:txBody>
      </p:sp>
      <p:sp>
        <p:nvSpPr>
          <p:cNvPr id="18" name="Rounded Rectangle 17">
            <a:extLst>
              <a:ext uri="{FF2B5EF4-FFF2-40B4-BE49-F238E27FC236}">
                <a16:creationId xmlns:a16="http://schemas.microsoft.com/office/drawing/2014/main" id="{FC527CAC-9D52-5547-A491-7089EED94ACF}"/>
              </a:ext>
            </a:extLst>
          </p:cNvPr>
          <p:cNvSpPr/>
          <p:nvPr/>
        </p:nvSpPr>
        <p:spPr>
          <a:xfrm>
            <a:off x="8157768" y="4324916"/>
            <a:ext cx="3960000" cy="1908000"/>
          </a:xfrm>
          <a:prstGeom prst="roundRect">
            <a:avLst/>
          </a:prstGeom>
          <a:noFill/>
          <a:ln w="38100">
            <a:solidFill>
              <a:srgbClr val="20386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US" sz="1600" b="1" dirty="0">
                <a:solidFill>
                  <a:srgbClr val="203864"/>
                </a:solidFill>
              </a:rPr>
              <a:t>Juliette</a:t>
            </a:r>
          </a:p>
          <a:p>
            <a:r>
              <a:rPr lang="en-US" sz="1600" dirty="0">
                <a:solidFill>
                  <a:srgbClr val="203864"/>
                </a:solidFill>
              </a:rPr>
              <a:t>Took a photo last week.</a:t>
            </a:r>
          </a:p>
          <a:p>
            <a:r>
              <a:rPr lang="en-US" sz="1600" dirty="0">
                <a:solidFill>
                  <a:srgbClr val="203864"/>
                </a:solidFill>
              </a:rPr>
              <a:t>Has not drunk a glass of water yet. </a:t>
            </a:r>
          </a:p>
          <a:p>
            <a:r>
              <a:rPr lang="en-US" sz="1600" dirty="0">
                <a:solidFill>
                  <a:srgbClr val="203864"/>
                </a:solidFill>
              </a:rPr>
              <a:t>Has already understood the question</a:t>
            </a:r>
          </a:p>
          <a:p>
            <a:r>
              <a:rPr lang="en-US" sz="1600" dirty="0">
                <a:solidFill>
                  <a:srgbClr val="203864"/>
                </a:solidFill>
              </a:rPr>
              <a:t>Had an accident last week.</a:t>
            </a:r>
          </a:p>
          <a:p>
            <a:r>
              <a:rPr lang="en-US" sz="1600" dirty="0">
                <a:solidFill>
                  <a:srgbClr val="203864"/>
                </a:solidFill>
              </a:rPr>
              <a:t>Has already learnt the vocabulary.</a:t>
            </a:r>
          </a:p>
          <a:p>
            <a:r>
              <a:rPr lang="en-US" sz="1600" dirty="0">
                <a:solidFill>
                  <a:srgbClr val="203864"/>
                </a:solidFill>
              </a:rPr>
              <a:t>Has not had breakfast yet. </a:t>
            </a:r>
          </a:p>
        </p:txBody>
      </p:sp>
      <p:pic>
        <p:nvPicPr>
          <p:cNvPr id="2050" name="Picture 2" descr="Boy Face Cartoon 3 Clip Art">
            <a:extLst>
              <a:ext uri="{FF2B5EF4-FFF2-40B4-BE49-F238E27FC236}">
                <a16:creationId xmlns:a16="http://schemas.microsoft.com/office/drawing/2014/main" id="{4BBE2F56-B9DC-4C38-AAC5-AE89A2E5CF8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2588" y="1190764"/>
            <a:ext cx="768878" cy="88082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Bald Happy Man Clip Art">
            <a:extLst>
              <a:ext uri="{FF2B5EF4-FFF2-40B4-BE49-F238E27FC236}">
                <a16:creationId xmlns:a16="http://schemas.microsoft.com/office/drawing/2014/main" id="{7DFA1763-B5AE-4825-8DA1-0294C25C92B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84258" y="1238890"/>
            <a:ext cx="768878" cy="78457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Boy Face Cartoon Clip Art">
            <a:extLst>
              <a:ext uri="{FF2B5EF4-FFF2-40B4-BE49-F238E27FC236}">
                <a16:creationId xmlns:a16="http://schemas.microsoft.com/office/drawing/2014/main" id="{A3DC3532-8368-4121-B080-56B93921680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610424" y="1152648"/>
            <a:ext cx="768878" cy="870812"/>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Girl Face Cartoon Clip Art">
            <a:extLst>
              <a:ext uri="{FF2B5EF4-FFF2-40B4-BE49-F238E27FC236}">
                <a16:creationId xmlns:a16="http://schemas.microsoft.com/office/drawing/2014/main" id="{FA84B8C3-DC59-45FD-9D9F-74A507798FF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568179" y="3870425"/>
            <a:ext cx="949707" cy="762931"/>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Smiling Girl Face Clip Art">
            <a:extLst>
              <a:ext uri="{FF2B5EF4-FFF2-40B4-BE49-F238E27FC236}">
                <a16:creationId xmlns:a16="http://schemas.microsoft.com/office/drawing/2014/main" id="{46DEBCFA-CD59-498C-9FE9-4F2118DFFCB9}"/>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511248" y="3824272"/>
            <a:ext cx="719186" cy="809084"/>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Girl Face Clip Art">
            <a:extLst>
              <a:ext uri="{FF2B5EF4-FFF2-40B4-BE49-F238E27FC236}">
                <a16:creationId xmlns:a16="http://schemas.microsoft.com/office/drawing/2014/main" id="{D39828ED-3B5E-4109-9B24-89A5A6901877}"/>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69594" y="3870425"/>
            <a:ext cx="984319" cy="8235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096959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Traductions</a:t>
            </a:r>
            <a:endParaRPr lang="en-GB" sz="3600" b="1" dirty="0">
              <a:solidFill>
                <a:schemeClr val="bg1"/>
              </a:solidFill>
            </a:endParaRPr>
          </a:p>
        </p:txBody>
      </p:sp>
      <p:sp>
        <p:nvSpPr>
          <p:cNvPr id="3" name="Rounded Rectangle 46">
            <a:extLst>
              <a:ext uri="{FF2B5EF4-FFF2-40B4-BE49-F238E27FC236}">
                <a16:creationId xmlns:a16="http://schemas.microsoft.com/office/drawing/2014/main" id="{9DBC7A2C-A401-432D-A3FE-C9D1A95DDF90}"/>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59DC7098-3C32-1242-BED5-1FBAAEDC14EB}"/>
              </a:ext>
            </a:extLst>
          </p:cNvPr>
          <p:cNvSpPr txBox="1"/>
          <p:nvPr/>
        </p:nvSpPr>
        <p:spPr>
          <a:xfrm>
            <a:off x="218992" y="1679848"/>
            <a:ext cx="6238253" cy="1938992"/>
          </a:xfrm>
          <a:prstGeom prst="rect">
            <a:avLst/>
          </a:prstGeom>
          <a:noFill/>
        </p:spPr>
        <p:txBody>
          <a:bodyPr wrap="square" rtlCol="0">
            <a:spAutoFit/>
          </a:bodyPr>
          <a:lstStyle/>
          <a:p>
            <a:pPr marL="457200" indent="-457200">
              <a:buFont typeface="+mj-lt"/>
              <a:buAutoNum type="arabicPeriod"/>
            </a:pPr>
            <a:r>
              <a:rPr lang="fr-FR" sz="2000" dirty="0">
                <a:solidFill>
                  <a:srgbClr val="203864"/>
                </a:solidFill>
              </a:rPr>
              <a:t>J’</a:t>
            </a:r>
            <a:r>
              <a:rPr lang="fr-FR" sz="2000" dirty="0">
                <a:solidFill>
                  <a:srgbClr val="EE6000"/>
                </a:solidFill>
              </a:rPr>
              <a:t>ai</a:t>
            </a:r>
            <a:r>
              <a:rPr lang="fr-FR" sz="2000" dirty="0">
                <a:solidFill>
                  <a:srgbClr val="203864"/>
                </a:solidFill>
              </a:rPr>
              <a:t> </a:t>
            </a:r>
            <a:r>
              <a:rPr lang="fr-FR" sz="2000" b="1" dirty="0">
                <a:solidFill>
                  <a:srgbClr val="203864"/>
                </a:solidFill>
              </a:rPr>
              <a:t>déjà</a:t>
            </a:r>
            <a:r>
              <a:rPr lang="fr-FR" sz="2000" dirty="0">
                <a:solidFill>
                  <a:srgbClr val="203864"/>
                </a:solidFill>
              </a:rPr>
              <a:t> </a:t>
            </a:r>
            <a:r>
              <a:rPr lang="fr-FR" sz="2000" dirty="0">
                <a:solidFill>
                  <a:srgbClr val="EE6000"/>
                </a:solidFill>
              </a:rPr>
              <a:t>appris</a:t>
            </a:r>
            <a:r>
              <a:rPr lang="fr-FR" sz="2000" dirty="0">
                <a:solidFill>
                  <a:srgbClr val="203864"/>
                </a:solidFill>
              </a:rPr>
              <a:t> le vocabulaire. 		</a:t>
            </a:r>
          </a:p>
          <a:p>
            <a:pPr marL="457200" indent="-457200">
              <a:buFont typeface="+mj-lt"/>
              <a:buAutoNum type="arabicPeriod"/>
            </a:pPr>
            <a:r>
              <a:rPr lang="fr-FR" sz="2000" dirty="0">
                <a:solidFill>
                  <a:srgbClr val="203864"/>
                </a:solidFill>
              </a:rPr>
              <a:t>J’</a:t>
            </a:r>
            <a:r>
              <a:rPr lang="fr-FR" sz="2000" dirty="0">
                <a:solidFill>
                  <a:srgbClr val="EE6000"/>
                </a:solidFill>
              </a:rPr>
              <a:t>ai eu </a:t>
            </a:r>
            <a:r>
              <a:rPr lang="fr-FR" sz="2000" dirty="0">
                <a:solidFill>
                  <a:srgbClr val="203864"/>
                </a:solidFill>
              </a:rPr>
              <a:t>un accident </a:t>
            </a:r>
            <a:r>
              <a:rPr lang="fr-FR" sz="2000" b="1" dirty="0">
                <a:solidFill>
                  <a:srgbClr val="203864"/>
                </a:solidFill>
              </a:rPr>
              <a:t>la semaine dernière</a:t>
            </a:r>
            <a:r>
              <a:rPr lang="fr-FR" sz="2000" dirty="0">
                <a:solidFill>
                  <a:srgbClr val="203864"/>
                </a:solidFill>
              </a:rPr>
              <a:t>.	</a:t>
            </a:r>
          </a:p>
          <a:p>
            <a:pPr marL="457200" indent="-457200">
              <a:buFont typeface="+mj-lt"/>
              <a:buAutoNum type="arabicPeriod"/>
            </a:pPr>
            <a:r>
              <a:rPr lang="fr-FR" sz="2000" dirty="0">
                <a:solidFill>
                  <a:srgbClr val="203864"/>
                </a:solidFill>
              </a:rPr>
              <a:t>J’</a:t>
            </a:r>
            <a:r>
              <a:rPr lang="fr-FR" sz="2000" dirty="0">
                <a:solidFill>
                  <a:srgbClr val="EE6000"/>
                </a:solidFill>
              </a:rPr>
              <a:t>ai</a:t>
            </a:r>
            <a:r>
              <a:rPr lang="fr-FR" sz="2000" dirty="0">
                <a:solidFill>
                  <a:srgbClr val="203864"/>
                </a:solidFill>
              </a:rPr>
              <a:t> </a:t>
            </a:r>
            <a:r>
              <a:rPr lang="fr-FR" sz="2000" b="1" dirty="0">
                <a:solidFill>
                  <a:srgbClr val="203864"/>
                </a:solidFill>
              </a:rPr>
              <a:t>déjà</a:t>
            </a:r>
            <a:r>
              <a:rPr lang="fr-FR" sz="2000" dirty="0">
                <a:solidFill>
                  <a:srgbClr val="203864"/>
                </a:solidFill>
              </a:rPr>
              <a:t> </a:t>
            </a:r>
            <a:r>
              <a:rPr lang="fr-FR" sz="2000" dirty="0">
                <a:solidFill>
                  <a:srgbClr val="EE6000"/>
                </a:solidFill>
              </a:rPr>
              <a:t>pris</a:t>
            </a:r>
            <a:r>
              <a:rPr lang="fr-FR" sz="2000" dirty="0">
                <a:solidFill>
                  <a:srgbClr val="203864"/>
                </a:solidFill>
              </a:rPr>
              <a:t> le petit-déjeuner.		</a:t>
            </a:r>
          </a:p>
          <a:p>
            <a:pPr marL="457200" indent="-457200">
              <a:buFont typeface="+mj-lt"/>
              <a:buAutoNum type="arabicPeriod"/>
            </a:pPr>
            <a:r>
              <a:rPr lang="fr-FR" sz="2000" dirty="0">
                <a:solidFill>
                  <a:srgbClr val="203864"/>
                </a:solidFill>
              </a:rPr>
              <a:t>Je </a:t>
            </a:r>
            <a:r>
              <a:rPr lang="fr-FR" sz="2000" b="1" dirty="0">
                <a:solidFill>
                  <a:srgbClr val="203864"/>
                </a:solidFill>
              </a:rPr>
              <a:t>n’</a:t>
            </a:r>
            <a:r>
              <a:rPr lang="fr-FR" sz="2000" dirty="0">
                <a:solidFill>
                  <a:srgbClr val="EE6000"/>
                </a:solidFill>
              </a:rPr>
              <a:t>ai</a:t>
            </a:r>
            <a:r>
              <a:rPr lang="fr-FR" sz="2000" dirty="0">
                <a:solidFill>
                  <a:srgbClr val="203864"/>
                </a:solidFill>
              </a:rPr>
              <a:t> </a:t>
            </a:r>
            <a:r>
              <a:rPr lang="fr-FR" sz="2000" b="1" dirty="0">
                <a:solidFill>
                  <a:srgbClr val="203864"/>
                </a:solidFill>
              </a:rPr>
              <a:t>pas encore </a:t>
            </a:r>
            <a:r>
              <a:rPr lang="fr-FR" sz="2000" dirty="0">
                <a:solidFill>
                  <a:srgbClr val="EE6000"/>
                </a:solidFill>
              </a:rPr>
              <a:t>pris</a:t>
            </a:r>
            <a:r>
              <a:rPr lang="fr-FR" sz="2000" dirty="0">
                <a:solidFill>
                  <a:srgbClr val="203864"/>
                </a:solidFill>
              </a:rPr>
              <a:t> une photo.	</a:t>
            </a:r>
          </a:p>
          <a:p>
            <a:pPr marL="457200" indent="-457200">
              <a:buFont typeface="+mj-lt"/>
              <a:buAutoNum type="arabicPeriod"/>
            </a:pPr>
            <a:r>
              <a:rPr lang="fr-FR" sz="2000" dirty="0">
                <a:solidFill>
                  <a:srgbClr val="203864"/>
                </a:solidFill>
              </a:rPr>
              <a:t>J’</a:t>
            </a:r>
            <a:r>
              <a:rPr lang="fr-FR" sz="2000" dirty="0">
                <a:solidFill>
                  <a:srgbClr val="EE6000"/>
                </a:solidFill>
              </a:rPr>
              <a:t>ai</a:t>
            </a:r>
            <a:r>
              <a:rPr lang="fr-FR" sz="2000" dirty="0">
                <a:solidFill>
                  <a:srgbClr val="203864"/>
                </a:solidFill>
              </a:rPr>
              <a:t> </a:t>
            </a:r>
            <a:r>
              <a:rPr lang="fr-FR" sz="2000" b="1" dirty="0">
                <a:solidFill>
                  <a:srgbClr val="203864"/>
                </a:solidFill>
              </a:rPr>
              <a:t>déjà</a:t>
            </a:r>
            <a:r>
              <a:rPr lang="fr-FR" sz="2000" dirty="0">
                <a:solidFill>
                  <a:srgbClr val="203864"/>
                </a:solidFill>
              </a:rPr>
              <a:t> </a:t>
            </a:r>
            <a:r>
              <a:rPr lang="fr-FR" sz="2000" dirty="0">
                <a:solidFill>
                  <a:srgbClr val="EE6000"/>
                </a:solidFill>
              </a:rPr>
              <a:t>compris</a:t>
            </a:r>
            <a:r>
              <a:rPr lang="fr-FR" sz="2000" dirty="0">
                <a:solidFill>
                  <a:srgbClr val="203864"/>
                </a:solidFill>
              </a:rPr>
              <a:t> la question.	</a:t>
            </a:r>
          </a:p>
          <a:p>
            <a:pPr marL="457200" indent="-457200">
              <a:buFont typeface="+mj-lt"/>
              <a:buAutoNum type="arabicPeriod"/>
            </a:pPr>
            <a:r>
              <a:rPr lang="fr-FR" sz="2000" dirty="0">
                <a:solidFill>
                  <a:srgbClr val="203864"/>
                </a:solidFill>
              </a:rPr>
              <a:t>Je n’</a:t>
            </a:r>
            <a:r>
              <a:rPr lang="fr-FR" sz="2000" dirty="0">
                <a:solidFill>
                  <a:srgbClr val="EE6000"/>
                </a:solidFill>
              </a:rPr>
              <a:t>ai</a:t>
            </a:r>
            <a:r>
              <a:rPr lang="fr-FR" sz="2000" dirty="0">
                <a:solidFill>
                  <a:srgbClr val="203864"/>
                </a:solidFill>
              </a:rPr>
              <a:t> </a:t>
            </a:r>
            <a:r>
              <a:rPr lang="fr-FR" sz="2000" b="1" dirty="0">
                <a:solidFill>
                  <a:srgbClr val="203864"/>
                </a:solidFill>
              </a:rPr>
              <a:t>pas encore </a:t>
            </a:r>
            <a:r>
              <a:rPr lang="fr-FR" sz="2000" dirty="0">
                <a:solidFill>
                  <a:srgbClr val="EE6000"/>
                </a:solidFill>
              </a:rPr>
              <a:t>bu</a:t>
            </a:r>
            <a:r>
              <a:rPr lang="fr-FR" sz="2000" dirty="0">
                <a:solidFill>
                  <a:srgbClr val="203864"/>
                </a:solidFill>
              </a:rPr>
              <a:t> un verre d’eau. 	</a:t>
            </a:r>
            <a:r>
              <a:rPr lang="en-US" sz="2000" dirty="0">
                <a:solidFill>
                  <a:srgbClr val="203864"/>
                </a:solidFill>
              </a:rPr>
              <a:t> </a:t>
            </a:r>
            <a:endParaRPr lang="fr-FR" sz="2000" dirty="0">
              <a:solidFill>
                <a:srgbClr val="203864"/>
              </a:solidFill>
            </a:endParaRPr>
          </a:p>
        </p:txBody>
      </p:sp>
      <p:sp>
        <p:nvSpPr>
          <p:cNvPr id="15" name="TextBox 14">
            <a:extLst>
              <a:ext uri="{FF2B5EF4-FFF2-40B4-BE49-F238E27FC236}">
                <a16:creationId xmlns:a16="http://schemas.microsoft.com/office/drawing/2014/main" id="{25200466-472B-6343-BAAC-368EB83625A9}"/>
              </a:ext>
            </a:extLst>
          </p:cNvPr>
          <p:cNvSpPr txBox="1"/>
          <p:nvPr/>
        </p:nvSpPr>
        <p:spPr>
          <a:xfrm>
            <a:off x="6478296" y="1679847"/>
            <a:ext cx="5642264" cy="1938992"/>
          </a:xfrm>
          <a:prstGeom prst="rect">
            <a:avLst/>
          </a:prstGeom>
          <a:noFill/>
        </p:spPr>
        <p:txBody>
          <a:bodyPr wrap="square" rtlCol="0">
            <a:spAutoFit/>
          </a:bodyPr>
          <a:lstStyle/>
          <a:p>
            <a:pPr marL="457200" indent="-457200">
              <a:buFont typeface="+mj-lt"/>
              <a:buAutoNum type="arabicPeriod"/>
            </a:pPr>
            <a:r>
              <a:rPr lang="en-US" sz="2000" dirty="0">
                <a:solidFill>
                  <a:srgbClr val="203864"/>
                </a:solidFill>
              </a:rPr>
              <a:t>I </a:t>
            </a:r>
            <a:r>
              <a:rPr lang="en-US" sz="2000" dirty="0">
                <a:solidFill>
                  <a:srgbClr val="EE6000"/>
                </a:solidFill>
              </a:rPr>
              <a:t>have</a:t>
            </a:r>
            <a:r>
              <a:rPr lang="en-US" sz="2000" dirty="0">
                <a:solidFill>
                  <a:srgbClr val="203864"/>
                </a:solidFill>
              </a:rPr>
              <a:t> </a:t>
            </a:r>
            <a:r>
              <a:rPr lang="en-US" sz="2000" b="1" dirty="0">
                <a:solidFill>
                  <a:srgbClr val="203864"/>
                </a:solidFill>
              </a:rPr>
              <a:t>already</a:t>
            </a:r>
            <a:r>
              <a:rPr lang="en-US" sz="2000" dirty="0">
                <a:solidFill>
                  <a:srgbClr val="203864"/>
                </a:solidFill>
              </a:rPr>
              <a:t> </a:t>
            </a:r>
            <a:r>
              <a:rPr lang="en-US" sz="2000" dirty="0">
                <a:solidFill>
                  <a:srgbClr val="EE6000"/>
                </a:solidFill>
              </a:rPr>
              <a:t>learnt</a:t>
            </a:r>
            <a:r>
              <a:rPr lang="en-US" sz="2000" dirty="0">
                <a:solidFill>
                  <a:srgbClr val="203864"/>
                </a:solidFill>
              </a:rPr>
              <a:t> the vocabulary. </a:t>
            </a:r>
            <a:endParaRPr lang="fr-FR" sz="2000" dirty="0">
              <a:solidFill>
                <a:srgbClr val="203864"/>
              </a:solidFill>
            </a:endParaRPr>
          </a:p>
          <a:p>
            <a:pPr marL="457200" indent="-457200">
              <a:buFont typeface="+mj-lt"/>
              <a:buAutoNum type="arabicPeriod"/>
            </a:pPr>
            <a:r>
              <a:rPr lang="en-US" sz="2000" dirty="0">
                <a:solidFill>
                  <a:srgbClr val="203864"/>
                </a:solidFill>
              </a:rPr>
              <a:t>I </a:t>
            </a:r>
            <a:r>
              <a:rPr lang="en-US" sz="2000" dirty="0">
                <a:solidFill>
                  <a:srgbClr val="EE6000"/>
                </a:solidFill>
              </a:rPr>
              <a:t>had</a:t>
            </a:r>
            <a:r>
              <a:rPr lang="en-US" sz="2000" dirty="0">
                <a:solidFill>
                  <a:srgbClr val="203864"/>
                </a:solidFill>
              </a:rPr>
              <a:t> an accident </a:t>
            </a:r>
            <a:r>
              <a:rPr lang="en-US" sz="2000" b="1" dirty="0">
                <a:solidFill>
                  <a:srgbClr val="203864"/>
                </a:solidFill>
              </a:rPr>
              <a:t>last week</a:t>
            </a:r>
            <a:r>
              <a:rPr lang="en-US" sz="2000" dirty="0">
                <a:solidFill>
                  <a:srgbClr val="203864"/>
                </a:solidFill>
              </a:rPr>
              <a:t>. </a:t>
            </a:r>
            <a:endParaRPr lang="fr-FR" sz="2000" dirty="0">
              <a:solidFill>
                <a:srgbClr val="203864"/>
              </a:solidFill>
            </a:endParaRPr>
          </a:p>
          <a:p>
            <a:pPr marL="457200" indent="-457200">
              <a:buFont typeface="+mj-lt"/>
              <a:buAutoNum type="arabicPeriod"/>
            </a:pPr>
            <a:r>
              <a:rPr lang="en-US" sz="2000" dirty="0">
                <a:solidFill>
                  <a:srgbClr val="203864"/>
                </a:solidFill>
              </a:rPr>
              <a:t>I </a:t>
            </a:r>
            <a:r>
              <a:rPr lang="en-US" sz="2000" dirty="0">
                <a:solidFill>
                  <a:srgbClr val="EE6000"/>
                </a:solidFill>
              </a:rPr>
              <a:t>have</a:t>
            </a:r>
            <a:r>
              <a:rPr lang="en-US" sz="2000" dirty="0">
                <a:solidFill>
                  <a:srgbClr val="203864"/>
                </a:solidFill>
              </a:rPr>
              <a:t> already </a:t>
            </a:r>
            <a:r>
              <a:rPr lang="en-US" sz="2000" dirty="0">
                <a:solidFill>
                  <a:srgbClr val="EE6000"/>
                </a:solidFill>
              </a:rPr>
              <a:t>had</a:t>
            </a:r>
            <a:r>
              <a:rPr lang="en-US" sz="2000" dirty="0">
                <a:solidFill>
                  <a:srgbClr val="203864"/>
                </a:solidFill>
              </a:rPr>
              <a:t> breakfast. </a:t>
            </a:r>
            <a:endParaRPr lang="fr-FR" sz="2000" dirty="0">
              <a:solidFill>
                <a:srgbClr val="203864"/>
              </a:solidFill>
            </a:endParaRPr>
          </a:p>
          <a:p>
            <a:pPr marL="457200" indent="-457200">
              <a:buFont typeface="+mj-lt"/>
              <a:buAutoNum type="arabicPeriod"/>
            </a:pPr>
            <a:r>
              <a:rPr lang="en-US" sz="2000" dirty="0">
                <a:solidFill>
                  <a:srgbClr val="203864"/>
                </a:solidFill>
              </a:rPr>
              <a:t>I </a:t>
            </a:r>
            <a:r>
              <a:rPr lang="en-US" sz="2000" dirty="0">
                <a:solidFill>
                  <a:srgbClr val="EE6000"/>
                </a:solidFill>
              </a:rPr>
              <a:t>have</a:t>
            </a:r>
            <a:r>
              <a:rPr lang="en-US" sz="2000" dirty="0">
                <a:solidFill>
                  <a:srgbClr val="203864"/>
                </a:solidFill>
              </a:rPr>
              <a:t> </a:t>
            </a:r>
            <a:r>
              <a:rPr lang="en-US" sz="2000" b="1" dirty="0">
                <a:solidFill>
                  <a:srgbClr val="203864"/>
                </a:solidFill>
              </a:rPr>
              <a:t>not</a:t>
            </a:r>
            <a:r>
              <a:rPr lang="en-US" sz="2000" dirty="0">
                <a:solidFill>
                  <a:srgbClr val="203864"/>
                </a:solidFill>
              </a:rPr>
              <a:t> </a:t>
            </a:r>
            <a:r>
              <a:rPr lang="en-US" sz="2000" dirty="0">
                <a:solidFill>
                  <a:srgbClr val="EE6000"/>
                </a:solidFill>
              </a:rPr>
              <a:t>taken</a:t>
            </a:r>
            <a:r>
              <a:rPr lang="en-US" sz="2000" dirty="0">
                <a:solidFill>
                  <a:srgbClr val="203864"/>
                </a:solidFill>
              </a:rPr>
              <a:t> a photo </a:t>
            </a:r>
            <a:r>
              <a:rPr lang="en-US" sz="2000" b="1" dirty="0">
                <a:solidFill>
                  <a:srgbClr val="203864"/>
                </a:solidFill>
              </a:rPr>
              <a:t>yet</a:t>
            </a:r>
            <a:r>
              <a:rPr lang="en-US" sz="2000" dirty="0">
                <a:solidFill>
                  <a:srgbClr val="203864"/>
                </a:solidFill>
              </a:rPr>
              <a:t>. </a:t>
            </a:r>
            <a:endParaRPr lang="fr-FR" sz="2000" dirty="0">
              <a:solidFill>
                <a:srgbClr val="203864"/>
              </a:solidFill>
            </a:endParaRPr>
          </a:p>
          <a:p>
            <a:pPr marL="457200" indent="-457200">
              <a:buFont typeface="+mj-lt"/>
              <a:buAutoNum type="arabicPeriod"/>
            </a:pPr>
            <a:r>
              <a:rPr lang="fr-FR" sz="2000" dirty="0">
                <a:solidFill>
                  <a:srgbClr val="203864"/>
                </a:solidFill>
              </a:rPr>
              <a:t>I </a:t>
            </a:r>
            <a:r>
              <a:rPr lang="fr-FR" sz="2000" dirty="0">
                <a:solidFill>
                  <a:srgbClr val="EE6000"/>
                </a:solidFill>
              </a:rPr>
              <a:t>have</a:t>
            </a:r>
            <a:r>
              <a:rPr lang="fr-FR" sz="2000" dirty="0">
                <a:solidFill>
                  <a:srgbClr val="203864"/>
                </a:solidFill>
              </a:rPr>
              <a:t> </a:t>
            </a:r>
            <a:r>
              <a:rPr lang="fr-FR" sz="2000" b="1" dirty="0" err="1">
                <a:solidFill>
                  <a:srgbClr val="203864"/>
                </a:solidFill>
              </a:rPr>
              <a:t>already</a:t>
            </a:r>
            <a:r>
              <a:rPr lang="fr-FR" sz="2000" dirty="0">
                <a:solidFill>
                  <a:srgbClr val="203864"/>
                </a:solidFill>
              </a:rPr>
              <a:t> </a:t>
            </a:r>
            <a:r>
              <a:rPr lang="fr-FR" sz="2000" dirty="0" err="1">
                <a:solidFill>
                  <a:srgbClr val="EE6000"/>
                </a:solidFill>
              </a:rPr>
              <a:t>understood</a:t>
            </a:r>
            <a:r>
              <a:rPr lang="fr-FR" sz="2000" dirty="0">
                <a:solidFill>
                  <a:srgbClr val="203864"/>
                </a:solidFill>
              </a:rPr>
              <a:t> the question.</a:t>
            </a:r>
          </a:p>
          <a:p>
            <a:pPr marL="457200" indent="-457200">
              <a:buFont typeface="+mj-lt"/>
              <a:buAutoNum type="arabicPeriod"/>
            </a:pPr>
            <a:r>
              <a:rPr lang="en-US" sz="2000" dirty="0">
                <a:solidFill>
                  <a:srgbClr val="203864"/>
                </a:solidFill>
              </a:rPr>
              <a:t>I </a:t>
            </a:r>
            <a:r>
              <a:rPr lang="en-US" sz="2000" dirty="0">
                <a:solidFill>
                  <a:srgbClr val="EE6000"/>
                </a:solidFill>
              </a:rPr>
              <a:t>have</a:t>
            </a:r>
            <a:r>
              <a:rPr lang="en-US" sz="2000" dirty="0">
                <a:solidFill>
                  <a:srgbClr val="203864"/>
                </a:solidFill>
              </a:rPr>
              <a:t> </a:t>
            </a:r>
            <a:r>
              <a:rPr lang="en-US" sz="2000" b="1" dirty="0">
                <a:solidFill>
                  <a:srgbClr val="203864"/>
                </a:solidFill>
              </a:rPr>
              <a:t>not</a:t>
            </a:r>
            <a:r>
              <a:rPr lang="en-US" sz="2000" dirty="0">
                <a:solidFill>
                  <a:srgbClr val="203864"/>
                </a:solidFill>
              </a:rPr>
              <a:t> </a:t>
            </a:r>
            <a:r>
              <a:rPr lang="en-US" sz="2000" dirty="0">
                <a:solidFill>
                  <a:srgbClr val="EE6000"/>
                </a:solidFill>
              </a:rPr>
              <a:t>drunk</a:t>
            </a:r>
            <a:r>
              <a:rPr lang="en-US" sz="2000" dirty="0">
                <a:solidFill>
                  <a:srgbClr val="203864"/>
                </a:solidFill>
              </a:rPr>
              <a:t> any water </a:t>
            </a:r>
            <a:r>
              <a:rPr lang="en-US" sz="2000" b="1" dirty="0">
                <a:solidFill>
                  <a:srgbClr val="203864"/>
                </a:solidFill>
              </a:rPr>
              <a:t>yet</a:t>
            </a:r>
            <a:r>
              <a:rPr lang="en-US" sz="2000" dirty="0">
                <a:solidFill>
                  <a:srgbClr val="203864"/>
                </a:solidFill>
              </a:rPr>
              <a:t>. </a:t>
            </a:r>
            <a:endParaRPr lang="fr-FR" sz="2000" dirty="0">
              <a:solidFill>
                <a:srgbClr val="203864"/>
              </a:solidFill>
            </a:endParaRPr>
          </a:p>
        </p:txBody>
      </p:sp>
      <p:sp>
        <p:nvSpPr>
          <p:cNvPr id="9" name="TextBox 8">
            <a:extLst>
              <a:ext uri="{FF2B5EF4-FFF2-40B4-BE49-F238E27FC236}">
                <a16:creationId xmlns:a16="http://schemas.microsoft.com/office/drawing/2014/main" id="{463415C1-F193-7C42-884D-0EE3903EB2AA}"/>
              </a:ext>
            </a:extLst>
          </p:cNvPr>
          <p:cNvSpPr txBox="1"/>
          <p:nvPr/>
        </p:nvSpPr>
        <p:spPr>
          <a:xfrm>
            <a:off x="147552" y="4143124"/>
            <a:ext cx="6457246" cy="1938992"/>
          </a:xfrm>
          <a:prstGeom prst="rect">
            <a:avLst/>
          </a:prstGeom>
          <a:noFill/>
        </p:spPr>
        <p:txBody>
          <a:bodyPr wrap="square" rtlCol="0">
            <a:spAutoFit/>
          </a:bodyPr>
          <a:lstStyle/>
          <a:p>
            <a:pPr marL="457200" indent="-457200">
              <a:buFont typeface="+mj-lt"/>
              <a:buAutoNum type="arabicPeriod"/>
            </a:pPr>
            <a:r>
              <a:rPr lang="fr-FR" sz="2000" dirty="0">
                <a:solidFill>
                  <a:srgbClr val="203864"/>
                </a:solidFill>
              </a:rPr>
              <a:t>J’</a:t>
            </a:r>
            <a:r>
              <a:rPr lang="fr-FR" sz="2000" dirty="0">
                <a:solidFill>
                  <a:srgbClr val="EE6000"/>
                </a:solidFill>
              </a:rPr>
              <a:t>ai</a:t>
            </a:r>
            <a:r>
              <a:rPr lang="fr-FR" sz="2000" dirty="0">
                <a:solidFill>
                  <a:srgbClr val="203864"/>
                </a:solidFill>
              </a:rPr>
              <a:t> </a:t>
            </a:r>
            <a:r>
              <a:rPr lang="fr-FR" sz="2000" b="1" dirty="0">
                <a:solidFill>
                  <a:srgbClr val="203864"/>
                </a:solidFill>
              </a:rPr>
              <a:t>déjà</a:t>
            </a:r>
            <a:r>
              <a:rPr lang="fr-FR" sz="2000" dirty="0">
                <a:solidFill>
                  <a:srgbClr val="203864"/>
                </a:solidFill>
              </a:rPr>
              <a:t> </a:t>
            </a:r>
            <a:r>
              <a:rPr lang="fr-FR" sz="2000" dirty="0">
                <a:solidFill>
                  <a:srgbClr val="EE6000"/>
                </a:solidFill>
              </a:rPr>
              <a:t>pris</a:t>
            </a:r>
            <a:r>
              <a:rPr lang="fr-FR" sz="2000" dirty="0">
                <a:solidFill>
                  <a:srgbClr val="203864"/>
                </a:solidFill>
              </a:rPr>
              <a:t> le petit-déjeuner. </a:t>
            </a:r>
          </a:p>
          <a:p>
            <a:pPr marL="457200" indent="-457200">
              <a:buFont typeface="+mj-lt"/>
              <a:buAutoNum type="arabicPeriod"/>
            </a:pPr>
            <a:r>
              <a:rPr lang="fr-FR" sz="2000" dirty="0">
                <a:solidFill>
                  <a:srgbClr val="203864"/>
                </a:solidFill>
              </a:rPr>
              <a:t>Je </a:t>
            </a:r>
            <a:r>
              <a:rPr lang="fr-FR" sz="2000" b="1" dirty="0">
                <a:solidFill>
                  <a:srgbClr val="203864"/>
                </a:solidFill>
              </a:rPr>
              <a:t>n’</a:t>
            </a:r>
            <a:r>
              <a:rPr lang="fr-FR" sz="2000" dirty="0">
                <a:solidFill>
                  <a:srgbClr val="EE6000"/>
                </a:solidFill>
              </a:rPr>
              <a:t>ai</a:t>
            </a:r>
            <a:r>
              <a:rPr lang="fr-FR" sz="2000" dirty="0">
                <a:solidFill>
                  <a:srgbClr val="203864"/>
                </a:solidFill>
              </a:rPr>
              <a:t> </a:t>
            </a:r>
            <a:r>
              <a:rPr lang="fr-FR" sz="2000" b="1" dirty="0">
                <a:solidFill>
                  <a:srgbClr val="203864"/>
                </a:solidFill>
              </a:rPr>
              <a:t>pas encore </a:t>
            </a:r>
            <a:r>
              <a:rPr lang="fr-FR" sz="2000" dirty="0">
                <a:solidFill>
                  <a:srgbClr val="EE6000"/>
                </a:solidFill>
              </a:rPr>
              <a:t>eu</a:t>
            </a:r>
            <a:r>
              <a:rPr lang="fr-FR" sz="2000" dirty="0">
                <a:solidFill>
                  <a:srgbClr val="203864"/>
                </a:solidFill>
              </a:rPr>
              <a:t> d’accident. </a:t>
            </a:r>
          </a:p>
          <a:p>
            <a:pPr marL="457200" indent="-457200">
              <a:buFont typeface="+mj-lt"/>
              <a:buAutoNum type="arabicPeriod"/>
            </a:pPr>
            <a:r>
              <a:rPr lang="fr-FR" sz="2000" dirty="0">
                <a:solidFill>
                  <a:srgbClr val="203864"/>
                </a:solidFill>
              </a:rPr>
              <a:t>J’</a:t>
            </a:r>
            <a:r>
              <a:rPr lang="fr-FR" sz="2000" dirty="0">
                <a:solidFill>
                  <a:srgbClr val="EE6000"/>
                </a:solidFill>
              </a:rPr>
              <a:t>ai</a:t>
            </a:r>
            <a:r>
              <a:rPr lang="fr-FR" sz="2000" dirty="0">
                <a:solidFill>
                  <a:srgbClr val="203864"/>
                </a:solidFill>
              </a:rPr>
              <a:t> </a:t>
            </a:r>
            <a:r>
              <a:rPr lang="fr-FR" sz="2000" b="1" dirty="0">
                <a:solidFill>
                  <a:srgbClr val="203864"/>
                </a:solidFill>
              </a:rPr>
              <a:t>déjà</a:t>
            </a:r>
            <a:r>
              <a:rPr lang="fr-FR" sz="2000" dirty="0">
                <a:solidFill>
                  <a:srgbClr val="203864"/>
                </a:solidFill>
              </a:rPr>
              <a:t> </a:t>
            </a:r>
            <a:r>
              <a:rPr lang="fr-FR" sz="2000" dirty="0">
                <a:solidFill>
                  <a:srgbClr val="EE6000"/>
                </a:solidFill>
              </a:rPr>
              <a:t>pris</a:t>
            </a:r>
            <a:r>
              <a:rPr lang="fr-FR" sz="2000" dirty="0">
                <a:solidFill>
                  <a:srgbClr val="203864"/>
                </a:solidFill>
              </a:rPr>
              <a:t> une photo. </a:t>
            </a:r>
          </a:p>
          <a:p>
            <a:pPr marL="457200" indent="-457200">
              <a:buFont typeface="+mj-lt"/>
              <a:buAutoNum type="arabicPeriod"/>
            </a:pPr>
            <a:r>
              <a:rPr lang="fr-FR" sz="2000" dirty="0">
                <a:solidFill>
                  <a:srgbClr val="203864"/>
                </a:solidFill>
              </a:rPr>
              <a:t>J’</a:t>
            </a:r>
            <a:r>
              <a:rPr lang="fr-FR" sz="2000" dirty="0">
                <a:solidFill>
                  <a:srgbClr val="EE6000"/>
                </a:solidFill>
              </a:rPr>
              <a:t>ai appris </a:t>
            </a:r>
            <a:r>
              <a:rPr lang="fr-FR" sz="2000" dirty="0">
                <a:solidFill>
                  <a:srgbClr val="203864"/>
                </a:solidFill>
              </a:rPr>
              <a:t>le vocabulaire </a:t>
            </a:r>
            <a:r>
              <a:rPr lang="fr-FR" sz="2000" b="1" dirty="0">
                <a:solidFill>
                  <a:srgbClr val="203864"/>
                </a:solidFill>
              </a:rPr>
              <a:t>la semaine dernière</a:t>
            </a:r>
            <a:r>
              <a:rPr lang="fr-FR" sz="2000" dirty="0">
                <a:solidFill>
                  <a:srgbClr val="203864"/>
                </a:solidFill>
              </a:rPr>
              <a:t>.</a:t>
            </a:r>
          </a:p>
          <a:p>
            <a:pPr marL="457200" indent="-457200">
              <a:buFont typeface="+mj-lt"/>
              <a:buAutoNum type="arabicPeriod"/>
            </a:pPr>
            <a:r>
              <a:rPr lang="fr-FR" sz="2000" dirty="0">
                <a:solidFill>
                  <a:srgbClr val="203864"/>
                </a:solidFill>
              </a:rPr>
              <a:t>J’</a:t>
            </a:r>
            <a:r>
              <a:rPr lang="fr-FR" sz="2000" dirty="0">
                <a:solidFill>
                  <a:srgbClr val="EE6000"/>
                </a:solidFill>
              </a:rPr>
              <a:t>ai</a:t>
            </a:r>
            <a:r>
              <a:rPr lang="fr-FR" sz="2000" dirty="0">
                <a:solidFill>
                  <a:srgbClr val="203864"/>
                </a:solidFill>
              </a:rPr>
              <a:t> </a:t>
            </a:r>
            <a:r>
              <a:rPr lang="fr-FR" sz="2000" dirty="0">
                <a:solidFill>
                  <a:srgbClr val="EE6000"/>
                </a:solidFill>
              </a:rPr>
              <a:t>bu</a:t>
            </a:r>
            <a:r>
              <a:rPr lang="fr-FR" sz="2000" dirty="0">
                <a:solidFill>
                  <a:srgbClr val="203864"/>
                </a:solidFill>
              </a:rPr>
              <a:t> un verre d’eau </a:t>
            </a:r>
            <a:r>
              <a:rPr lang="fr-FR" sz="2000" b="1" dirty="0">
                <a:solidFill>
                  <a:srgbClr val="203864"/>
                </a:solidFill>
              </a:rPr>
              <a:t>hier</a:t>
            </a:r>
            <a:r>
              <a:rPr lang="fr-FR" sz="2000" dirty="0">
                <a:solidFill>
                  <a:srgbClr val="203864"/>
                </a:solidFill>
              </a:rPr>
              <a:t>. </a:t>
            </a:r>
          </a:p>
          <a:p>
            <a:pPr marL="457200" indent="-457200">
              <a:buFont typeface="+mj-lt"/>
              <a:buAutoNum type="arabicPeriod"/>
            </a:pPr>
            <a:r>
              <a:rPr lang="fr-FR" sz="2000" dirty="0">
                <a:solidFill>
                  <a:srgbClr val="203864"/>
                </a:solidFill>
              </a:rPr>
              <a:t>Je n’</a:t>
            </a:r>
            <a:r>
              <a:rPr lang="fr-FR" sz="2000" dirty="0">
                <a:solidFill>
                  <a:srgbClr val="EE6000"/>
                </a:solidFill>
              </a:rPr>
              <a:t>ai</a:t>
            </a:r>
            <a:r>
              <a:rPr lang="fr-FR" sz="2000" dirty="0">
                <a:solidFill>
                  <a:srgbClr val="203864"/>
                </a:solidFill>
              </a:rPr>
              <a:t> </a:t>
            </a:r>
            <a:r>
              <a:rPr lang="fr-FR" sz="2000" b="1" dirty="0">
                <a:solidFill>
                  <a:srgbClr val="203864"/>
                </a:solidFill>
              </a:rPr>
              <a:t>pas encore </a:t>
            </a:r>
            <a:r>
              <a:rPr lang="fr-FR" sz="2000" dirty="0">
                <a:solidFill>
                  <a:srgbClr val="EE6000"/>
                </a:solidFill>
              </a:rPr>
              <a:t>compris</a:t>
            </a:r>
            <a:r>
              <a:rPr lang="fr-FR" sz="2000" dirty="0">
                <a:solidFill>
                  <a:srgbClr val="203864"/>
                </a:solidFill>
              </a:rPr>
              <a:t> la question. 	</a:t>
            </a:r>
            <a:r>
              <a:rPr lang="en-US" sz="2000" dirty="0">
                <a:solidFill>
                  <a:srgbClr val="203864"/>
                </a:solidFill>
              </a:rPr>
              <a:t> </a:t>
            </a:r>
            <a:endParaRPr lang="fr-FR" sz="2000" dirty="0">
              <a:solidFill>
                <a:srgbClr val="203864"/>
              </a:solidFill>
            </a:endParaRPr>
          </a:p>
        </p:txBody>
      </p:sp>
      <p:sp>
        <p:nvSpPr>
          <p:cNvPr id="10" name="TextBox 9">
            <a:extLst>
              <a:ext uri="{FF2B5EF4-FFF2-40B4-BE49-F238E27FC236}">
                <a16:creationId xmlns:a16="http://schemas.microsoft.com/office/drawing/2014/main" id="{9A89275C-984A-C045-865A-4AB4F01E5697}"/>
              </a:ext>
            </a:extLst>
          </p:cNvPr>
          <p:cNvSpPr txBox="1"/>
          <p:nvPr/>
        </p:nvSpPr>
        <p:spPr>
          <a:xfrm>
            <a:off x="6478296" y="4143123"/>
            <a:ext cx="5642264" cy="1938992"/>
          </a:xfrm>
          <a:prstGeom prst="rect">
            <a:avLst/>
          </a:prstGeom>
          <a:noFill/>
        </p:spPr>
        <p:txBody>
          <a:bodyPr wrap="square" rtlCol="0">
            <a:spAutoFit/>
          </a:bodyPr>
          <a:lstStyle/>
          <a:p>
            <a:pPr marL="457200" indent="-457200">
              <a:buFont typeface="+mj-lt"/>
              <a:buAutoNum type="arabicPeriod"/>
            </a:pPr>
            <a:r>
              <a:rPr lang="en-US" sz="2000" dirty="0">
                <a:solidFill>
                  <a:srgbClr val="203864"/>
                </a:solidFill>
              </a:rPr>
              <a:t>I </a:t>
            </a:r>
            <a:r>
              <a:rPr lang="en-US" sz="2000" dirty="0">
                <a:solidFill>
                  <a:srgbClr val="EE6000"/>
                </a:solidFill>
              </a:rPr>
              <a:t>have</a:t>
            </a:r>
            <a:r>
              <a:rPr lang="en-US" sz="2000" dirty="0">
                <a:solidFill>
                  <a:srgbClr val="203864"/>
                </a:solidFill>
              </a:rPr>
              <a:t> </a:t>
            </a:r>
            <a:r>
              <a:rPr lang="en-US" sz="2000" b="1" dirty="0">
                <a:solidFill>
                  <a:srgbClr val="203864"/>
                </a:solidFill>
              </a:rPr>
              <a:t>already</a:t>
            </a:r>
            <a:r>
              <a:rPr lang="en-US" sz="2000" dirty="0">
                <a:solidFill>
                  <a:srgbClr val="203864"/>
                </a:solidFill>
              </a:rPr>
              <a:t> </a:t>
            </a:r>
            <a:r>
              <a:rPr lang="en-US" sz="2000" dirty="0">
                <a:solidFill>
                  <a:srgbClr val="EE6000"/>
                </a:solidFill>
              </a:rPr>
              <a:t>had</a:t>
            </a:r>
            <a:r>
              <a:rPr lang="en-US" sz="2000" dirty="0">
                <a:solidFill>
                  <a:srgbClr val="203864"/>
                </a:solidFill>
              </a:rPr>
              <a:t> breakfast. </a:t>
            </a:r>
          </a:p>
          <a:p>
            <a:pPr marL="457200" indent="-457200">
              <a:buFont typeface="+mj-lt"/>
              <a:buAutoNum type="arabicPeriod"/>
            </a:pPr>
            <a:r>
              <a:rPr lang="en-US" sz="2000" dirty="0">
                <a:solidFill>
                  <a:srgbClr val="203864"/>
                </a:solidFill>
              </a:rPr>
              <a:t>I </a:t>
            </a:r>
            <a:r>
              <a:rPr lang="en-US" sz="2000" dirty="0">
                <a:solidFill>
                  <a:srgbClr val="EE6000"/>
                </a:solidFill>
              </a:rPr>
              <a:t>have</a:t>
            </a:r>
            <a:r>
              <a:rPr lang="en-US" sz="2000" dirty="0">
                <a:solidFill>
                  <a:srgbClr val="203864"/>
                </a:solidFill>
              </a:rPr>
              <a:t> </a:t>
            </a:r>
            <a:r>
              <a:rPr lang="en-US" sz="2000" b="1" dirty="0">
                <a:solidFill>
                  <a:srgbClr val="203864"/>
                </a:solidFill>
              </a:rPr>
              <a:t>not</a:t>
            </a:r>
            <a:r>
              <a:rPr lang="en-US" sz="2000" dirty="0">
                <a:solidFill>
                  <a:srgbClr val="203864"/>
                </a:solidFill>
              </a:rPr>
              <a:t> </a:t>
            </a:r>
            <a:r>
              <a:rPr lang="en-US" sz="2000" dirty="0">
                <a:solidFill>
                  <a:srgbClr val="EE6000"/>
                </a:solidFill>
              </a:rPr>
              <a:t>had</a:t>
            </a:r>
            <a:r>
              <a:rPr lang="en-US" sz="2000" dirty="0">
                <a:solidFill>
                  <a:srgbClr val="203864"/>
                </a:solidFill>
              </a:rPr>
              <a:t> an accident </a:t>
            </a:r>
            <a:r>
              <a:rPr lang="en-US" sz="2000" b="1" dirty="0">
                <a:solidFill>
                  <a:srgbClr val="203864"/>
                </a:solidFill>
              </a:rPr>
              <a:t>yet</a:t>
            </a:r>
            <a:r>
              <a:rPr lang="en-US" sz="2000" dirty="0">
                <a:solidFill>
                  <a:srgbClr val="203864"/>
                </a:solidFill>
              </a:rPr>
              <a:t>. </a:t>
            </a:r>
          </a:p>
          <a:p>
            <a:pPr marL="457200" indent="-457200">
              <a:buFont typeface="+mj-lt"/>
              <a:buAutoNum type="arabicPeriod"/>
            </a:pPr>
            <a:r>
              <a:rPr lang="en-US" sz="2000" dirty="0">
                <a:solidFill>
                  <a:srgbClr val="203864"/>
                </a:solidFill>
              </a:rPr>
              <a:t>I </a:t>
            </a:r>
            <a:r>
              <a:rPr lang="en-US" sz="2000" dirty="0">
                <a:solidFill>
                  <a:srgbClr val="EE6000"/>
                </a:solidFill>
              </a:rPr>
              <a:t>have</a:t>
            </a:r>
            <a:r>
              <a:rPr lang="en-US" sz="2000" dirty="0">
                <a:solidFill>
                  <a:srgbClr val="203864"/>
                </a:solidFill>
              </a:rPr>
              <a:t> </a:t>
            </a:r>
            <a:r>
              <a:rPr lang="en-US" sz="2000" b="1" dirty="0">
                <a:solidFill>
                  <a:srgbClr val="203864"/>
                </a:solidFill>
              </a:rPr>
              <a:t>already</a:t>
            </a:r>
            <a:r>
              <a:rPr lang="en-US" sz="2000" dirty="0">
                <a:solidFill>
                  <a:srgbClr val="203864"/>
                </a:solidFill>
              </a:rPr>
              <a:t> </a:t>
            </a:r>
            <a:r>
              <a:rPr lang="en-US" sz="2000" dirty="0">
                <a:solidFill>
                  <a:srgbClr val="EE6000"/>
                </a:solidFill>
              </a:rPr>
              <a:t>taken</a:t>
            </a:r>
            <a:r>
              <a:rPr lang="en-US" sz="2000" dirty="0">
                <a:solidFill>
                  <a:srgbClr val="203864"/>
                </a:solidFill>
              </a:rPr>
              <a:t> a photo. </a:t>
            </a:r>
          </a:p>
          <a:p>
            <a:pPr marL="457200" indent="-457200">
              <a:buFont typeface="+mj-lt"/>
              <a:buAutoNum type="arabicPeriod"/>
            </a:pPr>
            <a:r>
              <a:rPr lang="en-US" sz="2000" dirty="0">
                <a:solidFill>
                  <a:srgbClr val="203864"/>
                </a:solidFill>
              </a:rPr>
              <a:t>I </a:t>
            </a:r>
            <a:r>
              <a:rPr lang="en-US" sz="2000" dirty="0">
                <a:solidFill>
                  <a:srgbClr val="EE6000"/>
                </a:solidFill>
              </a:rPr>
              <a:t>learnt</a:t>
            </a:r>
            <a:r>
              <a:rPr lang="en-US" sz="2000" dirty="0">
                <a:solidFill>
                  <a:srgbClr val="203864"/>
                </a:solidFill>
              </a:rPr>
              <a:t> the vocabulary </a:t>
            </a:r>
            <a:r>
              <a:rPr lang="en-US" sz="2000" b="1" dirty="0">
                <a:solidFill>
                  <a:srgbClr val="203864"/>
                </a:solidFill>
              </a:rPr>
              <a:t>last week</a:t>
            </a:r>
            <a:r>
              <a:rPr lang="en-US" sz="2000" dirty="0">
                <a:solidFill>
                  <a:srgbClr val="203864"/>
                </a:solidFill>
              </a:rPr>
              <a:t>. </a:t>
            </a:r>
          </a:p>
          <a:p>
            <a:pPr marL="457200" indent="-457200">
              <a:buFont typeface="+mj-lt"/>
              <a:buAutoNum type="arabicPeriod"/>
            </a:pPr>
            <a:r>
              <a:rPr lang="en-US" sz="2000" dirty="0">
                <a:solidFill>
                  <a:srgbClr val="203864"/>
                </a:solidFill>
              </a:rPr>
              <a:t>I </a:t>
            </a:r>
            <a:r>
              <a:rPr lang="en-US" sz="2000" dirty="0">
                <a:solidFill>
                  <a:srgbClr val="EE6000"/>
                </a:solidFill>
              </a:rPr>
              <a:t>drank</a:t>
            </a:r>
            <a:r>
              <a:rPr lang="en-US" sz="2000" dirty="0">
                <a:solidFill>
                  <a:srgbClr val="203864"/>
                </a:solidFill>
              </a:rPr>
              <a:t> a glass of water </a:t>
            </a:r>
            <a:r>
              <a:rPr lang="en-US" sz="2000" b="1" dirty="0">
                <a:solidFill>
                  <a:srgbClr val="203864"/>
                </a:solidFill>
              </a:rPr>
              <a:t>yesterday</a:t>
            </a:r>
            <a:r>
              <a:rPr lang="en-US" sz="2000" dirty="0">
                <a:solidFill>
                  <a:srgbClr val="203864"/>
                </a:solidFill>
              </a:rPr>
              <a:t>. </a:t>
            </a:r>
          </a:p>
          <a:p>
            <a:pPr marL="457200" indent="-457200">
              <a:buFont typeface="+mj-lt"/>
              <a:buAutoNum type="arabicPeriod"/>
            </a:pPr>
            <a:r>
              <a:rPr lang="en-US" sz="2000" dirty="0">
                <a:solidFill>
                  <a:srgbClr val="203864"/>
                </a:solidFill>
              </a:rPr>
              <a:t>I </a:t>
            </a:r>
            <a:r>
              <a:rPr lang="en-US" sz="2000" dirty="0">
                <a:solidFill>
                  <a:srgbClr val="EE6000"/>
                </a:solidFill>
              </a:rPr>
              <a:t>have</a:t>
            </a:r>
            <a:r>
              <a:rPr lang="en-US" sz="2000" dirty="0">
                <a:solidFill>
                  <a:srgbClr val="203864"/>
                </a:solidFill>
              </a:rPr>
              <a:t> </a:t>
            </a:r>
            <a:r>
              <a:rPr lang="en-US" sz="2000" b="1" dirty="0">
                <a:solidFill>
                  <a:srgbClr val="203864"/>
                </a:solidFill>
              </a:rPr>
              <a:t>not</a:t>
            </a:r>
            <a:r>
              <a:rPr lang="en-US" sz="2000" dirty="0">
                <a:solidFill>
                  <a:srgbClr val="203864"/>
                </a:solidFill>
              </a:rPr>
              <a:t> </a:t>
            </a:r>
            <a:r>
              <a:rPr lang="en-US" sz="2000" dirty="0">
                <a:solidFill>
                  <a:srgbClr val="EE6000"/>
                </a:solidFill>
              </a:rPr>
              <a:t>understood</a:t>
            </a:r>
            <a:r>
              <a:rPr lang="en-US" sz="2000" dirty="0">
                <a:solidFill>
                  <a:srgbClr val="203864"/>
                </a:solidFill>
              </a:rPr>
              <a:t> the question </a:t>
            </a:r>
            <a:r>
              <a:rPr lang="en-US" sz="2000" b="1" dirty="0">
                <a:solidFill>
                  <a:srgbClr val="203864"/>
                </a:solidFill>
              </a:rPr>
              <a:t>yet</a:t>
            </a:r>
            <a:r>
              <a:rPr lang="en-US" sz="2000" dirty="0">
                <a:solidFill>
                  <a:srgbClr val="203864"/>
                </a:solidFill>
              </a:rPr>
              <a:t>. </a:t>
            </a:r>
          </a:p>
        </p:txBody>
      </p:sp>
      <p:sp>
        <p:nvSpPr>
          <p:cNvPr id="6" name="TextBox 5">
            <a:extLst>
              <a:ext uri="{FF2B5EF4-FFF2-40B4-BE49-F238E27FC236}">
                <a16:creationId xmlns:a16="http://schemas.microsoft.com/office/drawing/2014/main" id="{8BE528B8-193C-FD4E-B7B7-C9D5923646A3}"/>
              </a:ext>
            </a:extLst>
          </p:cNvPr>
          <p:cNvSpPr txBox="1"/>
          <p:nvPr/>
        </p:nvSpPr>
        <p:spPr>
          <a:xfrm>
            <a:off x="218992" y="1191087"/>
            <a:ext cx="1401346" cy="461665"/>
          </a:xfrm>
          <a:prstGeom prst="rect">
            <a:avLst/>
          </a:prstGeom>
          <a:noFill/>
        </p:spPr>
        <p:txBody>
          <a:bodyPr wrap="none" rtlCol="0">
            <a:spAutoFit/>
          </a:bodyPr>
          <a:lstStyle/>
          <a:p>
            <a:pPr algn="l"/>
            <a:r>
              <a:rPr lang="en-US" sz="2400" b="1" dirty="0">
                <a:solidFill>
                  <a:schemeClr val="accent5">
                    <a:lumMod val="50000"/>
                  </a:schemeClr>
                </a:solidFill>
              </a:rPr>
              <a:t>CLAUDE</a:t>
            </a:r>
          </a:p>
        </p:txBody>
      </p:sp>
      <p:sp>
        <p:nvSpPr>
          <p:cNvPr id="11" name="TextBox 10">
            <a:extLst>
              <a:ext uri="{FF2B5EF4-FFF2-40B4-BE49-F238E27FC236}">
                <a16:creationId xmlns:a16="http://schemas.microsoft.com/office/drawing/2014/main" id="{0F15BDD2-A21A-F84D-B77E-9AEECAEA08E9}"/>
              </a:ext>
            </a:extLst>
          </p:cNvPr>
          <p:cNvSpPr txBox="1"/>
          <p:nvPr/>
        </p:nvSpPr>
        <p:spPr>
          <a:xfrm>
            <a:off x="218992" y="3628716"/>
            <a:ext cx="1710725" cy="461665"/>
          </a:xfrm>
          <a:prstGeom prst="rect">
            <a:avLst/>
          </a:prstGeom>
          <a:noFill/>
        </p:spPr>
        <p:txBody>
          <a:bodyPr wrap="none" rtlCol="0">
            <a:spAutoFit/>
          </a:bodyPr>
          <a:lstStyle/>
          <a:p>
            <a:pPr algn="l"/>
            <a:r>
              <a:rPr lang="en-US" sz="2400" b="1" dirty="0">
                <a:solidFill>
                  <a:schemeClr val="accent5">
                    <a:lumMod val="50000"/>
                  </a:schemeClr>
                </a:solidFill>
              </a:rPr>
              <a:t>FRANÇOIS</a:t>
            </a:r>
          </a:p>
        </p:txBody>
      </p:sp>
    </p:spTree>
    <p:extLst>
      <p:ext uri="{BB962C8B-B14F-4D97-AF65-F5344CB8AC3E}">
        <p14:creationId xmlns:p14="http://schemas.microsoft.com/office/powerpoint/2010/main" val="2581592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5">
                                            <p:txEl>
                                              <p:pRg st="3" end="3"/>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5">
                                            <p:txEl>
                                              <p:pRg st="4" end="4"/>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5">
                                            <p:txEl>
                                              <p:pRg st="5" end="5"/>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Traductions</a:t>
            </a:r>
            <a:endParaRPr lang="en-GB" sz="3600" b="1" dirty="0">
              <a:solidFill>
                <a:schemeClr val="bg1"/>
              </a:solidFill>
            </a:endParaRPr>
          </a:p>
        </p:txBody>
      </p:sp>
      <p:sp>
        <p:nvSpPr>
          <p:cNvPr id="3" name="Rounded Rectangle 46">
            <a:extLst>
              <a:ext uri="{FF2B5EF4-FFF2-40B4-BE49-F238E27FC236}">
                <a16:creationId xmlns:a16="http://schemas.microsoft.com/office/drawing/2014/main" id="{9DBC7A2C-A401-432D-A3FE-C9D1A95DDF90}"/>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59DC7098-3C32-1242-BED5-1FBAAEDC14EB}"/>
              </a:ext>
            </a:extLst>
          </p:cNvPr>
          <p:cNvSpPr txBox="1"/>
          <p:nvPr/>
        </p:nvSpPr>
        <p:spPr>
          <a:xfrm>
            <a:off x="218992" y="1679846"/>
            <a:ext cx="6457246" cy="1938992"/>
          </a:xfrm>
          <a:prstGeom prst="rect">
            <a:avLst/>
          </a:prstGeom>
          <a:noFill/>
        </p:spPr>
        <p:txBody>
          <a:bodyPr wrap="square" rtlCol="0">
            <a:spAutoFit/>
          </a:bodyPr>
          <a:lstStyle/>
          <a:p>
            <a:pPr marL="457200" indent="-457200">
              <a:buFont typeface="+mj-lt"/>
              <a:buAutoNum type="arabicPeriod"/>
            </a:pPr>
            <a:r>
              <a:rPr lang="fr-FR" sz="2000" dirty="0">
                <a:solidFill>
                  <a:srgbClr val="203864"/>
                </a:solidFill>
              </a:rPr>
              <a:t>J’</a:t>
            </a:r>
            <a:r>
              <a:rPr lang="fr-FR" sz="2000" dirty="0">
                <a:solidFill>
                  <a:srgbClr val="EE6000"/>
                </a:solidFill>
              </a:rPr>
              <a:t>ai eu </a:t>
            </a:r>
            <a:r>
              <a:rPr lang="fr-FR" sz="2000" dirty="0">
                <a:solidFill>
                  <a:srgbClr val="203864"/>
                </a:solidFill>
              </a:rPr>
              <a:t>un accident </a:t>
            </a:r>
            <a:r>
              <a:rPr lang="fr-FR" sz="2000" b="1" dirty="0">
                <a:solidFill>
                  <a:srgbClr val="203864"/>
                </a:solidFill>
              </a:rPr>
              <a:t>la semaine dernière</a:t>
            </a:r>
            <a:r>
              <a:rPr lang="fr-FR" sz="2000" dirty="0">
                <a:solidFill>
                  <a:srgbClr val="203864"/>
                </a:solidFill>
              </a:rPr>
              <a:t>. </a:t>
            </a:r>
          </a:p>
          <a:p>
            <a:pPr marL="457200" indent="-457200">
              <a:buFont typeface="+mj-lt"/>
              <a:buAutoNum type="arabicPeriod"/>
            </a:pPr>
            <a:r>
              <a:rPr lang="fr-FR" sz="2000" dirty="0">
                <a:solidFill>
                  <a:srgbClr val="203864"/>
                </a:solidFill>
              </a:rPr>
              <a:t>Je </a:t>
            </a:r>
            <a:r>
              <a:rPr lang="fr-FR" sz="2000" b="1" dirty="0">
                <a:solidFill>
                  <a:srgbClr val="203864"/>
                </a:solidFill>
              </a:rPr>
              <a:t>n’</a:t>
            </a:r>
            <a:r>
              <a:rPr lang="fr-FR" sz="2000" dirty="0">
                <a:solidFill>
                  <a:srgbClr val="EE6000"/>
                </a:solidFill>
              </a:rPr>
              <a:t>ai</a:t>
            </a:r>
            <a:r>
              <a:rPr lang="fr-FR" sz="2000" dirty="0">
                <a:solidFill>
                  <a:srgbClr val="203864"/>
                </a:solidFill>
              </a:rPr>
              <a:t> </a:t>
            </a:r>
            <a:r>
              <a:rPr lang="fr-FR" sz="2000" b="1" dirty="0">
                <a:solidFill>
                  <a:srgbClr val="203864"/>
                </a:solidFill>
              </a:rPr>
              <a:t>pas encore </a:t>
            </a:r>
            <a:r>
              <a:rPr lang="fr-FR" sz="2000" dirty="0">
                <a:solidFill>
                  <a:srgbClr val="EE6000"/>
                </a:solidFill>
              </a:rPr>
              <a:t>pris</a:t>
            </a:r>
            <a:r>
              <a:rPr lang="fr-FR" sz="2000" dirty="0">
                <a:solidFill>
                  <a:srgbClr val="203864"/>
                </a:solidFill>
              </a:rPr>
              <a:t> une photo. </a:t>
            </a:r>
          </a:p>
          <a:p>
            <a:pPr marL="457200" indent="-457200">
              <a:buFont typeface="+mj-lt"/>
              <a:buAutoNum type="arabicPeriod"/>
            </a:pPr>
            <a:r>
              <a:rPr lang="fr-FR" sz="2000" dirty="0">
                <a:solidFill>
                  <a:srgbClr val="203864"/>
                </a:solidFill>
              </a:rPr>
              <a:t>J’</a:t>
            </a:r>
            <a:r>
              <a:rPr lang="fr-FR" sz="2000" dirty="0">
                <a:solidFill>
                  <a:srgbClr val="EE6000"/>
                </a:solidFill>
              </a:rPr>
              <a:t>ai appris </a:t>
            </a:r>
            <a:r>
              <a:rPr lang="fr-FR" sz="2000" dirty="0">
                <a:solidFill>
                  <a:srgbClr val="203864"/>
                </a:solidFill>
              </a:rPr>
              <a:t>le vocabulaire </a:t>
            </a:r>
            <a:r>
              <a:rPr lang="fr-FR" sz="2000" b="1" dirty="0">
                <a:solidFill>
                  <a:srgbClr val="203864"/>
                </a:solidFill>
              </a:rPr>
              <a:t>la semaine dernière</a:t>
            </a:r>
            <a:r>
              <a:rPr lang="fr-FR" sz="2000" dirty="0">
                <a:solidFill>
                  <a:srgbClr val="203864"/>
                </a:solidFill>
              </a:rPr>
              <a:t>. </a:t>
            </a:r>
          </a:p>
          <a:p>
            <a:pPr marL="457200" indent="-457200">
              <a:buFont typeface="+mj-lt"/>
              <a:buAutoNum type="arabicPeriod"/>
            </a:pPr>
            <a:r>
              <a:rPr lang="fr-FR" sz="2000" dirty="0">
                <a:solidFill>
                  <a:srgbClr val="203864"/>
                </a:solidFill>
              </a:rPr>
              <a:t>J’</a:t>
            </a:r>
            <a:r>
              <a:rPr lang="fr-FR" sz="2000" dirty="0">
                <a:solidFill>
                  <a:srgbClr val="EE6000"/>
                </a:solidFill>
              </a:rPr>
              <a:t>ai</a:t>
            </a:r>
            <a:r>
              <a:rPr lang="fr-FR" sz="2000" dirty="0">
                <a:solidFill>
                  <a:srgbClr val="203864"/>
                </a:solidFill>
              </a:rPr>
              <a:t> </a:t>
            </a:r>
            <a:r>
              <a:rPr lang="fr-FR" sz="2000" b="1" dirty="0">
                <a:solidFill>
                  <a:srgbClr val="203864"/>
                </a:solidFill>
              </a:rPr>
              <a:t>déjà</a:t>
            </a:r>
            <a:r>
              <a:rPr lang="fr-FR" sz="2000" dirty="0">
                <a:solidFill>
                  <a:srgbClr val="203864"/>
                </a:solidFill>
              </a:rPr>
              <a:t> </a:t>
            </a:r>
            <a:r>
              <a:rPr lang="fr-FR" sz="2000" dirty="0">
                <a:solidFill>
                  <a:srgbClr val="EE6000"/>
                </a:solidFill>
              </a:rPr>
              <a:t>bu</a:t>
            </a:r>
            <a:r>
              <a:rPr lang="fr-FR" sz="2000" dirty="0">
                <a:solidFill>
                  <a:srgbClr val="203864"/>
                </a:solidFill>
              </a:rPr>
              <a:t> un verre d’eau. </a:t>
            </a:r>
          </a:p>
          <a:p>
            <a:pPr marL="457200" indent="-457200">
              <a:buFont typeface="+mj-lt"/>
              <a:buAutoNum type="arabicPeriod"/>
            </a:pPr>
            <a:r>
              <a:rPr lang="fr-FR" sz="2000" dirty="0">
                <a:solidFill>
                  <a:srgbClr val="203864"/>
                </a:solidFill>
              </a:rPr>
              <a:t>Je n’</a:t>
            </a:r>
            <a:r>
              <a:rPr lang="fr-FR" sz="2000" dirty="0">
                <a:solidFill>
                  <a:srgbClr val="EE6000"/>
                </a:solidFill>
              </a:rPr>
              <a:t>ai</a:t>
            </a:r>
            <a:r>
              <a:rPr lang="fr-FR" sz="2000" dirty="0">
                <a:solidFill>
                  <a:srgbClr val="203864"/>
                </a:solidFill>
              </a:rPr>
              <a:t> </a:t>
            </a:r>
            <a:r>
              <a:rPr lang="fr-FR" sz="2000" b="1" dirty="0">
                <a:solidFill>
                  <a:srgbClr val="203864"/>
                </a:solidFill>
              </a:rPr>
              <a:t>pas encore </a:t>
            </a:r>
            <a:r>
              <a:rPr lang="fr-FR" sz="2000" dirty="0">
                <a:solidFill>
                  <a:srgbClr val="EE6000"/>
                </a:solidFill>
              </a:rPr>
              <a:t>pris</a:t>
            </a:r>
            <a:r>
              <a:rPr lang="fr-FR" sz="2000" dirty="0">
                <a:solidFill>
                  <a:srgbClr val="203864"/>
                </a:solidFill>
              </a:rPr>
              <a:t> le petit-déjeuner. </a:t>
            </a:r>
          </a:p>
          <a:p>
            <a:pPr marL="457200" indent="-457200">
              <a:buFont typeface="+mj-lt"/>
              <a:buAutoNum type="arabicPeriod"/>
            </a:pPr>
            <a:r>
              <a:rPr lang="fr-FR" sz="2000" dirty="0">
                <a:solidFill>
                  <a:srgbClr val="203864"/>
                </a:solidFill>
              </a:rPr>
              <a:t>J’</a:t>
            </a:r>
            <a:r>
              <a:rPr lang="fr-FR" sz="2000" dirty="0">
                <a:solidFill>
                  <a:srgbClr val="EE6000"/>
                </a:solidFill>
              </a:rPr>
              <a:t>ai</a:t>
            </a:r>
            <a:r>
              <a:rPr lang="fr-FR" sz="2000" dirty="0">
                <a:solidFill>
                  <a:srgbClr val="203864"/>
                </a:solidFill>
              </a:rPr>
              <a:t> </a:t>
            </a:r>
            <a:r>
              <a:rPr lang="fr-FR" sz="2000" b="1" dirty="0">
                <a:solidFill>
                  <a:srgbClr val="203864"/>
                </a:solidFill>
              </a:rPr>
              <a:t>déjà</a:t>
            </a:r>
            <a:r>
              <a:rPr lang="fr-FR" sz="2000" dirty="0">
                <a:solidFill>
                  <a:srgbClr val="203864"/>
                </a:solidFill>
              </a:rPr>
              <a:t> </a:t>
            </a:r>
            <a:r>
              <a:rPr lang="fr-FR" sz="2000" dirty="0">
                <a:solidFill>
                  <a:srgbClr val="EE6000"/>
                </a:solidFill>
              </a:rPr>
              <a:t>compris</a:t>
            </a:r>
            <a:r>
              <a:rPr lang="fr-FR" sz="2000" dirty="0">
                <a:solidFill>
                  <a:srgbClr val="203864"/>
                </a:solidFill>
              </a:rPr>
              <a:t> la question. </a:t>
            </a:r>
          </a:p>
        </p:txBody>
      </p:sp>
      <p:sp>
        <p:nvSpPr>
          <p:cNvPr id="15" name="TextBox 14">
            <a:extLst>
              <a:ext uri="{FF2B5EF4-FFF2-40B4-BE49-F238E27FC236}">
                <a16:creationId xmlns:a16="http://schemas.microsoft.com/office/drawing/2014/main" id="{25200466-472B-6343-BAAC-368EB83625A9}"/>
              </a:ext>
            </a:extLst>
          </p:cNvPr>
          <p:cNvSpPr txBox="1"/>
          <p:nvPr/>
        </p:nvSpPr>
        <p:spPr>
          <a:xfrm>
            <a:off x="6549736" y="1679845"/>
            <a:ext cx="5642264" cy="1938992"/>
          </a:xfrm>
          <a:prstGeom prst="rect">
            <a:avLst/>
          </a:prstGeom>
          <a:noFill/>
        </p:spPr>
        <p:txBody>
          <a:bodyPr wrap="square" rtlCol="0">
            <a:spAutoFit/>
          </a:bodyPr>
          <a:lstStyle/>
          <a:p>
            <a:pPr marL="457200" indent="-457200">
              <a:buFont typeface="+mj-lt"/>
              <a:buAutoNum type="arabicPeriod"/>
            </a:pPr>
            <a:r>
              <a:rPr lang="en-US" sz="2000" dirty="0">
                <a:solidFill>
                  <a:srgbClr val="203864"/>
                </a:solidFill>
              </a:rPr>
              <a:t>I </a:t>
            </a:r>
            <a:r>
              <a:rPr lang="en-US" sz="2000" dirty="0">
                <a:solidFill>
                  <a:srgbClr val="EE6000"/>
                </a:solidFill>
              </a:rPr>
              <a:t>had</a:t>
            </a:r>
            <a:r>
              <a:rPr lang="en-US" sz="2000" dirty="0">
                <a:solidFill>
                  <a:srgbClr val="203864"/>
                </a:solidFill>
              </a:rPr>
              <a:t> an accident </a:t>
            </a:r>
            <a:r>
              <a:rPr lang="en-US" sz="2000" b="1" dirty="0">
                <a:solidFill>
                  <a:srgbClr val="203864"/>
                </a:solidFill>
              </a:rPr>
              <a:t>last week</a:t>
            </a:r>
            <a:r>
              <a:rPr lang="en-US" sz="2000" dirty="0">
                <a:solidFill>
                  <a:srgbClr val="203864"/>
                </a:solidFill>
              </a:rPr>
              <a:t>. </a:t>
            </a:r>
          </a:p>
          <a:p>
            <a:pPr marL="457200" indent="-457200">
              <a:buFont typeface="+mj-lt"/>
              <a:buAutoNum type="arabicPeriod"/>
            </a:pPr>
            <a:r>
              <a:rPr lang="en-US" sz="2000" dirty="0">
                <a:solidFill>
                  <a:srgbClr val="203864"/>
                </a:solidFill>
              </a:rPr>
              <a:t>I </a:t>
            </a:r>
            <a:r>
              <a:rPr lang="en-US" sz="2000" dirty="0">
                <a:solidFill>
                  <a:srgbClr val="EE6000"/>
                </a:solidFill>
              </a:rPr>
              <a:t>have</a:t>
            </a:r>
            <a:r>
              <a:rPr lang="en-US" sz="2000" dirty="0">
                <a:solidFill>
                  <a:srgbClr val="203864"/>
                </a:solidFill>
              </a:rPr>
              <a:t> </a:t>
            </a:r>
            <a:r>
              <a:rPr lang="en-US" sz="2000" b="1" dirty="0">
                <a:solidFill>
                  <a:srgbClr val="203864"/>
                </a:solidFill>
              </a:rPr>
              <a:t>not</a:t>
            </a:r>
            <a:r>
              <a:rPr lang="en-US" sz="2000" dirty="0">
                <a:solidFill>
                  <a:srgbClr val="203864"/>
                </a:solidFill>
              </a:rPr>
              <a:t> </a:t>
            </a:r>
            <a:r>
              <a:rPr lang="en-US" sz="2000" dirty="0">
                <a:solidFill>
                  <a:srgbClr val="EE6000"/>
                </a:solidFill>
              </a:rPr>
              <a:t>taken</a:t>
            </a:r>
            <a:r>
              <a:rPr lang="en-US" sz="2000" dirty="0">
                <a:solidFill>
                  <a:srgbClr val="203864"/>
                </a:solidFill>
              </a:rPr>
              <a:t> a photo </a:t>
            </a:r>
            <a:r>
              <a:rPr lang="en-US" sz="2000" b="1" dirty="0">
                <a:solidFill>
                  <a:srgbClr val="203864"/>
                </a:solidFill>
              </a:rPr>
              <a:t>yet</a:t>
            </a:r>
            <a:r>
              <a:rPr lang="en-US" sz="2000" dirty="0">
                <a:solidFill>
                  <a:srgbClr val="203864"/>
                </a:solidFill>
              </a:rPr>
              <a:t>. </a:t>
            </a:r>
          </a:p>
          <a:p>
            <a:pPr marL="457200" indent="-457200">
              <a:buFont typeface="+mj-lt"/>
              <a:buAutoNum type="arabicPeriod"/>
            </a:pPr>
            <a:r>
              <a:rPr lang="en-US" sz="2000" dirty="0">
                <a:solidFill>
                  <a:srgbClr val="203864"/>
                </a:solidFill>
              </a:rPr>
              <a:t>I </a:t>
            </a:r>
            <a:r>
              <a:rPr lang="en-US" sz="2000" dirty="0">
                <a:solidFill>
                  <a:srgbClr val="EE6000"/>
                </a:solidFill>
              </a:rPr>
              <a:t>learnt</a:t>
            </a:r>
            <a:r>
              <a:rPr lang="en-US" sz="2000" dirty="0">
                <a:solidFill>
                  <a:srgbClr val="203864"/>
                </a:solidFill>
              </a:rPr>
              <a:t> the vocabulary </a:t>
            </a:r>
            <a:r>
              <a:rPr lang="en-US" sz="2000" b="1" dirty="0">
                <a:solidFill>
                  <a:srgbClr val="203864"/>
                </a:solidFill>
              </a:rPr>
              <a:t>last week</a:t>
            </a:r>
            <a:r>
              <a:rPr lang="en-US" sz="2000" dirty="0">
                <a:solidFill>
                  <a:srgbClr val="203864"/>
                </a:solidFill>
              </a:rPr>
              <a:t>. </a:t>
            </a:r>
          </a:p>
          <a:p>
            <a:pPr marL="457200" indent="-457200">
              <a:buFont typeface="+mj-lt"/>
              <a:buAutoNum type="arabicPeriod"/>
            </a:pPr>
            <a:r>
              <a:rPr lang="en-US" sz="2000" dirty="0">
                <a:solidFill>
                  <a:srgbClr val="203864"/>
                </a:solidFill>
              </a:rPr>
              <a:t>I </a:t>
            </a:r>
            <a:r>
              <a:rPr lang="en-US" sz="2000" dirty="0">
                <a:solidFill>
                  <a:srgbClr val="EE6000"/>
                </a:solidFill>
              </a:rPr>
              <a:t>have</a:t>
            </a:r>
            <a:r>
              <a:rPr lang="en-US" sz="2000" dirty="0">
                <a:solidFill>
                  <a:srgbClr val="203864"/>
                </a:solidFill>
              </a:rPr>
              <a:t> </a:t>
            </a:r>
            <a:r>
              <a:rPr lang="en-US" sz="2000" b="1" dirty="0">
                <a:solidFill>
                  <a:srgbClr val="203864"/>
                </a:solidFill>
              </a:rPr>
              <a:t>already</a:t>
            </a:r>
            <a:r>
              <a:rPr lang="en-US" sz="2000" dirty="0">
                <a:solidFill>
                  <a:srgbClr val="203864"/>
                </a:solidFill>
              </a:rPr>
              <a:t> </a:t>
            </a:r>
            <a:r>
              <a:rPr lang="en-US" sz="2000" dirty="0">
                <a:solidFill>
                  <a:srgbClr val="EE6000"/>
                </a:solidFill>
              </a:rPr>
              <a:t>drunk</a:t>
            </a:r>
            <a:r>
              <a:rPr lang="en-US" sz="2000" dirty="0">
                <a:solidFill>
                  <a:srgbClr val="203864"/>
                </a:solidFill>
              </a:rPr>
              <a:t> a glass of water.</a:t>
            </a:r>
          </a:p>
          <a:p>
            <a:pPr marL="457200" indent="-457200">
              <a:buFont typeface="+mj-lt"/>
              <a:buAutoNum type="arabicPeriod"/>
            </a:pPr>
            <a:r>
              <a:rPr lang="en-US" sz="2000" dirty="0">
                <a:solidFill>
                  <a:srgbClr val="203864"/>
                </a:solidFill>
              </a:rPr>
              <a:t>I </a:t>
            </a:r>
            <a:r>
              <a:rPr lang="en-US" sz="2000" dirty="0">
                <a:solidFill>
                  <a:srgbClr val="EE6000"/>
                </a:solidFill>
              </a:rPr>
              <a:t>have</a:t>
            </a:r>
            <a:r>
              <a:rPr lang="en-US" sz="2000" dirty="0">
                <a:solidFill>
                  <a:srgbClr val="203864"/>
                </a:solidFill>
              </a:rPr>
              <a:t> </a:t>
            </a:r>
            <a:r>
              <a:rPr lang="en-US" sz="2000" b="1" dirty="0">
                <a:solidFill>
                  <a:srgbClr val="203864"/>
                </a:solidFill>
              </a:rPr>
              <a:t>not</a:t>
            </a:r>
            <a:r>
              <a:rPr lang="en-US" sz="2000" dirty="0">
                <a:solidFill>
                  <a:srgbClr val="203864"/>
                </a:solidFill>
              </a:rPr>
              <a:t> </a:t>
            </a:r>
            <a:r>
              <a:rPr lang="en-US" sz="2000" dirty="0">
                <a:solidFill>
                  <a:srgbClr val="EE6000"/>
                </a:solidFill>
              </a:rPr>
              <a:t>had</a:t>
            </a:r>
            <a:r>
              <a:rPr lang="en-US" sz="2000" dirty="0">
                <a:solidFill>
                  <a:srgbClr val="203864"/>
                </a:solidFill>
              </a:rPr>
              <a:t> breakfast </a:t>
            </a:r>
            <a:r>
              <a:rPr lang="en-US" sz="2000" b="1" dirty="0">
                <a:solidFill>
                  <a:srgbClr val="203864"/>
                </a:solidFill>
              </a:rPr>
              <a:t>yet</a:t>
            </a:r>
            <a:r>
              <a:rPr lang="en-US" sz="2000" dirty="0">
                <a:solidFill>
                  <a:srgbClr val="203864"/>
                </a:solidFill>
              </a:rPr>
              <a:t>. </a:t>
            </a:r>
          </a:p>
          <a:p>
            <a:pPr marL="457200" indent="-457200">
              <a:buFont typeface="+mj-lt"/>
              <a:buAutoNum type="arabicPeriod"/>
            </a:pPr>
            <a:r>
              <a:rPr lang="en-US" sz="2000" dirty="0">
                <a:solidFill>
                  <a:srgbClr val="203864"/>
                </a:solidFill>
              </a:rPr>
              <a:t>I </a:t>
            </a:r>
            <a:r>
              <a:rPr lang="en-US" sz="2000" dirty="0">
                <a:solidFill>
                  <a:srgbClr val="EE6000"/>
                </a:solidFill>
              </a:rPr>
              <a:t>have</a:t>
            </a:r>
            <a:r>
              <a:rPr lang="en-US" sz="2000" dirty="0">
                <a:solidFill>
                  <a:srgbClr val="203864"/>
                </a:solidFill>
              </a:rPr>
              <a:t> </a:t>
            </a:r>
            <a:r>
              <a:rPr lang="en-US" sz="2000" b="1" dirty="0">
                <a:solidFill>
                  <a:srgbClr val="203864"/>
                </a:solidFill>
              </a:rPr>
              <a:t>already</a:t>
            </a:r>
            <a:r>
              <a:rPr lang="en-US" sz="2000" dirty="0">
                <a:solidFill>
                  <a:srgbClr val="203864"/>
                </a:solidFill>
              </a:rPr>
              <a:t> </a:t>
            </a:r>
            <a:r>
              <a:rPr lang="en-US" sz="2000" dirty="0">
                <a:solidFill>
                  <a:srgbClr val="EE6000"/>
                </a:solidFill>
              </a:rPr>
              <a:t>understood</a:t>
            </a:r>
            <a:r>
              <a:rPr lang="en-US" sz="2000" dirty="0">
                <a:solidFill>
                  <a:srgbClr val="203864"/>
                </a:solidFill>
              </a:rPr>
              <a:t> the question. </a:t>
            </a:r>
          </a:p>
        </p:txBody>
      </p:sp>
      <p:sp>
        <p:nvSpPr>
          <p:cNvPr id="7" name="TextBox 6">
            <a:extLst>
              <a:ext uri="{FF2B5EF4-FFF2-40B4-BE49-F238E27FC236}">
                <a16:creationId xmlns:a16="http://schemas.microsoft.com/office/drawing/2014/main" id="{CBAB7908-F245-E448-9E69-15D8553DD984}"/>
              </a:ext>
            </a:extLst>
          </p:cNvPr>
          <p:cNvSpPr txBox="1"/>
          <p:nvPr/>
        </p:nvSpPr>
        <p:spPr>
          <a:xfrm>
            <a:off x="218992" y="4134691"/>
            <a:ext cx="6457246" cy="1938992"/>
          </a:xfrm>
          <a:prstGeom prst="rect">
            <a:avLst/>
          </a:prstGeom>
          <a:noFill/>
        </p:spPr>
        <p:txBody>
          <a:bodyPr wrap="square" rtlCol="0">
            <a:spAutoFit/>
          </a:bodyPr>
          <a:lstStyle/>
          <a:p>
            <a:pPr marL="457200" indent="-457200">
              <a:buFont typeface="+mj-lt"/>
              <a:buAutoNum type="arabicPeriod"/>
            </a:pPr>
            <a:r>
              <a:rPr lang="fr-FR" sz="2000" dirty="0">
                <a:solidFill>
                  <a:srgbClr val="203864"/>
                </a:solidFill>
              </a:rPr>
              <a:t>J’</a:t>
            </a:r>
            <a:r>
              <a:rPr lang="fr-FR" sz="2000" dirty="0">
                <a:solidFill>
                  <a:srgbClr val="EE6000"/>
                </a:solidFill>
              </a:rPr>
              <a:t>ai pris </a:t>
            </a:r>
            <a:r>
              <a:rPr lang="fr-FR" sz="2000" dirty="0">
                <a:solidFill>
                  <a:srgbClr val="203864"/>
                </a:solidFill>
              </a:rPr>
              <a:t>le petit-déjeuner </a:t>
            </a:r>
            <a:r>
              <a:rPr lang="fr-FR" sz="2000" b="1" dirty="0">
                <a:solidFill>
                  <a:srgbClr val="203864"/>
                </a:solidFill>
              </a:rPr>
              <a:t>lundi dernier. </a:t>
            </a:r>
          </a:p>
          <a:p>
            <a:pPr marL="457200" indent="-457200">
              <a:buFont typeface="+mj-lt"/>
              <a:buAutoNum type="arabicPeriod"/>
            </a:pPr>
            <a:r>
              <a:rPr lang="fr-FR" sz="2000" dirty="0">
                <a:solidFill>
                  <a:srgbClr val="203864"/>
                </a:solidFill>
              </a:rPr>
              <a:t>Je </a:t>
            </a:r>
            <a:r>
              <a:rPr lang="fr-FR" sz="2000" b="1" dirty="0">
                <a:solidFill>
                  <a:srgbClr val="203864"/>
                </a:solidFill>
              </a:rPr>
              <a:t>n’</a:t>
            </a:r>
            <a:r>
              <a:rPr lang="fr-FR" sz="2000" dirty="0">
                <a:solidFill>
                  <a:srgbClr val="EE6000"/>
                </a:solidFill>
              </a:rPr>
              <a:t>ai</a:t>
            </a:r>
            <a:r>
              <a:rPr lang="fr-FR" sz="2000" dirty="0">
                <a:solidFill>
                  <a:srgbClr val="203864"/>
                </a:solidFill>
              </a:rPr>
              <a:t> </a:t>
            </a:r>
            <a:r>
              <a:rPr lang="fr-FR" sz="2000" b="1" dirty="0">
                <a:solidFill>
                  <a:srgbClr val="203864"/>
                </a:solidFill>
              </a:rPr>
              <a:t>pas encore </a:t>
            </a:r>
            <a:r>
              <a:rPr lang="fr-FR" sz="2000" dirty="0">
                <a:solidFill>
                  <a:srgbClr val="EE6000"/>
                </a:solidFill>
              </a:rPr>
              <a:t>pris</a:t>
            </a:r>
            <a:r>
              <a:rPr lang="fr-FR" sz="2000" dirty="0">
                <a:solidFill>
                  <a:srgbClr val="203864"/>
                </a:solidFill>
              </a:rPr>
              <a:t> une photo. </a:t>
            </a:r>
          </a:p>
          <a:p>
            <a:pPr marL="457200" indent="-457200">
              <a:buFont typeface="+mj-lt"/>
              <a:buAutoNum type="arabicPeriod"/>
            </a:pPr>
            <a:r>
              <a:rPr lang="fr-FR" sz="2000" dirty="0">
                <a:solidFill>
                  <a:srgbClr val="203864"/>
                </a:solidFill>
              </a:rPr>
              <a:t>J’</a:t>
            </a:r>
            <a:r>
              <a:rPr lang="fr-FR" sz="2000" dirty="0">
                <a:solidFill>
                  <a:srgbClr val="EE6000"/>
                </a:solidFill>
              </a:rPr>
              <a:t>ai compris </a:t>
            </a:r>
            <a:r>
              <a:rPr lang="fr-FR" sz="2000" dirty="0">
                <a:solidFill>
                  <a:srgbClr val="203864"/>
                </a:solidFill>
              </a:rPr>
              <a:t>la question </a:t>
            </a:r>
            <a:r>
              <a:rPr lang="fr-FR" sz="2000" b="1" dirty="0">
                <a:solidFill>
                  <a:srgbClr val="203864"/>
                </a:solidFill>
              </a:rPr>
              <a:t>la semaine dernière</a:t>
            </a:r>
            <a:r>
              <a:rPr lang="fr-FR" sz="2000" dirty="0">
                <a:solidFill>
                  <a:srgbClr val="203864"/>
                </a:solidFill>
              </a:rPr>
              <a:t>. </a:t>
            </a:r>
          </a:p>
          <a:p>
            <a:pPr marL="457200" indent="-457200">
              <a:buFont typeface="+mj-lt"/>
              <a:buAutoNum type="arabicPeriod"/>
            </a:pPr>
            <a:r>
              <a:rPr lang="fr-FR" sz="2000" dirty="0">
                <a:solidFill>
                  <a:srgbClr val="203864"/>
                </a:solidFill>
              </a:rPr>
              <a:t>J’</a:t>
            </a:r>
            <a:r>
              <a:rPr lang="fr-FR" sz="2000" dirty="0">
                <a:solidFill>
                  <a:srgbClr val="EE6000"/>
                </a:solidFill>
              </a:rPr>
              <a:t>ai</a:t>
            </a:r>
            <a:r>
              <a:rPr lang="fr-FR" sz="2000" dirty="0">
                <a:solidFill>
                  <a:srgbClr val="203864"/>
                </a:solidFill>
              </a:rPr>
              <a:t> </a:t>
            </a:r>
            <a:r>
              <a:rPr lang="fr-FR" sz="2000" b="1" dirty="0">
                <a:solidFill>
                  <a:srgbClr val="203864"/>
                </a:solidFill>
              </a:rPr>
              <a:t>déjà</a:t>
            </a:r>
            <a:r>
              <a:rPr lang="fr-FR" sz="2000" dirty="0">
                <a:solidFill>
                  <a:srgbClr val="203864"/>
                </a:solidFill>
              </a:rPr>
              <a:t> </a:t>
            </a:r>
            <a:r>
              <a:rPr lang="fr-FR" sz="2000" dirty="0">
                <a:solidFill>
                  <a:srgbClr val="EE6000"/>
                </a:solidFill>
              </a:rPr>
              <a:t>eu</a:t>
            </a:r>
            <a:r>
              <a:rPr lang="fr-FR" sz="2000" dirty="0">
                <a:solidFill>
                  <a:srgbClr val="203864"/>
                </a:solidFill>
              </a:rPr>
              <a:t> un accident. </a:t>
            </a:r>
          </a:p>
          <a:p>
            <a:pPr marL="457200" indent="-457200">
              <a:buFont typeface="+mj-lt"/>
              <a:buAutoNum type="arabicPeriod"/>
            </a:pPr>
            <a:r>
              <a:rPr lang="fr-FR" sz="2000" dirty="0">
                <a:solidFill>
                  <a:srgbClr val="203864"/>
                </a:solidFill>
              </a:rPr>
              <a:t>J’</a:t>
            </a:r>
            <a:r>
              <a:rPr lang="fr-FR" sz="2000" dirty="0">
                <a:solidFill>
                  <a:srgbClr val="EE6000"/>
                </a:solidFill>
              </a:rPr>
              <a:t>ai</a:t>
            </a:r>
            <a:r>
              <a:rPr lang="fr-FR" sz="2000" dirty="0">
                <a:solidFill>
                  <a:srgbClr val="203864"/>
                </a:solidFill>
              </a:rPr>
              <a:t> </a:t>
            </a:r>
            <a:r>
              <a:rPr lang="fr-FR" sz="2000" dirty="0">
                <a:solidFill>
                  <a:srgbClr val="EE6000"/>
                </a:solidFill>
              </a:rPr>
              <a:t>bu</a:t>
            </a:r>
            <a:r>
              <a:rPr lang="fr-FR" sz="2000" dirty="0">
                <a:solidFill>
                  <a:srgbClr val="203864"/>
                </a:solidFill>
              </a:rPr>
              <a:t> un verre d’eau </a:t>
            </a:r>
            <a:r>
              <a:rPr lang="fr-FR" sz="2000" b="1" dirty="0">
                <a:solidFill>
                  <a:srgbClr val="203864"/>
                </a:solidFill>
              </a:rPr>
              <a:t>hier</a:t>
            </a:r>
            <a:r>
              <a:rPr lang="fr-FR" sz="2000" dirty="0">
                <a:solidFill>
                  <a:srgbClr val="203864"/>
                </a:solidFill>
              </a:rPr>
              <a:t>. </a:t>
            </a:r>
          </a:p>
          <a:p>
            <a:pPr marL="457200" indent="-457200">
              <a:buFont typeface="+mj-lt"/>
              <a:buAutoNum type="arabicPeriod"/>
            </a:pPr>
            <a:r>
              <a:rPr lang="fr-FR" sz="2000" dirty="0">
                <a:solidFill>
                  <a:srgbClr val="203864"/>
                </a:solidFill>
              </a:rPr>
              <a:t>J’</a:t>
            </a:r>
            <a:r>
              <a:rPr lang="fr-FR" sz="2000" dirty="0">
                <a:solidFill>
                  <a:srgbClr val="EE6000"/>
                </a:solidFill>
              </a:rPr>
              <a:t>ai</a:t>
            </a:r>
            <a:r>
              <a:rPr lang="fr-FR" sz="2000" dirty="0">
                <a:solidFill>
                  <a:srgbClr val="203864"/>
                </a:solidFill>
              </a:rPr>
              <a:t> </a:t>
            </a:r>
            <a:r>
              <a:rPr lang="fr-FR" sz="2000" b="1" dirty="0">
                <a:solidFill>
                  <a:srgbClr val="203864"/>
                </a:solidFill>
              </a:rPr>
              <a:t>déjà</a:t>
            </a:r>
            <a:r>
              <a:rPr lang="fr-FR" sz="2000" dirty="0">
                <a:solidFill>
                  <a:srgbClr val="203864"/>
                </a:solidFill>
              </a:rPr>
              <a:t> </a:t>
            </a:r>
            <a:r>
              <a:rPr lang="fr-FR" sz="2000" dirty="0">
                <a:solidFill>
                  <a:srgbClr val="EE6000"/>
                </a:solidFill>
              </a:rPr>
              <a:t>appris</a:t>
            </a:r>
            <a:r>
              <a:rPr lang="fr-FR" sz="2000" dirty="0">
                <a:solidFill>
                  <a:srgbClr val="203864"/>
                </a:solidFill>
              </a:rPr>
              <a:t> le vocabulaire. </a:t>
            </a:r>
          </a:p>
        </p:txBody>
      </p:sp>
      <p:sp>
        <p:nvSpPr>
          <p:cNvPr id="9" name="TextBox 8">
            <a:extLst>
              <a:ext uri="{FF2B5EF4-FFF2-40B4-BE49-F238E27FC236}">
                <a16:creationId xmlns:a16="http://schemas.microsoft.com/office/drawing/2014/main" id="{279151F6-BD53-214A-BB7F-FF183161612B}"/>
              </a:ext>
            </a:extLst>
          </p:cNvPr>
          <p:cNvSpPr txBox="1"/>
          <p:nvPr/>
        </p:nvSpPr>
        <p:spPr>
          <a:xfrm>
            <a:off x="6549736" y="4134690"/>
            <a:ext cx="5642264" cy="1938992"/>
          </a:xfrm>
          <a:prstGeom prst="rect">
            <a:avLst/>
          </a:prstGeom>
          <a:noFill/>
        </p:spPr>
        <p:txBody>
          <a:bodyPr wrap="square" rtlCol="0">
            <a:spAutoFit/>
          </a:bodyPr>
          <a:lstStyle/>
          <a:p>
            <a:pPr marL="457200" indent="-457200">
              <a:buFont typeface="+mj-lt"/>
              <a:buAutoNum type="arabicPeriod"/>
            </a:pPr>
            <a:r>
              <a:rPr lang="en-US" sz="2000" dirty="0">
                <a:solidFill>
                  <a:srgbClr val="203864"/>
                </a:solidFill>
              </a:rPr>
              <a:t>I </a:t>
            </a:r>
            <a:r>
              <a:rPr lang="en-US" sz="2000" dirty="0">
                <a:solidFill>
                  <a:srgbClr val="EE6000"/>
                </a:solidFill>
              </a:rPr>
              <a:t>had</a:t>
            </a:r>
            <a:r>
              <a:rPr lang="en-US" sz="2000" dirty="0">
                <a:solidFill>
                  <a:srgbClr val="203864"/>
                </a:solidFill>
              </a:rPr>
              <a:t> breakfast </a:t>
            </a:r>
            <a:r>
              <a:rPr lang="en-US" sz="2000" b="1" dirty="0">
                <a:solidFill>
                  <a:srgbClr val="203864"/>
                </a:solidFill>
              </a:rPr>
              <a:t>last Monday</a:t>
            </a:r>
            <a:r>
              <a:rPr lang="en-US" sz="2000" dirty="0">
                <a:solidFill>
                  <a:srgbClr val="203864"/>
                </a:solidFill>
              </a:rPr>
              <a:t>.</a:t>
            </a:r>
          </a:p>
          <a:p>
            <a:pPr marL="457200" indent="-457200">
              <a:buFont typeface="+mj-lt"/>
              <a:buAutoNum type="arabicPeriod"/>
            </a:pPr>
            <a:r>
              <a:rPr lang="en-US" sz="2000" dirty="0">
                <a:solidFill>
                  <a:srgbClr val="203864"/>
                </a:solidFill>
              </a:rPr>
              <a:t>I </a:t>
            </a:r>
            <a:r>
              <a:rPr lang="en-US" sz="2000" dirty="0">
                <a:solidFill>
                  <a:srgbClr val="EE6000"/>
                </a:solidFill>
              </a:rPr>
              <a:t>have</a:t>
            </a:r>
            <a:r>
              <a:rPr lang="en-US" sz="2000" dirty="0">
                <a:solidFill>
                  <a:srgbClr val="203864"/>
                </a:solidFill>
              </a:rPr>
              <a:t> </a:t>
            </a:r>
            <a:r>
              <a:rPr lang="en-US" sz="2000" b="1" dirty="0">
                <a:solidFill>
                  <a:srgbClr val="203864"/>
                </a:solidFill>
              </a:rPr>
              <a:t>not</a:t>
            </a:r>
            <a:r>
              <a:rPr lang="en-US" sz="2000" dirty="0">
                <a:solidFill>
                  <a:srgbClr val="203864"/>
                </a:solidFill>
              </a:rPr>
              <a:t> </a:t>
            </a:r>
            <a:r>
              <a:rPr lang="en-US" sz="2000" dirty="0">
                <a:solidFill>
                  <a:srgbClr val="EE6000"/>
                </a:solidFill>
              </a:rPr>
              <a:t>taken</a:t>
            </a:r>
            <a:r>
              <a:rPr lang="en-US" sz="2000" dirty="0">
                <a:solidFill>
                  <a:srgbClr val="203864"/>
                </a:solidFill>
              </a:rPr>
              <a:t> a photo </a:t>
            </a:r>
            <a:r>
              <a:rPr lang="en-US" sz="2000" b="1" dirty="0">
                <a:solidFill>
                  <a:srgbClr val="203864"/>
                </a:solidFill>
              </a:rPr>
              <a:t>yet</a:t>
            </a:r>
            <a:r>
              <a:rPr lang="en-US" sz="2000" dirty="0">
                <a:solidFill>
                  <a:srgbClr val="203864"/>
                </a:solidFill>
              </a:rPr>
              <a:t>. </a:t>
            </a:r>
          </a:p>
          <a:p>
            <a:pPr marL="457200" indent="-457200">
              <a:buFont typeface="+mj-lt"/>
              <a:buAutoNum type="arabicPeriod"/>
            </a:pPr>
            <a:r>
              <a:rPr lang="en-US" sz="2000" dirty="0">
                <a:solidFill>
                  <a:srgbClr val="203864"/>
                </a:solidFill>
              </a:rPr>
              <a:t>I </a:t>
            </a:r>
            <a:r>
              <a:rPr lang="en-US" sz="2000" dirty="0">
                <a:solidFill>
                  <a:srgbClr val="EE6000"/>
                </a:solidFill>
              </a:rPr>
              <a:t>understood</a:t>
            </a:r>
            <a:r>
              <a:rPr lang="en-US" sz="2000" dirty="0">
                <a:solidFill>
                  <a:srgbClr val="203864"/>
                </a:solidFill>
              </a:rPr>
              <a:t> the question </a:t>
            </a:r>
            <a:r>
              <a:rPr lang="en-US" sz="2000" b="1" dirty="0">
                <a:solidFill>
                  <a:srgbClr val="203864"/>
                </a:solidFill>
              </a:rPr>
              <a:t>last week</a:t>
            </a:r>
            <a:r>
              <a:rPr lang="en-US" sz="2000" dirty="0">
                <a:solidFill>
                  <a:srgbClr val="203864"/>
                </a:solidFill>
              </a:rPr>
              <a:t>. </a:t>
            </a:r>
          </a:p>
          <a:p>
            <a:pPr marL="457200" indent="-457200">
              <a:buFont typeface="+mj-lt"/>
              <a:buAutoNum type="arabicPeriod"/>
            </a:pPr>
            <a:r>
              <a:rPr lang="en-US" sz="2000" dirty="0">
                <a:solidFill>
                  <a:srgbClr val="203864"/>
                </a:solidFill>
              </a:rPr>
              <a:t>I </a:t>
            </a:r>
            <a:r>
              <a:rPr lang="en-US" sz="2000" dirty="0">
                <a:solidFill>
                  <a:srgbClr val="EE6000"/>
                </a:solidFill>
              </a:rPr>
              <a:t>have</a:t>
            </a:r>
            <a:r>
              <a:rPr lang="en-US" sz="2000" dirty="0">
                <a:solidFill>
                  <a:srgbClr val="203864"/>
                </a:solidFill>
              </a:rPr>
              <a:t> </a:t>
            </a:r>
            <a:r>
              <a:rPr lang="en-US" sz="2000" b="1" dirty="0">
                <a:solidFill>
                  <a:srgbClr val="203864"/>
                </a:solidFill>
              </a:rPr>
              <a:t>already</a:t>
            </a:r>
            <a:r>
              <a:rPr lang="en-US" sz="2000" dirty="0">
                <a:solidFill>
                  <a:srgbClr val="203864"/>
                </a:solidFill>
              </a:rPr>
              <a:t> </a:t>
            </a:r>
            <a:r>
              <a:rPr lang="en-US" sz="2000" dirty="0">
                <a:solidFill>
                  <a:srgbClr val="EE6000"/>
                </a:solidFill>
              </a:rPr>
              <a:t>had</a:t>
            </a:r>
            <a:r>
              <a:rPr lang="en-US" sz="2000" dirty="0">
                <a:solidFill>
                  <a:srgbClr val="203864"/>
                </a:solidFill>
              </a:rPr>
              <a:t> an accident. </a:t>
            </a:r>
          </a:p>
          <a:p>
            <a:pPr marL="457200" indent="-457200">
              <a:buFont typeface="+mj-lt"/>
              <a:buAutoNum type="arabicPeriod"/>
            </a:pPr>
            <a:r>
              <a:rPr lang="en-US" sz="2000" dirty="0">
                <a:solidFill>
                  <a:srgbClr val="203864"/>
                </a:solidFill>
              </a:rPr>
              <a:t>I </a:t>
            </a:r>
            <a:r>
              <a:rPr lang="en-US" sz="2000" dirty="0">
                <a:solidFill>
                  <a:srgbClr val="EE6000"/>
                </a:solidFill>
              </a:rPr>
              <a:t>drank</a:t>
            </a:r>
            <a:r>
              <a:rPr lang="en-US" sz="2000" dirty="0">
                <a:solidFill>
                  <a:srgbClr val="203864"/>
                </a:solidFill>
              </a:rPr>
              <a:t> a glass of water </a:t>
            </a:r>
            <a:r>
              <a:rPr lang="en-US" sz="2000" b="1" dirty="0">
                <a:solidFill>
                  <a:srgbClr val="203864"/>
                </a:solidFill>
              </a:rPr>
              <a:t>yesterday</a:t>
            </a:r>
            <a:r>
              <a:rPr lang="en-US" sz="2000" dirty="0">
                <a:solidFill>
                  <a:srgbClr val="203864"/>
                </a:solidFill>
              </a:rPr>
              <a:t>. </a:t>
            </a:r>
          </a:p>
          <a:p>
            <a:pPr marL="457200" indent="-457200">
              <a:buFont typeface="+mj-lt"/>
              <a:buAutoNum type="arabicPeriod"/>
            </a:pPr>
            <a:r>
              <a:rPr lang="en-US" sz="2000" dirty="0">
                <a:solidFill>
                  <a:srgbClr val="203864"/>
                </a:solidFill>
              </a:rPr>
              <a:t>I </a:t>
            </a:r>
            <a:r>
              <a:rPr lang="en-US" sz="2000" dirty="0">
                <a:solidFill>
                  <a:srgbClr val="EE6000"/>
                </a:solidFill>
              </a:rPr>
              <a:t>have</a:t>
            </a:r>
            <a:r>
              <a:rPr lang="en-US" sz="2000" dirty="0">
                <a:solidFill>
                  <a:srgbClr val="203864"/>
                </a:solidFill>
              </a:rPr>
              <a:t> </a:t>
            </a:r>
            <a:r>
              <a:rPr lang="en-US" sz="2000" b="1" dirty="0">
                <a:solidFill>
                  <a:srgbClr val="203864"/>
                </a:solidFill>
              </a:rPr>
              <a:t>already</a:t>
            </a:r>
            <a:r>
              <a:rPr lang="en-US" sz="2000" dirty="0">
                <a:solidFill>
                  <a:srgbClr val="203864"/>
                </a:solidFill>
              </a:rPr>
              <a:t> </a:t>
            </a:r>
            <a:r>
              <a:rPr lang="en-US" sz="2000" dirty="0">
                <a:solidFill>
                  <a:srgbClr val="EE6000"/>
                </a:solidFill>
              </a:rPr>
              <a:t>learnt</a:t>
            </a:r>
            <a:r>
              <a:rPr lang="en-US" sz="2000" dirty="0">
                <a:solidFill>
                  <a:srgbClr val="203864"/>
                </a:solidFill>
              </a:rPr>
              <a:t> the vocabulary.</a:t>
            </a:r>
          </a:p>
        </p:txBody>
      </p:sp>
      <p:sp>
        <p:nvSpPr>
          <p:cNvPr id="10" name="TextBox 9">
            <a:extLst>
              <a:ext uri="{FF2B5EF4-FFF2-40B4-BE49-F238E27FC236}">
                <a16:creationId xmlns:a16="http://schemas.microsoft.com/office/drawing/2014/main" id="{607DEC03-A5C2-E941-B6FB-E1809469FB6F}"/>
              </a:ext>
            </a:extLst>
          </p:cNvPr>
          <p:cNvSpPr txBox="1"/>
          <p:nvPr/>
        </p:nvSpPr>
        <p:spPr>
          <a:xfrm>
            <a:off x="218992" y="1191087"/>
            <a:ext cx="1231427" cy="461665"/>
          </a:xfrm>
          <a:prstGeom prst="rect">
            <a:avLst/>
          </a:prstGeom>
          <a:noFill/>
        </p:spPr>
        <p:txBody>
          <a:bodyPr wrap="none" rtlCol="0">
            <a:spAutoFit/>
          </a:bodyPr>
          <a:lstStyle/>
          <a:p>
            <a:pPr algn="l"/>
            <a:r>
              <a:rPr lang="en-US" sz="2400" b="1" dirty="0">
                <a:solidFill>
                  <a:schemeClr val="accent5">
                    <a:lumMod val="50000"/>
                  </a:schemeClr>
                </a:solidFill>
              </a:rPr>
              <a:t>AMÉLIE</a:t>
            </a:r>
          </a:p>
        </p:txBody>
      </p:sp>
      <p:sp>
        <p:nvSpPr>
          <p:cNvPr id="11" name="TextBox 10">
            <a:extLst>
              <a:ext uri="{FF2B5EF4-FFF2-40B4-BE49-F238E27FC236}">
                <a16:creationId xmlns:a16="http://schemas.microsoft.com/office/drawing/2014/main" id="{09BD8B34-901D-FD4D-88E8-73E0F9AA472E}"/>
              </a:ext>
            </a:extLst>
          </p:cNvPr>
          <p:cNvSpPr txBox="1"/>
          <p:nvPr/>
        </p:nvSpPr>
        <p:spPr>
          <a:xfrm>
            <a:off x="218992" y="3628716"/>
            <a:ext cx="1218603" cy="461665"/>
          </a:xfrm>
          <a:prstGeom prst="rect">
            <a:avLst/>
          </a:prstGeom>
          <a:noFill/>
        </p:spPr>
        <p:txBody>
          <a:bodyPr wrap="none" rtlCol="0">
            <a:spAutoFit/>
          </a:bodyPr>
          <a:lstStyle/>
          <a:p>
            <a:pPr algn="l"/>
            <a:r>
              <a:rPr lang="en-US" sz="2400" b="1" dirty="0">
                <a:solidFill>
                  <a:schemeClr val="accent5">
                    <a:lumMod val="50000"/>
                  </a:schemeClr>
                </a:solidFill>
              </a:rPr>
              <a:t>AGNÈS</a:t>
            </a:r>
          </a:p>
        </p:txBody>
      </p:sp>
    </p:spTree>
    <p:extLst>
      <p:ext uri="{BB962C8B-B14F-4D97-AF65-F5344CB8AC3E}">
        <p14:creationId xmlns:p14="http://schemas.microsoft.com/office/powerpoint/2010/main" val="653351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5">
                                            <p:txEl>
                                              <p:pRg st="3" end="3"/>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5">
                                            <p:txEl>
                                              <p:pRg st="4" end="4"/>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5">
                                            <p:txEl>
                                              <p:pRg st="5" end="5"/>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moon with a red cross through it"/>
          <p:cNvPicPr>
            <a:picLocks noChangeAspect="1"/>
          </p:cNvPicPr>
          <p:nvPr/>
        </p:nvPicPr>
        <p:blipFill>
          <a:blip r:embed="rId11"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6231541" y="2046617"/>
            <a:ext cx="1196629" cy="1196629"/>
          </a:xfrm>
          <a:prstGeom prst="rect">
            <a:avLst/>
          </a:prstGeom>
        </p:spPr>
      </p:pic>
      <p:sp>
        <p:nvSpPr>
          <p:cNvPr id="12" name="Title 11"/>
          <p:cNvSpPr>
            <a:spLocks noGrp="1"/>
          </p:cNvSpPr>
          <p:nvPr>
            <p:ph type="title"/>
          </p:nvPr>
        </p:nvSpPr>
        <p:spPr>
          <a:xfrm>
            <a:off x="870547" y="240283"/>
            <a:ext cx="10515600" cy="1325563"/>
          </a:xfrm>
        </p:spPr>
        <p:txBody>
          <a:bodyPr>
            <a:noAutofit/>
          </a:bodyPr>
          <a:lstStyle/>
          <a:p>
            <a:pPr algn="ctr"/>
            <a:r>
              <a:rPr lang="en-GB" sz="10000" b="1" dirty="0">
                <a:solidFill>
                  <a:srgbClr val="115076"/>
                </a:solidFill>
                <a:cs typeface="Calibri" panose="020F0502020204030204" pitchFamily="34" charset="0"/>
              </a:rPr>
              <a:t>j/soft g</a:t>
            </a:r>
            <a:endParaRPr lang="en-GB" sz="10000" dirty="0"/>
          </a:p>
        </p:txBody>
      </p:sp>
      <p:sp>
        <p:nvSpPr>
          <p:cNvPr id="11" name="Rounded Rectangle 10" descr="rectangle"/>
          <p:cNvSpPr/>
          <p:nvPr/>
        </p:nvSpPr>
        <p:spPr>
          <a:xfrm>
            <a:off x="4760298" y="1967347"/>
            <a:ext cx="2736101" cy="2430503"/>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8" name="Picture 2" descr="the sun"/>
          <p:cNvPicPr>
            <a:picLocks noChangeAspect="1" noChangeArrowheads="1"/>
          </p:cNvPicPr>
          <p:nvPr/>
        </p:nvPicPr>
        <p:blipFill>
          <a:blip r:embed="rId12" cstate="print">
            <a:extLst>
              <a:ext uri="{28A0092B-C50C-407E-A947-70E740481C1C}">
                <a14:useLocalDpi xmlns:a14="http://schemas.microsoft.com/office/drawing/2010/main" val="0"/>
              </a:ext>
            </a:extLst>
          </a:blip>
          <a:stretch>
            <a:fillRect/>
          </a:stretch>
        </p:blipFill>
        <p:spPr bwMode="auto">
          <a:xfrm>
            <a:off x="4898133" y="2109674"/>
            <a:ext cx="1128603" cy="1133136"/>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523DC9B6-EFAC-4481-A633-5B5655C6B429}"/>
              </a:ext>
            </a:extLst>
          </p:cNvPr>
          <p:cNvSpPr txBox="1"/>
          <p:nvPr/>
        </p:nvSpPr>
        <p:spPr>
          <a:xfrm>
            <a:off x="6344497" y="1859928"/>
            <a:ext cx="923465"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600" b="1" i="0" u="none" strike="noStrike" kern="1200" cap="none" spc="0" normalizeH="0" baseline="0" noProof="0" dirty="0">
                <a:ln>
                  <a:noFill/>
                </a:ln>
                <a:solidFill>
                  <a:srgbClr val="E65D00"/>
                </a:solidFill>
                <a:effectLst/>
                <a:uLnTx/>
                <a:uFillTx/>
                <a:latin typeface="Tw Cen MT" panose="020B0602020104020603"/>
                <a:ea typeface="+mn-ea"/>
                <a:cs typeface="+mn-cs"/>
              </a:rPr>
              <a:t>X</a:t>
            </a:r>
          </a:p>
        </p:txBody>
      </p:sp>
      <p:sp>
        <p:nvSpPr>
          <p:cNvPr id="7" name="TextBox 6"/>
          <p:cNvSpPr txBox="1"/>
          <p:nvPr/>
        </p:nvSpPr>
        <p:spPr>
          <a:xfrm>
            <a:off x="5136352" y="3106763"/>
            <a:ext cx="194529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j</a:t>
            </a:r>
            <a:r>
              <a:rPr kumimoji="0" lang="en-GB" sz="7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our</a:t>
            </a:r>
          </a:p>
        </p:txBody>
      </p:sp>
      <p:sp>
        <p:nvSpPr>
          <p:cNvPr id="6" name="TextBox 5"/>
          <p:cNvSpPr txBox="1"/>
          <p:nvPr/>
        </p:nvSpPr>
        <p:spPr>
          <a:xfrm>
            <a:off x="367754" y="495521"/>
            <a:ext cx="370919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j</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’ai</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2" name="Rectangle 1"/>
          <p:cNvSpPr/>
          <p:nvPr/>
        </p:nvSpPr>
        <p:spPr>
          <a:xfrm>
            <a:off x="1348564" y="1362036"/>
            <a:ext cx="1895071"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[I have]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0" name="TextBox 9"/>
          <p:cNvSpPr txBox="1"/>
          <p:nvPr/>
        </p:nvSpPr>
        <p:spPr>
          <a:xfrm>
            <a:off x="238581" y="3520309"/>
            <a:ext cx="405770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su</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j</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et</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4" name="Rectangle 3"/>
          <p:cNvSpPr/>
          <p:nvPr/>
        </p:nvSpPr>
        <p:spPr>
          <a:xfrm>
            <a:off x="1229941" y="4397850"/>
            <a:ext cx="2132315"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[subject]</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4" name="TextBox 13"/>
          <p:cNvSpPr txBox="1"/>
          <p:nvPr/>
        </p:nvSpPr>
        <p:spPr>
          <a:xfrm>
            <a:off x="4506755" y="4758990"/>
            <a:ext cx="319099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dé</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j</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à</a:t>
            </a:r>
          </a:p>
        </p:txBody>
      </p:sp>
      <p:sp>
        <p:nvSpPr>
          <p:cNvPr id="5" name="Rectangle 4"/>
          <p:cNvSpPr/>
          <p:nvPr/>
        </p:nvSpPr>
        <p:spPr>
          <a:xfrm>
            <a:off x="5010894" y="5551257"/>
            <a:ext cx="2234907"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[already]</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8" name="TextBox 7"/>
          <p:cNvSpPr txBox="1"/>
          <p:nvPr/>
        </p:nvSpPr>
        <p:spPr>
          <a:xfrm>
            <a:off x="8548748" y="495521"/>
            <a:ext cx="281362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g</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énial</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3" name="Picture 2" descr="smiling face"/>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189439" y="1468325"/>
            <a:ext cx="1532238" cy="1532238"/>
          </a:xfrm>
          <a:prstGeom prst="rect">
            <a:avLst/>
          </a:prstGeom>
        </p:spPr>
      </p:pic>
      <p:sp>
        <p:nvSpPr>
          <p:cNvPr id="9" name="TextBox 8"/>
          <p:cNvSpPr txBox="1"/>
          <p:nvPr/>
        </p:nvSpPr>
        <p:spPr>
          <a:xfrm>
            <a:off x="7960412" y="3572360"/>
            <a:ext cx="3959321"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j</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amais</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20" name="Rectangle 19"/>
          <p:cNvSpPr/>
          <p:nvPr/>
        </p:nvSpPr>
        <p:spPr>
          <a:xfrm>
            <a:off x="9013062" y="4397849"/>
            <a:ext cx="1786066"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[never]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3840876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subTnLst>
                                    <p:audio>
                                      <p:cMediaNode>
                                        <p:cTn display="0" masterRel="sameClick">
                                          <p:stCondLst>
                                            <p:cond evt="begin" delay="0">
                                              <p:tn val="5"/>
                                            </p:cond>
                                          </p:stCondLst>
                                          <p:endCondLst>
                                            <p:cond evt="onStopAudio" delay="0">
                                              <p:tgtEl>
                                                <p:sldTgt/>
                                              </p:tgtEl>
                                            </p:cond>
                                          </p:endCondLst>
                                        </p:cTn>
                                        <p:tgtEl>
                                          <p:sndTgt r:embed="rId3" name="j.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subTnLst>
                                    <p:audio>
                                      <p:cMediaNode>
                                        <p:cTn display="0" masterRel="sameClick">
                                          <p:stCondLst>
                                            <p:cond evt="begin" delay="0">
                                              <p:tn val="13"/>
                                            </p:cond>
                                          </p:stCondLst>
                                          <p:endCondLst>
                                            <p:cond evt="onStopAudio" delay="0">
                                              <p:tgtEl>
                                                <p:sldTgt/>
                                              </p:tgtEl>
                                            </p:cond>
                                          </p:endCondLst>
                                        </p:cTn>
                                        <p:tgtEl>
                                          <p:sndTgt r:embed="rId4" name="j jour.wav"/>
                                        </p:tgtEl>
                                      </p:cMediaNode>
                                    </p:audio>
                                  </p:subTnLst>
                                </p:cTn>
                              </p:par>
                              <p:par>
                                <p:cTn id="16" presetID="10"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subTnLst>
                                    <p:audio>
                                      <p:cMediaNode>
                                        <p:cTn display="0" masterRel="sameClick">
                                          <p:stCondLst>
                                            <p:cond evt="begin" delay="0">
                                              <p:tn val="16"/>
                                            </p:cond>
                                          </p:stCondLst>
                                          <p:endCondLst>
                                            <p:cond evt="onStopAudio" delay="0">
                                              <p:tgtEl>
                                                <p:sldTgt/>
                                              </p:tgtEl>
                                            </p:cond>
                                          </p:endCondLst>
                                        </p:cTn>
                                        <p:tgtEl>
                                          <p:sndTgt r:embed="rId5" name="jour.wav"/>
                                        </p:tgtEl>
                                      </p:cMediaNode>
                                    </p:audio>
                                  </p:subTnLst>
                                </p:cTn>
                              </p:par>
                              <p:par>
                                <p:cTn id="19" presetID="10"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par>
                                <p:cTn id="22" presetID="10" presetClass="entr" presetSubtype="0" fill="hold"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500"/>
                                        <p:tgtEl>
                                          <p:spTgt spid="19"/>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500"/>
                                        <p:tgtEl>
                                          <p:spTgt spid="6"/>
                                        </p:tgtEl>
                                      </p:cBhvr>
                                    </p:animEffect>
                                  </p:childTnLst>
                                  <p:subTnLst>
                                    <p:audio>
                                      <p:cMediaNode>
                                        <p:cTn display="0" masterRel="sameClick">
                                          <p:stCondLst>
                                            <p:cond evt="begin" delay="0">
                                              <p:tn val="27"/>
                                            </p:cond>
                                          </p:stCondLst>
                                          <p:endCondLst>
                                            <p:cond evt="onStopAudio" delay="0">
                                              <p:tgtEl>
                                                <p:sldTgt/>
                                              </p:tgtEl>
                                            </p:cond>
                                          </p:endCondLst>
                                        </p:cTn>
                                        <p:tgtEl>
                                          <p:sndTgt r:embed="rId6" name="j j'ai.wav"/>
                                        </p:tgtEl>
                                      </p:cMediaNode>
                                    </p:audio>
                                  </p:sub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fade">
                                      <p:cBhvr>
                                        <p:cTn id="34" dur="500"/>
                                        <p:tgtEl>
                                          <p:spTgt spid="2"/>
                                        </p:tgtEl>
                                      </p:cBhvr>
                                    </p:animEffect>
                                  </p:childTnLst>
                                  <p:subTnLst>
                                    <p:audio>
                                      <p:cMediaNode>
                                        <p:cTn display="0" masterRel="sameClick">
                                          <p:stCondLst>
                                            <p:cond evt="begin" delay="0">
                                              <p:tn val="32"/>
                                            </p:cond>
                                          </p:stCondLst>
                                          <p:endCondLst>
                                            <p:cond evt="onStopAudio" delay="0">
                                              <p:tgtEl>
                                                <p:sldTgt/>
                                              </p:tgtEl>
                                            </p:cond>
                                          </p:endCondLst>
                                        </p:cTn>
                                        <p:tgtEl>
                                          <p:sndTgt r:embed="rId6" name="j j'ai.wav"/>
                                        </p:tgtEl>
                                      </p:cMediaNode>
                                    </p:audio>
                                  </p:sub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500"/>
                                        <p:tgtEl>
                                          <p:spTgt spid="8"/>
                                        </p:tgtEl>
                                      </p:cBhvr>
                                    </p:animEffect>
                                  </p:childTnLst>
                                  <p:subTnLst>
                                    <p:audio>
                                      <p:cMediaNode>
                                        <p:cTn display="0" masterRel="sameClick">
                                          <p:stCondLst>
                                            <p:cond evt="begin" delay="0">
                                              <p:tn val="37"/>
                                            </p:cond>
                                          </p:stCondLst>
                                          <p:endCondLst>
                                            <p:cond evt="onStopAudio" delay="0">
                                              <p:tgtEl>
                                                <p:sldTgt/>
                                              </p:tgtEl>
                                            </p:cond>
                                          </p:endCondLst>
                                        </p:cTn>
                                        <p:tgtEl>
                                          <p:sndTgt r:embed="rId7" name="j génial.wav"/>
                                        </p:tgtEl>
                                      </p:cMediaNode>
                                    </p:audio>
                                  </p:sub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3"/>
                                        </p:tgtEl>
                                        <p:attrNameLst>
                                          <p:attrName>style.visibility</p:attrName>
                                        </p:attrNameLst>
                                      </p:cBhvr>
                                      <p:to>
                                        <p:strVal val="visible"/>
                                      </p:to>
                                    </p:set>
                                    <p:animEffect transition="in" filter="fade">
                                      <p:cBhvr>
                                        <p:cTn id="44" dur="500"/>
                                        <p:tgtEl>
                                          <p:spTgt spid="3"/>
                                        </p:tgtEl>
                                      </p:cBhvr>
                                    </p:animEffect>
                                  </p:childTnLst>
                                  <p:subTnLst>
                                    <p:audio>
                                      <p:cMediaNode>
                                        <p:cTn display="0" masterRel="sameClick">
                                          <p:stCondLst>
                                            <p:cond evt="begin" delay="0">
                                              <p:tn val="42"/>
                                            </p:cond>
                                          </p:stCondLst>
                                          <p:endCondLst>
                                            <p:cond evt="onStopAudio" delay="0">
                                              <p:tgtEl>
                                                <p:sldTgt/>
                                              </p:tgtEl>
                                            </p:cond>
                                          </p:endCondLst>
                                        </p:cTn>
                                        <p:tgtEl>
                                          <p:sndTgt r:embed="rId7" name="j génial.wav"/>
                                        </p:tgtEl>
                                      </p:cMediaNode>
                                    </p:audio>
                                  </p:sub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fade">
                                      <p:cBhvr>
                                        <p:cTn id="49" dur="500"/>
                                        <p:tgtEl>
                                          <p:spTgt spid="10"/>
                                        </p:tgtEl>
                                      </p:cBhvr>
                                    </p:animEffect>
                                  </p:childTnLst>
                                  <p:subTnLst>
                                    <p:audio>
                                      <p:cMediaNode>
                                        <p:cTn display="0" masterRel="sameClick">
                                          <p:stCondLst>
                                            <p:cond evt="begin" delay="0">
                                              <p:tn val="47"/>
                                            </p:cond>
                                          </p:stCondLst>
                                          <p:endCondLst>
                                            <p:cond evt="onStopAudio" delay="0">
                                              <p:tgtEl>
                                                <p:sldTgt/>
                                              </p:tgtEl>
                                            </p:cond>
                                          </p:endCondLst>
                                        </p:cTn>
                                        <p:tgtEl>
                                          <p:sndTgt r:embed="rId8" name="j sujet.wav"/>
                                        </p:tgtEl>
                                      </p:cMediaNode>
                                    </p:audio>
                                  </p:sub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4"/>
                                        </p:tgtEl>
                                        <p:attrNameLst>
                                          <p:attrName>style.visibility</p:attrName>
                                        </p:attrNameLst>
                                      </p:cBhvr>
                                      <p:to>
                                        <p:strVal val="visible"/>
                                      </p:to>
                                    </p:set>
                                    <p:animEffect transition="in" filter="fade">
                                      <p:cBhvr>
                                        <p:cTn id="54" dur="500"/>
                                        <p:tgtEl>
                                          <p:spTgt spid="4"/>
                                        </p:tgtEl>
                                      </p:cBhvr>
                                    </p:animEffect>
                                  </p:childTnLst>
                                  <p:subTnLst>
                                    <p:audio>
                                      <p:cMediaNode>
                                        <p:cTn display="0" masterRel="sameClick">
                                          <p:stCondLst>
                                            <p:cond evt="begin" delay="0">
                                              <p:tn val="52"/>
                                            </p:cond>
                                          </p:stCondLst>
                                          <p:endCondLst>
                                            <p:cond evt="onStopAudio" delay="0">
                                              <p:tgtEl>
                                                <p:sldTgt/>
                                              </p:tgtEl>
                                            </p:cond>
                                          </p:endCondLst>
                                        </p:cTn>
                                        <p:tgtEl>
                                          <p:sndTgt r:embed="rId8" name="j sujet.wav"/>
                                        </p:tgtEl>
                                      </p:cMediaNode>
                                    </p:audio>
                                  </p:sub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14"/>
                                        </p:tgtEl>
                                        <p:attrNameLst>
                                          <p:attrName>style.visibility</p:attrName>
                                        </p:attrNameLst>
                                      </p:cBhvr>
                                      <p:to>
                                        <p:strVal val="visible"/>
                                      </p:to>
                                    </p:set>
                                    <p:animEffect transition="in" filter="fade">
                                      <p:cBhvr>
                                        <p:cTn id="59" dur="500"/>
                                        <p:tgtEl>
                                          <p:spTgt spid="14"/>
                                        </p:tgtEl>
                                      </p:cBhvr>
                                    </p:animEffect>
                                  </p:childTnLst>
                                  <p:subTnLst>
                                    <p:audio>
                                      <p:cMediaNode>
                                        <p:cTn display="0" masterRel="sameClick">
                                          <p:stCondLst>
                                            <p:cond evt="begin" delay="0">
                                              <p:tn val="57"/>
                                            </p:cond>
                                          </p:stCondLst>
                                          <p:endCondLst>
                                            <p:cond evt="onStopAudio" delay="0">
                                              <p:tgtEl>
                                                <p:sldTgt/>
                                              </p:tgtEl>
                                            </p:cond>
                                          </p:endCondLst>
                                        </p:cTn>
                                        <p:tgtEl>
                                          <p:sndTgt r:embed="rId9" name="j déjà.wav"/>
                                        </p:tgtEl>
                                      </p:cMediaNode>
                                    </p:audio>
                                  </p:sub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5"/>
                                        </p:tgtEl>
                                        <p:attrNameLst>
                                          <p:attrName>style.visibility</p:attrName>
                                        </p:attrNameLst>
                                      </p:cBhvr>
                                      <p:to>
                                        <p:strVal val="visible"/>
                                      </p:to>
                                    </p:set>
                                    <p:animEffect transition="in" filter="fade">
                                      <p:cBhvr>
                                        <p:cTn id="64" dur="500"/>
                                        <p:tgtEl>
                                          <p:spTgt spid="5"/>
                                        </p:tgtEl>
                                      </p:cBhvr>
                                    </p:animEffect>
                                  </p:childTnLst>
                                  <p:subTnLst>
                                    <p:audio>
                                      <p:cMediaNode>
                                        <p:cTn display="0" masterRel="sameClick">
                                          <p:stCondLst>
                                            <p:cond evt="begin" delay="0">
                                              <p:tn val="62"/>
                                            </p:cond>
                                          </p:stCondLst>
                                          <p:endCondLst>
                                            <p:cond evt="onStopAudio" delay="0">
                                              <p:tgtEl>
                                                <p:sldTgt/>
                                              </p:tgtEl>
                                            </p:cond>
                                          </p:endCondLst>
                                        </p:cTn>
                                        <p:tgtEl>
                                          <p:sndTgt r:embed="rId9" name="j déjà.wav"/>
                                        </p:tgtEl>
                                      </p:cMediaNode>
                                    </p:audio>
                                  </p:sub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9"/>
                                        </p:tgtEl>
                                        <p:attrNameLst>
                                          <p:attrName>style.visibility</p:attrName>
                                        </p:attrNameLst>
                                      </p:cBhvr>
                                      <p:to>
                                        <p:strVal val="visible"/>
                                      </p:to>
                                    </p:set>
                                    <p:animEffect transition="in" filter="fade">
                                      <p:cBhvr>
                                        <p:cTn id="69" dur="500"/>
                                        <p:tgtEl>
                                          <p:spTgt spid="9"/>
                                        </p:tgtEl>
                                      </p:cBhvr>
                                    </p:animEffect>
                                  </p:childTnLst>
                                  <p:subTnLst>
                                    <p:audio>
                                      <p:cMediaNode>
                                        <p:cTn display="0" masterRel="sameClick">
                                          <p:stCondLst>
                                            <p:cond evt="begin" delay="0">
                                              <p:tn val="67"/>
                                            </p:cond>
                                          </p:stCondLst>
                                          <p:endCondLst>
                                            <p:cond evt="onStopAudio" delay="0">
                                              <p:tgtEl>
                                                <p:sldTgt/>
                                              </p:tgtEl>
                                            </p:cond>
                                          </p:endCondLst>
                                        </p:cTn>
                                        <p:tgtEl>
                                          <p:sndTgt r:embed="rId10" name="j jamais.wav"/>
                                        </p:tgtEl>
                                      </p:cMediaNode>
                                    </p:audio>
                                  </p:sub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20"/>
                                        </p:tgtEl>
                                        <p:attrNameLst>
                                          <p:attrName>style.visibility</p:attrName>
                                        </p:attrNameLst>
                                      </p:cBhvr>
                                      <p:to>
                                        <p:strVal val="visible"/>
                                      </p:to>
                                    </p:set>
                                    <p:animEffect transition="in" filter="fade">
                                      <p:cBhvr>
                                        <p:cTn id="74" dur="500"/>
                                        <p:tgtEl>
                                          <p:spTgt spid="20"/>
                                        </p:tgtEl>
                                      </p:cBhvr>
                                    </p:animEffect>
                                  </p:childTnLst>
                                  <p:subTnLst>
                                    <p:audio>
                                      <p:cMediaNode>
                                        <p:cTn display="0" masterRel="sameClick">
                                          <p:stCondLst>
                                            <p:cond evt="begin" delay="0">
                                              <p:tn val="72"/>
                                            </p:cond>
                                          </p:stCondLst>
                                          <p:endCondLst>
                                            <p:cond evt="onStopAudio" delay="0">
                                              <p:tgtEl>
                                                <p:sldTgt/>
                                              </p:tgtEl>
                                            </p:cond>
                                          </p:endCondLst>
                                        </p:cTn>
                                        <p:tgtEl>
                                          <p:sndTgt r:embed="rId10" name="j jamai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1" grpId="0" animBg="1"/>
      <p:bldP spid="17" grpId="0"/>
      <p:bldP spid="7" grpId="0"/>
      <p:bldP spid="6" grpId="0"/>
      <p:bldP spid="2" grpId="0"/>
      <p:bldP spid="10" grpId="0"/>
      <p:bldP spid="4" grpId="0"/>
      <p:bldP spid="14" grpId="0"/>
      <p:bldP spid="5" grpId="0"/>
      <p:bldP spid="8" grpId="0"/>
      <p:bldP spid="9" grpId="0"/>
      <p:bldP spid="20"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Traductions</a:t>
            </a:r>
            <a:endParaRPr lang="en-GB" sz="3600" b="1" dirty="0">
              <a:solidFill>
                <a:schemeClr val="bg1"/>
              </a:solidFill>
            </a:endParaRPr>
          </a:p>
        </p:txBody>
      </p:sp>
      <p:sp>
        <p:nvSpPr>
          <p:cNvPr id="3" name="Rounded Rectangle 46">
            <a:extLst>
              <a:ext uri="{FF2B5EF4-FFF2-40B4-BE49-F238E27FC236}">
                <a16:creationId xmlns:a16="http://schemas.microsoft.com/office/drawing/2014/main" id="{9DBC7A2C-A401-432D-A3FE-C9D1A95DDF90}"/>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59DC7098-3C32-1242-BED5-1FBAAEDC14EB}"/>
              </a:ext>
            </a:extLst>
          </p:cNvPr>
          <p:cNvSpPr txBox="1"/>
          <p:nvPr/>
        </p:nvSpPr>
        <p:spPr>
          <a:xfrm>
            <a:off x="218992" y="1679846"/>
            <a:ext cx="6457246" cy="1938992"/>
          </a:xfrm>
          <a:prstGeom prst="rect">
            <a:avLst/>
          </a:prstGeom>
          <a:noFill/>
        </p:spPr>
        <p:txBody>
          <a:bodyPr wrap="square" rtlCol="0">
            <a:spAutoFit/>
          </a:bodyPr>
          <a:lstStyle/>
          <a:p>
            <a:pPr marL="457200" indent="-457200">
              <a:buFont typeface="+mj-lt"/>
              <a:buAutoNum type="arabicPeriod"/>
            </a:pPr>
            <a:r>
              <a:rPr lang="fr-FR" sz="2000" dirty="0">
                <a:solidFill>
                  <a:srgbClr val="203864"/>
                </a:solidFill>
              </a:rPr>
              <a:t>J’</a:t>
            </a:r>
            <a:r>
              <a:rPr lang="fr-FR" sz="2000" dirty="0">
                <a:solidFill>
                  <a:srgbClr val="EE6000"/>
                </a:solidFill>
              </a:rPr>
              <a:t>ai </a:t>
            </a:r>
            <a:r>
              <a:rPr lang="fr-FR" sz="2000" b="1" dirty="0">
                <a:solidFill>
                  <a:srgbClr val="203864"/>
                </a:solidFill>
              </a:rPr>
              <a:t>déjà</a:t>
            </a:r>
            <a:r>
              <a:rPr lang="fr-FR" sz="2000" dirty="0">
                <a:solidFill>
                  <a:srgbClr val="203864"/>
                </a:solidFill>
              </a:rPr>
              <a:t> </a:t>
            </a:r>
            <a:r>
              <a:rPr lang="fr-FR" sz="2000" dirty="0">
                <a:solidFill>
                  <a:srgbClr val="EE6000"/>
                </a:solidFill>
              </a:rPr>
              <a:t>pris</a:t>
            </a:r>
            <a:r>
              <a:rPr lang="fr-FR" sz="2000" dirty="0">
                <a:solidFill>
                  <a:srgbClr val="203864"/>
                </a:solidFill>
              </a:rPr>
              <a:t> une photo. </a:t>
            </a:r>
          </a:p>
          <a:p>
            <a:pPr marL="457200" indent="-457200">
              <a:buFont typeface="+mj-lt"/>
              <a:buAutoNum type="arabicPeriod"/>
            </a:pPr>
            <a:r>
              <a:rPr lang="fr-FR" sz="2000" dirty="0">
                <a:solidFill>
                  <a:srgbClr val="203864"/>
                </a:solidFill>
              </a:rPr>
              <a:t>Je </a:t>
            </a:r>
            <a:r>
              <a:rPr lang="fr-FR" sz="2000" b="1" dirty="0">
                <a:solidFill>
                  <a:srgbClr val="203864"/>
                </a:solidFill>
              </a:rPr>
              <a:t>n’</a:t>
            </a:r>
            <a:r>
              <a:rPr lang="fr-FR" sz="2000" dirty="0">
                <a:solidFill>
                  <a:srgbClr val="EE6000"/>
                </a:solidFill>
              </a:rPr>
              <a:t>ai </a:t>
            </a:r>
            <a:r>
              <a:rPr lang="fr-FR" sz="2000" b="1" dirty="0">
                <a:solidFill>
                  <a:srgbClr val="203864"/>
                </a:solidFill>
              </a:rPr>
              <a:t>pas encore </a:t>
            </a:r>
            <a:r>
              <a:rPr lang="fr-FR" sz="2000" dirty="0">
                <a:solidFill>
                  <a:srgbClr val="EE6000"/>
                </a:solidFill>
              </a:rPr>
              <a:t>eu</a:t>
            </a:r>
            <a:r>
              <a:rPr lang="fr-FR" sz="2000" dirty="0">
                <a:solidFill>
                  <a:srgbClr val="203864"/>
                </a:solidFill>
              </a:rPr>
              <a:t> d’accident. </a:t>
            </a:r>
          </a:p>
          <a:p>
            <a:pPr marL="457200" indent="-457200">
              <a:buFont typeface="+mj-lt"/>
              <a:buAutoNum type="arabicPeriod"/>
            </a:pPr>
            <a:r>
              <a:rPr lang="fr-FR" sz="2000" dirty="0">
                <a:solidFill>
                  <a:srgbClr val="203864"/>
                </a:solidFill>
              </a:rPr>
              <a:t>J’</a:t>
            </a:r>
            <a:r>
              <a:rPr lang="fr-FR" sz="2000" dirty="0">
                <a:solidFill>
                  <a:srgbClr val="EE6000"/>
                </a:solidFill>
              </a:rPr>
              <a:t>ai pris </a:t>
            </a:r>
            <a:r>
              <a:rPr lang="fr-FR" sz="2000" dirty="0">
                <a:solidFill>
                  <a:srgbClr val="203864"/>
                </a:solidFill>
              </a:rPr>
              <a:t>des photos </a:t>
            </a:r>
            <a:r>
              <a:rPr lang="fr-FR" sz="2000" b="1" dirty="0">
                <a:solidFill>
                  <a:srgbClr val="203864"/>
                </a:solidFill>
              </a:rPr>
              <a:t>la semaine dernière</a:t>
            </a:r>
            <a:r>
              <a:rPr lang="fr-FR" sz="2000" dirty="0">
                <a:solidFill>
                  <a:srgbClr val="203864"/>
                </a:solidFill>
              </a:rPr>
              <a:t>.</a:t>
            </a:r>
          </a:p>
          <a:p>
            <a:pPr marL="457200" indent="-457200">
              <a:buFont typeface="+mj-lt"/>
              <a:buAutoNum type="arabicPeriod"/>
            </a:pPr>
            <a:r>
              <a:rPr lang="fr-FR" sz="2000" dirty="0">
                <a:solidFill>
                  <a:srgbClr val="203864"/>
                </a:solidFill>
              </a:rPr>
              <a:t>J’</a:t>
            </a:r>
            <a:r>
              <a:rPr lang="fr-FR" sz="2000" dirty="0">
                <a:solidFill>
                  <a:srgbClr val="EE6000"/>
                </a:solidFill>
              </a:rPr>
              <a:t>ai </a:t>
            </a:r>
            <a:r>
              <a:rPr lang="fr-FR" sz="2000" b="1" dirty="0">
                <a:solidFill>
                  <a:srgbClr val="203864"/>
                </a:solidFill>
              </a:rPr>
              <a:t>déjà</a:t>
            </a:r>
            <a:r>
              <a:rPr lang="fr-FR" sz="2000" dirty="0">
                <a:solidFill>
                  <a:srgbClr val="203864"/>
                </a:solidFill>
              </a:rPr>
              <a:t> </a:t>
            </a:r>
            <a:r>
              <a:rPr lang="fr-FR" sz="2000" dirty="0">
                <a:solidFill>
                  <a:srgbClr val="EE6000"/>
                </a:solidFill>
              </a:rPr>
              <a:t>appris</a:t>
            </a:r>
            <a:r>
              <a:rPr lang="fr-FR" sz="2000" dirty="0">
                <a:solidFill>
                  <a:srgbClr val="203864"/>
                </a:solidFill>
              </a:rPr>
              <a:t> le vocabulaire.</a:t>
            </a:r>
          </a:p>
          <a:p>
            <a:pPr marL="457200" indent="-457200">
              <a:buFont typeface="+mj-lt"/>
              <a:buAutoNum type="arabicPeriod"/>
            </a:pPr>
            <a:r>
              <a:rPr lang="fr-FR" sz="2000" dirty="0">
                <a:solidFill>
                  <a:srgbClr val="203864"/>
                </a:solidFill>
              </a:rPr>
              <a:t>J’</a:t>
            </a:r>
            <a:r>
              <a:rPr lang="fr-FR" sz="2000" dirty="0">
                <a:solidFill>
                  <a:srgbClr val="EE6000"/>
                </a:solidFill>
              </a:rPr>
              <a:t>ai bu</a:t>
            </a:r>
            <a:r>
              <a:rPr lang="fr-FR" sz="2000" dirty="0">
                <a:solidFill>
                  <a:srgbClr val="203864"/>
                </a:solidFill>
              </a:rPr>
              <a:t> un verre d’eau </a:t>
            </a:r>
            <a:r>
              <a:rPr lang="fr-FR" sz="2000" b="1" dirty="0">
                <a:solidFill>
                  <a:srgbClr val="203864"/>
                </a:solidFill>
              </a:rPr>
              <a:t>hier</a:t>
            </a:r>
            <a:r>
              <a:rPr lang="fr-FR" sz="2000" dirty="0">
                <a:solidFill>
                  <a:srgbClr val="203864"/>
                </a:solidFill>
              </a:rPr>
              <a:t>. </a:t>
            </a:r>
          </a:p>
          <a:p>
            <a:pPr marL="457200" indent="-457200">
              <a:buFont typeface="+mj-lt"/>
              <a:buAutoNum type="arabicPeriod"/>
            </a:pPr>
            <a:r>
              <a:rPr lang="fr-FR" sz="2000" dirty="0">
                <a:solidFill>
                  <a:srgbClr val="203864"/>
                </a:solidFill>
              </a:rPr>
              <a:t>J’</a:t>
            </a:r>
            <a:r>
              <a:rPr lang="fr-FR" sz="2000" dirty="0">
                <a:solidFill>
                  <a:srgbClr val="EE6000"/>
                </a:solidFill>
              </a:rPr>
              <a:t>ai </a:t>
            </a:r>
            <a:r>
              <a:rPr lang="fr-FR" sz="2000" b="1" dirty="0">
                <a:solidFill>
                  <a:srgbClr val="203864"/>
                </a:solidFill>
              </a:rPr>
              <a:t>déjà</a:t>
            </a:r>
            <a:r>
              <a:rPr lang="fr-FR" sz="2000" dirty="0">
                <a:solidFill>
                  <a:srgbClr val="203864"/>
                </a:solidFill>
              </a:rPr>
              <a:t> </a:t>
            </a:r>
            <a:r>
              <a:rPr lang="fr-FR" sz="2000" dirty="0">
                <a:solidFill>
                  <a:srgbClr val="EE6000"/>
                </a:solidFill>
              </a:rPr>
              <a:t>pris</a:t>
            </a:r>
            <a:r>
              <a:rPr lang="fr-FR" sz="2000" dirty="0">
                <a:solidFill>
                  <a:srgbClr val="203864"/>
                </a:solidFill>
              </a:rPr>
              <a:t> le petit-déjeuner. </a:t>
            </a:r>
          </a:p>
        </p:txBody>
      </p:sp>
      <p:sp>
        <p:nvSpPr>
          <p:cNvPr id="15" name="TextBox 14">
            <a:extLst>
              <a:ext uri="{FF2B5EF4-FFF2-40B4-BE49-F238E27FC236}">
                <a16:creationId xmlns:a16="http://schemas.microsoft.com/office/drawing/2014/main" id="{25200466-472B-6343-BAAC-368EB83625A9}"/>
              </a:ext>
            </a:extLst>
          </p:cNvPr>
          <p:cNvSpPr txBox="1"/>
          <p:nvPr/>
        </p:nvSpPr>
        <p:spPr>
          <a:xfrm>
            <a:off x="6549736" y="1679845"/>
            <a:ext cx="5642264" cy="1938992"/>
          </a:xfrm>
          <a:prstGeom prst="rect">
            <a:avLst/>
          </a:prstGeom>
          <a:noFill/>
        </p:spPr>
        <p:txBody>
          <a:bodyPr wrap="square" rtlCol="0">
            <a:spAutoFit/>
          </a:bodyPr>
          <a:lstStyle/>
          <a:p>
            <a:pPr marL="457200" indent="-457200">
              <a:buFont typeface="+mj-lt"/>
              <a:buAutoNum type="arabicPeriod"/>
            </a:pPr>
            <a:r>
              <a:rPr lang="en-US" sz="2000" dirty="0">
                <a:solidFill>
                  <a:srgbClr val="203864"/>
                </a:solidFill>
              </a:rPr>
              <a:t>I </a:t>
            </a:r>
            <a:r>
              <a:rPr lang="en-US" sz="2000" dirty="0">
                <a:solidFill>
                  <a:srgbClr val="EE6000"/>
                </a:solidFill>
              </a:rPr>
              <a:t>have</a:t>
            </a:r>
            <a:r>
              <a:rPr lang="en-US" sz="2000" dirty="0">
                <a:solidFill>
                  <a:srgbClr val="203864"/>
                </a:solidFill>
              </a:rPr>
              <a:t> </a:t>
            </a:r>
            <a:r>
              <a:rPr lang="en-US" sz="2000" b="1" dirty="0">
                <a:solidFill>
                  <a:srgbClr val="203864"/>
                </a:solidFill>
              </a:rPr>
              <a:t>already</a:t>
            </a:r>
            <a:r>
              <a:rPr lang="en-US" sz="2000" dirty="0">
                <a:solidFill>
                  <a:srgbClr val="203864"/>
                </a:solidFill>
              </a:rPr>
              <a:t> </a:t>
            </a:r>
            <a:r>
              <a:rPr lang="en-US" sz="2000" dirty="0">
                <a:solidFill>
                  <a:srgbClr val="EE6000"/>
                </a:solidFill>
              </a:rPr>
              <a:t>taken</a:t>
            </a:r>
            <a:r>
              <a:rPr lang="en-US" sz="2000" dirty="0">
                <a:solidFill>
                  <a:srgbClr val="203864"/>
                </a:solidFill>
              </a:rPr>
              <a:t> a photo. </a:t>
            </a:r>
          </a:p>
          <a:p>
            <a:pPr marL="457200" indent="-457200">
              <a:buFont typeface="+mj-lt"/>
              <a:buAutoNum type="arabicPeriod"/>
            </a:pPr>
            <a:r>
              <a:rPr lang="en-US" sz="2000" dirty="0">
                <a:solidFill>
                  <a:srgbClr val="203864"/>
                </a:solidFill>
              </a:rPr>
              <a:t>I </a:t>
            </a:r>
            <a:r>
              <a:rPr lang="en-US" sz="2000" dirty="0">
                <a:solidFill>
                  <a:srgbClr val="EE6000"/>
                </a:solidFill>
              </a:rPr>
              <a:t>have</a:t>
            </a:r>
            <a:r>
              <a:rPr lang="en-US" sz="2000" dirty="0">
                <a:solidFill>
                  <a:srgbClr val="203864"/>
                </a:solidFill>
              </a:rPr>
              <a:t> </a:t>
            </a:r>
            <a:r>
              <a:rPr lang="en-US" sz="2000" b="1" dirty="0">
                <a:solidFill>
                  <a:srgbClr val="203864"/>
                </a:solidFill>
              </a:rPr>
              <a:t>not</a:t>
            </a:r>
            <a:r>
              <a:rPr lang="en-US" sz="2000" dirty="0">
                <a:solidFill>
                  <a:srgbClr val="203864"/>
                </a:solidFill>
              </a:rPr>
              <a:t> </a:t>
            </a:r>
            <a:r>
              <a:rPr lang="en-US" sz="2000" dirty="0">
                <a:solidFill>
                  <a:srgbClr val="EE6000"/>
                </a:solidFill>
              </a:rPr>
              <a:t>had</a:t>
            </a:r>
            <a:r>
              <a:rPr lang="en-US" sz="2000" dirty="0">
                <a:solidFill>
                  <a:srgbClr val="203864"/>
                </a:solidFill>
              </a:rPr>
              <a:t> any accident </a:t>
            </a:r>
            <a:r>
              <a:rPr lang="en-US" sz="2000" b="1" dirty="0">
                <a:solidFill>
                  <a:srgbClr val="203864"/>
                </a:solidFill>
              </a:rPr>
              <a:t>yet</a:t>
            </a:r>
            <a:r>
              <a:rPr lang="en-US" sz="2000" dirty="0">
                <a:solidFill>
                  <a:srgbClr val="203864"/>
                </a:solidFill>
              </a:rPr>
              <a:t>.</a:t>
            </a:r>
          </a:p>
          <a:p>
            <a:pPr marL="457200" indent="-457200">
              <a:buFont typeface="+mj-lt"/>
              <a:buAutoNum type="arabicPeriod"/>
            </a:pPr>
            <a:r>
              <a:rPr lang="en-US" sz="2000" dirty="0">
                <a:solidFill>
                  <a:srgbClr val="203864"/>
                </a:solidFill>
              </a:rPr>
              <a:t>I </a:t>
            </a:r>
            <a:r>
              <a:rPr lang="en-US" sz="2000" dirty="0">
                <a:solidFill>
                  <a:srgbClr val="EE6000"/>
                </a:solidFill>
              </a:rPr>
              <a:t>took</a:t>
            </a:r>
            <a:r>
              <a:rPr lang="en-US" sz="2000" dirty="0">
                <a:solidFill>
                  <a:srgbClr val="203864"/>
                </a:solidFill>
              </a:rPr>
              <a:t> some photos </a:t>
            </a:r>
            <a:r>
              <a:rPr lang="en-US" sz="2000" b="1" dirty="0">
                <a:solidFill>
                  <a:srgbClr val="203864"/>
                </a:solidFill>
              </a:rPr>
              <a:t>last week</a:t>
            </a:r>
            <a:r>
              <a:rPr lang="en-US" sz="2000" dirty="0">
                <a:solidFill>
                  <a:srgbClr val="203864"/>
                </a:solidFill>
              </a:rPr>
              <a:t>.</a:t>
            </a:r>
          </a:p>
          <a:p>
            <a:pPr marL="457200" indent="-457200">
              <a:buFont typeface="+mj-lt"/>
              <a:buAutoNum type="arabicPeriod"/>
            </a:pPr>
            <a:r>
              <a:rPr lang="en-US" sz="2000" dirty="0">
                <a:solidFill>
                  <a:srgbClr val="203864"/>
                </a:solidFill>
              </a:rPr>
              <a:t>I </a:t>
            </a:r>
            <a:r>
              <a:rPr lang="en-US" sz="2000" dirty="0">
                <a:solidFill>
                  <a:srgbClr val="EE6000"/>
                </a:solidFill>
              </a:rPr>
              <a:t>have</a:t>
            </a:r>
            <a:r>
              <a:rPr lang="en-US" sz="2000" dirty="0">
                <a:solidFill>
                  <a:srgbClr val="203864"/>
                </a:solidFill>
              </a:rPr>
              <a:t> </a:t>
            </a:r>
            <a:r>
              <a:rPr lang="en-US" sz="2000" b="1" dirty="0">
                <a:solidFill>
                  <a:srgbClr val="203864"/>
                </a:solidFill>
              </a:rPr>
              <a:t>already</a:t>
            </a:r>
            <a:r>
              <a:rPr lang="en-US" sz="2000" dirty="0">
                <a:solidFill>
                  <a:srgbClr val="203864"/>
                </a:solidFill>
              </a:rPr>
              <a:t> </a:t>
            </a:r>
            <a:r>
              <a:rPr lang="en-US" sz="2000" dirty="0">
                <a:solidFill>
                  <a:srgbClr val="EE6000"/>
                </a:solidFill>
              </a:rPr>
              <a:t>learnt</a:t>
            </a:r>
            <a:r>
              <a:rPr lang="en-US" sz="2000" dirty="0">
                <a:solidFill>
                  <a:srgbClr val="203864"/>
                </a:solidFill>
              </a:rPr>
              <a:t> the vocabulary.</a:t>
            </a:r>
          </a:p>
          <a:p>
            <a:pPr marL="457200" indent="-457200">
              <a:buFont typeface="+mj-lt"/>
              <a:buAutoNum type="arabicPeriod"/>
            </a:pPr>
            <a:r>
              <a:rPr lang="en-US" sz="2000" dirty="0">
                <a:solidFill>
                  <a:srgbClr val="203864"/>
                </a:solidFill>
              </a:rPr>
              <a:t>I </a:t>
            </a:r>
            <a:r>
              <a:rPr lang="en-US" sz="2000" dirty="0">
                <a:solidFill>
                  <a:srgbClr val="EE6000"/>
                </a:solidFill>
              </a:rPr>
              <a:t>drank</a:t>
            </a:r>
            <a:r>
              <a:rPr lang="en-US" sz="2000" dirty="0">
                <a:solidFill>
                  <a:srgbClr val="203864"/>
                </a:solidFill>
              </a:rPr>
              <a:t> a glass of water </a:t>
            </a:r>
            <a:r>
              <a:rPr lang="en-US" sz="2000" b="1" dirty="0">
                <a:solidFill>
                  <a:srgbClr val="203864"/>
                </a:solidFill>
              </a:rPr>
              <a:t>yesterday</a:t>
            </a:r>
            <a:r>
              <a:rPr lang="en-US" sz="2000" dirty="0">
                <a:solidFill>
                  <a:srgbClr val="203864"/>
                </a:solidFill>
              </a:rPr>
              <a:t>.</a:t>
            </a:r>
          </a:p>
          <a:p>
            <a:pPr marL="457200" indent="-457200">
              <a:buFont typeface="+mj-lt"/>
              <a:buAutoNum type="arabicPeriod"/>
            </a:pPr>
            <a:r>
              <a:rPr lang="en-US" sz="2000" dirty="0">
                <a:solidFill>
                  <a:srgbClr val="203864"/>
                </a:solidFill>
              </a:rPr>
              <a:t>I </a:t>
            </a:r>
            <a:r>
              <a:rPr lang="en-US" sz="2000" dirty="0">
                <a:solidFill>
                  <a:srgbClr val="EE6000"/>
                </a:solidFill>
              </a:rPr>
              <a:t>have</a:t>
            </a:r>
            <a:r>
              <a:rPr lang="en-US" sz="2000" dirty="0">
                <a:solidFill>
                  <a:srgbClr val="203864"/>
                </a:solidFill>
              </a:rPr>
              <a:t> </a:t>
            </a:r>
            <a:r>
              <a:rPr lang="en-US" sz="2000" b="1" dirty="0">
                <a:solidFill>
                  <a:srgbClr val="203864"/>
                </a:solidFill>
              </a:rPr>
              <a:t>already</a:t>
            </a:r>
            <a:r>
              <a:rPr lang="en-US" sz="2000" dirty="0">
                <a:solidFill>
                  <a:srgbClr val="203864"/>
                </a:solidFill>
              </a:rPr>
              <a:t> </a:t>
            </a:r>
            <a:r>
              <a:rPr lang="en-US" sz="2000" dirty="0">
                <a:solidFill>
                  <a:srgbClr val="EE6000"/>
                </a:solidFill>
              </a:rPr>
              <a:t>had</a:t>
            </a:r>
            <a:r>
              <a:rPr lang="en-US" sz="2000" dirty="0">
                <a:solidFill>
                  <a:srgbClr val="203864"/>
                </a:solidFill>
              </a:rPr>
              <a:t> breakfast. </a:t>
            </a:r>
          </a:p>
        </p:txBody>
      </p:sp>
      <p:sp>
        <p:nvSpPr>
          <p:cNvPr id="7" name="TextBox 6">
            <a:extLst>
              <a:ext uri="{FF2B5EF4-FFF2-40B4-BE49-F238E27FC236}">
                <a16:creationId xmlns:a16="http://schemas.microsoft.com/office/drawing/2014/main" id="{CBAB7908-F245-E448-9E69-15D8553DD984}"/>
              </a:ext>
            </a:extLst>
          </p:cNvPr>
          <p:cNvSpPr txBox="1"/>
          <p:nvPr/>
        </p:nvSpPr>
        <p:spPr>
          <a:xfrm>
            <a:off x="218992" y="4134691"/>
            <a:ext cx="6457246" cy="1938992"/>
          </a:xfrm>
          <a:prstGeom prst="rect">
            <a:avLst/>
          </a:prstGeom>
          <a:noFill/>
        </p:spPr>
        <p:txBody>
          <a:bodyPr wrap="square" rtlCol="0">
            <a:spAutoFit/>
          </a:bodyPr>
          <a:lstStyle/>
          <a:p>
            <a:pPr marL="457200" indent="-457200">
              <a:buFont typeface="+mj-lt"/>
              <a:buAutoNum type="arabicPeriod"/>
            </a:pPr>
            <a:r>
              <a:rPr lang="fr-FR" sz="2000" dirty="0">
                <a:solidFill>
                  <a:srgbClr val="203864"/>
                </a:solidFill>
              </a:rPr>
              <a:t>J’</a:t>
            </a:r>
            <a:r>
              <a:rPr lang="fr-FR" sz="2000" dirty="0">
                <a:solidFill>
                  <a:srgbClr val="EE6000"/>
                </a:solidFill>
              </a:rPr>
              <a:t>ai pris </a:t>
            </a:r>
            <a:r>
              <a:rPr lang="fr-FR" sz="2000" dirty="0">
                <a:solidFill>
                  <a:srgbClr val="203864"/>
                </a:solidFill>
              </a:rPr>
              <a:t>une photo </a:t>
            </a:r>
            <a:r>
              <a:rPr lang="fr-FR" sz="2000" b="1" dirty="0">
                <a:solidFill>
                  <a:srgbClr val="203864"/>
                </a:solidFill>
              </a:rPr>
              <a:t>la semaine dernière</a:t>
            </a:r>
            <a:r>
              <a:rPr lang="fr-FR" sz="2000" dirty="0">
                <a:solidFill>
                  <a:srgbClr val="203864"/>
                </a:solidFill>
              </a:rPr>
              <a:t>.</a:t>
            </a:r>
          </a:p>
          <a:p>
            <a:pPr marL="457200" indent="-457200">
              <a:buFont typeface="+mj-lt"/>
              <a:buAutoNum type="arabicPeriod"/>
            </a:pPr>
            <a:r>
              <a:rPr lang="fr-FR" sz="2000" dirty="0">
                <a:solidFill>
                  <a:srgbClr val="203864"/>
                </a:solidFill>
              </a:rPr>
              <a:t>Je </a:t>
            </a:r>
            <a:r>
              <a:rPr lang="fr-FR" sz="2000" b="1" dirty="0">
                <a:solidFill>
                  <a:srgbClr val="203864"/>
                </a:solidFill>
              </a:rPr>
              <a:t>n’</a:t>
            </a:r>
            <a:r>
              <a:rPr lang="fr-FR" sz="2000" dirty="0">
                <a:solidFill>
                  <a:srgbClr val="EE6000"/>
                </a:solidFill>
              </a:rPr>
              <a:t>ai</a:t>
            </a:r>
            <a:r>
              <a:rPr lang="fr-FR" sz="2000" dirty="0">
                <a:solidFill>
                  <a:srgbClr val="203864"/>
                </a:solidFill>
              </a:rPr>
              <a:t> </a:t>
            </a:r>
            <a:r>
              <a:rPr lang="fr-FR" sz="2000" b="1" dirty="0">
                <a:solidFill>
                  <a:srgbClr val="203864"/>
                </a:solidFill>
              </a:rPr>
              <a:t>pas encore </a:t>
            </a:r>
            <a:r>
              <a:rPr lang="fr-FR" sz="2000" dirty="0">
                <a:solidFill>
                  <a:srgbClr val="EE6000"/>
                </a:solidFill>
              </a:rPr>
              <a:t>bu</a:t>
            </a:r>
            <a:r>
              <a:rPr lang="fr-FR" sz="2000" dirty="0">
                <a:solidFill>
                  <a:srgbClr val="203864"/>
                </a:solidFill>
              </a:rPr>
              <a:t> un verre d’eau. 	</a:t>
            </a:r>
            <a:r>
              <a:rPr lang="en-US" sz="2000" dirty="0">
                <a:solidFill>
                  <a:srgbClr val="203864"/>
                </a:solidFill>
              </a:rPr>
              <a:t> </a:t>
            </a:r>
            <a:endParaRPr lang="fr-FR" sz="2000" dirty="0">
              <a:solidFill>
                <a:srgbClr val="203864"/>
              </a:solidFill>
            </a:endParaRPr>
          </a:p>
          <a:p>
            <a:pPr marL="457200" indent="-457200">
              <a:buFont typeface="+mj-lt"/>
              <a:buAutoNum type="arabicPeriod"/>
            </a:pPr>
            <a:r>
              <a:rPr lang="fr-FR" sz="2000" dirty="0">
                <a:solidFill>
                  <a:srgbClr val="203864"/>
                </a:solidFill>
              </a:rPr>
              <a:t>J’</a:t>
            </a:r>
            <a:r>
              <a:rPr lang="fr-FR" sz="2000" dirty="0">
                <a:solidFill>
                  <a:srgbClr val="EE6000"/>
                </a:solidFill>
              </a:rPr>
              <a:t>ai</a:t>
            </a:r>
            <a:r>
              <a:rPr lang="fr-FR" sz="2000" dirty="0">
                <a:solidFill>
                  <a:srgbClr val="203864"/>
                </a:solidFill>
              </a:rPr>
              <a:t> </a:t>
            </a:r>
            <a:r>
              <a:rPr lang="fr-FR" sz="2000" b="1" dirty="0">
                <a:solidFill>
                  <a:srgbClr val="203864"/>
                </a:solidFill>
              </a:rPr>
              <a:t>déjà</a:t>
            </a:r>
            <a:r>
              <a:rPr lang="fr-FR" sz="2000" dirty="0">
                <a:solidFill>
                  <a:srgbClr val="203864"/>
                </a:solidFill>
              </a:rPr>
              <a:t> </a:t>
            </a:r>
            <a:r>
              <a:rPr lang="fr-FR" sz="2000" dirty="0">
                <a:solidFill>
                  <a:srgbClr val="EE6000"/>
                </a:solidFill>
              </a:rPr>
              <a:t>compris</a:t>
            </a:r>
            <a:r>
              <a:rPr lang="fr-FR" sz="2000" dirty="0">
                <a:solidFill>
                  <a:srgbClr val="203864"/>
                </a:solidFill>
              </a:rPr>
              <a:t> la question. </a:t>
            </a:r>
          </a:p>
          <a:p>
            <a:pPr marL="457200" indent="-457200">
              <a:buFont typeface="+mj-lt"/>
              <a:buAutoNum type="arabicPeriod"/>
            </a:pPr>
            <a:r>
              <a:rPr lang="fr-FR" sz="2000" dirty="0">
                <a:solidFill>
                  <a:srgbClr val="203864"/>
                </a:solidFill>
              </a:rPr>
              <a:t>J’</a:t>
            </a:r>
            <a:r>
              <a:rPr lang="fr-FR" sz="2000" dirty="0">
                <a:solidFill>
                  <a:srgbClr val="EE6000"/>
                </a:solidFill>
              </a:rPr>
              <a:t>ai eu </a:t>
            </a:r>
            <a:r>
              <a:rPr lang="fr-FR" sz="2000" dirty="0">
                <a:solidFill>
                  <a:srgbClr val="203864"/>
                </a:solidFill>
              </a:rPr>
              <a:t>un accident </a:t>
            </a:r>
            <a:r>
              <a:rPr lang="fr-FR" sz="2000" b="1" dirty="0">
                <a:solidFill>
                  <a:srgbClr val="203864"/>
                </a:solidFill>
              </a:rPr>
              <a:t>la semaine dernière</a:t>
            </a:r>
            <a:r>
              <a:rPr lang="fr-FR" sz="2000" dirty="0">
                <a:solidFill>
                  <a:srgbClr val="203864"/>
                </a:solidFill>
              </a:rPr>
              <a:t>.	</a:t>
            </a:r>
          </a:p>
          <a:p>
            <a:pPr marL="457200" indent="-457200">
              <a:buFont typeface="+mj-lt"/>
              <a:buAutoNum type="arabicPeriod"/>
            </a:pPr>
            <a:r>
              <a:rPr lang="fr-FR" sz="2000" dirty="0">
                <a:solidFill>
                  <a:srgbClr val="203864"/>
                </a:solidFill>
              </a:rPr>
              <a:t>J’</a:t>
            </a:r>
            <a:r>
              <a:rPr lang="fr-FR" sz="2000" dirty="0">
                <a:solidFill>
                  <a:srgbClr val="EE6000"/>
                </a:solidFill>
              </a:rPr>
              <a:t>ai </a:t>
            </a:r>
            <a:r>
              <a:rPr lang="fr-FR" sz="2000" b="1" dirty="0">
                <a:solidFill>
                  <a:srgbClr val="203864"/>
                </a:solidFill>
              </a:rPr>
              <a:t>déjà</a:t>
            </a:r>
            <a:r>
              <a:rPr lang="fr-FR" sz="2000" dirty="0">
                <a:solidFill>
                  <a:srgbClr val="203864"/>
                </a:solidFill>
              </a:rPr>
              <a:t> </a:t>
            </a:r>
            <a:r>
              <a:rPr lang="fr-FR" sz="2000" dirty="0">
                <a:solidFill>
                  <a:srgbClr val="EE6000"/>
                </a:solidFill>
              </a:rPr>
              <a:t>appris</a:t>
            </a:r>
            <a:r>
              <a:rPr lang="fr-FR" sz="2000" dirty="0">
                <a:solidFill>
                  <a:srgbClr val="203864"/>
                </a:solidFill>
              </a:rPr>
              <a:t> le vocabulaire.</a:t>
            </a:r>
          </a:p>
          <a:p>
            <a:pPr marL="457200" indent="-457200">
              <a:buFont typeface="+mj-lt"/>
              <a:buAutoNum type="arabicPeriod"/>
            </a:pPr>
            <a:r>
              <a:rPr lang="fr-FR" sz="2000" dirty="0">
                <a:solidFill>
                  <a:srgbClr val="203864"/>
                </a:solidFill>
              </a:rPr>
              <a:t>Je n’</a:t>
            </a:r>
            <a:r>
              <a:rPr lang="fr-FR" sz="2000" dirty="0">
                <a:solidFill>
                  <a:srgbClr val="EE6000"/>
                </a:solidFill>
              </a:rPr>
              <a:t>ai</a:t>
            </a:r>
            <a:r>
              <a:rPr lang="fr-FR" sz="2000" dirty="0">
                <a:solidFill>
                  <a:srgbClr val="203864"/>
                </a:solidFill>
              </a:rPr>
              <a:t> </a:t>
            </a:r>
            <a:r>
              <a:rPr lang="fr-FR" sz="2000" b="1" dirty="0">
                <a:solidFill>
                  <a:srgbClr val="203864"/>
                </a:solidFill>
              </a:rPr>
              <a:t>pas encore </a:t>
            </a:r>
            <a:r>
              <a:rPr lang="fr-FR" sz="2000" dirty="0">
                <a:solidFill>
                  <a:srgbClr val="EE6000"/>
                </a:solidFill>
              </a:rPr>
              <a:t>pris</a:t>
            </a:r>
            <a:r>
              <a:rPr lang="fr-FR" sz="2000" dirty="0">
                <a:solidFill>
                  <a:srgbClr val="203864"/>
                </a:solidFill>
              </a:rPr>
              <a:t> le petit-déjeuner. </a:t>
            </a:r>
          </a:p>
        </p:txBody>
      </p:sp>
      <p:sp>
        <p:nvSpPr>
          <p:cNvPr id="9" name="TextBox 8">
            <a:extLst>
              <a:ext uri="{FF2B5EF4-FFF2-40B4-BE49-F238E27FC236}">
                <a16:creationId xmlns:a16="http://schemas.microsoft.com/office/drawing/2014/main" id="{279151F6-BD53-214A-BB7F-FF183161612B}"/>
              </a:ext>
            </a:extLst>
          </p:cNvPr>
          <p:cNvSpPr txBox="1"/>
          <p:nvPr/>
        </p:nvSpPr>
        <p:spPr>
          <a:xfrm>
            <a:off x="6549736" y="4134690"/>
            <a:ext cx="5642264" cy="1938992"/>
          </a:xfrm>
          <a:prstGeom prst="rect">
            <a:avLst/>
          </a:prstGeom>
          <a:noFill/>
        </p:spPr>
        <p:txBody>
          <a:bodyPr wrap="square" rtlCol="0">
            <a:spAutoFit/>
          </a:bodyPr>
          <a:lstStyle/>
          <a:p>
            <a:pPr marL="457200" indent="-457200">
              <a:buFont typeface="+mj-lt"/>
              <a:buAutoNum type="arabicPeriod"/>
            </a:pPr>
            <a:r>
              <a:rPr lang="en-US" sz="2000" dirty="0">
                <a:solidFill>
                  <a:srgbClr val="203864"/>
                </a:solidFill>
              </a:rPr>
              <a:t>I </a:t>
            </a:r>
            <a:r>
              <a:rPr lang="en-US" sz="2000" dirty="0">
                <a:solidFill>
                  <a:srgbClr val="EE6000"/>
                </a:solidFill>
              </a:rPr>
              <a:t>took</a:t>
            </a:r>
            <a:r>
              <a:rPr lang="en-US" sz="2000" dirty="0">
                <a:solidFill>
                  <a:srgbClr val="203864"/>
                </a:solidFill>
              </a:rPr>
              <a:t> a photo </a:t>
            </a:r>
            <a:r>
              <a:rPr lang="en-US" sz="2000" b="1" dirty="0">
                <a:solidFill>
                  <a:srgbClr val="203864"/>
                </a:solidFill>
              </a:rPr>
              <a:t>last week</a:t>
            </a:r>
            <a:r>
              <a:rPr lang="en-US" sz="2000" dirty="0">
                <a:solidFill>
                  <a:srgbClr val="203864"/>
                </a:solidFill>
              </a:rPr>
              <a:t>.</a:t>
            </a:r>
          </a:p>
          <a:p>
            <a:pPr marL="457200" indent="-457200">
              <a:buFont typeface="+mj-lt"/>
              <a:buAutoNum type="arabicPeriod"/>
            </a:pPr>
            <a:r>
              <a:rPr lang="en-US" sz="2000" dirty="0">
                <a:solidFill>
                  <a:srgbClr val="203864"/>
                </a:solidFill>
              </a:rPr>
              <a:t>I </a:t>
            </a:r>
            <a:r>
              <a:rPr lang="en-US" sz="2000" dirty="0">
                <a:solidFill>
                  <a:srgbClr val="EE6000"/>
                </a:solidFill>
              </a:rPr>
              <a:t>have</a:t>
            </a:r>
            <a:r>
              <a:rPr lang="en-US" sz="2000" dirty="0">
                <a:solidFill>
                  <a:srgbClr val="203864"/>
                </a:solidFill>
              </a:rPr>
              <a:t> </a:t>
            </a:r>
            <a:r>
              <a:rPr lang="en-US" sz="2000" b="1" dirty="0">
                <a:solidFill>
                  <a:srgbClr val="203864"/>
                </a:solidFill>
              </a:rPr>
              <a:t>not</a:t>
            </a:r>
            <a:r>
              <a:rPr lang="en-US" sz="2000" dirty="0">
                <a:solidFill>
                  <a:srgbClr val="203864"/>
                </a:solidFill>
              </a:rPr>
              <a:t> </a:t>
            </a:r>
            <a:r>
              <a:rPr lang="en-US" sz="2000" dirty="0">
                <a:solidFill>
                  <a:srgbClr val="EE6000"/>
                </a:solidFill>
              </a:rPr>
              <a:t>drunk</a:t>
            </a:r>
            <a:r>
              <a:rPr lang="en-US" sz="2000" dirty="0">
                <a:solidFill>
                  <a:srgbClr val="203864"/>
                </a:solidFill>
              </a:rPr>
              <a:t> a glass of water </a:t>
            </a:r>
            <a:r>
              <a:rPr lang="en-US" sz="2000" b="1" dirty="0">
                <a:solidFill>
                  <a:srgbClr val="203864"/>
                </a:solidFill>
              </a:rPr>
              <a:t>yet</a:t>
            </a:r>
            <a:r>
              <a:rPr lang="en-US" sz="2000" dirty="0">
                <a:solidFill>
                  <a:srgbClr val="203864"/>
                </a:solidFill>
              </a:rPr>
              <a:t>. </a:t>
            </a:r>
            <a:endParaRPr lang="fr-FR" sz="2000" dirty="0">
              <a:solidFill>
                <a:srgbClr val="203864"/>
              </a:solidFill>
            </a:endParaRPr>
          </a:p>
          <a:p>
            <a:pPr marL="457200" indent="-457200">
              <a:buFont typeface="+mj-lt"/>
              <a:buAutoNum type="arabicPeriod"/>
            </a:pPr>
            <a:r>
              <a:rPr lang="en-US" sz="2000" dirty="0">
                <a:solidFill>
                  <a:srgbClr val="203864"/>
                </a:solidFill>
              </a:rPr>
              <a:t>I </a:t>
            </a:r>
            <a:r>
              <a:rPr lang="en-US" sz="2000" dirty="0">
                <a:solidFill>
                  <a:srgbClr val="EE6000"/>
                </a:solidFill>
              </a:rPr>
              <a:t>have</a:t>
            </a:r>
            <a:r>
              <a:rPr lang="en-US" sz="2000" dirty="0">
                <a:solidFill>
                  <a:srgbClr val="203864"/>
                </a:solidFill>
              </a:rPr>
              <a:t> </a:t>
            </a:r>
            <a:r>
              <a:rPr lang="en-US" sz="2000" b="1" dirty="0">
                <a:solidFill>
                  <a:srgbClr val="203864"/>
                </a:solidFill>
              </a:rPr>
              <a:t>already</a:t>
            </a:r>
            <a:r>
              <a:rPr lang="en-US" sz="2000" dirty="0">
                <a:solidFill>
                  <a:srgbClr val="203864"/>
                </a:solidFill>
              </a:rPr>
              <a:t> </a:t>
            </a:r>
            <a:r>
              <a:rPr lang="en-US" sz="2000" dirty="0">
                <a:solidFill>
                  <a:srgbClr val="EE6000"/>
                </a:solidFill>
              </a:rPr>
              <a:t>understood</a:t>
            </a:r>
            <a:r>
              <a:rPr lang="en-US" sz="2000" dirty="0">
                <a:solidFill>
                  <a:srgbClr val="203864"/>
                </a:solidFill>
              </a:rPr>
              <a:t> the question. </a:t>
            </a:r>
          </a:p>
          <a:p>
            <a:pPr marL="457200" indent="-457200">
              <a:buFont typeface="+mj-lt"/>
              <a:buAutoNum type="arabicPeriod"/>
            </a:pPr>
            <a:r>
              <a:rPr lang="en-US" sz="2000" dirty="0">
                <a:solidFill>
                  <a:srgbClr val="203864"/>
                </a:solidFill>
              </a:rPr>
              <a:t>I </a:t>
            </a:r>
            <a:r>
              <a:rPr lang="en-US" sz="2000" dirty="0">
                <a:solidFill>
                  <a:srgbClr val="EE6000"/>
                </a:solidFill>
              </a:rPr>
              <a:t>had</a:t>
            </a:r>
            <a:r>
              <a:rPr lang="en-US" sz="2000" dirty="0">
                <a:solidFill>
                  <a:srgbClr val="203864"/>
                </a:solidFill>
              </a:rPr>
              <a:t> an accident </a:t>
            </a:r>
            <a:r>
              <a:rPr lang="en-US" sz="2000" b="1" dirty="0">
                <a:solidFill>
                  <a:srgbClr val="203864"/>
                </a:solidFill>
              </a:rPr>
              <a:t>last week</a:t>
            </a:r>
            <a:r>
              <a:rPr lang="en-US" sz="2000" dirty="0">
                <a:solidFill>
                  <a:srgbClr val="203864"/>
                </a:solidFill>
              </a:rPr>
              <a:t>. </a:t>
            </a:r>
            <a:endParaRPr lang="fr-FR" sz="2000" dirty="0">
              <a:solidFill>
                <a:srgbClr val="203864"/>
              </a:solidFill>
            </a:endParaRPr>
          </a:p>
          <a:p>
            <a:pPr marL="457200" indent="-457200">
              <a:buFont typeface="+mj-lt"/>
              <a:buAutoNum type="arabicPeriod"/>
            </a:pPr>
            <a:r>
              <a:rPr lang="en-US" sz="2000" dirty="0">
                <a:solidFill>
                  <a:srgbClr val="203864"/>
                </a:solidFill>
              </a:rPr>
              <a:t>I </a:t>
            </a:r>
            <a:r>
              <a:rPr lang="en-US" sz="2000" dirty="0">
                <a:solidFill>
                  <a:srgbClr val="EE6000"/>
                </a:solidFill>
              </a:rPr>
              <a:t>have</a:t>
            </a:r>
            <a:r>
              <a:rPr lang="en-US" sz="2000" dirty="0">
                <a:solidFill>
                  <a:srgbClr val="203864"/>
                </a:solidFill>
              </a:rPr>
              <a:t> </a:t>
            </a:r>
            <a:r>
              <a:rPr lang="en-US" sz="2000" b="1" dirty="0">
                <a:solidFill>
                  <a:srgbClr val="203864"/>
                </a:solidFill>
              </a:rPr>
              <a:t>already</a:t>
            </a:r>
            <a:r>
              <a:rPr lang="en-US" sz="2000" dirty="0">
                <a:solidFill>
                  <a:srgbClr val="203864"/>
                </a:solidFill>
              </a:rPr>
              <a:t> </a:t>
            </a:r>
            <a:r>
              <a:rPr lang="en-US" sz="2000" dirty="0">
                <a:solidFill>
                  <a:srgbClr val="EE6000"/>
                </a:solidFill>
              </a:rPr>
              <a:t>learnt</a:t>
            </a:r>
            <a:r>
              <a:rPr lang="en-US" sz="2000" dirty="0">
                <a:solidFill>
                  <a:srgbClr val="203864"/>
                </a:solidFill>
              </a:rPr>
              <a:t> the vocabulary.</a:t>
            </a:r>
          </a:p>
          <a:p>
            <a:pPr marL="457200" indent="-457200">
              <a:buFont typeface="+mj-lt"/>
              <a:buAutoNum type="arabicPeriod"/>
            </a:pPr>
            <a:r>
              <a:rPr lang="en-US" sz="2000" dirty="0">
                <a:solidFill>
                  <a:srgbClr val="203864"/>
                </a:solidFill>
              </a:rPr>
              <a:t>I </a:t>
            </a:r>
            <a:r>
              <a:rPr lang="en-US" sz="2000" dirty="0">
                <a:solidFill>
                  <a:srgbClr val="EE6000"/>
                </a:solidFill>
              </a:rPr>
              <a:t>have</a:t>
            </a:r>
            <a:r>
              <a:rPr lang="en-US" sz="2000" dirty="0">
                <a:solidFill>
                  <a:srgbClr val="203864"/>
                </a:solidFill>
              </a:rPr>
              <a:t> </a:t>
            </a:r>
            <a:r>
              <a:rPr lang="en-US" sz="2000" b="1" dirty="0">
                <a:solidFill>
                  <a:srgbClr val="203864"/>
                </a:solidFill>
              </a:rPr>
              <a:t>not</a:t>
            </a:r>
            <a:r>
              <a:rPr lang="en-US" sz="2000" dirty="0">
                <a:solidFill>
                  <a:srgbClr val="203864"/>
                </a:solidFill>
              </a:rPr>
              <a:t> </a:t>
            </a:r>
            <a:r>
              <a:rPr lang="en-US" sz="2000" dirty="0">
                <a:solidFill>
                  <a:srgbClr val="EE6000"/>
                </a:solidFill>
              </a:rPr>
              <a:t>had</a:t>
            </a:r>
            <a:r>
              <a:rPr lang="en-US" sz="2000" dirty="0">
                <a:solidFill>
                  <a:srgbClr val="203864"/>
                </a:solidFill>
              </a:rPr>
              <a:t> breakfast </a:t>
            </a:r>
            <a:r>
              <a:rPr lang="en-US" sz="2000" b="1" dirty="0">
                <a:solidFill>
                  <a:srgbClr val="203864"/>
                </a:solidFill>
              </a:rPr>
              <a:t>yet</a:t>
            </a:r>
            <a:r>
              <a:rPr lang="en-US" sz="2000" dirty="0">
                <a:solidFill>
                  <a:srgbClr val="203864"/>
                </a:solidFill>
              </a:rPr>
              <a:t>. </a:t>
            </a:r>
          </a:p>
        </p:txBody>
      </p:sp>
      <p:sp>
        <p:nvSpPr>
          <p:cNvPr id="10" name="TextBox 9">
            <a:extLst>
              <a:ext uri="{FF2B5EF4-FFF2-40B4-BE49-F238E27FC236}">
                <a16:creationId xmlns:a16="http://schemas.microsoft.com/office/drawing/2014/main" id="{607DEC03-A5C2-E941-B6FB-E1809469FB6F}"/>
              </a:ext>
            </a:extLst>
          </p:cNvPr>
          <p:cNvSpPr txBox="1"/>
          <p:nvPr/>
        </p:nvSpPr>
        <p:spPr>
          <a:xfrm>
            <a:off x="218992" y="1191087"/>
            <a:ext cx="1107996" cy="461665"/>
          </a:xfrm>
          <a:prstGeom prst="rect">
            <a:avLst/>
          </a:prstGeom>
          <a:noFill/>
        </p:spPr>
        <p:txBody>
          <a:bodyPr wrap="none" rtlCol="0">
            <a:spAutoFit/>
          </a:bodyPr>
          <a:lstStyle/>
          <a:p>
            <a:pPr algn="l"/>
            <a:r>
              <a:rPr lang="en-US" sz="2400" b="1" dirty="0">
                <a:solidFill>
                  <a:schemeClr val="accent5">
                    <a:lumMod val="50000"/>
                  </a:schemeClr>
                </a:solidFill>
              </a:rPr>
              <a:t>HUGO</a:t>
            </a:r>
          </a:p>
        </p:txBody>
      </p:sp>
      <p:sp>
        <p:nvSpPr>
          <p:cNvPr id="11" name="TextBox 10">
            <a:extLst>
              <a:ext uri="{FF2B5EF4-FFF2-40B4-BE49-F238E27FC236}">
                <a16:creationId xmlns:a16="http://schemas.microsoft.com/office/drawing/2014/main" id="{09BD8B34-901D-FD4D-88E8-73E0F9AA472E}"/>
              </a:ext>
            </a:extLst>
          </p:cNvPr>
          <p:cNvSpPr txBox="1"/>
          <p:nvPr/>
        </p:nvSpPr>
        <p:spPr>
          <a:xfrm>
            <a:off x="218992" y="3628716"/>
            <a:ext cx="1330814" cy="461665"/>
          </a:xfrm>
          <a:prstGeom prst="rect">
            <a:avLst/>
          </a:prstGeom>
          <a:noFill/>
        </p:spPr>
        <p:txBody>
          <a:bodyPr wrap="none" rtlCol="0">
            <a:spAutoFit/>
          </a:bodyPr>
          <a:lstStyle/>
          <a:p>
            <a:pPr algn="l"/>
            <a:r>
              <a:rPr lang="en-US" sz="2400" b="1" dirty="0">
                <a:solidFill>
                  <a:schemeClr val="accent5">
                    <a:lumMod val="50000"/>
                  </a:schemeClr>
                </a:solidFill>
              </a:rPr>
              <a:t>JULIETTE</a:t>
            </a:r>
          </a:p>
        </p:txBody>
      </p:sp>
    </p:spTree>
    <p:extLst>
      <p:ext uri="{BB962C8B-B14F-4D97-AF65-F5344CB8AC3E}">
        <p14:creationId xmlns:p14="http://schemas.microsoft.com/office/powerpoint/2010/main" val="1631545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5">
                                            <p:txEl>
                                              <p:pRg st="3" end="3"/>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5">
                                            <p:txEl>
                                              <p:pRg st="4" end="4"/>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5">
                                            <p:txEl>
                                              <p:pRg st="5" end="5"/>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553618" y="1281440"/>
            <a:ext cx="11379200"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Relevant mini game(s):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000" dirty="0">
                <a:solidFill>
                  <a:srgbClr val="002060"/>
                </a:solidFill>
                <a:latin typeface="Century Gothic" panose="020B0502020202020204" pitchFamily="34" charset="0"/>
                <a:cs typeface="Arial"/>
                <a:sym typeface="Arial"/>
                <a:hlinkClick r:id="rId3"/>
              </a:rPr>
              <a:t>Verbs: 1</a:t>
            </a:r>
            <a:r>
              <a:rPr lang="en-GB" sz="2000" baseline="30000" dirty="0">
                <a:solidFill>
                  <a:srgbClr val="002060"/>
                </a:solidFill>
                <a:latin typeface="Century Gothic" panose="020B0502020202020204" pitchFamily="34" charset="0"/>
                <a:cs typeface="Arial"/>
                <a:sym typeface="Arial"/>
                <a:hlinkClick r:id="rId3"/>
              </a:rPr>
              <a:t>st</a:t>
            </a:r>
            <a:r>
              <a:rPr lang="en-GB" sz="2000" dirty="0">
                <a:solidFill>
                  <a:srgbClr val="002060"/>
                </a:solidFill>
                <a:latin typeface="Century Gothic" panose="020B0502020202020204" pitchFamily="34" charset="0"/>
                <a:cs typeface="Arial"/>
                <a:sym typeface="Arial"/>
                <a:hlinkClick r:id="rId3"/>
              </a:rPr>
              <a:t> person present &amp; past tense (Verb agreement (past))</a:t>
            </a:r>
          </a:p>
          <a:p>
            <a:pPr marL="342900" indent="-342900">
              <a:buFont typeface="Arial" panose="020B0604020202020204" pitchFamily="34" charset="0"/>
              <a:buChar char="•"/>
              <a:defRPr/>
            </a:pPr>
            <a:r>
              <a:rPr lang="en-GB" sz="2000" dirty="0">
                <a:solidFill>
                  <a:srgbClr val="002060"/>
                </a:solidFill>
                <a:latin typeface="Century Gothic" panose="020B0502020202020204" pitchFamily="34" charset="0"/>
                <a:cs typeface="Arial"/>
                <a:sym typeface="Arial"/>
                <a:hlinkClick r:id="rId3"/>
              </a:rPr>
              <a:t>Verbs: 3</a:t>
            </a:r>
            <a:r>
              <a:rPr lang="en-GB" sz="2000" baseline="30000" dirty="0">
                <a:solidFill>
                  <a:srgbClr val="002060"/>
                </a:solidFill>
                <a:latin typeface="Century Gothic" panose="020B0502020202020204" pitchFamily="34" charset="0"/>
                <a:cs typeface="Arial"/>
                <a:sym typeface="Arial"/>
                <a:hlinkClick r:id="rId3"/>
              </a:rPr>
              <a:t>rd</a:t>
            </a:r>
            <a:r>
              <a:rPr lang="en-GB" sz="2000" dirty="0">
                <a:solidFill>
                  <a:srgbClr val="002060"/>
                </a:solidFill>
                <a:latin typeface="Century Gothic" panose="020B0502020202020204" pitchFamily="34" charset="0"/>
                <a:cs typeface="Arial"/>
                <a:sym typeface="Arial"/>
                <a:hlinkClick r:id="rId3"/>
              </a:rPr>
              <a:t> person present &amp; past tense (Verb agreement (past))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 name="Title 4"/>
          <p:cNvSpPr>
            <a:spLocks noGrp="1"/>
          </p:cNvSpPr>
          <p:nvPr>
            <p:ph type="title"/>
          </p:nvPr>
        </p:nvSpPr>
        <p:spPr>
          <a:xfrm>
            <a:off x="0" y="0"/>
            <a:ext cx="10515600" cy="1325563"/>
          </a:xfrm>
        </p:spPr>
        <p:txBody>
          <a:bodyPr/>
          <a:lstStyle/>
          <a:p>
            <a:r>
              <a:rPr lang="en-GB" b="1" dirty="0">
                <a:solidFill>
                  <a:schemeClr val="bg1"/>
                </a:solidFill>
              </a:rPr>
              <a:t>Gaming Grammar</a:t>
            </a:r>
            <a:endParaRPr lang="en-GB" dirty="0"/>
          </a:p>
        </p:txBody>
      </p:sp>
      <p:pic>
        <p:nvPicPr>
          <p:cNvPr id="30" name="Picture 29"/>
          <p:cNvPicPr>
            <a:picLocks noChangeAspect="1"/>
          </p:cNvPicPr>
          <p:nvPr/>
        </p:nvPicPr>
        <p:blipFill rotWithShape="1">
          <a:blip r:embed="rId4"/>
          <a:srcRect l="18879" t="22690" r="18901" b="12074"/>
          <a:stretch/>
        </p:blipFill>
        <p:spPr bwMode="auto">
          <a:xfrm>
            <a:off x="2796988" y="2960564"/>
            <a:ext cx="6431418" cy="3433904"/>
          </a:xfrm>
          <a:prstGeom prst="rect">
            <a:avLst/>
          </a:prstGeom>
          <a:ln>
            <a:noFill/>
          </a:ln>
          <a:extLst>
            <a:ext uri="{53640926-AAD7-44D8-BBD7-CCE9431645EC}">
              <a14:shadowObscured xmlns:a14="http://schemas.microsoft.com/office/drawing/2010/main"/>
            </a:ext>
          </a:extLst>
        </p:spPr>
      </p:pic>
      <p:pic>
        <p:nvPicPr>
          <p:cNvPr id="7" name="Picture 6" descr="background rectangle">
            <a:extLst>
              <a:ext uri="{FF2B5EF4-FFF2-40B4-BE49-F238E27FC236}">
                <a16:creationId xmlns:a16="http://schemas.microsoft.com/office/drawing/2014/main" id="{496177E2-B894-4C13-ACB3-CEED505DAEB1}"/>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8" name="Title 3">
            <a:extLst>
              <a:ext uri="{FF2B5EF4-FFF2-40B4-BE49-F238E27FC236}">
                <a16:creationId xmlns:a16="http://schemas.microsoft.com/office/drawing/2014/main" id="{7D18F3F0-B75F-4747-8B1F-ADD92270D35C}"/>
              </a:ext>
            </a:extLst>
          </p:cNvPr>
          <p:cNvSpPr txBox="1">
            <a:spLocks/>
          </p:cNvSpPr>
          <p:nvPr/>
        </p:nvSpPr>
        <p:spPr>
          <a:xfrm>
            <a:off x="0" y="296864"/>
            <a:ext cx="5265384" cy="707849"/>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1F3864"/>
              </a:buClr>
              <a:buSzPts val="1800"/>
              <a:buFont typeface="Century Gothic"/>
              <a:buNone/>
              <a:tabLst/>
              <a:defRPr/>
            </a:pPr>
            <a:r>
              <a:rPr kumimoji="0" lang="en-GB" sz="3600" b="1" i="0" u="none" strike="noStrike" kern="0" cap="none" spc="0" normalizeH="0" baseline="0" noProof="0">
                <a:ln>
                  <a:noFill/>
                </a:ln>
                <a:solidFill>
                  <a:srgbClr val="FFFFFF"/>
                </a:solidFill>
                <a:effectLst/>
                <a:uLnTx/>
                <a:uFillTx/>
                <a:latin typeface="Century Gothic"/>
                <a:sym typeface="Century Gothic"/>
              </a:rPr>
              <a:t>Gaming Grammar  </a:t>
            </a:r>
            <a:endParaRPr kumimoji="0" lang="en-GB" sz="3600" b="1" i="0" u="none" strike="noStrike" kern="0" cap="none" spc="0" normalizeH="0" baseline="0" noProof="0" dirty="0">
              <a:ln>
                <a:noFill/>
              </a:ln>
              <a:solidFill>
                <a:srgbClr val="FFFFFF"/>
              </a:solidFill>
              <a:effectLst/>
              <a:uLnTx/>
              <a:uFillTx/>
              <a:latin typeface="Century Gothic"/>
              <a:sym typeface="Century Gothic"/>
            </a:endParaRPr>
          </a:p>
        </p:txBody>
      </p:sp>
    </p:spTree>
    <p:extLst>
      <p:ext uri="{BB962C8B-B14F-4D97-AF65-F5344CB8AC3E}">
        <p14:creationId xmlns:p14="http://schemas.microsoft.com/office/powerpoint/2010/main" val="362412942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background rectangle">
            <a:extLst>
              <a:ext uri="{FF2B5EF4-FFF2-40B4-BE49-F238E27FC236}">
                <a16:creationId xmlns:a16="http://schemas.microsoft.com/office/drawing/2014/main" id="{145FFFBA-FB3A-304B-B1AD-EA2B9286D315}"/>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15562"/>
            <a:ext cx="6457246" cy="867128"/>
          </a:xfrm>
          <a:prstGeom prst="rect">
            <a:avLst/>
          </a:prstGeom>
        </p:spPr>
      </p:pic>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92597" y="239034"/>
            <a:ext cx="5706319" cy="707849"/>
          </a:xfrm>
        </p:spPr>
        <p:txBody>
          <a:bodyPr>
            <a:normAutofit/>
          </a:bodyPr>
          <a:lstStyle/>
          <a:p>
            <a:r>
              <a:rPr lang="en-GB" sz="3600" b="1" dirty="0">
                <a:solidFill>
                  <a:schemeClr val="bg1"/>
                </a:solidFill>
              </a:rPr>
              <a:t>Devoirs</a:t>
            </a:r>
          </a:p>
        </p:txBody>
      </p:sp>
      <p:pic>
        <p:nvPicPr>
          <p:cNvPr id="1026" name="Picture 8" descr="Smiley face with headphone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41342" y="105601"/>
            <a:ext cx="1401221" cy="140122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0" y="1217307"/>
            <a:ext cx="975070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Calibri" panose="020F0502020204030204" pitchFamily="34" charset="0"/>
              </a:rPr>
              <a:t>Vocabulary Learning Homework</a:t>
            </a: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Times New Roman" panose="02020603050405020304" pitchFamily="18" charset="0"/>
              </a:rPr>
              <a:t> (Y8, </a:t>
            </a: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Calibri" panose="020F0502020204030204" pitchFamily="34" charset="0"/>
              </a:rPr>
              <a:t>Term 3.2, Week 7)</a:t>
            </a:r>
            <a:endPar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ECBCDF9C-3E24-43C0-A55C-F313022367E8}"/>
              </a:ext>
            </a:extLst>
          </p:cNvPr>
          <p:cNvSpPr txBox="1"/>
          <p:nvPr/>
        </p:nvSpPr>
        <p:spPr>
          <a:xfrm>
            <a:off x="92597" y="2204674"/>
            <a:ext cx="1088578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Quizlet link:		    	</a:t>
            </a: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hlinkClick r:id="rId5"/>
              </a:rPr>
              <a:t>Y8 Term 3.2 Week 7</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B5F4DD5F-BCAC-48AC-8659-98E137141A7D}"/>
              </a:ext>
            </a:extLst>
          </p:cNvPr>
          <p:cNvSpPr txBox="1"/>
          <p:nvPr/>
        </p:nvSpPr>
        <p:spPr>
          <a:xfrm>
            <a:off x="92597" y="3685799"/>
            <a:ext cx="30753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Quizlet QR code:</a:t>
            </a:r>
          </a:p>
        </p:txBody>
      </p:sp>
      <p:pic>
        <p:nvPicPr>
          <p:cNvPr id="4" name="Picture 3">
            <a:extLst>
              <a:ext uri="{FF2B5EF4-FFF2-40B4-BE49-F238E27FC236}">
                <a16:creationId xmlns:a16="http://schemas.microsoft.com/office/drawing/2014/main" id="{B8A8AD88-1016-4875-BD27-D439B7D2DEBB}"/>
              </a:ext>
            </a:extLst>
          </p:cNvPr>
          <p:cNvPicPr/>
          <p:nvPr/>
        </p:nvPicPr>
        <p:blipFill>
          <a:blip r:embed="rId6">
            <a:extLst>
              <a:ext uri="{28A0092B-C50C-407E-A947-70E740481C1C}">
                <a14:useLocalDpi xmlns:a14="http://schemas.microsoft.com/office/drawing/2010/main" val="0"/>
              </a:ext>
            </a:extLst>
          </a:blip>
          <a:srcRect/>
          <a:stretch/>
        </p:blipFill>
        <p:spPr>
          <a:xfrm>
            <a:off x="4519755" y="3134726"/>
            <a:ext cx="1563809" cy="1563809"/>
          </a:xfrm>
          <a:prstGeom prst="rect">
            <a:avLst/>
          </a:prstGeom>
        </p:spPr>
      </p:pic>
      <p:sp>
        <p:nvSpPr>
          <p:cNvPr id="9" name="Rectangle 8">
            <a:extLst>
              <a:ext uri="{FF2B5EF4-FFF2-40B4-BE49-F238E27FC236}">
                <a16:creationId xmlns:a16="http://schemas.microsoft.com/office/drawing/2014/main" id="{64E58B4C-57D9-4106-983B-6D434E2039FC}"/>
              </a:ext>
            </a:extLst>
          </p:cNvPr>
          <p:cNvSpPr/>
          <p:nvPr/>
        </p:nvSpPr>
        <p:spPr>
          <a:xfrm>
            <a:off x="175149" y="5405255"/>
            <a:ext cx="11066804" cy="1138773"/>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In addition, revisit:</a:t>
            </a: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hlinkClick r:id="rId7"/>
              </a:rPr>
              <a:t>Y8 Term 3.2 Week </a:t>
            </a: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hlinkClick r:id="rId8"/>
              </a:rPr>
              <a:t>Y8 Term 3.1 Week 1</a:t>
            </a:r>
            <a:b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hlinkClick r:id="rId8"/>
              </a:rPr>
            </a:b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8468614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Hard and soft [g]/[j]</a:t>
            </a:r>
          </a:p>
        </p:txBody>
      </p:sp>
      <p:sp>
        <p:nvSpPr>
          <p:cNvPr id="2" name="TextBox 1">
            <a:extLst>
              <a:ext uri="{FF2B5EF4-FFF2-40B4-BE49-F238E27FC236}">
                <a16:creationId xmlns:a16="http://schemas.microsoft.com/office/drawing/2014/main" id="{F5AEF9DF-2FD5-1442-9E84-D31130754D83}"/>
              </a:ext>
            </a:extLst>
          </p:cNvPr>
          <p:cNvSpPr txBox="1"/>
          <p:nvPr/>
        </p:nvSpPr>
        <p:spPr>
          <a:xfrm>
            <a:off x="230800" y="1492207"/>
            <a:ext cx="11198087" cy="492443"/>
          </a:xfrm>
          <a:prstGeom prst="rect">
            <a:avLst/>
          </a:prstGeom>
          <a:noFill/>
        </p:spPr>
        <p:txBody>
          <a:bodyPr wrap="square" rtlCol="0">
            <a:spAutoFit/>
          </a:bodyPr>
          <a:lstStyle/>
          <a:p>
            <a:r>
              <a:rPr lang="en-US" sz="2600" dirty="0">
                <a:solidFill>
                  <a:schemeClr val="accent5">
                    <a:lumMod val="50000"/>
                  </a:schemeClr>
                </a:solidFill>
              </a:rPr>
              <a:t>Hard [g] is pronounced like the g in ‘gold’.</a:t>
            </a:r>
          </a:p>
        </p:txBody>
      </p:sp>
      <p:sp>
        <p:nvSpPr>
          <p:cNvPr id="9" name="TextBox 8">
            <a:extLst>
              <a:ext uri="{FF2B5EF4-FFF2-40B4-BE49-F238E27FC236}">
                <a16:creationId xmlns:a16="http://schemas.microsoft.com/office/drawing/2014/main" id="{E10D9AB7-31D3-4B9E-9A50-C50CE9285965}"/>
              </a:ext>
            </a:extLst>
          </p:cNvPr>
          <p:cNvSpPr txBox="1"/>
          <p:nvPr/>
        </p:nvSpPr>
        <p:spPr>
          <a:xfrm>
            <a:off x="230800" y="1908137"/>
            <a:ext cx="11198087" cy="492443"/>
          </a:xfrm>
          <a:prstGeom prst="rect">
            <a:avLst/>
          </a:prstGeom>
          <a:noFill/>
        </p:spPr>
        <p:txBody>
          <a:bodyPr wrap="square" rtlCol="0">
            <a:spAutoFit/>
          </a:bodyPr>
          <a:lstStyle/>
          <a:p>
            <a:r>
              <a:rPr lang="en-US" sz="2600" dirty="0">
                <a:solidFill>
                  <a:schemeClr val="accent5">
                    <a:lumMod val="50000"/>
                  </a:schemeClr>
                </a:solidFill>
              </a:rPr>
              <a:t>[g] is hard when it comes before </a:t>
            </a:r>
            <a:r>
              <a:rPr lang="en-US" sz="2600" b="1" dirty="0">
                <a:solidFill>
                  <a:schemeClr val="accent5">
                    <a:lumMod val="50000"/>
                  </a:schemeClr>
                </a:solidFill>
              </a:rPr>
              <a:t>a</a:t>
            </a:r>
            <a:r>
              <a:rPr lang="en-US" sz="2600" dirty="0">
                <a:solidFill>
                  <a:schemeClr val="accent5">
                    <a:lumMod val="50000"/>
                  </a:schemeClr>
                </a:solidFill>
              </a:rPr>
              <a:t>, </a:t>
            </a:r>
            <a:r>
              <a:rPr lang="en-US" sz="2600" b="1" dirty="0">
                <a:solidFill>
                  <a:schemeClr val="accent5">
                    <a:lumMod val="50000"/>
                  </a:schemeClr>
                </a:solidFill>
              </a:rPr>
              <a:t>o</a:t>
            </a:r>
            <a:r>
              <a:rPr lang="en-US" sz="2600" dirty="0">
                <a:solidFill>
                  <a:schemeClr val="accent5">
                    <a:lumMod val="50000"/>
                  </a:schemeClr>
                </a:solidFill>
              </a:rPr>
              <a:t>, </a:t>
            </a:r>
            <a:r>
              <a:rPr lang="en-US" sz="2600" b="1" dirty="0">
                <a:solidFill>
                  <a:schemeClr val="accent5">
                    <a:lumMod val="50000"/>
                  </a:schemeClr>
                </a:solidFill>
              </a:rPr>
              <a:t>u</a:t>
            </a:r>
            <a:r>
              <a:rPr lang="en-US" sz="2600" dirty="0">
                <a:solidFill>
                  <a:schemeClr val="accent5">
                    <a:lumMod val="50000"/>
                  </a:schemeClr>
                </a:solidFill>
              </a:rPr>
              <a:t> or </a:t>
            </a:r>
            <a:r>
              <a:rPr lang="en-US" sz="2600" b="1" dirty="0">
                <a:solidFill>
                  <a:schemeClr val="accent5">
                    <a:lumMod val="50000"/>
                  </a:schemeClr>
                </a:solidFill>
              </a:rPr>
              <a:t>r, l, m</a:t>
            </a:r>
            <a:r>
              <a:rPr lang="en-US" sz="2600" dirty="0">
                <a:solidFill>
                  <a:schemeClr val="accent5">
                    <a:lumMod val="50000"/>
                  </a:schemeClr>
                </a:solidFill>
              </a:rPr>
              <a:t>.</a:t>
            </a:r>
            <a:endParaRPr lang="en-US" sz="2600" b="1" dirty="0">
              <a:solidFill>
                <a:schemeClr val="accent5">
                  <a:lumMod val="50000"/>
                </a:schemeClr>
              </a:solidFill>
            </a:endParaRPr>
          </a:p>
        </p:txBody>
      </p:sp>
      <p:sp>
        <p:nvSpPr>
          <p:cNvPr id="10" name="TextBox 9">
            <a:extLst>
              <a:ext uri="{FF2B5EF4-FFF2-40B4-BE49-F238E27FC236}">
                <a16:creationId xmlns:a16="http://schemas.microsoft.com/office/drawing/2014/main" id="{5F0F0EB5-39ED-4EA4-9083-964D1944667C}"/>
              </a:ext>
            </a:extLst>
          </p:cNvPr>
          <p:cNvSpPr txBox="1"/>
          <p:nvPr/>
        </p:nvSpPr>
        <p:spPr>
          <a:xfrm>
            <a:off x="230800" y="2979940"/>
            <a:ext cx="11198087" cy="492443"/>
          </a:xfrm>
          <a:prstGeom prst="rect">
            <a:avLst/>
          </a:prstGeom>
          <a:noFill/>
        </p:spPr>
        <p:txBody>
          <a:bodyPr wrap="square" rtlCol="0">
            <a:spAutoFit/>
          </a:bodyPr>
          <a:lstStyle/>
          <a:p>
            <a:r>
              <a:rPr lang="en-US" sz="2600" dirty="0">
                <a:solidFill>
                  <a:schemeClr val="accent5">
                    <a:lumMod val="50000"/>
                  </a:schemeClr>
                </a:solidFill>
              </a:rPr>
              <a:t>Soft [g] and [j] are pronounced like the g in ‘massage’.</a:t>
            </a:r>
          </a:p>
        </p:txBody>
      </p:sp>
      <p:sp>
        <p:nvSpPr>
          <p:cNvPr id="11" name="TextBox 10">
            <a:extLst>
              <a:ext uri="{FF2B5EF4-FFF2-40B4-BE49-F238E27FC236}">
                <a16:creationId xmlns:a16="http://schemas.microsoft.com/office/drawing/2014/main" id="{41FD40D6-F0BF-432D-A46D-5713652F3739}"/>
              </a:ext>
            </a:extLst>
          </p:cNvPr>
          <p:cNvSpPr txBox="1"/>
          <p:nvPr/>
        </p:nvSpPr>
        <p:spPr>
          <a:xfrm>
            <a:off x="230800" y="3418623"/>
            <a:ext cx="11198087" cy="492443"/>
          </a:xfrm>
          <a:prstGeom prst="rect">
            <a:avLst/>
          </a:prstGeom>
          <a:noFill/>
        </p:spPr>
        <p:txBody>
          <a:bodyPr wrap="square" rtlCol="0">
            <a:spAutoFit/>
          </a:bodyPr>
          <a:lstStyle/>
          <a:p>
            <a:r>
              <a:rPr lang="en-US" sz="2600" dirty="0">
                <a:solidFill>
                  <a:schemeClr val="accent5">
                    <a:lumMod val="50000"/>
                  </a:schemeClr>
                </a:solidFill>
              </a:rPr>
              <a:t>[g] is soft when it comes before </a:t>
            </a:r>
            <a:r>
              <a:rPr lang="en-US" sz="2600" b="1" dirty="0">
                <a:solidFill>
                  <a:schemeClr val="accent5">
                    <a:lumMod val="50000"/>
                  </a:schemeClr>
                </a:solidFill>
              </a:rPr>
              <a:t>e</a:t>
            </a:r>
            <a:r>
              <a:rPr lang="en-US" sz="2600" dirty="0">
                <a:solidFill>
                  <a:schemeClr val="accent5">
                    <a:lumMod val="50000"/>
                  </a:schemeClr>
                </a:solidFill>
              </a:rPr>
              <a:t>, </a:t>
            </a:r>
            <a:r>
              <a:rPr lang="en-US" sz="2600" b="1" dirty="0" err="1">
                <a:solidFill>
                  <a:schemeClr val="accent5">
                    <a:lumMod val="50000"/>
                  </a:schemeClr>
                </a:solidFill>
              </a:rPr>
              <a:t>i</a:t>
            </a:r>
            <a:r>
              <a:rPr lang="en-US" sz="2600" dirty="0">
                <a:solidFill>
                  <a:schemeClr val="accent5">
                    <a:lumMod val="50000"/>
                  </a:schemeClr>
                </a:solidFill>
              </a:rPr>
              <a:t>, or </a:t>
            </a:r>
            <a:r>
              <a:rPr lang="en-US" sz="2600" b="1" dirty="0">
                <a:solidFill>
                  <a:schemeClr val="accent5">
                    <a:lumMod val="50000"/>
                  </a:schemeClr>
                </a:solidFill>
              </a:rPr>
              <a:t>y</a:t>
            </a:r>
            <a:r>
              <a:rPr lang="en-US" sz="2600" dirty="0">
                <a:solidFill>
                  <a:schemeClr val="accent5">
                    <a:lumMod val="50000"/>
                  </a:schemeClr>
                </a:solidFill>
              </a:rPr>
              <a:t>.</a:t>
            </a:r>
          </a:p>
        </p:txBody>
      </p:sp>
      <p:sp>
        <p:nvSpPr>
          <p:cNvPr id="12" name="TextBox 11">
            <a:hlinkClick r:id="" action="ppaction://noaction">
              <a:snd r:embed="rId3" name="la gare hard g.wav"/>
            </a:hlinkClick>
            <a:extLst>
              <a:ext uri="{FF2B5EF4-FFF2-40B4-BE49-F238E27FC236}">
                <a16:creationId xmlns:a16="http://schemas.microsoft.com/office/drawing/2014/main" id="{CAF000EE-95DA-4725-BCA6-EC4C3544086A}"/>
              </a:ext>
            </a:extLst>
          </p:cNvPr>
          <p:cNvSpPr txBox="1"/>
          <p:nvPr/>
        </p:nvSpPr>
        <p:spPr>
          <a:xfrm>
            <a:off x="586401" y="4515560"/>
            <a:ext cx="1826600" cy="892552"/>
          </a:xfrm>
          <a:prstGeom prst="rect">
            <a:avLst/>
          </a:prstGeom>
          <a:noFill/>
        </p:spPr>
        <p:txBody>
          <a:bodyPr wrap="square" rtlCol="0">
            <a:spAutoFit/>
          </a:bodyPr>
          <a:lstStyle/>
          <a:p>
            <a:pPr algn="ctr"/>
            <a:r>
              <a:rPr lang="en-US" sz="2800" dirty="0">
                <a:solidFill>
                  <a:schemeClr val="accent5">
                    <a:lumMod val="50000"/>
                  </a:schemeClr>
                </a:solidFill>
              </a:rPr>
              <a:t>la </a:t>
            </a:r>
            <a:r>
              <a:rPr lang="en-US" sz="2800" b="1" dirty="0" err="1">
                <a:solidFill>
                  <a:schemeClr val="accent5">
                    <a:lumMod val="50000"/>
                  </a:schemeClr>
                </a:solidFill>
              </a:rPr>
              <a:t>g</a:t>
            </a:r>
            <a:r>
              <a:rPr lang="en-US" sz="2800" dirty="0" err="1">
                <a:solidFill>
                  <a:schemeClr val="accent5">
                    <a:lumMod val="50000"/>
                  </a:schemeClr>
                </a:solidFill>
              </a:rPr>
              <a:t>are</a:t>
            </a:r>
            <a:endParaRPr lang="en-US" sz="2800" dirty="0">
              <a:solidFill>
                <a:schemeClr val="accent5">
                  <a:lumMod val="50000"/>
                </a:schemeClr>
              </a:solidFill>
            </a:endParaRPr>
          </a:p>
          <a:p>
            <a:pPr algn="ctr"/>
            <a:r>
              <a:rPr lang="en-US" sz="2400" dirty="0">
                <a:solidFill>
                  <a:schemeClr val="accent5">
                    <a:lumMod val="50000"/>
                  </a:schemeClr>
                </a:solidFill>
              </a:rPr>
              <a:t>[station]</a:t>
            </a:r>
          </a:p>
        </p:txBody>
      </p:sp>
      <p:sp>
        <p:nvSpPr>
          <p:cNvPr id="13" name="TextBox 12">
            <a:hlinkClick r:id="" action="ppaction://noaction">
              <a:snd r:embed="rId4" name="le gilet soft g.wav"/>
            </a:hlinkClick>
            <a:extLst>
              <a:ext uri="{FF2B5EF4-FFF2-40B4-BE49-F238E27FC236}">
                <a16:creationId xmlns:a16="http://schemas.microsoft.com/office/drawing/2014/main" id="{3D854B6E-00E7-4BCB-B2AF-8E33837E46A8}"/>
              </a:ext>
            </a:extLst>
          </p:cNvPr>
          <p:cNvSpPr txBox="1"/>
          <p:nvPr/>
        </p:nvSpPr>
        <p:spPr>
          <a:xfrm>
            <a:off x="3111262" y="4515560"/>
            <a:ext cx="1826600" cy="1261884"/>
          </a:xfrm>
          <a:prstGeom prst="rect">
            <a:avLst/>
          </a:prstGeom>
          <a:noFill/>
        </p:spPr>
        <p:txBody>
          <a:bodyPr wrap="square" rtlCol="0">
            <a:spAutoFit/>
          </a:bodyPr>
          <a:lstStyle/>
          <a:p>
            <a:pPr algn="ctr"/>
            <a:r>
              <a:rPr lang="en-US" sz="2800" dirty="0">
                <a:solidFill>
                  <a:schemeClr val="accent5">
                    <a:lumMod val="50000"/>
                  </a:schemeClr>
                </a:solidFill>
              </a:rPr>
              <a:t>le</a:t>
            </a:r>
            <a:r>
              <a:rPr lang="en-US" sz="2800" b="1" dirty="0">
                <a:solidFill>
                  <a:schemeClr val="accent5">
                    <a:lumMod val="50000"/>
                  </a:schemeClr>
                </a:solidFill>
              </a:rPr>
              <a:t> g</a:t>
            </a:r>
            <a:r>
              <a:rPr lang="en-US" sz="2800" dirty="0">
                <a:solidFill>
                  <a:schemeClr val="accent5">
                    <a:lumMod val="50000"/>
                  </a:schemeClr>
                </a:solidFill>
              </a:rPr>
              <a:t>ilet</a:t>
            </a:r>
          </a:p>
          <a:p>
            <a:pPr algn="ctr"/>
            <a:r>
              <a:rPr lang="en-US" sz="2400" dirty="0">
                <a:solidFill>
                  <a:schemeClr val="accent5">
                    <a:lumMod val="50000"/>
                  </a:schemeClr>
                </a:solidFill>
              </a:rPr>
              <a:t>[cardigan]</a:t>
            </a:r>
          </a:p>
          <a:p>
            <a:pPr algn="ctr"/>
            <a:endParaRPr lang="en-US" sz="2400" dirty="0">
              <a:solidFill>
                <a:schemeClr val="accent5">
                  <a:lumMod val="50000"/>
                </a:schemeClr>
              </a:solidFill>
            </a:endParaRPr>
          </a:p>
        </p:txBody>
      </p:sp>
      <p:sp>
        <p:nvSpPr>
          <p:cNvPr id="14" name="TextBox 13">
            <a:hlinkClick r:id="" action="ppaction://noaction">
              <a:snd r:embed="rId5" name="nous plongeons soft g.wav"/>
            </a:hlinkClick>
            <a:extLst>
              <a:ext uri="{FF2B5EF4-FFF2-40B4-BE49-F238E27FC236}">
                <a16:creationId xmlns:a16="http://schemas.microsoft.com/office/drawing/2014/main" id="{6F2D65F3-B6E2-4273-A9BB-9DA251919E9F}"/>
              </a:ext>
            </a:extLst>
          </p:cNvPr>
          <p:cNvSpPr txBox="1"/>
          <p:nvPr/>
        </p:nvSpPr>
        <p:spPr>
          <a:xfrm>
            <a:off x="5636123" y="4515560"/>
            <a:ext cx="3018461" cy="1261884"/>
          </a:xfrm>
          <a:prstGeom prst="rect">
            <a:avLst/>
          </a:prstGeom>
          <a:noFill/>
        </p:spPr>
        <p:txBody>
          <a:bodyPr wrap="square" rtlCol="0">
            <a:spAutoFit/>
          </a:bodyPr>
          <a:lstStyle/>
          <a:p>
            <a:r>
              <a:rPr lang="en-US" sz="2800" dirty="0">
                <a:solidFill>
                  <a:schemeClr val="accent5">
                    <a:lumMod val="50000"/>
                  </a:schemeClr>
                </a:solidFill>
              </a:rPr>
              <a:t>nous </a:t>
            </a:r>
            <a:r>
              <a:rPr lang="en-US" sz="2800" dirty="0" err="1">
                <a:solidFill>
                  <a:schemeClr val="accent5">
                    <a:lumMod val="50000"/>
                  </a:schemeClr>
                </a:solidFill>
              </a:rPr>
              <a:t>plon</a:t>
            </a:r>
            <a:r>
              <a:rPr lang="en-US" sz="2800" b="1" dirty="0" err="1">
                <a:solidFill>
                  <a:schemeClr val="accent5">
                    <a:lumMod val="50000"/>
                  </a:schemeClr>
                </a:solidFill>
              </a:rPr>
              <a:t>g</a:t>
            </a:r>
            <a:r>
              <a:rPr lang="en-US" sz="2800" dirty="0" err="1">
                <a:solidFill>
                  <a:schemeClr val="accent5">
                    <a:lumMod val="50000"/>
                  </a:schemeClr>
                </a:solidFill>
              </a:rPr>
              <a:t>eons</a:t>
            </a:r>
            <a:endParaRPr lang="en-US" sz="2800" dirty="0">
              <a:solidFill>
                <a:schemeClr val="accent5">
                  <a:lumMod val="50000"/>
                </a:schemeClr>
              </a:solidFill>
            </a:endParaRPr>
          </a:p>
          <a:p>
            <a:pPr algn="ctr"/>
            <a:r>
              <a:rPr lang="en-US" sz="2400" dirty="0">
                <a:solidFill>
                  <a:schemeClr val="accent5">
                    <a:lumMod val="50000"/>
                  </a:schemeClr>
                </a:solidFill>
              </a:rPr>
              <a:t>[we are diving]</a:t>
            </a:r>
          </a:p>
          <a:p>
            <a:endParaRPr lang="en-US" sz="2400" dirty="0">
              <a:solidFill>
                <a:schemeClr val="accent5">
                  <a:lumMod val="50000"/>
                </a:schemeClr>
              </a:solidFill>
            </a:endParaRPr>
          </a:p>
        </p:txBody>
      </p:sp>
      <p:sp>
        <p:nvSpPr>
          <p:cNvPr id="15" name="TextBox 14">
            <a:hlinkClick r:id="" action="ppaction://noaction">
              <a:snd r:embed="rId6" name="la blague hard g.wav"/>
            </a:hlinkClick>
            <a:extLst>
              <a:ext uri="{FF2B5EF4-FFF2-40B4-BE49-F238E27FC236}">
                <a16:creationId xmlns:a16="http://schemas.microsoft.com/office/drawing/2014/main" id="{13289BEC-3337-41C2-8E96-B33228A9581D}"/>
              </a:ext>
            </a:extLst>
          </p:cNvPr>
          <p:cNvSpPr txBox="1"/>
          <p:nvPr/>
        </p:nvSpPr>
        <p:spPr>
          <a:xfrm>
            <a:off x="8917601" y="4546336"/>
            <a:ext cx="1985926" cy="1261884"/>
          </a:xfrm>
          <a:prstGeom prst="rect">
            <a:avLst/>
          </a:prstGeom>
          <a:noFill/>
        </p:spPr>
        <p:txBody>
          <a:bodyPr wrap="square" rtlCol="0">
            <a:spAutoFit/>
          </a:bodyPr>
          <a:lstStyle/>
          <a:p>
            <a:pPr algn="ctr"/>
            <a:r>
              <a:rPr lang="en-US" sz="2800" dirty="0">
                <a:solidFill>
                  <a:schemeClr val="accent5">
                    <a:lumMod val="50000"/>
                  </a:schemeClr>
                </a:solidFill>
              </a:rPr>
              <a:t>la bla</a:t>
            </a:r>
            <a:r>
              <a:rPr lang="en-US" sz="2800" b="1" dirty="0">
                <a:solidFill>
                  <a:schemeClr val="accent5">
                    <a:lumMod val="50000"/>
                  </a:schemeClr>
                </a:solidFill>
              </a:rPr>
              <a:t>g</a:t>
            </a:r>
            <a:r>
              <a:rPr lang="en-US" sz="2800" dirty="0">
                <a:solidFill>
                  <a:schemeClr val="accent5">
                    <a:lumMod val="50000"/>
                  </a:schemeClr>
                </a:solidFill>
              </a:rPr>
              <a:t>ue</a:t>
            </a:r>
          </a:p>
          <a:p>
            <a:pPr algn="ctr"/>
            <a:r>
              <a:rPr lang="en-US" sz="2400" dirty="0">
                <a:solidFill>
                  <a:schemeClr val="accent5">
                    <a:lumMod val="50000"/>
                  </a:schemeClr>
                </a:solidFill>
              </a:rPr>
              <a:t>[joke]</a:t>
            </a:r>
          </a:p>
          <a:p>
            <a:pPr algn="ctr"/>
            <a:endParaRPr lang="en-US" sz="2400" b="1" dirty="0">
              <a:solidFill>
                <a:schemeClr val="accent5">
                  <a:lumMod val="50000"/>
                </a:schemeClr>
              </a:solidFill>
            </a:endParaRPr>
          </a:p>
        </p:txBody>
      </p:sp>
      <p:sp>
        <p:nvSpPr>
          <p:cNvPr id="16" name="TextBox 15">
            <a:extLst>
              <a:ext uri="{FF2B5EF4-FFF2-40B4-BE49-F238E27FC236}">
                <a16:creationId xmlns:a16="http://schemas.microsoft.com/office/drawing/2014/main" id="{4A64B6EB-1368-4FBE-9B00-4FACF28959F8}"/>
              </a:ext>
            </a:extLst>
          </p:cNvPr>
          <p:cNvSpPr txBox="1"/>
          <p:nvPr/>
        </p:nvSpPr>
        <p:spPr>
          <a:xfrm>
            <a:off x="586401" y="5443216"/>
            <a:ext cx="1826600" cy="523220"/>
          </a:xfrm>
          <a:prstGeom prst="rect">
            <a:avLst/>
          </a:prstGeom>
          <a:noFill/>
        </p:spPr>
        <p:txBody>
          <a:bodyPr wrap="square" rtlCol="0">
            <a:spAutoFit/>
          </a:bodyPr>
          <a:lstStyle/>
          <a:p>
            <a:pPr algn="ctr"/>
            <a:r>
              <a:rPr lang="en-US" sz="2800" dirty="0">
                <a:solidFill>
                  <a:schemeClr val="accent5">
                    <a:lumMod val="50000"/>
                  </a:schemeClr>
                </a:solidFill>
              </a:rPr>
              <a:t>hard [g]</a:t>
            </a:r>
            <a:endParaRPr lang="en-US" sz="2400" dirty="0">
              <a:solidFill>
                <a:schemeClr val="accent5">
                  <a:lumMod val="50000"/>
                </a:schemeClr>
              </a:solidFill>
            </a:endParaRPr>
          </a:p>
        </p:txBody>
      </p:sp>
      <p:sp>
        <p:nvSpPr>
          <p:cNvPr id="17" name="TextBox 16">
            <a:extLst>
              <a:ext uri="{FF2B5EF4-FFF2-40B4-BE49-F238E27FC236}">
                <a16:creationId xmlns:a16="http://schemas.microsoft.com/office/drawing/2014/main" id="{BF7944A9-DCC2-491A-B841-15B2A720B1C2}"/>
              </a:ext>
            </a:extLst>
          </p:cNvPr>
          <p:cNvSpPr txBox="1"/>
          <p:nvPr/>
        </p:nvSpPr>
        <p:spPr>
          <a:xfrm>
            <a:off x="2998977" y="5443216"/>
            <a:ext cx="2051170" cy="523220"/>
          </a:xfrm>
          <a:prstGeom prst="rect">
            <a:avLst/>
          </a:prstGeom>
          <a:noFill/>
        </p:spPr>
        <p:txBody>
          <a:bodyPr wrap="square" rtlCol="0">
            <a:spAutoFit/>
          </a:bodyPr>
          <a:lstStyle/>
          <a:p>
            <a:r>
              <a:rPr lang="en-US" sz="2800" dirty="0">
                <a:solidFill>
                  <a:schemeClr val="accent5">
                    <a:lumMod val="50000"/>
                  </a:schemeClr>
                </a:solidFill>
              </a:rPr>
              <a:t>soft [g]/[j]</a:t>
            </a:r>
            <a:endParaRPr lang="en-US" sz="2400" dirty="0">
              <a:solidFill>
                <a:schemeClr val="accent5">
                  <a:lumMod val="50000"/>
                </a:schemeClr>
              </a:solidFill>
            </a:endParaRPr>
          </a:p>
        </p:txBody>
      </p:sp>
      <p:sp>
        <p:nvSpPr>
          <p:cNvPr id="18" name="TextBox 17">
            <a:extLst>
              <a:ext uri="{FF2B5EF4-FFF2-40B4-BE49-F238E27FC236}">
                <a16:creationId xmlns:a16="http://schemas.microsoft.com/office/drawing/2014/main" id="{59077F06-A883-4D86-9DDA-2D7D8519C515}"/>
              </a:ext>
            </a:extLst>
          </p:cNvPr>
          <p:cNvSpPr txBox="1"/>
          <p:nvPr/>
        </p:nvSpPr>
        <p:spPr>
          <a:xfrm>
            <a:off x="6160528" y="5443216"/>
            <a:ext cx="1962653" cy="523220"/>
          </a:xfrm>
          <a:prstGeom prst="rect">
            <a:avLst/>
          </a:prstGeom>
          <a:noFill/>
        </p:spPr>
        <p:txBody>
          <a:bodyPr wrap="square" rtlCol="0">
            <a:spAutoFit/>
          </a:bodyPr>
          <a:lstStyle/>
          <a:p>
            <a:r>
              <a:rPr lang="en-US" sz="2800" dirty="0">
                <a:solidFill>
                  <a:schemeClr val="accent5">
                    <a:lumMod val="50000"/>
                  </a:schemeClr>
                </a:solidFill>
              </a:rPr>
              <a:t>soft [g]/[j]</a:t>
            </a:r>
            <a:endParaRPr lang="en-US" sz="2400" dirty="0">
              <a:solidFill>
                <a:schemeClr val="accent5">
                  <a:lumMod val="50000"/>
                </a:schemeClr>
              </a:solidFill>
            </a:endParaRPr>
          </a:p>
        </p:txBody>
      </p:sp>
      <p:sp>
        <p:nvSpPr>
          <p:cNvPr id="19" name="TextBox 18">
            <a:extLst>
              <a:ext uri="{FF2B5EF4-FFF2-40B4-BE49-F238E27FC236}">
                <a16:creationId xmlns:a16="http://schemas.microsoft.com/office/drawing/2014/main" id="{E9FB2540-0814-4A1D-8F85-367DBB2B81CC}"/>
              </a:ext>
            </a:extLst>
          </p:cNvPr>
          <p:cNvSpPr txBox="1"/>
          <p:nvPr/>
        </p:nvSpPr>
        <p:spPr>
          <a:xfrm>
            <a:off x="8997264" y="5443216"/>
            <a:ext cx="1826600" cy="523220"/>
          </a:xfrm>
          <a:prstGeom prst="rect">
            <a:avLst/>
          </a:prstGeom>
          <a:noFill/>
        </p:spPr>
        <p:txBody>
          <a:bodyPr wrap="square" rtlCol="0">
            <a:spAutoFit/>
          </a:bodyPr>
          <a:lstStyle/>
          <a:p>
            <a:pPr algn="ctr"/>
            <a:r>
              <a:rPr lang="en-US" sz="2800" dirty="0">
                <a:solidFill>
                  <a:schemeClr val="accent5">
                    <a:lumMod val="50000"/>
                  </a:schemeClr>
                </a:solidFill>
              </a:rPr>
              <a:t>hard [g]</a:t>
            </a:r>
            <a:endParaRPr lang="en-US" sz="2400" dirty="0">
              <a:solidFill>
                <a:schemeClr val="accent5">
                  <a:lumMod val="50000"/>
                </a:schemeClr>
              </a:solidFill>
            </a:endParaRPr>
          </a:p>
        </p:txBody>
      </p:sp>
      <p:sp>
        <p:nvSpPr>
          <p:cNvPr id="5" name="Rounded Rectangle 46">
            <a:extLst>
              <a:ext uri="{FF2B5EF4-FFF2-40B4-BE49-F238E27FC236}">
                <a16:creationId xmlns:a16="http://schemas.microsoft.com/office/drawing/2014/main" id="{375DFCAD-E44E-4559-BD8B-E33351E123A3}"/>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info</a:t>
            </a:r>
          </a:p>
        </p:txBody>
      </p:sp>
      <p:pic>
        <p:nvPicPr>
          <p:cNvPr id="1026" name="Picture 2" descr="Money Stack Of Coins Clip Art">
            <a:extLst>
              <a:ext uri="{FF2B5EF4-FFF2-40B4-BE49-F238E27FC236}">
                <a16:creationId xmlns:a16="http://schemas.microsoft.com/office/drawing/2014/main" id="{E8A12994-D2C8-4746-832F-3AEF0E22B535}"/>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154195" y="1468753"/>
            <a:ext cx="1180011" cy="101874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assage, Este, Relax, Relaxation, Spa, Women, Wellness">
            <a:extLst>
              <a:ext uri="{FF2B5EF4-FFF2-40B4-BE49-F238E27FC236}">
                <a16:creationId xmlns:a16="http://schemas.microsoft.com/office/drawing/2014/main" id="{A8DC9F9E-0061-4140-A47A-E395A6ABB4AB}"/>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154195" y="2979940"/>
            <a:ext cx="1408011" cy="10947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2972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 presetClass="entr" presetSubtype="0"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par>
                                <p:cTn id="25" presetID="1" presetClass="entr" presetSubtype="0" fill="hold" nodeType="withEffect">
                                  <p:stCondLst>
                                    <p:cond delay="0"/>
                                  </p:stCondLst>
                                  <p:childTnLst>
                                    <p:set>
                                      <p:cBhvr>
                                        <p:cTn id="26" dur="1" fill="hold">
                                          <p:stCondLst>
                                            <p:cond delay="0"/>
                                          </p:stCondLst>
                                        </p:cTn>
                                        <p:tgtEl>
                                          <p:spTgt spid="102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subTnLst>
                                    <p:audio>
                                      <p:cMediaNode>
                                        <p:cTn display="0" masterRel="sameClick">
                                          <p:stCondLst>
                                            <p:cond evt="begin" delay="0">
                                              <p:tn val="29"/>
                                            </p:cond>
                                          </p:stCondLst>
                                          <p:endCondLst>
                                            <p:cond evt="onStopAudio" delay="0">
                                              <p:tgtEl>
                                                <p:sldTgt/>
                                              </p:tgtEl>
                                            </p:cond>
                                          </p:endCondLst>
                                        </p:cTn>
                                        <p:tgtEl>
                                          <p:sndTgt r:embed="rId3" name="la gare hard g.wav"/>
                                        </p:tgtEl>
                                      </p:cMediaNode>
                                    </p:audio>
                                  </p:sub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500"/>
                                        <p:tgtEl>
                                          <p:spTgt spid="16"/>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fade">
                                      <p:cBhvr>
                                        <p:cTn id="41" dur="500"/>
                                        <p:tgtEl>
                                          <p:spTgt spid="13"/>
                                        </p:tgtEl>
                                      </p:cBhvr>
                                    </p:animEffect>
                                  </p:childTnLst>
                                  <p:subTnLst>
                                    <p:audio>
                                      <p:cMediaNode>
                                        <p:cTn display="0" masterRel="sameClick">
                                          <p:stCondLst>
                                            <p:cond evt="begin" delay="0">
                                              <p:tn val="39"/>
                                            </p:cond>
                                          </p:stCondLst>
                                          <p:endCondLst>
                                            <p:cond evt="onStopAudio" delay="0">
                                              <p:tgtEl>
                                                <p:sldTgt/>
                                              </p:tgtEl>
                                            </p:cond>
                                          </p:endCondLst>
                                        </p:cTn>
                                        <p:tgtEl>
                                          <p:sndTgt r:embed="rId4" name="le gilet soft g.wav"/>
                                        </p:tgtEl>
                                      </p:cMediaNode>
                                    </p:audio>
                                  </p:sub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fade">
                                      <p:cBhvr>
                                        <p:cTn id="46" dur="500"/>
                                        <p:tgtEl>
                                          <p:spTgt spid="17"/>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fade">
                                      <p:cBhvr>
                                        <p:cTn id="51" dur="500"/>
                                        <p:tgtEl>
                                          <p:spTgt spid="14"/>
                                        </p:tgtEl>
                                      </p:cBhvr>
                                    </p:animEffect>
                                  </p:childTnLst>
                                  <p:subTnLst>
                                    <p:audio>
                                      <p:cMediaNode>
                                        <p:cTn display="0" masterRel="sameClick">
                                          <p:stCondLst>
                                            <p:cond evt="begin" delay="0">
                                              <p:tn val="49"/>
                                            </p:cond>
                                          </p:stCondLst>
                                          <p:endCondLst>
                                            <p:cond evt="onStopAudio" delay="0">
                                              <p:tgtEl>
                                                <p:sldTgt/>
                                              </p:tgtEl>
                                            </p:cond>
                                          </p:endCondLst>
                                        </p:cTn>
                                        <p:tgtEl>
                                          <p:sndTgt r:embed="rId5" name="nous plongeons soft g.wav"/>
                                        </p:tgtEl>
                                      </p:cMediaNode>
                                    </p:audio>
                                  </p:sub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8"/>
                                        </p:tgtEl>
                                        <p:attrNameLst>
                                          <p:attrName>style.visibility</p:attrName>
                                        </p:attrNameLst>
                                      </p:cBhvr>
                                      <p:to>
                                        <p:strVal val="visible"/>
                                      </p:to>
                                    </p:set>
                                    <p:animEffect transition="in" filter="fade">
                                      <p:cBhvr>
                                        <p:cTn id="56" dur="500"/>
                                        <p:tgtEl>
                                          <p:spTgt spid="18"/>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15"/>
                                        </p:tgtEl>
                                        <p:attrNameLst>
                                          <p:attrName>style.visibility</p:attrName>
                                        </p:attrNameLst>
                                      </p:cBhvr>
                                      <p:to>
                                        <p:strVal val="visible"/>
                                      </p:to>
                                    </p:set>
                                    <p:animEffect transition="in" filter="fade">
                                      <p:cBhvr>
                                        <p:cTn id="61" dur="500"/>
                                        <p:tgtEl>
                                          <p:spTgt spid="15"/>
                                        </p:tgtEl>
                                      </p:cBhvr>
                                    </p:animEffect>
                                  </p:childTnLst>
                                  <p:subTnLst>
                                    <p:audio>
                                      <p:cMediaNode>
                                        <p:cTn display="0" masterRel="sameClick">
                                          <p:stCondLst>
                                            <p:cond evt="begin" delay="0">
                                              <p:tn val="59"/>
                                            </p:cond>
                                          </p:stCondLst>
                                          <p:endCondLst>
                                            <p:cond evt="onStopAudio" delay="0">
                                              <p:tgtEl>
                                                <p:sldTgt/>
                                              </p:tgtEl>
                                            </p:cond>
                                          </p:endCondLst>
                                        </p:cTn>
                                        <p:tgtEl>
                                          <p:sndTgt r:embed="rId6" name="la blague hard g.wav"/>
                                        </p:tgtEl>
                                      </p:cMediaNode>
                                    </p:audio>
                                  </p:sub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19"/>
                                        </p:tgtEl>
                                        <p:attrNameLst>
                                          <p:attrName>style.visibility</p:attrName>
                                        </p:attrNameLst>
                                      </p:cBhvr>
                                      <p:to>
                                        <p:strVal val="visible"/>
                                      </p:to>
                                    </p:set>
                                    <p:animEffect transition="in" filter="fade">
                                      <p:cBhvr>
                                        <p:cTn id="6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10" grpId="0"/>
      <p:bldP spid="11" grpId="0"/>
      <p:bldP spid="12" grpId="0"/>
      <p:bldP spid="13" grpId="0"/>
      <p:bldP spid="14" grpId="0"/>
      <p:bldP spid="15" grpId="0"/>
      <p:bldP spid="16" grpId="0"/>
      <p:bldP spid="17" grpId="0"/>
      <p:bldP spid="18" grpId="0"/>
      <p:bldP spid="19"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3" name="Speech Bubble: Rectangle 32">
            <a:extLst>
              <a:ext uri="{FF2B5EF4-FFF2-40B4-BE49-F238E27FC236}">
                <a16:creationId xmlns:a16="http://schemas.microsoft.com/office/drawing/2014/main" id="{4B71F7D5-9409-4077-9B22-BC550C9D9B94}"/>
              </a:ext>
            </a:extLst>
          </p:cNvPr>
          <p:cNvSpPr/>
          <p:nvPr/>
        </p:nvSpPr>
        <p:spPr>
          <a:xfrm>
            <a:off x="1909241" y="4174624"/>
            <a:ext cx="6286359" cy="2027602"/>
          </a:xfrm>
          <a:prstGeom prst="wedgeRectCallout">
            <a:avLst>
              <a:gd name="adj1" fmla="val -57965"/>
              <a:gd name="adj2" fmla="val -16716"/>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200" dirty="0"/>
              <a:t>Re </a:t>
            </a:r>
            <a:r>
              <a:rPr lang="fr-FR" sz="2200" b="1" dirty="0"/>
              <a:t>g </a:t>
            </a:r>
            <a:r>
              <a:rPr lang="fr-FR" sz="2200" dirty="0"/>
              <a:t>ardez le rayon X.</a:t>
            </a:r>
          </a:p>
          <a:p>
            <a:r>
              <a:rPr lang="fr-FR" sz="2200" i="1" dirty="0"/>
              <a:t>[Look at the x-ray.]</a:t>
            </a:r>
          </a:p>
          <a:p>
            <a:r>
              <a:rPr lang="fr-FR" sz="2200" dirty="0"/>
              <a:t>Votre   </a:t>
            </a:r>
            <a:r>
              <a:rPr lang="fr-FR" sz="2200" b="1" dirty="0"/>
              <a:t>j</a:t>
            </a:r>
            <a:r>
              <a:rPr lang="fr-FR" sz="2200" dirty="0"/>
              <a:t>ambe est cassée.</a:t>
            </a:r>
          </a:p>
          <a:p>
            <a:r>
              <a:rPr lang="fr-FR" sz="2200" i="1" dirty="0"/>
              <a:t>[</a:t>
            </a:r>
            <a:r>
              <a:rPr lang="fr-FR" sz="2200" i="1" dirty="0" err="1"/>
              <a:t>Your</a:t>
            </a:r>
            <a:r>
              <a:rPr lang="fr-FR" sz="2200" i="1" dirty="0"/>
              <a:t> </a:t>
            </a:r>
            <a:r>
              <a:rPr lang="fr-FR" sz="2200" i="1" dirty="0" err="1"/>
              <a:t>leg</a:t>
            </a:r>
            <a:r>
              <a:rPr lang="fr-FR" sz="2200" i="1" dirty="0"/>
              <a:t> </a:t>
            </a:r>
            <a:r>
              <a:rPr lang="fr-FR" sz="2200" i="1" dirty="0" err="1"/>
              <a:t>is</a:t>
            </a:r>
            <a:r>
              <a:rPr lang="fr-FR" sz="2200" i="1" dirty="0"/>
              <a:t> </a:t>
            </a:r>
            <a:r>
              <a:rPr lang="fr-FR" sz="2200" i="1" dirty="0" err="1"/>
              <a:t>broken</a:t>
            </a:r>
            <a:r>
              <a:rPr lang="fr-FR" sz="2200" i="1" dirty="0"/>
              <a:t>.]</a:t>
            </a:r>
          </a:p>
          <a:p>
            <a:r>
              <a:rPr lang="fr-FR" sz="2200" dirty="0"/>
              <a:t>Nous devons ali</a:t>
            </a:r>
            <a:r>
              <a:rPr lang="fr-FR" sz="2200" b="1" dirty="0"/>
              <a:t>gn</a:t>
            </a:r>
            <a:r>
              <a:rPr lang="fr-FR" sz="2200" dirty="0"/>
              <a:t>er les os avec le plâtre.</a:t>
            </a:r>
          </a:p>
          <a:p>
            <a:r>
              <a:rPr lang="fr-FR" sz="2200" i="1" dirty="0"/>
              <a:t>[</a:t>
            </a:r>
            <a:r>
              <a:rPr lang="fr-FR" sz="2200" i="1" dirty="0" err="1"/>
              <a:t>We</a:t>
            </a:r>
            <a:r>
              <a:rPr lang="fr-FR" sz="2200" i="1" dirty="0"/>
              <a:t> have to </a:t>
            </a:r>
            <a:r>
              <a:rPr lang="fr-FR" sz="2200" i="1" dirty="0" err="1"/>
              <a:t>align</a:t>
            </a:r>
            <a:r>
              <a:rPr lang="fr-FR" sz="2200" i="1" dirty="0"/>
              <a:t> the </a:t>
            </a:r>
            <a:r>
              <a:rPr lang="fr-FR" sz="2200" i="1" dirty="0" err="1"/>
              <a:t>bones</a:t>
            </a:r>
            <a:r>
              <a:rPr lang="fr-FR" sz="2200" i="1" dirty="0"/>
              <a:t> </a:t>
            </a:r>
            <a:r>
              <a:rPr lang="fr-FR" sz="2200" i="1" dirty="0" err="1"/>
              <a:t>with</a:t>
            </a:r>
            <a:r>
              <a:rPr lang="fr-FR" sz="2200" i="1" dirty="0"/>
              <a:t> the </a:t>
            </a:r>
            <a:r>
              <a:rPr lang="fr-FR" sz="2200" i="1" dirty="0" err="1"/>
              <a:t>cast</a:t>
            </a:r>
            <a:r>
              <a:rPr lang="fr-FR" sz="2200" i="1" dirty="0"/>
              <a:t>.] </a:t>
            </a:r>
          </a:p>
        </p:txBody>
      </p:sp>
      <p:sp>
        <p:nvSpPr>
          <p:cNvPr id="32" name="Speech Bubble: Rectangle 31">
            <a:extLst>
              <a:ext uri="{FF2B5EF4-FFF2-40B4-BE49-F238E27FC236}">
                <a16:creationId xmlns:a16="http://schemas.microsoft.com/office/drawing/2014/main" id="{76CF8FC8-AB98-4122-9F96-208D486F6FEB}"/>
              </a:ext>
            </a:extLst>
          </p:cNvPr>
          <p:cNvSpPr/>
          <p:nvPr/>
        </p:nvSpPr>
        <p:spPr>
          <a:xfrm>
            <a:off x="1909242" y="3368022"/>
            <a:ext cx="5344962" cy="756000"/>
          </a:xfrm>
          <a:prstGeom prst="wedgeRectCallout">
            <a:avLst>
              <a:gd name="adj1" fmla="val -57898"/>
              <a:gd name="adj2" fmla="val -53265"/>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200" dirty="0">
                <a:solidFill>
                  <a:schemeClr val="bg1"/>
                </a:solidFill>
              </a:rPr>
              <a:t>Mon </a:t>
            </a:r>
            <a:r>
              <a:rPr lang="fr-FR" sz="2200" dirty="0" err="1">
                <a:solidFill>
                  <a:schemeClr val="bg1"/>
                </a:solidFill>
              </a:rPr>
              <a:t>collè</a:t>
            </a:r>
            <a:r>
              <a:rPr lang="fr-FR" sz="2200" dirty="0">
                <a:solidFill>
                  <a:schemeClr val="bg1"/>
                </a:solidFill>
              </a:rPr>
              <a:t> </a:t>
            </a:r>
            <a:r>
              <a:rPr lang="fr-FR" sz="2200" b="1" dirty="0">
                <a:solidFill>
                  <a:schemeClr val="bg1"/>
                </a:solidFill>
              </a:rPr>
              <a:t>g </a:t>
            </a:r>
            <a:r>
              <a:rPr lang="fr-FR" sz="2200" dirty="0" err="1">
                <a:solidFill>
                  <a:schemeClr val="bg1"/>
                </a:solidFill>
              </a:rPr>
              <a:t>ue</a:t>
            </a:r>
            <a:r>
              <a:rPr lang="fr-FR" sz="2200" dirty="0">
                <a:solidFill>
                  <a:schemeClr val="bg1"/>
                </a:solidFill>
              </a:rPr>
              <a:t> vient avec moi.</a:t>
            </a:r>
          </a:p>
          <a:p>
            <a:r>
              <a:rPr lang="fr-FR" sz="2200" i="1" dirty="0">
                <a:solidFill>
                  <a:schemeClr val="bg1"/>
                </a:solidFill>
              </a:rPr>
              <a:t>[</a:t>
            </a:r>
            <a:r>
              <a:rPr lang="fr-FR" sz="2200" i="1" dirty="0" err="1">
                <a:solidFill>
                  <a:schemeClr val="bg1"/>
                </a:solidFill>
              </a:rPr>
              <a:t>My</a:t>
            </a:r>
            <a:r>
              <a:rPr lang="fr-FR" sz="2200" i="1" dirty="0">
                <a:solidFill>
                  <a:schemeClr val="bg1"/>
                </a:solidFill>
              </a:rPr>
              <a:t> </a:t>
            </a:r>
            <a:r>
              <a:rPr lang="fr-FR" sz="2200" i="1" dirty="0" err="1">
                <a:solidFill>
                  <a:schemeClr val="bg1"/>
                </a:solidFill>
              </a:rPr>
              <a:t>colleague</a:t>
            </a:r>
            <a:r>
              <a:rPr lang="fr-FR" sz="2200" i="1" dirty="0">
                <a:solidFill>
                  <a:schemeClr val="bg1"/>
                </a:solidFill>
              </a:rPr>
              <a:t> </a:t>
            </a:r>
            <a:r>
              <a:rPr lang="fr-FR" sz="2200" i="1" dirty="0" err="1">
                <a:solidFill>
                  <a:schemeClr val="bg1"/>
                </a:solidFill>
              </a:rPr>
              <a:t>is</a:t>
            </a:r>
            <a:r>
              <a:rPr lang="fr-FR" sz="2200" i="1" dirty="0">
                <a:solidFill>
                  <a:schemeClr val="bg1"/>
                </a:solidFill>
              </a:rPr>
              <a:t> </a:t>
            </a:r>
            <a:r>
              <a:rPr lang="fr-FR" sz="2200" i="1" dirty="0" err="1">
                <a:solidFill>
                  <a:schemeClr val="bg1"/>
                </a:solidFill>
              </a:rPr>
              <a:t>coming</a:t>
            </a:r>
            <a:r>
              <a:rPr lang="fr-FR" sz="2200" i="1" dirty="0">
                <a:solidFill>
                  <a:schemeClr val="bg1"/>
                </a:solidFill>
              </a:rPr>
              <a:t> </a:t>
            </a:r>
            <a:r>
              <a:rPr lang="fr-FR" sz="2200" i="1" dirty="0" err="1">
                <a:solidFill>
                  <a:schemeClr val="bg1"/>
                </a:solidFill>
              </a:rPr>
              <a:t>with</a:t>
            </a:r>
            <a:r>
              <a:rPr lang="fr-FR" sz="2200" i="1" dirty="0">
                <a:solidFill>
                  <a:schemeClr val="bg1"/>
                </a:solidFill>
              </a:rPr>
              <a:t> me.]</a:t>
            </a:r>
          </a:p>
        </p:txBody>
      </p:sp>
      <p:sp>
        <p:nvSpPr>
          <p:cNvPr id="31" name="Speech Bubble: Rectangle 30">
            <a:extLst>
              <a:ext uri="{FF2B5EF4-FFF2-40B4-BE49-F238E27FC236}">
                <a16:creationId xmlns:a16="http://schemas.microsoft.com/office/drawing/2014/main" id="{D09B2018-AEBF-4A80-B31F-C73F5B1C972A}"/>
              </a:ext>
            </a:extLst>
          </p:cNvPr>
          <p:cNvSpPr/>
          <p:nvPr/>
        </p:nvSpPr>
        <p:spPr>
          <a:xfrm>
            <a:off x="1909242" y="2552948"/>
            <a:ext cx="8263462" cy="756000"/>
          </a:xfrm>
          <a:prstGeom prst="wedgeRectCallout">
            <a:avLst>
              <a:gd name="adj1" fmla="val 57692"/>
              <a:gd name="adj2" fmla="val -26307"/>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200" dirty="0">
                <a:solidFill>
                  <a:schemeClr val="bg1"/>
                </a:solidFill>
              </a:rPr>
              <a:t>Vous pouvez choisir un compa</a:t>
            </a:r>
            <a:r>
              <a:rPr lang="fr-FR" sz="2200" b="1" dirty="0">
                <a:solidFill>
                  <a:schemeClr val="bg1"/>
                </a:solidFill>
              </a:rPr>
              <a:t>gn</a:t>
            </a:r>
            <a:r>
              <a:rPr lang="fr-FR" sz="2200" dirty="0">
                <a:solidFill>
                  <a:schemeClr val="bg1"/>
                </a:solidFill>
              </a:rPr>
              <a:t>on pour voir le médecin.</a:t>
            </a:r>
          </a:p>
          <a:p>
            <a:r>
              <a:rPr lang="fr-FR" sz="2200" i="1" dirty="0">
                <a:solidFill>
                  <a:schemeClr val="bg1"/>
                </a:solidFill>
              </a:rPr>
              <a:t>[You can </a:t>
            </a:r>
            <a:r>
              <a:rPr lang="fr-FR" sz="2200" i="1" dirty="0" err="1">
                <a:solidFill>
                  <a:schemeClr val="bg1"/>
                </a:solidFill>
              </a:rPr>
              <a:t>choose</a:t>
            </a:r>
            <a:r>
              <a:rPr lang="fr-FR" sz="2200" i="1" dirty="0">
                <a:solidFill>
                  <a:schemeClr val="bg1"/>
                </a:solidFill>
              </a:rPr>
              <a:t> a </a:t>
            </a:r>
            <a:r>
              <a:rPr lang="fr-FR" sz="2200" i="1" dirty="0" err="1">
                <a:solidFill>
                  <a:schemeClr val="bg1"/>
                </a:solidFill>
              </a:rPr>
              <a:t>companion</a:t>
            </a:r>
            <a:r>
              <a:rPr lang="fr-FR" sz="2200" i="1" dirty="0">
                <a:solidFill>
                  <a:schemeClr val="bg1"/>
                </a:solidFill>
              </a:rPr>
              <a:t> to </a:t>
            </a:r>
            <a:r>
              <a:rPr lang="fr-FR" sz="2200" i="1" dirty="0" err="1">
                <a:solidFill>
                  <a:schemeClr val="bg1"/>
                </a:solidFill>
              </a:rPr>
              <a:t>see</a:t>
            </a:r>
            <a:r>
              <a:rPr lang="fr-FR" sz="2200" i="1" dirty="0">
                <a:solidFill>
                  <a:schemeClr val="bg1"/>
                </a:solidFill>
              </a:rPr>
              <a:t> the </a:t>
            </a:r>
            <a:r>
              <a:rPr lang="fr-FR" sz="2200" i="1" dirty="0" err="1">
                <a:solidFill>
                  <a:schemeClr val="bg1"/>
                </a:solidFill>
              </a:rPr>
              <a:t>doctor</a:t>
            </a:r>
            <a:r>
              <a:rPr lang="fr-FR" sz="2200" i="1" dirty="0">
                <a:solidFill>
                  <a:schemeClr val="bg1"/>
                </a:solidFill>
              </a:rPr>
              <a:t> (</a:t>
            </a:r>
            <a:r>
              <a:rPr lang="fr-FR" sz="2200" i="1" dirty="0" err="1">
                <a:solidFill>
                  <a:schemeClr val="bg1"/>
                </a:solidFill>
              </a:rPr>
              <a:t>with</a:t>
            </a:r>
            <a:r>
              <a:rPr lang="fr-FR" sz="2200" i="1" dirty="0">
                <a:solidFill>
                  <a:schemeClr val="bg1"/>
                </a:solidFill>
              </a:rPr>
              <a:t>).]</a:t>
            </a:r>
          </a:p>
        </p:txBody>
      </p:sp>
      <p:sp>
        <p:nvSpPr>
          <p:cNvPr id="30" name="Speech Bubble: Rectangle 29">
            <a:extLst>
              <a:ext uri="{FF2B5EF4-FFF2-40B4-BE49-F238E27FC236}">
                <a16:creationId xmlns:a16="http://schemas.microsoft.com/office/drawing/2014/main" id="{B0D9E2E0-EB2E-44A9-BEDE-E67B1FB4FD6D}"/>
              </a:ext>
            </a:extLst>
          </p:cNvPr>
          <p:cNvSpPr/>
          <p:nvPr/>
        </p:nvSpPr>
        <p:spPr>
          <a:xfrm>
            <a:off x="1909242" y="1722405"/>
            <a:ext cx="2918955" cy="756000"/>
          </a:xfrm>
          <a:prstGeom prst="wedgeRectCallout">
            <a:avLst>
              <a:gd name="adj1" fmla="val -68228"/>
              <a:gd name="adj2" fmla="val 68012"/>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dirty="0" err="1">
                <a:solidFill>
                  <a:schemeClr val="bg1"/>
                </a:solidFill>
              </a:rPr>
              <a:t>J’ai</a:t>
            </a:r>
            <a:r>
              <a:rPr lang="en-US" sz="2200" dirty="0">
                <a:solidFill>
                  <a:schemeClr val="bg1"/>
                </a:solidFill>
              </a:rPr>
              <a:t> mal au  </a:t>
            </a:r>
            <a:r>
              <a:rPr lang="en-US" sz="2200" b="1" dirty="0" err="1">
                <a:solidFill>
                  <a:schemeClr val="bg1"/>
                </a:solidFill>
              </a:rPr>
              <a:t>g</a:t>
            </a:r>
            <a:r>
              <a:rPr lang="en-US" sz="2200" dirty="0" err="1">
                <a:solidFill>
                  <a:schemeClr val="bg1"/>
                </a:solidFill>
              </a:rPr>
              <a:t>enou</a:t>
            </a:r>
            <a:r>
              <a:rPr lang="en-US" sz="2200" dirty="0">
                <a:solidFill>
                  <a:schemeClr val="bg1"/>
                </a:solidFill>
              </a:rPr>
              <a:t> !</a:t>
            </a:r>
          </a:p>
          <a:p>
            <a:r>
              <a:rPr lang="en-US" sz="2000" i="1" dirty="0">
                <a:solidFill>
                  <a:schemeClr val="bg1"/>
                </a:solidFill>
              </a:rPr>
              <a:t>[My knee hurts!] </a:t>
            </a:r>
          </a:p>
        </p:txBody>
      </p:sp>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err="1">
                <a:solidFill>
                  <a:schemeClr val="bg1"/>
                </a:solidFill>
              </a:rPr>
              <a:t>Phonétique</a:t>
            </a:r>
            <a:r>
              <a:rPr lang="en-GB" sz="3600" b="1">
                <a:solidFill>
                  <a:schemeClr val="bg1"/>
                </a:solidFill>
              </a:rPr>
              <a:t>  </a:t>
            </a:r>
          </a:p>
        </p:txBody>
      </p:sp>
      <p:sp>
        <p:nvSpPr>
          <p:cNvPr id="3" name="TextBox 2">
            <a:extLst>
              <a:ext uri="{FF2B5EF4-FFF2-40B4-BE49-F238E27FC236}">
                <a16:creationId xmlns:a16="http://schemas.microsoft.com/office/drawing/2014/main" id="{E4105EFC-331F-4C99-B301-B35212304F48}"/>
              </a:ext>
            </a:extLst>
          </p:cNvPr>
          <p:cNvSpPr txBox="1"/>
          <p:nvPr/>
        </p:nvSpPr>
        <p:spPr>
          <a:xfrm>
            <a:off x="143011" y="1238119"/>
            <a:ext cx="11198087" cy="461665"/>
          </a:xfrm>
          <a:prstGeom prst="rect">
            <a:avLst/>
          </a:prstGeom>
          <a:noFill/>
        </p:spPr>
        <p:txBody>
          <a:bodyPr wrap="square" rtlCol="0">
            <a:spAutoFit/>
          </a:bodyPr>
          <a:lstStyle/>
          <a:p>
            <a:r>
              <a:rPr lang="en-US" sz="2400" dirty="0">
                <a:solidFill>
                  <a:schemeClr val="accent5">
                    <a:lumMod val="50000"/>
                  </a:schemeClr>
                </a:solidFill>
              </a:rPr>
              <a:t>Romain </a:t>
            </a:r>
            <a:r>
              <a:rPr lang="en-US" sz="2400" dirty="0" err="1">
                <a:solidFill>
                  <a:schemeClr val="accent5">
                    <a:lumMod val="50000"/>
                  </a:schemeClr>
                </a:solidFill>
              </a:rPr>
              <a:t>est</a:t>
            </a:r>
            <a:r>
              <a:rPr lang="en-US" sz="2400" dirty="0">
                <a:solidFill>
                  <a:schemeClr val="accent5">
                    <a:lumMod val="50000"/>
                  </a:schemeClr>
                </a:solidFill>
              </a:rPr>
              <a:t> </a:t>
            </a:r>
            <a:r>
              <a:rPr lang="en-US" sz="2400" dirty="0" err="1">
                <a:solidFill>
                  <a:schemeClr val="accent5">
                    <a:lumMod val="50000"/>
                  </a:schemeClr>
                </a:solidFill>
              </a:rPr>
              <a:t>à</a:t>
            </a:r>
            <a:r>
              <a:rPr lang="en-US" sz="2400" dirty="0">
                <a:solidFill>
                  <a:schemeClr val="accent5">
                    <a:lumMod val="50000"/>
                  </a:schemeClr>
                </a:solidFill>
              </a:rPr>
              <a:t> </a:t>
            </a:r>
            <a:r>
              <a:rPr lang="en-US" sz="2400" dirty="0" err="1">
                <a:solidFill>
                  <a:schemeClr val="accent5">
                    <a:lumMod val="50000"/>
                  </a:schemeClr>
                </a:solidFill>
              </a:rPr>
              <a:t>l’hôpital</a:t>
            </a:r>
            <a:r>
              <a:rPr lang="en-US" sz="2400" dirty="0">
                <a:solidFill>
                  <a:schemeClr val="accent5">
                    <a:lumMod val="50000"/>
                  </a:schemeClr>
                </a:solidFill>
              </a:rPr>
              <a:t>! </a:t>
            </a:r>
            <a:r>
              <a:rPr lang="en-US" sz="2400" dirty="0" err="1">
                <a:solidFill>
                  <a:schemeClr val="accent5">
                    <a:lumMod val="50000"/>
                  </a:schemeClr>
                </a:solidFill>
              </a:rPr>
              <a:t>Qu’entendez-vous</a:t>
            </a:r>
            <a:r>
              <a:rPr lang="en-US" sz="2400" dirty="0">
                <a:solidFill>
                  <a:schemeClr val="accent5">
                    <a:lumMod val="50000"/>
                  </a:schemeClr>
                </a:solidFill>
              </a:rPr>
              <a:t> ? Hard [g], [soft g/j], </a:t>
            </a:r>
            <a:r>
              <a:rPr lang="en-US" sz="2400" dirty="0" err="1">
                <a:solidFill>
                  <a:schemeClr val="accent5">
                    <a:lumMod val="50000"/>
                  </a:schemeClr>
                </a:solidFill>
              </a:rPr>
              <a:t>ou</a:t>
            </a:r>
            <a:r>
              <a:rPr lang="en-US" sz="2400" dirty="0">
                <a:solidFill>
                  <a:schemeClr val="accent5">
                    <a:lumMod val="50000"/>
                  </a:schemeClr>
                </a:solidFill>
              </a:rPr>
              <a:t> [</a:t>
            </a:r>
            <a:r>
              <a:rPr lang="en-US" sz="2400" dirty="0" err="1">
                <a:solidFill>
                  <a:schemeClr val="accent5">
                    <a:lumMod val="50000"/>
                  </a:schemeClr>
                </a:solidFill>
              </a:rPr>
              <a:t>gn</a:t>
            </a:r>
            <a:r>
              <a:rPr lang="en-US" sz="2400" dirty="0">
                <a:solidFill>
                  <a:schemeClr val="accent5">
                    <a:lumMod val="50000"/>
                  </a:schemeClr>
                </a:solidFill>
              </a:rPr>
              <a:t>] ?</a:t>
            </a:r>
          </a:p>
        </p:txBody>
      </p:sp>
      <p:pic>
        <p:nvPicPr>
          <p:cNvPr id="23" name="Picture 22" descr="A picture containing shirt&#10;&#10;Description automatically generated">
            <a:extLst>
              <a:ext uri="{FF2B5EF4-FFF2-40B4-BE49-F238E27FC236}">
                <a16:creationId xmlns:a16="http://schemas.microsoft.com/office/drawing/2014/main" id="{675C981B-B010-4642-964B-FA728E7B4D1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3011" y="1935026"/>
            <a:ext cx="1427798" cy="1427798"/>
          </a:xfrm>
          <a:prstGeom prst="rect">
            <a:avLst/>
          </a:prstGeom>
        </p:spPr>
      </p:pic>
      <p:pic>
        <p:nvPicPr>
          <p:cNvPr id="1026" name="Picture 2" descr="Boy, Cartoon, Chart, Checkup, Clinic, Clipboard, Coat">
            <a:extLst>
              <a:ext uri="{FF2B5EF4-FFF2-40B4-BE49-F238E27FC236}">
                <a16:creationId xmlns:a16="http://schemas.microsoft.com/office/drawing/2014/main" id="{98FF6F09-C4C9-484A-B235-5EB686FE12D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 b="44618"/>
          <a:stretch/>
        </p:blipFill>
        <p:spPr bwMode="auto">
          <a:xfrm>
            <a:off x="-62206" y="4321369"/>
            <a:ext cx="1698860" cy="188173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roken, Cartoon, Cast, Comic Characters, Crutch">
            <a:extLst>
              <a:ext uri="{FF2B5EF4-FFF2-40B4-BE49-F238E27FC236}">
                <a16:creationId xmlns:a16="http://schemas.microsoft.com/office/drawing/2014/main" id="{B2E161F8-BB30-40C2-B24C-7AB44A79BCD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382774" y="3750823"/>
            <a:ext cx="1174372" cy="2348743"/>
          </a:xfrm>
          <a:prstGeom prst="rect">
            <a:avLst/>
          </a:prstGeom>
          <a:noFill/>
          <a:extLst>
            <a:ext uri="{909E8E84-426E-40DD-AFC4-6F175D3DCCD1}">
              <a14:hiddenFill xmlns:a14="http://schemas.microsoft.com/office/drawing/2010/main">
                <a:solidFill>
                  <a:srgbClr val="FFFFFF"/>
                </a:solidFill>
              </a14:hiddenFill>
            </a:ext>
          </a:extLst>
        </p:spPr>
      </p:pic>
      <p:sp>
        <p:nvSpPr>
          <p:cNvPr id="39" name="Rectangle 38">
            <a:hlinkClick r:id="" action="ppaction://noaction">
              <a:snd r:embed="rId7" name="1 j'ai mal au genou.wav"/>
            </a:hlinkClick>
            <a:extLst>
              <a:ext uri="{FF2B5EF4-FFF2-40B4-BE49-F238E27FC236}">
                <a16:creationId xmlns:a16="http://schemas.microsoft.com/office/drawing/2014/main" id="{23B987C5-D24D-4280-A258-59BA9919CDB4}"/>
              </a:ext>
            </a:extLst>
          </p:cNvPr>
          <p:cNvSpPr/>
          <p:nvPr/>
        </p:nvSpPr>
        <p:spPr>
          <a:xfrm>
            <a:off x="1417965" y="2026506"/>
            <a:ext cx="360000" cy="36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1</a:t>
            </a:r>
          </a:p>
        </p:txBody>
      </p:sp>
      <p:sp>
        <p:nvSpPr>
          <p:cNvPr id="40" name="Rectangle 39">
            <a:hlinkClick r:id="" action="ppaction://noaction">
              <a:snd r:embed="rId8" name="2 vous pouvez choisir.wav"/>
            </a:hlinkClick>
            <a:extLst>
              <a:ext uri="{FF2B5EF4-FFF2-40B4-BE49-F238E27FC236}">
                <a16:creationId xmlns:a16="http://schemas.microsoft.com/office/drawing/2014/main" id="{2DC4021D-178F-4625-B134-8919F42C8ABD}"/>
              </a:ext>
            </a:extLst>
          </p:cNvPr>
          <p:cNvSpPr/>
          <p:nvPr/>
        </p:nvSpPr>
        <p:spPr>
          <a:xfrm>
            <a:off x="1414927" y="2644667"/>
            <a:ext cx="360000" cy="36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2</a:t>
            </a:r>
          </a:p>
        </p:txBody>
      </p:sp>
      <p:sp>
        <p:nvSpPr>
          <p:cNvPr id="41" name="Rectangle 40">
            <a:hlinkClick r:id="" action="ppaction://noaction">
              <a:snd r:embed="rId9" name="3 mon collegue.wav"/>
            </a:hlinkClick>
            <a:extLst>
              <a:ext uri="{FF2B5EF4-FFF2-40B4-BE49-F238E27FC236}">
                <a16:creationId xmlns:a16="http://schemas.microsoft.com/office/drawing/2014/main" id="{4B7EE3AC-71D5-43D3-BE95-951A39A4DDE8}"/>
              </a:ext>
            </a:extLst>
          </p:cNvPr>
          <p:cNvSpPr/>
          <p:nvPr/>
        </p:nvSpPr>
        <p:spPr>
          <a:xfrm>
            <a:off x="1430987" y="3604509"/>
            <a:ext cx="360000" cy="36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3</a:t>
            </a:r>
          </a:p>
        </p:txBody>
      </p:sp>
      <p:sp>
        <p:nvSpPr>
          <p:cNvPr id="47" name="Rectangle 46">
            <a:hlinkClick r:id="" action="ppaction://noaction">
              <a:snd r:embed="rId10" name="4 regardez le rayon x.wav"/>
            </a:hlinkClick>
            <a:extLst>
              <a:ext uri="{FF2B5EF4-FFF2-40B4-BE49-F238E27FC236}">
                <a16:creationId xmlns:a16="http://schemas.microsoft.com/office/drawing/2014/main" id="{6753E51D-9CDF-43E1-818E-E85461F4DD26}"/>
              </a:ext>
            </a:extLst>
          </p:cNvPr>
          <p:cNvSpPr/>
          <p:nvPr/>
        </p:nvSpPr>
        <p:spPr>
          <a:xfrm>
            <a:off x="1430987" y="4174624"/>
            <a:ext cx="360000" cy="36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4</a:t>
            </a:r>
          </a:p>
        </p:txBody>
      </p:sp>
      <p:sp>
        <p:nvSpPr>
          <p:cNvPr id="49" name="Rectangle 48">
            <a:hlinkClick r:id="" action="ppaction://noaction">
              <a:snd r:embed="rId11" name="5 votre jambe.wav"/>
            </a:hlinkClick>
            <a:extLst>
              <a:ext uri="{FF2B5EF4-FFF2-40B4-BE49-F238E27FC236}">
                <a16:creationId xmlns:a16="http://schemas.microsoft.com/office/drawing/2014/main" id="{4BC229CF-2E39-43A0-94C4-407164F83249}"/>
              </a:ext>
            </a:extLst>
          </p:cNvPr>
          <p:cNvSpPr/>
          <p:nvPr/>
        </p:nvSpPr>
        <p:spPr>
          <a:xfrm>
            <a:off x="1430987" y="4745195"/>
            <a:ext cx="360000" cy="36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5</a:t>
            </a:r>
          </a:p>
        </p:txBody>
      </p:sp>
      <p:sp>
        <p:nvSpPr>
          <p:cNvPr id="51" name="Rectangle 50">
            <a:hlinkClick r:id="" action="ppaction://noaction">
              <a:snd r:embed="rId12" name="6 nous devons aligner.wav"/>
            </a:hlinkClick>
            <a:extLst>
              <a:ext uri="{FF2B5EF4-FFF2-40B4-BE49-F238E27FC236}">
                <a16:creationId xmlns:a16="http://schemas.microsoft.com/office/drawing/2014/main" id="{E8EDD15C-89FF-4B77-B1C3-0EC74D2D3365}"/>
              </a:ext>
            </a:extLst>
          </p:cNvPr>
          <p:cNvSpPr/>
          <p:nvPr/>
        </p:nvSpPr>
        <p:spPr>
          <a:xfrm>
            <a:off x="1430987" y="5347470"/>
            <a:ext cx="360000" cy="36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6</a:t>
            </a:r>
          </a:p>
        </p:txBody>
      </p:sp>
      <p:graphicFrame>
        <p:nvGraphicFramePr>
          <p:cNvPr id="55" name="Table 56">
            <a:extLst>
              <a:ext uri="{FF2B5EF4-FFF2-40B4-BE49-F238E27FC236}">
                <a16:creationId xmlns:a16="http://schemas.microsoft.com/office/drawing/2014/main" id="{54EAD6C3-4533-48A3-A424-51B194F261E2}"/>
              </a:ext>
            </a:extLst>
          </p:cNvPr>
          <p:cNvGraphicFramePr>
            <a:graphicFrameLocks noGrp="1"/>
          </p:cNvGraphicFramePr>
          <p:nvPr>
            <p:extLst>
              <p:ext uri="{D42A27DB-BD31-4B8C-83A1-F6EECF244321}">
                <p14:modId xmlns:p14="http://schemas.microsoft.com/office/powerpoint/2010/main" val="665036292"/>
              </p:ext>
            </p:extLst>
          </p:nvPr>
        </p:nvGraphicFramePr>
        <p:xfrm>
          <a:off x="8537814" y="4110190"/>
          <a:ext cx="1639061" cy="1188720"/>
        </p:xfrm>
        <a:graphic>
          <a:graphicData uri="http://schemas.openxmlformats.org/drawingml/2006/table">
            <a:tbl>
              <a:tblPr bandRow="1">
                <a:tableStyleId>{5C22544A-7EE6-4342-B048-85BDC9FD1C3A}</a:tableStyleId>
              </a:tblPr>
              <a:tblGrid>
                <a:gridCol w="1147987">
                  <a:extLst>
                    <a:ext uri="{9D8B030D-6E8A-4147-A177-3AD203B41FA5}">
                      <a16:colId xmlns:a16="http://schemas.microsoft.com/office/drawing/2014/main" val="3661585911"/>
                    </a:ext>
                  </a:extLst>
                </a:gridCol>
                <a:gridCol w="491074">
                  <a:extLst>
                    <a:ext uri="{9D8B030D-6E8A-4147-A177-3AD203B41FA5}">
                      <a16:colId xmlns:a16="http://schemas.microsoft.com/office/drawing/2014/main" val="2725837064"/>
                    </a:ext>
                  </a:extLst>
                </a:gridCol>
              </a:tblGrid>
              <a:tr h="370840">
                <a:tc>
                  <a:txBody>
                    <a:bodyPr/>
                    <a:lstStyle/>
                    <a:p>
                      <a:pPr algn="ctr"/>
                      <a:r>
                        <a:rPr lang="fr-FR" sz="2000" dirty="0">
                          <a:solidFill>
                            <a:srgbClr val="115076"/>
                          </a:solidFill>
                        </a:rPr>
                        <a:t>hard g</a:t>
                      </a:r>
                    </a:p>
                  </a:txBody>
                  <a:tcPr/>
                </a:tc>
                <a:tc>
                  <a:txBody>
                    <a:bodyPr/>
                    <a:lstStyle/>
                    <a:p>
                      <a:pPr algn="ctr"/>
                      <a:endParaRPr lang="fr-FR" sz="2000">
                        <a:solidFill>
                          <a:srgbClr val="115076"/>
                        </a:solidFill>
                      </a:endParaRPr>
                    </a:p>
                  </a:txBody>
                  <a:tcPr/>
                </a:tc>
                <a:extLst>
                  <a:ext uri="{0D108BD9-81ED-4DB2-BD59-A6C34878D82A}">
                    <a16:rowId xmlns:a16="http://schemas.microsoft.com/office/drawing/2014/main" val="1347688808"/>
                  </a:ext>
                </a:extLst>
              </a:tr>
              <a:tr h="370840">
                <a:tc>
                  <a:txBody>
                    <a:bodyPr/>
                    <a:lstStyle/>
                    <a:p>
                      <a:pPr algn="ctr"/>
                      <a:r>
                        <a:rPr lang="fr-FR" sz="2000" dirty="0">
                          <a:solidFill>
                            <a:srgbClr val="115076"/>
                          </a:solidFill>
                        </a:rPr>
                        <a:t>soft g</a:t>
                      </a:r>
                    </a:p>
                  </a:txBody>
                  <a:tcPr/>
                </a:tc>
                <a:tc>
                  <a:txBody>
                    <a:bodyPr/>
                    <a:lstStyle/>
                    <a:p>
                      <a:pPr algn="ctr"/>
                      <a:endParaRPr lang="fr-FR" sz="2000">
                        <a:solidFill>
                          <a:srgbClr val="115076"/>
                        </a:solidFill>
                      </a:endParaRPr>
                    </a:p>
                  </a:txBody>
                  <a:tcPr/>
                </a:tc>
                <a:extLst>
                  <a:ext uri="{0D108BD9-81ED-4DB2-BD59-A6C34878D82A}">
                    <a16:rowId xmlns:a16="http://schemas.microsoft.com/office/drawing/2014/main" val="2486024569"/>
                  </a:ext>
                </a:extLst>
              </a:tr>
              <a:tr h="370840">
                <a:tc>
                  <a:txBody>
                    <a:bodyPr/>
                    <a:lstStyle/>
                    <a:p>
                      <a:pPr algn="ctr"/>
                      <a:r>
                        <a:rPr lang="fr-FR" sz="2000">
                          <a:solidFill>
                            <a:srgbClr val="115076"/>
                          </a:solidFill>
                        </a:rPr>
                        <a:t>[</a:t>
                      </a:r>
                      <a:r>
                        <a:rPr lang="fr-FR" sz="2000" err="1">
                          <a:solidFill>
                            <a:srgbClr val="115076"/>
                          </a:solidFill>
                        </a:rPr>
                        <a:t>gn</a:t>
                      </a:r>
                      <a:r>
                        <a:rPr lang="fr-FR" sz="2000">
                          <a:solidFill>
                            <a:srgbClr val="115076"/>
                          </a:solidFill>
                        </a:rPr>
                        <a:t>]</a:t>
                      </a:r>
                    </a:p>
                  </a:txBody>
                  <a:tcPr/>
                </a:tc>
                <a:tc>
                  <a:txBody>
                    <a:bodyPr/>
                    <a:lstStyle/>
                    <a:p>
                      <a:pPr algn="ctr"/>
                      <a:endParaRPr lang="fr-FR" sz="2000" dirty="0">
                        <a:solidFill>
                          <a:srgbClr val="115076"/>
                        </a:solidFill>
                      </a:endParaRPr>
                    </a:p>
                  </a:txBody>
                  <a:tcPr/>
                </a:tc>
                <a:extLst>
                  <a:ext uri="{0D108BD9-81ED-4DB2-BD59-A6C34878D82A}">
                    <a16:rowId xmlns:a16="http://schemas.microsoft.com/office/drawing/2014/main" val="557834690"/>
                  </a:ext>
                </a:extLst>
              </a:tr>
            </a:tbl>
          </a:graphicData>
        </a:graphic>
      </p:graphicFrame>
      <p:cxnSp>
        <p:nvCxnSpPr>
          <p:cNvPr id="58" name="Straight Connector 57">
            <a:extLst>
              <a:ext uri="{FF2B5EF4-FFF2-40B4-BE49-F238E27FC236}">
                <a16:creationId xmlns:a16="http://schemas.microsoft.com/office/drawing/2014/main" id="{2E294375-8D41-4B97-93C2-F665EBB173DA}"/>
              </a:ext>
            </a:extLst>
          </p:cNvPr>
          <p:cNvCxnSpPr>
            <a:cxnSpLocks/>
          </p:cNvCxnSpPr>
          <p:nvPr/>
        </p:nvCxnSpPr>
        <p:spPr>
          <a:xfrm>
            <a:off x="9834661" y="4563854"/>
            <a:ext cx="0" cy="266022"/>
          </a:xfrm>
          <a:prstGeom prst="line">
            <a:avLst/>
          </a:prstGeom>
          <a:ln w="28575">
            <a:solidFill>
              <a:srgbClr val="115076"/>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CB14BF9F-BE50-4B5E-9D0D-350910A3193E}"/>
              </a:ext>
            </a:extLst>
          </p:cNvPr>
          <p:cNvCxnSpPr>
            <a:cxnSpLocks/>
          </p:cNvCxnSpPr>
          <p:nvPr/>
        </p:nvCxnSpPr>
        <p:spPr>
          <a:xfrm>
            <a:off x="9838205" y="4980732"/>
            <a:ext cx="0" cy="266022"/>
          </a:xfrm>
          <a:prstGeom prst="line">
            <a:avLst/>
          </a:prstGeom>
          <a:ln w="28575">
            <a:solidFill>
              <a:srgbClr val="115076"/>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02AE666A-EB59-462D-8671-6D52ADFC7BD0}"/>
              </a:ext>
            </a:extLst>
          </p:cNvPr>
          <p:cNvCxnSpPr>
            <a:cxnSpLocks/>
          </p:cNvCxnSpPr>
          <p:nvPr/>
        </p:nvCxnSpPr>
        <p:spPr>
          <a:xfrm>
            <a:off x="9834661" y="4177885"/>
            <a:ext cx="0" cy="266022"/>
          </a:xfrm>
          <a:prstGeom prst="line">
            <a:avLst/>
          </a:prstGeom>
          <a:ln w="28575">
            <a:solidFill>
              <a:srgbClr val="115076"/>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1FAA832D-D368-4057-BA24-0F5ED638555F}"/>
              </a:ext>
            </a:extLst>
          </p:cNvPr>
          <p:cNvCxnSpPr>
            <a:cxnSpLocks/>
          </p:cNvCxnSpPr>
          <p:nvPr/>
        </p:nvCxnSpPr>
        <p:spPr>
          <a:xfrm>
            <a:off x="9965796" y="4188089"/>
            <a:ext cx="0" cy="266022"/>
          </a:xfrm>
          <a:prstGeom prst="line">
            <a:avLst/>
          </a:prstGeom>
          <a:ln w="28575">
            <a:solidFill>
              <a:srgbClr val="115076"/>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5B8DEA83-CC0B-4A34-96A5-2B9C823ACDF5}"/>
              </a:ext>
            </a:extLst>
          </p:cNvPr>
          <p:cNvCxnSpPr>
            <a:cxnSpLocks/>
          </p:cNvCxnSpPr>
          <p:nvPr/>
        </p:nvCxnSpPr>
        <p:spPr>
          <a:xfrm>
            <a:off x="9969340" y="4563854"/>
            <a:ext cx="0" cy="266022"/>
          </a:xfrm>
          <a:prstGeom prst="line">
            <a:avLst/>
          </a:prstGeom>
          <a:ln w="28575">
            <a:solidFill>
              <a:srgbClr val="115076"/>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4132247E-48F7-4E4D-9602-5BFF231F1D87}"/>
              </a:ext>
            </a:extLst>
          </p:cNvPr>
          <p:cNvCxnSpPr>
            <a:cxnSpLocks/>
          </p:cNvCxnSpPr>
          <p:nvPr/>
        </p:nvCxnSpPr>
        <p:spPr>
          <a:xfrm>
            <a:off x="9965796" y="4980732"/>
            <a:ext cx="0" cy="266022"/>
          </a:xfrm>
          <a:prstGeom prst="line">
            <a:avLst/>
          </a:prstGeom>
          <a:ln w="28575">
            <a:solidFill>
              <a:srgbClr val="115076"/>
            </a:solidFill>
          </a:ln>
        </p:spPr>
        <p:style>
          <a:lnRef idx="1">
            <a:schemeClr val="accent1"/>
          </a:lnRef>
          <a:fillRef idx="0">
            <a:schemeClr val="accent1"/>
          </a:fillRef>
          <a:effectRef idx="0">
            <a:schemeClr val="accent1"/>
          </a:effectRef>
          <a:fontRef idx="minor">
            <a:schemeClr val="tx1"/>
          </a:fontRef>
        </p:style>
      </p:cxnSp>
      <p:sp>
        <p:nvSpPr>
          <p:cNvPr id="2" name="Rounded Rectangle 46">
            <a:extLst>
              <a:ext uri="{FF2B5EF4-FFF2-40B4-BE49-F238E27FC236}">
                <a16:creationId xmlns:a16="http://schemas.microsoft.com/office/drawing/2014/main" id="{1AC38932-8471-4809-96BA-304772464A75}"/>
              </a:ext>
            </a:extLst>
          </p:cNvPr>
          <p:cNvSpPr/>
          <p:nvPr/>
        </p:nvSpPr>
        <p:spPr>
          <a:xfrm>
            <a:off x="10579608" y="249869"/>
            <a:ext cx="133031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D89AEAF7-6ADF-814F-A897-422318C79D4D}"/>
              </a:ext>
            </a:extLst>
          </p:cNvPr>
          <p:cNvSpPr txBox="1"/>
          <p:nvPr/>
        </p:nvSpPr>
        <p:spPr>
          <a:xfrm>
            <a:off x="3505201" y="1757278"/>
            <a:ext cx="330200" cy="416831"/>
          </a:xfrm>
          <a:prstGeom prst="rect">
            <a:avLst/>
          </a:prstGeom>
          <a:solidFill>
            <a:srgbClr val="104F76"/>
          </a:solidFill>
        </p:spPr>
        <p:txBody>
          <a:bodyPr wrap="square" lIns="36000" tIns="36000" rIns="36000" bIns="72000" rtlCol="0">
            <a:spAutoFit/>
          </a:bodyPr>
          <a:lstStyle/>
          <a:p>
            <a:pPr algn="l"/>
            <a:r>
              <a:rPr lang="en-US" sz="2000" dirty="0">
                <a:solidFill>
                  <a:schemeClr val="bg1"/>
                </a:solidFill>
              </a:rPr>
              <a:t>__</a:t>
            </a:r>
            <a:endParaRPr lang="en-US" sz="2400" dirty="0">
              <a:solidFill>
                <a:schemeClr val="bg1"/>
              </a:solidFill>
            </a:endParaRPr>
          </a:p>
        </p:txBody>
      </p:sp>
      <p:sp>
        <p:nvSpPr>
          <p:cNvPr id="48" name="TextBox 47">
            <a:extLst>
              <a:ext uri="{FF2B5EF4-FFF2-40B4-BE49-F238E27FC236}">
                <a16:creationId xmlns:a16="http://schemas.microsoft.com/office/drawing/2014/main" id="{0D0555BC-3082-4844-9E5D-0C5F77841C10}"/>
              </a:ext>
            </a:extLst>
          </p:cNvPr>
          <p:cNvSpPr txBox="1"/>
          <p:nvPr/>
        </p:nvSpPr>
        <p:spPr>
          <a:xfrm>
            <a:off x="6156636" y="2587836"/>
            <a:ext cx="339414" cy="416831"/>
          </a:xfrm>
          <a:prstGeom prst="rect">
            <a:avLst/>
          </a:prstGeom>
          <a:solidFill>
            <a:srgbClr val="104F76"/>
          </a:solidFill>
        </p:spPr>
        <p:txBody>
          <a:bodyPr wrap="square" lIns="36000" tIns="36000" rIns="36000" bIns="72000" rtlCol="0">
            <a:spAutoFit/>
          </a:bodyPr>
          <a:lstStyle/>
          <a:p>
            <a:pPr algn="l"/>
            <a:r>
              <a:rPr lang="en-US" sz="2000" dirty="0">
                <a:solidFill>
                  <a:schemeClr val="bg1"/>
                </a:solidFill>
              </a:rPr>
              <a:t>__</a:t>
            </a:r>
            <a:endParaRPr lang="en-US" sz="2400" dirty="0">
              <a:solidFill>
                <a:schemeClr val="bg1"/>
              </a:solidFill>
            </a:endParaRPr>
          </a:p>
        </p:txBody>
      </p:sp>
      <p:sp>
        <p:nvSpPr>
          <p:cNvPr id="50" name="TextBox 49">
            <a:extLst>
              <a:ext uri="{FF2B5EF4-FFF2-40B4-BE49-F238E27FC236}">
                <a16:creationId xmlns:a16="http://schemas.microsoft.com/office/drawing/2014/main" id="{D205C035-9BF4-DC46-AEC7-80DEE48CDD94}"/>
              </a:ext>
            </a:extLst>
          </p:cNvPr>
          <p:cNvSpPr txBox="1"/>
          <p:nvPr/>
        </p:nvSpPr>
        <p:spPr>
          <a:xfrm>
            <a:off x="3331289" y="3383491"/>
            <a:ext cx="348535" cy="416831"/>
          </a:xfrm>
          <a:prstGeom prst="rect">
            <a:avLst/>
          </a:prstGeom>
          <a:solidFill>
            <a:srgbClr val="104F76"/>
          </a:solidFill>
        </p:spPr>
        <p:txBody>
          <a:bodyPr wrap="square" lIns="36000" tIns="36000" rIns="36000" bIns="72000" rtlCol="0">
            <a:spAutoFit/>
          </a:bodyPr>
          <a:lstStyle/>
          <a:p>
            <a:pPr algn="ctr"/>
            <a:r>
              <a:rPr lang="en-US" sz="2000" dirty="0">
                <a:solidFill>
                  <a:schemeClr val="bg1"/>
                </a:solidFill>
              </a:rPr>
              <a:t>__</a:t>
            </a:r>
            <a:endParaRPr lang="en-US" sz="2400" dirty="0">
              <a:solidFill>
                <a:schemeClr val="bg1"/>
              </a:solidFill>
            </a:endParaRPr>
          </a:p>
        </p:txBody>
      </p:sp>
      <p:sp>
        <p:nvSpPr>
          <p:cNvPr id="52" name="TextBox 51">
            <a:extLst>
              <a:ext uri="{FF2B5EF4-FFF2-40B4-BE49-F238E27FC236}">
                <a16:creationId xmlns:a16="http://schemas.microsoft.com/office/drawing/2014/main" id="{C308DFA7-91EF-D34B-A50E-AF4EA70B511C}"/>
              </a:ext>
            </a:extLst>
          </p:cNvPr>
          <p:cNvSpPr txBox="1"/>
          <p:nvPr/>
        </p:nvSpPr>
        <p:spPr>
          <a:xfrm>
            <a:off x="2350988" y="4182130"/>
            <a:ext cx="354112" cy="416831"/>
          </a:xfrm>
          <a:prstGeom prst="rect">
            <a:avLst/>
          </a:prstGeom>
          <a:solidFill>
            <a:srgbClr val="104F76"/>
          </a:solidFill>
        </p:spPr>
        <p:txBody>
          <a:bodyPr wrap="square" lIns="36000" tIns="36000" rIns="36000" bIns="72000" rtlCol="0">
            <a:spAutoFit/>
          </a:bodyPr>
          <a:lstStyle/>
          <a:p>
            <a:pPr algn="l"/>
            <a:r>
              <a:rPr lang="en-US" sz="2000" dirty="0">
                <a:solidFill>
                  <a:schemeClr val="bg1"/>
                </a:solidFill>
              </a:rPr>
              <a:t>__</a:t>
            </a:r>
            <a:endParaRPr lang="en-US" sz="2400" dirty="0">
              <a:solidFill>
                <a:schemeClr val="bg1"/>
              </a:solidFill>
            </a:endParaRPr>
          </a:p>
        </p:txBody>
      </p:sp>
      <p:sp>
        <p:nvSpPr>
          <p:cNvPr id="53" name="TextBox 52">
            <a:extLst>
              <a:ext uri="{FF2B5EF4-FFF2-40B4-BE49-F238E27FC236}">
                <a16:creationId xmlns:a16="http://schemas.microsoft.com/office/drawing/2014/main" id="{96F1E3F9-130A-C842-A212-91DA6E18B21E}"/>
              </a:ext>
            </a:extLst>
          </p:cNvPr>
          <p:cNvSpPr txBox="1"/>
          <p:nvPr/>
        </p:nvSpPr>
        <p:spPr>
          <a:xfrm>
            <a:off x="2819570" y="4860700"/>
            <a:ext cx="234950" cy="386054"/>
          </a:xfrm>
          <a:prstGeom prst="rect">
            <a:avLst/>
          </a:prstGeom>
          <a:solidFill>
            <a:srgbClr val="104F76"/>
          </a:solidFill>
        </p:spPr>
        <p:txBody>
          <a:bodyPr wrap="square" lIns="0" tIns="36000" rIns="0" bIns="72000" rtlCol="0">
            <a:spAutoFit/>
          </a:bodyPr>
          <a:lstStyle/>
          <a:p>
            <a:pPr algn="l"/>
            <a:r>
              <a:rPr lang="en-US" dirty="0">
                <a:solidFill>
                  <a:schemeClr val="bg1"/>
                </a:solidFill>
              </a:rPr>
              <a:t>__</a:t>
            </a:r>
            <a:endParaRPr lang="en-US" sz="2000" dirty="0">
              <a:solidFill>
                <a:schemeClr val="bg1"/>
              </a:solidFill>
            </a:endParaRPr>
          </a:p>
        </p:txBody>
      </p:sp>
      <p:sp>
        <p:nvSpPr>
          <p:cNvPr id="54" name="TextBox 53">
            <a:extLst>
              <a:ext uri="{FF2B5EF4-FFF2-40B4-BE49-F238E27FC236}">
                <a16:creationId xmlns:a16="http://schemas.microsoft.com/office/drawing/2014/main" id="{AFC730F9-9134-3A40-95DF-6E1417647178}"/>
              </a:ext>
            </a:extLst>
          </p:cNvPr>
          <p:cNvSpPr txBox="1"/>
          <p:nvPr/>
        </p:nvSpPr>
        <p:spPr>
          <a:xfrm>
            <a:off x="4123356" y="5528245"/>
            <a:ext cx="354974" cy="416831"/>
          </a:xfrm>
          <a:prstGeom prst="rect">
            <a:avLst/>
          </a:prstGeom>
          <a:solidFill>
            <a:srgbClr val="104F76"/>
          </a:solidFill>
        </p:spPr>
        <p:txBody>
          <a:bodyPr wrap="square" lIns="36000" tIns="36000" rIns="36000" bIns="72000" rtlCol="0">
            <a:spAutoFit/>
          </a:bodyPr>
          <a:lstStyle/>
          <a:p>
            <a:pPr algn="l"/>
            <a:r>
              <a:rPr lang="en-US" sz="2000" dirty="0">
                <a:solidFill>
                  <a:schemeClr val="bg1"/>
                </a:solidFill>
              </a:rPr>
              <a:t>__</a:t>
            </a:r>
            <a:endParaRPr lang="en-US" sz="2400" dirty="0">
              <a:solidFill>
                <a:schemeClr val="bg1"/>
              </a:solidFill>
            </a:endParaRPr>
          </a:p>
        </p:txBody>
      </p:sp>
      <p:pic>
        <p:nvPicPr>
          <p:cNvPr id="7" name="Picture 6" descr="A picture containing text, businesscard, vector graphics&#10;&#10;Description automatically generated">
            <a:extLst>
              <a:ext uri="{FF2B5EF4-FFF2-40B4-BE49-F238E27FC236}">
                <a16:creationId xmlns:a16="http://schemas.microsoft.com/office/drawing/2014/main" id="{66AE5857-9049-455F-8777-2402463AF844}"/>
              </a:ext>
            </a:extLst>
          </p:cNvPr>
          <p:cNvPicPr>
            <a:picLocks noChangeAspect="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10710186" y="1862734"/>
            <a:ext cx="1330312" cy="1678186"/>
          </a:xfrm>
          <a:prstGeom prst="rect">
            <a:avLst/>
          </a:prstGeom>
        </p:spPr>
      </p:pic>
    </p:spTree>
    <p:extLst>
      <p:ext uri="{BB962C8B-B14F-4D97-AF65-F5344CB8AC3E}">
        <p14:creationId xmlns:p14="http://schemas.microsoft.com/office/powerpoint/2010/main" val="1344424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par>
                                <p:cTn id="7" presetID="10" presetClass="entr" presetSubtype="0" fill="hold" nodeType="withEffect">
                                  <p:stCondLst>
                                    <p:cond delay="0"/>
                                  </p:stCondLst>
                                  <p:childTnLst>
                                    <p:set>
                                      <p:cBhvr>
                                        <p:cTn id="8" dur="1" fill="hold">
                                          <p:stCondLst>
                                            <p:cond delay="0"/>
                                          </p:stCondLst>
                                        </p:cTn>
                                        <p:tgtEl>
                                          <p:spTgt spid="58"/>
                                        </p:tgtEl>
                                        <p:attrNameLst>
                                          <p:attrName>style.visibility</p:attrName>
                                        </p:attrNameLst>
                                      </p:cBhvr>
                                      <p:to>
                                        <p:strVal val="visible"/>
                                      </p:to>
                                    </p:set>
                                    <p:animEffect transition="in" filter="fade">
                                      <p:cBhvr>
                                        <p:cTn id="9" dur="500"/>
                                        <p:tgtEl>
                                          <p:spTgt spid="58"/>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grpId="0" nodeType="clickEffect">
                                  <p:stCondLst>
                                    <p:cond delay="0"/>
                                  </p:stCondLst>
                                  <p:childTnLst>
                                    <p:set>
                                      <p:cBhvr>
                                        <p:cTn id="13" dur="1" fill="hold">
                                          <p:stCondLst>
                                            <p:cond delay="0"/>
                                          </p:stCondLst>
                                        </p:cTn>
                                        <p:tgtEl>
                                          <p:spTgt spid="48"/>
                                        </p:tgtEl>
                                        <p:attrNameLst>
                                          <p:attrName>style.visibility</p:attrName>
                                        </p:attrNameLst>
                                      </p:cBhvr>
                                      <p:to>
                                        <p:strVal val="hidden"/>
                                      </p:to>
                                    </p:set>
                                  </p:childTnLst>
                                </p:cTn>
                              </p:par>
                              <p:par>
                                <p:cTn id="14" presetID="10" presetClass="entr" presetSubtype="0" fill="hold" nodeType="withEffect">
                                  <p:stCondLst>
                                    <p:cond delay="0"/>
                                  </p:stCondLst>
                                  <p:childTnLst>
                                    <p:set>
                                      <p:cBhvr>
                                        <p:cTn id="15" dur="1" fill="hold">
                                          <p:stCondLst>
                                            <p:cond delay="0"/>
                                          </p:stCondLst>
                                        </p:cTn>
                                        <p:tgtEl>
                                          <p:spTgt spid="62"/>
                                        </p:tgtEl>
                                        <p:attrNameLst>
                                          <p:attrName>style.visibility</p:attrName>
                                        </p:attrNameLst>
                                      </p:cBhvr>
                                      <p:to>
                                        <p:strVal val="visible"/>
                                      </p:to>
                                    </p:set>
                                    <p:animEffect transition="in" filter="fade">
                                      <p:cBhvr>
                                        <p:cTn id="16" dur="500"/>
                                        <p:tgtEl>
                                          <p:spTgt spid="62"/>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0" nodeType="clickEffect">
                                  <p:stCondLst>
                                    <p:cond delay="0"/>
                                  </p:stCondLst>
                                  <p:childTnLst>
                                    <p:set>
                                      <p:cBhvr>
                                        <p:cTn id="20" dur="1" fill="hold">
                                          <p:stCondLst>
                                            <p:cond delay="0"/>
                                          </p:stCondLst>
                                        </p:cTn>
                                        <p:tgtEl>
                                          <p:spTgt spid="50"/>
                                        </p:tgtEl>
                                        <p:attrNameLst>
                                          <p:attrName>style.visibility</p:attrName>
                                        </p:attrNameLst>
                                      </p:cBhvr>
                                      <p:to>
                                        <p:strVal val="hidden"/>
                                      </p:to>
                                    </p:set>
                                  </p:childTnLst>
                                </p:cTn>
                              </p:par>
                              <p:par>
                                <p:cTn id="21" presetID="10" presetClass="entr" presetSubtype="0" fill="hold" nodeType="withEffect">
                                  <p:stCondLst>
                                    <p:cond delay="0"/>
                                  </p:stCondLst>
                                  <p:childTnLst>
                                    <p:set>
                                      <p:cBhvr>
                                        <p:cTn id="22" dur="1" fill="hold">
                                          <p:stCondLst>
                                            <p:cond delay="0"/>
                                          </p:stCondLst>
                                        </p:cTn>
                                        <p:tgtEl>
                                          <p:spTgt spid="63"/>
                                        </p:tgtEl>
                                        <p:attrNameLst>
                                          <p:attrName>style.visibility</p:attrName>
                                        </p:attrNameLst>
                                      </p:cBhvr>
                                      <p:to>
                                        <p:strVal val="visible"/>
                                      </p:to>
                                    </p:set>
                                    <p:animEffect transition="in" filter="fade">
                                      <p:cBhvr>
                                        <p:cTn id="23" dur="500"/>
                                        <p:tgtEl>
                                          <p:spTgt spid="63"/>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xit" presetSubtype="0" fill="hold" grpId="0" nodeType="clickEffect">
                                  <p:stCondLst>
                                    <p:cond delay="0"/>
                                  </p:stCondLst>
                                  <p:childTnLst>
                                    <p:set>
                                      <p:cBhvr>
                                        <p:cTn id="27" dur="1" fill="hold">
                                          <p:stCondLst>
                                            <p:cond delay="0"/>
                                          </p:stCondLst>
                                        </p:cTn>
                                        <p:tgtEl>
                                          <p:spTgt spid="52"/>
                                        </p:tgtEl>
                                        <p:attrNameLst>
                                          <p:attrName>style.visibility</p:attrName>
                                        </p:attrNameLst>
                                      </p:cBhvr>
                                      <p:to>
                                        <p:strVal val="hidden"/>
                                      </p:to>
                                    </p:set>
                                  </p:childTnLst>
                                </p:cTn>
                              </p:par>
                              <p:par>
                                <p:cTn id="28" presetID="10" presetClass="entr" presetSubtype="0" fill="hold" nodeType="withEffect">
                                  <p:stCondLst>
                                    <p:cond delay="0"/>
                                  </p:stCondLst>
                                  <p:childTnLst>
                                    <p:set>
                                      <p:cBhvr>
                                        <p:cTn id="29" dur="1" fill="hold">
                                          <p:stCondLst>
                                            <p:cond delay="0"/>
                                          </p:stCondLst>
                                        </p:cTn>
                                        <p:tgtEl>
                                          <p:spTgt spid="64"/>
                                        </p:tgtEl>
                                        <p:attrNameLst>
                                          <p:attrName>style.visibility</p:attrName>
                                        </p:attrNameLst>
                                      </p:cBhvr>
                                      <p:to>
                                        <p:strVal val="visible"/>
                                      </p:to>
                                    </p:set>
                                    <p:animEffect transition="in" filter="fade">
                                      <p:cBhvr>
                                        <p:cTn id="30" dur="500"/>
                                        <p:tgtEl>
                                          <p:spTgt spid="64"/>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53"/>
                                        </p:tgtEl>
                                        <p:attrNameLst>
                                          <p:attrName>style.visibility</p:attrName>
                                        </p:attrNameLst>
                                      </p:cBhvr>
                                      <p:to>
                                        <p:strVal val="hidden"/>
                                      </p:to>
                                    </p:set>
                                  </p:childTnLst>
                                </p:cTn>
                              </p:par>
                              <p:par>
                                <p:cTn id="35" presetID="10" presetClass="entr" presetSubtype="0" fill="hold" nodeType="withEffect">
                                  <p:stCondLst>
                                    <p:cond delay="0"/>
                                  </p:stCondLst>
                                  <p:childTnLst>
                                    <p:set>
                                      <p:cBhvr>
                                        <p:cTn id="36" dur="1" fill="hold">
                                          <p:stCondLst>
                                            <p:cond delay="0"/>
                                          </p:stCondLst>
                                        </p:cTn>
                                        <p:tgtEl>
                                          <p:spTgt spid="65"/>
                                        </p:tgtEl>
                                        <p:attrNameLst>
                                          <p:attrName>style.visibility</p:attrName>
                                        </p:attrNameLst>
                                      </p:cBhvr>
                                      <p:to>
                                        <p:strVal val="visible"/>
                                      </p:to>
                                    </p:set>
                                    <p:animEffect transition="in" filter="fade">
                                      <p:cBhvr>
                                        <p:cTn id="37" dur="500"/>
                                        <p:tgtEl>
                                          <p:spTgt spid="65"/>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xit" presetSubtype="0" fill="hold" grpId="0" nodeType="clickEffect">
                                  <p:stCondLst>
                                    <p:cond delay="0"/>
                                  </p:stCondLst>
                                  <p:childTnLst>
                                    <p:set>
                                      <p:cBhvr>
                                        <p:cTn id="41" dur="1" fill="hold">
                                          <p:stCondLst>
                                            <p:cond delay="0"/>
                                          </p:stCondLst>
                                        </p:cTn>
                                        <p:tgtEl>
                                          <p:spTgt spid="54"/>
                                        </p:tgtEl>
                                        <p:attrNameLst>
                                          <p:attrName>style.visibility</p:attrName>
                                        </p:attrNameLst>
                                      </p:cBhvr>
                                      <p:to>
                                        <p:strVal val="hidden"/>
                                      </p:to>
                                    </p:set>
                                  </p:childTnLst>
                                </p:cTn>
                              </p:par>
                              <p:par>
                                <p:cTn id="42" presetID="10" presetClass="entr" presetSubtype="0" fill="hold" nodeType="withEffect">
                                  <p:stCondLst>
                                    <p:cond delay="0"/>
                                  </p:stCondLst>
                                  <p:childTnLst>
                                    <p:set>
                                      <p:cBhvr>
                                        <p:cTn id="43" dur="1" fill="hold">
                                          <p:stCondLst>
                                            <p:cond delay="0"/>
                                          </p:stCondLst>
                                        </p:cTn>
                                        <p:tgtEl>
                                          <p:spTgt spid="66"/>
                                        </p:tgtEl>
                                        <p:attrNameLst>
                                          <p:attrName>style.visibility</p:attrName>
                                        </p:attrNameLst>
                                      </p:cBhvr>
                                      <p:to>
                                        <p:strVal val="visible"/>
                                      </p:to>
                                    </p:set>
                                    <p:animEffect transition="in" filter="fade">
                                      <p:cBhvr>
                                        <p:cTn id="44"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8" grpId="0" animBg="1"/>
      <p:bldP spid="50" grpId="0" animBg="1"/>
      <p:bldP spid="52" grpId="0" animBg="1"/>
      <p:bldP spid="53" grpId="0" animBg="1"/>
      <p:bldP spid="5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206978">
            <a:off x="2800782" y="4239018"/>
            <a:ext cx="2357284" cy="2135794"/>
          </a:xfrm>
          <a:prstGeom prst="rect">
            <a:avLst/>
          </a:prstGeom>
        </p:spPr>
      </p:pic>
      <p:pic>
        <p:nvPicPr>
          <p:cNvPr id="23" name="Picture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206978">
            <a:off x="8063748" y="2339429"/>
            <a:ext cx="2357284" cy="2135794"/>
          </a:xfrm>
          <a:prstGeom prst="rect">
            <a:avLst/>
          </a:prstGeom>
        </p:spPr>
      </p:pic>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Vocabulaire</a:t>
            </a:r>
            <a:endParaRPr lang="en-GB" sz="36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F3E11188-B433-5A4A-A669-78C0EE9B8445}"/>
              </a:ext>
            </a:extLst>
          </p:cNvPr>
          <p:cNvSpPr txBox="1"/>
          <p:nvPr/>
        </p:nvSpPr>
        <p:spPr>
          <a:xfrm>
            <a:off x="72620" y="1249371"/>
            <a:ext cx="615289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err="1">
                <a:solidFill>
                  <a:srgbClr val="4472C4">
                    <a:lumMod val="50000"/>
                  </a:srgbClr>
                </a:solidFill>
                <a:latin typeface="Century Gothic" panose="020F0302020204030204"/>
              </a:rPr>
              <a:t>Écoute</a:t>
            </a:r>
            <a:r>
              <a:rPr lang="en-US" sz="2400" dirty="0">
                <a:solidFill>
                  <a:srgbClr val="4472C4">
                    <a:lumMod val="50000"/>
                  </a:srgbClr>
                </a:solidFill>
                <a:latin typeface="Century Gothic" panose="020F0302020204030204"/>
              </a:rPr>
              <a:t> et </a:t>
            </a:r>
            <a:r>
              <a:rPr lang="en-US" sz="2400" dirty="0" err="1">
                <a:solidFill>
                  <a:srgbClr val="4472C4">
                    <a:lumMod val="50000"/>
                  </a:srgbClr>
                </a:solidFill>
                <a:latin typeface="Century Gothic" panose="020F0302020204030204"/>
              </a:rPr>
              <a:t>écris</a:t>
            </a:r>
            <a:r>
              <a:rPr lang="en-US" sz="2400" dirty="0">
                <a:solidFill>
                  <a:srgbClr val="4472C4">
                    <a:lumMod val="50000"/>
                  </a:srgbClr>
                </a:solidFill>
                <a:latin typeface="Century Gothic" panose="020F0302020204030204"/>
              </a:rPr>
              <a:t> la </a:t>
            </a:r>
            <a:r>
              <a:rPr lang="en-US" sz="2400" dirty="0" err="1">
                <a:solidFill>
                  <a:srgbClr val="4472C4">
                    <a:lumMod val="50000"/>
                  </a:srgbClr>
                </a:solidFill>
                <a:latin typeface="Century Gothic" panose="020F0302020204030204"/>
              </a:rPr>
              <a:t>lettre</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correcte</a:t>
            </a:r>
            <a:r>
              <a:rPr lang="en-US" sz="2400" dirty="0">
                <a:solidFill>
                  <a:srgbClr val="4472C4">
                    <a:lumMod val="50000"/>
                  </a:srgbClr>
                </a:solidFill>
                <a:latin typeface="Century Gothic" panose="020F0302020204030204"/>
              </a:rPr>
              <a:t>.</a:t>
            </a:r>
            <a:endPar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grpSp>
        <p:nvGrpSpPr>
          <p:cNvPr id="19" name="Group 18"/>
          <p:cNvGrpSpPr/>
          <p:nvPr/>
        </p:nvGrpSpPr>
        <p:grpSpPr>
          <a:xfrm>
            <a:off x="3685812" y="2412697"/>
            <a:ext cx="2357284" cy="2135794"/>
            <a:chOff x="4200728" y="1505647"/>
            <a:chExt cx="2357284" cy="2135794"/>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206978">
              <a:off x="4200728" y="1505647"/>
              <a:ext cx="2357284" cy="2135794"/>
            </a:xfrm>
            <a:prstGeom prst="rect">
              <a:avLst/>
            </a:prstGeom>
          </p:spPr>
        </p:pic>
        <p:sp>
          <p:nvSpPr>
            <p:cNvPr id="5" name="TextBox 4"/>
            <p:cNvSpPr txBox="1"/>
            <p:nvPr/>
          </p:nvSpPr>
          <p:spPr>
            <a:xfrm rot="20768504">
              <a:off x="4424027" y="2332526"/>
              <a:ext cx="1910685" cy="430887"/>
            </a:xfrm>
            <a:prstGeom prst="rect">
              <a:avLst/>
            </a:prstGeom>
            <a:noFill/>
          </p:spPr>
          <p:txBody>
            <a:bodyPr wrap="square" rtlCol="0">
              <a:spAutoFit/>
            </a:bodyPr>
            <a:lstStyle/>
            <a:p>
              <a:pPr algn="ctr"/>
              <a:r>
                <a:rPr lang="en-GB" sz="2200" b="1" dirty="0">
                  <a:solidFill>
                    <a:schemeClr val="accent5">
                      <a:lumMod val="50000"/>
                    </a:schemeClr>
                  </a:solidFill>
                </a:rPr>
                <a:t>already, yet</a:t>
              </a:r>
            </a:p>
          </p:txBody>
        </p:sp>
      </p:grpSp>
      <p:pic>
        <p:nvPicPr>
          <p:cNvPr id="20" name="Picture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206978">
            <a:off x="5461085" y="4097136"/>
            <a:ext cx="2357284" cy="2135794"/>
          </a:xfrm>
          <a:prstGeom prst="rect">
            <a:avLst/>
          </a:prstGeom>
        </p:spPr>
      </p:pic>
      <p:sp>
        <p:nvSpPr>
          <p:cNvPr id="21" name="TextBox 20"/>
          <p:cNvSpPr txBox="1"/>
          <p:nvPr/>
        </p:nvSpPr>
        <p:spPr>
          <a:xfrm rot="20768504">
            <a:off x="5660340" y="4924172"/>
            <a:ext cx="1910685" cy="430887"/>
          </a:xfrm>
          <a:prstGeom prst="rect">
            <a:avLst/>
          </a:prstGeom>
          <a:noFill/>
        </p:spPr>
        <p:txBody>
          <a:bodyPr wrap="square" rtlCol="0">
            <a:spAutoFit/>
          </a:bodyPr>
          <a:lstStyle/>
          <a:p>
            <a:pPr algn="ctr"/>
            <a:r>
              <a:rPr lang="en-GB" sz="2200" b="1" dirty="0">
                <a:solidFill>
                  <a:schemeClr val="accent5">
                    <a:lumMod val="50000"/>
                  </a:schemeClr>
                </a:solidFill>
              </a:rPr>
              <a:t>ache</a:t>
            </a:r>
          </a:p>
        </p:txBody>
      </p:sp>
      <p:sp>
        <p:nvSpPr>
          <p:cNvPr id="22" name="TextBox 21"/>
          <p:cNvSpPr txBox="1"/>
          <p:nvPr/>
        </p:nvSpPr>
        <p:spPr>
          <a:xfrm rot="20768504">
            <a:off x="8289528" y="3191886"/>
            <a:ext cx="1910685" cy="430887"/>
          </a:xfrm>
          <a:prstGeom prst="rect">
            <a:avLst/>
          </a:prstGeom>
          <a:noFill/>
        </p:spPr>
        <p:txBody>
          <a:bodyPr wrap="square" rtlCol="0">
            <a:spAutoFit/>
          </a:bodyPr>
          <a:lstStyle/>
          <a:p>
            <a:pPr algn="ctr"/>
            <a:r>
              <a:rPr lang="en-GB" sz="2200" b="1" dirty="0">
                <a:solidFill>
                  <a:schemeClr val="accent5">
                    <a:lumMod val="50000"/>
                  </a:schemeClr>
                </a:solidFill>
              </a:rPr>
              <a:t>next</a:t>
            </a:r>
          </a:p>
        </p:txBody>
      </p:sp>
      <p:sp>
        <p:nvSpPr>
          <p:cNvPr id="24" name="TextBox 23"/>
          <p:cNvSpPr txBox="1"/>
          <p:nvPr/>
        </p:nvSpPr>
        <p:spPr>
          <a:xfrm rot="20768504">
            <a:off x="3016114" y="4880090"/>
            <a:ext cx="1910685" cy="769441"/>
          </a:xfrm>
          <a:prstGeom prst="rect">
            <a:avLst/>
          </a:prstGeom>
          <a:noFill/>
        </p:spPr>
        <p:txBody>
          <a:bodyPr wrap="square" rtlCol="0">
            <a:spAutoFit/>
          </a:bodyPr>
          <a:lstStyle/>
          <a:p>
            <a:pPr algn="ctr"/>
            <a:r>
              <a:rPr lang="en-GB" sz="2200" b="1" dirty="0">
                <a:solidFill>
                  <a:schemeClr val="accent5">
                    <a:lumMod val="50000"/>
                  </a:schemeClr>
                </a:solidFill>
              </a:rPr>
              <a:t>took, taken (pp)</a:t>
            </a:r>
          </a:p>
        </p:txBody>
      </p:sp>
      <p:grpSp>
        <p:nvGrpSpPr>
          <p:cNvPr id="27" name="Group 26"/>
          <p:cNvGrpSpPr/>
          <p:nvPr/>
        </p:nvGrpSpPr>
        <p:grpSpPr>
          <a:xfrm>
            <a:off x="53649" y="1658020"/>
            <a:ext cx="2357284" cy="2135794"/>
            <a:chOff x="4048619" y="1464292"/>
            <a:chExt cx="2357284" cy="2135794"/>
          </a:xfrm>
        </p:grpSpPr>
        <p:pic>
          <p:nvPicPr>
            <p:cNvPr id="28" name="Picture 2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206978">
              <a:off x="4048619" y="1464292"/>
              <a:ext cx="2357284" cy="2135794"/>
            </a:xfrm>
            <a:prstGeom prst="rect">
              <a:avLst/>
            </a:prstGeom>
          </p:spPr>
        </p:pic>
        <p:sp>
          <p:nvSpPr>
            <p:cNvPr id="29" name="TextBox 28"/>
            <p:cNvSpPr txBox="1"/>
            <p:nvPr/>
          </p:nvSpPr>
          <p:spPr>
            <a:xfrm rot="20768504">
              <a:off x="4271918" y="2121894"/>
              <a:ext cx="1910685" cy="769441"/>
            </a:xfrm>
            <a:prstGeom prst="rect">
              <a:avLst/>
            </a:prstGeom>
            <a:noFill/>
          </p:spPr>
          <p:txBody>
            <a:bodyPr wrap="square" rtlCol="0">
              <a:spAutoFit/>
            </a:bodyPr>
            <a:lstStyle/>
            <a:p>
              <a:pPr algn="ctr"/>
              <a:r>
                <a:rPr lang="en-GB" sz="2200" b="1" dirty="0">
                  <a:solidFill>
                    <a:schemeClr val="accent5">
                      <a:lumMod val="50000"/>
                    </a:schemeClr>
                  </a:solidFill>
                </a:rPr>
                <a:t>drank, drunk (pp)</a:t>
              </a:r>
            </a:p>
          </p:txBody>
        </p:sp>
      </p:grpSp>
      <p:grpSp>
        <p:nvGrpSpPr>
          <p:cNvPr id="30" name="Group 29"/>
          <p:cNvGrpSpPr/>
          <p:nvPr/>
        </p:nvGrpSpPr>
        <p:grpSpPr>
          <a:xfrm>
            <a:off x="5241495" y="564776"/>
            <a:ext cx="2357284" cy="2135794"/>
            <a:chOff x="4200728" y="1505647"/>
            <a:chExt cx="2357284" cy="2135794"/>
          </a:xfrm>
        </p:grpSpPr>
        <p:pic>
          <p:nvPicPr>
            <p:cNvPr id="31" name="Picture 3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206978">
              <a:off x="4200728" y="1505647"/>
              <a:ext cx="2357284" cy="2135794"/>
            </a:xfrm>
            <a:prstGeom prst="rect">
              <a:avLst/>
            </a:prstGeom>
          </p:spPr>
        </p:pic>
        <p:sp>
          <p:nvSpPr>
            <p:cNvPr id="32" name="TextBox 31"/>
            <p:cNvSpPr txBox="1"/>
            <p:nvPr/>
          </p:nvSpPr>
          <p:spPr>
            <a:xfrm rot="20768504">
              <a:off x="4424027" y="2332526"/>
              <a:ext cx="1910685" cy="430887"/>
            </a:xfrm>
            <a:prstGeom prst="rect">
              <a:avLst/>
            </a:prstGeom>
            <a:noFill/>
          </p:spPr>
          <p:txBody>
            <a:bodyPr wrap="square" rtlCol="0">
              <a:spAutoFit/>
            </a:bodyPr>
            <a:lstStyle/>
            <a:p>
              <a:pPr algn="ctr"/>
              <a:r>
                <a:rPr lang="en-GB" sz="2200" b="1" dirty="0">
                  <a:solidFill>
                    <a:schemeClr val="accent5">
                      <a:lumMod val="50000"/>
                    </a:schemeClr>
                  </a:solidFill>
                </a:rPr>
                <a:t>had (pp)</a:t>
              </a:r>
            </a:p>
          </p:txBody>
        </p:sp>
      </p:grpSp>
      <p:sp>
        <p:nvSpPr>
          <p:cNvPr id="33" name="Rectangle 32"/>
          <p:cNvSpPr/>
          <p:nvPr/>
        </p:nvSpPr>
        <p:spPr>
          <a:xfrm>
            <a:off x="333418" y="3152974"/>
            <a:ext cx="655949" cy="646331"/>
          </a:xfrm>
          <a:prstGeom prst="rect">
            <a:avLst/>
          </a:prstGeom>
          <a:noFill/>
        </p:spPr>
        <p:txBody>
          <a:bodyPr wrap="none" lIns="91440" tIns="45720" rIns="91440" bIns="45720">
            <a:spAutoFit/>
          </a:bodyPr>
          <a:lstStyle/>
          <a:p>
            <a:pPr algn="ctr"/>
            <a:r>
              <a:rPr lang="en-US" sz="3600" b="1" dirty="0">
                <a:ln w="6600">
                  <a:solidFill>
                    <a:schemeClr val="accent2"/>
                  </a:solidFill>
                  <a:prstDash val="solid"/>
                </a:ln>
                <a:solidFill>
                  <a:srgbClr val="FFFFFF"/>
                </a:solidFill>
                <a:effectLst>
                  <a:outerShdw dist="38100" dir="2700000" algn="tl" rotWithShape="0">
                    <a:schemeClr val="accent2"/>
                  </a:outerShdw>
                </a:effectLst>
              </a:rPr>
              <a:t>A.</a:t>
            </a:r>
            <a:endParaRPr lang="en-US" sz="36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35" name="Rectangle 34"/>
          <p:cNvSpPr/>
          <p:nvPr/>
        </p:nvSpPr>
        <p:spPr>
          <a:xfrm>
            <a:off x="2584326" y="2300362"/>
            <a:ext cx="582212" cy="646331"/>
          </a:xfrm>
          <a:prstGeom prst="rect">
            <a:avLst/>
          </a:prstGeom>
          <a:noFill/>
        </p:spPr>
        <p:txBody>
          <a:bodyPr wrap="none" lIns="91440" tIns="45720" rIns="91440" bIns="45720">
            <a:spAutoFit/>
          </a:bodyPr>
          <a:lstStyle/>
          <a:p>
            <a:pPr algn="ctr"/>
            <a:r>
              <a:rPr lang="en-US" sz="3600" b="1" dirty="0">
                <a:ln w="6600">
                  <a:solidFill>
                    <a:schemeClr val="accent2"/>
                  </a:solidFill>
                  <a:prstDash val="solid"/>
                </a:ln>
                <a:solidFill>
                  <a:srgbClr val="FFFFFF"/>
                </a:solidFill>
                <a:effectLst>
                  <a:outerShdw dist="38100" dir="2700000" algn="tl" rotWithShape="0">
                    <a:schemeClr val="accent2"/>
                  </a:outerShdw>
                </a:effectLst>
              </a:rPr>
              <a:t>B.</a:t>
            </a:r>
            <a:endParaRPr lang="en-US" sz="36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39" name="Rectangle 38"/>
          <p:cNvSpPr/>
          <p:nvPr/>
        </p:nvSpPr>
        <p:spPr>
          <a:xfrm>
            <a:off x="74769" y="4646030"/>
            <a:ext cx="675185" cy="646331"/>
          </a:xfrm>
          <a:prstGeom prst="rect">
            <a:avLst/>
          </a:prstGeom>
          <a:noFill/>
        </p:spPr>
        <p:txBody>
          <a:bodyPr wrap="square" lIns="91440" tIns="45720" rIns="91440" bIns="45720">
            <a:spAutoFit/>
          </a:bodyPr>
          <a:lstStyle/>
          <a:p>
            <a:pPr algn="ctr"/>
            <a:r>
              <a:rPr lang="en-US" sz="3600" b="1" dirty="0">
                <a:ln w="6600">
                  <a:solidFill>
                    <a:schemeClr val="accent2"/>
                  </a:solidFill>
                  <a:prstDash val="solid"/>
                </a:ln>
                <a:solidFill>
                  <a:srgbClr val="FFFFFF"/>
                </a:solidFill>
                <a:effectLst>
                  <a:outerShdw dist="38100" dir="2700000" algn="tl" rotWithShape="0">
                    <a:schemeClr val="accent2"/>
                  </a:outerShdw>
                </a:effectLst>
              </a:rPr>
              <a:t>C.</a:t>
            </a:r>
            <a:endParaRPr lang="en-US" sz="36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40" name="Rectangle 39"/>
          <p:cNvSpPr/>
          <p:nvPr/>
        </p:nvSpPr>
        <p:spPr>
          <a:xfrm>
            <a:off x="1413245" y="3602052"/>
            <a:ext cx="638316" cy="646331"/>
          </a:xfrm>
          <a:prstGeom prst="rect">
            <a:avLst/>
          </a:prstGeom>
          <a:noFill/>
        </p:spPr>
        <p:txBody>
          <a:bodyPr wrap="none" lIns="91440" tIns="45720" rIns="91440" bIns="45720">
            <a:spAutoFit/>
          </a:bodyPr>
          <a:lstStyle/>
          <a:p>
            <a:pPr algn="ctr"/>
            <a:r>
              <a:rPr lang="en-US" sz="3600" b="1" dirty="0">
                <a:ln w="6600">
                  <a:solidFill>
                    <a:schemeClr val="accent2"/>
                  </a:solidFill>
                  <a:prstDash val="solid"/>
                </a:ln>
                <a:solidFill>
                  <a:srgbClr val="FFFFFF"/>
                </a:solidFill>
                <a:effectLst>
                  <a:outerShdw dist="38100" dir="2700000" algn="tl" rotWithShape="0">
                    <a:schemeClr val="accent2"/>
                  </a:outerShdw>
                </a:effectLst>
              </a:rPr>
              <a:t>D.</a:t>
            </a:r>
            <a:endParaRPr lang="en-US" sz="36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41" name="Rectangle 40"/>
          <p:cNvSpPr/>
          <p:nvPr/>
        </p:nvSpPr>
        <p:spPr>
          <a:xfrm>
            <a:off x="3112457" y="5706070"/>
            <a:ext cx="554960" cy="646331"/>
          </a:xfrm>
          <a:prstGeom prst="rect">
            <a:avLst/>
          </a:prstGeom>
          <a:noFill/>
        </p:spPr>
        <p:txBody>
          <a:bodyPr wrap="none" lIns="91440" tIns="45720" rIns="91440" bIns="45720">
            <a:spAutoFit/>
          </a:bodyPr>
          <a:lstStyle/>
          <a:p>
            <a:pPr algn="ctr"/>
            <a:r>
              <a:rPr lang="en-US" sz="3600" b="1" dirty="0">
                <a:ln w="6600">
                  <a:solidFill>
                    <a:schemeClr val="accent2"/>
                  </a:solidFill>
                  <a:prstDash val="solid"/>
                </a:ln>
                <a:solidFill>
                  <a:srgbClr val="FFFFFF"/>
                </a:solidFill>
                <a:effectLst>
                  <a:outerShdw dist="38100" dir="2700000" algn="tl" rotWithShape="0">
                    <a:schemeClr val="accent2"/>
                  </a:outerShdw>
                </a:effectLst>
              </a:rPr>
              <a:t>E.</a:t>
            </a:r>
            <a:endParaRPr lang="en-US" sz="36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42" name="Rectangle 41"/>
          <p:cNvSpPr/>
          <p:nvPr/>
        </p:nvSpPr>
        <p:spPr>
          <a:xfrm>
            <a:off x="4040326" y="3839983"/>
            <a:ext cx="535724" cy="646331"/>
          </a:xfrm>
          <a:prstGeom prst="rect">
            <a:avLst/>
          </a:prstGeom>
          <a:noFill/>
        </p:spPr>
        <p:txBody>
          <a:bodyPr wrap="none" lIns="91440" tIns="45720" rIns="91440" bIns="45720">
            <a:spAutoFit/>
          </a:bodyPr>
          <a:lstStyle/>
          <a:p>
            <a:pPr algn="ctr"/>
            <a:r>
              <a:rPr lang="en-US" sz="3600" b="1" dirty="0">
                <a:ln w="6600">
                  <a:solidFill>
                    <a:schemeClr val="accent2"/>
                  </a:solidFill>
                  <a:prstDash val="solid"/>
                </a:ln>
                <a:solidFill>
                  <a:srgbClr val="FFFFFF"/>
                </a:solidFill>
                <a:effectLst>
                  <a:outerShdw dist="38100" dir="2700000" algn="tl" rotWithShape="0">
                    <a:schemeClr val="accent2"/>
                  </a:outerShdw>
                </a:effectLst>
              </a:rPr>
              <a:t>F.</a:t>
            </a:r>
            <a:endParaRPr lang="en-US" sz="36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43" name="Rectangle 42"/>
          <p:cNvSpPr/>
          <p:nvPr/>
        </p:nvSpPr>
        <p:spPr>
          <a:xfrm>
            <a:off x="5516570" y="1988760"/>
            <a:ext cx="702436" cy="646331"/>
          </a:xfrm>
          <a:prstGeom prst="rect">
            <a:avLst/>
          </a:prstGeom>
          <a:noFill/>
        </p:spPr>
        <p:txBody>
          <a:bodyPr wrap="none" lIns="91440" tIns="45720" rIns="91440" bIns="45720">
            <a:spAutoFit/>
          </a:bodyPr>
          <a:lstStyle/>
          <a:p>
            <a:pPr algn="ctr"/>
            <a:r>
              <a:rPr lang="en-US" sz="3600" b="1" dirty="0">
                <a:ln w="6600">
                  <a:solidFill>
                    <a:schemeClr val="accent2"/>
                  </a:solidFill>
                  <a:prstDash val="solid"/>
                </a:ln>
                <a:solidFill>
                  <a:srgbClr val="FFFFFF"/>
                </a:solidFill>
                <a:effectLst>
                  <a:outerShdw dist="38100" dir="2700000" algn="tl" rotWithShape="0">
                    <a:schemeClr val="accent2"/>
                  </a:outerShdw>
                </a:effectLst>
              </a:rPr>
              <a:t>G.</a:t>
            </a:r>
            <a:endParaRPr lang="en-US" sz="36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44" name="Rectangle 43"/>
          <p:cNvSpPr/>
          <p:nvPr/>
        </p:nvSpPr>
        <p:spPr>
          <a:xfrm>
            <a:off x="6303833" y="2847211"/>
            <a:ext cx="628698" cy="646331"/>
          </a:xfrm>
          <a:prstGeom prst="rect">
            <a:avLst/>
          </a:prstGeom>
          <a:noFill/>
        </p:spPr>
        <p:txBody>
          <a:bodyPr wrap="square" lIns="91440" tIns="45720" rIns="91440" bIns="45720">
            <a:spAutoFit/>
          </a:bodyPr>
          <a:lstStyle/>
          <a:p>
            <a:pPr algn="ctr"/>
            <a:r>
              <a:rPr lang="en-US" sz="3600" b="1" dirty="0">
                <a:ln w="6600">
                  <a:solidFill>
                    <a:schemeClr val="accent2"/>
                  </a:solidFill>
                  <a:prstDash val="solid"/>
                </a:ln>
                <a:solidFill>
                  <a:srgbClr val="FFFFFF"/>
                </a:solidFill>
                <a:effectLst>
                  <a:outerShdw dist="38100" dir="2700000" algn="tl" rotWithShape="0">
                    <a:schemeClr val="accent2"/>
                  </a:outerShdw>
                </a:effectLst>
              </a:rPr>
              <a:t>H.</a:t>
            </a:r>
            <a:endParaRPr lang="en-US" sz="36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45" name="Rectangle 44"/>
          <p:cNvSpPr/>
          <p:nvPr/>
        </p:nvSpPr>
        <p:spPr>
          <a:xfrm>
            <a:off x="8290681" y="544648"/>
            <a:ext cx="535724" cy="646331"/>
          </a:xfrm>
          <a:prstGeom prst="rect">
            <a:avLst/>
          </a:prstGeom>
          <a:noFill/>
        </p:spPr>
        <p:txBody>
          <a:bodyPr wrap="none" lIns="91440" tIns="45720" rIns="91440" bIns="45720">
            <a:spAutoFit/>
          </a:bodyPr>
          <a:lstStyle/>
          <a:p>
            <a:pPr algn="ctr"/>
            <a:r>
              <a:rPr lang="en-US" sz="3600" b="1" dirty="0">
                <a:ln w="6600">
                  <a:solidFill>
                    <a:schemeClr val="accent2"/>
                  </a:solidFill>
                  <a:prstDash val="solid"/>
                </a:ln>
                <a:solidFill>
                  <a:srgbClr val="FFFFFF"/>
                </a:solidFill>
                <a:effectLst>
                  <a:outerShdw dist="38100" dir="2700000" algn="tl" rotWithShape="0">
                    <a:schemeClr val="accent2"/>
                  </a:outerShdw>
                </a:effectLst>
              </a:rPr>
              <a:t>J.</a:t>
            </a:r>
            <a:endParaRPr lang="en-US" sz="36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46" name="Rectangle 45"/>
          <p:cNvSpPr/>
          <p:nvPr/>
        </p:nvSpPr>
        <p:spPr>
          <a:xfrm>
            <a:off x="5897677" y="5584527"/>
            <a:ext cx="444352" cy="646331"/>
          </a:xfrm>
          <a:prstGeom prst="rect">
            <a:avLst/>
          </a:prstGeom>
          <a:noFill/>
        </p:spPr>
        <p:txBody>
          <a:bodyPr wrap="none" lIns="91440" tIns="45720" rIns="91440" bIns="45720">
            <a:spAutoFit/>
          </a:bodyPr>
          <a:lstStyle/>
          <a:p>
            <a:pPr algn="ctr"/>
            <a:r>
              <a:rPr lang="en-US" sz="3600" b="1" dirty="0">
                <a:ln w="6600">
                  <a:solidFill>
                    <a:schemeClr val="accent2"/>
                  </a:solidFill>
                  <a:prstDash val="solid"/>
                </a:ln>
                <a:solidFill>
                  <a:srgbClr val="FFFFFF"/>
                </a:solidFill>
                <a:effectLst>
                  <a:outerShdw dist="38100" dir="2700000" algn="tl" rotWithShape="0">
                    <a:schemeClr val="accent2"/>
                  </a:outerShdw>
                </a:effectLst>
              </a:rPr>
              <a:t>I.</a:t>
            </a:r>
            <a:endParaRPr lang="en-US" sz="36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48" name="Rectangle 47"/>
          <p:cNvSpPr/>
          <p:nvPr/>
        </p:nvSpPr>
        <p:spPr>
          <a:xfrm>
            <a:off x="8410818" y="3766751"/>
            <a:ext cx="601447" cy="646331"/>
          </a:xfrm>
          <a:prstGeom prst="rect">
            <a:avLst/>
          </a:prstGeom>
          <a:noFill/>
        </p:spPr>
        <p:txBody>
          <a:bodyPr wrap="none" lIns="91440" tIns="45720" rIns="91440" bIns="45720">
            <a:spAutoFit/>
          </a:bodyPr>
          <a:lstStyle/>
          <a:p>
            <a:pPr algn="ctr"/>
            <a:r>
              <a:rPr lang="en-US" sz="3600" b="1" dirty="0">
                <a:ln w="6600">
                  <a:solidFill>
                    <a:schemeClr val="accent2"/>
                  </a:solidFill>
                  <a:prstDash val="solid"/>
                </a:ln>
                <a:solidFill>
                  <a:srgbClr val="FFFFFF"/>
                </a:solidFill>
                <a:effectLst>
                  <a:outerShdw dist="38100" dir="2700000" algn="tl" rotWithShape="0">
                    <a:schemeClr val="accent2"/>
                  </a:outerShdw>
                </a:effectLst>
              </a:rPr>
              <a:t>K.</a:t>
            </a:r>
            <a:endParaRPr lang="en-US" sz="36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graphicFrame>
        <p:nvGraphicFramePr>
          <p:cNvPr id="49" name="Table 48"/>
          <p:cNvGraphicFramePr>
            <a:graphicFrameLocks noGrp="1"/>
          </p:cNvGraphicFramePr>
          <p:nvPr>
            <p:extLst>
              <p:ext uri="{D42A27DB-BD31-4B8C-83A1-F6EECF244321}">
                <p14:modId xmlns:p14="http://schemas.microsoft.com/office/powerpoint/2010/main" val="1382762434"/>
              </p:ext>
            </p:extLst>
          </p:nvPr>
        </p:nvGraphicFramePr>
        <p:xfrm>
          <a:off x="10626204" y="878688"/>
          <a:ext cx="1283716" cy="5100624"/>
        </p:xfrm>
        <a:graphic>
          <a:graphicData uri="http://schemas.openxmlformats.org/drawingml/2006/table">
            <a:tbl>
              <a:tblPr firstRow="1" bandRow="1">
                <a:tableStyleId>{5C22544A-7EE6-4342-B048-85BDC9FD1C3A}</a:tableStyleId>
              </a:tblPr>
              <a:tblGrid>
                <a:gridCol w="531841">
                  <a:extLst>
                    <a:ext uri="{9D8B030D-6E8A-4147-A177-3AD203B41FA5}">
                      <a16:colId xmlns:a16="http://schemas.microsoft.com/office/drawing/2014/main" val="2996129170"/>
                    </a:ext>
                  </a:extLst>
                </a:gridCol>
                <a:gridCol w="751875">
                  <a:extLst>
                    <a:ext uri="{9D8B030D-6E8A-4147-A177-3AD203B41FA5}">
                      <a16:colId xmlns:a16="http://schemas.microsoft.com/office/drawing/2014/main" val="2467419285"/>
                    </a:ext>
                  </a:extLst>
                </a:gridCol>
              </a:tblGrid>
              <a:tr h="425052">
                <a:tc>
                  <a:txBody>
                    <a:bodyPr/>
                    <a:lstStyle/>
                    <a:p>
                      <a:endParaRPr lang="en-GB" sz="2100"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tc>
                  <a:txBody>
                    <a:bodyPr/>
                    <a:lstStyle/>
                    <a:p>
                      <a:endParaRPr lang="en-GB" sz="2100"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2840910296"/>
                  </a:ext>
                </a:extLst>
              </a:tr>
              <a:tr h="425052">
                <a:tc>
                  <a:txBody>
                    <a:bodyPr/>
                    <a:lstStyle/>
                    <a:p>
                      <a:endParaRPr lang="en-GB" sz="2100"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tc>
                  <a:txBody>
                    <a:bodyPr/>
                    <a:lstStyle/>
                    <a:p>
                      <a:endParaRPr lang="en-GB" sz="2100"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3820008165"/>
                  </a:ext>
                </a:extLst>
              </a:tr>
              <a:tr h="425052">
                <a:tc>
                  <a:txBody>
                    <a:bodyPr/>
                    <a:lstStyle/>
                    <a:p>
                      <a:endParaRPr lang="en-GB" sz="2100"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tc>
                  <a:txBody>
                    <a:bodyPr/>
                    <a:lstStyle/>
                    <a:p>
                      <a:endParaRPr lang="en-GB" sz="2100"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441749952"/>
                  </a:ext>
                </a:extLst>
              </a:tr>
              <a:tr h="425052">
                <a:tc>
                  <a:txBody>
                    <a:bodyPr/>
                    <a:lstStyle/>
                    <a:p>
                      <a:endParaRPr lang="en-GB" sz="210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tc>
                  <a:txBody>
                    <a:bodyPr/>
                    <a:lstStyle/>
                    <a:p>
                      <a:endParaRPr lang="en-GB" sz="2100"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1378671058"/>
                  </a:ext>
                </a:extLst>
              </a:tr>
              <a:tr h="425052">
                <a:tc>
                  <a:txBody>
                    <a:bodyPr/>
                    <a:lstStyle/>
                    <a:p>
                      <a:endParaRPr lang="en-GB" sz="210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tc>
                  <a:txBody>
                    <a:bodyPr/>
                    <a:lstStyle/>
                    <a:p>
                      <a:endParaRPr lang="en-GB" sz="2100"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304783593"/>
                  </a:ext>
                </a:extLst>
              </a:tr>
              <a:tr h="425052">
                <a:tc>
                  <a:txBody>
                    <a:bodyPr/>
                    <a:lstStyle/>
                    <a:p>
                      <a:endParaRPr lang="en-GB" sz="210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tc>
                  <a:txBody>
                    <a:bodyPr/>
                    <a:lstStyle/>
                    <a:p>
                      <a:endParaRPr lang="en-GB" sz="2100"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1999218409"/>
                  </a:ext>
                </a:extLst>
              </a:tr>
              <a:tr h="425052">
                <a:tc>
                  <a:txBody>
                    <a:bodyPr/>
                    <a:lstStyle/>
                    <a:p>
                      <a:endParaRPr lang="en-GB" sz="210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tc>
                  <a:txBody>
                    <a:bodyPr/>
                    <a:lstStyle/>
                    <a:p>
                      <a:endParaRPr lang="en-GB" sz="2100"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857401959"/>
                  </a:ext>
                </a:extLst>
              </a:tr>
              <a:tr h="425052">
                <a:tc>
                  <a:txBody>
                    <a:bodyPr/>
                    <a:lstStyle/>
                    <a:p>
                      <a:endParaRPr lang="en-GB" sz="2100"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tc>
                  <a:txBody>
                    <a:bodyPr/>
                    <a:lstStyle/>
                    <a:p>
                      <a:endParaRPr lang="en-GB" sz="2100"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156298035"/>
                  </a:ext>
                </a:extLst>
              </a:tr>
              <a:tr h="425052">
                <a:tc>
                  <a:txBody>
                    <a:bodyPr/>
                    <a:lstStyle/>
                    <a:p>
                      <a:endParaRPr lang="en-GB" sz="2100"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tc>
                  <a:txBody>
                    <a:bodyPr/>
                    <a:lstStyle/>
                    <a:p>
                      <a:endParaRPr lang="en-GB" sz="2100"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2440809956"/>
                  </a:ext>
                </a:extLst>
              </a:tr>
              <a:tr h="425052">
                <a:tc>
                  <a:txBody>
                    <a:bodyPr/>
                    <a:lstStyle/>
                    <a:p>
                      <a:endParaRPr lang="en-GB" sz="2100"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tc>
                  <a:txBody>
                    <a:bodyPr/>
                    <a:lstStyle/>
                    <a:p>
                      <a:endParaRPr lang="en-GB" sz="2100"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1325831467"/>
                  </a:ext>
                </a:extLst>
              </a:tr>
              <a:tr h="425052">
                <a:tc>
                  <a:txBody>
                    <a:bodyPr/>
                    <a:lstStyle/>
                    <a:p>
                      <a:endParaRPr lang="en-GB" sz="2100"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tc>
                  <a:txBody>
                    <a:bodyPr/>
                    <a:lstStyle/>
                    <a:p>
                      <a:endParaRPr lang="en-GB" sz="2100"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3013354086"/>
                  </a:ext>
                </a:extLst>
              </a:tr>
              <a:tr h="425052">
                <a:tc>
                  <a:txBody>
                    <a:bodyPr/>
                    <a:lstStyle/>
                    <a:p>
                      <a:endParaRPr lang="en-GB" sz="2100"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tc>
                  <a:txBody>
                    <a:bodyPr/>
                    <a:lstStyle/>
                    <a:p>
                      <a:endParaRPr lang="en-GB" sz="2100"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384167413"/>
                  </a:ext>
                </a:extLst>
              </a:tr>
            </a:tbl>
          </a:graphicData>
        </a:graphic>
      </p:graphicFrame>
      <p:sp>
        <p:nvSpPr>
          <p:cNvPr id="50" name="Action Button: Custom 16">
            <a:hlinkClick r:id="" action="ppaction://noaction" highlightClick="1">
              <a:snd r:embed="rId5" name="1 déjà.wav"/>
            </a:hlinkClick>
            <a:extLst>
              <a:ext uri="{FF2B5EF4-FFF2-40B4-BE49-F238E27FC236}">
                <a16:creationId xmlns:a16="http://schemas.microsoft.com/office/drawing/2014/main" id="{00B3E4C1-DFF4-46C3-8013-784275E7AA6B}"/>
              </a:ext>
            </a:extLst>
          </p:cNvPr>
          <p:cNvSpPr/>
          <p:nvPr/>
        </p:nvSpPr>
        <p:spPr>
          <a:xfrm>
            <a:off x="10714236" y="906189"/>
            <a:ext cx="360000" cy="36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51" name="Action Button: Custom 16">
            <a:hlinkClick r:id="" action="ppaction://noaction" highlightClick="1">
              <a:snd r:embed="rId6" name="2 eu.wav"/>
            </a:hlinkClick>
            <a:extLst>
              <a:ext uri="{FF2B5EF4-FFF2-40B4-BE49-F238E27FC236}">
                <a16:creationId xmlns:a16="http://schemas.microsoft.com/office/drawing/2014/main" id="{5B92A95F-523A-4E36-B65E-94DAE9FBB368}"/>
              </a:ext>
            </a:extLst>
          </p:cNvPr>
          <p:cNvSpPr/>
          <p:nvPr/>
        </p:nvSpPr>
        <p:spPr>
          <a:xfrm>
            <a:off x="10714236" y="1331143"/>
            <a:ext cx="360000" cy="36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52" name="Action Button: Custom 16">
            <a:hlinkClick r:id="" action="ppaction://noaction" highlightClick="1">
              <a:snd r:embed="rId7" name="3 le petit-déjeuner.wav"/>
            </a:hlinkClick>
            <a:extLst>
              <a:ext uri="{FF2B5EF4-FFF2-40B4-BE49-F238E27FC236}">
                <a16:creationId xmlns:a16="http://schemas.microsoft.com/office/drawing/2014/main" id="{D4B491BE-DEE1-4BAB-B62E-08BEC8F84C2F}"/>
              </a:ext>
            </a:extLst>
          </p:cNvPr>
          <p:cNvSpPr/>
          <p:nvPr/>
        </p:nvSpPr>
        <p:spPr>
          <a:xfrm>
            <a:off x="10714236" y="1756097"/>
            <a:ext cx="360000" cy="36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53" name="Action Button: Custom 16">
            <a:hlinkClick r:id="" action="ppaction://noaction" highlightClick="1">
              <a:snd r:embed="rId8" name="4 pris.wav"/>
            </a:hlinkClick>
            <a:extLst>
              <a:ext uri="{FF2B5EF4-FFF2-40B4-BE49-F238E27FC236}">
                <a16:creationId xmlns:a16="http://schemas.microsoft.com/office/drawing/2014/main" id="{7C5D1C98-B338-48C7-A0D6-9CC93C596CA9}"/>
              </a:ext>
            </a:extLst>
          </p:cNvPr>
          <p:cNvSpPr/>
          <p:nvPr/>
        </p:nvSpPr>
        <p:spPr>
          <a:xfrm>
            <a:off x="10714236" y="2181051"/>
            <a:ext cx="360000" cy="36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54" name="Action Button: Custom 16">
            <a:hlinkClick r:id="" action="ppaction://noaction" highlightClick="1">
              <a:snd r:embed="rId9" name="5 la jambe.wav"/>
            </a:hlinkClick>
            <a:extLst>
              <a:ext uri="{FF2B5EF4-FFF2-40B4-BE49-F238E27FC236}">
                <a16:creationId xmlns:a16="http://schemas.microsoft.com/office/drawing/2014/main" id="{00B3E4C1-DFF4-46C3-8013-784275E7AA6B}"/>
              </a:ext>
            </a:extLst>
          </p:cNvPr>
          <p:cNvSpPr/>
          <p:nvPr/>
        </p:nvSpPr>
        <p:spPr>
          <a:xfrm>
            <a:off x="10714236" y="2606005"/>
            <a:ext cx="360000" cy="36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noProof="0" dirty="0">
                <a:solidFill>
                  <a:prstClr val="white"/>
                </a:solidFill>
                <a:latin typeface="Century Gothic" panose="020B0502020202020204" pitchFamily="34" charset="0"/>
              </a:rPr>
              <a:t>5</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5" name="Action Button: Custom 16">
            <a:hlinkClick r:id="" action="ppaction://noaction" highlightClick="1">
              <a:snd r:embed="rId10" name="6 la photo.wav"/>
            </a:hlinkClick>
            <a:extLst>
              <a:ext uri="{FF2B5EF4-FFF2-40B4-BE49-F238E27FC236}">
                <a16:creationId xmlns:a16="http://schemas.microsoft.com/office/drawing/2014/main" id="{5B92A95F-523A-4E36-B65E-94DAE9FBB368}"/>
              </a:ext>
            </a:extLst>
          </p:cNvPr>
          <p:cNvSpPr/>
          <p:nvPr/>
        </p:nvSpPr>
        <p:spPr>
          <a:xfrm>
            <a:off x="10714236" y="3030959"/>
            <a:ext cx="360000" cy="36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6</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6" name="Action Button: Custom 16">
            <a:hlinkClick r:id="" action="ppaction://noaction" highlightClick="1">
              <a:snd r:embed="rId11" name="7 bu.wav"/>
            </a:hlinkClick>
            <a:extLst>
              <a:ext uri="{FF2B5EF4-FFF2-40B4-BE49-F238E27FC236}">
                <a16:creationId xmlns:a16="http://schemas.microsoft.com/office/drawing/2014/main" id="{D4B491BE-DEE1-4BAB-B62E-08BEC8F84C2F}"/>
              </a:ext>
            </a:extLst>
          </p:cNvPr>
          <p:cNvSpPr/>
          <p:nvPr/>
        </p:nvSpPr>
        <p:spPr>
          <a:xfrm>
            <a:off x="10714236" y="3455913"/>
            <a:ext cx="360000" cy="36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7</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7" name="Action Button: Custom 16">
            <a:hlinkClick r:id="" action="ppaction://noaction" highlightClick="1">
              <a:snd r:embed="rId12" name="8 ensuite.wav"/>
            </a:hlinkClick>
            <a:extLst>
              <a:ext uri="{FF2B5EF4-FFF2-40B4-BE49-F238E27FC236}">
                <a16:creationId xmlns:a16="http://schemas.microsoft.com/office/drawing/2014/main" id="{7C5D1C98-B338-48C7-A0D6-9CC93C596CA9}"/>
              </a:ext>
            </a:extLst>
          </p:cNvPr>
          <p:cNvSpPr/>
          <p:nvPr/>
        </p:nvSpPr>
        <p:spPr>
          <a:xfrm>
            <a:off x="10714236" y="3880867"/>
            <a:ext cx="360000" cy="36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8</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8" name="Action Button: Custom 16">
            <a:hlinkClick r:id="" action="ppaction://noaction" highlightClick="1">
              <a:snd r:embed="rId13" name="9 le bras.wav"/>
            </a:hlinkClick>
            <a:extLst>
              <a:ext uri="{FF2B5EF4-FFF2-40B4-BE49-F238E27FC236}">
                <a16:creationId xmlns:a16="http://schemas.microsoft.com/office/drawing/2014/main" id="{00B3E4C1-DFF4-46C3-8013-784275E7AA6B}"/>
              </a:ext>
            </a:extLst>
          </p:cNvPr>
          <p:cNvSpPr/>
          <p:nvPr/>
        </p:nvSpPr>
        <p:spPr>
          <a:xfrm>
            <a:off x="10714236" y="4305821"/>
            <a:ext cx="360000" cy="36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9</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9" name="Action Button: Custom 16">
            <a:hlinkClick r:id="" action="ppaction://noaction" highlightClick="1">
              <a:snd r:embed="rId14" name="10 le mal.wav"/>
            </a:hlinkClick>
            <a:extLst>
              <a:ext uri="{FF2B5EF4-FFF2-40B4-BE49-F238E27FC236}">
                <a16:creationId xmlns:a16="http://schemas.microsoft.com/office/drawing/2014/main" id="{5B92A95F-523A-4E36-B65E-94DAE9FBB368}"/>
              </a:ext>
            </a:extLst>
          </p:cNvPr>
          <p:cNvSpPr/>
          <p:nvPr/>
        </p:nvSpPr>
        <p:spPr>
          <a:xfrm>
            <a:off x="10714236" y="4730775"/>
            <a:ext cx="360000" cy="36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noProof="0" dirty="0">
                <a:solidFill>
                  <a:prstClr val="white"/>
                </a:solidFill>
                <a:latin typeface="Century Gothic" panose="020B0502020202020204" pitchFamily="34" charset="0"/>
              </a:rPr>
              <a:t>10</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0" name="Action Button: Custom 16">
            <a:hlinkClick r:id="" action="ppaction://noaction" highlightClick="1">
              <a:snd r:embed="rId15" name="11 pas encore.wav"/>
            </a:hlinkClick>
            <a:extLst>
              <a:ext uri="{FF2B5EF4-FFF2-40B4-BE49-F238E27FC236}">
                <a16:creationId xmlns:a16="http://schemas.microsoft.com/office/drawing/2014/main" id="{D4B491BE-DEE1-4BAB-B62E-08BEC8F84C2F}"/>
              </a:ext>
            </a:extLst>
          </p:cNvPr>
          <p:cNvSpPr/>
          <p:nvPr/>
        </p:nvSpPr>
        <p:spPr>
          <a:xfrm>
            <a:off x="10714236" y="5155729"/>
            <a:ext cx="360000" cy="36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noProof="0" dirty="0">
                <a:solidFill>
                  <a:prstClr val="white"/>
                </a:solidFill>
                <a:latin typeface="Century Gothic" panose="020B0502020202020204" pitchFamily="34" charset="0"/>
              </a:rPr>
              <a:t>11</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1" name="Action Button: Custom 16">
            <a:hlinkClick r:id="" action="ppaction://noaction" highlightClick="1">
              <a:snd r:embed="rId16" name="12 la maladie.wav"/>
            </a:hlinkClick>
            <a:extLst>
              <a:ext uri="{FF2B5EF4-FFF2-40B4-BE49-F238E27FC236}">
                <a16:creationId xmlns:a16="http://schemas.microsoft.com/office/drawing/2014/main" id="{7C5D1C98-B338-48C7-A0D6-9CC93C596CA9}"/>
              </a:ext>
            </a:extLst>
          </p:cNvPr>
          <p:cNvSpPr/>
          <p:nvPr/>
        </p:nvSpPr>
        <p:spPr>
          <a:xfrm>
            <a:off x="10714236" y="5580683"/>
            <a:ext cx="360000" cy="36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noProof="0" dirty="0">
                <a:solidFill>
                  <a:prstClr val="white"/>
                </a:solidFill>
                <a:latin typeface="Century Gothic" panose="020B0502020202020204" pitchFamily="34" charset="0"/>
              </a:rPr>
              <a:t>12</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2" name="Rectangle 61"/>
          <p:cNvSpPr/>
          <p:nvPr/>
        </p:nvSpPr>
        <p:spPr>
          <a:xfrm>
            <a:off x="11308181" y="784947"/>
            <a:ext cx="394660" cy="615553"/>
          </a:xfrm>
          <a:prstGeom prst="rect">
            <a:avLst/>
          </a:prstGeom>
          <a:noFill/>
        </p:spPr>
        <p:txBody>
          <a:bodyPr wrap="none" lIns="91440" tIns="45720" rIns="91440" bIns="45720">
            <a:spAutoFit/>
          </a:bodyPr>
          <a:lstStyle/>
          <a:p>
            <a:pPr algn="ctr"/>
            <a:r>
              <a:rPr lang="en-US" sz="3400" b="1" dirty="0">
                <a:ln w="6600">
                  <a:solidFill>
                    <a:schemeClr val="accent2"/>
                  </a:solidFill>
                  <a:prstDash val="solid"/>
                </a:ln>
                <a:solidFill>
                  <a:srgbClr val="FFFFFF"/>
                </a:solidFill>
                <a:effectLst>
                  <a:outerShdw dist="38100" dir="2700000" algn="tl" rotWithShape="0">
                    <a:schemeClr val="accent2"/>
                  </a:outerShdw>
                </a:effectLst>
              </a:rPr>
              <a:t>F</a:t>
            </a:r>
            <a:endParaRPr lang="en-US" sz="3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63" name="Rectangle 62"/>
          <p:cNvSpPr/>
          <p:nvPr/>
        </p:nvSpPr>
        <p:spPr>
          <a:xfrm>
            <a:off x="11233925" y="1209131"/>
            <a:ext cx="550152" cy="615553"/>
          </a:xfrm>
          <a:prstGeom prst="rect">
            <a:avLst/>
          </a:prstGeom>
          <a:noFill/>
        </p:spPr>
        <p:txBody>
          <a:bodyPr wrap="none" lIns="91440" tIns="45720" rIns="91440" bIns="45720">
            <a:spAutoFit/>
          </a:bodyPr>
          <a:lstStyle/>
          <a:p>
            <a:pPr algn="ctr"/>
            <a:r>
              <a:rPr lang="en-US" sz="3400" b="1" dirty="0">
                <a:ln w="6600">
                  <a:solidFill>
                    <a:schemeClr val="accent2"/>
                  </a:solidFill>
                  <a:prstDash val="solid"/>
                </a:ln>
                <a:solidFill>
                  <a:srgbClr val="FFFFFF"/>
                </a:solidFill>
                <a:effectLst>
                  <a:outerShdw dist="38100" dir="2700000" algn="tl" rotWithShape="0">
                    <a:schemeClr val="accent2"/>
                  </a:outerShdw>
                </a:effectLst>
              </a:rPr>
              <a:t>G</a:t>
            </a:r>
            <a:endParaRPr lang="en-US" sz="3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64" name="Rectangle 63"/>
          <p:cNvSpPr/>
          <p:nvPr/>
        </p:nvSpPr>
        <p:spPr>
          <a:xfrm>
            <a:off x="11269545" y="1633315"/>
            <a:ext cx="489236" cy="615553"/>
          </a:xfrm>
          <a:prstGeom prst="rect">
            <a:avLst/>
          </a:prstGeom>
          <a:noFill/>
        </p:spPr>
        <p:txBody>
          <a:bodyPr wrap="none" lIns="91440" tIns="45720" rIns="91440" bIns="45720">
            <a:spAutoFit/>
          </a:bodyPr>
          <a:lstStyle/>
          <a:p>
            <a:pPr algn="ctr"/>
            <a:r>
              <a:rPr lang="en-US" sz="3400" b="1" dirty="0">
                <a:ln w="6600">
                  <a:solidFill>
                    <a:schemeClr val="accent2"/>
                  </a:solidFill>
                  <a:prstDash val="solid"/>
                </a:ln>
                <a:solidFill>
                  <a:srgbClr val="FFFFFF"/>
                </a:solidFill>
                <a:effectLst>
                  <a:outerShdw dist="38100" dir="2700000" algn="tl" rotWithShape="0">
                    <a:schemeClr val="accent2"/>
                  </a:outerShdw>
                </a:effectLst>
              </a:rPr>
              <a:t>D</a:t>
            </a:r>
            <a:endParaRPr lang="en-US" sz="3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65" name="Rectangle 64"/>
          <p:cNvSpPr/>
          <p:nvPr/>
        </p:nvSpPr>
        <p:spPr>
          <a:xfrm>
            <a:off x="11275312" y="2057499"/>
            <a:ext cx="410690" cy="615553"/>
          </a:xfrm>
          <a:prstGeom prst="rect">
            <a:avLst/>
          </a:prstGeom>
          <a:noFill/>
        </p:spPr>
        <p:txBody>
          <a:bodyPr wrap="none" lIns="91440" tIns="45720" rIns="91440" bIns="45720">
            <a:spAutoFit/>
          </a:bodyPr>
          <a:lstStyle/>
          <a:p>
            <a:pPr algn="ctr"/>
            <a:r>
              <a:rPr lang="en-US" sz="3400" b="1" dirty="0">
                <a:ln w="6600">
                  <a:solidFill>
                    <a:schemeClr val="accent2"/>
                  </a:solidFill>
                  <a:prstDash val="solid"/>
                </a:ln>
                <a:solidFill>
                  <a:srgbClr val="FFFFFF"/>
                </a:solidFill>
                <a:effectLst>
                  <a:outerShdw dist="38100" dir="2700000" algn="tl" rotWithShape="0">
                    <a:schemeClr val="accent2"/>
                  </a:outerShdw>
                </a:effectLst>
              </a:rPr>
              <a:t>E</a:t>
            </a:r>
            <a:endParaRPr lang="en-US" sz="3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66" name="Rectangle 65"/>
          <p:cNvSpPr/>
          <p:nvPr/>
        </p:nvSpPr>
        <p:spPr>
          <a:xfrm>
            <a:off x="11234277" y="2481682"/>
            <a:ext cx="524504" cy="615553"/>
          </a:xfrm>
          <a:prstGeom prst="rect">
            <a:avLst/>
          </a:prstGeom>
          <a:noFill/>
        </p:spPr>
        <p:txBody>
          <a:bodyPr wrap="none" lIns="91440" tIns="45720" rIns="91440" bIns="45720">
            <a:spAutoFit/>
          </a:bodyPr>
          <a:lstStyle/>
          <a:p>
            <a:pPr algn="ctr"/>
            <a:r>
              <a:rPr lang="en-US" sz="3400" b="1" dirty="0">
                <a:ln w="6600">
                  <a:solidFill>
                    <a:schemeClr val="accent2"/>
                  </a:solidFill>
                  <a:prstDash val="solid"/>
                </a:ln>
                <a:solidFill>
                  <a:srgbClr val="FFFFFF"/>
                </a:solidFill>
                <a:effectLst>
                  <a:outerShdw dist="38100" dir="2700000" algn="tl" rotWithShape="0">
                    <a:schemeClr val="accent2"/>
                  </a:outerShdw>
                </a:effectLst>
              </a:rPr>
              <a:t>C</a:t>
            </a:r>
            <a:endParaRPr lang="en-US" sz="3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67" name="Rectangle 66"/>
          <p:cNvSpPr/>
          <p:nvPr/>
        </p:nvSpPr>
        <p:spPr>
          <a:xfrm>
            <a:off x="11281174" y="2905867"/>
            <a:ext cx="394660" cy="615553"/>
          </a:xfrm>
          <a:prstGeom prst="rect">
            <a:avLst/>
          </a:prstGeom>
          <a:noFill/>
        </p:spPr>
        <p:txBody>
          <a:bodyPr wrap="none" lIns="91440" tIns="45720" rIns="91440" bIns="45720">
            <a:spAutoFit/>
          </a:bodyPr>
          <a:lstStyle/>
          <a:p>
            <a:pPr algn="ctr"/>
            <a:r>
              <a:rPr lang="en-US" sz="3400" b="1" dirty="0">
                <a:ln w="6600">
                  <a:solidFill>
                    <a:schemeClr val="accent2"/>
                  </a:solidFill>
                  <a:prstDash val="solid"/>
                </a:ln>
                <a:solidFill>
                  <a:srgbClr val="FFFFFF"/>
                </a:solidFill>
                <a:effectLst>
                  <a:outerShdw dist="38100" dir="2700000" algn="tl" rotWithShape="0">
                    <a:schemeClr val="accent2"/>
                  </a:outerShdw>
                </a:effectLst>
              </a:rPr>
              <a:t>J</a:t>
            </a:r>
            <a:endParaRPr lang="en-US" sz="3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68" name="Rectangle 67"/>
          <p:cNvSpPr/>
          <p:nvPr/>
        </p:nvSpPr>
        <p:spPr>
          <a:xfrm>
            <a:off x="11229543" y="3330051"/>
            <a:ext cx="506870" cy="615553"/>
          </a:xfrm>
          <a:prstGeom prst="rect">
            <a:avLst/>
          </a:prstGeom>
          <a:noFill/>
        </p:spPr>
        <p:txBody>
          <a:bodyPr wrap="none" lIns="91440" tIns="45720" rIns="91440" bIns="45720">
            <a:spAutoFit/>
          </a:bodyPr>
          <a:lstStyle/>
          <a:p>
            <a:pPr algn="ctr"/>
            <a:r>
              <a:rPr lang="en-US" sz="3400" b="1" dirty="0">
                <a:ln w="6600">
                  <a:solidFill>
                    <a:schemeClr val="accent2"/>
                  </a:solidFill>
                  <a:prstDash val="solid"/>
                </a:ln>
                <a:solidFill>
                  <a:srgbClr val="FFFFFF"/>
                </a:solidFill>
                <a:effectLst>
                  <a:outerShdw dist="38100" dir="2700000" algn="tl" rotWithShape="0">
                    <a:schemeClr val="accent2"/>
                  </a:outerShdw>
                </a:effectLst>
              </a:rPr>
              <a:t>A</a:t>
            </a:r>
            <a:endParaRPr lang="en-US" sz="3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69" name="Rectangle 68"/>
          <p:cNvSpPr/>
          <p:nvPr/>
        </p:nvSpPr>
        <p:spPr>
          <a:xfrm>
            <a:off x="11257334" y="3754235"/>
            <a:ext cx="455574" cy="615553"/>
          </a:xfrm>
          <a:prstGeom prst="rect">
            <a:avLst/>
          </a:prstGeom>
          <a:noFill/>
        </p:spPr>
        <p:txBody>
          <a:bodyPr wrap="none" lIns="91440" tIns="45720" rIns="91440" bIns="45720">
            <a:spAutoFit/>
          </a:bodyPr>
          <a:lstStyle/>
          <a:p>
            <a:pPr algn="ctr"/>
            <a:r>
              <a:rPr lang="en-US" sz="3400" b="1" dirty="0">
                <a:ln w="6600">
                  <a:solidFill>
                    <a:schemeClr val="accent2"/>
                  </a:solidFill>
                  <a:prstDash val="solid"/>
                </a:ln>
                <a:solidFill>
                  <a:srgbClr val="FFFFFF"/>
                </a:solidFill>
                <a:effectLst>
                  <a:outerShdw dist="38100" dir="2700000" algn="tl" rotWithShape="0">
                    <a:schemeClr val="accent2"/>
                  </a:outerShdw>
                </a:effectLst>
              </a:rPr>
              <a:t>K</a:t>
            </a:r>
            <a:endParaRPr lang="en-US" sz="3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70" name="Rectangle 69"/>
          <p:cNvSpPr/>
          <p:nvPr/>
        </p:nvSpPr>
        <p:spPr>
          <a:xfrm>
            <a:off x="11244510" y="4178419"/>
            <a:ext cx="481222" cy="615553"/>
          </a:xfrm>
          <a:prstGeom prst="rect">
            <a:avLst/>
          </a:prstGeom>
          <a:noFill/>
        </p:spPr>
        <p:txBody>
          <a:bodyPr wrap="none" lIns="91440" tIns="45720" rIns="91440" bIns="45720">
            <a:spAutoFit/>
          </a:bodyPr>
          <a:lstStyle/>
          <a:p>
            <a:pPr algn="ctr"/>
            <a:r>
              <a:rPr lang="en-US" sz="3400" b="1" dirty="0">
                <a:ln w="6600">
                  <a:solidFill>
                    <a:schemeClr val="accent2"/>
                  </a:solidFill>
                  <a:prstDash val="solid"/>
                </a:ln>
                <a:solidFill>
                  <a:srgbClr val="FFFFFF"/>
                </a:solidFill>
                <a:effectLst>
                  <a:outerShdw dist="38100" dir="2700000" algn="tl" rotWithShape="0">
                    <a:schemeClr val="accent2"/>
                  </a:outerShdw>
                </a:effectLst>
              </a:rPr>
              <a:t>H</a:t>
            </a:r>
            <a:endParaRPr lang="en-US" sz="3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71" name="Rectangle 70"/>
          <p:cNvSpPr/>
          <p:nvPr/>
        </p:nvSpPr>
        <p:spPr>
          <a:xfrm>
            <a:off x="11304110" y="4602603"/>
            <a:ext cx="306495" cy="615553"/>
          </a:xfrm>
          <a:prstGeom prst="rect">
            <a:avLst/>
          </a:prstGeom>
          <a:noFill/>
        </p:spPr>
        <p:txBody>
          <a:bodyPr wrap="none" lIns="91440" tIns="45720" rIns="91440" bIns="45720">
            <a:spAutoFit/>
          </a:bodyPr>
          <a:lstStyle/>
          <a:p>
            <a:pPr algn="ctr"/>
            <a:r>
              <a:rPr lang="en-US" sz="3400" b="1" dirty="0">
                <a:ln w="6600">
                  <a:solidFill>
                    <a:schemeClr val="accent2"/>
                  </a:solidFill>
                  <a:prstDash val="solid"/>
                </a:ln>
                <a:solidFill>
                  <a:srgbClr val="FFFFFF"/>
                </a:solidFill>
                <a:effectLst>
                  <a:outerShdw dist="38100" dir="2700000" algn="tl" rotWithShape="0">
                    <a:schemeClr val="accent2"/>
                  </a:outerShdw>
                </a:effectLst>
              </a:rPr>
              <a:t>I</a:t>
            </a:r>
            <a:endParaRPr lang="en-US" sz="3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72" name="Rectangle 71"/>
          <p:cNvSpPr/>
          <p:nvPr/>
        </p:nvSpPr>
        <p:spPr>
          <a:xfrm>
            <a:off x="11296608" y="5026787"/>
            <a:ext cx="377027" cy="615553"/>
          </a:xfrm>
          <a:prstGeom prst="rect">
            <a:avLst/>
          </a:prstGeom>
          <a:noFill/>
        </p:spPr>
        <p:txBody>
          <a:bodyPr wrap="none" lIns="91440" tIns="45720" rIns="91440" bIns="45720">
            <a:spAutoFit/>
          </a:bodyPr>
          <a:lstStyle/>
          <a:p>
            <a:pPr algn="ctr"/>
            <a:r>
              <a:rPr lang="en-US" sz="3400" b="1" dirty="0">
                <a:ln w="6600">
                  <a:solidFill>
                    <a:schemeClr val="accent2"/>
                  </a:solidFill>
                  <a:prstDash val="solid"/>
                </a:ln>
                <a:solidFill>
                  <a:srgbClr val="FFFFFF"/>
                </a:solidFill>
                <a:effectLst>
                  <a:outerShdw dist="38100" dir="2700000" algn="tl" rotWithShape="0">
                    <a:schemeClr val="accent2"/>
                  </a:outerShdw>
                </a:effectLst>
              </a:rPr>
              <a:t>L</a:t>
            </a:r>
            <a:endParaRPr lang="en-US" sz="3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73" name="Rectangle 72"/>
          <p:cNvSpPr/>
          <p:nvPr/>
        </p:nvSpPr>
        <p:spPr>
          <a:xfrm>
            <a:off x="11266151" y="5450971"/>
            <a:ext cx="437940" cy="615553"/>
          </a:xfrm>
          <a:prstGeom prst="rect">
            <a:avLst/>
          </a:prstGeom>
          <a:noFill/>
        </p:spPr>
        <p:txBody>
          <a:bodyPr wrap="none" lIns="91440" tIns="45720" rIns="91440" bIns="45720">
            <a:spAutoFit/>
          </a:bodyPr>
          <a:lstStyle/>
          <a:p>
            <a:pPr algn="ctr"/>
            <a:r>
              <a:rPr lang="en-US" sz="3400" b="1" dirty="0">
                <a:ln w="6600">
                  <a:solidFill>
                    <a:schemeClr val="accent2"/>
                  </a:solidFill>
                  <a:prstDash val="solid"/>
                </a:ln>
                <a:solidFill>
                  <a:srgbClr val="FFFFFF"/>
                </a:solidFill>
                <a:effectLst>
                  <a:outerShdw dist="38100" dir="2700000" algn="tl" rotWithShape="0">
                    <a:schemeClr val="accent2"/>
                  </a:outerShdw>
                </a:effectLst>
              </a:rPr>
              <a:t>B</a:t>
            </a:r>
            <a:endParaRPr lang="en-US" sz="3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pic>
        <p:nvPicPr>
          <p:cNvPr id="9" name="Picture 8">
            <a:extLst>
              <a:ext uri="{FF2B5EF4-FFF2-40B4-BE49-F238E27FC236}">
                <a16:creationId xmlns:a16="http://schemas.microsoft.com/office/drawing/2014/main" id="{08C5B945-436F-4834-9B0E-CD1C4E716A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206978">
            <a:off x="8004304" y="4372115"/>
            <a:ext cx="2357284" cy="2135794"/>
          </a:xfrm>
          <a:prstGeom prst="rect">
            <a:avLst/>
          </a:prstGeom>
        </p:spPr>
      </p:pic>
      <p:sp>
        <p:nvSpPr>
          <p:cNvPr id="16" name="TextBox 15">
            <a:extLst>
              <a:ext uri="{FF2B5EF4-FFF2-40B4-BE49-F238E27FC236}">
                <a16:creationId xmlns:a16="http://schemas.microsoft.com/office/drawing/2014/main" id="{CB9DC47D-F951-43DB-A791-6C03139F7233}"/>
              </a:ext>
            </a:extLst>
          </p:cNvPr>
          <p:cNvSpPr txBox="1"/>
          <p:nvPr/>
        </p:nvSpPr>
        <p:spPr>
          <a:xfrm rot="20768504">
            <a:off x="8230084" y="5224569"/>
            <a:ext cx="1910685" cy="430887"/>
          </a:xfrm>
          <a:prstGeom prst="rect">
            <a:avLst/>
          </a:prstGeom>
          <a:noFill/>
        </p:spPr>
        <p:txBody>
          <a:bodyPr wrap="square" rtlCol="0">
            <a:spAutoFit/>
          </a:bodyPr>
          <a:lstStyle/>
          <a:p>
            <a:pPr algn="ctr"/>
            <a:r>
              <a:rPr lang="en-GB" sz="2200" b="1" dirty="0">
                <a:solidFill>
                  <a:schemeClr val="accent5">
                    <a:lumMod val="50000"/>
                  </a:schemeClr>
                </a:solidFill>
              </a:rPr>
              <a:t>not yet</a:t>
            </a:r>
          </a:p>
        </p:txBody>
      </p:sp>
      <p:sp>
        <p:nvSpPr>
          <p:cNvPr id="17" name="Rectangle 16">
            <a:extLst>
              <a:ext uri="{FF2B5EF4-FFF2-40B4-BE49-F238E27FC236}">
                <a16:creationId xmlns:a16="http://schemas.microsoft.com/office/drawing/2014/main" id="{18588E37-654F-4001-9886-CC070D559D89}"/>
              </a:ext>
            </a:extLst>
          </p:cNvPr>
          <p:cNvSpPr/>
          <p:nvPr/>
        </p:nvSpPr>
        <p:spPr>
          <a:xfrm>
            <a:off x="8393052" y="5799437"/>
            <a:ext cx="518092" cy="646331"/>
          </a:xfrm>
          <a:prstGeom prst="rect">
            <a:avLst/>
          </a:prstGeom>
          <a:noFill/>
        </p:spPr>
        <p:txBody>
          <a:bodyPr wrap="none" lIns="91440" tIns="45720" rIns="91440" bIns="45720">
            <a:spAutoFit/>
          </a:bodyPr>
          <a:lstStyle/>
          <a:p>
            <a:pPr algn="ctr"/>
            <a:r>
              <a:rPr lang="en-US" sz="3600" b="1" dirty="0">
                <a:ln w="6600">
                  <a:solidFill>
                    <a:schemeClr val="accent2"/>
                  </a:solidFill>
                  <a:prstDash val="solid"/>
                </a:ln>
                <a:solidFill>
                  <a:srgbClr val="FFFFFF"/>
                </a:solidFill>
                <a:effectLst>
                  <a:outerShdw dist="38100" dir="2700000" algn="tl" rotWithShape="0">
                    <a:schemeClr val="accent2"/>
                  </a:outerShdw>
                </a:effectLst>
              </a:rPr>
              <a:t>L.</a:t>
            </a:r>
            <a:endParaRPr lang="en-US" sz="36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pic>
        <p:nvPicPr>
          <p:cNvPr id="18" name="Picture 17" descr="A picture containing text, picture frame&#10;&#10;Description automatically generated">
            <a:extLst>
              <a:ext uri="{FF2B5EF4-FFF2-40B4-BE49-F238E27FC236}">
                <a16:creationId xmlns:a16="http://schemas.microsoft.com/office/drawing/2014/main" id="{4CD59B5A-C2B5-9D4C-A714-902299FE7FFA}"/>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8256265" y="311962"/>
            <a:ext cx="2413955" cy="2413955"/>
          </a:xfrm>
          <a:prstGeom prst="rect">
            <a:avLst/>
          </a:prstGeom>
        </p:spPr>
      </p:pic>
      <p:pic>
        <p:nvPicPr>
          <p:cNvPr id="34" name="Picture 33" descr="Background pattern&#10;&#10;Description automatically generated">
            <a:extLst>
              <a:ext uri="{FF2B5EF4-FFF2-40B4-BE49-F238E27FC236}">
                <a16:creationId xmlns:a16="http://schemas.microsoft.com/office/drawing/2014/main" id="{4ED66246-6A39-5240-AECE-12CAC3698380}"/>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6585321" y="2687097"/>
            <a:ext cx="1118286" cy="1535843"/>
          </a:xfrm>
          <a:prstGeom prst="rect">
            <a:avLst/>
          </a:prstGeom>
        </p:spPr>
      </p:pic>
      <p:pic>
        <p:nvPicPr>
          <p:cNvPr id="74" name="Picture 73" descr="Shape, circle&#10;&#10;Description automatically generated">
            <a:extLst>
              <a:ext uri="{FF2B5EF4-FFF2-40B4-BE49-F238E27FC236}">
                <a16:creationId xmlns:a16="http://schemas.microsoft.com/office/drawing/2014/main" id="{B3D46F3C-A9D0-7543-9D7A-DA1DDB5992E3}"/>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2149293" y="3196292"/>
            <a:ext cx="1433639" cy="1433639"/>
          </a:xfrm>
          <a:prstGeom prst="rect">
            <a:avLst/>
          </a:prstGeom>
        </p:spPr>
      </p:pic>
      <p:pic>
        <p:nvPicPr>
          <p:cNvPr id="77" name="Picture 76" descr="Icon&#10;&#10;Description automatically generated">
            <a:extLst>
              <a:ext uri="{FF2B5EF4-FFF2-40B4-BE49-F238E27FC236}">
                <a16:creationId xmlns:a16="http://schemas.microsoft.com/office/drawing/2014/main" id="{BFF28B84-A6B4-0D45-BF44-64E4D12F855A}"/>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3080736" y="1802107"/>
            <a:ext cx="1215161" cy="1313688"/>
          </a:xfrm>
          <a:prstGeom prst="rect">
            <a:avLst/>
          </a:prstGeom>
        </p:spPr>
      </p:pic>
      <p:pic>
        <p:nvPicPr>
          <p:cNvPr id="2050" name="Picture 2" descr="Leg Clip Art">
            <a:extLst>
              <a:ext uri="{FF2B5EF4-FFF2-40B4-BE49-F238E27FC236}">
                <a16:creationId xmlns:a16="http://schemas.microsoft.com/office/drawing/2014/main" id="{BE86CC3F-CAB4-4B98-A060-7137C530CAF7}"/>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62040" y="4786898"/>
            <a:ext cx="1204040" cy="1290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9995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7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p:bldP spid="63" grpId="0"/>
      <p:bldP spid="64" grpId="0"/>
      <p:bldP spid="65" grpId="0"/>
      <p:bldP spid="66" grpId="0"/>
      <p:bldP spid="67" grpId="0"/>
      <p:bldP spid="68" grpId="0"/>
      <p:bldP spid="69" grpId="0"/>
      <p:bldP spid="70" grpId="0"/>
      <p:bldP spid="71" grpId="0"/>
      <p:bldP spid="72" grpId="0"/>
      <p:bldP spid="7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754030" cy="707849"/>
          </a:xfrm>
        </p:spPr>
        <p:txBody>
          <a:bodyPr>
            <a:normAutofit/>
          </a:bodyPr>
          <a:lstStyle/>
          <a:p>
            <a:r>
              <a:rPr lang="fr-FR" sz="3600" b="1" dirty="0" err="1">
                <a:solidFill>
                  <a:schemeClr val="bg1"/>
                </a:solidFill>
              </a:rPr>
              <a:t>Saying</a:t>
            </a:r>
            <a:r>
              <a:rPr lang="fr-FR" sz="3600" b="1" dirty="0">
                <a:solidFill>
                  <a:schemeClr val="bg1"/>
                </a:solidFill>
              </a:rPr>
              <a:t> </a:t>
            </a:r>
            <a:r>
              <a:rPr lang="fr-FR" sz="3600" b="1" dirty="0" err="1">
                <a:solidFill>
                  <a:schemeClr val="bg1"/>
                </a:solidFill>
              </a:rPr>
              <a:t>what</a:t>
            </a:r>
            <a:r>
              <a:rPr lang="fr-FR" sz="3600" b="1" dirty="0">
                <a:solidFill>
                  <a:schemeClr val="bg1"/>
                </a:solidFill>
              </a:rPr>
              <a:t> </a:t>
            </a:r>
            <a:r>
              <a:rPr lang="fr-FR" sz="3600" b="1" dirty="0" err="1">
                <a:solidFill>
                  <a:schemeClr val="bg1"/>
                </a:solidFill>
              </a:rPr>
              <a:t>hurts</a:t>
            </a:r>
            <a:endParaRPr lang="fr-FR" sz="3600" b="1" dirty="0">
              <a:solidFill>
                <a:schemeClr val="bg1"/>
              </a:solidFill>
            </a:endParaRPr>
          </a:p>
        </p:txBody>
      </p:sp>
      <p:sp>
        <p:nvSpPr>
          <p:cNvPr id="5" name="Rounded Rectangle 46">
            <a:extLst>
              <a:ext uri="{FF2B5EF4-FFF2-40B4-BE49-F238E27FC236}">
                <a16:creationId xmlns:a16="http://schemas.microsoft.com/office/drawing/2014/main" id="{A02A453C-DE50-40D8-BF6D-776FC8320ECC}"/>
              </a:ext>
            </a:extLst>
          </p:cNvPr>
          <p:cNvSpPr/>
          <p:nvPr/>
        </p:nvSpPr>
        <p:spPr>
          <a:xfrm>
            <a:off x="10142807" y="249869"/>
            <a:ext cx="1767114"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prstClr val="white"/>
                </a:solidFill>
                <a:latin typeface="Century Gothic" panose="020B0502020202020204" pitchFamily="34" charset="0"/>
              </a:rPr>
              <a:t>vocabulaire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278DB9CE-FF2E-DE4F-B1DB-8DAC874DD962}"/>
              </a:ext>
            </a:extLst>
          </p:cNvPr>
          <p:cNvSpPr txBox="1"/>
          <p:nvPr/>
        </p:nvSpPr>
        <p:spPr>
          <a:xfrm>
            <a:off x="139939" y="1243523"/>
            <a:ext cx="11912121" cy="5007846"/>
          </a:xfrm>
          <a:prstGeom prst="rect">
            <a:avLst/>
          </a:prstGeom>
          <a:noFill/>
        </p:spPr>
        <p:txBody>
          <a:bodyPr wrap="square" rtlCol="0">
            <a:spAutoFit/>
          </a:bodyPr>
          <a:lstStyle/>
          <a:p>
            <a:pPr algn="l"/>
            <a:r>
              <a:rPr lang="en-GB" sz="2400" dirty="0">
                <a:solidFill>
                  <a:srgbClr val="203864"/>
                </a:solidFill>
              </a:rPr>
              <a:t>In French, we use the expression ‘</a:t>
            </a:r>
            <a:r>
              <a:rPr lang="en-GB" sz="2400" b="1" dirty="0" err="1">
                <a:solidFill>
                  <a:srgbClr val="EE6000"/>
                </a:solidFill>
              </a:rPr>
              <a:t>avoir</a:t>
            </a:r>
            <a:r>
              <a:rPr lang="en-GB" sz="2400" b="1" dirty="0">
                <a:solidFill>
                  <a:srgbClr val="EE6000"/>
                </a:solidFill>
              </a:rPr>
              <a:t> mal</a:t>
            </a:r>
            <a:r>
              <a:rPr lang="en-GB" sz="2400" dirty="0">
                <a:solidFill>
                  <a:srgbClr val="203864"/>
                </a:solidFill>
              </a:rPr>
              <a:t>’ to say we are ‘</a:t>
            </a:r>
            <a:r>
              <a:rPr lang="en-GB" sz="2400" b="1" dirty="0">
                <a:solidFill>
                  <a:srgbClr val="203864"/>
                </a:solidFill>
              </a:rPr>
              <a:t>in pain</a:t>
            </a:r>
            <a:r>
              <a:rPr lang="en-GB" sz="2400" dirty="0">
                <a:solidFill>
                  <a:srgbClr val="203864"/>
                </a:solidFill>
              </a:rPr>
              <a:t>’ or ‘</a:t>
            </a:r>
            <a:r>
              <a:rPr lang="en-GB" sz="2400" b="1" dirty="0">
                <a:solidFill>
                  <a:srgbClr val="203864"/>
                </a:solidFill>
              </a:rPr>
              <a:t>hurt</a:t>
            </a:r>
            <a:r>
              <a:rPr lang="en-GB" sz="2400" dirty="0">
                <a:solidFill>
                  <a:srgbClr val="203864"/>
                </a:solidFill>
              </a:rPr>
              <a:t>’:</a:t>
            </a:r>
          </a:p>
          <a:p>
            <a:pPr algn="l"/>
            <a:endParaRPr lang="en-GB" sz="2400" dirty="0">
              <a:solidFill>
                <a:srgbClr val="203864"/>
              </a:solidFill>
            </a:endParaRPr>
          </a:p>
          <a:p>
            <a:pPr algn="l">
              <a:lnSpc>
                <a:spcPct val="150000"/>
              </a:lnSpc>
            </a:pPr>
            <a:r>
              <a:rPr lang="en-GB" sz="2400" dirty="0" err="1">
                <a:solidFill>
                  <a:srgbClr val="203864"/>
                </a:solidFill>
              </a:rPr>
              <a:t>J’</a:t>
            </a:r>
            <a:r>
              <a:rPr lang="en-GB" sz="2400" b="1" dirty="0" err="1">
                <a:solidFill>
                  <a:srgbClr val="EE6000"/>
                </a:solidFill>
              </a:rPr>
              <a:t>ai</a:t>
            </a:r>
            <a:r>
              <a:rPr lang="en-GB" sz="2400" dirty="0">
                <a:solidFill>
                  <a:srgbClr val="203864"/>
                </a:solidFill>
              </a:rPr>
              <a:t> </a:t>
            </a:r>
            <a:r>
              <a:rPr lang="en-GB" sz="2400" b="1" dirty="0">
                <a:solidFill>
                  <a:srgbClr val="EE6000"/>
                </a:solidFill>
              </a:rPr>
              <a:t>mal</a:t>
            </a:r>
            <a:r>
              <a:rPr lang="en-GB" sz="2400" dirty="0">
                <a:solidFill>
                  <a:srgbClr val="203864"/>
                </a:solidFill>
              </a:rPr>
              <a:t>.				I am </a:t>
            </a:r>
            <a:r>
              <a:rPr lang="en-GB" sz="2400" b="1" dirty="0">
                <a:solidFill>
                  <a:srgbClr val="203864"/>
                </a:solidFill>
              </a:rPr>
              <a:t>in pain</a:t>
            </a:r>
            <a:r>
              <a:rPr lang="en-GB" sz="2400" dirty="0">
                <a:solidFill>
                  <a:srgbClr val="203864"/>
                </a:solidFill>
              </a:rPr>
              <a:t>. / I am </a:t>
            </a:r>
            <a:r>
              <a:rPr lang="en-GB" sz="2400" b="1" dirty="0">
                <a:solidFill>
                  <a:srgbClr val="203864"/>
                </a:solidFill>
              </a:rPr>
              <a:t>hurt</a:t>
            </a:r>
            <a:r>
              <a:rPr lang="en-GB" sz="2400" dirty="0">
                <a:solidFill>
                  <a:srgbClr val="203864"/>
                </a:solidFill>
              </a:rPr>
              <a:t>. </a:t>
            </a:r>
          </a:p>
          <a:p>
            <a:pPr algn="l">
              <a:lnSpc>
                <a:spcPct val="150000"/>
              </a:lnSpc>
            </a:pPr>
            <a:r>
              <a:rPr lang="en-GB" sz="2400" dirty="0">
                <a:solidFill>
                  <a:srgbClr val="203864"/>
                </a:solidFill>
              </a:rPr>
              <a:t>Elle </a:t>
            </a:r>
            <a:r>
              <a:rPr lang="en-GB" sz="2400" b="1" dirty="0">
                <a:solidFill>
                  <a:srgbClr val="EE6000"/>
                </a:solidFill>
              </a:rPr>
              <a:t>a mal</a:t>
            </a:r>
            <a:r>
              <a:rPr lang="en-GB" sz="2400" dirty="0">
                <a:solidFill>
                  <a:srgbClr val="203864"/>
                </a:solidFill>
              </a:rPr>
              <a:t>.				She is </a:t>
            </a:r>
            <a:r>
              <a:rPr lang="en-GB" sz="2400" b="1" dirty="0">
                <a:solidFill>
                  <a:srgbClr val="203864"/>
                </a:solidFill>
              </a:rPr>
              <a:t>in pain</a:t>
            </a:r>
            <a:r>
              <a:rPr lang="en-GB" sz="2400" dirty="0">
                <a:solidFill>
                  <a:srgbClr val="203864"/>
                </a:solidFill>
              </a:rPr>
              <a:t>. / She is </a:t>
            </a:r>
            <a:r>
              <a:rPr lang="en-GB" sz="2400" b="1" dirty="0">
                <a:solidFill>
                  <a:srgbClr val="203864"/>
                </a:solidFill>
              </a:rPr>
              <a:t>hurt</a:t>
            </a:r>
            <a:r>
              <a:rPr lang="en-GB" sz="2400" dirty="0">
                <a:solidFill>
                  <a:srgbClr val="203864"/>
                </a:solidFill>
              </a:rPr>
              <a:t>. </a:t>
            </a:r>
          </a:p>
          <a:p>
            <a:pPr algn="l"/>
            <a:endParaRPr lang="en-GB" sz="2400" dirty="0">
              <a:solidFill>
                <a:srgbClr val="203864"/>
              </a:solidFill>
            </a:endParaRPr>
          </a:p>
          <a:p>
            <a:pPr algn="l"/>
            <a:r>
              <a:rPr lang="en-GB" sz="2400" dirty="0">
                <a:solidFill>
                  <a:srgbClr val="203864"/>
                </a:solidFill>
              </a:rPr>
              <a:t>To say a specific</a:t>
            </a:r>
            <a:r>
              <a:rPr lang="en-GB" sz="2400" b="1" dirty="0">
                <a:solidFill>
                  <a:srgbClr val="203864"/>
                </a:solidFill>
              </a:rPr>
              <a:t> body part </a:t>
            </a:r>
            <a:r>
              <a:rPr lang="en-GB" sz="2400" dirty="0">
                <a:solidFill>
                  <a:srgbClr val="203864"/>
                </a:solidFill>
              </a:rPr>
              <a:t>hurts or is sore, we use the expression </a:t>
            </a:r>
            <a:r>
              <a:rPr lang="en-GB" sz="2400" b="1" dirty="0" err="1">
                <a:solidFill>
                  <a:srgbClr val="EE6000"/>
                </a:solidFill>
              </a:rPr>
              <a:t>avoir</a:t>
            </a:r>
            <a:r>
              <a:rPr lang="en-GB" sz="2400" b="1" dirty="0">
                <a:solidFill>
                  <a:srgbClr val="EE6000"/>
                </a:solidFill>
              </a:rPr>
              <a:t> mal à + definite article</a:t>
            </a:r>
            <a:r>
              <a:rPr lang="en-GB" sz="2400" dirty="0">
                <a:solidFill>
                  <a:srgbClr val="203864"/>
                </a:solidFill>
              </a:rPr>
              <a:t>:</a:t>
            </a:r>
          </a:p>
          <a:p>
            <a:pPr algn="l"/>
            <a:endParaRPr lang="en-GB" sz="2400" dirty="0">
              <a:solidFill>
                <a:srgbClr val="203864"/>
              </a:solidFill>
            </a:endParaRPr>
          </a:p>
          <a:p>
            <a:pPr algn="l">
              <a:lnSpc>
                <a:spcPct val="150000"/>
              </a:lnSpc>
            </a:pPr>
            <a:r>
              <a:rPr lang="fr-FR" sz="2400" dirty="0">
                <a:solidFill>
                  <a:srgbClr val="203864"/>
                </a:solidFill>
              </a:rPr>
              <a:t>Tu </a:t>
            </a:r>
            <a:r>
              <a:rPr lang="fr-FR" sz="2400" b="1" dirty="0">
                <a:solidFill>
                  <a:srgbClr val="EE6000"/>
                </a:solidFill>
              </a:rPr>
              <a:t>as mal à la </a:t>
            </a:r>
            <a:r>
              <a:rPr lang="fr-FR" sz="2400" dirty="0">
                <a:solidFill>
                  <a:srgbClr val="203864"/>
                </a:solidFill>
              </a:rPr>
              <a:t>jambe.		</a:t>
            </a:r>
            <a:r>
              <a:rPr lang="fr-FR" sz="2400" dirty="0" err="1">
                <a:solidFill>
                  <a:srgbClr val="203864"/>
                </a:solidFill>
              </a:rPr>
              <a:t>Your</a:t>
            </a:r>
            <a:r>
              <a:rPr lang="fr-FR" sz="2400" dirty="0">
                <a:solidFill>
                  <a:srgbClr val="203864"/>
                </a:solidFill>
              </a:rPr>
              <a:t> </a:t>
            </a:r>
            <a:r>
              <a:rPr lang="fr-FR" sz="2400" dirty="0" err="1">
                <a:solidFill>
                  <a:srgbClr val="203864"/>
                </a:solidFill>
              </a:rPr>
              <a:t>leg</a:t>
            </a:r>
            <a:r>
              <a:rPr lang="fr-FR" sz="2400" dirty="0">
                <a:solidFill>
                  <a:srgbClr val="203864"/>
                </a:solidFill>
              </a:rPr>
              <a:t> </a:t>
            </a:r>
            <a:r>
              <a:rPr lang="fr-FR" sz="2400" b="1" dirty="0" err="1">
                <a:solidFill>
                  <a:srgbClr val="203864"/>
                </a:solidFill>
              </a:rPr>
              <a:t>hurts</a:t>
            </a:r>
            <a:r>
              <a:rPr lang="fr-FR" sz="2400" dirty="0">
                <a:solidFill>
                  <a:srgbClr val="203864"/>
                </a:solidFill>
              </a:rPr>
              <a:t> </a:t>
            </a:r>
            <a:r>
              <a:rPr lang="fr-FR" sz="2400" b="1" dirty="0">
                <a:solidFill>
                  <a:srgbClr val="203864"/>
                </a:solidFill>
              </a:rPr>
              <a:t>/ </a:t>
            </a:r>
            <a:r>
              <a:rPr lang="fr-FR" sz="2400" b="1" dirty="0" err="1">
                <a:solidFill>
                  <a:srgbClr val="203864"/>
                </a:solidFill>
              </a:rPr>
              <a:t>is</a:t>
            </a:r>
            <a:r>
              <a:rPr lang="fr-FR" sz="2400" b="1" dirty="0">
                <a:solidFill>
                  <a:srgbClr val="203864"/>
                </a:solidFill>
              </a:rPr>
              <a:t> sore</a:t>
            </a:r>
            <a:r>
              <a:rPr lang="fr-FR" sz="2400" dirty="0">
                <a:solidFill>
                  <a:srgbClr val="203864"/>
                </a:solidFill>
              </a:rPr>
              <a:t>. </a:t>
            </a:r>
          </a:p>
          <a:p>
            <a:pPr>
              <a:lnSpc>
                <a:spcPct val="150000"/>
              </a:lnSpc>
            </a:pPr>
            <a:r>
              <a:rPr lang="fr-FR" sz="2400" dirty="0">
                <a:solidFill>
                  <a:srgbClr val="203864"/>
                </a:solidFill>
              </a:rPr>
              <a:t>J’</a:t>
            </a:r>
            <a:r>
              <a:rPr lang="fr-FR" sz="2400" b="1" dirty="0">
                <a:solidFill>
                  <a:srgbClr val="EE6000"/>
                </a:solidFill>
              </a:rPr>
              <a:t>ai mal au </a:t>
            </a:r>
            <a:r>
              <a:rPr lang="fr-FR" sz="2400" dirty="0">
                <a:solidFill>
                  <a:srgbClr val="203864"/>
                </a:solidFill>
              </a:rPr>
              <a:t>cœur.			</a:t>
            </a:r>
            <a:r>
              <a:rPr lang="fr-FR" sz="2400" dirty="0" err="1">
                <a:solidFill>
                  <a:srgbClr val="203864"/>
                </a:solidFill>
              </a:rPr>
              <a:t>My</a:t>
            </a:r>
            <a:r>
              <a:rPr lang="fr-FR" sz="2400" dirty="0">
                <a:solidFill>
                  <a:srgbClr val="203864"/>
                </a:solidFill>
              </a:rPr>
              <a:t> </a:t>
            </a:r>
            <a:r>
              <a:rPr lang="fr-FR" sz="2400" dirty="0" err="1">
                <a:solidFill>
                  <a:srgbClr val="203864"/>
                </a:solidFill>
              </a:rPr>
              <a:t>heart</a:t>
            </a:r>
            <a:r>
              <a:rPr lang="fr-FR" sz="2400" dirty="0">
                <a:solidFill>
                  <a:srgbClr val="203864"/>
                </a:solidFill>
              </a:rPr>
              <a:t> </a:t>
            </a:r>
            <a:r>
              <a:rPr lang="fr-FR" sz="2400" b="1" dirty="0" err="1">
                <a:solidFill>
                  <a:srgbClr val="203864"/>
                </a:solidFill>
              </a:rPr>
              <a:t>hurts</a:t>
            </a:r>
            <a:r>
              <a:rPr lang="fr-FR" sz="2400" b="1" dirty="0">
                <a:solidFill>
                  <a:srgbClr val="203864"/>
                </a:solidFill>
              </a:rPr>
              <a:t> / </a:t>
            </a:r>
            <a:r>
              <a:rPr lang="fr-FR" sz="2400" b="1" dirty="0" err="1">
                <a:solidFill>
                  <a:srgbClr val="203864"/>
                </a:solidFill>
              </a:rPr>
              <a:t>is</a:t>
            </a:r>
            <a:r>
              <a:rPr lang="fr-FR" sz="2400" b="1" dirty="0">
                <a:solidFill>
                  <a:srgbClr val="203864"/>
                </a:solidFill>
              </a:rPr>
              <a:t> sore</a:t>
            </a:r>
            <a:r>
              <a:rPr lang="fr-FR" sz="2400" dirty="0">
                <a:solidFill>
                  <a:srgbClr val="203864"/>
                </a:solidFill>
              </a:rPr>
              <a:t>.</a:t>
            </a:r>
          </a:p>
          <a:p>
            <a:pPr algn="l">
              <a:lnSpc>
                <a:spcPct val="150000"/>
              </a:lnSpc>
            </a:pPr>
            <a:r>
              <a:rPr lang="fr-FR" sz="2400" dirty="0">
                <a:solidFill>
                  <a:srgbClr val="203864"/>
                </a:solidFill>
              </a:rPr>
              <a:t>Elle </a:t>
            </a:r>
            <a:r>
              <a:rPr lang="fr-FR" sz="2400" b="1" dirty="0">
                <a:solidFill>
                  <a:srgbClr val="EE6000"/>
                </a:solidFill>
              </a:rPr>
              <a:t>a mal aux </a:t>
            </a:r>
            <a:r>
              <a:rPr lang="fr-FR" sz="2400" dirty="0">
                <a:solidFill>
                  <a:srgbClr val="203864"/>
                </a:solidFill>
              </a:rPr>
              <a:t>bras.		Her </a:t>
            </a:r>
            <a:r>
              <a:rPr lang="fr-FR" sz="2400" dirty="0" err="1">
                <a:solidFill>
                  <a:srgbClr val="203864"/>
                </a:solidFill>
              </a:rPr>
              <a:t>arms</a:t>
            </a:r>
            <a:r>
              <a:rPr lang="fr-FR" sz="2400" dirty="0">
                <a:solidFill>
                  <a:srgbClr val="203864"/>
                </a:solidFill>
              </a:rPr>
              <a:t> </a:t>
            </a:r>
            <a:r>
              <a:rPr lang="fr-FR" sz="2400" b="1" dirty="0" err="1">
                <a:solidFill>
                  <a:srgbClr val="203864"/>
                </a:solidFill>
              </a:rPr>
              <a:t>hurt</a:t>
            </a:r>
            <a:r>
              <a:rPr lang="fr-FR" sz="2400" b="1" dirty="0">
                <a:solidFill>
                  <a:srgbClr val="203864"/>
                </a:solidFill>
              </a:rPr>
              <a:t> / are sore</a:t>
            </a:r>
            <a:r>
              <a:rPr lang="fr-FR" sz="2400" dirty="0">
                <a:solidFill>
                  <a:srgbClr val="203864"/>
                </a:solidFill>
              </a:rPr>
              <a:t>. </a:t>
            </a:r>
          </a:p>
        </p:txBody>
      </p:sp>
      <p:pic>
        <p:nvPicPr>
          <p:cNvPr id="11" name="Picture 10" descr="A picture containing text&#10;&#10;Description automatically generated">
            <a:extLst>
              <a:ext uri="{FF2B5EF4-FFF2-40B4-BE49-F238E27FC236}">
                <a16:creationId xmlns:a16="http://schemas.microsoft.com/office/drawing/2014/main" id="{CF50F759-E3DB-D440-8A4D-8D2A77E08A7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76860" y="1975391"/>
            <a:ext cx="869777" cy="1186902"/>
          </a:xfrm>
          <a:prstGeom prst="rect">
            <a:avLst/>
          </a:prstGeom>
        </p:spPr>
      </p:pic>
      <p:pic>
        <p:nvPicPr>
          <p:cNvPr id="13" name="Picture 12" descr="Icon&#10;&#10;Description automatically generated">
            <a:extLst>
              <a:ext uri="{FF2B5EF4-FFF2-40B4-BE49-F238E27FC236}">
                <a16:creationId xmlns:a16="http://schemas.microsoft.com/office/drawing/2014/main" id="{4308904A-6967-F340-ACAE-E6D4A2EEBF7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06907" y="4136622"/>
            <a:ext cx="2279459" cy="1823567"/>
          </a:xfrm>
          <a:prstGeom prst="rect">
            <a:avLst/>
          </a:prstGeom>
        </p:spPr>
      </p:pic>
      <p:sp>
        <p:nvSpPr>
          <p:cNvPr id="9" name="Rounded Rectangular Callout 5">
            <a:extLst>
              <a:ext uri="{FF2B5EF4-FFF2-40B4-BE49-F238E27FC236}">
                <a16:creationId xmlns:a16="http://schemas.microsoft.com/office/drawing/2014/main" id="{A4EC43D2-9E5C-4EAA-A6F1-EDF95C4CDF14}"/>
              </a:ext>
            </a:extLst>
          </p:cNvPr>
          <p:cNvSpPr/>
          <p:nvPr/>
        </p:nvSpPr>
        <p:spPr>
          <a:xfrm>
            <a:off x="4216209" y="2623823"/>
            <a:ext cx="3075642" cy="1610354"/>
          </a:xfrm>
          <a:prstGeom prst="wedgeRoundRectCallout">
            <a:avLst>
              <a:gd name="adj1" fmla="val -21648"/>
              <a:gd name="adj2" fmla="val 67577"/>
              <a:gd name="adj3" fmla="val 16667"/>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t>In English, we use a </a:t>
            </a:r>
            <a:r>
              <a:rPr lang="en-GB" sz="2200" b="1" dirty="0"/>
              <a:t>possessive adjective</a:t>
            </a:r>
            <a:r>
              <a:rPr lang="en-GB" sz="2200" dirty="0"/>
              <a:t> before a body part.</a:t>
            </a:r>
            <a:endParaRPr lang="en-GB" sz="2200" b="1" dirty="0"/>
          </a:p>
        </p:txBody>
      </p:sp>
      <p:sp>
        <p:nvSpPr>
          <p:cNvPr id="10" name="Rounded Rectangular Callout 5">
            <a:extLst>
              <a:ext uri="{FF2B5EF4-FFF2-40B4-BE49-F238E27FC236}">
                <a16:creationId xmlns:a16="http://schemas.microsoft.com/office/drawing/2014/main" id="{A9D61528-DDDB-4006-B51D-2E953A69EBF5}"/>
              </a:ext>
            </a:extLst>
          </p:cNvPr>
          <p:cNvSpPr/>
          <p:nvPr/>
        </p:nvSpPr>
        <p:spPr>
          <a:xfrm>
            <a:off x="152980" y="2609107"/>
            <a:ext cx="3075642" cy="1610354"/>
          </a:xfrm>
          <a:prstGeom prst="wedgeRoundRectCallout">
            <a:avLst>
              <a:gd name="adj1" fmla="val -21648"/>
              <a:gd name="adj2" fmla="val 67577"/>
              <a:gd name="adj3" fmla="val 16667"/>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t>In French, we use a </a:t>
            </a:r>
            <a:r>
              <a:rPr lang="en-GB" sz="2200" b="1" dirty="0"/>
              <a:t>definite article </a:t>
            </a:r>
            <a:r>
              <a:rPr lang="en-GB" sz="2200" dirty="0"/>
              <a:t>before a body part.</a:t>
            </a:r>
            <a:endParaRPr lang="en-GB" sz="2200" b="1" dirty="0"/>
          </a:p>
        </p:txBody>
      </p:sp>
    </p:spTree>
    <p:extLst>
      <p:ext uri="{BB962C8B-B14F-4D97-AF65-F5344CB8AC3E}">
        <p14:creationId xmlns:p14="http://schemas.microsoft.com/office/powerpoint/2010/main" val="1024479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2" id="{47E36F7B-8A25-CA40-9FA5-8DCBF1A6ECFD}" vid="{914B3A9D-F764-B046-97B8-E880776F9464}"/>
    </a:ext>
  </a:extLst>
</a:theme>
</file>

<file path=ppt/theme/theme2.xml><?xml version="1.0" encoding="utf-8"?>
<a:theme xmlns:a="http://schemas.openxmlformats.org/drawingml/2006/main" name="NCELP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 Theme" id="{4C2BE813-E61A-3747-9A86-4627A18065B5}" vid="{CF4FE9D7-7BAB-7346-97A2-D95A5D988488}"/>
    </a:ext>
  </a:ext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_Resources" id="{11A74820-D49C-4102-A547-EA352E383B78}" vid="{F925F16B-5C62-4A9E-8DE9-3F9C4922FCE2}"/>
    </a:ext>
  </a:extLst>
</a:theme>
</file>

<file path=ppt/theme/theme4.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French_template</Template>
  <TotalTime>10567</TotalTime>
  <Words>10494</Words>
  <Application>Microsoft Macintosh PowerPoint</Application>
  <PresentationFormat>Widescreen</PresentationFormat>
  <Paragraphs>1529</Paragraphs>
  <Slides>52</Slides>
  <Notes>52</Notes>
  <HiddenSlides>0</HiddenSlides>
  <MMClips>0</MMClips>
  <ScaleCrop>false</ScaleCrop>
  <HeadingPairs>
    <vt:vector size="6" baseType="variant">
      <vt:variant>
        <vt:lpstr>Fonts Used</vt:lpstr>
      </vt:variant>
      <vt:variant>
        <vt:i4>5</vt:i4>
      </vt:variant>
      <vt:variant>
        <vt:lpstr>Theme</vt:lpstr>
      </vt:variant>
      <vt:variant>
        <vt:i4>4</vt:i4>
      </vt:variant>
      <vt:variant>
        <vt:lpstr>Slide Titles</vt:lpstr>
      </vt:variant>
      <vt:variant>
        <vt:i4>52</vt:i4>
      </vt:variant>
    </vt:vector>
  </HeadingPairs>
  <TitlesOfParts>
    <vt:vector size="61" baseType="lpstr">
      <vt:lpstr>Arial</vt:lpstr>
      <vt:lpstr>Arial</vt:lpstr>
      <vt:lpstr>Calibri</vt:lpstr>
      <vt:lpstr>Century Gothic</vt:lpstr>
      <vt:lpstr>Tw Cen MT</vt:lpstr>
      <vt:lpstr>1_Office Theme</vt:lpstr>
      <vt:lpstr>NCELP Theme</vt:lpstr>
      <vt:lpstr>2_Office Theme</vt:lpstr>
      <vt:lpstr>3_Office Theme</vt:lpstr>
      <vt:lpstr>Asking about what you did/have done</vt:lpstr>
      <vt:lpstr>-gn-</vt:lpstr>
      <vt:lpstr>-gn-</vt:lpstr>
      <vt:lpstr>j/soft g</vt:lpstr>
      <vt:lpstr>j/soft g</vt:lpstr>
      <vt:lpstr>Hard and soft [g]/[j]</vt:lpstr>
      <vt:lpstr>Phonétique  </vt:lpstr>
      <vt:lpstr>Vocabulaire</vt:lpstr>
      <vt:lpstr>Saying what hurts</vt:lpstr>
      <vt:lpstr>Vocabulaire</vt:lpstr>
      <vt:lpstr>Irregular past participles</vt:lpstr>
      <vt:lpstr>Au présent</vt:lpstr>
      <vt:lpstr>Au passé</vt:lpstr>
      <vt:lpstr>Au présent</vt:lpstr>
      <vt:lpstr>Au passé</vt:lpstr>
      <vt:lpstr>À l’hôpital !</vt:lpstr>
      <vt:lpstr>The perfect tense: yes/no questions</vt:lpstr>
      <vt:lpstr>Present perfect vs. simple past</vt:lpstr>
      <vt:lpstr>Chez le médecin ! </vt:lpstr>
      <vt:lpstr>Chez le médecin</vt:lpstr>
      <vt:lpstr>À l’hôpital anglais </vt:lpstr>
      <vt:lpstr>À l’hôpital anglais </vt:lpstr>
      <vt:lpstr>Asking about what you did/have done</vt:lpstr>
      <vt:lpstr>Hard and soft [g]/[j]</vt:lpstr>
      <vt:lpstr>Phonétique  </vt:lpstr>
      <vt:lpstr>Phonétique  </vt:lpstr>
      <vt:lpstr>Les mots croisés  </vt:lpstr>
      <vt:lpstr>Verbs like ‘prendre’ in the past </vt:lpstr>
      <vt:lpstr>Au présent</vt:lpstr>
      <vt:lpstr>Au passé</vt:lpstr>
      <vt:lpstr>Au présent</vt:lpstr>
      <vt:lpstr>Au passé</vt:lpstr>
      <vt:lpstr>Au présent</vt:lpstr>
      <vt:lpstr>Au passé</vt:lpstr>
      <vt:lpstr>Dans la classe d’allemand</vt:lpstr>
      <vt:lpstr>Having something to eat/drink</vt:lpstr>
      <vt:lpstr>Le jour de l’accident</vt:lpstr>
      <vt:lpstr>Translating ‘déjà’</vt:lpstr>
      <vt:lpstr>Translating ‘encore’</vt:lpstr>
      <vt:lpstr>Chez Aurélie et Romain !</vt:lpstr>
      <vt:lpstr>Present simple or continuous?</vt:lpstr>
      <vt:lpstr>Present simple or continuous?</vt:lpstr>
      <vt:lpstr>Present simple or continuous?</vt:lpstr>
      <vt:lpstr>Present simple or continuous?</vt:lpstr>
      <vt:lpstr>Present simple or continuous?</vt:lpstr>
      <vt:lpstr>Qui est-ce ? </vt:lpstr>
      <vt:lpstr>Qui est-ce ?</vt:lpstr>
      <vt:lpstr>Traductions</vt:lpstr>
      <vt:lpstr>Traductions</vt:lpstr>
      <vt:lpstr>Traductions</vt:lpstr>
      <vt:lpstr>Gaming Grammar</vt:lpstr>
      <vt:lpstr>Devoirs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Context title</dc:title>
  <dc:creator>Natalie Finlayson</dc:creator>
  <cp:lastModifiedBy>Amber Dudley</cp:lastModifiedBy>
  <cp:revision>712</cp:revision>
  <cp:lastPrinted>2021-02-02T08:41:56Z</cp:lastPrinted>
  <dcterms:created xsi:type="dcterms:W3CDTF">2020-06-12T14:19:03Z</dcterms:created>
  <dcterms:modified xsi:type="dcterms:W3CDTF">2021-07-09T13:34:57Z</dcterms:modified>
</cp:coreProperties>
</file>