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handoutMasterIdLst>
    <p:handoutMasterId r:id="rId26"/>
  </p:handoutMasterIdLst>
  <p:sldIdLst>
    <p:sldId id="338" r:id="rId4"/>
    <p:sldId id="312" r:id="rId5"/>
    <p:sldId id="357" r:id="rId6"/>
    <p:sldId id="358" r:id="rId7"/>
    <p:sldId id="359" r:id="rId8"/>
    <p:sldId id="360" r:id="rId9"/>
    <p:sldId id="361" r:id="rId10"/>
    <p:sldId id="362" r:id="rId11"/>
    <p:sldId id="340" r:id="rId12"/>
    <p:sldId id="341" r:id="rId13"/>
    <p:sldId id="342" r:id="rId14"/>
    <p:sldId id="343" r:id="rId15"/>
    <p:sldId id="345" r:id="rId16"/>
    <p:sldId id="346" r:id="rId17"/>
    <p:sldId id="344" r:id="rId18"/>
    <p:sldId id="349" r:id="rId19"/>
    <p:sldId id="347" r:id="rId20"/>
    <p:sldId id="356" r:id="rId21"/>
    <p:sldId id="354" r:id="rId22"/>
    <p:sldId id="348" r:id="rId23"/>
    <p:sldId id="35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guide id="4" pos="7469" userDrawn="1">
          <p15:clr>
            <a:srgbClr val="A4A3A4"/>
          </p15:clr>
        </p15:guide>
        <p15:guide id="5" orient="horz" pos="187" userDrawn="1">
          <p15:clr>
            <a:srgbClr val="A4A3A4"/>
          </p15:clr>
        </p15:guide>
        <p15:guide id="6" orient="horz" pos="4020" userDrawn="1">
          <p15:clr>
            <a:srgbClr val="A4A3A4"/>
          </p15:clr>
        </p15:guide>
        <p15:guide id="7" orient="horz" pos="41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Nicholas Avery" initials="NA" lastIdx="27" clrIdx="0">
    <p:extLst>
      <p:ext uri="{19B8F6BF-5375-455C-9EA6-DF929625EA0E}">
        <p15:presenceInfo xmlns:p15="http://schemas.microsoft.com/office/powerpoint/2012/main" userId="Nicholas Ave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D1E"/>
    <a:srgbClr val="FDEFE3"/>
    <a:srgbClr val="F8D9BD"/>
    <a:srgbClr val="E56700"/>
    <a:srgbClr val="02456F"/>
    <a:srgbClr val="1F4E79"/>
    <a:srgbClr val="E36800"/>
    <a:srgbClr val="EA5F00"/>
    <a:srgbClr val="FFFFFF"/>
    <a:srgbClr val="FF9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4" autoAdjust="0"/>
    <p:restoredTop sz="64186" autoAdjust="0"/>
  </p:normalViewPr>
  <p:slideViewPr>
    <p:cSldViewPr snapToGrid="0">
      <p:cViewPr varScale="1">
        <p:scale>
          <a:sx n="71" d="100"/>
          <a:sy n="71" d="100"/>
        </p:scale>
        <p:origin x="2142" y="66"/>
      </p:cViewPr>
      <p:guideLst>
        <p:guide orient="horz" pos="2160"/>
        <p:guide pos="3840"/>
        <p:guide pos="189"/>
        <p:guide pos="7469"/>
        <p:guide orient="horz" pos="187"/>
        <p:guide orient="horz" pos="4020"/>
        <p:guide orient="horz" pos="417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t>31/05/2019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t>‹#›</a:t>
            </a:fld>
            <a:endParaRPr lang="en-GB"/>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75100-6DF9-4F9D-AB28-13A346D859C0}" type="datetimeFigureOut">
              <a:rPr lang="en-GB" smtClean="0"/>
              <a:t>31/05/2019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3D9-4757-4631-B0CD-BAA271821DF5}" type="slidenum">
              <a:rPr lang="en-GB" smtClean="0"/>
              <a:t>‹#›</a:t>
            </a:fld>
            <a:endParaRPr lang="en-GB"/>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7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a:t>
            </a:r>
            <a:r>
              <a:rPr lang="en-GB" baseline="0" dirty="0" smtClean="0"/>
              <a:t> A answers</a:t>
            </a:r>
          </a:p>
          <a:p>
            <a:r>
              <a:rPr lang="en-GB" baseline="0" dirty="0" smtClean="0"/>
              <a:t>This grid can be copied into students books   </a:t>
            </a:r>
          </a:p>
          <a:p>
            <a:endParaRPr lang="en-GB" dirty="0" smtClean="0"/>
          </a:p>
          <a:p>
            <a:r>
              <a:rPr lang="en-GB" baseline="0" dirty="0" smtClean="0"/>
              <a:t>C’est normal? Marc and Christine probably do a better job here than the first time and students will probably consider it more ‘normal’. For example, the salad is only mixed after all the ingredients are put in. Then again, should it be mixed before or after the vinaigrette? There is of course no right and wrong!</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50806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again the</a:t>
            </a:r>
            <a:r>
              <a:rPr lang="en-GB" baseline="0" dirty="0" smtClean="0"/>
              <a:t> help slide can be referred to as and when it is needed.</a:t>
            </a:r>
          </a:p>
          <a:p>
            <a:endParaRPr lang="en-GB" baseline="0" dirty="0" smtClean="0"/>
          </a:p>
          <a:p>
            <a:r>
              <a:rPr lang="en-GB" baseline="0" dirty="0" smtClean="0"/>
              <a:t>Ask students to include at least four examples for ‘il’ and ‘elle’ so that they practise using both pronouns.</a:t>
            </a:r>
          </a:p>
          <a:p>
            <a:endParaRPr lang="en-GB" baseline="0" dirty="0" smtClean="0"/>
          </a:p>
          <a:p>
            <a:r>
              <a:rPr lang="en-GB" baseline="0" dirty="0" smtClean="0"/>
              <a:t>This could generate some weird and wonderful sequences!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424462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18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Transcript:</a:t>
            </a:r>
            <a:r>
              <a:rPr lang="en-GB" b="1" baseline="0" dirty="0" smtClean="0"/>
              <a:t> </a:t>
            </a:r>
            <a:r>
              <a:rPr lang="en-GB" baseline="0" dirty="0" smtClean="0"/>
              <a:t>1. Il regarde les instructions. / 2. Il compte les ingrédients. / 3. Elle lave la salade. / 4. Il coupe les tomates et les poivrons. / 5. Elle mélange tout / 6. Elle ajoute des </a:t>
            </a:r>
            <a:r>
              <a:rPr lang="en-GB" sz="1200" kern="1200" dirty="0" smtClean="0">
                <a:solidFill>
                  <a:schemeClr val="tx1"/>
                </a:solidFill>
                <a:effectLst/>
                <a:latin typeface="+mn-lt"/>
                <a:ea typeface="+mn-ea"/>
                <a:cs typeface="+mn-cs"/>
              </a:rPr>
              <a:t>croûtons / 7. Il prepare la vinaigrette.</a:t>
            </a:r>
            <a:r>
              <a:rPr lang="en-GB" sz="1200" kern="1200" baseline="0" dirty="0" smtClean="0">
                <a:solidFill>
                  <a:schemeClr val="tx1"/>
                </a:solidFill>
                <a:effectLst/>
                <a:latin typeface="+mn-lt"/>
                <a:ea typeface="+mn-ea"/>
                <a:cs typeface="+mn-cs"/>
              </a:rPr>
              <a:t> / 8. Elle verse la vinaigrette sur la salade. / 9. Il mange la salade. / 10. Elle partage la salade</a:t>
            </a:r>
          </a:p>
          <a:p>
            <a:endParaRPr lang="en-GB" sz="1200" b="1"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Word frequency </a:t>
            </a:r>
            <a:r>
              <a:rPr lang="en-GB" sz="1200" kern="1200" baseline="0" dirty="0" smtClean="0">
                <a:solidFill>
                  <a:schemeClr val="tx1"/>
                </a:solidFill>
                <a:effectLst/>
                <a:latin typeface="+mn-lt"/>
                <a:ea typeface="+mn-ea"/>
                <a:cs typeface="+mn-cs"/>
              </a:rPr>
              <a:t>(1 is the most common word in French):</a:t>
            </a:r>
          </a:p>
          <a:p>
            <a:r>
              <a:rPr lang="en-GB" sz="1200" kern="1200" baseline="0" dirty="0" smtClean="0">
                <a:solidFill>
                  <a:schemeClr val="tx1"/>
                </a:solidFill>
                <a:effectLst/>
                <a:latin typeface="+mn-lt"/>
                <a:ea typeface="+mn-ea"/>
                <a:cs typeface="+mn-cs"/>
              </a:rPr>
              <a:t>Verbs: regarder [425]; compter [140]; laver [3503]; couper [811]; mélanger [2989]; ajouter [359]; preparer [368]; verser [1516]; partager [527]; manger [1338]. </a:t>
            </a:r>
          </a:p>
          <a:p>
            <a:r>
              <a:rPr lang="en-GB" sz="1200" kern="1200" baseline="0" dirty="0" smtClean="0">
                <a:solidFill>
                  <a:schemeClr val="tx1"/>
                </a:solidFill>
                <a:effectLst/>
                <a:latin typeface="+mn-lt"/>
                <a:ea typeface="+mn-ea"/>
                <a:cs typeface="+mn-cs"/>
              </a:rPr>
              <a:t>Nouns: instruction [1632]; ingredients [&gt;5000]; </a:t>
            </a:r>
            <a:r>
              <a:rPr lang="en-GB" sz="1200" kern="1200" baseline="0" dirty="0" err="1" smtClean="0">
                <a:solidFill>
                  <a:schemeClr val="tx1"/>
                </a:solidFill>
                <a:effectLst/>
                <a:latin typeface="+mn-lt"/>
                <a:ea typeface="+mn-ea"/>
                <a:cs typeface="+mn-cs"/>
              </a:rPr>
              <a:t>tomate</a:t>
            </a:r>
            <a:r>
              <a:rPr lang="en-GB" sz="1200" kern="1200" baseline="0" dirty="0" smtClean="0">
                <a:solidFill>
                  <a:schemeClr val="tx1"/>
                </a:solidFill>
                <a:effectLst/>
                <a:latin typeface="+mn-lt"/>
                <a:ea typeface="+mn-ea"/>
                <a:cs typeface="+mn-cs"/>
              </a:rPr>
              <a:t> [&gt;5000]; </a:t>
            </a:r>
            <a:r>
              <a:rPr lang="en-GB" sz="1200" kern="1200" baseline="0" dirty="0" err="1" smtClean="0">
                <a:solidFill>
                  <a:schemeClr val="tx1"/>
                </a:solidFill>
                <a:effectLst/>
                <a:latin typeface="+mn-lt"/>
                <a:ea typeface="+mn-ea"/>
                <a:cs typeface="+mn-cs"/>
              </a:rPr>
              <a:t>poivron</a:t>
            </a:r>
            <a:r>
              <a:rPr lang="en-GB" sz="1200" kern="1200" baseline="0" dirty="0" smtClean="0">
                <a:solidFill>
                  <a:schemeClr val="tx1"/>
                </a:solidFill>
                <a:effectLst/>
                <a:latin typeface="+mn-lt"/>
                <a:ea typeface="+mn-ea"/>
                <a:cs typeface="+mn-cs"/>
              </a:rPr>
              <a:t> [&gt;5000]; crouton [&gt;5000]; [&gt;5000]; vinaigrette [&gt;5000]; salade [&gt;5000].</a:t>
            </a:r>
          </a:p>
          <a:p>
            <a:r>
              <a:rPr lang="en-GB" sz="1200" b="1" kern="1200" baseline="0" dirty="0" smtClean="0">
                <a:solidFill>
                  <a:schemeClr val="tx1"/>
                </a:solidFill>
                <a:effectLst/>
                <a:latin typeface="+mn-lt"/>
                <a:ea typeface="+mn-ea"/>
                <a:cs typeface="+mn-cs"/>
              </a:rPr>
              <a:t>Source: </a:t>
            </a:r>
            <a:r>
              <a:rPr lang="en-GB" sz="1200" kern="1200" baseline="0" dirty="0" smtClean="0">
                <a:solidFill>
                  <a:schemeClr val="tx1"/>
                </a:solidFill>
                <a:effectLst/>
                <a:latin typeface="+mn-lt"/>
                <a:ea typeface="+mn-ea"/>
                <a:cs typeface="+mn-cs"/>
              </a:rPr>
              <a:t>Lonsdale, D. &amp; Le Bras, Y. (2009). </a:t>
            </a:r>
            <a:r>
              <a:rPr lang="en-GB" sz="1200" i="1" kern="1200" baseline="0" dirty="0" smtClean="0">
                <a:solidFill>
                  <a:schemeClr val="tx1"/>
                </a:solidFill>
                <a:effectLst/>
                <a:latin typeface="+mn-lt"/>
                <a:ea typeface="+mn-ea"/>
                <a:cs typeface="+mn-cs"/>
              </a:rPr>
              <a:t>A frequency dictionary of French: Core vocabulary for learners</a:t>
            </a:r>
            <a:r>
              <a:rPr lang="en-GB" sz="1200" kern="1200" baseline="0" dirty="0" smtClean="0">
                <a:solidFill>
                  <a:schemeClr val="tx1"/>
                </a:solidFill>
                <a:effectLst/>
                <a:latin typeface="+mn-lt"/>
                <a:ea typeface="+mn-ea"/>
                <a:cs typeface="+mn-cs"/>
              </a:rPr>
              <a:t>. London: Routledge</a:t>
            </a:r>
          </a:p>
          <a:p>
            <a:endParaRPr lang="en-GB" baseline="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65862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could be asked to compare their answers in this activity and</a:t>
            </a:r>
            <a:r>
              <a:rPr lang="en-GB" baseline="0" dirty="0" smtClean="0"/>
              <a:t> the last one. For example, </a:t>
            </a:r>
            <a:r>
              <a:rPr lang="en-GB" dirty="0" smtClean="0"/>
              <a:t>when</a:t>
            </a:r>
            <a:r>
              <a:rPr lang="en-GB" baseline="0" dirty="0" smtClean="0"/>
              <a:t> does Mark take most salad-making responsibility – when he is with Sophie or when he is with his sister? Answer: when he is with his sister (6 tasks). When he is with Sophie he does 5 tasks.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60294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Display slide 12 while students complete this activity as they will need to re-read the sentences</a:t>
            </a:r>
            <a:r>
              <a:rPr lang="en-GB" baseline="0" dirty="0" smtClean="0"/>
              <a:t>.</a:t>
            </a:r>
            <a:br>
              <a:rPr lang="en-GB" baseline="0" dirty="0" smtClean="0"/>
            </a:br>
            <a:r>
              <a:rPr lang="en-GB" baseline="0" dirty="0" smtClean="0"/>
              <a:t>NB: Some students will want to challenge themselves to see what they can recall from memory – they can turn away from the board to complete the task.</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can check each other’s answers in pairs.</a:t>
            </a:r>
          </a:p>
          <a:p>
            <a:endParaRPr lang="en-GB" baseline="0" dirty="0" smtClean="0"/>
          </a:p>
          <a:p>
            <a:r>
              <a:rPr lang="en-GB" baseline="0" dirty="0" smtClean="0"/>
              <a:t>If students need help with the vocabulary, see slide 15.</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83215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 A (the speaker) should refer</a:t>
            </a:r>
            <a:r>
              <a:rPr lang="en-GB" baseline="0" dirty="0" smtClean="0"/>
              <a:t> to the</a:t>
            </a:r>
            <a:r>
              <a:rPr lang="en-GB" dirty="0" smtClean="0"/>
              <a:t> number in each picture</a:t>
            </a:r>
            <a:r>
              <a:rPr lang="en-GB" baseline="0" dirty="0" smtClean="0"/>
              <a:t> so that Student B (listener) can keep track of which event in the sequence the partner refers to.</a:t>
            </a:r>
          </a:p>
          <a:p>
            <a:endParaRPr lang="en-GB" baseline="0" dirty="0" smtClean="0"/>
          </a:p>
          <a:p>
            <a:r>
              <a:rPr lang="en-GB" baseline="0" dirty="0" smtClean="0"/>
              <a:t>Again, the help slide on slide </a:t>
            </a:r>
            <a:r>
              <a:rPr lang="en-GB" baseline="0" dirty="0" smtClean="0"/>
              <a:t>15 </a:t>
            </a:r>
            <a:r>
              <a:rPr lang="en-GB" baseline="0" dirty="0" smtClean="0"/>
              <a:t>can be used if needs be. </a:t>
            </a:r>
          </a:p>
          <a:p>
            <a:endParaRPr lang="en-GB" baseline="0" dirty="0" smtClean="0"/>
          </a:p>
          <a:p>
            <a:r>
              <a:rPr lang="en-GB" baseline="0" dirty="0" smtClean="0"/>
              <a:t>Since we had to remove one lexical item (‘look at the recipe’) to fit the context (losing Sophie’s recipe), we added a very frequent regular –er verb: aimer. Before the activity, check that students remember this verb and elicit its short form ‘aime’.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92096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Screenshot of student A speaking cards</a:t>
            </a:r>
          </a:p>
          <a:p>
            <a:endParaRPr lang="en-GB" dirty="0" smtClean="0"/>
          </a:p>
          <a:p>
            <a:r>
              <a:rPr lang="en-GB" dirty="0" smtClean="0"/>
              <a:t>See</a:t>
            </a:r>
            <a:r>
              <a:rPr lang="en-GB" baseline="0" dirty="0" smtClean="0"/>
              <a:t> next slide for explanation of ‘C’est normal?’</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33670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a:t>
            </a:r>
            <a:r>
              <a:rPr lang="en-GB" baseline="0" dirty="0" smtClean="0"/>
              <a:t> B answers</a:t>
            </a:r>
          </a:p>
          <a:p>
            <a:r>
              <a:rPr lang="en-GB" baseline="0" dirty="0" smtClean="0"/>
              <a:t>This grid can be copied into students books   </a:t>
            </a:r>
          </a:p>
          <a:p>
            <a:endParaRPr lang="en-GB" dirty="0" smtClean="0"/>
          </a:p>
          <a:p>
            <a:r>
              <a:rPr lang="en-GB" dirty="0" smtClean="0"/>
              <a:t>Although the main focus is on who does what</a:t>
            </a:r>
            <a:r>
              <a:rPr lang="en-GB" baseline="0" dirty="0" smtClean="0"/>
              <a:t>, another meaningful use of the activity is to discuss the </a:t>
            </a:r>
            <a:r>
              <a:rPr lang="en-GB" i="1" baseline="0" dirty="0" smtClean="0"/>
              <a:t>order</a:t>
            </a:r>
            <a:r>
              <a:rPr lang="en-GB" baseline="0" dirty="0" smtClean="0"/>
              <a:t> of these events. Is </a:t>
            </a:r>
            <a:r>
              <a:rPr lang="en-GB" i="0" baseline="0" dirty="0" smtClean="0"/>
              <a:t>this</a:t>
            </a:r>
            <a:r>
              <a:rPr lang="en-GB" baseline="0" dirty="0" smtClean="0"/>
              <a:t> sequence of events normal? Why / why not? </a:t>
            </a:r>
          </a:p>
          <a:p>
            <a:endParaRPr lang="en-GB" baseline="0" dirty="0" smtClean="0"/>
          </a:p>
          <a:p>
            <a:r>
              <a:rPr lang="en-GB" baseline="0" dirty="0" smtClean="0"/>
              <a:t>Here, the order is designed to be a bit strange (hence the ‘first attempt’ on the speaking cards). For example, the croutons are added and mixed in before any of the vegetables. The ingredients are also counted after they start to make the salad, not before.</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57475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Screenshot of Student</a:t>
            </a:r>
            <a:r>
              <a:rPr lang="en-GB" baseline="0" dirty="0" smtClean="0"/>
              <a:t> B speaking cards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97896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32464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3945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5641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286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8690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4555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4201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24440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12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669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30854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74279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0721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6900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1232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78286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3749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3843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3608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22955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4873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0442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46223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69667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528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5798259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005983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620018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24.xml"/><Relationship Id="rId5" Type="http://schemas.openxmlformats.org/officeDocument/2006/relationships/image" Target="../media/image1.jp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jp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7.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3.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9.png"/><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TextBox 12"/>
          <p:cNvSpPr txBox="1"/>
          <p:nvPr/>
        </p:nvSpPr>
        <p:spPr>
          <a:xfrm>
            <a:off x="207554" y="1741839"/>
            <a:ext cx="7798856" cy="707886"/>
          </a:xfrm>
          <a:prstGeom prst="rect">
            <a:avLst/>
          </a:prstGeom>
          <a:noFill/>
        </p:spPr>
        <p:txBody>
          <a:bodyPr wrap="square" rtlCol="0">
            <a:spAutoFit/>
          </a:bodyPr>
          <a:lstStyle/>
          <a:p>
            <a:pPr>
              <a:defRPr/>
            </a:pPr>
            <a:r>
              <a:rPr lang="en-GB" sz="4000" b="1" dirty="0">
                <a:solidFill>
                  <a:prstClr val="white"/>
                </a:solidFill>
                <a:latin typeface="Century Gothic" panose="020B0502020202020204" pitchFamily="34" charset="0"/>
              </a:rPr>
              <a:t>Habitual events in the present</a:t>
            </a:r>
            <a:endParaRPr lang="en-GB" sz="4400" b="1" dirty="0">
              <a:solidFill>
                <a:prstClr val="white"/>
              </a:solidFill>
              <a:latin typeface="Century Gothic" panose="020B0502020202020204" pitchFamily="34" charset="0"/>
            </a:endParaRPr>
          </a:p>
        </p:txBody>
      </p:sp>
      <p:sp>
        <p:nvSpPr>
          <p:cNvPr id="14" name="Title 3"/>
          <p:cNvSpPr txBox="1">
            <a:spLocks/>
          </p:cNvSpPr>
          <p:nvPr/>
        </p:nvSpPr>
        <p:spPr>
          <a:xfrm>
            <a:off x="163864" y="3307814"/>
            <a:ext cx="8561388" cy="153621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3200" b="1" dirty="0">
                <a:solidFill>
                  <a:prstClr val="white"/>
                </a:solidFill>
                <a:latin typeface="Century Gothic" panose="020B0502020202020204" pitchFamily="34" charset="0"/>
              </a:rPr>
              <a:t>Monologic narration </a:t>
            </a:r>
            <a:r>
              <a:rPr lang="en-GB" sz="3200" b="1" dirty="0" smtClean="0">
                <a:solidFill>
                  <a:prstClr val="white"/>
                </a:solidFill>
                <a:latin typeface="Century Gothic" panose="020B0502020202020204" pitchFamily="34" charset="0"/>
              </a:rPr>
              <a:t>task </a:t>
            </a:r>
            <a:endParaRPr lang="en-GB" sz="3200" b="1" dirty="0">
              <a:solidFill>
                <a:prstClr val="white"/>
              </a:solidFill>
              <a:latin typeface="Century Gothic" panose="020B0502020202020204" pitchFamily="34" charset="0"/>
            </a:endParaRPr>
          </a:p>
          <a:p>
            <a:pPr>
              <a:defRPr/>
            </a:pPr>
            <a:r>
              <a:rPr lang="en-GB" sz="3200" b="1" i="1" dirty="0" smtClean="0">
                <a:solidFill>
                  <a:prstClr val="white"/>
                </a:solidFill>
                <a:latin typeface="Century Gothic" panose="020B0502020202020204" pitchFamily="34" charset="0"/>
              </a:rPr>
              <a:t>La salade de Sophie</a:t>
            </a:r>
          </a:p>
          <a:p>
            <a:pPr>
              <a:defRPr/>
            </a:pPr>
            <a:endParaRPr lang="en-GB" sz="3200" b="1" dirty="0">
              <a:solidFill>
                <a:prstClr val="white"/>
              </a:solidFill>
              <a:latin typeface="Century Gothic" panose="020B0502020202020204" pitchFamily="34" charset="0"/>
            </a:endParaRPr>
          </a:p>
          <a:p>
            <a:pPr>
              <a:defRPr/>
            </a:pPr>
            <a:r>
              <a:rPr lang="en-GB" sz="2000" b="1" dirty="0">
                <a:solidFill>
                  <a:prstClr val="white"/>
                </a:solidFill>
                <a:latin typeface="Century Gothic" panose="020B0502020202020204" pitchFamily="34" charset="0"/>
              </a:rPr>
              <a:t>Stephen </a:t>
            </a:r>
            <a:r>
              <a:rPr lang="en-GB" sz="2000" b="1" dirty="0" smtClean="0">
                <a:solidFill>
                  <a:prstClr val="white"/>
                </a:solidFill>
                <a:latin typeface="Century Gothic" panose="020B0502020202020204" pitchFamily="34" charset="0"/>
              </a:rPr>
              <a:t>Owen, Emma Marsden &amp; Nick Avery</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1505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034337" y="5957535"/>
            <a:ext cx="2143099"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écouter / écrire</a:t>
            </a:r>
            <a:endParaRPr lang="en-GB" b="1" dirty="0">
              <a:latin typeface="Century Gothic" panose="020B0502020202020204" pitchFamily="34" charset="0"/>
            </a:endParaRPr>
          </a:p>
        </p:txBody>
      </p:sp>
      <p:sp>
        <p:nvSpPr>
          <p:cNvPr id="5" name="TextBox 4"/>
          <p:cNvSpPr txBox="1"/>
          <p:nvPr/>
        </p:nvSpPr>
        <p:spPr>
          <a:xfrm>
            <a:off x="2349233" y="1874040"/>
            <a:ext cx="10471408"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les instructions</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6" name="TextBox 5"/>
          <p:cNvSpPr txBox="1"/>
          <p:nvPr/>
        </p:nvSpPr>
        <p:spPr>
          <a:xfrm>
            <a:off x="2627341" y="1784334"/>
            <a:ext cx="2158597"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Il regarde</a:t>
            </a:r>
            <a:endParaRPr lang="en-GB" sz="3200" dirty="0">
              <a:solidFill>
                <a:srgbClr val="E56700"/>
              </a:solidFill>
              <a:latin typeface="Century Gothic" panose="020B0502020202020204" pitchFamily="34" charset="0"/>
            </a:endParaRPr>
          </a:p>
        </p:txBody>
      </p:sp>
      <p:sp>
        <p:nvSpPr>
          <p:cNvPr id="7" name="Action Button: Custom 6">
            <a:hlinkClick r:id="" action="ppaction://noaction" highlightClick="1">
              <a:snd r:embed="rId2" name="NEW 1. Il regarde les instructions.wav"/>
            </a:hlinkClick>
          </p:cNvPr>
          <p:cNvSpPr/>
          <p:nvPr/>
        </p:nvSpPr>
        <p:spPr>
          <a:xfrm>
            <a:off x="1783800" y="201125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1</a:t>
            </a:r>
            <a:endParaRPr lang="en-GB" sz="2400" b="1" dirty="0">
              <a:latin typeface="Century Gothic" panose="020B0502020202020204" pitchFamily="34" charset="0"/>
            </a:endParaRPr>
          </a:p>
        </p:txBody>
      </p:sp>
      <p:sp>
        <p:nvSpPr>
          <p:cNvPr id="8" name="TextBox 7"/>
          <p:cNvSpPr txBox="1"/>
          <p:nvPr/>
        </p:nvSpPr>
        <p:spPr>
          <a:xfrm>
            <a:off x="2198726" y="2613629"/>
            <a:ext cx="10471408"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les ingredients</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9" name="TextBox 8"/>
          <p:cNvSpPr txBox="1"/>
          <p:nvPr/>
        </p:nvSpPr>
        <p:spPr>
          <a:xfrm>
            <a:off x="2627341" y="2511109"/>
            <a:ext cx="2929136"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Il compte</a:t>
            </a:r>
            <a:endParaRPr lang="en-GB" sz="3200" dirty="0">
              <a:solidFill>
                <a:srgbClr val="E56700"/>
              </a:solidFill>
              <a:latin typeface="Century Gothic" panose="020B0502020202020204" pitchFamily="34" charset="0"/>
            </a:endParaRPr>
          </a:p>
        </p:txBody>
      </p:sp>
      <p:sp>
        <p:nvSpPr>
          <p:cNvPr id="11" name="Action Button: Custom 10">
            <a:hlinkClick r:id="" action="ppaction://noaction" highlightClick="1">
              <a:snd r:embed="rId3" name="NEW 2. Il compte les ingredients.wav"/>
            </a:hlinkClick>
          </p:cNvPr>
          <p:cNvSpPr/>
          <p:nvPr/>
        </p:nvSpPr>
        <p:spPr>
          <a:xfrm>
            <a:off x="1777282" y="2717441"/>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2</a:t>
            </a:r>
            <a:endParaRPr lang="en-GB" sz="2400" b="1" dirty="0">
              <a:latin typeface="Century Gothic" panose="020B0502020202020204" pitchFamily="34" charset="0"/>
            </a:endParaRPr>
          </a:p>
        </p:txBody>
      </p:sp>
      <p:sp>
        <p:nvSpPr>
          <p:cNvPr id="12" name="Action Button: Custom 11">
            <a:hlinkClick r:id="" action="ppaction://noaction" highlightClick="1">
              <a:snd r:embed="rId4" name="3. NEW Elle lave la salade.wav"/>
            </a:hlinkClick>
          </p:cNvPr>
          <p:cNvSpPr/>
          <p:nvPr/>
        </p:nvSpPr>
        <p:spPr>
          <a:xfrm>
            <a:off x="1764191" y="343188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p:txBody>
      </p:sp>
      <p:sp>
        <p:nvSpPr>
          <p:cNvPr id="13" name="TextBox 12"/>
          <p:cNvSpPr txBox="1"/>
          <p:nvPr/>
        </p:nvSpPr>
        <p:spPr>
          <a:xfrm>
            <a:off x="2327874" y="3408753"/>
            <a:ext cx="10471408"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la salade</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14" name="TextBox 13"/>
          <p:cNvSpPr txBox="1"/>
          <p:nvPr/>
        </p:nvSpPr>
        <p:spPr>
          <a:xfrm>
            <a:off x="2627341" y="3268949"/>
            <a:ext cx="2275806"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Elle lave</a:t>
            </a:r>
            <a:endParaRPr lang="en-GB" sz="3200" dirty="0">
              <a:solidFill>
                <a:srgbClr val="E56700"/>
              </a:solidFill>
              <a:latin typeface="Century Gothic" panose="020B0502020202020204" pitchFamily="34" charset="0"/>
            </a:endParaRPr>
          </a:p>
        </p:txBody>
      </p:sp>
      <p:sp>
        <p:nvSpPr>
          <p:cNvPr id="15" name="TextBox 14"/>
          <p:cNvSpPr txBox="1"/>
          <p:nvPr/>
        </p:nvSpPr>
        <p:spPr>
          <a:xfrm>
            <a:off x="2327874" y="4125507"/>
            <a:ext cx="10471408"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les tomates et les poivrons</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16" name="TextBox 15"/>
          <p:cNvSpPr txBox="1"/>
          <p:nvPr/>
        </p:nvSpPr>
        <p:spPr>
          <a:xfrm>
            <a:off x="2587789" y="3998621"/>
            <a:ext cx="2275806"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Il coupe</a:t>
            </a:r>
            <a:endParaRPr lang="en-GB" sz="3200" dirty="0">
              <a:solidFill>
                <a:srgbClr val="E56700"/>
              </a:solidFill>
              <a:latin typeface="Century Gothic" panose="020B0502020202020204" pitchFamily="34" charset="0"/>
            </a:endParaRPr>
          </a:p>
        </p:txBody>
      </p:sp>
      <p:sp>
        <p:nvSpPr>
          <p:cNvPr id="17" name="Action Button: Custom 16">
            <a:hlinkClick r:id="" action="ppaction://noaction" highlightClick="1">
              <a:snd r:embed="rId5" name="4. NEW il coupe les tomates et les poivrons.wav"/>
            </a:hlinkClick>
          </p:cNvPr>
          <p:cNvSpPr/>
          <p:nvPr/>
        </p:nvSpPr>
        <p:spPr>
          <a:xfrm>
            <a:off x="1783800" y="416187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p:txBody>
      </p:sp>
      <p:sp>
        <p:nvSpPr>
          <p:cNvPr id="18" name="TextBox 17"/>
          <p:cNvSpPr txBox="1"/>
          <p:nvPr/>
        </p:nvSpPr>
        <p:spPr>
          <a:xfrm>
            <a:off x="2308610" y="4767504"/>
            <a:ext cx="10471408"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tout</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19" name="Action Button: Custom 18">
            <a:hlinkClick r:id="" action="ppaction://noaction" highlightClick="1">
              <a:snd r:embed="rId6" name="NEW 5. Elle mélange tout.wav"/>
            </a:hlinkClick>
          </p:cNvPr>
          <p:cNvSpPr/>
          <p:nvPr/>
        </p:nvSpPr>
        <p:spPr>
          <a:xfrm>
            <a:off x="1764191" y="486806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p:txBody>
      </p:sp>
      <p:sp>
        <p:nvSpPr>
          <p:cNvPr id="22" name="TextBox 21"/>
          <p:cNvSpPr txBox="1"/>
          <p:nvPr/>
        </p:nvSpPr>
        <p:spPr>
          <a:xfrm>
            <a:off x="2587789" y="4696728"/>
            <a:ext cx="3872858"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Elle mélange</a:t>
            </a:r>
            <a:endParaRPr lang="en-GB" sz="3200" dirty="0">
              <a:solidFill>
                <a:srgbClr val="E56700"/>
              </a:solidFill>
              <a:latin typeface="Century Gothic" panose="020B0502020202020204" pitchFamily="34" charset="0"/>
            </a:endParaRPr>
          </a:p>
        </p:txBody>
      </p:sp>
      <p:sp>
        <p:nvSpPr>
          <p:cNvPr id="23" name="TextBox 22"/>
          <p:cNvSpPr txBox="1"/>
          <p:nvPr/>
        </p:nvSpPr>
        <p:spPr>
          <a:xfrm>
            <a:off x="447255" y="662492"/>
            <a:ext cx="1202678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Listen again and write what you hear.</a:t>
            </a:r>
          </a:p>
        </p:txBody>
      </p:sp>
      <p:sp>
        <p:nvSpPr>
          <p:cNvPr id="20" name="TextBox 19"/>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240790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6"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972" y="644303"/>
            <a:ext cx="1202678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Listen again and write what you hear.</a:t>
            </a:r>
            <a:endParaRPr lang="en-GB" sz="2800" dirty="0">
              <a:solidFill>
                <a:srgbClr val="002060"/>
              </a:solidFill>
              <a:latin typeface="Century Gothic" panose="020B0502020202020204" pitchFamily="34" charset="0"/>
            </a:endParaRPr>
          </a:p>
        </p:txBody>
      </p:sp>
      <p:sp>
        <p:nvSpPr>
          <p:cNvPr id="4" name="Rounded Rectangle 3"/>
          <p:cNvSpPr/>
          <p:nvPr/>
        </p:nvSpPr>
        <p:spPr>
          <a:xfrm>
            <a:off x="10034337" y="5957535"/>
            <a:ext cx="2143099"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écouter / écrire</a:t>
            </a:r>
            <a:endParaRPr lang="en-GB" b="1" dirty="0">
              <a:latin typeface="Century Gothic" panose="020B0502020202020204" pitchFamily="34" charset="0"/>
            </a:endParaRPr>
          </a:p>
        </p:txBody>
      </p:sp>
      <p:sp>
        <p:nvSpPr>
          <p:cNvPr id="5" name="TextBox 4"/>
          <p:cNvSpPr txBox="1"/>
          <p:nvPr/>
        </p:nvSpPr>
        <p:spPr>
          <a:xfrm>
            <a:off x="2273419" y="1931068"/>
            <a:ext cx="6363805"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a:solidFill>
                  <a:srgbClr val="002060"/>
                </a:solidFill>
                <a:latin typeface="Century Gothic" panose="020B0502020202020204" pitchFamily="34" charset="0"/>
              </a:rPr>
              <a:t>des croûtons</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6" name="TextBox 5"/>
          <p:cNvSpPr txBox="1"/>
          <p:nvPr/>
        </p:nvSpPr>
        <p:spPr>
          <a:xfrm>
            <a:off x="2613652" y="1820608"/>
            <a:ext cx="2986997"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Elle ajoute</a:t>
            </a:r>
            <a:endParaRPr lang="en-GB" sz="3200" dirty="0">
              <a:solidFill>
                <a:srgbClr val="E56700"/>
              </a:solidFill>
              <a:latin typeface="Century Gothic" panose="020B0502020202020204" pitchFamily="34" charset="0"/>
            </a:endParaRPr>
          </a:p>
        </p:txBody>
      </p:sp>
      <p:sp>
        <p:nvSpPr>
          <p:cNvPr id="8" name="TextBox 7"/>
          <p:cNvSpPr txBox="1"/>
          <p:nvPr/>
        </p:nvSpPr>
        <p:spPr>
          <a:xfrm>
            <a:off x="2273419" y="2606760"/>
            <a:ext cx="6363805"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la vinaigrette</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9" name="TextBox 8"/>
          <p:cNvSpPr txBox="1"/>
          <p:nvPr/>
        </p:nvSpPr>
        <p:spPr>
          <a:xfrm>
            <a:off x="2613652" y="2473693"/>
            <a:ext cx="2913351"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Il </a:t>
            </a:r>
            <a:r>
              <a:rPr lang="en-GB" sz="3200" dirty="0" err="1" smtClean="0">
                <a:solidFill>
                  <a:srgbClr val="E56700"/>
                </a:solidFill>
                <a:latin typeface="Century Gothic" panose="020B0502020202020204" pitchFamily="34" charset="0"/>
              </a:rPr>
              <a:t>prépare</a:t>
            </a:r>
            <a:endParaRPr lang="en-GB" sz="3200" dirty="0">
              <a:solidFill>
                <a:srgbClr val="E56700"/>
              </a:solidFill>
              <a:latin typeface="Century Gothic" panose="020B0502020202020204" pitchFamily="34" charset="0"/>
            </a:endParaRPr>
          </a:p>
        </p:txBody>
      </p:sp>
      <p:sp>
        <p:nvSpPr>
          <p:cNvPr id="13" name="TextBox 12"/>
          <p:cNvSpPr txBox="1"/>
          <p:nvPr/>
        </p:nvSpPr>
        <p:spPr>
          <a:xfrm>
            <a:off x="2273419" y="3337731"/>
            <a:ext cx="8952769"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la vinaigrette sur la salade</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14" name="TextBox 13"/>
          <p:cNvSpPr txBox="1"/>
          <p:nvPr/>
        </p:nvSpPr>
        <p:spPr>
          <a:xfrm>
            <a:off x="2613652" y="3191535"/>
            <a:ext cx="2275806"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Elle verse</a:t>
            </a:r>
            <a:endParaRPr lang="en-GB" sz="3200" dirty="0">
              <a:solidFill>
                <a:srgbClr val="E56700"/>
              </a:solidFill>
              <a:latin typeface="Century Gothic" panose="020B0502020202020204" pitchFamily="34" charset="0"/>
            </a:endParaRPr>
          </a:p>
        </p:txBody>
      </p:sp>
      <p:sp>
        <p:nvSpPr>
          <p:cNvPr id="15" name="TextBox 14"/>
          <p:cNvSpPr txBox="1"/>
          <p:nvPr/>
        </p:nvSpPr>
        <p:spPr>
          <a:xfrm>
            <a:off x="2198726" y="4065514"/>
            <a:ext cx="5744435"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 </a:t>
            </a:r>
            <a:r>
              <a:rPr lang="es-CO" sz="3200" dirty="0" smtClean="0">
                <a:solidFill>
                  <a:srgbClr val="002060"/>
                </a:solidFill>
                <a:latin typeface="Century Gothic" panose="020B0502020202020204" pitchFamily="34" charset="0"/>
              </a:rPr>
              <a:t>la salade</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16" name="TextBox 15"/>
          <p:cNvSpPr txBox="1"/>
          <p:nvPr/>
        </p:nvSpPr>
        <p:spPr>
          <a:xfrm>
            <a:off x="2613652" y="4650861"/>
            <a:ext cx="2986997"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Il partage</a:t>
            </a:r>
            <a:endParaRPr lang="en-GB" sz="3200" dirty="0">
              <a:solidFill>
                <a:srgbClr val="E56700"/>
              </a:solidFill>
              <a:latin typeface="Century Gothic" panose="020B0502020202020204" pitchFamily="34" charset="0"/>
            </a:endParaRPr>
          </a:p>
        </p:txBody>
      </p:sp>
      <p:sp>
        <p:nvSpPr>
          <p:cNvPr id="18" name="TextBox 17"/>
          <p:cNvSpPr txBox="1"/>
          <p:nvPr/>
        </p:nvSpPr>
        <p:spPr>
          <a:xfrm>
            <a:off x="2198726" y="4793297"/>
            <a:ext cx="5667317"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 ________________</a:t>
            </a:r>
            <a:r>
              <a:rPr lang="es-CO" sz="3200" dirty="0" smtClean="0">
                <a:solidFill>
                  <a:srgbClr val="002060"/>
                </a:solidFill>
                <a:latin typeface="Century Gothic" panose="020B0502020202020204" pitchFamily="34" charset="0"/>
              </a:rPr>
              <a:t>la salade</a:t>
            </a:r>
            <a:r>
              <a:rPr lang="en-GB" sz="32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22" name="TextBox 21"/>
          <p:cNvSpPr txBox="1"/>
          <p:nvPr/>
        </p:nvSpPr>
        <p:spPr>
          <a:xfrm>
            <a:off x="2613652" y="3932447"/>
            <a:ext cx="2556330" cy="584775"/>
          </a:xfrm>
          <a:prstGeom prst="rect">
            <a:avLst/>
          </a:prstGeom>
          <a:noFill/>
        </p:spPr>
        <p:txBody>
          <a:bodyPr wrap="square" rtlCol="0">
            <a:spAutoFit/>
          </a:bodyPr>
          <a:lstStyle/>
          <a:p>
            <a:r>
              <a:rPr lang="en-GB" sz="3200" dirty="0" smtClean="0">
                <a:solidFill>
                  <a:srgbClr val="E56700"/>
                </a:solidFill>
                <a:latin typeface="Century Gothic" panose="020B0502020202020204" pitchFamily="34" charset="0"/>
              </a:rPr>
              <a:t>Elle mange</a:t>
            </a:r>
            <a:endParaRPr lang="en-GB" sz="3200" dirty="0">
              <a:solidFill>
                <a:srgbClr val="E56700"/>
              </a:solidFill>
              <a:latin typeface="Century Gothic" panose="020B0502020202020204" pitchFamily="34" charset="0"/>
            </a:endParaRPr>
          </a:p>
        </p:txBody>
      </p:sp>
      <p:sp>
        <p:nvSpPr>
          <p:cNvPr id="21" name="Action Button: Custom 20">
            <a:hlinkClick r:id="" action="ppaction://noaction" highlightClick="1">
              <a:snd r:embed="rId2" name="NEW 6. Elle ajoute des croutons.wav"/>
            </a:hlinkClick>
          </p:cNvPr>
          <p:cNvSpPr/>
          <p:nvPr/>
        </p:nvSpPr>
        <p:spPr>
          <a:xfrm>
            <a:off x="1783800" y="201125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p:txBody>
      </p:sp>
      <p:sp>
        <p:nvSpPr>
          <p:cNvPr id="23" name="Action Button: Custom 22">
            <a:hlinkClick r:id="" action="ppaction://noaction" highlightClick="1">
              <a:snd r:embed="rId3" name="NEw 7. Il prepare la vinagrette.wav"/>
            </a:hlinkClick>
          </p:cNvPr>
          <p:cNvSpPr/>
          <p:nvPr/>
        </p:nvSpPr>
        <p:spPr>
          <a:xfrm>
            <a:off x="1777282" y="2717441"/>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7</a:t>
            </a:r>
            <a:endParaRPr lang="en-GB" sz="2400" b="1" dirty="0">
              <a:latin typeface="Century Gothic" panose="020B0502020202020204" pitchFamily="34" charset="0"/>
            </a:endParaRPr>
          </a:p>
        </p:txBody>
      </p:sp>
      <p:sp>
        <p:nvSpPr>
          <p:cNvPr id="24" name="Action Button: Custom 23">
            <a:hlinkClick r:id="" action="ppaction://noaction" highlightClick="1">
              <a:snd r:embed="rId4" name="8. NEW elle verse la vinaigrette sur la salade.wav"/>
            </a:hlinkClick>
          </p:cNvPr>
          <p:cNvSpPr/>
          <p:nvPr/>
        </p:nvSpPr>
        <p:spPr>
          <a:xfrm>
            <a:off x="1764191" y="343188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8</a:t>
            </a:r>
            <a:endParaRPr lang="en-GB" sz="2400" b="1" dirty="0">
              <a:latin typeface="Century Gothic" panose="020B0502020202020204" pitchFamily="34" charset="0"/>
            </a:endParaRPr>
          </a:p>
        </p:txBody>
      </p:sp>
      <p:sp>
        <p:nvSpPr>
          <p:cNvPr id="25" name="Action Button: Custom 24">
            <a:hlinkClick r:id="" action="ppaction://noaction" highlightClick="1">
              <a:snd r:embed="rId5" name="9. NEW elle mange la salade.wav"/>
            </a:hlinkClick>
          </p:cNvPr>
          <p:cNvSpPr/>
          <p:nvPr/>
        </p:nvSpPr>
        <p:spPr>
          <a:xfrm>
            <a:off x="1783800" y="416187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9</a:t>
            </a:r>
            <a:endParaRPr lang="en-GB" sz="2400" b="1" dirty="0">
              <a:latin typeface="Century Gothic" panose="020B0502020202020204" pitchFamily="34" charset="0"/>
            </a:endParaRPr>
          </a:p>
        </p:txBody>
      </p:sp>
      <p:sp>
        <p:nvSpPr>
          <p:cNvPr id="26" name="Action Button: Custom 25">
            <a:hlinkClick r:id="" action="ppaction://noaction" highlightClick="1">
              <a:snd r:embed="rId6" name="NEW 10. Il partage la salade.wav"/>
            </a:hlinkClick>
          </p:cNvPr>
          <p:cNvSpPr/>
          <p:nvPr/>
        </p:nvSpPr>
        <p:spPr>
          <a:xfrm>
            <a:off x="1764191" y="4868069"/>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entury Gothic" panose="020B0502020202020204" pitchFamily="34" charset="0"/>
              </a:rPr>
              <a:t>10</a:t>
            </a:r>
            <a:endParaRPr lang="en-GB" sz="1600" b="1" dirty="0">
              <a:latin typeface="Century Gothic" panose="020B0502020202020204" pitchFamily="34" charset="0"/>
            </a:endParaRPr>
          </a:p>
        </p:txBody>
      </p:sp>
      <p:sp>
        <p:nvSpPr>
          <p:cNvPr id="20" name="TextBox 19"/>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351371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6"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216" y="12167"/>
            <a:ext cx="12026784" cy="95410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Sophie’s salad was so tasty that Marc wants to make it again!</a:t>
            </a:r>
          </a:p>
          <a:p>
            <a:r>
              <a:rPr lang="en-GB" sz="2800" dirty="0" smtClean="0">
                <a:solidFill>
                  <a:srgbClr val="002060"/>
                </a:solidFill>
                <a:latin typeface="Century Gothic" panose="020B0502020202020204" pitchFamily="34" charset="0"/>
              </a:rPr>
              <a:t>This time he’s making it with his sister. Who does what this time?</a:t>
            </a:r>
            <a:endParaRPr lang="en-GB" sz="2800" dirty="0">
              <a:solidFill>
                <a:srgbClr val="002060"/>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46988270"/>
              </p:ext>
            </p:extLst>
          </p:nvPr>
        </p:nvGraphicFramePr>
        <p:xfrm>
          <a:off x="985329" y="966274"/>
          <a:ext cx="9645948" cy="5003911"/>
        </p:xfrm>
        <a:graphic>
          <a:graphicData uri="http://schemas.openxmlformats.org/drawingml/2006/table">
            <a:tbl>
              <a:tblPr firstRow="1" bandRow="1">
                <a:tableStyleId>{69CF1AB2-1976-4502-BF36-3FF5EA218861}</a:tableStyleId>
              </a:tblPr>
              <a:tblGrid>
                <a:gridCol w="6183717">
                  <a:extLst>
                    <a:ext uri="{9D8B030D-6E8A-4147-A177-3AD203B41FA5}">
                      <a16:colId xmlns:a16="http://schemas.microsoft.com/office/drawing/2014/main" xmlns="" val="2686809194"/>
                    </a:ext>
                  </a:extLst>
                </a:gridCol>
                <a:gridCol w="1613979">
                  <a:extLst>
                    <a:ext uri="{9D8B030D-6E8A-4147-A177-3AD203B41FA5}">
                      <a16:colId xmlns:a16="http://schemas.microsoft.com/office/drawing/2014/main" xmlns="" val="312845424"/>
                    </a:ext>
                  </a:extLst>
                </a:gridCol>
                <a:gridCol w="1848252">
                  <a:extLst>
                    <a:ext uri="{9D8B030D-6E8A-4147-A177-3AD203B41FA5}">
                      <a16:colId xmlns:a16="http://schemas.microsoft.com/office/drawing/2014/main" xmlns="" val="1781246191"/>
                    </a:ext>
                  </a:extLst>
                </a:gridCol>
              </a:tblGrid>
              <a:tr h="431911">
                <a:tc>
                  <a:txBody>
                    <a:bodyPr/>
                    <a:lstStyle/>
                    <a:p>
                      <a:endParaRPr lang="en-GB" sz="1800" dirty="0">
                        <a:solidFill>
                          <a:schemeClr val="accent5">
                            <a:lumMod val="50000"/>
                          </a:schemeClr>
                        </a:solidFill>
                        <a:latin typeface="Century Gothic" panose="020B0502020202020204" pitchFamily="34" charset="0"/>
                      </a:endParaRPr>
                    </a:p>
                  </a:txBody>
                  <a:tcPr/>
                </a:tc>
                <a:tc>
                  <a:txBody>
                    <a:bodyPr/>
                    <a:lstStyle/>
                    <a:p>
                      <a:pPr algn="ctr"/>
                      <a:r>
                        <a:rPr lang="en-GB" sz="2000" b="0" dirty="0" smtClean="0">
                          <a:solidFill>
                            <a:schemeClr val="accent5">
                              <a:lumMod val="50000"/>
                            </a:schemeClr>
                          </a:solidFill>
                          <a:latin typeface="Century Gothic" panose="020B0502020202020204" pitchFamily="34" charset="0"/>
                        </a:rPr>
                        <a:t>Marc</a:t>
                      </a:r>
                      <a:endParaRPr lang="en-GB" sz="2000" b="0" dirty="0">
                        <a:solidFill>
                          <a:schemeClr val="accent5">
                            <a:lumMod val="50000"/>
                          </a:schemeClr>
                        </a:solidFill>
                        <a:latin typeface="Century Gothic" panose="020B0502020202020204" pitchFamily="34" charset="0"/>
                      </a:endParaRPr>
                    </a:p>
                  </a:txBody>
                  <a:tcPr/>
                </a:tc>
                <a:tc>
                  <a:txBody>
                    <a:bodyPr/>
                    <a:lstStyle/>
                    <a:p>
                      <a:pPr algn="ctr"/>
                      <a:r>
                        <a:rPr lang="en-GB" sz="2000" b="0" dirty="0" smtClean="0">
                          <a:solidFill>
                            <a:schemeClr val="accent5">
                              <a:lumMod val="50000"/>
                            </a:schemeClr>
                          </a:solidFill>
                          <a:latin typeface="Century Gothic" panose="020B0502020202020204" pitchFamily="34" charset="0"/>
                        </a:rPr>
                        <a:t>Marc’s sister</a:t>
                      </a:r>
                      <a:endParaRPr lang="en-GB" sz="20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80170364"/>
                  </a:ext>
                </a:extLst>
              </a:tr>
              <a:tr h="431911">
                <a:tc>
                  <a:txBody>
                    <a:bodyPr/>
                    <a:lstStyle/>
                    <a:p>
                      <a:r>
                        <a:rPr lang="en-GB" sz="2400" dirty="0" smtClean="0">
                          <a:solidFill>
                            <a:schemeClr val="accent5">
                              <a:lumMod val="50000"/>
                            </a:schemeClr>
                          </a:solidFill>
                          <a:latin typeface="Century Gothic" panose="020B0502020202020204" pitchFamily="34" charset="0"/>
                        </a:rPr>
                        <a:t>Il regarde les instructions.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884178144"/>
                  </a:ext>
                </a:extLst>
              </a:tr>
              <a:tr h="431911">
                <a:tc>
                  <a:txBody>
                    <a:bodyPr/>
                    <a:lstStyle/>
                    <a:p>
                      <a:r>
                        <a:rPr lang="en-GB" sz="2400" dirty="0" smtClean="0">
                          <a:solidFill>
                            <a:schemeClr val="accent5">
                              <a:lumMod val="50000"/>
                            </a:schemeClr>
                          </a:solidFill>
                          <a:latin typeface="Century Gothic" panose="020B0502020202020204" pitchFamily="34" charset="0"/>
                        </a:rPr>
                        <a:t>Elle compte les ingredients.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038832772"/>
                  </a:ext>
                </a:extLst>
              </a:tr>
              <a:tr h="431911">
                <a:tc>
                  <a:txBody>
                    <a:bodyPr/>
                    <a:lstStyle/>
                    <a:p>
                      <a:r>
                        <a:rPr lang="en-GB" sz="2400" dirty="0" smtClean="0">
                          <a:solidFill>
                            <a:schemeClr val="accent5">
                              <a:lumMod val="50000"/>
                            </a:schemeClr>
                          </a:solidFill>
                          <a:latin typeface="Century Gothic" panose="020B0502020202020204" pitchFamily="34" charset="0"/>
                        </a:rPr>
                        <a:t>Il lave la salade.</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136472076"/>
                  </a:ext>
                </a:extLst>
              </a:tr>
              <a:tr h="431911">
                <a:tc>
                  <a:txBody>
                    <a:bodyPr/>
                    <a:lstStyle/>
                    <a:p>
                      <a:r>
                        <a:rPr lang="en-GB" sz="2400" dirty="0" smtClean="0">
                          <a:solidFill>
                            <a:schemeClr val="accent5">
                              <a:lumMod val="50000"/>
                            </a:schemeClr>
                          </a:solidFill>
                          <a:latin typeface="Century Gothic" panose="020B0502020202020204" pitchFamily="34" charset="0"/>
                        </a:rPr>
                        <a:t>Elle coupe</a:t>
                      </a:r>
                      <a:r>
                        <a:rPr lang="en-GB" sz="2400" baseline="0" dirty="0" smtClean="0">
                          <a:solidFill>
                            <a:schemeClr val="accent5">
                              <a:lumMod val="50000"/>
                            </a:schemeClr>
                          </a:solidFill>
                          <a:latin typeface="Century Gothic" panose="020B0502020202020204" pitchFamily="34" charset="0"/>
                        </a:rPr>
                        <a:t> les tomates et les poivrons.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877711181"/>
                  </a:ext>
                </a:extLst>
              </a:tr>
              <a:tr h="431911">
                <a:tc>
                  <a:txBody>
                    <a:bodyPr/>
                    <a:lstStyle/>
                    <a:p>
                      <a:r>
                        <a:rPr lang="en-GB" sz="2400" dirty="0" smtClean="0">
                          <a:solidFill>
                            <a:schemeClr val="accent5">
                              <a:lumMod val="50000"/>
                            </a:schemeClr>
                          </a:solidFill>
                          <a:latin typeface="Century Gothic" panose="020B0502020202020204" pitchFamily="34" charset="0"/>
                        </a:rPr>
                        <a:t>Il mélange tout.</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367196408"/>
                  </a:ext>
                </a:extLst>
              </a:tr>
              <a:tr h="431911">
                <a:tc>
                  <a:txBody>
                    <a:bodyPr/>
                    <a:lstStyle/>
                    <a:p>
                      <a:r>
                        <a:rPr lang="en-GB" sz="2400" dirty="0" smtClean="0">
                          <a:solidFill>
                            <a:schemeClr val="accent5">
                              <a:lumMod val="50000"/>
                            </a:schemeClr>
                          </a:solidFill>
                          <a:latin typeface="Century Gothic" panose="020B0502020202020204" pitchFamily="34" charset="0"/>
                        </a:rPr>
                        <a:t>Il ajoute des croûtons.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194705062"/>
                  </a:ext>
                </a:extLst>
              </a:tr>
              <a:tr h="431911">
                <a:tc>
                  <a:txBody>
                    <a:bodyPr/>
                    <a:lstStyle/>
                    <a:p>
                      <a:r>
                        <a:rPr lang="en-GB" sz="2400" dirty="0" smtClean="0">
                          <a:solidFill>
                            <a:schemeClr val="accent5">
                              <a:lumMod val="50000"/>
                            </a:schemeClr>
                          </a:solidFill>
                          <a:latin typeface="Century Gothic" panose="020B0502020202020204" pitchFamily="34" charset="0"/>
                        </a:rPr>
                        <a:t>Elle </a:t>
                      </a:r>
                      <a:r>
                        <a:rPr lang="en-GB" sz="2400" dirty="0" err="1" smtClean="0">
                          <a:solidFill>
                            <a:schemeClr val="accent5">
                              <a:lumMod val="50000"/>
                            </a:schemeClr>
                          </a:solidFill>
                          <a:latin typeface="Century Gothic" panose="020B0502020202020204" pitchFamily="34" charset="0"/>
                        </a:rPr>
                        <a:t>prépare</a:t>
                      </a:r>
                      <a:r>
                        <a:rPr lang="en-GB" sz="2400" dirty="0" smtClean="0">
                          <a:solidFill>
                            <a:schemeClr val="accent5">
                              <a:lumMod val="50000"/>
                            </a:schemeClr>
                          </a:solidFill>
                          <a:latin typeface="Century Gothic" panose="020B0502020202020204" pitchFamily="34" charset="0"/>
                        </a:rPr>
                        <a:t> </a:t>
                      </a:r>
                      <a:r>
                        <a:rPr lang="en-GB" sz="2400" dirty="0" smtClean="0">
                          <a:solidFill>
                            <a:schemeClr val="accent5">
                              <a:lumMod val="50000"/>
                            </a:schemeClr>
                          </a:solidFill>
                          <a:latin typeface="Century Gothic" panose="020B0502020202020204" pitchFamily="34" charset="0"/>
                        </a:rPr>
                        <a:t>la vinaigrette.</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897593566"/>
                  </a:ext>
                </a:extLst>
              </a:tr>
              <a:tr h="431911">
                <a:tc>
                  <a:txBody>
                    <a:bodyPr/>
                    <a:lstStyle/>
                    <a:p>
                      <a:r>
                        <a:rPr lang="en-GB" sz="2400" dirty="0" smtClean="0">
                          <a:solidFill>
                            <a:schemeClr val="accent5">
                              <a:lumMod val="50000"/>
                            </a:schemeClr>
                          </a:solidFill>
                          <a:latin typeface="Century Gothic" panose="020B0502020202020204" pitchFamily="34" charset="0"/>
                        </a:rPr>
                        <a:t>Elle verse la vinaigrette sur la salade.</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697976285"/>
                  </a:ext>
                </a:extLst>
              </a:tr>
              <a:tr h="431911">
                <a:tc>
                  <a:txBody>
                    <a:bodyPr/>
                    <a:lstStyle/>
                    <a:p>
                      <a:r>
                        <a:rPr lang="en-GB" sz="2400" dirty="0" smtClean="0">
                          <a:solidFill>
                            <a:schemeClr val="accent5">
                              <a:lumMod val="50000"/>
                            </a:schemeClr>
                          </a:solidFill>
                          <a:latin typeface="Century Gothic" panose="020B0502020202020204" pitchFamily="34" charset="0"/>
                        </a:rPr>
                        <a:t>Il</a:t>
                      </a:r>
                      <a:r>
                        <a:rPr lang="en-GB" sz="2400" baseline="0" dirty="0" smtClean="0">
                          <a:solidFill>
                            <a:schemeClr val="accent5">
                              <a:lumMod val="50000"/>
                            </a:schemeClr>
                          </a:solidFill>
                          <a:latin typeface="Century Gothic" panose="020B0502020202020204" pitchFamily="34" charset="0"/>
                        </a:rPr>
                        <a:t> partage la salade.</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543957811"/>
                  </a:ext>
                </a:extLst>
              </a:tr>
              <a:tr h="431911">
                <a:tc>
                  <a:txBody>
                    <a:bodyPr/>
                    <a:lstStyle/>
                    <a:p>
                      <a:r>
                        <a:rPr lang="en-GB" sz="2400" dirty="0" smtClean="0">
                          <a:solidFill>
                            <a:schemeClr val="accent5">
                              <a:lumMod val="50000"/>
                            </a:schemeClr>
                          </a:solidFill>
                          <a:latin typeface="Century Gothic" panose="020B0502020202020204" pitchFamily="34" charset="0"/>
                        </a:rPr>
                        <a:t>Il mange</a:t>
                      </a:r>
                      <a:r>
                        <a:rPr lang="en-GB" sz="2400" baseline="0" dirty="0" smtClean="0">
                          <a:solidFill>
                            <a:schemeClr val="accent5">
                              <a:lumMod val="50000"/>
                            </a:schemeClr>
                          </a:solidFill>
                          <a:latin typeface="Century Gothic" panose="020B0502020202020204" pitchFamily="34" charset="0"/>
                        </a:rPr>
                        <a:t> la salade.</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106651244"/>
                  </a:ext>
                </a:extLst>
              </a:tr>
            </a:tbl>
          </a:graphicData>
        </a:graphic>
      </p:graphicFrame>
      <p:pic>
        <p:nvPicPr>
          <p:cNvPr id="5"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966" y="1407538"/>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5517" y="1854141"/>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966" y="2312802"/>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5517" y="2789281"/>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966" y="3227530"/>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966" y="3719541"/>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7185" y="4122498"/>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7185" y="4593709"/>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966" y="5068354"/>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966" y="5510130"/>
            <a:ext cx="434528" cy="45263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1270255" y="5957535"/>
            <a:ext cx="907181"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lire</a:t>
            </a:r>
            <a:endParaRPr lang="en-GB" b="1" dirty="0">
              <a:latin typeface="Century Gothic" panose="020B0502020202020204" pitchFamily="34" charset="0"/>
            </a:endParaRPr>
          </a:p>
        </p:txBody>
      </p:sp>
      <p:sp>
        <p:nvSpPr>
          <p:cNvPr id="16" name="TextBox 15"/>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30817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399923" y="5957535"/>
            <a:ext cx="1777513"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lire / écrire</a:t>
            </a:r>
            <a:endParaRPr lang="en-GB" b="1" dirty="0">
              <a:latin typeface="Century Gothic" panose="020B0502020202020204" pitchFamily="34" charset="0"/>
            </a:endParaRPr>
          </a:p>
        </p:txBody>
      </p:sp>
      <p:sp>
        <p:nvSpPr>
          <p:cNvPr id="24" name="TextBox 23"/>
          <p:cNvSpPr txBox="1"/>
          <p:nvPr/>
        </p:nvSpPr>
        <p:spPr>
          <a:xfrm>
            <a:off x="577465" y="600722"/>
            <a:ext cx="1202678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Student A: translate sentences 1-5 into English. </a:t>
            </a:r>
            <a:endParaRPr lang="en-GB" sz="2800" dirty="0">
              <a:solidFill>
                <a:srgbClr val="002060"/>
              </a:solidFill>
              <a:latin typeface="Century Gothic" panose="020B0502020202020204" pitchFamily="34" charset="0"/>
            </a:endParaRPr>
          </a:p>
        </p:txBody>
      </p:sp>
      <p:sp>
        <p:nvSpPr>
          <p:cNvPr id="25" name="TextBox 24"/>
          <p:cNvSpPr txBox="1"/>
          <p:nvPr/>
        </p:nvSpPr>
        <p:spPr>
          <a:xfrm>
            <a:off x="1632065" y="1569400"/>
            <a:ext cx="668462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1.  ___________________________.</a:t>
            </a:r>
            <a:endParaRPr lang="en-GB" sz="2000" dirty="0">
              <a:solidFill>
                <a:srgbClr val="002060"/>
              </a:solidFill>
              <a:latin typeface="Century Gothic" panose="020B0502020202020204" pitchFamily="34" charset="0"/>
            </a:endParaRPr>
          </a:p>
        </p:txBody>
      </p:sp>
      <p:sp>
        <p:nvSpPr>
          <p:cNvPr id="26" name="TextBox 25"/>
          <p:cNvSpPr txBox="1"/>
          <p:nvPr/>
        </p:nvSpPr>
        <p:spPr>
          <a:xfrm>
            <a:off x="2182360" y="1490870"/>
            <a:ext cx="5394097"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He looks at the instructions</a:t>
            </a:r>
            <a:endParaRPr lang="en-GB" sz="2800" dirty="0">
              <a:solidFill>
                <a:srgbClr val="E56700"/>
              </a:solidFill>
              <a:latin typeface="Century Gothic" panose="020B0502020202020204" pitchFamily="34" charset="0"/>
            </a:endParaRPr>
          </a:p>
        </p:txBody>
      </p:sp>
      <p:sp>
        <p:nvSpPr>
          <p:cNvPr id="28" name="TextBox 27"/>
          <p:cNvSpPr txBox="1"/>
          <p:nvPr/>
        </p:nvSpPr>
        <p:spPr>
          <a:xfrm>
            <a:off x="1551792" y="2254371"/>
            <a:ext cx="10471408"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2. ____________________________.</a:t>
            </a:r>
            <a:endParaRPr lang="en-GB" sz="2000" dirty="0">
              <a:solidFill>
                <a:srgbClr val="002060"/>
              </a:solidFill>
              <a:latin typeface="Century Gothic" panose="020B0502020202020204" pitchFamily="34" charset="0"/>
            </a:endParaRPr>
          </a:p>
        </p:txBody>
      </p:sp>
      <p:sp>
        <p:nvSpPr>
          <p:cNvPr id="29" name="TextBox 28"/>
          <p:cNvSpPr txBox="1"/>
          <p:nvPr/>
        </p:nvSpPr>
        <p:spPr>
          <a:xfrm>
            <a:off x="2182360" y="2175841"/>
            <a:ext cx="5116733"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She counts the ingredients</a:t>
            </a:r>
            <a:endParaRPr lang="en-GB" sz="2800" dirty="0">
              <a:solidFill>
                <a:srgbClr val="E56700"/>
              </a:solidFill>
              <a:latin typeface="Century Gothic" panose="020B0502020202020204" pitchFamily="34" charset="0"/>
            </a:endParaRPr>
          </a:p>
        </p:txBody>
      </p:sp>
      <p:sp>
        <p:nvSpPr>
          <p:cNvPr id="30" name="TextBox 29"/>
          <p:cNvSpPr txBox="1"/>
          <p:nvPr/>
        </p:nvSpPr>
        <p:spPr>
          <a:xfrm>
            <a:off x="1551792" y="2980449"/>
            <a:ext cx="10471408"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3. _______________________.</a:t>
            </a:r>
            <a:endParaRPr lang="en-GB" sz="2000" dirty="0">
              <a:solidFill>
                <a:srgbClr val="002060"/>
              </a:solidFill>
              <a:latin typeface="Century Gothic" panose="020B0502020202020204" pitchFamily="34" charset="0"/>
            </a:endParaRPr>
          </a:p>
        </p:txBody>
      </p:sp>
      <p:sp>
        <p:nvSpPr>
          <p:cNvPr id="31" name="TextBox 30"/>
          <p:cNvSpPr txBox="1"/>
          <p:nvPr/>
        </p:nvSpPr>
        <p:spPr>
          <a:xfrm>
            <a:off x="2182360" y="2889511"/>
            <a:ext cx="3849793"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He washes the salad</a:t>
            </a:r>
            <a:endParaRPr lang="en-GB" sz="2800" dirty="0">
              <a:solidFill>
                <a:srgbClr val="E56700"/>
              </a:solidFill>
              <a:latin typeface="Century Gothic" panose="020B0502020202020204" pitchFamily="34" charset="0"/>
            </a:endParaRPr>
          </a:p>
        </p:txBody>
      </p:sp>
      <p:sp>
        <p:nvSpPr>
          <p:cNvPr id="33" name="TextBox 32"/>
          <p:cNvSpPr txBox="1"/>
          <p:nvPr/>
        </p:nvSpPr>
        <p:spPr>
          <a:xfrm>
            <a:off x="2182360" y="3646410"/>
            <a:ext cx="9066211"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She chops the tomatoes and the peppers</a:t>
            </a:r>
            <a:endParaRPr lang="en-GB" sz="2800" dirty="0">
              <a:solidFill>
                <a:srgbClr val="E56700"/>
              </a:solidFill>
              <a:latin typeface="Century Gothic" panose="020B0502020202020204" pitchFamily="34" charset="0"/>
            </a:endParaRPr>
          </a:p>
        </p:txBody>
      </p:sp>
      <p:sp>
        <p:nvSpPr>
          <p:cNvPr id="34" name="TextBox 33"/>
          <p:cNvSpPr txBox="1"/>
          <p:nvPr/>
        </p:nvSpPr>
        <p:spPr>
          <a:xfrm>
            <a:off x="1559494" y="3713883"/>
            <a:ext cx="10471408"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4. ___________________________________________.</a:t>
            </a:r>
            <a:endParaRPr lang="en-GB" sz="2000" dirty="0">
              <a:solidFill>
                <a:srgbClr val="002060"/>
              </a:solidFill>
              <a:latin typeface="Century Gothic" panose="020B0502020202020204" pitchFamily="34" charset="0"/>
            </a:endParaRPr>
          </a:p>
        </p:txBody>
      </p:sp>
      <p:sp>
        <p:nvSpPr>
          <p:cNvPr id="35" name="TextBox 34"/>
          <p:cNvSpPr txBox="1"/>
          <p:nvPr/>
        </p:nvSpPr>
        <p:spPr>
          <a:xfrm>
            <a:off x="2182360" y="4383243"/>
            <a:ext cx="4042169"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He mixes everything</a:t>
            </a:r>
            <a:endParaRPr lang="en-GB" sz="2800" dirty="0">
              <a:solidFill>
                <a:srgbClr val="E56700"/>
              </a:solidFill>
              <a:latin typeface="Century Gothic" panose="020B0502020202020204" pitchFamily="34" charset="0"/>
            </a:endParaRPr>
          </a:p>
        </p:txBody>
      </p:sp>
      <p:sp>
        <p:nvSpPr>
          <p:cNvPr id="42" name="TextBox 41"/>
          <p:cNvSpPr txBox="1"/>
          <p:nvPr/>
        </p:nvSpPr>
        <p:spPr>
          <a:xfrm>
            <a:off x="1551792" y="4470782"/>
            <a:ext cx="10471408"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5. ______________________.</a:t>
            </a:r>
            <a:endParaRPr lang="en-GB" sz="2000" dirty="0">
              <a:solidFill>
                <a:srgbClr val="002060"/>
              </a:solidFill>
              <a:latin typeface="Century Gothic" panose="020B0502020202020204" pitchFamily="34" charset="0"/>
            </a:endParaRPr>
          </a:p>
        </p:txBody>
      </p:sp>
      <p:sp>
        <p:nvSpPr>
          <p:cNvPr id="20" name="TextBox 19"/>
          <p:cNvSpPr txBox="1"/>
          <p:nvPr/>
        </p:nvSpPr>
        <p:spPr>
          <a:xfrm>
            <a:off x="10895808" y="46503"/>
            <a:ext cx="1299990" cy="400110"/>
          </a:xfrm>
          <a:prstGeom prst="rect">
            <a:avLst/>
          </a:prstGeom>
          <a:noFill/>
        </p:spPr>
        <p:txBody>
          <a:bodyPr wrap="square" rtlCol="0">
            <a:spAutoFit/>
          </a:bodyPr>
          <a:lstStyle/>
          <a:p>
            <a:r>
              <a:rPr lang="en-GB" sz="2000" b="1" dirty="0" smtClean="0">
                <a:solidFill>
                  <a:schemeClr val="accent5">
                    <a:lumMod val="50000"/>
                  </a:schemeClr>
                </a:solidFill>
                <a:latin typeface="Century Gothic" panose="020B0502020202020204" pitchFamily="34" charset="0"/>
              </a:rPr>
              <a:t>Answers</a:t>
            </a:r>
            <a:endParaRPr lang="en-GB" sz="2000" b="1" dirty="0">
              <a:solidFill>
                <a:schemeClr val="accent5">
                  <a:lumMod val="50000"/>
                </a:schemeClr>
              </a:solidFill>
              <a:latin typeface="Century Gothic" panose="020B0502020202020204" pitchFamily="34" charset="0"/>
            </a:endParaRPr>
          </a:p>
        </p:txBody>
      </p:sp>
      <p:sp>
        <p:nvSpPr>
          <p:cNvPr id="16" name="TextBox 15"/>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404950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1" grpId="0"/>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094" y="721925"/>
            <a:ext cx="1202678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Student B: </a:t>
            </a:r>
            <a:r>
              <a:rPr lang="en-GB" sz="2800" dirty="0">
                <a:solidFill>
                  <a:srgbClr val="002060"/>
                </a:solidFill>
                <a:latin typeface="Century Gothic" panose="020B0502020202020204" pitchFamily="34" charset="0"/>
              </a:rPr>
              <a:t>translate sentences 1-5 into English. </a:t>
            </a:r>
          </a:p>
        </p:txBody>
      </p:sp>
      <p:sp>
        <p:nvSpPr>
          <p:cNvPr id="5" name="TextBox 4"/>
          <p:cNvSpPr txBox="1"/>
          <p:nvPr/>
        </p:nvSpPr>
        <p:spPr>
          <a:xfrm>
            <a:off x="1632064" y="1764667"/>
            <a:ext cx="887789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6.  _________________________.</a:t>
            </a:r>
            <a:endParaRPr lang="en-GB" sz="2000" dirty="0">
              <a:solidFill>
                <a:srgbClr val="002060"/>
              </a:solidFill>
              <a:latin typeface="Century Gothic" panose="020B0502020202020204" pitchFamily="34" charset="0"/>
            </a:endParaRPr>
          </a:p>
        </p:txBody>
      </p:sp>
      <p:sp>
        <p:nvSpPr>
          <p:cNvPr id="6" name="TextBox 5"/>
          <p:cNvSpPr txBox="1"/>
          <p:nvPr/>
        </p:nvSpPr>
        <p:spPr>
          <a:xfrm>
            <a:off x="2143800" y="1673975"/>
            <a:ext cx="4685977"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He adds some croutons</a:t>
            </a:r>
            <a:endParaRPr lang="en-GB" sz="2800" dirty="0">
              <a:solidFill>
                <a:srgbClr val="E56700"/>
              </a:solidFill>
              <a:latin typeface="Century Gothic" panose="020B0502020202020204" pitchFamily="34" charset="0"/>
            </a:endParaRPr>
          </a:p>
        </p:txBody>
      </p:sp>
      <p:sp>
        <p:nvSpPr>
          <p:cNvPr id="7" name="TextBox 6"/>
          <p:cNvSpPr txBox="1"/>
          <p:nvPr/>
        </p:nvSpPr>
        <p:spPr>
          <a:xfrm>
            <a:off x="1551792" y="2622673"/>
            <a:ext cx="845152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7. _________________________________________.</a:t>
            </a:r>
            <a:endParaRPr lang="en-GB" sz="2000" dirty="0">
              <a:solidFill>
                <a:srgbClr val="002060"/>
              </a:solidFill>
              <a:latin typeface="Century Gothic" panose="020B0502020202020204" pitchFamily="34" charset="0"/>
            </a:endParaRPr>
          </a:p>
        </p:txBody>
      </p:sp>
      <p:sp>
        <p:nvSpPr>
          <p:cNvPr id="8" name="TextBox 7"/>
          <p:cNvSpPr txBox="1"/>
          <p:nvPr/>
        </p:nvSpPr>
        <p:spPr>
          <a:xfrm>
            <a:off x="2182361" y="2544143"/>
            <a:ext cx="7121802"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She prepares the vinaigrette (dressing)</a:t>
            </a:r>
            <a:endParaRPr lang="en-GB" sz="2800" dirty="0">
              <a:solidFill>
                <a:srgbClr val="E56700"/>
              </a:solidFill>
              <a:latin typeface="Century Gothic" panose="020B0502020202020204" pitchFamily="34" charset="0"/>
            </a:endParaRPr>
          </a:p>
        </p:txBody>
      </p:sp>
      <p:sp>
        <p:nvSpPr>
          <p:cNvPr id="9" name="TextBox 8"/>
          <p:cNvSpPr txBox="1"/>
          <p:nvPr/>
        </p:nvSpPr>
        <p:spPr>
          <a:xfrm>
            <a:off x="1551791" y="3432047"/>
            <a:ext cx="993880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8. ___________________________________________.</a:t>
            </a:r>
            <a:endParaRPr lang="en-GB" sz="2000" dirty="0">
              <a:solidFill>
                <a:srgbClr val="002060"/>
              </a:solidFill>
              <a:latin typeface="Century Gothic" panose="020B0502020202020204" pitchFamily="34" charset="0"/>
            </a:endParaRPr>
          </a:p>
        </p:txBody>
      </p:sp>
      <p:sp>
        <p:nvSpPr>
          <p:cNvPr id="10" name="TextBox 9"/>
          <p:cNvSpPr txBox="1"/>
          <p:nvPr/>
        </p:nvSpPr>
        <p:spPr>
          <a:xfrm>
            <a:off x="2175548" y="3352985"/>
            <a:ext cx="7204011"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She pours the vinaigrette on the salad.</a:t>
            </a:r>
            <a:endParaRPr lang="en-GB" sz="2800" dirty="0">
              <a:solidFill>
                <a:srgbClr val="E56700"/>
              </a:solidFill>
              <a:latin typeface="Century Gothic" panose="020B0502020202020204" pitchFamily="34" charset="0"/>
            </a:endParaRPr>
          </a:p>
        </p:txBody>
      </p:sp>
      <p:sp>
        <p:nvSpPr>
          <p:cNvPr id="11" name="TextBox 10"/>
          <p:cNvSpPr txBox="1"/>
          <p:nvPr/>
        </p:nvSpPr>
        <p:spPr>
          <a:xfrm>
            <a:off x="2182360" y="4975165"/>
            <a:ext cx="7121803"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He eats the salad</a:t>
            </a:r>
            <a:endParaRPr lang="en-GB" sz="2800" dirty="0">
              <a:solidFill>
                <a:srgbClr val="E56700"/>
              </a:solidFill>
              <a:latin typeface="Century Gothic" panose="020B0502020202020204" pitchFamily="34" charset="0"/>
            </a:endParaRPr>
          </a:p>
        </p:txBody>
      </p:sp>
      <p:sp>
        <p:nvSpPr>
          <p:cNvPr id="12" name="TextBox 11"/>
          <p:cNvSpPr txBox="1"/>
          <p:nvPr/>
        </p:nvSpPr>
        <p:spPr>
          <a:xfrm>
            <a:off x="1551792" y="4267170"/>
            <a:ext cx="8055052"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9. __________________________.</a:t>
            </a:r>
            <a:endParaRPr lang="en-GB" sz="2000" dirty="0">
              <a:solidFill>
                <a:srgbClr val="002060"/>
              </a:solidFill>
              <a:latin typeface="Century Gothic" panose="020B0502020202020204" pitchFamily="34" charset="0"/>
            </a:endParaRPr>
          </a:p>
        </p:txBody>
      </p:sp>
      <p:sp>
        <p:nvSpPr>
          <p:cNvPr id="13" name="TextBox 12"/>
          <p:cNvSpPr txBox="1"/>
          <p:nvPr/>
        </p:nvSpPr>
        <p:spPr>
          <a:xfrm>
            <a:off x="2182360" y="4188108"/>
            <a:ext cx="3849793" cy="523220"/>
          </a:xfrm>
          <a:prstGeom prst="rect">
            <a:avLst/>
          </a:prstGeom>
          <a:noFill/>
        </p:spPr>
        <p:txBody>
          <a:bodyPr wrap="square" rtlCol="0">
            <a:spAutoFit/>
          </a:bodyPr>
          <a:lstStyle/>
          <a:p>
            <a:r>
              <a:rPr lang="en-GB" sz="2800" dirty="0" smtClean="0">
                <a:solidFill>
                  <a:srgbClr val="E56700"/>
                </a:solidFill>
                <a:latin typeface="Century Gothic" panose="020B0502020202020204" pitchFamily="34" charset="0"/>
              </a:rPr>
              <a:t>He shares the salad</a:t>
            </a:r>
            <a:endParaRPr lang="en-GB" sz="2800" dirty="0">
              <a:solidFill>
                <a:srgbClr val="E56700"/>
              </a:solidFill>
              <a:latin typeface="Century Gothic" panose="020B0502020202020204" pitchFamily="34" charset="0"/>
            </a:endParaRPr>
          </a:p>
        </p:txBody>
      </p:sp>
      <p:sp>
        <p:nvSpPr>
          <p:cNvPr id="14" name="TextBox 13"/>
          <p:cNvSpPr txBox="1"/>
          <p:nvPr/>
        </p:nvSpPr>
        <p:spPr>
          <a:xfrm>
            <a:off x="1551791" y="5046075"/>
            <a:ext cx="8055052"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 10. ___________________.</a:t>
            </a:r>
            <a:endParaRPr lang="en-GB" sz="2000" dirty="0">
              <a:solidFill>
                <a:srgbClr val="002060"/>
              </a:solidFill>
              <a:latin typeface="Century Gothic" panose="020B0502020202020204" pitchFamily="34" charset="0"/>
            </a:endParaRPr>
          </a:p>
        </p:txBody>
      </p:sp>
      <p:sp>
        <p:nvSpPr>
          <p:cNvPr id="16" name="TextBox 15"/>
          <p:cNvSpPr txBox="1"/>
          <p:nvPr/>
        </p:nvSpPr>
        <p:spPr>
          <a:xfrm>
            <a:off x="10895808" y="46503"/>
            <a:ext cx="1299990" cy="400110"/>
          </a:xfrm>
          <a:prstGeom prst="rect">
            <a:avLst/>
          </a:prstGeom>
          <a:noFill/>
        </p:spPr>
        <p:txBody>
          <a:bodyPr wrap="square" rtlCol="0">
            <a:spAutoFit/>
          </a:bodyPr>
          <a:lstStyle/>
          <a:p>
            <a:r>
              <a:rPr lang="en-GB" sz="2000" b="1" dirty="0" smtClean="0">
                <a:solidFill>
                  <a:schemeClr val="accent5">
                    <a:lumMod val="50000"/>
                  </a:schemeClr>
                </a:solidFill>
                <a:latin typeface="Century Gothic" panose="020B0502020202020204" pitchFamily="34" charset="0"/>
              </a:rPr>
              <a:t>Answers</a:t>
            </a:r>
            <a:endParaRPr lang="en-GB" sz="2000" b="1" dirty="0">
              <a:solidFill>
                <a:schemeClr val="accent5">
                  <a:lumMod val="50000"/>
                </a:schemeClr>
              </a:solidFill>
              <a:latin typeface="Century Gothic" panose="020B0502020202020204" pitchFamily="34" charset="0"/>
            </a:endParaRPr>
          </a:p>
        </p:txBody>
      </p:sp>
      <p:sp>
        <p:nvSpPr>
          <p:cNvPr id="17" name="Rounded Rectangle 16"/>
          <p:cNvSpPr/>
          <p:nvPr/>
        </p:nvSpPr>
        <p:spPr>
          <a:xfrm>
            <a:off x="10399923" y="5957535"/>
            <a:ext cx="1777513"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lire / écrire</a:t>
            </a:r>
            <a:endParaRPr lang="en-GB" b="1" dirty="0">
              <a:latin typeface="Century Gothic" panose="020B0502020202020204" pitchFamily="34" charset="0"/>
            </a:endParaRPr>
          </a:p>
        </p:txBody>
      </p:sp>
      <p:sp>
        <p:nvSpPr>
          <p:cNvPr id="18" name="TextBox 17"/>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177934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4783" y="450682"/>
            <a:ext cx="5820170" cy="3477875"/>
          </a:xfrm>
          <a:prstGeom prst="rect">
            <a:avLst/>
          </a:prstGeom>
          <a:noFill/>
        </p:spPr>
        <p:txBody>
          <a:bodyPr wrap="square" rtlCol="0">
            <a:spAutoFit/>
          </a:bodyPr>
          <a:lstStyle/>
          <a:p>
            <a:r>
              <a:rPr lang="en-GB" sz="3600" b="1" dirty="0" smtClean="0">
                <a:solidFill>
                  <a:schemeClr val="accent5">
                    <a:lumMod val="50000"/>
                  </a:schemeClr>
                </a:solidFill>
                <a:latin typeface="Century Gothic" panose="020B0502020202020204" pitchFamily="34" charset="0"/>
              </a:rPr>
              <a:t>Pour vous aider</a:t>
            </a:r>
          </a:p>
          <a:p>
            <a:endParaRPr lang="en-GB" sz="2800" b="1" dirty="0" smtClean="0">
              <a:solidFill>
                <a:schemeClr val="accent5">
                  <a:lumMod val="50000"/>
                </a:schemeClr>
              </a:solidFill>
              <a:latin typeface="Century Gothic" panose="020B0502020202020204" pitchFamily="34" charset="0"/>
            </a:endParaRPr>
          </a:p>
          <a:p>
            <a:r>
              <a:rPr lang="en-GB" sz="2800" b="1" i="1" dirty="0" smtClean="0">
                <a:solidFill>
                  <a:schemeClr val="accent5">
                    <a:lumMod val="50000"/>
                  </a:schemeClr>
                </a:solidFill>
                <a:latin typeface="Century Gothic" panose="020B0502020202020204" pitchFamily="34" charset="0"/>
              </a:rPr>
              <a:t>Nouns</a:t>
            </a:r>
          </a:p>
          <a:p>
            <a:r>
              <a:rPr lang="en-GB" sz="3200" dirty="0" smtClean="0">
                <a:solidFill>
                  <a:schemeClr val="accent5">
                    <a:lumMod val="50000"/>
                  </a:schemeClr>
                </a:solidFill>
                <a:latin typeface="Century Gothic" panose="020B0502020202020204" pitchFamily="34" charset="0"/>
              </a:rPr>
              <a:t>instruction –</a:t>
            </a:r>
            <a:r>
              <a:rPr lang="en-GB" sz="3200" i="1" dirty="0" smtClean="0">
                <a:solidFill>
                  <a:schemeClr val="accent5">
                    <a:lumMod val="50000"/>
                  </a:schemeClr>
                </a:solidFill>
                <a:latin typeface="Century Gothic" panose="020B0502020202020204" pitchFamily="34" charset="0"/>
              </a:rPr>
              <a:t> instruction (f)</a:t>
            </a:r>
          </a:p>
          <a:p>
            <a:r>
              <a:rPr lang="en-GB" sz="3200" dirty="0" smtClean="0">
                <a:solidFill>
                  <a:schemeClr val="accent5">
                    <a:lumMod val="50000"/>
                  </a:schemeClr>
                </a:solidFill>
                <a:latin typeface="Century Gothic" panose="020B0502020202020204" pitchFamily="34" charset="0"/>
              </a:rPr>
              <a:t>ingredient – </a:t>
            </a:r>
            <a:r>
              <a:rPr lang="en-GB" sz="3200" i="1" dirty="0" smtClean="0">
                <a:solidFill>
                  <a:schemeClr val="accent5">
                    <a:lumMod val="50000"/>
                  </a:schemeClr>
                </a:solidFill>
                <a:latin typeface="Century Gothic" panose="020B0502020202020204" pitchFamily="34" charset="0"/>
              </a:rPr>
              <a:t>ingrédient (m)</a:t>
            </a:r>
          </a:p>
          <a:p>
            <a:r>
              <a:rPr lang="en-GB" sz="3200" dirty="0" smtClean="0">
                <a:solidFill>
                  <a:schemeClr val="accent5">
                    <a:lumMod val="50000"/>
                  </a:schemeClr>
                </a:solidFill>
                <a:latin typeface="Century Gothic" panose="020B0502020202020204" pitchFamily="34" charset="0"/>
              </a:rPr>
              <a:t>salad – </a:t>
            </a:r>
            <a:r>
              <a:rPr lang="en-GB" sz="3200" i="1" dirty="0" smtClean="0">
                <a:solidFill>
                  <a:schemeClr val="accent5">
                    <a:lumMod val="50000"/>
                  </a:schemeClr>
                </a:solidFill>
                <a:latin typeface="Century Gothic" panose="020B0502020202020204" pitchFamily="34" charset="0"/>
              </a:rPr>
              <a:t>salade (f)</a:t>
            </a:r>
          </a:p>
          <a:p>
            <a:r>
              <a:rPr lang="en-GB" sz="3200" dirty="0" smtClean="0">
                <a:solidFill>
                  <a:schemeClr val="accent5">
                    <a:lumMod val="50000"/>
                  </a:schemeClr>
                </a:solidFill>
                <a:latin typeface="Century Gothic" panose="020B0502020202020204" pitchFamily="34" charset="0"/>
              </a:rPr>
              <a:t>tomato – </a:t>
            </a:r>
            <a:r>
              <a:rPr lang="en-GB" sz="3200" i="1" dirty="0" err="1" smtClean="0">
                <a:solidFill>
                  <a:schemeClr val="accent5">
                    <a:lumMod val="50000"/>
                  </a:schemeClr>
                </a:solidFill>
                <a:latin typeface="Century Gothic" panose="020B0502020202020204" pitchFamily="34" charset="0"/>
              </a:rPr>
              <a:t>tomate</a:t>
            </a:r>
            <a:r>
              <a:rPr lang="en-GB" sz="3200" i="1" dirty="0" smtClean="0">
                <a:solidFill>
                  <a:schemeClr val="accent5">
                    <a:lumMod val="50000"/>
                  </a:schemeClr>
                </a:solidFill>
                <a:latin typeface="Century Gothic" panose="020B0502020202020204" pitchFamily="34" charset="0"/>
              </a:rPr>
              <a:t> (f)</a:t>
            </a:r>
          </a:p>
        </p:txBody>
      </p:sp>
      <p:sp>
        <p:nvSpPr>
          <p:cNvPr id="8" name="TextBox 7"/>
          <p:cNvSpPr txBox="1"/>
          <p:nvPr/>
        </p:nvSpPr>
        <p:spPr>
          <a:xfrm>
            <a:off x="574783" y="4233605"/>
            <a:ext cx="5757333" cy="1446550"/>
          </a:xfrm>
          <a:prstGeom prst="rect">
            <a:avLst/>
          </a:prstGeom>
          <a:noFill/>
        </p:spPr>
        <p:txBody>
          <a:bodyPr wrap="square" rtlCol="0">
            <a:spAutoFit/>
          </a:bodyPr>
          <a:lstStyle/>
          <a:p>
            <a:r>
              <a:rPr lang="en-GB" sz="2800" b="1" i="1" dirty="0" smtClean="0">
                <a:solidFill>
                  <a:schemeClr val="accent5">
                    <a:lumMod val="50000"/>
                  </a:schemeClr>
                </a:solidFill>
                <a:latin typeface="Century Gothic" panose="020B0502020202020204" pitchFamily="34" charset="0"/>
              </a:rPr>
              <a:t>Pronoun</a:t>
            </a:r>
          </a:p>
          <a:p>
            <a:r>
              <a:rPr lang="en-GB" sz="3200" dirty="0" smtClean="0">
                <a:solidFill>
                  <a:schemeClr val="accent5">
                    <a:lumMod val="50000"/>
                  </a:schemeClr>
                </a:solidFill>
                <a:latin typeface="Century Gothic" panose="020B0502020202020204" pitchFamily="34" charset="0"/>
              </a:rPr>
              <a:t>everything – </a:t>
            </a:r>
            <a:r>
              <a:rPr lang="en-GB" sz="3200" i="1" dirty="0" smtClean="0">
                <a:solidFill>
                  <a:schemeClr val="accent5">
                    <a:lumMod val="50000"/>
                  </a:schemeClr>
                </a:solidFill>
                <a:latin typeface="Century Gothic" panose="020B0502020202020204" pitchFamily="34" charset="0"/>
              </a:rPr>
              <a:t>tout</a:t>
            </a:r>
            <a:endParaRPr lang="en-GB" sz="3200" i="1" dirty="0">
              <a:solidFill>
                <a:schemeClr val="accent5">
                  <a:lumMod val="50000"/>
                </a:schemeClr>
              </a:solidFill>
              <a:latin typeface="Century Gothic" panose="020B0502020202020204" pitchFamily="34" charset="0"/>
            </a:endParaRPr>
          </a:p>
          <a:p>
            <a:endParaRPr lang="en-GB" sz="2800" dirty="0">
              <a:latin typeface="Century Gothic" panose="020B0502020202020204" pitchFamily="34" charset="0"/>
            </a:endParaRPr>
          </a:p>
        </p:txBody>
      </p:sp>
      <p:sp>
        <p:nvSpPr>
          <p:cNvPr id="9" name="TextBox 8"/>
          <p:cNvSpPr txBox="1"/>
          <p:nvPr/>
        </p:nvSpPr>
        <p:spPr>
          <a:xfrm>
            <a:off x="6725456" y="0"/>
            <a:ext cx="5089173" cy="6370975"/>
          </a:xfrm>
          <a:prstGeom prst="rect">
            <a:avLst/>
          </a:prstGeom>
          <a:noFill/>
        </p:spPr>
        <p:txBody>
          <a:bodyPr wrap="square" rtlCol="0">
            <a:spAutoFit/>
          </a:bodyPr>
          <a:lstStyle/>
          <a:p>
            <a:endParaRPr lang="en-GB" sz="2800" b="1" dirty="0" smtClean="0">
              <a:solidFill>
                <a:schemeClr val="accent5">
                  <a:lumMod val="50000"/>
                </a:schemeClr>
              </a:solidFill>
              <a:latin typeface="Century Gothic" panose="020B0502020202020204" pitchFamily="34" charset="0"/>
            </a:endParaRPr>
          </a:p>
          <a:p>
            <a:r>
              <a:rPr lang="en-GB" sz="2800" b="1" i="1" dirty="0" smtClean="0">
                <a:solidFill>
                  <a:schemeClr val="accent5">
                    <a:lumMod val="50000"/>
                  </a:schemeClr>
                </a:solidFill>
                <a:latin typeface="Century Gothic" panose="020B0502020202020204" pitchFamily="34" charset="0"/>
              </a:rPr>
              <a:t>Verbs</a:t>
            </a:r>
          </a:p>
          <a:p>
            <a:r>
              <a:rPr lang="en-GB" sz="3200" dirty="0" smtClean="0">
                <a:solidFill>
                  <a:schemeClr val="accent5">
                    <a:lumMod val="50000"/>
                  </a:schemeClr>
                </a:solidFill>
                <a:latin typeface="Century Gothic" panose="020B0502020202020204" pitchFamily="34" charset="0"/>
              </a:rPr>
              <a:t>look at –</a:t>
            </a:r>
            <a:r>
              <a:rPr lang="en-GB" sz="3200" i="1" dirty="0" smtClean="0">
                <a:solidFill>
                  <a:schemeClr val="accent5">
                    <a:lumMod val="50000"/>
                  </a:schemeClr>
                </a:solidFill>
                <a:latin typeface="Century Gothic" panose="020B0502020202020204" pitchFamily="34" charset="0"/>
              </a:rPr>
              <a:t> regarder</a:t>
            </a:r>
          </a:p>
          <a:p>
            <a:r>
              <a:rPr lang="en-GB" sz="3200" dirty="0" smtClean="0">
                <a:solidFill>
                  <a:schemeClr val="accent5">
                    <a:lumMod val="50000"/>
                  </a:schemeClr>
                </a:solidFill>
                <a:latin typeface="Century Gothic" panose="020B0502020202020204" pitchFamily="34" charset="0"/>
              </a:rPr>
              <a:t>count – </a:t>
            </a:r>
            <a:r>
              <a:rPr lang="en-GB" sz="3200" i="1" dirty="0" smtClean="0">
                <a:solidFill>
                  <a:schemeClr val="accent5">
                    <a:lumMod val="50000"/>
                  </a:schemeClr>
                </a:solidFill>
                <a:latin typeface="Century Gothic" panose="020B0502020202020204" pitchFamily="34" charset="0"/>
              </a:rPr>
              <a:t>compter</a:t>
            </a:r>
          </a:p>
          <a:p>
            <a:r>
              <a:rPr lang="en-GB" sz="3200" dirty="0" smtClean="0">
                <a:solidFill>
                  <a:schemeClr val="accent5">
                    <a:lumMod val="50000"/>
                  </a:schemeClr>
                </a:solidFill>
                <a:latin typeface="Century Gothic" panose="020B0502020202020204" pitchFamily="34" charset="0"/>
              </a:rPr>
              <a:t>wash – </a:t>
            </a:r>
            <a:r>
              <a:rPr lang="en-GB" sz="3200" i="1" dirty="0" smtClean="0">
                <a:solidFill>
                  <a:schemeClr val="accent5">
                    <a:lumMod val="50000"/>
                  </a:schemeClr>
                </a:solidFill>
                <a:latin typeface="Century Gothic" panose="020B0502020202020204" pitchFamily="34" charset="0"/>
              </a:rPr>
              <a:t>laver</a:t>
            </a:r>
          </a:p>
          <a:p>
            <a:r>
              <a:rPr lang="en-GB" sz="3200" dirty="0" smtClean="0">
                <a:solidFill>
                  <a:schemeClr val="accent5">
                    <a:lumMod val="50000"/>
                  </a:schemeClr>
                </a:solidFill>
                <a:latin typeface="Century Gothic" panose="020B0502020202020204" pitchFamily="34" charset="0"/>
              </a:rPr>
              <a:t>cut</a:t>
            </a:r>
            <a:r>
              <a:rPr lang="en-GB" sz="3200" i="1" dirty="0" smtClean="0">
                <a:solidFill>
                  <a:schemeClr val="accent5">
                    <a:lumMod val="50000"/>
                  </a:schemeClr>
                </a:solidFill>
                <a:latin typeface="Century Gothic" panose="020B0502020202020204" pitchFamily="34" charset="0"/>
              </a:rPr>
              <a:t> </a:t>
            </a:r>
            <a:r>
              <a:rPr lang="en-GB" sz="3200" dirty="0">
                <a:solidFill>
                  <a:schemeClr val="accent5">
                    <a:lumMod val="50000"/>
                  </a:schemeClr>
                </a:solidFill>
                <a:latin typeface="Century Gothic" panose="020B0502020202020204" pitchFamily="34" charset="0"/>
              </a:rPr>
              <a:t>– </a:t>
            </a:r>
            <a:r>
              <a:rPr lang="en-GB" sz="3200" i="1" dirty="0" smtClean="0">
                <a:solidFill>
                  <a:schemeClr val="accent5">
                    <a:lumMod val="50000"/>
                  </a:schemeClr>
                </a:solidFill>
                <a:latin typeface="Century Gothic" panose="020B0502020202020204" pitchFamily="34" charset="0"/>
              </a:rPr>
              <a:t>couper</a:t>
            </a:r>
          </a:p>
          <a:p>
            <a:r>
              <a:rPr lang="en-GB" sz="3200" dirty="0" smtClean="0">
                <a:solidFill>
                  <a:schemeClr val="accent5">
                    <a:lumMod val="50000"/>
                  </a:schemeClr>
                </a:solidFill>
                <a:latin typeface="Century Gothic" panose="020B0502020202020204" pitchFamily="34" charset="0"/>
              </a:rPr>
              <a:t>mix</a:t>
            </a:r>
            <a:r>
              <a:rPr lang="en-GB" sz="3200" i="1" dirty="0" smtClean="0">
                <a:solidFill>
                  <a:schemeClr val="accent5">
                    <a:lumMod val="50000"/>
                  </a:schemeClr>
                </a:solidFill>
                <a:latin typeface="Century Gothic" panose="020B0502020202020204" pitchFamily="34" charset="0"/>
              </a:rPr>
              <a:t> </a:t>
            </a:r>
            <a:r>
              <a:rPr lang="en-GB" sz="3200" dirty="0" smtClean="0">
                <a:solidFill>
                  <a:schemeClr val="accent5">
                    <a:lumMod val="50000"/>
                  </a:schemeClr>
                </a:solidFill>
                <a:latin typeface="Century Gothic" panose="020B0502020202020204" pitchFamily="34" charset="0"/>
              </a:rPr>
              <a:t>– </a:t>
            </a:r>
            <a:r>
              <a:rPr lang="en-GB" sz="3200" i="1" dirty="0" smtClean="0">
                <a:solidFill>
                  <a:schemeClr val="accent5">
                    <a:lumMod val="50000"/>
                  </a:schemeClr>
                </a:solidFill>
                <a:latin typeface="Century Gothic" panose="020B0502020202020204" pitchFamily="34" charset="0"/>
              </a:rPr>
              <a:t>mélanger </a:t>
            </a:r>
          </a:p>
          <a:p>
            <a:r>
              <a:rPr lang="en-GB" sz="3200" dirty="0" smtClean="0">
                <a:solidFill>
                  <a:schemeClr val="accent5">
                    <a:lumMod val="50000"/>
                  </a:schemeClr>
                </a:solidFill>
                <a:latin typeface="Century Gothic" panose="020B0502020202020204" pitchFamily="34" charset="0"/>
              </a:rPr>
              <a:t>add</a:t>
            </a:r>
            <a:r>
              <a:rPr lang="en-GB" sz="3200" i="1" dirty="0" smtClean="0">
                <a:solidFill>
                  <a:schemeClr val="accent5">
                    <a:lumMod val="50000"/>
                  </a:schemeClr>
                </a:solidFill>
                <a:latin typeface="Century Gothic" panose="020B0502020202020204" pitchFamily="34" charset="0"/>
              </a:rPr>
              <a:t> </a:t>
            </a:r>
            <a:r>
              <a:rPr lang="en-GB" sz="3200" dirty="0" smtClean="0">
                <a:solidFill>
                  <a:schemeClr val="accent5">
                    <a:lumMod val="50000"/>
                  </a:schemeClr>
                </a:solidFill>
                <a:latin typeface="Century Gothic" panose="020B0502020202020204" pitchFamily="34" charset="0"/>
              </a:rPr>
              <a:t>– ajouter</a:t>
            </a:r>
          </a:p>
          <a:p>
            <a:r>
              <a:rPr lang="en-GB" sz="3200" dirty="0" smtClean="0">
                <a:solidFill>
                  <a:schemeClr val="accent5">
                    <a:lumMod val="50000"/>
                  </a:schemeClr>
                </a:solidFill>
                <a:latin typeface="Century Gothic" panose="020B0502020202020204" pitchFamily="34" charset="0"/>
              </a:rPr>
              <a:t>prepare – </a:t>
            </a:r>
            <a:r>
              <a:rPr lang="en-GB" sz="3200" i="1" dirty="0" err="1" smtClean="0">
                <a:solidFill>
                  <a:schemeClr val="accent5">
                    <a:lumMod val="50000"/>
                  </a:schemeClr>
                </a:solidFill>
                <a:latin typeface="Century Gothic" panose="020B0502020202020204" pitchFamily="34" charset="0"/>
              </a:rPr>
              <a:t>préparer</a:t>
            </a:r>
            <a:endParaRPr lang="en-GB" sz="3200" i="1" dirty="0" smtClean="0">
              <a:solidFill>
                <a:schemeClr val="accent5">
                  <a:lumMod val="50000"/>
                </a:schemeClr>
              </a:solidFill>
              <a:latin typeface="Century Gothic" panose="020B0502020202020204" pitchFamily="34" charset="0"/>
            </a:endParaRPr>
          </a:p>
          <a:p>
            <a:r>
              <a:rPr lang="en-GB" sz="3200" dirty="0" smtClean="0">
                <a:solidFill>
                  <a:schemeClr val="accent5">
                    <a:lumMod val="50000"/>
                  </a:schemeClr>
                </a:solidFill>
                <a:latin typeface="Century Gothic" panose="020B0502020202020204" pitchFamily="34" charset="0"/>
              </a:rPr>
              <a:t>pour (on) – </a:t>
            </a:r>
            <a:r>
              <a:rPr lang="en-GB" sz="3200" i="1" dirty="0" smtClean="0">
                <a:solidFill>
                  <a:schemeClr val="accent5">
                    <a:lumMod val="50000"/>
                  </a:schemeClr>
                </a:solidFill>
                <a:latin typeface="Century Gothic" panose="020B0502020202020204" pitchFamily="34" charset="0"/>
              </a:rPr>
              <a:t>verser</a:t>
            </a:r>
            <a:r>
              <a:rPr lang="en-GB" sz="3200" i="1" dirty="0">
                <a:solidFill>
                  <a:schemeClr val="accent5">
                    <a:lumMod val="50000"/>
                  </a:schemeClr>
                </a:solidFill>
                <a:latin typeface="Century Gothic" panose="020B0502020202020204" pitchFamily="34" charset="0"/>
              </a:rPr>
              <a:t> </a:t>
            </a:r>
            <a:r>
              <a:rPr lang="en-GB" sz="3200" i="1" dirty="0" smtClean="0">
                <a:solidFill>
                  <a:schemeClr val="accent5">
                    <a:lumMod val="50000"/>
                  </a:schemeClr>
                </a:solidFill>
                <a:latin typeface="Century Gothic" panose="020B0502020202020204" pitchFamily="34" charset="0"/>
              </a:rPr>
              <a:t>(sur)</a:t>
            </a:r>
          </a:p>
          <a:p>
            <a:r>
              <a:rPr lang="en-GB" sz="3200" dirty="0" smtClean="0">
                <a:solidFill>
                  <a:schemeClr val="accent5">
                    <a:lumMod val="50000"/>
                  </a:schemeClr>
                </a:solidFill>
                <a:latin typeface="Century Gothic" panose="020B0502020202020204" pitchFamily="34" charset="0"/>
              </a:rPr>
              <a:t>share – </a:t>
            </a:r>
            <a:r>
              <a:rPr lang="en-GB" sz="3200" i="1" dirty="0" smtClean="0">
                <a:solidFill>
                  <a:schemeClr val="accent5">
                    <a:lumMod val="50000"/>
                  </a:schemeClr>
                </a:solidFill>
                <a:latin typeface="Century Gothic" panose="020B0502020202020204" pitchFamily="34" charset="0"/>
              </a:rPr>
              <a:t>partager</a:t>
            </a:r>
          </a:p>
          <a:p>
            <a:r>
              <a:rPr lang="en-GB" sz="3200" dirty="0" smtClean="0">
                <a:solidFill>
                  <a:schemeClr val="accent5">
                    <a:lumMod val="50000"/>
                  </a:schemeClr>
                </a:solidFill>
                <a:latin typeface="Century Gothic" panose="020B0502020202020204" pitchFamily="34" charset="0"/>
              </a:rPr>
              <a:t>eat – manger</a:t>
            </a:r>
          </a:p>
          <a:p>
            <a:r>
              <a:rPr lang="en-GB" sz="3200" dirty="0" smtClean="0">
                <a:solidFill>
                  <a:schemeClr val="accent5">
                    <a:lumMod val="50000"/>
                  </a:schemeClr>
                </a:solidFill>
                <a:latin typeface="Century Gothic" panose="020B0502020202020204" pitchFamily="34" charset="0"/>
              </a:rPr>
              <a:t>like </a:t>
            </a:r>
            <a:r>
              <a:rPr lang="en-GB" sz="3200" dirty="0">
                <a:solidFill>
                  <a:schemeClr val="accent5">
                    <a:lumMod val="50000"/>
                  </a:schemeClr>
                </a:solidFill>
                <a:latin typeface="Century Gothic" panose="020B0502020202020204" pitchFamily="34" charset="0"/>
              </a:rPr>
              <a:t>–</a:t>
            </a:r>
            <a:r>
              <a:rPr lang="en-GB" sz="3200" dirty="0" smtClean="0">
                <a:solidFill>
                  <a:schemeClr val="accent5">
                    <a:lumMod val="50000"/>
                  </a:schemeClr>
                </a:solidFill>
                <a:latin typeface="Century Gothic" panose="020B0502020202020204" pitchFamily="34" charset="0"/>
              </a:rPr>
              <a:t> aimer</a:t>
            </a:r>
          </a:p>
        </p:txBody>
      </p:sp>
      <p:sp>
        <p:nvSpPr>
          <p:cNvPr id="10" name="TextBox 9"/>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1264554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931" y="236926"/>
            <a:ext cx="12026784" cy="523220"/>
          </a:xfrm>
          <a:prstGeom prst="rect">
            <a:avLst/>
          </a:prstGeom>
          <a:noFill/>
        </p:spPr>
        <p:txBody>
          <a:bodyPr wrap="square" rtlCol="0">
            <a:spAutoFit/>
          </a:bodyPr>
          <a:lstStyle/>
          <a:p>
            <a:r>
              <a:rPr lang="en-GB" sz="2800" b="1" dirty="0" smtClean="0">
                <a:solidFill>
                  <a:srgbClr val="002060"/>
                </a:solidFill>
                <a:latin typeface="Century Gothic" panose="020B0502020202020204" pitchFamily="34" charset="0"/>
              </a:rPr>
              <a:t>One year later…</a:t>
            </a:r>
            <a:endParaRPr lang="en-GB" sz="2800" b="1" dirty="0">
              <a:solidFill>
                <a:srgbClr val="002060"/>
              </a:solidFill>
              <a:latin typeface="Century Gothic" panose="020B0502020202020204" pitchFamily="34" charset="0"/>
            </a:endParaRPr>
          </a:p>
        </p:txBody>
      </p:sp>
      <p:pic>
        <p:nvPicPr>
          <p:cNvPr id="4" name="Picture 2" descr="http://www.clker.com/cliparts/F/P/1/7/e/C/yellowtomatos-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4798" y="198513"/>
            <a:ext cx="2506577" cy="1514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3315" y="2731345"/>
            <a:ext cx="11915968" cy="954107"/>
          </a:xfrm>
          <a:prstGeom prst="rect">
            <a:avLst/>
          </a:prstGeom>
          <a:noFill/>
        </p:spPr>
        <p:txBody>
          <a:bodyPr wrap="square" rtlCol="0">
            <a:spAutoFit/>
          </a:bodyPr>
          <a:lstStyle/>
          <a:p>
            <a:pPr lvl="0"/>
            <a:r>
              <a:rPr lang="en-GB" sz="2800" dirty="0" smtClean="0">
                <a:solidFill>
                  <a:srgbClr val="002060"/>
                </a:solidFill>
                <a:latin typeface="Century Gothic" panose="020B0502020202020204" pitchFamily="34" charset="0"/>
              </a:rPr>
              <a:t>The only problem is that he has lost Sophie’s recipe!</a:t>
            </a:r>
          </a:p>
          <a:p>
            <a:pPr lvl="0"/>
            <a:r>
              <a:rPr lang="en-GB" sz="2800" dirty="0" smtClean="0">
                <a:solidFill>
                  <a:srgbClr val="002060"/>
                </a:solidFill>
                <a:latin typeface="Century Gothic" panose="020B0502020202020204" pitchFamily="34" charset="0"/>
              </a:rPr>
              <a:t>He can’t remember what order to do things in.</a:t>
            </a:r>
            <a:endParaRPr lang="en-GB" dirty="0"/>
          </a:p>
        </p:txBody>
      </p:sp>
      <p:sp>
        <p:nvSpPr>
          <p:cNvPr id="6" name="TextBox 5"/>
          <p:cNvSpPr txBox="1"/>
          <p:nvPr/>
        </p:nvSpPr>
        <p:spPr>
          <a:xfrm>
            <a:off x="276033" y="4529189"/>
            <a:ext cx="11462135" cy="800219"/>
          </a:xfrm>
          <a:prstGeom prst="rect">
            <a:avLst/>
          </a:prstGeom>
          <a:noFill/>
        </p:spPr>
        <p:txBody>
          <a:bodyPr wrap="square" rtlCol="0">
            <a:spAutoFit/>
          </a:bodyPr>
          <a:lstStyle/>
          <a:p>
            <a:pPr lvl="0"/>
            <a:r>
              <a:rPr lang="en-GB" sz="2800" dirty="0" smtClean="0">
                <a:solidFill>
                  <a:srgbClr val="002060"/>
                </a:solidFill>
                <a:latin typeface="Century Gothic" panose="020B0502020202020204" pitchFamily="34" charset="0"/>
              </a:rPr>
              <a:t>Student A: use the prompt cards to tell your partner </a:t>
            </a:r>
            <a:r>
              <a:rPr lang="en-GB" sz="2800" dirty="0">
                <a:solidFill>
                  <a:srgbClr val="002060"/>
                </a:solidFill>
                <a:latin typeface="Century Gothic" panose="020B0502020202020204" pitchFamily="34" charset="0"/>
              </a:rPr>
              <a:t>the </a:t>
            </a:r>
            <a:r>
              <a:rPr lang="en-GB" sz="2800" dirty="0" smtClean="0">
                <a:solidFill>
                  <a:srgbClr val="002060"/>
                </a:solidFill>
                <a:latin typeface="Century Gothic" panose="020B0502020202020204" pitchFamily="34" charset="0"/>
              </a:rPr>
              <a:t>story. </a:t>
            </a:r>
            <a:endParaRPr lang="en-GB" sz="2800" dirty="0">
              <a:solidFill>
                <a:srgbClr val="002060"/>
              </a:solidFill>
              <a:latin typeface="Century Gothic" panose="020B0502020202020204" pitchFamily="34" charset="0"/>
            </a:endParaRPr>
          </a:p>
          <a:p>
            <a:endParaRPr lang="en-GB" dirty="0"/>
          </a:p>
        </p:txBody>
      </p:sp>
      <p:sp>
        <p:nvSpPr>
          <p:cNvPr id="8" name="TextBox 7"/>
          <p:cNvSpPr txBox="1"/>
          <p:nvPr/>
        </p:nvSpPr>
        <p:spPr>
          <a:xfrm>
            <a:off x="283315" y="5042660"/>
            <a:ext cx="11462135" cy="800219"/>
          </a:xfrm>
          <a:prstGeom prst="rect">
            <a:avLst/>
          </a:prstGeom>
          <a:noFill/>
        </p:spPr>
        <p:txBody>
          <a:bodyPr wrap="square" rtlCol="0">
            <a:spAutoFit/>
          </a:bodyPr>
          <a:lstStyle/>
          <a:p>
            <a:pPr lvl="0"/>
            <a:r>
              <a:rPr lang="en-GB" sz="2800" dirty="0" smtClean="0">
                <a:solidFill>
                  <a:srgbClr val="002060"/>
                </a:solidFill>
                <a:latin typeface="Century Gothic" panose="020B0502020202020204" pitchFamily="34" charset="0"/>
              </a:rPr>
              <a:t>Student B: take notes about who does what. </a:t>
            </a:r>
          </a:p>
          <a:p>
            <a:endParaRPr lang="en-GB" dirty="0"/>
          </a:p>
        </p:txBody>
      </p:sp>
      <p:sp>
        <p:nvSpPr>
          <p:cNvPr id="9" name="TextBox 8"/>
          <p:cNvSpPr txBox="1"/>
          <p:nvPr/>
        </p:nvSpPr>
        <p:spPr>
          <a:xfrm>
            <a:off x="283329" y="1882889"/>
            <a:ext cx="1162534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He is trying to make Sophie’s salad with his cousin Christine.</a:t>
            </a:r>
            <a:endParaRPr lang="en-GB" sz="2800" dirty="0">
              <a:solidFill>
                <a:srgbClr val="002060"/>
              </a:solidFill>
              <a:latin typeface="Century Gothic" panose="020B0502020202020204" pitchFamily="34" charset="0"/>
            </a:endParaRPr>
          </a:p>
        </p:txBody>
      </p:sp>
      <p:sp>
        <p:nvSpPr>
          <p:cNvPr id="10" name="TextBox 9"/>
          <p:cNvSpPr txBox="1"/>
          <p:nvPr/>
        </p:nvSpPr>
        <p:spPr>
          <a:xfrm>
            <a:off x="276033" y="3901955"/>
            <a:ext cx="11915968" cy="523220"/>
          </a:xfrm>
          <a:prstGeom prst="rect">
            <a:avLst/>
          </a:prstGeom>
          <a:noFill/>
        </p:spPr>
        <p:txBody>
          <a:bodyPr wrap="square" rtlCol="0">
            <a:spAutoFit/>
          </a:bodyPr>
          <a:lstStyle/>
          <a:p>
            <a:pPr lvl="0"/>
            <a:r>
              <a:rPr lang="en-GB" sz="2800" dirty="0" smtClean="0">
                <a:solidFill>
                  <a:srgbClr val="002060"/>
                </a:solidFill>
                <a:latin typeface="Century Gothic" panose="020B0502020202020204" pitchFamily="34" charset="0"/>
              </a:rPr>
              <a:t>What happens?</a:t>
            </a:r>
            <a:endParaRPr lang="en-GB" sz="2800" dirty="0">
              <a:solidFill>
                <a:srgbClr val="002060"/>
              </a:solidFill>
              <a:latin typeface="Century Gothic" panose="020B0502020202020204" pitchFamily="34" charset="0"/>
            </a:endParaRPr>
          </a:p>
        </p:txBody>
      </p:sp>
      <p:sp>
        <p:nvSpPr>
          <p:cNvPr id="11" name="Rounded Rectangle 10"/>
          <p:cNvSpPr/>
          <p:nvPr/>
        </p:nvSpPr>
        <p:spPr>
          <a:xfrm>
            <a:off x="10081483" y="5955431"/>
            <a:ext cx="2008868"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parler / écouter </a:t>
            </a:r>
            <a:endParaRPr lang="en-GB" b="1" dirty="0">
              <a:latin typeface="Century Gothic" panose="020B0502020202020204" pitchFamily="34" charset="0"/>
            </a:endParaRPr>
          </a:p>
        </p:txBody>
      </p:sp>
      <p:sp>
        <p:nvSpPr>
          <p:cNvPr id="12" name="TextBox 11"/>
          <p:cNvSpPr txBox="1"/>
          <p:nvPr/>
        </p:nvSpPr>
        <p:spPr>
          <a:xfrm>
            <a:off x="276033" y="966723"/>
            <a:ext cx="9660569"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Mark has to make some food for a family event. </a:t>
            </a:r>
          </a:p>
          <a:p>
            <a:endParaRPr lang="en-GB" sz="2000" dirty="0"/>
          </a:p>
        </p:txBody>
      </p:sp>
      <p:sp>
        <p:nvSpPr>
          <p:cNvPr id="13" name="TextBox 12"/>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866282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1029"/>
          <p:cNvPicPr>
            <a:picLocks noChangeAspect="1"/>
          </p:cNvPicPr>
          <p:nvPr/>
        </p:nvPicPr>
        <p:blipFill rotWithShape="1">
          <a:blip r:embed="rId3"/>
          <a:srcRect l="21270" t="19207" r="21270" b="20970"/>
          <a:stretch/>
        </p:blipFill>
        <p:spPr>
          <a:xfrm>
            <a:off x="725652" y="66221"/>
            <a:ext cx="10740695" cy="6290131"/>
          </a:xfrm>
          <a:prstGeom prst="rect">
            <a:avLst/>
          </a:prstGeom>
        </p:spPr>
      </p:pic>
      <p:sp>
        <p:nvSpPr>
          <p:cNvPr id="7" name="Rounded Rectangle 6"/>
          <p:cNvSpPr/>
          <p:nvPr/>
        </p:nvSpPr>
        <p:spPr>
          <a:xfrm>
            <a:off x="10168569" y="5957535"/>
            <a:ext cx="2008868"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parler / écouter </a:t>
            </a:r>
            <a:endParaRPr lang="en-GB" b="1" dirty="0">
              <a:latin typeface="Century Gothic" panose="020B0502020202020204" pitchFamily="34" charset="0"/>
            </a:endParaRPr>
          </a:p>
        </p:txBody>
      </p:sp>
      <p:sp>
        <p:nvSpPr>
          <p:cNvPr id="1025" name="TextBox 1024"/>
          <p:cNvSpPr txBox="1"/>
          <p:nvPr/>
        </p:nvSpPr>
        <p:spPr>
          <a:xfrm>
            <a:off x="6688794" y="4972050"/>
            <a:ext cx="4724400" cy="523220"/>
          </a:xfrm>
          <a:prstGeom prst="rect">
            <a:avLst/>
          </a:prstGeom>
          <a:solidFill>
            <a:schemeClr val="bg1"/>
          </a:solidFill>
          <a:ln w="25400">
            <a:noFill/>
          </a:ln>
        </p:spPr>
        <p:txBody>
          <a:bodyPr wrap="square" rtlCol="0">
            <a:spAutoFit/>
          </a:bodyPr>
          <a:lstStyle/>
          <a:p>
            <a:r>
              <a:rPr lang="en-GB" sz="2800" b="1" dirty="0" smtClean="0">
                <a:solidFill>
                  <a:srgbClr val="002060"/>
                </a:solidFill>
                <a:effectLst>
                  <a:outerShdw blurRad="50800" dist="38100" dir="5400000" algn="t" rotWithShape="0">
                    <a:prstClr val="black">
                      <a:alpha val="40000"/>
                    </a:prstClr>
                  </a:outerShdw>
                </a:effectLst>
                <a:latin typeface="Century Gothic" panose="020B0502020202020204" pitchFamily="34" charset="0"/>
              </a:rPr>
              <a:t>C’est normal?</a:t>
            </a:r>
            <a:endParaRPr lang="en-GB" sz="2800" b="1" dirty="0">
              <a:solidFill>
                <a:srgbClr val="002060"/>
              </a:solidFill>
              <a:effectLst>
                <a:outerShdw blurRad="50800" dist="38100" dir="5400000" algn="t" rotWithShape="0">
                  <a:prstClr val="black">
                    <a:alpha val="40000"/>
                  </a:prstClr>
                </a:outerShdw>
              </a:effectLst>
              <a:latin typeface="Century Gothic" panose="020B0502020202020204" pitchFamily="34" charset="0"/>
            </a:endParaRPr>
          </a:p>
        </p:txBody>
      </p:sp>
      <p:sp>
        <p:nvSpPr>
          <p:cNvPr id="40" name="TextBox 39"/>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39548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89540402"/>
              </p:ext>
            </p:extLst>
          </p:nvPr>
        </p:nvGraphicFramePr>
        <p:xfrm>
          <a:off x="228601" y="619654"/>
          <a:ext cx="11722099" cy="5425546"/>
        </p:xfrm>
        <a:graphic>
          <a:graphicData uri="http://schemas.openxmlformats.org/drawingml/2006/table">
            <a:tbl>
              <a:tblPr firstRow="1" bandRow="1">
                <a:tableStyleId>{69CF1AB2-1976-4502-BF36-3FF5EA218861}</a:tableStyleId>
              </a:tblPr>
              <a:tblGrid>
                <a:gridCol w="812799">
                  <a:extLst>
                    <a:ext uri="{9D8B030D-6E8A-4147-A177-3AD203B41FA5}">
                      <a16:colId xmlns:a16="http://schemas.microsoft.com/office/drawing/2014/main" xmlns="" val="4215012758"/>
                    </a:ext>
                  </a:extLst>
                </a:gridCol>
                <a:gridCol w="6128657">
                  <a:extLst>
                    <a:ext uri="{9D8B030D-6E8A-4147-A177-3AD203B41FA5}">
                      <a16:colId xmlns:a16="http://schemas.microsoft.com/office/drawing/2014/main" xmlns="" val="1527398687"/>
                    </a:ext>
                  </a:extLst>
                </a:gridCol>
                <a:gridCol w="4780643">
                  <a:extLst>
                    <a:ext uri="{9D8B030D-6E8A-4147-A177-3AD203B41FA5}">
                      <a16:colId xmlns:a16="http://schemas.microsoft.com/office/drawing/2014/main" xmlns="" val="3455853028"/>
                    </a:ext>
                  </a:extLst>
                </a:gridCol>
              </a:tblGrid>
              <a:tr h="853546">
                <a:tc>
                  <a:txBody>
                    <a:bodyPr/>
                    <a:lstStyle/>
                    <a:p>
                      <a:endParaRPr lang="en-GB" sz="2400" dirty="0">
                        <a:latin typeface="Century Gothic" panose="020B0502020202020204" pitchFamily="34" charset="0"/>
                      </a:endParaRPr>
                    </a:p>
                  </a:txBody>
                  <a:tcPr/>
                </a:tc>
                <a:tc>
                  <a:txBody>
                    <a:bodyPr/>
                    <a:lstStyle/>
                    <a:p>
                      <a:pPr algn="ctr"/>
                      <a:r>
                        <a:rPr lang="en-GB" sz="2400" dirty="0" smtClean="0">
                          <a:solidFill>
                            <a:srgbClr val="002060"/>
                          </a:solidFill>
                          <a:latin typeface="Century Gothic" panose="020B0502020202020204" pitchFamily="34" charset="0"/>
                        </a:rPr>
                        <a:t>Marc…</a:t>
                      </a:r>
                      <a:endParaRPr lang="en-GB" sz="2400" dirty="0">
                        <a:solidFill>
                          <a:srgbClr val="002060"/>
                        </a:solidFill>
                        <a:latin typeface="Century Gothic" panose="020B0502020202020204" pitchFamily="34" charset="0"/>
                      </a:endParaRPr>
                    </a:p>
                  </a:txBody>
                  <a:tcPr anchor="ctr"/>
                </a:tc>
                <a:tc>
                  <a:txBody>
                    <a:bodyPr/>
                    <a:lstStyle/>
                    <a:p>
                      <a:pPr algn="ctr"/>
                      <a:r>
                        <a:rPr lang="en-GB" sz="2400" dirty="0" smtClean="0">
                          <a:solidFill>
                            <a:srgbClr val="002060"/>
                          </a:solidFill>
                          <a:latin typeface="Century Gothic" panose="020B0502020202020204" pitchFamily="34" charset="0"/>
                        </a:rPr>
                        <a:t>Christine…</a:t>
                      </a:r>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xmlns="" val="869130768"/>
                  </a:ext>
                </a:extLst>
              </a:tr>
              <a:tr h="429630">
                <a:tc>
                  <a:txBody>
                    <a:bodyPr/>
                    <a:lstStyle/>
                    <a:p>
                      <a:r>
                        <a:rPr lang="en-GB" sz="2400" dirty="0" smtClean="0">
                          <a:solidFill>
                            <a:schemeClr val="accent5">
                              <a:lumMod val="50000"/>
                            </a:schemeClr>
                          </a:solidFill>
                          <a:latin typeface="Century Gothic" panose="020B0502020202020204" pitchFamily="34" charset="0"/>
                        </a:rPr>
                        <a:t>1.</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652490778"/>
                  </a:ext>
                </a:extLst>
              </a:tr>
              <a:tr h="429630">
                <a:tc>
                  <a:txBody>
                    <a:bodyPr/>
                    <a:lstStyle/>
                    <a:p>
                      <a:r>
                        <a:rPr lang="en-GB" sz="2400" dirty="0" smtClean="0">
                          <a:solidFill>
                            <a:schemeClr val="accent5">
                              <a:lumMod val="50000"/>
                            </a:schemeClr>
                          </a:solidFill>
                          <a:latin typeface="Century Gothic" panose="020B0502020202020204" pitchFamily="34" charset="0"/>
                        </a:rPr>
                        <a:t>2.</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extLst>
                  <a:ext uri="{0D108BD9-81ED-4DB2-BD59-A6C34878D82A}">
                    <a16:rowId xmlns:a16="http://schemas.microsoft.com/office/drawing/2014/main" xmlns="" val="1540903407"/>
                  </a:ext>
                </a:extLst>
              </a:tr>
              <a:tr h="429630">
                <a:tc>
                  <a:txBody>
                    <a:bodyPr/>
                    <a:lstStyle/>
                    <a:p>
                      <a:r>
                        <a:rPr lang="en-GB" sz="2400" dirty="0" smtClean="0">
                          <a:solidFill>
                            <a:schemeClr val="accent5">
                              <a:lumMod val="50000"/>
                            </a:schemeClr>
                          </a:solidFill>
                          <a:latin typeface="Century Gothic" panose="020B0502020202020204" pitchFamily="34" charset="0"/>
                        </a:rPr>
                        <a:t>3.</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extLst>
                  <a:ext uri="{0D108BD9-81ED-4DB2-BD59-A6C34878D82A}">
                    <a16:rowId xmlns:a16="http://schemas.microsoft.com/office/drawing/2014/main" xmlns="" val="4133834320"/>
                  </a:ext>
                </a:extLst>
              </a:tr>
              <a:tr h="429630">
                <a:tc>
                  <a:txBody>
                    <a:bodyPr/>
                    <a:lstStyle/>
                    <a:p>
                      <a:r>
                        <a:rPr lang="en-GB" sz="2400" dirty="0" smtClean="0">
                          <a:solidFill>
                            <a:schemeClr val="accent5">
                              <a:lumMod val="50000"/>
                            </a:schemeClr>
                          </a:solidFill>
                          <a:latin typeface="Century Gothic" panose="020B0502020202020204" pitchFamily="34" charset="0"/>
                        </a:rPr>
                        <a:t>4.</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4002782220"/>
                  </a:ext>
                </a:extLst>
              </a:tr>
              <a:tr h="429630">
                <a:tc>
                  <a:txBody>
                    <a:bodyPr/>
                    <a:lstStyle/>
                    <a:p>
                      <a:r>
                        <a:rPr lang="en-GB" sz="2400" dirty="0" smtClean="0">
                          <a:solidFill>
                            <a:schemeClr val="accent5">
                              <a:lumMod val="50000"/>
                            </a:schemeClr>
                          </a:solidFill>
                          <a:latin typeface="Century Gothic" panose="020B0502020202020204" pitchFamily="34" charset="0"/>
                        </a:rPr>
                        <a:t>5.</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111116020"/>
                  </a:ext>
                </a:extLst>
              </a:tr>
              <a:tr h="429630">
                <a:tc>
                  <a:txBody>
                    <a:bodyPr/>
                    <a:lstStyle/>
                    <a:p>
                      <a:r>
                        <a:rPr lang="en-GB" sz="2400" dirty="0" smtClean="0">
                          <a:solidFill>
                            <a:schemeClr val="accent5">
                              <a:lumMod val="50000"/>
                            </a:schemeClr>
                          </a:solidFill>
                          <a:latin typeface="Century Gothic" panose="020B0502020202020204" pitchFamily="34" charset="0"/>
                        </a:rPr>
                        <a:t>6.</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extLst>
                  <a:ext uri="{0D108BD9-81ED-4DB2-BD59-A6C34878D82A}">
                    <a16:rowId xmlns:a16="http://schemas.microsoft.com/office/drawing/2014/main" xmlns="" val="2441252656"/>
                  </a:ext>
                </a:extLst>
              </a:tr>
              <a:tr h="429630">
                <a:tc>
                  <a:txBody>
                    <a:bodyPr/>
                    <a:lstStyle/>
                    <a:p>
                      <a:r>
                        <a:rPr lang="en-GB" sz="2400" dirty="0" smtClean="0">
                          <a:solidFill>
                            <a:schemeClr val="accent5">
                              <a:lumMod val="50000"/>
                            </a:schemeClr>
                          </a:solidFill>
                          <a:latin typeface="Century Gothic" panose="020B0502020202020204" pitchFamily="34" charset="0"/>
                        </a:rPr>
                        <a:t>7.</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1752829997"/>
                  </a:ext>
                </a:extLst>
              </a:tr>
              <a:tr h="429630">
                <a:tc>
                  <a:txBody>
                    <a:bodyPr/>
                    <a:lstStyle/>
                    <a:p>
                      <a:r>
                        <a:rPr lang="en-GB" sz="2400" dirty="0" smtClean="0">
                          <a:solidFill>
                            <a:schemeClr val="accent5">
                              <a:lumMod val="50000"/>
                            </a:schemeClr>
                          </a:solidFill>
                          <a:latin typeface="Century Gothic" panose="020B0502020202020204" pitchFamily="34" charset="0"/>
                        </a:rPr>
                        <a:t>8.</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2762177812"/>
                  </a:ext>
                </a:extLst>
              </a:tr>
              <a:tr h="429630">
                <a:tc>
                  <a:txBody>
                    <a:bodyPr/>
                    <a:lstStyle/>
                    <a:p>
                      <a:r>
                        <a:rPr lang="en-GB" sz="2400" dirty="0" smtClean="0">
                          <a:solidFill>
                            <a:schemeClr val="accent5">
                              <a:lumMod val="50000"/>
                            </a:schemeClr>
                          </a:solidFill>
                          <a:latin typeface="Century Gothic" panose="020B0502020202020204" pitchFamily="34" charset="0"/>
                        </a:rPr>
                        <a:t>9.</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922518771"/>
                  </a:ext>
                </a:extLst>
              </a:tr>
              <a:tr h="429630">
                <a:tc>
                  <a:txBody>
                    <a:bodyPr/>
                    <a:lstStyle/>
                    <a:p>
                      <a:r>
                        <a:rPr lang="en-GB" sz="2400" dirty="0" smtClean="0">
                          <a:solidFill>
                            <a:schemeClr val="accent5">
                              <a:lumMod val="50000"/>
                            </a:schemeClr>
                          </a:solidFill>
                          <a:latin typeface="Century Gothic" panose="020B0502020202020204" pitchFamily="34" charset="0"/>
                        </a:rPr>
                        <a:t>10. </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248966447"/>
                  </a:ext>
                </a:extLst>
              </a:tr>
            </a:tbl>
          </a:graphicData>
        </a:graphic>
      </p:graphicFrame>
      <p:sp>
        <p:nvSpPr>
          <p:cNvPr id="6" name="TextBox 5"/>
          <p:cNvSpPr txBox="1"/>
          <p:nvPr/>
        </p:nvSpPr>
        <p:spPr>
          <a:xfrm>
            <a:off x="1123491" y="1436970"/>
            <a:ext cx="4685977"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lave la salade</a:t>
            </a:r>
            <a:endParaRPr lang="en-GB" sz="2800" i="1" dirty="0">
              <a:solidFill>
                <a:schemeClr val="accent5">
                  <a:lumMod val="50000"/>
                </a:schemeClr>
              </a:solidFill>
              <a:latin typeface="Century Gothic" panose="020B0502020202020204" pitchFamily="34" charset="0"/>
            </a:endParaRPr>
          </a:p>
        </p:txBody>
      </p:sp>
      <p:sp>
        <p:nvSpPr>
          <p:cNvPr id="7" name="TextBox 6"/>
          <p:cNvSpPr txBox="1"/>
          <p:nvPr/>
        </p:nvSpPr>
        <p:spPr>
          <a:xfrm>
            <a:off x="7334799" y="1888490"/>
            <a:ext cx="5972235" cy="523220"/>
          </a:xfrm>
          <a:prstGeom prst="rect">
            <a:avLst/>
          </a:prstGeom>
          <a:noFill/>
        </p:spPr>
        <p:txBody>
          <a:bodyPr wrap="square" rtlCol="0">
            <a:spAutoFit/>
          </a:bodyPr>
          <a:lstStyle/>
          <a:p>
            <a:r>
              <a:rPr lang="en-GB" sz="2800" i="1" dirty="0" err="1">
                <a:solidFill>
                  <a:schemeClr val="accent5">
                    <a:lumMod val="50000"/>
                  </a:schemeClr>
                </a:solidFill>
                <a:latin typeface="Century Gothic" panose="020B0502020202020204" pitchFamily="34" charset="0"/>
              </a:rPr>
              <a:t>ajoute</a:t>
            </a:r>
            <a:r>
              <a:rPr lang="en-GB" sz="2800" i="1" dirty="0">
                <a:solidFill>
                  <a:schemeClr val="accent5">
                    <a:lumMod val="50000"/>
                  </a:schemeClr>
                </a:solidFill>
                <a:latin typeface="Century Gothic" panose="020B0502020202020204" pitchFamily="34" charset="0"/>
              </a:rPr>
              <a:t> l</a:t>
            </a:r>
            <a:r>
              <a:rPr lang="en-GB" sz="2800" i="1" dirty="0" smtClean="0">
                <a:solidFill>
                  <a:schemeClr val="accent5">
                    <a:lumMod val="50000"/>
                  </a:schemeClr>
                </a:solidFill>
                <a:latin typeface="Century Gothic" panose="020B0502020202020204" pitchFamily="34" charset="0"/>
              </a:rPr>
              <a:t>es </a:t>
            </a:r>
            <a:r>
              <a:rPr lang="en-GB" sz="2800" i="1" dirty="0">
                <a:solidFill>
                  <a:schemeClr val="accent5">
                    <a:lumMod val="50000"/>
                  </a:schemeClr>
                </a:solidFill>
                <a:latin typeface="Century Gothic" panose="020B0502020202020204" pitchFamily="34" charset="0"/>
              </a:rPr>
              <a:t>croutons</a:t>
            </a:r>
          </a:p>
        </p:txBody>
      </p:sp>
      <p:sp>
        <p:nvSpPr>
          <p:cNvPr id="8" name="TextBox 7"/>
          <p:cNvSpPr txBox="1"/>
          <p:nvPr/>
        </p:nvSpPr>
        <p:spPr>
          <a:xfrm>
            <a:off x="7367255" y="2309147"/>
            <a:ext cx="3508088"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mélange tout</a:t>
            </a:r>
            <a:endParaRPr lang="en-GB" sz="2800" i="1" dirty="0">
              <a:solidFill>
                <a:schemeClr val="accent5">
                  <a:lumMod val="50000"/>
                </a:schemeClr>
              </a:solidFill>
              <a:latin typeface="Century Gothic" panose="020B0502020202020204" pitchFamily="34" charset="0"/>
            </a:endParaRPr>
          </a:p>
        </p:txBody>
      </p:sp>
      <p:sp>
        <p:nvSpPr>
          <p:cNvPr id="9" name="TextBox 8"/>
          <p:cNvSpPr txBox="1"/>
          <p:nvPr/>
        </p:nvSpPr>
        <p:spPr>
          <a:xfrm>
            <a:off x="1123491" y="2777450"/>
            <a:ext cx="4368800"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compte les ingrédients</a:t>
            </a:r>
            <a:endParaRPr lang="en-GB" sz="2800" i="1" dirty="0">
              <a:solidFill>
                <a:schemeClr val="accent5">
                  <a:lumMod val="50000"/>
                </a:schemeClr>
              </a:solidFill>
              <a:latin typeface="Century Gothic" panose="020B0502020202020204" pitchFamily="34" charset="0"/>
            </a:endParaRPr>
          </a:p>
        </p:txBody>
      </p:sp>
      <p:sp>
        <p:nvSpPr>
          <p:cNvPr id="10" name="TextBox 9"/>
          <p:cNvSpPr txBox="1"/>
          <p:nvPr/>
        </p:nvSpPr>
        <p:spPr>
          <a:xfrm>
            <a:off x="1123491" y="3264401"/>
            <a:ext cx="6727885"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coupe les tomates et les poivrons</a:t>
            </a:r>
            <a:endParaRPr lang="en-GB" sz="2800" i="1" dirty="0">
              <a:solidFill>
                <a:schemeClr val="accent5">
                  <a:lumMod val="50000"/>
                </a:schemeClr>
              </a:solidFill>
              <a:latin typeface="Century Gothic" panose="020B0502020202020204" pitchFamily="34" charset="0"/>
            </a:endParaRPr>
          </a:p>
        </p:txBody>
      </p:sp>
      <p:sp>
        <p:nvSpPr>
          <p:cNvPr id="13" name="TextBox 12"/>
          <p:cNvSpPr txBox="1"/>
          <p:nvPr/>
        </p:nvSpPr>
        <p:spPr>
          <a:xfrm>
            <a:off x="7428783" y="3716042"/>
            <a:ext cx="6299200" cy="523220"/>
          </a:xfrm>
          <a:prstGeom prst="rect">
            <a:avLst/>
          </a:prstGeom>
          <a:noFill/>
        </p:spPr>
        <p:txBody>
          <a:bodyPr wrap="square" rtlCol="0">
            <a:spAutoFit/>
          </a:bodyPr>
          <a:lstStyle/>
          <a:p>
            <a:r>
              <a:rPr lang="en-GB" sz="2800" i="1" dirty="0" err="1" smtClean="0">
                <a:solidFill>
                  <a:schemeClr val="accent5">
                    <a:lumMod val="50000"/>
                  </a:schemeClr>
                </a:solidFill>
                <a:latin typeface="Century Gothic" panose="020B0502020202020204" pitchFamily="34" charset="0"/>
              </a:rPr>
              <a:t>prépare</a:t>
            </a:r>
            <a:r>
              <a:rPr lang="en-GB" sz="2800" i="1" dirty="0" smtClean="0">
                <a:solidFill>
                  <a:schemeClr val="accent5">
                    <a:lumMod val="50000"/>
                  </a:schemeClr>
                </a:solidFill>
                <a:latin typeface="Century Gothic" panose="020B0502020202020204" pitchFamily="34" charset="0"/>
              </a:rPr>
              <a:t> la vinaigrette</a:t>
            </a:r>
            <a:endParaRPr lang="en-GB" sz="2800" i="1" dirty="0">
              <a:solidFill>
                <a:schemeClr val="accent5">
                  <a:lumMod val="50000"/>
                </a:schemeClr>
              </a:solidFill>
              <a:latin typeface="Century Gothic" panose="020B0502020202020204" pitchFamily="34" charset="0"/>
            </a:endParaRPr>
          </a:p>
        </p:txBody>
      </p:sp>
      <p:sp>
        <p:nvSpPr>
          <p:cNvPr id="14" name="TextBox 13"/>
          <p:cNvSpPr txBox="1"/>
          <p:nvPr/>
        </p:nvSpPr>
        <p:spPr>
          <a:xfrm>
            <a:off x="1123491" y="4214353"/>
            <a:ext cx="6038850"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verse la vinaigrette sur la salade</a:t>
            </a:r>
            <a:endParaRPr lang="en-GB" sz="2800" i="1" dirty="0">
              <a:solidFill>
                <a:schemeClr val="accent5">
                  <a:lumMod val="50000"/>
                </a:schemeClr>
              </a:solidFill>
              <a:latin typeface="Century Gothic" panose="020B0502020202020204" pitchFamily="34" charset="0"/>
            </a:endParaRPr>
          </a:p>
        </p:txBody>
      </p:sp>
      <p:sp>
        <p:nvSpPr>
          <p:cNvPr id="15" name="TextBox 14"/>
          <p:cNvSpPr txBox="1"/>
          <p:nvPr/>
        </p:nvSpPr>
        <p:spPr>
          <a:xfrm>
            <a:off x="1123491" y="5057138"/>
            <a:ext cx="3952414"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partage la salade</a:t>
            </a:r>
            <a:endParaRPr lang="en-GB" sz="2800" i="1" dirty="0">
              <a:solidFill>
                <a:schemeClr val="accent5">
                  <a:lumMod val="50000"/>
                </a:schemeClr>
              </a:solidFill>
              <a:latin typeface="Century Gothic" panose="020B0502020202020204" pitchFamily="34" charset="0"/>
            </a:endParaRPr>
          </a:p>
        </p:txBody>
      </p:sp>
      <p:sp>
        <p:nvSpPr>
          <p:cNvPr id="17" name="Rectangle 16"/>
          <p:cNvSpPr/>
          <p:nvPr/>
        </p:nvSpPr>
        <p:spPr>
          <a:xfrm>
            <a:off x="10784242" y="42079"/>
            <a:ext cx="1407758" cy="461665"/>
          </a:xfrm>
          <a:prstGeom prst="rect">
            <a:avLst/>
          </a:prstGeom>
        </p:spPr>
        <p:txBody>
          <a:bodyPr wrap="none">
            <a:spAutoFit/>
          </a:bodyPr>
          <a:lstStyle/>
          <a:p>
            <a:r>
              <a:rPr lang="en-GB" sz="2400" b="1" dirty="0">
                <a:solidFill>
                  <a:srgbClr val="002060"/>
                </a:solidFill>
                <a:latin typeface="Century Gothic" panose="020B0502020202020204" pitchFamily="34" charset="0"/>
              </a:rPr>
              <a:t>Answers</a:t>
            </a:r>
          </a:p>
        </p:txBody>
      </p:sp>
      <p:sp>
        <p:nvSpPr>
          <p:cNvPr id="16" name="Rounded Rectangle 15"/>
          <p:cNvSpPr/>
          <p:nvPr/>
        </p:nvSpPr>
        <p:spPr>
          <a:xfrm>
            <a:off x="10168569" y="5957535"/>
            <a:ext cx="2008868"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parler / écouter </a:t>
            </a:r>
            <a:endParaRPr lang="en-GB" b="1" dirty="0">
              <a:latin typeface="Century Gothic" panose="020B0502020202020204" pitchFamily="34" charset="0"/>
            </a:endParaRPr>
          </a:p>
        </p:txBody>
      </p:sp>
      <p:sp>
        <p:nvSpPr>
          <p:cNvPr id="18" name="TextBox 17"/>
          <p:cNvSpPr txBox="1"/>
          <p:nvPr/>
        </p:nvSpPr>
        <p:spPr>
          <a:xfrm>
            <a:off x="7428783" y="4676801"/>
            <a:ext cx="3952414"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mange la salade</a:t>
            </a:r>
            <a:endParaRPr lang="en-GB" sz="2800" i="1" dirty="0">
              <a:solidFill>
                <a:schemeClr val="accent5">
                  <a:lumMod val="50000"/>
                </a:schemeClr>
              </a:solidFill>
              <a:latin typeface="Century Gothic" panose="020B0502020202020204" pitchFamily="34" charset="0"/>
            </a:endParaRPr>
          </a:p>
        </p:txBody>
      </p:sp>
      <p:sp>
        <p:nvSpPr>
          <p:cNvPr id="19" name="TextBox 18"/>
          <p:cNvSpPr txBox="1"/>
          <p:nvPr/>
        </p:nvSpPr>
        <p:spPr>
          <a:xfrm>
            <a:off x="7500267" y="5543594"/>
            <a:ext cx="3952414" cy="523220"/>
          </a:xfrm>
          <a:prstGeom prst="rect">
            <a:avLst/>
          </a:prstGeom>
          <a:noFill/>
        </p:spPr>
        <p:txBody>
          <a:bodyPr wrap="square" rtlCol="0">
            <a:spAutoFit/>
          </a:bodyPr>
          <a:lstStyle/>
          <a:p>
            <a:r>
              <a:rPr lang="en-GB" sz="2800" i="1" dirty="0" smtClean="0">
                <a:solidFill>
                  <a:schemeClr val="accent5">
                    <a:lumMod val="50000"/>
                  </a:schemeClr>
                </a:solidFill>
                <a:latin typeface="Century Gothic" panose="020B0502020202020204" pitchFamily="34" charset="0"/>
              </a:rPr>
              <a:t>aime la salade</a:t>
            </a:r>
            <a:endParaRPr lang="en-GB" sz="2800" i="1" dirty="0">
              <a:solidFill>
                <a:schemeClr val="accent5">
                  <a:lumMod val="50000"/>
                </a:schemeClr>
              </a:solidFill>
              <a:latin typeface="Century Gothic" panose="020B0502020202020204" pitchFamily="34" charset="0"/>
            </a:endParaRPr>
          </a:p>
        </p:txBody>
      </p:sp>
      <p:sp>
        <p:nvSpPr>
          <p:cNvPr id="20" name="TextBox 19"/>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101853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4" grpId="0"/>
      <p:bldP spid="15"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1190" t="23157" r="22460" b="19276"/>
          <a:stretch/>
        </p:blipFill>
        <p:spPr>
          <a:xfrm>
            <a:off x="769008" y="201484"/>
            <a:ext cx="10653983" cy="6122289"/>
          </a:xfrm>
          <a:prstGeom prst="rect">
            <a:avLst/>
          </a:prstGeom>
        </p:spPr>
      </p:pic>
      <p:sp>
        <p:nvSpPr>
          <p:cNvPr id="4" name="Rounded Rectangle 3"/>
          <p:cNvSpPr/>
          <p:nvPr/>
        </p:nvSpPr>
        <p:spPr>
          <a:xfrm>
            <a:off x="10093098" y="5922854"/>
            <a:ext cx="2008868"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parler / écouter </a:t>
            </a:r>
            <a:endParaRPr lang="en-GB" b="1" dirty="0">
              <a:latin typeface="Century Gothic" panose="020B0502020202020204" pitchFamily="34" charset="0"/>
            </a:endParaRPr>
          </a:p>
        </p:txBody>
      </p:sp>
      <p:sp>
        <p:nvSpPr>
          <p:cNvPr id="5" name="TextBox 4"/>
          <p:cNvSpPr txBox="1"/>
          <p:nvPr/>
        </p:nvSpPr>
        <p:spPr>
          <a:xfrm>
            <a:off x="6803094" y="4724400"/>
            <a:ext cx="4724400" cy="523220"/>
          </a:xfrm>
          <a:prstGeom prst="rect">
            <a:avLst/>
          </a:prstGeom>
          <a:solidFill>
            <a:schemeClr val="bg1"/>
          </a:solidFill>
          <a:ln w="25400">
            <a:noFill/>
          </a:ln>
        </p:spPr>
        <p:txBody>
          <a:bodyPr wrap="square" rtlCol="0">
            <a:spAutoFit/>
          </a:bodyPr>
          <a:lstStyle/>
          <a:p>
            <a:r>
              <a:rPr lang="en-GB" sz="2800" b="1" dirty="0" smtClean="0">
                <a:solidFill>
                  <a:srgbClr val="002060"/>
                </a:solidFill>
                <a:effectLst>
                  <a:outerShdw blurRad="50800" dist="38100" dir="5400000" algn="t" rotWithShape="0">
                    <a:prstClr val="black">
                      <a:alpha val="40000"/>
                    </a:prstClr>
                  </a:outerShdw>
                </a:effectLst>
                <a:latin typeface="Century Gothic" panose="020B0502020202020204" pitchFamily="34" charset="0"/>
              </a:rPr>
              <a:t>C’est normal?</a:t>
            </a:r>
            <a:endParaRPr lang="en-GB" sz="2800" b="1" dirty="0">
              <a:solidFill>
                <a:srgbClr val="002060"/>
              </a:solidFill>
              <a:effectLst>
                <a:outerShdw blurRad="50800" dist="38100" dir="5400000" algn="t" rotWithShape="0">
                  <a:prstClr val="black">
                    <a:alpha val="40000"/>
                  </a:prstClr>
                </a:outerShdw>
              </a:effectLst>
              <a:latin typeface="Century Gothic" panose="020B0502020202020204" pitchFamily="34" charset="0"/>
            </a:endParaRPr>
          </a:p>
        </p:txBody>
      </p:sp>
      <p:sp>
        <p:nvSpPr>
          <p:cNvPr id="7" name="TextBox 6"/>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411286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9" name="TextBox 8"/>
          <p:cNvSpPr txBox="1"/>
          <p:nvPr/>
        </p:nvSpPr>
        <p:spPr>
          <a:xfrm>
            <a:off x="2042747" y="852854"/>
            <a:ext cx="8194431" cy="369332"/>
          </a:xfrm>
          <a:prstGeom prst="rect">
            <a:avLst/>
          </a:prstGeom>
          <a:noFill/>
        </p:spPr>
        <p:txBody>
          <a:bodyPr wrap="square" rtlCol="0">
            <a:spAutoFit/>
          </a:bodyPr>
          <a:lstStyle/>
          <a:p>
            <a:endParaRPr lang="en-GB" dirty="0"/>
          </a:p>
        </p:txBody>
      </p:sp>
      <p:sp>
        <p:nvSpPr>
          <p:cNvPr id="25" name="TextBox 24"/>
          <p:cNvSpPr txBox="1"/>
          <p:nvPr/>
        </p:nvSpPr>
        <p:spPr>
          <a:xfrm>
            <a:off x="139486" y="101540"/>
            <a:ext cx="11840704" cy="6309420"/>
          </a:xfrm>
          <a:prstGeom prst="rect">
            <a:avLst/>
          </a:prstGeom>
          <a:noFill/>
        </p:spPr>
        <p:txBody>
          <a:bodyPr wrap="square" rtlCol="0" anchor="t">
            <a:spAutoFit/>
          </a:bodyPr>
          <a:lstStyle/>
          <a:p>
            <a:endParaRPr lang="en-GB" sz="2000" dirty="0">
              <a:solidFill>
                <a:srgbClr val="002060"/>
              </a:solidFill>
              <a:latin typeface="Century Gothic" panose="020B0502020202020204" pitchFamily="34" charset="0"/>
            </a:endParaRPr>
          </a:p>
          <a:p>
            <a:pPr algn="ctr"/>
            <a:r>
              <a:rPr lang="en-GB" sz="3200" dirty="0">
                <a:solidFill>
                  <a:srgbClr val="002060"/>
                </a:solidFill>
                <a:latin typeface="Century Gothic" panose="020B0502020202020204" pitchFamily="34" charset="0"/>
              </a:rPr>
              <a:t>To talk about something which </a:t>
            </a:r>
            <a:r>
              <a:rPr lang="en-GB" sz="3200" b="1" dirty="0">
                <a:solidFill>
                  <a:srgbClr val="002060"/>
                </a:solidFill>
                <a:latin typeface="Century Gothic" panose="020B0502020202020204" pitchFamily="34" charset="0"/>
              </a:rPr>
              <a:t>happens </a:t>
            </a:r>
            <a:r>
              <a:rPr lang="en-GB" sz="3200" dirty="0">
                <a:solidFill>
                  <a:srgbClr val="002060"/>
                </a:solidFill>
                <a:latin typeface="Century Gothic" panose="020B0502020202020204" pitchFamily="34" charset="0"/>
              </a:rPr>
              <a:t>in the present, </a:t>
            </a:r>
          </a:p>
          <a:p>
            <a:pPr algn="ctr"/>
            <a:r>
              <a:rPr lang="en-GB" sz="3200" dirty="0">
                <a:solidFill>
                  <a:srgbClr val="002060"/>
                </a:solidFill>
                <a:latin typeface="Century Gothic" panose="020B0502020202020204" pitchFamily="34" charset="0"/>
              </a:rPr>
              <a:t>we use the </a:t>
            </a:r>
            <a:r>
              <a:rPr lang="en-GB" sz="3200" b="1" dirty="0">
                <a:solidFill>
                  <a:srgbClr val="002060"/>
                </a:solidFill>
                <a:latin typeface="Century Gothic" panose="020B0502020202020204" pitchFamily="34" charset="0"/>
              </a:rPr>
              <a:t>PRESENT</a:t>
            </a:r>
            <a:r>
              <a:rPr lang="en-GB" sz="3200" dirty="0">
                <a:solidFill>
                  <a:srgbClr val="002060"/>
                </a:solidFill>
                <a:latin typeface="Century Gothic" panose="020B0502020202020204" pitchFamily="34" charset="0"/>
              </a:rPr>
              <a:t> tense:</a:t>
            </a:r>
            <a:endParaRPr lang="en-GB" sz="3200" b="1" dirty="0">
              <a:solidFill>
                <a:srgbClr val="002060"/>
              </a:solidFill>
              <a:latin typeface="Century Gothic" panose="020B0502020202020204" pitchFamily="34" charset="0"/>
            </a:endParaRPr>
          </a:p>
          <a:p>
            <a:endParaRPr lang="en-GB" sz="3200" dirty="0">
              <a:solidFill>
                <a:srgbClr val="002060"/>
              </a:solidFill>
              <a:latin typeface="Century Gothic" panose="020B0502020202020204" pitchFamily="34" charset="0"/>
            </a:endParaRPr>
          </a:p>
          <a:p>
            <a:pPr algn="ctr"/>
            <a:r>
              <a:rPr lang="en-GB" sz="3200" dirty="0">
                <a:solidFill>
                  <a:srgbClr val="002060"/>
                </a:solidFill>
                <a:latin typeface="Century Gothic" panose="020B0502020202020204" pitchFamily="34" charset="0"/>
              </a:rPr>
              <a:t>e.g. 	</a:t>
            </a:r>
            <a:r>
              <a:rPr lang="en-GB" sz="3200" dirty="0" err="1">
                <a:solidFill>
                  <a:srgbClr val="002060"/>
                </a:solidFill>
                <a:latin typeface="Century Gothic" panose="020B0502020202020204" pitchFamily="34" charset="0"/>
              </a:rPr>
              <a:t>Tous</a:t>
            </a:r>
            <a:r>
              <a:rPr lang="en-GB" sz="3200" dirty="0">
                <a:solidFill>
                  <a:srgbClr val="002060"/>
                </a:solidFill>
                <a:latin typeface="Century Gothic" panose="020B0502020202020204" pitchFamily="34" charset="0"/>
              </a:rPr>
              <a:t> les </a:t>
            </a:r>
            <a:r>
              <a:rPr lang="en-GB" sz="3200" dirty="0" err="1">
                <a:solidFill>
                  <a:srgbClr val="002060"/>
                </a:solidFill>
                <a:latin typeface="Century Gothic" panose="020B0502020202020204" pitchFamily="34" charset="0"/>
              </a:rPr>
              <a:t>samedis</a:t>
            </a:r>
            <a:r>
              <a:rPr lang="en-GB" sz="3200" dirty="0">
                <a:solidFill>
                  <a:srgbClr val="002060"/>
                </a:solidFill>
                <a:latin typeface="Century Gothic" panose="020B0502020202020204" pitchFamily="34" charset="0"/>
              </a:rPr>
              <a:t>, elle </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joue</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au tennis.	</a:t>
            </a:r>
          </a:p>
          <a:p>
            <a:pPr algn="ctr"/>
            <a:r>
              <a:rPr lang="en-GB" sz="3200" i="1" dirty="0">
                <a:solidFill>
                  <a:srgbClr val="002060"/>
                </a:solidFill>
                <a:latin typeface="Century Gothic" panose="020B0502020202020204" pitchFamily="34" charset="0"/>
              </a:rPr>
              <a:t>Every Saturday, she </a:t>
            </a:r>
            <a:r>
              <a:rPr lang="en-GB" sz="3200" b="1" i="1" dirty="0">
                <a:solidFill>
                  <a:srgbClr val="002060"/>
                </a:solidFill>
                <a:latin typeface="Century Gothic" panose="020B0502020202020204" pitchFamily="34" charset="0"/>
              </a:rPr>
              <a:t>plays</a:t>
            </a:r>
            <a:r>
              <a:rPr lang="en-GB" sz="3200" i="1" dirty="0">
                <a:solidFill>
                  <a:srgbClr val="002060"/>
                </a:solidFill>
                <a:latin typeface="Century Gothic" panose="020B0502020202020204" pitchFamily="34" charset="0"/>
              </a:rPr>
              <a:t> tennis.</a:t>
            </a:r>
          </a:p>
          <a:p>
            <a:pPr algn="ctr"/>
            <a:endParaRPr lang="en-GB" sz="3200" dirty="0">
              <a:solidFill>
                <a:srgbClr val="002060"/>
              </a:solidFill>
              <a:latin typeface="Century Gothic" panose="020B0502020202020204" pitchFamily="34" charset="0"/>
            </a:endParaRPr>
          </a:p>
          <a:p>
            <a:pPr algn="ctr"/>
            <a:r>
              <a:rPr lang="en-GB" sz="3200" dirty="0">
                <a:solidFill>
                  <a:srgbClr val="002060"/>
                </a:solidFill>
                <a:latin typeface="Century Gothic" panose="020B0502020202020204" pitchFamily="34" charset="0"/>
              </a:rPr>
              <a:t>JOU</a:t>
            </a:r>
            <a:r>
              <a:rPr lang="en-GB" sz="3200" b="1" dirty="0">
                <a:solidFill>
                  <a:srgbClr val="002060"/>
                </a:solidFill>
                <a:latin typeface="Century Gothic" panose="020B0502020202020204" pitchFamily="34" charset="0"/>
              </a:rPr>
              <a:t>ER</a:t>
            </a:r>
            <a:r>
              <a:rPr lang="en-GB" sz="3200" dirty="0">
                <a:solidFill>
                  <a:srgbClr val="002060"/>
                </a:solidFill>
                <a:latin typeface="Century Gothic" panose="020B0502020202020204" pitchFamily="34" charset="0"/>
              </a:rPr>
              <a:t> is a regular </a:t>
            </a:r>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 The infinitive ends in </a:t>
            </a:r>
            <a:r>
              <a:rPr lang="en-GB" sz="3200" b="1" dirty="0">
                <a:solidFill>
                  <a:srgbClr val="002060"/>
                </a:solidFill>
                <a:latin typeface="Century Gothic" panose="020B0502020202020204" pitchFamily="34" charset="0"/>
              </a:rPr>
              <a:t>-ER</a:t>
            </a:r>
            <a:r>
              <a:rPr lang="en-GB" sz="3200" dirty="0">
                <a:solidFill>
                  <a:srgbClr val="002060"/>
                </a:solidFill>
                <a:latin typeface="Century Gothic" panose="020B0502020202020204" pitchFamily="34" charset="0"/>
              </a:rPr>
              <a:t>.</a:t>
            </a:r>
          </a:p>
          <a:p>
            <a:pPr algn="ctr"/>
            <a:endParaRPr lang="en-GB" sz="3200" dirty="0">
              <a:solidFill>
                <a:srgbClr val="002060"/>
              </a:solidFill>
              <a:latin typeface="Century Gothic" panose="020B0502020202020204" pitchFamily="34" charset="0"/>
            </a:endParaRPr>
          </a:p>
          <a:p>
            <a:pPr algn="ctr"/>
            <a:r>
              <a:rPr lang="en-GB" sz="3200" dirty="0">
                <a:solidFill>
                  <a:srgbClr val="002060"/>
                </a:solidFill>
                <a:latin typeface="Century Gothic" panose="020B0502020202020204" pitchFamily="34" charset="0"/>
              </a:rPr>
              <a:t>PARL</a:t>
            </a:r>
            <a:r>
              <a:rPr lang="en-GB" sz="3200" b="1" dirty="0">
                <a:solidFill>
                  <a:srgbClr val="002060"/>
                </a:solidFill>
                <a:latin typeface="Century Gothic" panose="020B0502020202020204" pitchFamily="34" charset="0"/>
              </a:rPr>
              <a:t>ER</a:t>
            </a:r>
            <a:r>
              <a:rPr lang="en-GB" sz="3200" dirty="0">
                <a:solidFill>
                  <a:srgbClr val="002060"/>
                </a:solidFill>
                <a:latin typeface="Century Gothic" panose="020B0502020202020204" pitchFamily="34" charset="0"/>
              </a:rPr>
              <a:t> is also a regular </a:t>
            </a:r>
            <a:r>
              <a:rPr lang="en-GB" sz="3200" b="1" dirty="0">
                <a:solidFill>
                  <a:srgbClr val="002060"/>
                </a:solidFill>
                <a:latin typeface="Century Gothic" panose="020B0502020202020204" pitchFamily="34" charset="0"/>
              </a:rPr>
              <a:t>–ER</a:t>
            </a:r>
            <a:r>
              <a:rPr lang="en-GB" sz="3200" dirty="0">
                <a:solidFill>
                  <a:srgbClr val="002060"/>
                </a:solidFill>
                <a:latin typeface="Century Gothic" panose="020B0502020202020204" pitchFamily="34" charset="0"/>
              </a:rPr>
              <a:t> verb.</a:t>
            </a:r>
          </a:p>
          <a:p>
            <a:pPr algn="ctr"/>
            <a:endParaRPr lang="en-GB" sz="3200" b="1" dirty="0">
              <a:solidFill>
                <a:srgbClr val="002060"/>
              </a:solidFill>
              <a:latin typeface="Century Gothic" panose="020B0502020202020204" pitchFamily="34" charset="0"/>
            </a:endParaRPr>
          </a:p>
          <a:p>
            <a:pPr algn="ctr"/>
            <a:r>
              <a:rPr lang="en-GB" sz="3200" dirty="0">
                <a:solidFill>
                  <a:srgbClr val="002060"/>
                </a:solidFill>
                <a:latin typeface="Century Gothic" panose="020B0502020202020204" pitchFamily="34" charset="0"/>
              </a:rPr>
              <a:t>The next few slides provide practice in using PARL</a:t>
            </a:r>
            <a:r>
              <a:rPr lang="en-GB" sz="3200" b="1" dirty="0">
                <a:solidFill>
                  <a:srgbClr val="002060"/>
                </a:solidFill>
                <a:latin typeface="Century Gothic" panose="020B0502020202020204" pitchFamily="34" charset="0"/>
              </a:rPr>
              <a:t>ER</a:t>
            </a:r>
            <a:r>
              <a:rPr lang="en-GB" sz="3200" dirty="0">
                <a:solidFill>
                  <a:srgbClr val="002060"/>
                </a:solidFill>
                <a:latin typeface="Century Gothic" panose="020B0502020202020204" pitchFamily="34" charset="0"/>
              </a:rPr>
              <a:t> in the present tense.</a:t>
            </a:r>
          </a:p>
        </p:txBody>
      </p:sp>
      <p:sp>
        <p:nvSpPr>
          <p:cNvPr id="2" name="TextBox 1"/>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70018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0951551"/>
              </p:ext>
            </p:extLst>
          </p:nvPr>
        </p:nvGraphicFramePr>
        <p:xfrm>
          <a:off x="58988" y="619654"/>
          <a:ext cx="12061323" cy="5425546"/>
        </p:xfrm>
        <a:graphic>
          <a:graphicData uri="http://schemas.openxmlformats.org/drawingml/2006/table">
            <a:tbl>
              <a:tblPr firstRow="1" bandRow="1">
                <a:tableStyleId>{69CF1AB2-1976-4502-BF36-3FF5EA218861}</a:tableStyleId>
              </a:tblPr>
              <a:tblGrid>
                <a:gridCol w="601105">
                  <a:extLst>
                    <a:ext uri="{9D8B030D-6E8A-4147-A177-3AD203B41FA5}">
                      <a16:colId xmlns:a16="http://schemas.microsoft.com/office/drawing/2014/main" xmlns="" val="4215012758"/>
                    </a:ext>
                  </a:extLst>
                </a:gridCol>
                <a:gridCol w="5779579">
                  <a:extLst>
                    <a:ext uri="{9D8B030D-6E8A-4147-A177-3AD203B41FA5}">
                      <a16:colId xmlns:a16="http://schemas.microsoft.com/office/drawing/2014/main" xmlns="" val="1527398687"/>
                    </a:ext>
                  </a:extLst>
                </a:gridCol>
                <a:gridCol w="5680639">
                  <a:extLst>
                    <a:ext uri="{9D8B030D-6E8A-4147-A177-3AD203B41FA5}">
                      <a16:colId xmlns:a16="http://schemas.microsoft.com/office/drawing/2014/main" xmlns="" val="3455853028"/>
                    </a:ext>
                  </a:extLst>
                </a:gridCol>
              </a:tblGrid>
              <a:tr h="853546">
                <a:tc>
                  <a:txBody>
                    <a:bodyPr/>
                    <a:lstStyle/>
                    <a:p>
                      <a:endParaRPr lang="en-GB" sz="2400" dirty="0">
                        <a:latin typeface="Century Gothic" panose="020B0502020202020204" pitchFamily="34" charset="0"/>
                      </a:endParaRPr>
                    </a:p>
                  </a:txBody>
                  <a:tcPr/>
                </a:tc>
                <a:tc>
                  <a:txBody>
                    <a:bodyPr/>
                    <a:lstStyle/>
                    <a:p>
                      <a:pPr algn="ctr"/>
                      <a:r>
                        <a:rPr lang="en-GB" sz="2400" dirty="0" smtClean="0">
                          <a:solidFill>
                            <a:srgbClr val="002060"/>
                          </a:solidFill>
                          <a:latin typeface="Century Gothic" panose="020B0502020202020204" pitchFamily="34" charset="0"/>
                        </a:rPr>
                        <a:t>Marc…</a:t>
                      </a:r>
                      <a:endParaRPr lang="en-GB" sz="2400" dirty="0">
                        <a:solidFill>
                          <a:srgbClr val="002060"/>
                        </a:solidFill>
                        <a:latin typeface="Century Gothic" panose="020B0502020202020204" pitchFamily="34" charset="0"/>
                      </a:endParaRPr>
                    </a:p>
                  </a:txBody>
                  <a:tcPr anchor="ctr"/>
                </a:tc>
                <a:tc>
                  <a:txBody>
                    <a:bodyPr/>
                    <a:lstStyle/>
                    <a:p>
                      <a:pPr algn="ctr"/>
                      <a:r>
                        <a:rPr lang="en-GB" sz="2400" dirty="0" smtClean="0">
                          <a:solidFill>
                            <a:srgbClr val="002060"/>
                          </a:solidFill>
                          <a:latin typeface="Century Gothic" panose="020B0502020202020204" pitchFamily="34" charset="0"/>
                        </a:rPr>
                        <a:t>Christine…</a:t>
                      </a:r>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xmlns="" val="869130768"/>
                  </a:ext>
                </a:extLst>
              </a:tr>
              <a:tr h="429630">
                <a:tc>
                  <a:txBody>
                    <a:bodyPr/>
                    <a:lstStyle/>
                    <a:p>
                      <a:r>
                        <a:rPr lang="en-GB" sz="2400" dirty="0" smtClean="0">
                          <a:solidFill>
                            <a:schemeClr val="accent5">
                              <a:lumMod val="50000"/>
                            </a:schemeClr>
                          </a:solidFill>
                          <a:latin typeface="Century Gothic" panose="020B0502020202020204" pitchFamily="34" charset="0"/>
                        </a:rPr>
                        <a:t>1.</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652490778"/>
                  </a:ext>
                </a:extLst>
              </a:tr>
              <a:tr h="429630">
                <a:tc>
                  <a:txBody>
                    <a:bodyPr/>
                    <a:lstStyle/>
                    <a:p>
                      <a:r>
                        <a:rPr lang="en-GB" sz="2400" dirty="0" smtClean="0">
                          <a:solidFill>
                            <a:schemeClr val="accent5">
                              <a:lumMod val="50000"/>
                            </a:schemeClr>
                          </a:solidFill>
                          <a:latin typeface="Century Gothic" panose="020B0502020202020204" pitchFamily="34" charset="0"/>
                        </a:rPr>
                        <a:t>2.</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extLst>
                  <a:ext uri="{0D108BD9-81ED-4DB2-BD59-A6C34878D82A}">
                    <a16:rowId xmlns:a16="http://schemas.microsoft.com/office/drawing/2014/main" xmlns="" val="1540903407"/>
                  </a:ext>
                </a:extLst>
              </a:tr>
              <a:tr h="429630">
                <a:tc>
                  <a:txBody>
                    <a:bodyPr/>
                    <a:lstStyle/>
                    <a:p>
                      <a:r>
                        <a:rPr lang="en-GB" sz="2400" dirty="0" smtClean="0">
                          <a:solidFill>
                            <a:schemeClr val="accent5">
                              <a:lumMod val="50000"/>
                            </a:schemeClr>
                          </a:solidFill>
                          <a:latin typeface="Century Gothic" panose="020B0502020202020204" pitchFamily="34" charset="0"/>
                        </a:rPr>
                        <a:t>3.</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4133834320"/>
                  </a:ext>
                </a:extLst>
              </a:tr>
              <a:tr h="429630">
                <a:tc>
                  <a:txBody>
                    <a:bodyPr/>
                    <a:lstStyle/>
                    <a:p>
                      <a:r>
                        <a:rPr lang="en-GB" sz="2400" dirty="0" smtClean="0">
                          <a:solidFill>
                            <a:schemeClr val="accent5">
                              <a:lumMod val="50000"/>
                            </a:schemeClr>
                          </a:solidFill>
                          <a:latin typeface="Century Gothic" panose="020B0502020202020204" pitchFamily="34" charset="0"/>
                        </a:rPr>
                        <a:t>4.</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4002782220"/>
                  </a:ext>
                </a:extLst>
              </a:tr>
              <a:tr h="429630">
                <a:tc>
                  <a:txBody>
                    <a:bodyPr/>
                    <a:lstStyle/>
                    <a:p>
                      <a:r>
                        <a:rPr lang="en-GB" sz="2400" dirty="0" smtClean="0">
                          <a:solidFill>
                            <a:schemeClr val="accent5">
                              <a:lumMod val="50000"/>
                            </a:schemeClr>
                          </a:solidFill>
                          <a:latin typeface="Century Gothic" panose="020B0502020202020204" pitchFamily="34" charset="0"/>
                        </a:rPr>
                        <a:t>5.</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111116020"/>
                  </a:ext>
                </a:extLst>
              </a:tr>
              <a:tr h="429630">
                <a:tc>
                  <a:txBody>
                    <a:bodyPr/>
                    <a:lstStyle/>
                    <a:p>
                      <a:r>
                        <a:rPr lang="en-GB" sz="2400" dirty="0" smtClean="0">
                          <a:solidFill>
                            <a:schemeClr val="accent5">
                              <a:lumMod val="50000"/>
                            </a:schemeClr>
                          </a:solidFill>
                          <a:latin typeface="Century Gothic" panose="020B0502020202020204" pitchFamily="34" charset="0"/>
                        </a:rPr>
                        <a:t>6.</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2441252656"/>
                  </a:ext>
                </a:extLst>
              </a:tr>
              <a:tr h="429630">
                <a:tc>
                  <a:txBody>
                    <a:bodyPr/>
                    <a:lstStyle/>
                    <a:p>
                      <a:r>
                        <a:rPr lang="en-GB" sz="2400" dirty="0" smtClean="0">
                          <a:solidFill>
                            <a:schemeClr val="accent5">
                              <a:lumMod val="50000"/>
                            </a:schemeClr>
                          </a:solidFill>
                          <a:latin typeface="Century Gothic" panose="020B0502020202020204" pitchFamily="34" charset="0"/>
                        </a:rPr>
                        <a:t>7.</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1752829997"/>
                  </a:ext>
                </a:extLst>
              </a:tr>
              <a:tr h="429630">
                <a:tc>
                  <a:txBody>
                    <a:bodyPr/>
                    <a:lstStyle/>
                    <a:p>
                      <a:r>
                        <a:rPr lang="en-GB" sz="2400" dirty="0" smtClean="0">
                          <a:solidFill>
                            <a:schemeClr val="accent5">
                              <a:lumMod val="50000"/>
                            </a:schemeClr>
                          </a:solidFill>
                          <a:latin typeface="Century Gothic" panose="020B0502020202020204" pitchFamily="34" charset="0"/>
                        </a:rPr>
                        <a:t>8.</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2762177812"/>
                  </a:ext>
                </a:extLst>
              </a:tr>
              <a:tr h="429630">
                <a:tc>
                  <a:txBody>
                    <a:bodyPr/>
                    <a:lstStyle/>
                    <a:p>
                      <a:r>
                        <a:rPr lang="en-GB" sz="2400" dirty="0" smtClean="0">
                          <a:solidFill>
                            <a:schemeClr val="accent5">
                              <a:lumMod val="50000"/>
                            </a:schemeClr>
                          </a:solidFill>
                          <a:latin typeface="Century Gothic" panose="020B0502020202020204" pitchFamily="34" charset="0"/>
                        </a:rPr>
                        <a:t>9.</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922518771"/>
                  </a:ext>
                </a:extLst>
              </a:tr>
              <a:tr h="429630">
                <a:tc>
                  <a:txBody>
                    <a:bodyPr/>
                    <a:lstStyle/>
                    <a:p>
                      <a:r>
                        <a:rPr lang="en-GB" sz="2000" dirty="0" smtClean="0">
                          <a:solidFill>
                            <a:schemeClr val="accent5">
                              <a:lumMod val="50000"/>
                            </a:schemeClr>
                          </a:solidFill>
                          <a:latin typeface="Century Gothic" panose="020B0502020202020204" pitchFamily="34" charset="0"/>
                        </a:rPr>
                        <a:t>10. </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248966447"/>
                  </a:ext>
                </a:extLst>
              </a:tr>
            </a:tbl>
          </a:graphicData>
        </a:graphic>
      </p:graphicFrame>
      <p:sp>
        <p:nvSpPr>
          <p:cNvPr id="6" name="TextBox 5"/>
          <p:cNvSpPr txBox="1"/>
          <p:nvPr/>
        </p:nvSpPr>
        <p:spPr>
          <a:xfrm>
            <a:off x="6487026" y="1430786"/>
            <a:ext cx="4685977" cy="523220"/>
          </a:xfrm>
          <a:prstGeom prst="rect">
            <a:avLst/>
          </a:prstGeom>
          <a:noFill/>
        </p:spPr>
        <p:txBody>
          <a:bodyPr wrap="square" rtlCol="0">
            <a:spAutoFit/>
          </a:bodyPr>
          <a:lstStyle/>
          <a:p>
            <a:r>
              <a:rPr lang="en-GB" sz="2800" i="1" dirty="0" err="1" smtClean="0">
                <a:solidFill>
                  <a:srgbClr val="002060"/>
                </a:solidFill>
                <a:latin typeface="Century Gothic" panose="020B0502020202020204" pitchFamily="34" charset="0"/>
              </a:rPr>
              <a:t>prépare</a:t>
            </a:r>
            <a:r>
              <a:rPr lang="en-GB" sz="2800" i="1" dirty="0" smtClean="0">
                <a:solidFill>
                  <a:srgbClr val="002060"/>
                </a:solidFill>
                <a:latin typeface="Century Gothic" panose="020B0502020202020204" pitchFamily="34" charset="0"/>
              </a:rPr>
              <a:t> la vinaigrette</a:t>
            </a:r>
            <a:endParaRPr lang="en-GB" sz="2800" i="1" dirty="0">
              <a:solidFill>
                <a:srgbClr val="002060"/>
              </a:solidFill>
              <a:latin typeface="Century Gothic" panose="020B0502020202020204" pitchFamily="34" charset="0"/>
            </a:endParaRPr>
          </a:p>
        </p:txBody>
      </p:sp>
      <p:sp>
        <p:nvSpPr>
          <p:cNvPr id="7" name="TextBox 6"/>
          <p:cNvSpPr txBox="1"/>
          <p:nvPr/>
        </p:nvSpPr>
        <p:spPr>
          <a:xfrm>
            <a:off x="6487026" y="2816982"/>
            <a:ext cx="5972235" cy="523220"/>
          </a:xfrm>
          <a:prstGeom prst="rect">
            <a:avLst/>
          </a:prstGeom>
          <a:noFill/>
        </p:spPr>
        <p:txBody>
          <a:bodyPr wrap="square" rtlCol="0">
            <a:spAutoFit/>
          </a:bodyPr>
          <a:lstStyle/>
          <a:p>
            <a:r>
              <a:rPr lang="en-GB" sz="2700" i="1" dirty="0" smtClean="0">
                <a:solidFill>
                  <a:srgbClr val="002060"/>
                </a:solidFill>
                <a:latin typeface="Century Gothic" panose="020B0502020202020204" pitchFamily="34" charset="0"/>
              </a:rPr>
              <a:t>coupe les tomates et les poivrons</a:t>
            </a:r>
            <a:endParaRPr lang="en-GB" sz="2700" i="1" dirty="0">
              <a:solidFill>
                <a:srgbClr val="002060"/>
              </a:solidFill>
              <a:latin typeface="Century Gothic" panose="020B0502020202020204" pitchFamily="34" charset="0"/>
            </a:endParaRPr>
          </a:p>
        </p:txBody>
      </p:sp>
      <p:sp>
        <p:nvSpPr>
          <p:cNvPr id="8" name="TextBox 7"/>
          <p:cNvSpPr txBox="1"/>
          <p:nvPr/>
        </p:nvSpPr>
        <p:spPr>
          <a:xfrm>
            <a:off x="687992" y="2382155"/>
            <a:ext cx="3508088" cy="523220"/>
          </a:xfrm>
          <a:prstGeom prst="rect">
            <a:avLst/>
          </a:prstGeom>
          <a:noFill/>
        </p:spPr>
        <p:txBody>
          <a:bodyPr wrap="square" rtlCol="0">
            <a:spAutoFit/>
          </a:bodyPr>
          <a:lstStyle/>
          <a:p>
            <a:r>
              <a:rPr lang="en-GB" sz="2800" i="1" dirty="0" smtClean="0">
                <a:solidFill>
                  <a:srgbClr val="002060"/>
                </a:solidFill>
                <a:latin typeface="Century Gothic" panose="020B0502020202020204" pitchFamily="34" charset="0"/>
              </a:rPr>
              <a:t>lave la salade</a:t>
            </a:r>
            <a:endParaRPr lang="en-GB" sz="2800" i="1" dirty="0">
              <a:solidFill>
                <a:srgbClr val="002060"/>
              </a:solidFill>
              <a:latin typeface="Century Gothic" panose="020B0502020202020204" pitchFamily="34" charset="0"/>
            </a:endParaRPr>
          </a:p>
        </p:txBody>
      </p:sp>
      <p:sp>
        <p:nvSpPr>
          <p:cNvPr id="9" name="TextBox 8"/>
          <p:cNvSpPr txBox="1"/>
          <p:nvPr/>
        </p:nvSpPr>
        <p:spPr>
          <a:xfrm>
            <a:off x="6487026" y="3705397"/>
            <a:ext cx="3508088" cy="523220"/>
          </a:xfrm>
          <a:prstGeom prst="rect">
            <a:avLst/>
          </a:prstGeom>
          <a:noFill/>
        </p:spPr>
        <p:txBody>
          <a:bodyPr wrap="square" rtlCol="0">
            <a:spAutoFit/>
          </a:bodyPr>
          <a:lstStyle/>
          <a:p>
            <a:r>
              <a:rPr lang="en-GB" sz="2800" i="1" dirty="0" err="1" smtClean="0">
                <a:solidFill>
                  <a:srgbClr val="002060"/>
                </a:solidFill>
                <a:latin typeface="Century Gothic" panose="020B0502020202020204" pitchFamily="34" charset="0"/>
              </a:rPr>
              <a:t>ajoute</a:t>
            </a:r>
            <a:r>
              <a:rPr lang="en-GB" sz="2800" i="1" dirty="0" smtClean="0">
                <a:solidFill>
                  <a:srgbClr val="002060"/>
                </a:solidFill>
                <a:latin typeface="Century Gothic" panose="020B0502020202020204" pitchFamily="34" charset="0"/>
              </a:rPr>
              <a:t> les </a:t>
            </a:r>
            <a:r>
              <a:rPr lang="en-GB" sz="2800" i="1" dirty="0" err="1" smtClean="0">
                <a:solidFill>
                  <a:srgbClr val="002060"/>
                </a:solidFill>
                <a:latin typeface="Century Gothic" panose="020B0502020202020204" pitchFamily="34" charset="0"/>
              </a:rPr>
              <a:t>cro</a:t>
            </a:r>
            <a:r>
              <a:rPr lang="es-CO" sz="2800" i="1" dirty="0">
                <a:solidFill>
                  <a:srgbClr val="002060"/>
                </a:solidFill>
                <a:latin typeface="Century Gothic" panose="020B0502020202020204" pitchFamily="34" charset="0"/>
              </a:rPr>
              <a:t>û</a:t>
            </a:r>
            <a:r>
              <a:rPr lang="en-GB" sz="2800" i="1" dirty="0" smtClean="0">
                <a:solidFill>
                  <a:srgbClr val="002060"/>
                </a:solidFill>
                <a:latin typeface="Century Gothic" panose="020B0502020202020204" pitchFamily="34" charset="0"/>
              </a:rPr>
              <a:t>tons</a:t>
            </a:r>
            <a:endParaRPr lang="en-GB" sz="2800" i="1" dirty="0">
              <a:solidFill>
                <a:srgbClr val="002060"/>
              </a:solidFill>
              <a:latin typeface="Century Gothic" panose="020B0502020202020204" pitchFamily="34" charset="0"/>
            </a:endParaRPr>
          </a:p>
        </p:txBody>
      </p:sp>
      <p:sp>
        <p:nvSpPr>
          <p:cNvPr id="10" name="TextBox 9"/>
          <p:cNvSpPr txBox="1"/>
          <p:nvPr/>
        </p:nvSpPr>
        <p:spPr>
          <a:xfrm>
            <a:off x="6526781" y="1865634"/>
            <a:ext cx="4917788" cy="523220"/>
          </a:xfrm>
          <a:prstGeom prst="rect">
            <a:avLst/>
          </a:prstGeom>
          <a:noFill/>
        </p:spPr>
        <p:txBody>
          <a:bodyPr wrap="square" rtlCol="0">
            <a:spAutoFit/>
          </a:bodyPr>
          <a:lstStyle/>
          <a:p>
            <a:r>
              <a:rPr lang="en-GB" sz="2800" i="1" dirty="0" smtClean="0">
                <a:solidFill>
                  <a:srgbClr val="002060"/>
                </a:solidFill>
                <a:latin typeface="Century Gothic" panose="020B0502020202020204" pitchFamily="34" charset="0"/>
              </a:rPr>
              <a:t>compte les ingredients</a:t>
            </a:r>
            <a:endParaRPr lang="en-GB" sz="2800" i="1" dirty="0">
              <a:solidFill>
                <a:srgbClr val="002060"/>
              </a:solidFill>
              <a:latin typeface="Century Gothic" panose="020B0502020202020204" pitchFamily="34" charset="0"/>
            </a:endParaRPr>
          </a:p>
        </p:txBody>
      </p:sp>
      <p:sp>
        <p:nvSpPr>
          <p:cNvPr id="12" name="TextBox 11"/>
          <p:cNvSpPr txBox="1"/>
          <p:nvPr/>
        </p:nvSpPr>
        <p:spPr>
          <a:xfrm>
            <a:off x="614767" y="4145079"/>
            <a:ext cx="4917788" cy="523220"/>
          </a:xfrm>
          <a:prstGeom prst="rect">
            <a:avLst/>
          </a:prstGeom>
          <a:noFill/>
        </p:spPr>
        <p:txBody>
          <a:bodyPr wrap="square" rtlCol="0">
            <a:spAutoFit/>
          </a:bodyPr>
          <a:lstStyle/>
          <a:p>
            <a:r>
              <a:rPr lang="en-GB" sz="2800" i="1" dirty="0" smtClean="0">
                <a:solidFill>
                  <a:srgbClr val="002060"/>
                </a:solidFill>
                <a:latin typeface="Century Gothic" panose="020B0502020202020204" pitchFamily="34" charset="0"/>
              </a:rPr>
              <a:t>mélange tout</a:t>
            </a:r>
            <a:endParaRPr lang="en-GB" sz="2800" i="1" dirty="0">
              <a:solidFill>
                <a:srgbClr val="002060"/>
              </a:solidFill>
              <a:latin typeface="Century Gothic" panose="020B0502020202020204" pitchFamily="34" charset="0"/>
            </a:endParaRPr>
          </a:p>
        </p:txBody>
      </p:sp>
      <p:sp>
        <p:nvSpPr>
          <p:cNvPr id="13" name="TextBox 12"/>
          <p:cNvSpPr txBox="1"/>
          <p:nvPr/>
        </p:nvSpPr>
        <p:spPr>
          <a:xfrm>
            <a:off x="614767" y="3258443"/>
            <a:ext cx="6299200" cy="523220"/>
          </a:xfrm>
          <a:prstGeom prst="rect">
            <a:avLst/>
          </a:prstGeom>
          <a:noFill/>
        </p:spPr>
        <p:txBody>
          <a:bodyPr wrap="square" rtlCol="0">
            <a:spAutoFit/>
          </a:bodyPr>
          <a:lstStyle/>
          <a:p>
            <a:r>
              <a:rPr lang="en-GB" sz="2800" i="1" dirty="0" smtClean="0">
                <a:solidFill>
                  <a:srgbClr val="002060"/>
                </a:solidFill>
                <a:latin typeface="Century Gothic" panose="020B0502020202020204" pitchFamily="34" charset="0"/>
              </a:rPr>
              <a:t>verse la vinaigrette sur la salade</a:t>
            </a:r>
            <a:endParaRPr lang="en-GB" sz="2800" i="1" dirty="0">
              <a:solidFill>
                <a:srgbClr val="002060"/>
              </a:solidFill>
              <a:latin typeface="Century Gothic" panose="020B0502020202020204" pitchFamily="34" charset="0"/>
            </a:endParaRPr>
          </a:p>
        </p:txBody>
      </p:sp>
      <p:sp>
        <p:nvSpPr>
          <p:cNvPr id="14" name="TextBox 13"/>
          <p:cNvSpPr txBox="1"/>
          <p:nvPr/>
        </p:nvSpPr>
        <p:spPr>
          <a:xfrm>
            <a:off x="6487026" y="4592795"/>
            <a:ext cx="3952414" cy="523220"/>
          </a:xfrm>
          <a:prstGeom prst="rect">
            <a:avLst/>
          </a:prstGeom>
          <a:noFill/>
        </p:spPr>
        <p:txBody>
          <a:bodyPr wrap="square" rtlCol="0">
            <a:spAutoFit/>
          </a:bodyPr>
          <a:lstStyle/>
          <a:p>
            <a:r>
              <a:rPr lang="en-GB" sz="2800" i="1" dirty="0" smtClean="0">
                <a:solidFill>
                  <a:srgbClr val="002060"/>
                </a:solidFill>
                <a:latin typeface="Century Gothic" panose="020B0502020202020204" pitchFamily="34" charset="0"/>
              </a:rPr>
              <a:t>partage la salade</a:t>
            </a:r>
            <a:endParaRPr lang="en-GB" sz="2800" i="1" dirty="0">
              <a:solidFill>
                <a:srgbClr val="002060"/>
              </a:solidFill>
              <a:latin typeface="Century Gothic" panose="020B0502020202020204" pitchFamily="34" charset="0"/>
            </a:endParaRPr>
          </a:p>
        </p:txBody>
      </p:sp>
      <p:sp>
        <p:nvSpPr>
          <p:cNvPr id="15" name="TextBox 14"/>
          <p:cNvSpPr txBox="1"/>
          <p:nvPr/>
        </p:nvSpPr>
        <p:spPr>
          <a:xfrm>
            <a:off x="687992" y="5086100"/>
            <a:ext cx="3952414" cy="523220"/>
          </a:xfrm>
          <a:prstGeom prst="rect">
            <a:avLst/>
          </a:prstGeom>
          <a:noFill/>
        </p:spPr>
        <p:txBody>
          <a:bodyPr wrap="square" rtlCol="0">
            <a:spAutoFit/>
          </a:bodyPr>
          <a:lstStyle/>
          <a:p>
            <a:r>
              <a:rPr lang="en-GB" sz="2800" i="1" dirty="0">
                <a:solidFill>
                  <a:srgbClr val="002060"/>
                </a:solidFill>
                <a:latin typeface="Century Gothic" panose="020B0502020202020204" pitchFamily="34" charset="0"/>
              </a:rPr>
              <a:t>m</a:t>
            </a:r>
            <a:r>
              <a:rPr lang="en-GB" sz="2800" i="1" dirty="0" smtClean="0">
                <a:solidFill>
                  <a:srgbClr val="002060"/>
                </a:solidFill>
                <a:latin typeface="Century Gothic" panose="020B0502020202020204" pitchFamily="34" charset="0"/>
              </a:rPr>
              <a:t>ange la salade</a:t>
            </a:r>
            <a:endParaRPr lang="en-GB" sz="2800" i="1" dirty="0">
              <a:solidFill>
                <a:srgbClr val="002060"/>
              </a:solidFill>
              <a:latin typeface="Century Gothic" panose="020B0502020202020204" pitchFamily="34" charset="0"/>
            </a:endParaRPr>
          </a:p>
        </p:txBody>
      </p:sp>
      <p:sp>
        <p:nvSpPr>
          <p:cNvPr id="17" name="Rectangle 16"/>
          <p:cNvSpPr/>
          <p:nvPr/>
        </p:nvSpPr>
        <p:spPr>
          <a:xfrm>
            <a:off x="10784242" y="42079"/>
            <a:ext cx="1407758" cy="461665"/>
          </a:xfrm>
          <a:prstGeom prst="rect">
            <a:avLst/>
          </a:prstGeom>
        </p:spPr>
        <p:txBody>
          <a:bodyPr wrap="none">
            <a:spAutoFit/>
          </a:bodyPr>
          <a:lstStyle/>
          <a:p>
            <a:r>
              <a:rPr lang="en-GB" sz="2400" b="1" dirty="0">
                <a:solidFill>
                  <a:srgbClr val="002060"/>
                </a:solidFill>
                <a:latin typeface="Century Gothic" panose="020B0502020202020204" pitchFamily="34" charset="0"/>
              </a:rPr>
              <a:t>Answers</a:t>
            </a:r>
          </a:p>
        </p:txBody>
      </p:sp>
      <p:sp>
        <p:nvSpPr>
          <p:cNvPr id="18" name="Rounded Rectangle 17"/>
          <p:cNvSpPr/>
          <p:nvPr/>
        </p:nvSpPr>
        <p:spPr>
          <a:xfrm>
            <a:off x="10168569" y="5957535"/>
            <a:ext cx="2008868"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parler / écouter </a:t>
            </a:r>
            <a:endParaRPr lang="en-GB" b="1" dirty="0">
              <a:latin typeface="Century Gothic" panose="020B0502020202020204" pitchFamily="34" charset="0"/>
            </a:endParaRPr>
          </a:p>
        </p:txBody>
      </p:sp>
      <p:sp>
        <p:nvSpPr>
          <p:cNvPr id="19" name="TextBox 18"/>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
        <p:nvSpPr>
          <p:cNvPr id="20" name="TextBox 19"/>
          <p:cNvSpPr txBox="1"/>
          <p:nvPr/>
        </p:nvSpPr>
        <p:spPr>
          <a:xfrm>
            <a:off x="728167" y="5528709"/>
            <a:ext cx="3952414" cy="523220"/>
          </a:xfrm>
          <a:prstGeom prst="rect">
            <a:avLst/>
          </a:prstGeom>
          <a:noFill/>
        </p:spPr>
        <p:txBody>
          <a:bodyPr wrap="square" rtlCol="0">
            <a:spAutoFit/>
          </a:bodyPr>
          <a:lstStyle/>
          <a:p>
            <a:r>
              <a:rPr lang="en-GB" sz="2800" i="1" dirty="0" smtClean="0">
                <a:solidFill>
                  <a:srgbClr val="002060"/>
                </a:solidFill>
                <a:latin typeface="Century Gothic" panose="020B0502020202020204" pitchFamily="34" charset="0"/>
              </a:rPr>
              <a:t>aime la salade</a:t>
            </a:r>
            <a:endParaRPr lang="en-GB" sz="28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9955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045" y="570974"/>
            <a:ext cx="12026784" cy="954107"/>
          </a:xfrm>
          <a:prstGeom prst="rect">
            <a:avLst/>
          </a:prstGeom>
          <a:noFill/>
        </p:spPr>
        <p:txBody>
          <a:bodyPr wrap="square" rtlCol="0">
            <a:spAutoFit/>
          </a:bodyPr>
          <a:lstStyle/>
          <a:p>
            <a:r>
              <a:rPr lang="en-GB" sz="2800" b="1" dirty="0" smtClean="0">
                <a:solidFill>
                  <a:srgbClr val="002060"/>
                </a:solidFill>
                <a:latin typeface="Century Gothic" panose="020B0502020202020204" pitchFamily="34" charset="0"/>
              </a:rPr>
              <a:t>Now write your own salad-making story!</a:t>
            </a:r>
          </a:p>
          <a:p>
            <a:endParaRPr lang="en-GB" sz="2800" b="1" dirty="0">
              <a:solidFill>
                <a:srgbClr val="002060"/>
              </a:solidFill>
              <a:latin typeface="Century Gothic" panose="020B0502020202020204" pitchFamily="34" charset="0"/>
            </a:endParaRPr>
          </a:p>
        </p:txBody>
      </p:sp>
      <p:sp>
        <p:nvSpPr>
          <p:cNvPr id="4" name="TextBox 3"/>
          <p:cNvSpPr txBox="1"/>
          <p:nvPr/>
        </p:nvSpPr>
        <p:spPr>
          <a:xfrm>
            <a:off x="481045" y="1444723"/>
            <a:ext cx="1202678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Choose one male and one female character.</a:t>
            </a:r>
          </a:p>
        </p:txBody>
      </p:sp>
      <p:sp>
        <p:nvSpPr>
          <p:cNvPr id="5" name="TextBox 4"/>
          <p:cNvSpPr txBox="1"/>
          <p:nvPr/>
        </p:nvSpPr>
        <p:spPr>
          <a:xfrm>
            <a:off x="481045" y="2385269"/>
            <a:ext cx="1202678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Choose your order of 10 events (those you’ve practised).</a:t>
            </a:r>
          </a:p>
        </p:txBody>
      </p:sp>
      <p:sp>
        <p:nvSpPr>
          <p:cNvPr id="6" name="TextBox 5"/>
          <p:cNvSpPr txBox="1"/>
          <p:nvPr/>
        </p:nvSpPr>
        <p:spPr>
          <a:xfrm>
            <a:off x="481045" y="3263905"/>
            <a:ext cx="1202678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Write the sequence, using ‘</a:t>
            </a:r>
            <a:r>
              <a:rPr lang="en-GB" sz="2800" dirty="0" err="1" smtClean="0">
                <a:solidFill>
                  <a:srgbClr val="002060"/>
                </a:solidFill>
                <a:latin typeface="Century Gothic" panose="020B0502020202020204" pitchFamily="34" charset="0"/>
              </a:rPr>
              <a:t>il</a:t>
            </a:r>
            <a:r>
              <a:rPr lang="en-GB" sz="2800" dirty="0" smtClean="0">
                <a:solidFill>
                  <a:srgbClr val="002060"/>
                </a:solidFill>
                <a:latin typeface="Century Gothic" panose="020B0502020202020204" pitchFamily="34" charset="0"/>
              </a:rPr>
              <a:t>’ and ‘</a:t>
            </a:r>
            <a:r>
              <a:rPr lang="en-GB" sz="2800" dirty="0" err="1" smtClean="0">
                <a:solidFill>
                  <a:srgbClr val="002060"/>
                </a:solidFill>
                <a:latin typeface="Century Gothic" panose="020B0502020202020204" pitchFamily="34" charset="0"/>
              </a:rPr>
              <a:t>elle</a:t>
            </a:r>
            <a:r>
              <a:rPr lang="en-GB" sz="2800" dirty="0" smtClean="0">
                <a:solidFill>
                  <a:srgbClr val="002060"/>
                </a:solidFill>
                <a:latin typeface="Century Gothic" panose="020B0502020202020204" pitchFamily="34" charset="0"/>
              </a:rPr>
              <a:t>’ to refer to each character.</a:t>
            </a:r>
          </a:p>
        </p:txBody>
      </p:sp>
      <p:sp>
        <p:nvSpPr>
          <p:cNvPr id="11" name="TextBox 10"/>
          <p:cNvSpPr txBox="1"/>
          <p:nvPr/>
        </p:nvSpPr>
        <p:spPr>
          <a:xfrm>
            <a:off x="481045" y="4019407"/>
            <a:ext cx="1202678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Swap the story with your partner.</a:t>
            </a:r>
          </a:p>
        </p:txBody>
      </p:sp>
      <p:sp>
        <p:nvSpPr>
          <p:cNvPr id="12" name="TextBox 11"/>
          <p:cNvSpPr txBox="1"/>
          <p:nvPr/>
        </p:nvSpPr>
        <p:spPr>
          <a:xfrm>
            <a:off x="481045" y="4755763"/>
            <a:ext cx="12026784" cy="95410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Read your partner’s salad-making story.</a:t>
            </a:r>
          </a:p>
          <a:p>
            <a:r>
              <a:rPr lang="en-GB" sz="2800" dirty="0" smtClean="0">
                <a:solidFill>
                  <a:srgbClr val="002060"/>
                </a:solidFill>
                <a:latin typeface="Century Gothic" panose="020B0502020202020204" pitchFamily="34" charset="0"/>
              </a:rPr>
              <a:t>C’est normal?</a:t>
            </a:r>
          </a:p>
        </p:txBody>
      </p:sp>
      <p:pic>
        <p:nvPicPr>
          <p:cNvPr id="15" name="Picture 14" descr="http://www.clker.com/cliparts/M/S/N/G/d/6/smiling-girl-with-brown-ponytails-md.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6181" y="864028"/>
            <a:ext cx="1342517" cy="1427310"/>
          </a:xfrm>
          <a:prstGeom prst="rect">
            <a:avLst/>
          </a:prstGeom>
          <a:noFill/>
          <a:ln>
            <a:noFill/>
          </a:ln>
        </p:spPr>
      </p:pic>
      <p:pic>
        <p:nvPicPr>
          <p:cNvPr id="16" name="Picture 15" descr="http://www.clker.com/cliparts/x/e/b/4/q/z/man-face-md.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7600" y="802517"/>
            <a:ext cx="1312420" cy="1445129"/>
          </a:xfrm>
          <a:prstGeom prst="rect">
            <a:avLst/>
          </a:prstGeom>
          <a:noFill/>
          <a:ln>
            <a:noFill/>
          </a:ln>
        </p:spPr>
      </p:pic>
      <p:pic>
        <p:nvPicPr>
          <p:cNvPr id="17" name="Picture 2" descr="http://www.clker.com/cliparts/F/P/1/7/e/C/yellowtomatos-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5725" y="4019407"/>
            <a:ext cx="1310504" cy="79158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10168618" y="5955433"/>
            <a:ext cx="2008868"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lire / écrire</a:t>
            </a:r>
            <a:endParaRPr lang="en-GB" b="1" dirty="0">
              <a:latin typeface="Century Gothic" panose="020B0502020202020204" pitchFamily="34" charset="0"/>
            </a:endParaRPr>
          </a:p>
        </p:txBody>
      </p:sp>
      <p:sp>
        <p:nvSpPr>
          <p:cNvPr id="13" name="TextBox 12"/>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11169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0" y="486077"/>
            <a:ext cx="12192000"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parler</a:t>
            </a:r>
            <a:endParaRPr lang="en-GB" sz="11500" b="1" dirty="0">
              <a:solidFill>
                <a:srgbClr val="5B9BD5">
                  <a:lumMod val="50000"/>
                </a:srgbClr>
              </a:solidFill>
              <a:latin typeface="Century Gothic" panose="020B0502020202020204" pitchFamily="34" charset="0"/>
            </a:endParaRPr>
          </a:p>
        </p:txBody>
      </p:sp>
      <p:sp>
        <p:nvSpPr>
          <p:cNvPr id="9" name="TextBox 8"/>
          <p:cNvSpPr txBox="1"/>
          <p:nvPr/>
        </p:nvSpPr>
        <p:spPr>
          <a:xfrm>
            <a:off x="0" y="2189979"/>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speak </a:t>
            </a:r>
            <a:r>
              <a:rPr lang="en-HK" sz="3200" dirty="0" smtClean="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speaking</a:t>
            </a:r>
            <a:r>
              <a:rPr lang="en-GB" sz="3200" dirty="0">
                <a:solidFill>
                  <a:srgbClr val="5B9BD5">
                    <a:lumMod val="50000"/>
                  </a:srgbClr>
                </a:solidFill>
                <a:latin typeface="Century Gothic" panose="020B0502020202020204" pitchFamily="34" charset="0"/>
              </a:rPr>
              <a:t>]</a:t>
            </a:r>
          </a:p>
        </p:txBody>
      </p:sp>
      <p:sp>
        <p:nvSpPr>
          <p:cNvPr id="10" name="TextBox 9"/>
          <p:cNvSpPr txBox="1"/>
          <p:nvPr/>
        </p:nvSpPr>
        <p:spPr>
          <a:xfrm>
            <a:off x="0" y="3370141"/>
            <a:ext cx="12192001"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1" y="5096205"/>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speaks </a:t>
            </a:r>
            <a:r>
              <a:rPr lang="en-HK" sz="3200" dirty="0" smtClean="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is speaking</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659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PARL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parl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8" name="TextBox 7"/>
          <p:cNvSpPr txBox="1"/>
          <p:nvPr/>
        </p:nvSpPr>
        <p:spPr>
          <a:xfrm>
            <a:off x="0" y="486077"/>
            <a:ext cx="12192000"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parler</a:t>
            </a:r>
            <a:endParaRPr lang="en-GB" sz="11500" b="1" dirty="0">
              <a:solidFill>
                <a:srgbClr val="5B9BD5">
                  <a:lumMod val="50000"/>
                </a:srgbClr>
              </a:solidFill>
              <a:latin typeface="Century Gothic" panose="020B0502020202020204" pitchFamily="34" charset="0"/>
            </a:endParaRPr>
          </a:p>
        </p:txBody>
      </p:sp>
      <p:sp>
        <p:nvSpPr>
          <p:cNvPr id="12" name="TextBox 11"/>
          <p:cNvSpPr txBox="1"/>
          <p:nvPr/>
        </p:nvSpPr>
        <p:spPr>
          <a:xfrm>
            <a:off x="2391509" y="2177384"/>
            <a:ext cx="7836226"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speak </a:t>
            </a:r>
            <a:r>
              <a:rPr lang="en-HK" sz="3200" dirty="0" smtClean="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speaking</a:t>
            </a:r>
            <a:r>
              <a:rPr lang="en-GB" sz="3200" dirty="0">
                <a:solidFill>
                  <a:srgbClr val="5B9BD5">
                    <a:lumMod val="50000"/>
                  </a:srgbClr>
                </a:solidFill>
                <a:latin typeface="Century Gothic" panose="020B0502020202020204" pitchFamily="34" charset="0"/>
              </a:rPr>
              <a:t>]</a:t>
            </a:r>
          </a:p>
        </p:txBody>
      </p:sp>
      <p:sp>
        <p:nvSpPr>
          <p:cNvPr id="13" name="TextBox 12"/>
          <p:cNvSpPr txBox="1"/>
          <p:nvPr/>
        </p:nvSpPr>
        <p:spPr>
          <a:xfrm>
            <a:off x="0" y="3296989"/>
            <a:ext cx="12192000"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a:t>
            </a:r>
            <a:endParaRPr lang="en-GB" sz="11500" b="1" dirty="0">
              <a:solidFill>
                <a:srgbClr val="5B9BD5">
                  <a:lumMod val="50000"/>
                </a:srgbClr>
              </a:solidFill>
              <a:latin typeface="Century Gothic" panose="020B0502020202020204" pitchFamily="34" charset="0"/>
            </a:endParaRPr>
          </a:p>
        </p:txBody>
      </p:sp>
      <p:sp>
        <p:nvSpPr>
          <p:cNvPr id="14" name="TextBox 13"/>
          <p:cNvSpPr txBox="1"/>
          <p:nvPr/>
        </p:nvSpPr>
        <p:spPr>
          <a:xfrm>
            <a:off x="2391509" y="4992735"/>
            <a:ext cx="7836226"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speaks </a:t>
            </a:r>
            <a:r>
              <a:rPr lang="en-HK" sz="3200" dirty="0" smtClean="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is speaking</a:t>
            </a:r>
            <a:r>
              <a:rPr lang="en-GB" sz="3200" dirty="0">
                <a:solidFill>
                  <a:srgbClr val="5B9BD5">
                    <a:lumMod val="50000"/>
                  </a:srgbClr>
                </a:solidFill>
                <a:latin typeface="Century Gothic" panose="020B0502020202020204" pitchFamily="34" charset="0"/>
              </a:rPr>
              <a:t>]</a:t>
            </a: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Action Button: Help 15">
            <a:hlinkClick r:id="" action="ppaction://noaction" highlightClick="1"/>
          </p:cNvPr>
          <p:cNvSpPr/>
          <p:nvPr/>
        </p:nvSpPr>
        <p:spPr>
          <a:xfrm>
            <a:off x="2495652" y="5025105"/>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9207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ARL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parl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1" y="486077"/>
            <a:ext cx="12191999"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0" y="217738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speaks </a:t>
            </a:r>
            <a:r>
              <a:rPr lang="en-HK" sz="3200" dirty="0" smtClean="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is speaking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67734" y="4039432"/>
            <a:ext cx="12192000" cy="1015663"/>
          </a:xfrm>
          <a:prstGeom prst="rect">
            <a:avLst/>
          </a:prstGeom>
          <a:solidFill>
            <a:schemeClr val="bg1"/>
          </a:solidFill>
        </p:spPr>
        <p:txBody>
          <a:bodyPr wrap="square" rtlCol="0">
            <a:spAutoFit/>
          </a:bodyPr>
          <a:lstStyle/>
          <a:p>
            <a:pPr algn="ctr"/>
            <a:r>
              <a:rPr lang="en-HK" sz="6000" dirty="0">
                <a:solidFill>
                  <a:srgbClr val="5B9BD5">
                    <a:lumMod val="50000"/>
                  </a:srgbClr>
                </a:solidFill>
                <a:latin typeface="Century Gothic" panose="020B0502020202020204" pitchFamily="34" charset="0"/>
              </a:rPr>
              <a:t>Elle </a:t>
            </a:r>
            <a:r>
              <a:rPr lang="en-HK" sz="6000" b="1" dirty="0" err="1">
                <a:solidFill>
                  <a:srgbClr val="EA5F00"/>
                </a:solidFill>
                <a:latin typeface="Century Gothic" panose="020B0502020202020204" pitchFamily="34" charset="0"/>
                <a:cs typeface="Calibri" panose="020F0502020204030204" pitchFamily="34" charset="0"/>
              </a:rPr>
              <a:t>parle</a:t>
            </a:r>
            <a:r>
              <a:rPr lang="en-HK" sz="6000" dirty="0">
                <a:solidFill>
                  <a:srgbClr val="5B9BD5">
                    <a:lumMod val="50000"/>
                  </a:srgbClr>
                </a:solidFill>
                <a:latin typeface="Century Gothic" panose="020B0502020202020204" pitchFamily="34" charset="0"/>
              </a:rPr>
              <a:t> </a:t>
            </a:r>
            <a:r>
              <a:rPr lang="en-HK" sz="6000" dirty="0" err="1">
                <a:solidFill>
                  <a:srgbClr val="5B9BD5">
                    <a:lumMod val="50000"/>
                  </a:srgbClr>
                </a:solidFill>
                <a:latin typeface="Century Gothic" panose="020B0502020202020204" pitchFamily="34" charset="0"/>
              </a:rPr>
              <a:t>français</a:t>
            </a:r>
            <a:r>
              <a:rPr lang="en-HK" sz="6000" dirty="0">
                <a:solidFill>
                  <a:srgbClr val="5B9BD5">
                    <a:lumMod val="50000"/>
                  </a:srgbClr>
                </a:solidFill>
                <a:latin typeface="Century Gothic" panose="020B0502020202020204" pitchFamily="34" charset="0"/>
              </a:rPr>
              <a: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67734" y="5039817"/>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She </a:t>
            </a:r>
            <a:r>
              <a:rPr lang="en-HK" sz="3200" b="1" dirty="0">
                <a:solidFill>
                  <a:srgbClr val="EA5F00"/>
                </a:solidFill>
                <a:latin typeface="Century Gothic" panose="020B0502020202020204" pitchFamily="34" charset="0"/>
                <a:cs typeface="Calibri" panose="020F0502020204030204" pitchFamily="34" charset="0"/>
              </a:rPr>
              <a:t>speaks</a:t>
            </a:r>
            <a:r>
              <a:rPr lang="en-HK" sz="3200" dirty="0">
                <a:solidFill>
                  <a:srgbClr val="5B9BD5">
                    <a:lumMod val="50000"/>
                  </a:srgbClr>
                </a:solidFill>
                <a:latin typeface="Century Gothic" panose="020B0502020202020204" pitchFamily="34" charset="0"/>
              </a:rPr>
              <a:t> </a:t>
            </a:r>
            <a:r>
              <a:rPr lang="en-HK" sz="3200" dirty="0" smtClean="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is speaking </a:t>
            </a:r>
            <a:r>
              <a:rPr lang="en-HK" sz="3200" dirty="0">
                <a:solidFill>
                  <a:srgbClr val="5B9BD5">
                    <a:lumMod val="50000"/>
                  </a:srgbClr>
                </a:solidFill>
                <a:latin typeface="Century Gothic" panose="020B0502020202020204" pitchFamily="34" charset="0"/>
              </a:rPr>
              <a:t>French.</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72001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parl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elle_parle_francai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1" y="486077"/>
            <a:ext cx="12191998"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parler</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0" y="2295412"/>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speak </a:t>
            </a:r>
            <a:r>
              <a:rPr lang="en-HK" sz="3200" dirty="0" smtClean="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speaking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0" y="4037385"/>
            <a:ext cx="12192000" cy="923330"/>
          </a:xfrm>
          <a:prstGeom prst="rect">
            <a:avLst/>
          </a:prstGeom>
          <a:solidFill>
            <a:schemeClr val="bg1"/>
          </a:solidFill>
        </p:spPr>
        <p:txBody>
          <a:bodyPr wrap="square" rtlCol="0">
            <a:spAutoFit/>
          </a:bodyPr>
          <a:lstStyle/>
          <a:p>
            <a:pPr algn="ctr"/>
            <a:r>
              <a:rPr lang="en-HK" sz="5400" dirty="0">
                <a:solidFill>
                  <a:srgbClr val="5B9BD5">
                    <a:lumMod val="50000"/>
                  </a:srgbClr>
                </a:solidFill>
                <a:latin typeface="Century Gothic" panose="020B0502020202020204" pitchFamily="34" charset="0"/>
              </a:rPr>
              <a:t>Elle </a:t>
            </a:r>
            <a:r>
              <a:rPr lang="en-HK" sz="5400" dirty="0" err="1">
                <a:solidFill>
                  <a:srgbClr val="5B9BD5">
                    <a:lumMod val="50000"/>
                  </a:srgbClr>
                </a:solidFill>
                <a:latin typeface="Century Gothic" panose="020B0502020202020204" pitchFamily="34" charset="0"/>
              </a:rPr>
              <a:t>aime</a:t>
            </a:r>
            <a:r>
              <a:rPr lang="en-HK" sz="5400" dirty="0">
                <a:solidFill>
                  <a:srgbClr val="5B9BD5">
                    <a:lumMod val="50000"/>
                  </a:srgbClr>
                </a:solidFill>
                <a:latin typeface="Century Gothic" panose="020B0502020202020204" pitchFamily="34" charset="0"/>
              </a:rPr>
              <a:t> </a:t>
            </a:r>
            <a:r>
              <a:rPr lang="en-HK" sz="5400" b="1" dirty="0" err="1">
                <a:solidFill>
                  <a:srgbClr val="EA5F00"/>
                </a:solidFill>
                <a:latin typeface="Century Gothic" panose="020B0502020202020204" pitchFamily="34" charset="0"/>
                <a:cs typeface="Calibri" panose="020F0502020204030204" pitchFamily="34" charset="0"/>
              </a:rPr>
              <a:t>parler</a:t>
            </a:r>
            <a:r>
              <a:rPr lang="en-HK" sz="5400" dirty="0">
                <a:solidFill>
                  <a:srgbClr val="5B9BD5">
                    <a:lumMod val="50000"/>
                  </a:srgbClr>
                </a:solidFill>
                <a:latin typeface="Century Gothic" panose="020B0502020202020204" pitchFamily="34" charset="0"/>
              </a:rPr>
              <a:t> </a:t>
            </a:r>
            <a:r>
              <a:rPr lang="en-HK" sz="5400" dirty="0" err="1">
                <a:solidFill>
                  <a:srgbClr val="5B9BD5">
                    <a:lumMod val="50000"/>
                  </a:srgbClr>
                </a:solidFill>
                <a:latin typeface="Century Gothic" panose="020B0502020202020204" pitchFamily="34" charset="0"/>
              </a:rPr>
              <a:t>français</a:t>
            </a:r>
            <a:r>
              <a:rPr lang="en-HK" sz="5400" dirty="0">
                <a:solidFill>
                  <a:srgbClr val="5B9BD5">
                    <a:lumMod val="50000"/>
                  </a:srgbClr>
                </a:solidFill>
                <a:latin typeface="Century Gothic" panose="020B0502020202020204" pitchFamily="34" charset="0"/>
              </a:rPr>
              <a:t>.</a:t>
            </a:r>
            <a:r>
              <a:rPr lang="fr" sz="5400" dirty="0">
                <a:solidFill>
                  <a:srgbClr val="5B9BD5">
                    <a:lumMod val="50000"/>
                  </a:srgbClr>
                </a:solidFill>
                <a:latin typeface="Century Gothic" panose="020B0502020202020204" pitchFamily="34" charset="0"/>
              </a:rPr>
              <a:t> </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She likes </a:t>
            </a:r>
            <a:r>
              <a:rPr lang="en-HK" sz="3200" b="1" dirty="0">
                <a:solidFill>
                  <a:srgbClr val="EA5F00"/>
                </a:solidFill>
                <a:latin typeface="Century Gothic" panose="020B0502020202020204" pitchFamily="34" charset="0"/>
                <a:cs typeface="Calibri" panose="020F0502020204030204" pitchFamily="34" charset="0"/>
              </a:rPr>
              <a:t>speaking</a:t>
            </a:r>
            <a:r>
              <a:rPr lang="en-HK" sz="3200" dirty="0">
                <a:solidFill>
                  <a:srgbClr val="5B9BD5">
                    <a:lumMod val="50000"/>
                  </a:srgbClr>
                </a:solidFill>
                <a:latin typeface="Century Gothic" panose="020B0502020202020204" pitchFamily="34" charset="0"/>
              </a:rPr>
              <a:t> French.</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5356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PARL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elle_aime_parler_francai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495652" y="5060446"/>
            <a:ext cx="875850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She </a:t>
            </a:r>
            <a:r>
              <a:rPr lang="en-HK" sz="3200" b="1" dirty="0">
                <a:solidFill>
                  <a:srgbClr val="EA5F00"/>
                </a:solidFill>
                <a:latin typeface="Century Gothic" panose="020B0502020202020204" pitchFamily="34" charset="0"/>
                <a:cs typeface="Calibri" panose="020F0502020204030204" pitchFamily="34" charset="0"/>
              </a:rPr>
              <a:t>speaks</a:t>
            </a:r>
            <a:r>
              <a:rPr lang="en-HK" sz="3200" dirty="0">
                <a:solidFill>
                  <a:srgbClr val="5B9BD5">
                    <a:lumMod val="50000"/>
                  </a:srgbClr>
                </a:solidFill>
                <a:latin typeface="Century Gothic" panose="020B0502020202020204" pitchFamily="34" charset="0"/>
              </a:rPr>
              <a:t> </a:t>
            </a:r>
            <a:r>
              <a:rPr lang="en-HK" sz="3200" dirty="0" smtClean="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is speaking </a:t>
            </a:r>
            <a:r>
              <a:rPr lang="en-HK" sz="3200" dirty="0">
                <a:solidFill>
                  <a:srgbClr val="5B9BD5">
                    <a:lumMod val="50000"/>
                  </a:srgbClr>
                </a:solidFill>
                <a:latin typeface="Century Gothic" panose="020B0502020202020204" pitchFamily="34" charset="0"/>
              </a:rPr>
              <a:t>French.</a:t>
            </a:r>
            <a:r>
              <a:rPr lang="en-GB" sz="3200" dirty="0">
                <a:solidFill>
                  <a:srgbClr val="5B9BD5">
                    <a:lumMod val="50000"/>
                  </a:srgbClr>
                </a:solidFill>
                <a:latin typeface="Century Gothic" panose="020B0502020202020204" pitchFamily="34" charset="0"/>
              </a:rPr>
              <a:t>]</a:t>
            </a:r>
          </a:p>
        </p:txBody>
      </p:sp>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0" y="486077"/>
            <a:ext cx="12192000"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2495653" y="2177384"/>
            <a:ext cx="720069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speaks </a:t>
            </a:r>
            <a:r>
              <a:rPr lang="en-HK" sz="3200" dirty="0" smtClean="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is speaking</a:t>
            </a:r>
            <a:r>
              <a:rPr lang="en-GB" sz="3200" dirty="0">
                <a:solidFill>
                  <a:srgbClr val="5B9BD5">
                    <a:lumMod val="50000"/>
                  </a:srgbClr>
                </a:solidFill>
                <a:latin typeface="Century Gothic" panose="020B0502020202020204" pitchFamily="34" charset="0"/>
              </a:rPr>
              <a:t>]</a:t>
            </a:r>
          </a:p>
        </p:txBody>
      </p:sp>
      <p:sp>
        <p:nvSpPr>
          <p:cNvPr id="5" name="Action Button: Help 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5120965"/>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1531917" y="3990311"/>
            <a:ext cx="10660083" cy="1015663"/>
          </a:xfrm>
          <a:prstGeom prst="rect">
            <a:avLst/>
          </a:prstGeom>
          <a:solidFill>
            <a:schemeClr val="bg1"/>
          </a:solidFill>
        </p:spPr>
        <p:txBody>
          <a:bodyPr wrap="square" rtlCol="0">
            <a:spAutoFit/>
          </a:bodyPr>
          <a:lstStyle/>
          <a:p>
            <a:pPr algn="ctr"/>
            <a:r>
              <a:rPr lang="en-HK" sz="6000" dirty="0">
                <a:solidFill>
                  <a:srgbClr val="5B9BD5">
                    <a:lumMod val="50000"/>
                  </a:srgbClr>
                </a:solidFill>
                <a:latin typeface="Century Gothic" panose="020B0502020202020204" pitchFamily="34" charset="0"/>
              </a:rPr>
              <a:t>Elle _____ </a:t>
            </a:r>
            <a:r>
              <a:rPr lang="en-HK" sz="6000" dirty="0" err="1">
                <a:solidFill>
                  <a:srgbClr val="5B9BD5">
                    <a:lumMod val="50000"/>
                  </a:srgbClr>
                </a:solidFill>
                <a:latin typeface="Century Gothic" panose="020B0502020202020204" pitchFamily="34" charset="0"/>
              </a:rPr>
              <a:t>français</a:t>
            </a:r>
            <a:r>
              <a:rPr lang="en-HK" sz="6000" dirty="0">
                <a:solidFill>
                  <a:srgbClr val="5B9BD5">
                    <a:lumMod val="50000"/>
                  </a:srgbClr>
                </a:solidFill>
                <a:latin typeface="Century Gothic" panose="020B0502020202020204" pitchFamily="34" charset="0"/>
              </a:rPr>
              <a: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10" name="Rectangle 9"/>
          <p:cNvSpPr/>
          <p:nvPr/>
        </p:nvSpPr>
        <p:spPr>
          <a:xfrm>
            <a:off x="4798104" y="4007089"/>
            <a:ext cx="2124299" cy="1015663"/>
          </a:xfrm>
          <a:prstGeom prst="rect">
            <a:avLst/>
          </a:prstGeom>
        </p:spPr>
        <p:txBody>
          <a:bodyPr wrap="none">
            <a:spAutoFit/>
          </a:bodyPr>
          <a:lstStyle/>
          <a:p>
            <a:r>
              <a:rPr lang="en-HK" sz="6000" b="1" dirty="0" err="1">
                <a:solidFill>
                  <a:srgbClr val="EA5F00"/>
                </a:solidFill>
                <a:latin typeface="Century Gothic" panose="020B0502020202020204" pitchFamily="34" charset="0"/>
                <a:cs typeface="Calibri" panose="020F0502020204030204" pitchFamily="34" charset="0"/>
              </a:rPr>
              <a:t>parle</a:t>
            </a:r>
            <a:endParaRPr lang="en-GB" sz="6000" dirty="0">
              <a:solidFill>
                <a:prstClr val="black"/>
              </a:solidFill>
            </a:endParaRPr>
          </a:p>
        </p:txBody>
      </p:sp>
    </p:spTree>
    <p:extLst>
      <p:ext uri="{BB962C8B-B14F-4D97-AF65-F5344CB8AC3E}">
        <p14:creationId xmlns:p14="http://schemas.microsoft.com/office/powerpoint/2010/main" val="34137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par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elle_gap_franc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elle_parle_franc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5" grpId="0" animBg="1"/>
      <p:bldP spid="7" grpId="0" animBg="1"/>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38169" y="2235277"/>
            <a:ext cx="600032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speak / speaking</a:t>
            </a:r>
            <a:r>
              <a:rPr lang="en-GB" sz="3200" dirty="0">
                <a:solidFill>
                  <a:srgbClr val="5B9BD5">
                    <a:lumMod val="50000"/>
                  </a:srgbClr>
                </a:solidFill>
                <a:latin typeface="Century Gothic" panose="020B0502020202020204" pitchFamily="34" charset="0"/>
              </a:rPr>
              <a:t>]</a:t>
            </a:r>
          </a:p>
        </p:txBody>
      </p:sp>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0" y="486077"/>
            <a:ext cx="12192000"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parler</a:t>
            </a:r>
            <a:endParaRPr lang="en-GB" sz="11500" b="1" dirty="0">
              <a:solidFill>
                <a:srgbClr val="5B9BD5">
                  <a:lumMod val="50000"/>
                </a:srgbClr>
              </a:solidFill>
              <a:latin typeface="Century Gothic" panose="020B0502020202020204" pitchFamily="34" charset="0"/>
            </a:endParaRPr>
          </a:p>
        </p:txBody>
      </p:sp>
      <p:sp>
        <p:nvSpPr>
          <p:cNvPr id="5" name="TextBox 4"/>
          <p:cNvSpPr txBox="1"/>
          <p:nvPr/>
        </p:nvSpPr>
        <p:spPr>
          <a:xfrm>
            <a:off x="2930769" y="4148573"/>
            <a:ext cx="9261231" cy="923330"/>
          </a:xfrm>
          <a:prstGeom prst="rect">
            <a:avLst/>
          </a:prstGeom>
          <a:solidFill>
            <a:schemeClr val="bg1"/>
          </a:solidFill>
        </p:spPr>
        <p:txBody>
          <a:bodyPr wrap="square" rtlCol="0">
            <a:spAutoFit/>
          </a:bodyPr>
          <a:lstStyle/>
          <a:p>
            <a:pPr algn="ctr"/>
            <a:r>
              <a:rPr lang="en-HK" sz="5400" dirty="0">
                <a:solidFill>
                  <a:srgbClr val="5B9BD5">
                    <a:lumMod val="50000"/>
                  </a:srgbClr>
                </a:solidFill>
                <a:latin typeface="Century Gothic" panose="020B0502020202020204" pitchFamily="34" charset="0"/>
              </a:rPr>
              <a:t>Elle </a:t>
            </a:r>
            <a:r>
              <a:rPr lang="en-HK" sz="5400" dirty="0" err="1">
                <a:solidFill>
                  <a:srgbClr val="5B9BD5">
                    <a:lumMod val="50000"/>
                  </a:srgbClr>
                </a:solidFill>
                <a:latin typeface="Century Gothic" panose="020B0502020202020204" pitchFamily="34" charset="0"/>
              </a:rPr>
              <a:t>aime</a:t>
            </a:r>
            <a:r>
              <a:rPr lang="en-HK" sz="5400" dirty="0">
                <a:solidFill>
                  <a:srgbClr val="5B9BD5">
                    <a:lumMod val="50000"/>
                  </a:srgbClr>
                </a:solidFill>
                <a:latin typeface="Century Gothic" panose="020B0502020202020204" pitchFamily="34" charset="0"/>
              </a:rPr>
              <a:t> ______ </a:t>
            </a:r>
            <a:r>
              <a:rPr lang="en-HK" sz="5400" dirty="0" err="1">
                <a:solidFill>
                  <a:srgbClr val="5B9BD5">
                    <a:lumMod val="50000"/>
                  </a:srgbClr>
                </a:solidFill>
                <a:latin typeface="Century Gothic" panose="020B0502020202020204" pitchFamily="34" charset="0"/>
              </a:rPr>
              <a:t>français</a:t>
            </a:r>
            <a:r>
              <a:rPr lang="en-HK" sz="5400" dirty="0">
                <a:solidFill>
                  <a:srgbClr val="5B9BD5">
                    <a:lumMod val="50000"/>
                  </a:srgbClr>
                </a:solidFill>
                <a:latin typeface="Century Gothic" panose="020B0502020202020204" pitchFamily="34" charset="0"/>
              </a:rPr>
              <a:t>.</a:t>
            </a:r>
            <a:r>
              <a:rPr lang="fr" sz="5400" dirty="0">
                <a:solidFill>
                  <a:srgbClr val="5B9BD5">
                    <a:lumMod val="50000"/>
                  </a:srgbClr>
                </a:solidFill>
                <a:latin typeface="Century Gothic" panose="020B0502020202020204" pitchFamily="34" charset="0"/>
              </a:rPr>
              <a:t> </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1906320" y="5079931"/>
            <a:ext cx="11139054"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She likes </a:t>
            </a:r>
            <a:r>
              <a:rPr lang="en-HK" sz="3200" b="1" dirty="0">
                <a:solidFill>
                  <a:srgbClr val="EA5F00"/>
                </a:solidFill>
                <a:latin typeface="Century Gothic" panose="020B0502020202020204" pitchFamily="34" charset="0"/>
                <a:cs typeface="Calibri" panose="020F0502020204030204" pitchFamily="34" charset="0"/>
              </a:rPr>
              <a:t>speaking</a:t>
            </a:r>
            <a:r>
              <a:rPr lang="en-HK" sz="3200" dirty="0">
                <a:solidFill>
                  <a:srgbClr val="5B9BD5">
                    <a:lumMod val="50000"/>
                  </a:srgbClr>
                </a:solidFill>
                <a:latin typeface="Century Gothic" panose="020B0502020202020204" pitchFamily="34" charset="0"/>
              </a:rPr>
              <a:t> French.</a:t>
            </a:r>
            <a:r>
              <a:rPr lang="en-GB" sz="3200" dirty="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2495651" y="507993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 xmlns:a16="http://schemas.microsoft.com/office/drawing/2014/main" id="{3095B070-9F18-1047-AD42-62F8B79E04A2}"/>
              </a:ext>
            </a:extLst>
          </p:cNvPr>
          <p:cNvSpPr/>
          <p:nvPr/>
        </p:nvSpPr>
        <p:spPr>
          <a:xfrm>
            <a:off x="6471307" y="4146542"/>
            <a:ext cx="4124592" cy="923330"/>
          </a:xfrm>
          <a:prstGeom prst="rect">
            <a:avLst/>
          </a:prstGeom>
        </p:spPr>
        <p:txBody>
          <a:bodyPr wrap="square">
            <a:spAutoFit/>
          </a:bodyPr>
          <a:lstStyle/>
          <a:p>
            <a:r>
              <a:rPr lang="en-HK" sz="5400" b="1" dirty="0" err="1">
                <a:solidFill>
                  <a:srgbClr val="EA5F00"/>
                </a:solidFill>
                <a:latin typeface="Century Gothic" panose="020B0502020202020204" pitchFamily="34" charset="0"/>
                <a:cs typeface="Calibri" panose="020F0502020204030204" pitchFamily="34" charset="0"/>
              </a:rPr>
              <a:t>parler</a:t>
            </a:r>
            <a:endParaRPr lang="en-GB" sz="6000" dirty="0">
              <a:solidFill>
                <a:prstClr val="black"/>
              </a:solidFill>
            </a:endParaRPr>
          </a:p>
        </p:txBody>
      </p:sp>
    </p:spTree>
    <p:extLst>
      <p:ext uri="{BB962C8B-B14F-4D97-AF65-F5344CB8AC3E}">
        <p14:creationId xmlns:p14="http://schemas.microsoft.com/office/powerpoint/2010/main" val="38386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PARL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3" name="elle_aime_GAP_franc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elle_aime_parler_franc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7" grpId="0"/>
      <p:bldP spid="8"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216" y="220337"/>
            <a:ext cx="12026784" cy="95410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Sophie is a real foodie! She’s making her favourite salad with Marc.</a:t>
            </a:r>
          </a:p>
          <a:p>
            <a:r>
              <a:rPr lang="en-GB" sz="2800" dirty="0" smtClean="0">
                <a:solidFill>
                  <a:srgbClr val="002060"/>
                </a:solidFill>
                <a:latin typeface="Century Gothic" panose="020B0502020202020204" pitchFamily="34" charset="0"/>
              </a:rPr>
              <a:t>Listen and decide who does what.</a:t>
            </a:r>
            <a:endParaRPr lang="en-GB" sz="2800" dirty="0">
              <a:solidFill>
                <a:srgbClr val="002060"/>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74482969"/>
              </p:ext>
            </p:extLst>
          </p:nvPr>
        </p:nvGraphicFramePr>
        <p:xfrm>
          <a:off x="767440" y="1165176"/>
          <a:ext cx="8825649" cy="5029200"/>
        </p:xfrm>
        <a:graphic>
          <a:graphicData uri="http://schemas.openxmlformats.org/drawingml/2006/table">
            <a:tbl>
              <a:tblPr firstRow="1" bandRow="1">
                <a:tableStyleId>{69CF1AB2-1976-4502-BF36-3FF5EA218861}</a:tableStyleId>
              </a:tblPr>
              <a:tblGrid>
                <a:gridCol w="5657849">
                  <a:extLst>
                    <a:ext uri="{9D8B030D-6E8A-4147-A177-3AD203B41FA5}">
                      <a16:colId xmlns:a16="http://schemas.microsoft.com/office/drawing/2014/main" xmlns="" val="2686809194"/>
                    </a:ext>
                  </a:extLst>
                </a:gridCol>
                <a:gridCol w="1414463">
                  <a:extLst>
                    <a:ext uri="{9D8B030D-6E8A-4147-A177-3AD203B41FA5}">
                      <a16:colId xmlns:a16="http://schemas.microsoft.com/office/drawing/2014/main" xmlns="" val="312845424"/>
                    </a:ext>
                  </a:extLst>
                </a:gridCol>
                <a:gridCol w="1753337">
                  <a:extLst>
                    <a:ext uri="{9D8B030D-6E8A-4147-A177-3AD203B41FA5}">
                      <a16:colId xmlns:a16="http://schemas.microsoft.com/office/drawing/2014/main" xmlns="" val="1781246191"/>
                    </a:ext>
                  </a:extLst>
                </a:gridCol>
              </a:tblGrid>
              <a:tr h="370840">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pPr algn="ctr"/>
                      <a:r>
                        <a:rPr lang="en-GB" sz="2400" b="0" dirty="0" smtClean="0">
                          <a:solidFill>
                            <a:schemeClr val="accent5">
                              <a:lumMod val="50000"/>
                            </a:schemeClr>
                          </a:solidFill>
                          <a:latin typeface="Century Gothic" panose="020B0502020202020204" pitchFamily="34" charset="0"/>
                        </a:rPr>
                        <a:t>Sophie</a:t>
                      </a:r>
                      <a:endParaRPr lang="en-GB" sz="2400" b="0" dirty="0">
                        <a:solidFill>
                          <a:schemeClr val="accent5">
                            <a:lumMod val="50000"/>
                          </a:schemeClr>
                        </a:solidFill>
                        <a:latin typeface="Century Gothic" panose="020B0502020202020204" pitchFamily="34" charset="0"/>
                      </a:endParaRPr>
                    </a:p>
                  </a:txBody>
                  <a:tcPr/>
                </a:tc>
                <a:tc>
                  <a:txBody>
                    <a:bodyPr/>
                    <a:lstStyle/>
                    <a:p>
                      <a:pPr algn="ctr"/>
                      <a:r>
                        <a:rPr lang="en-GB" sz="2400" b="0" dirty="0" smtClean="0">
                          <a:solidFill>
                            <a:schemeClr val="accent5">
                              <a:lumMod val="50000"/>
                            </a:schemeClr>
                          </a:solidFill>
                          <a:latin typeface="Century Gothic" panose="020B0502020202020204" pitchFamily="34" charset="0"/>
                        </a:rPr>
                        <a:t>Marc</a:t>
                      </a:r>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80170364"/>
                  </a:ext>
                </a:extLst>
              </a:tr>
              <a:tr h="370840">
                <a:tc>
                  <a:txBody>
                    <a:bodyPr/>
                    <a:lstStyle/>
                    <a:p>
                      <a:r>
                        <a:rPr lang="en-GB" sz="2400" dirty="0" smtClean="0">
                          <a:solidFill>
                            <a:schemeClr val="accent5">
                              <a:lumMod val="50000"/>
                            </a:schemeClr>
                          </a:solidFill>
                          <a:latin typeface="Century Gothic" panose="020B0502020202020204" pitchFamily="34" charset="0"/>
                        </a:rPr>
                        <a:t>looks at the instructions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884178144"/>
                  </a:ext>
                </a:extLst>
              </a:tr>
              <a:tr h="370840">
                <a:tc>
                  <a:txBody>
                    <a:bodyPr/>
                    <a:lstStyle/>
                    <a:p>
                      <a:r>
                        <a:rPr lang="en-GB" sz="2400" dirty="0" smtClean="0">
                          <a:solidFill>
                            <a:schemeClr val="accent5">
                              <a:lumMod val="50000"/>
                            </a:schemeClr>
                          </a:solidFill>
                          <a:latin typeface="Century Gothic" panose="020B0502020202020204" pitchFamily="34" charset="0"/>
                        </a:rPr>
                        <a:t>counts the ingredients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038832772"/>
                  </a:ext>
                </a:extLst>
              </a:tr>
              <a:tr h="370840">
                <a:tc>
                  <a:txBody>
                    <a:bodyPr/>
                    <a:lstStyle/>
                    <a:p>
                      <a:r>
                        <a:rPr lang="en-GB" sz="2400" dirty="0" smtClean="0">
                          <a:solidFill>
                            <a:schemeClr val="accent5">
                              <a:lumMod val="50000"/>
                            </a:schemeClr>
                          </a:solidFill>
                          <a:latin typeface="Century Gothic" panose="020B0502020202020204" pitchFamily="34" charset="0"/>
                        </a:rPr>
                        <a:t>washes the salad</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136472076"/>
                  </a:ext>
                </a:extLst>
              </a:tr>
              <a:tr h="370840">
                <a:tc>
                  <a:txBody>
                    <a:bodyPr/>
                    <a:lstStyle/>
                    <a:p>
                      <a:r>
                        <a:rPr lang="en-GB" sz="2400" dirty="0" smtClean="0">
                          <a:solidFill>
                            <a:schemeClr val="accent5">
                              <a:lumMod val="50000"/>
                            </a:schemeClr>
                          </a:solidFill>
                          <a:latin typeface="Century Gothic" panose="020B0502020202020204" pitchFamily="34" charset="0"/>
                        </a:rPr>
                        <a:t>chops</a:t>
                      </a:r>
                      <a:r>
                        <a:rPr lang="en-GB" sz="2400" baseline="0" dirty="0" smtClean="0">
                          <a:solidFill>
                            <a:schemeClr val="accent5">
                              <a:lumMod val="50000"/>
                            </a:schemeClr>
                          </a:solidFill>
                          <a:latin typeface="Century Gothic" panose="020B0502020202020204" pitchFamily="34" charset="0"/>
                        </a:rPr>
                        <a:t> the tomates and peppers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877711181"/>
                  </a:ext>
                </a:extLst>
              </a:tr>
              <a:tr h="370840">
                <a:tc>
                  <a:txBody>
                    <a:bodyPr/>
                    <a:lstStyle/>
                    <a:p>
                      <a:r>
                        <a:rPr lang="en-GB" sz="2400" dirty="0" smtClean="0">
                          <a:solidFill>
                            <a:schemeClr val="accent5">
                              <a:lumMod val="50000"/>
                            </a:schemeClr>
                          </a:solidFill>
                          <a:latin typeface="Century Gothic" panose="020B0502020202020204" pitchFamily="34" charset="0"/>
                        </a:rPr>
                        <a:t>mixes everything</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367196408"/>
                  </a:ext>
                </a:extLst>
              </a:tr>
              <a:tr h="370840">
                <a:tc>
                  <a:txBody>
                    <a:bodyPr/>
                    <a:lstStyle/>
                    <a:p>
                      <a:r>
                        <a:rPr lang="en-GB" sz="2400" dirty="0" smtClean="0">
                          <a:solidFill>
                            <a:schemeClr val="accent5">
                              <a:lumMod val="50000"/>
                            </a:schemeClr>
                          </a:solidFill>
                          <a:latin typeface="Century Gothic" panose="020B0502020202020204" pitchFamily="34" charset="0"/>
                        </a:rPr>
                        <a:t>adds croutons</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194705062"/>
                  </a:ext>
                </a:extLst>
              </a:tr>
              <a:tr h="370840">
                <a:tc>
                  <a:txBody>
                    <a:bodyPr/>
                    <a:lstStyle/>
                    <a:p>
                      <a:r>
                        <a:rPr lang="en-GB" sz="2400" dirty="0" smtClean="0">
                          <a:solidFill>
                            <a:schemeClr val="accent5">
                              <a:lumMod val="50000"/>
                            </a:schemeClr>
                          </a:solidFill>
                          <a:latin typeface="Century Gothic" panose="020B0502020202020204" pitchFamily="34" charset="0"/>
                        </a:rPr>
                        <a:t>prepares the vinaigrette</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897593566"/>
                  </a:ext>
                </a:extLst>
              </a:tr>
              <a:tr h="370840">
                <a:tc>
                  <a:txBody>
                    <a:bodyPr/>
                    <a:lstStyle/>
                    <a:p>
                      <a:r>
                        <a:rPr lang="en-GB" sz="2400" dirty="0" smtClean="0">
                          <a:solidFill>
                            <a:schemeClr val="accent5">
                              <a:lumMod val="50000"/>
                            </a:schemeClr>
                          </a:solidFill>
                          <a:latin typeface="Century Gothic" panose="020B0502020202020204" pitchFamily="34" charset="0"/>
                        </a:rPr>
                        <a:t>pours the vinaigrette</a:t>
                      </a:r>
                      <a:r>
                        <a:rPr lang="en-GB" sz="2400" baseline="0" dirty="0" smtClean="0">
                          <a:solidFill>
                            <a:schemeClr val="accent5">
                              <a:lumMod val="50000"/>
                            </a:schemeClr>
                          </a:solidFill>
                          <a:latin typeface="Century Gothic" panose="020B0502020202020204" pitchFamily="34" charset="0"/>
                        </a:rPr>
                        <a:t> on the salad</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697976285"/>
                  </a:ext>
                </a:extLst>
              </a:tr>
              <a:tr h="370840">
                <a:tc>
                  <a:txBody>
                    <a:bodyPr/>
                    <a:lstStyle/>
                    <a:p>
                      <a:r>
                        <a:rPr lang="en-GB" sz="2400" dirty="0" smtClean="0">
                          <a:solidFill>
                            <a:schemeClr val="accent5">
                              <a:lumMod val="50000"/>
                            </a:schemeClr>
                          </a:solidFill>
                          <a:latin typeface="Century Gothic" panose="020B0502020202020204" pitchFamily="34" charset="0"/>
                        </a:rPr>
                        <a:t>eats the salad</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543957811"/>
                  </a:ext>
                </a:extLst>
              </a:tr>
              <a:tr h="370840">
                <a:tc>
                  <a:txBody>
                    <a:bodyPr/>
                    <a:lstStyle/>
                    <a:p>
                      <a:r>
                        <a:rPr lang="en-GB" sz="2400" dirty="0" smtClean="0">
                          <a:solidFill>
                            <a:schemeClr val="accent5">
                              <a:lumMod val="50000"/>
                            </a:schemeClr>
                          </a:solidFill>
                          <a:latin typeface="Century Gothic" panose="020B0502020202020204" pitchFamily="34" charset="0"/>
                        </a:rPr>
                        <a:t>shares the salad</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106651244"/>
                  </a:ext>
                </a:extLst>
              </a:tr>
            </a:tbl>
          </a:graphicData>
        </a:graphic>
      </p:graphicFrame>
      <p:pic>
        <p:nvPicPr>
          <p:cNvPr id="7"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2615" y="1622639"/>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2615" y="2075271"/>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378" y="2541475"/>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0097" y="3006247"/>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378" y="3453460"/>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933" y="3907299"/>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2142" y="4361139"/>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378" y="4813771"/>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2142" y="5268476"/>
            <a:ext cx="434528" cy="452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378" y="5719379"/>
            <a:ext cx="434528" cy="45263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0731770" y="5917024"/>
            <a:ext cx="1423602" cy="400919"/>
          </a:xfrm>
          <a:prstGeom prst="roundRect">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écouter</a:t>
            </a:r>
            <a:endParaRPr lang="en-GB" b="1" dirty="0">
              <a:latin typeface="Century Gothic" panose="020B0502020202020204" pitchFamily="34" charset="0"/>
            </a:endParaRPr>
          </a:p>
        </p:txBody>
      </p:sp>
      <p:sp>
        <p:nvSpPr>
          <p:cNvPr id="18" name="Action Button: Custom 17">
            <a:hlinkClick r:id="" action="ppaction://noaction" highlightClick="1">
              <a:snd r:embed="rId4" name="NEW 1. Il regarde les instructions.wav"/>
            </a:hlinkClick>
          </p:cNvPr>
          <p:cNvSpPr/>
          <p:nvPr/>
        </p:nvSpPr>
        <p:spPr>
          <a:xfrm>
            <a:off x="241328" y="166111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1</a:t>
            </a:r>
            <a:endParaRPr lang="en-GB" sz="2000" b="1" dirty="0">
              <a:latin typeface="Century Gothic" panose="020B0502020202020204" pitchFamily="34" charset="0"/>
            </a:endParaRPr>
          </a:p>
        </p:txBody>
      </p:sp>
      <p:sp>
        <p:nvSpPr>
          <p:cNvPr id="19" name="Action Button: Custom 18">
            <a:hlinkClick r:id="" action="ppaction://noaction" highlightClick="1">
              <a:snd r:embed="rId5" name="NEW 2. Il compte les ingredients.wav"/>
            </a:hlinkClick>
          </p:cNvPr>
          <p:cNvSpPr/>
          <p:nvPr/>
        </p:nvSpPr>
        <p:spPr>
          <a:xfrm>
            <a:off x="241328" y="213052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2</a:t>
            </a:r>
            <a:endParaRPr lang="en-GB" sz="2000" b="1" dirty="0">
              <a:latin typeface="Century Gothic" panose="020B0502020202020204" pitchFamily="34" charset="0"/>
            </a:endParaRPr>
          </a:p>
        </p:txBody>
      </p:sp>
      <p:sp>
        <p:nvSpPr>
          <p:cNvPr id="20" name="Action Button: Custom 19">
            <a:hlinkClick r:id="" action="ppaction://noaction" highlightClick="1">
              <a:snd r:embed="rId6" name="3. NEW Elle lave la salade.wav"/>
            </a:hlinkClick>
          </p:cNvPr>
          <p:cNvSpPr/>
          <p:nvPr/>
        </p:nvSpPr>
        <p:spPr>
          <a:xfrm>
            <a:off x="241328" y="259233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3</a:t>
            </a:r>
            <a:endParaRPr lang="en-GB" sz="2000" b="1" dirty="0">
              <a:latin typeface="Century Gothic" panose="020B0502020202020204" pitchFamily="34" charset="0"/>
            </a:endParaRPr>
          </a:p>
        </p:txBody>
      </p:sp>
      <p:sp>
        <p:nvSpPr>
          <p:cNvPr id="21" name="Action Button: Custom 20">
            <a:hlinkClick r:id="" action="ppaction://noaction" highlightClick="1">
              <a:snd r:embed="rId7" name="4. NEW il coupe les tomates et les poivrons.wav"/>
            </a:hlinkClick>
          </p:cNvPr>
          <p:cNvSpPr/>
          <p:nvPr/>
        </p:nvSpPr>
        <p:spPr>
          <a:xfrm>
            <a:off x="241328" y="305468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4</a:t>
            </a:r>
            <a:endParaRPr lang="en-GB" sz="2000" b="1" dirty="0">
              <a:latin typeface="Century Gothic" panose="020B0502020202020204" pitchFamily="34" charset="0"/>
            </a:endParaRPr>
          </a:p>
        </p:txBody>
      </p:sp>
      <p:sp>
        <p:nvSpPr>
          <p:cNvPr id="22" name="Action Button: Custom 21">
            <a:hlinkClick r:id="" action="ppaction://noaction" highlightClick="1">
              <a:snd r:embed="rId8" name="NEW 5. Elle mélange tout.wav"/>
            </a:hlinkClick>
          </p:cNvPr>
          <p:cNvSpPr/>
          <p:nvPr/>
        </p:nvSpPr>
        <p:spPr>
          <a:xfrm>
            <a:off x="241328" y="3500986"/>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5</a:t>
            </a:r>
            <a:endParaRPr lang="en-GB" sz="2000" b="1" dirty="0">
              <a:latin typeface="Century Gothic" panose="020B0502020202020204" pitchFamily="34" charset="0"/>
            </a:endParaRPr>
          </a:p>
        </p:txBody>
      </p:sp>
      <p:sp>
        <p:nvSpPr>
          <p:cNvPr id="23" name="Action Button: Custom 22">
            <a:hlinkClick r:id="" action="ppaction://noaction" highlightClick="1">
              <a:snd r:embed="rId9" name="NEW 6. Elle ajoute des croutons.wav"/>
            </a:hlinkClick>
          </p:cNvPr>
          <p:cNvSpPr/>
          <p:nvPr/>
        </p:nvSpPr>
        <p:spPr>
          <a:xfrm>
            <a:off x="241328" y="3953190"/>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6</a:t>
            </a:r>
            <a:endParaRPr lang="en-GB" sz="2000" b="1" dirty="0">
              <a:latin typeface="Century Gothic" panose="020B0502020202020204" pitchFamily="34" charset="0"/>
            </a:endParaRPr>
          </a:p>
        </p:txBody>
      </p:sp>
      <p:sp>
        <p:nvSpPr>
          <p:cNvPr id="24" name="Action Button: Custom 23">
            <a:hlinkClick r:id="" action="ppaction://noaction" highlightClick="1">
              <a:snd r:embed="rId10" name="NEw 7. Il prepare la vinagrette.wav"/>
            </a:hlinkClick>
          </p:cNvPr>
          <p:cNvSpPr/>
          <p:nvPr/>
        </p:nvSpPr>
        <p:spPr>
          <a:xfrm>
            <a:off x="241328" y="440539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7</a:t>
            </a:r>
            <a:endParaRPr lang="en-GB" sz="2000" b="1" dirty="0">
              <a:latin typeface="Century Gothic" panose="020B0502020202020204" pitchFamily="34" charset="0"/>
            </a:endParaRPr>
          </a:p>
        </p:txBody>
      </p:sp>
      <p:sp>
        <p:nvSpPr>
          <p:cNvPr id="25" name="Action Button: Custom 24">
            <a:hlinkClick r:id="" action="ppaction://noaction" highlightClick="1">
              <a:snd r:embed="rId11" name="8. NEW elle verse la vinaigrette sur la salade.wav"/>
            </a:hlinkClick>
          </p:cNvPr>
          <p:cNvSpPr/>
          <p:nvPr/>
        </p:nvSpPr>
        <p:spPr>
          <a:xfrm>
            <a:off x="241328" y="4873276"/>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8</a:t>
            </a:r>
            <a:endParaRPr lang="en-GB" sz="2000" b="1" dirty="0">
              <a:latin typeface="Century Gothic" panose="020B0502020202020204" pitchFamily="34" charset="0"/>
            </a:endParaRPr>
          </a:p>
        </p:txBody>
      </p:sp>
      <p:sp>
        <p:nvSpPr>
          <p:cNvPr id="26" name="Action Button: Custom 25">
            <a:hlinkClick r:id="" action="ppaction://noaction" highlightClick="1">
              <a:snd r:embed="rId12" name="NEW 9. Il mange la salade.wav"/>
            </a:hlinkClick>
          </p:cNvPr>
          <p:cNvSpPr/>
          <p:nvPr/>
        </p:nvSpPr>
        <p:spPr>
          <a:xfrm>
            <a:off x="237579" y="5337538"/>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9</a:t>
            </a:r>
            <a:endParaRPr lang="en-GB" sz="2000" b="1" dirty="0">
              <a:latin typeface="Century Gothic" panose="020B0502020202020204" pitchFamily="34" charset="0"/>
            </a:endParaRPr>
          </a:p>
        </p:txBody>
      </p:sp>
      <p:sp>
        <p:nvSpPr>
          <p:cNvPr id="27" name="Action Button: Custom 26">
            <a:hlinkClick r:id="" action="ppaction://noaction" highlightClick="1">
              <a:snd r:embed="rId13" name="10. NEW elle partage la salade.wav"/>
            </a:hlinkClick>
          </p:cNvPr>
          <p:cNvSpPr/>
          <p:nvPr/>
        </p:nvSpPr>
        <p:spPr>
          <a:xfrm>
            <a:off x="237579" y="5824204"/>
            <a:ext cx="414926" cy="366847"/>
          </a:xfrm>
          <a:prstGeom prst="actionButtonBlank">
            <a:avLst/>
          </a:prstGeom>
          <a:solidFill>
            <a:schemeClr val="accent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entury Gothic" panose="020B0502020202020204" pitchFamily="34" charset="0"/>
              </a:rPr>
              <a:t>10</a:t>
            </a:r>
            <a:endParaRPr lang="en-GB" sz="1600" b="1" dirty="0">
              <a:latin typeface="Century Gothic" panose="020B0502020202020204" pitchFamily="34" charset="0"/>
            </a:endParaRPr>
          </a:p>
        </p:txBody>
      </p:sp>
      <p:pic>
        <p:nvPicPr>
          <p:cNvPr id="2050" name="Picture 2" descr="http://www.clker.com/cliparts/V/d/f/d/1/j/light-brown-hair-girl-with-ponytails-md.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47247" y="962165"/>
            <a:ext cx="2090594" cy="1746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http://www.clker.com/cliparts/x/e/b/4/q/z/man-face-md.pn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11894" y="2871990"/>
            <a:ext cx="1361299" cy="1498615"/>
          </a:xfrm>
          <a:prstGeom prst="rect">
            <a:avLst/>
          </a:prstGeom>
          <a:noFill/>
          <a:ln>
            <a:noFill/>
          </a:ln>
        </p:spPr>
      </p:pic>
      <p:pic>
        <p:nvPicPr>
          <p:cNvPr id="1026" name="Picture 2" descr="http://www.clker.com/cliparts/F/P/1/7/e/C/yellowtomatos-md.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7247" y="4442786"/>
            <a:ext cx="2136682" cy="12906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036457" y="6410960"/>
            <a:ext cx="4457461" cy="369332"/>
          </a:xfrm>
          <a:prstGeom prst="rect">
            <a:avLst/>
          </a:prstGeom>
          <a:noFill/>
        </p:spPr>
        <p:txBody>
          <a:bodyPr wrap="square" rtlCol="0">
            <a:spAutoFit/>
          </a:bodyPr>
          <a:lstStyle/>
          <a:p>
            <a:r>
              <a:rPr lang="en-GB" dirty="0">
                <a:solidFill>
                  <a:schemeClr val="bg1"/>
                </a:solidFill>
              </a:rPr>
              <a:t>Stephen Owen / Emma </a:t>
            </a:r>
            <a:r>
              <a:rPr lang="en-GB" dirty="0" smtClean="0">
                <a:solidFill>
                  <a:schemeClr val="bg1"/>
                </a:solidFill>
              </a:rPr>
              <a:t>Marsden / Nick Avery</a:t>
            </a:r>
            <a:endParaRPr lang="en-GB" dirty="0">
              <a:solidFill>
                <a:schemeClr val="bg1"/>
              </a:solidFill>
            </a:endParaRPr>
          </a:p>
        </p:txBody>
      </p:sp>
    </p:spTree>
    <p:extLst>
      <p:ext uri="{BB962C8B-B14F-4D97-AF65-F5344CB8AC3E}">
        <p14:creationId xmlns:p14="http://schemas.microsoft.com/office/powerpoint/2010/main" val="423650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 Resources RH</Template>
  <TotalTime>3590</TotalTime>
  <Words>1658</Words>
  <Application>Microsoft Office PowerPoint</Application>
  <PresentationFormat>Widescreen</PresentationFormat>
  <Paragraphs>300</Paragraphs>
  <Slides>21</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Century Gothic</vt:lpstr>
      <vt:lpstr>Tw Cen MT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275</cp:revision>
  <dcterms:created xsi:type="dcterms:W3CDTF">2019-03-13T19:15:09Z</dcterms:created>
  <dcterms:modified xsi:type="dcterms:W3CDTF">2019-05-31T08:50:29Z</dcterms:modified>
</cp:coreProperties>
</file>