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0"/>
  </p:notesMasterIdLst>
  <p:sldIdLst>
    <p:sldId id="677" r:id="rId3"/>
    <p:sldId id="686" r:id="rId4"/>
    <p:sldId id="425" r:id="rId5"/>
    <p:sldId id="725" r:id="rId6"/>
    <p:sldId id="710" r:id="rId7"/>
    <p:sldId id="688" r:id="rId8"/>
    <p:sldId id="691" r:id="rId9"/>
    <p:sldId id="692" r:id="rId10"/>
    <p:sldId id="695" r:id="rId11"/>
    <p:sldId id="726" r:id="rId12"/>
    <p:sldId id="696" r:id="rId13"/>
    <p:sldId id="711" r:id="rId14"/>
    <p:sldId id="259" r:id="rId15"/>
    <p:sldId id="727" r:id="rId16"/>
    <p:sldId id="728" r:id="rId17"/>
    <p:sldId id="704" r:id="rId18"/>
    <p:sldId id="705" r:id="rId19"/>
    <p:sldId id="706" r:id="rId20"/>
    <p:sldId id="707" r:id="rId21"/>
    <p:sldId id="708" r:id="rId22"/>
    <p:sldId id="709" r:id="rId23"/>
    <p:sldId id="680" r:id="rId24"/>
    <p:sldId id="702" r:id="rId25"/>
    <p:sldId id="730" r:id="rId26"/>
    <p:sldId id="722" r:id="rId27"/>
    <p:sldId id="723" r:id="rId28"/>
    <p:sldId id="666" r:id="rId29"/>
    <p:sldId id="712" r:id="rId30"/>
    <p:sldId id="717" r:id="rId31"/>
    <p:sldId id="718" r:id="rId32"/>
    <p:sldId id="724" r:id="rId33"/>
    <p:sldId id="714" r:id="rId34"/>
    <p:sldId id="713" r:id="rId35"/>
    <p:sldId id="720" r:id="rId36"/>
    <p:sldId id="731" r:id="rId37"/>
    <p:sldId id="721" r:id="rId38"/>
    <p:sldId id="6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00"/>
    <a:srgbClr val="E56800"/>
    <a:srgbClr val="011893"/>
    <a:srgbClr val="FF40FF"/>
    <a:srgbClr val="2059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65714" autoAdjust="0"/>
  </p:normalViewPr>
  <p:slideViewPr>
    <p:cSldViewPr snapToGrid="0" snapToObjects="1" showGuides="1">
      <p:cViewPr varScale="1">
        <p:scale>
          <a:sx n="68" d="100"/>
          <a:sy n="68" d="100"/>
        </p:scale>
        <p:origin x="216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12/9/21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ernestcarrazana"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unsplash.com/@ban_yido" TargetMode="External"/><Relationship Id="rId4" Type="http://schemas.openxmlformats.org/officeDocument/2006/relationships/hyperlink" Target="https://unsplash.com/s/photos/bike?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a:t>
            </a:r>
            <a:r>
              <a:rPr lang="en-CA" sz="1200" b="0" i="0" u="none" strike="noStrike" kern="1200">
                <a:solidFill>
                  <a:schemeClr val="tx1"/>
                </a:solidFill>
                <a:effectLst/>
                <a:latin typeface="+mn-lt"/>
                <a:ea typeface="+mn-ea"/>
                <a:cs typeface="+mn-cs"/>
              </a:rPr>
              <a:t>lesson material.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regular -er/-</a:t>
            </a:r>
            <a:r>
              <a:rPr lang="en-GB" baseline="0" dirty="0" err="1"/>
              <a:t>ir</a:t>
            </a:r>
            <a:r>
              <a:rPr lang="en-GB" baseline="0" dirty="0"/>
              <a:t> verbs 3rd person plural (-</a:t>
            </a:r>
            <a:r>
              <a:rPr lang="en-GB" baseline="0" dirty="0" err="1"/>
              <a:t>en</a:t>
            </a:r>
            <a:r>
              <a:rPr lang="en-GB" baseline="0" dirty="0"/>
              <a:t>) present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regular –er verbs in 1</a:t>
            </a:r>
            <a:r>
              <a:rPr lang="en-GB" baseline="30000" dirty="0"/>
              <a:t>st</a:t>
            </a:r>
            <a:r>
              <a:rPr lang="en-GB" baseline="0" dirty="0"/>
              <a:t> person plural (-</a:t>
            </a:r>
            <a:r>
              <a:rPr lang="en-GB" baseline="0" dirty="0" err="1"/>
              <a:t>emos</a:t>
            </a:r>
            <a:r>
              <a:rPr lang="en-GB" baseline="0" dirty="0"/>
              <a:t>) present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regular –</a:t>
            </a:r>
            <a:r>
              <a:rPr lang="en-GB" baseline="0" dirty="0" err="1"/>
              <a:t>ir</a:t>
            </a:r>
            <a:r>
              <a:rPr lang="en-GB" baseline="0" dirty="0"/>
              <a:t> verbs in 1</a:t>
            </a:r>
            <a:r>
              <a:rPr lang="en-GB" baseline="30000" dirty="0"/>
              <a:t>st</a:t>
            </a:r>
            <a:r>
              <a:rPr lang="en-GB" baseline="0" dirty="0"/>
              <a:t> person plural (-</a:t>
            </a:r>
            <a:r>
              <a:rPr lang="en-GB" baseline="0" dirty="0" err="1"/>
              <a:t>imos</a:t>
            </a:r>
            <a:r>
              <a:rPr lang="en-GB" baseline="0" dirty="0"/>
              <a:t>) </a:t>
            </a:r>
            <a:r>
              <a:rPr lang="en-GB" baseline="0"/>
              <a:t>present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Consolidation of SSCs [ge] and [je]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9.2.1.4 (introduce): </a:t>
            </a:r>
            <a:r>
              <a:rPr lang="en-GB" sz="1200" b="0" i="0" u="none" strike="noStrike" kern="1200" cap="none" dirty="0" err="1">
                <a:solidFill>
                  <a:schemeClr val="tx1"/>
                </a:solidFill>
                <a:effectLst/>
                <a:latin typeface="+mn-lt"/>
                <a:ea typeface="Calibri"/>
                <a:cs typeface="Calibri"/>
                <a:sym typeface="Calibri"/>
              </a:rPr>
              <a:t>nacer</a:t>
            </a:r>
            <a:r>
              <a:rPr lang="en-GB" sz="1200" b="0" i="0" u="none" strike="noStrike" kern="1200" cap="none" dirty="0">
                <a:solidFill>
                  <a:schemeClr val="tx1"/>
                </a:solidFill>
                <a:effectLst/>
                <a:latin typeface="+mn-lt"/>
                <a:ea typeface="Calibri"/>
                <a:cs typeface="Calibri"/>
                <a:sym typeface="Calibri"/>
              </a:rPr>
              <a:t> [426]; </a:t>
            </a:r>
            <a:r>
              <a:rPr lang="en-GB" sz="1200" b="0" i="0" u="none" strike="noStrike" kern="1200" cap="none" dirty="0" err="1">
                <a:solidFill>
                  <a:schemeClr val="tx1"/>
                </a:solidFill>
                <a:effectLst/>
                <a:latin typeface="+mn-lt"/>
                <a:ea typeface="Calibri"/>
                <a:cs typeface="Calibri"/>
                <a:sym typeface="Calibri"/>
              </a:rPr>
              <a:t>reconocer</a:t>
            </a:r>
            <a:r>
              <a:rPr lang="en-GB" sz="1200" b="0" i="0" u="none" strike="noStrike" kern="1200" cap="none" dirty="0">
                <a:solidFill>
                  <a:schemeClr val="tx1"/>
                </a:solidFill>
                <a:effectLst/>
                <a:latin typeface="+mn-lt"/>
                <a:ea typeface="Calibri"/>
                <a:cs typeface="Calibri"/>
                <a:sym typeface="Calibri"/>
              </a:rPr>
              <a:t> [400]; </a:t>
            </a:r>
            <a:r>
              <a:rPr lang="en-GB" sz="1200" b="0" i="0" u="none" strike="noStrike" kern="1200" cap="none" dirty="0" err="1">
                <a:solidFill>
                  <a:schemeClr val="tx1"/>
                </a:solidFill>
                <a:effectLst/>
                <a:latin typeface="+mn-lt"/>
                <a:ea typeface="Calibri"/>
                <a:cs typeface="Calibri"/>
                <a:sym typeface="Calibri"/>
              </a:rPr>
              <a:t>cumplir</a:t>
            </a:r>
            <a:r>
              <a:rPr lang="en-GB" sz="1200" b="0" i="0" u="none" strike="noStrike" kern="1200" cap="none" dirty="0">
                <a:solidFill>
                  <a:schemeClr val="tx1"/>
                </a:solidFill>
                <a:effectLst/>
                <a:latin typeface="+mn-lt"/>
                <a:ea typeface="Calibri"/>
                <a:cs typeface="Calibri"/>
                <a:sym typeface="Calibri"/>
              </a:rPr>
              <a:t> [385]; </a:t>
            </a:r>
            <a:r>
              <a:rPr lang="en-GB" sz="1200" b="0" i="0" u="none" strike="noStrike" kern="1200" cap="none" dirty="0" err="1">
                <a:solidFill>
                  <a:schemeClr val="tx1"/>
                </a:solidFill>
                <a:effectLst/>
                <a:latin typeface="+mn-lt"/>
                <a:ea typeface="Calibri"/>
                <a:cs typeface="Calibri"/>
                <a:sym typeface="Calibri"/>
              </a:rPr>
              <a:t>huir</a:t>
            </a:r>
            <a:r>
              <a:rPr lang="en-GB" sz="1200" b="0" i="0" u="none" strike="noStrike" kern="1200" cap="none" dirty="0">
                <a:solidFill>
                  <a:schemeClr val="tx1"/>
                </a:solidFill>
                <a:effectLst/>
                <a:latin typeface="+mn-lt"/>
                <a:ea typeface="Calibri"/>
                <a:cs typeface="Calibri"/>
                <a:sym typeface="Calibri"/>
              </a:rPr>
              <a:t> [1359]; </a:t>
            </a:r>
            <a:r>
              <a:rPr lang="en-GB" sz="1200" b="0" i="0" u="none" strike="noStrike" kern="1200" cap="none" dirty="0" err="1">
                <a:solidFill>
                  <a:schemeClr val="tx1"/>
                </a:solidFill>
                <a:effectLst/>
                <a:latin typeface="+mn-lt"/>
                <a:ea typeface="Calibri"/>
                <a:cs typeface="Calibri"/>
                <a:sym typeface="Calibri"/>
              </a:rPr>
              <a:t>sentir</a:t>
            </a:r>
            <a:r>
              <a:rPr lang="en-GB" sz="1200" b="0" i="0" u="none" strike="noStrike" kern="1200" cap="none" dirty="0">
                <a:solidFill>
                  <a:schemeClr val="tx1"/>
                </a:solidFill>
                <a:effectLst/>
                <a:latin typeface="+mn-lt"/>
                <a:ea typeface="Calibri"/>
                <a:cs typeface="Calibri"/>
                <a:sym typeface="Calibri"/>
              </a:rPr>
              <a:t> [136]; </a:t>
            </a:r>
            <a:r>
              <a:rPr lang="en-GB" sz="1200" b="0" i="0" u="none" strike="noStrike" kern="1200" cap="none" dirty="0" err="1">
                <a:solidFill>
                  <a:schemeClr val="tx1"/>
                </a:solidFill>
                <a:effectLst/>
                <a:latin typeface="+mn-lt"/>
                <a:ea typeface="Calibri"/>
                <a:cs typeface="Calibri"/>
                <a:sym typeface="Calibri"/>
              </a:rPr>
              <a:t>oír</a:t>
            </a:r>
            <a:r>
              <a:rPr lang="en-GB" sz="1200" b="0" i="0" u="none" strike="noStrike" kern="1200" cap="none" dirty="0">
                <a:solidFill>
                  <a:schemeClr val="tx1"/>
                </a:solidFill>
                <a:effectLst/>
                <a:latin typeface="+mn-lt"/>
                <a:ea typeface="Calibri"/>
                <a:cs typeface="Calibri"/>
                <a:sym typeface="Calibri"/>
              </a:rPr>
              <a:t> [254]; </a:t>
            </a:r>
            <a:r>
              <a:rPr lang="en-GB" sz="1200" b="0" i="0" u="none" strike="noStrike" kern="1200" cap="none" dirty="0" err="1">
                <a:solidFill>
                  <a:schemeClr val="tx1"/>
                </a:solidFill>
                <a:effectLst/>
                <a:latin typeface="+mn-lt"/>
                <a:ea typeface="Calibri"/>
                <a:cs typeface="Calibri"/>
                <a:sym typeface="Calibri"/>
              </a:rPr>
              <a:t>duda</a:t>
            </a:r>
            <a:r>
              <a:rPr lang="en-GB" sz="1200" b="0" i="0" u="none" strike="noStrike" kern="1200" cap="none" dirty="0">
                <a:solidFill>
                  <a:schemeClr val="tx1"/>
                </a:solidFill>
                <a:effectLst/>
                <a:latin typeface="+mn-lt"/>
                <a:ea typeface="Calibri"/>
                <a:cs typeface="Calibri"/>
                <a:sym typeface="Calibri"/>
              </a:rPr>
              <a:t> [531]; </a:t>
            </a:r>
            <a:r>
              <a:rPr lang="en-GB" sz="1200" b="0" i="0" u="none" strike="noStrike" kern="1200" cap="none" dirty="0" err="1">
                <a:solidFill>
                  <a:schemeClr val="tx1"/>
                </a:solidFill>
                <a:effectLst/>
                <a:latin typeface="+mn-lt"/>
                <a:ea typeface="Calibri"/>
                <a:cs typeface="Calibri"/>
                <a:sym typeface="Calibri"/>
              </a:rPr>
              <a:t>experiencia</a:t>
            </a:r>
            <a:r>
              <a:rPr lang="en-GB" sz="1200" b="0" i="0" u="none" strike="noStrike" kern="1200" cap="none" dirty="0">
                <a:solidFill>
                  <a:schemeClr val="tx1"/>
                </a:solidFill>
                <a:effectLst/>
                <a:latin typeface="+mn-lt"/>
                <a:ea typeface="Calibri"/>
                <a:cs typeface="Calibri"/>
                <a:sym typeface="Calibri"/>
              </a:rPr>
              <a:t> [416]; </a:t>
            </a:r>
            <a:r>
              <a:rPr lang="en-GB" sz="1200" b="0" i="0" u="none" strike="noStrike" kern="1200" cap="none" dirty="0" err="1">
                <a:solidFill>
                  <a:schemeClr val="tx1"/>
                </a:solidFill>
                <a:effectLst/>
                <a:latin typeface="+mn-lt"/>
                <a:ea typeface="Calibri"/>
                <a:cs typeface="Calibri"/>
                <a:sym typeface="Calibri"/>
              </a:rPr>
              <a:t>esperanza</a:t>
            </a:r>
            <a:r>
              <a:rPr lang="en-GB" sz="1200" b="0" i="0" u="none" strike="noStrike" kern="1200" cap="none" dirty="0">
                <a:solidFill>
                  <a:schemeClr val="tx1"/>
                </a:solidFill>
                <a:effectLst/>
                <a:latin typeface="+mn-lt"/>
                <a:ea typeface="Calibri"/>
                <a:cs typeface="Calibri"/>
                <a:sym typeface="Calibri"/>
              </a:rPr>
              <a:t> [987]; </a:t>
            </a:r>
            <a:r>
              <a:rPr lang="en-GB" sz="1200" b="0" i="0" u="none" strike="noStrike" kern="1200" cap="none" dirty="0" err="1">
                <a:solidFill>
                  <a:schemeClr val="tx1"/>
                </a:solidFill>
                <a:effectLst/>
                <a:latin typeface="+mn-lt"/>
                <a:ea typeface="Calibri"/>
                <a:cs typeface="Calibri"/>
                <a:sym typeface="Calibri"/>
              </a:rPr>
              <a:t>raíz</a:t>
            </a:r>
            <a:r>
              <a:rPr lang="en-GB" sz="1200" b="0" i="0" u="none" strike="noStrike" kern="1200" cap="none" dirty="0">
                <a:solidFill>
                  <a:schemeClr val="tx1"/>
                </a:solidFill>
                <a:effectLst/>
                <a:latin typeface="+mn-lt"/>
                <a:ea typeface="Calibri"/>
                <a:cs typeface="Calibri"/>
                <a:sym typeface="Calibri"/>
              </a:rPr>
              <a:t> [1304]; </a:t>
            </a:r>
            <a:r>
              <a:rPr lang="en-GB" sz="1200" b="0" i="0" u="none" strike="noStrike" kern="1200" cap="none" dirty="0" err="1">
                <a:solidFill>
                  <a:schemeClr val="tx1"/>
                </a:solidFill>
                <a:effectLst/>
                <a:latin typeface="+mn-lt"/>
                <a:ea typeface="Calibri"/>
                <a:cs typeface="Calibri"/>
                <a:sym typeface="Calibri"/>
              </a:rPr>
              <a:t>cubano</a:t>
            </a:r>
            <a:r>
              <a:rPr lang="en-GB" sz="1200" b="0" i="0" u="none" strike="noStrike" kern="1200" cap="none" dirty="0">
                <a:solidFill>
                  <a:schemeClr val="tx1"/>
                </a:solidFill>
                <a:effectLst/>
                <a:latin typeface="+mn-lt"/>
                <a:ea typeface="Calibri"/>
                <a:cs typeface="Calibri"/>
                <a:sym typeface="Calibri"/>
              </a:rPr>
              <a:t> [703]; </a:t>
            </a:r>
            <a:r>
              <a:rPr lang="en-GB" sz="1200" b="0" i="0" u="none" strike="noStrike" kern="1200" cap="none" dirty="0" err="1">
                <a:solidFill>
                  <a:schemeClr val="tx1"/>
                </a:solidFill>
                <a:effectLst/>
                <a:latin typeface="+mn-lt"/>
                <a:ea typeface="Calibri"/>
                <a:cs typeface="Calibri"/>
                <a:sym typeface="Calibri"/>
              </a:rPr>
              <a:t>asistir</a:t>
            </a:r>
            <a:r>
              <a:rPr lang="en-GB" sz="1200" b="0" i="0" u="none" strike="noStrike" kern="1200" cap="none" dirty="0">
                <a:solidFill>
                  <a:schemeClr val="tx1"/>
                </a:solidFill>
                <a:effectLst/>
                <a:latin typeface="+mn-lt"/>
                <a:ea typeface="Calibri"/>
                <a:cs typeface="Calibri"/>
                <a:sym typeface="Calibri"/>
              </a:rPr>
              <a:t> [1200]; extranjero² [765]; </a:t>
            </a:r>
            <a:r>
              <a:rPr lang="en-GB" sz="1200" b="0" i="0" u="none" strike="noStrike" kern="1200" cap="none" dirty="0" err="1">
                <a:solidFill>
                  <a:schemeClr val="tx1"/>
                </a:solidFill>
                <a:effectLst/>
                <a:latin typeface="+mn-lt"/>
                <a:ea typeface="Calibri"/>
                <a:cs typeface="Calibri"/>
                <a:sym typeface="Calibri"/>
              </a:rPr>
              <a:t>marido</a:t>
            </a:r>
            <a:r>
              <a:rPr lang="en-GB" sz="1200" b="0" i="0" u="none" strike="noStrike" kern="1200" cap="none" dirty="0">
                <a:solidFill>
                  <a:schemeClr val="tx1"/>
                </a:solidFill>
                <a:effectLst/>
                <a:latin typeface="+mn-lt"/>
                <a:ea typeface="Calibri"/>
                <a:cs typeface="Calibri"/>
                <a:sym typeface="Calibri"/>
              </a:rPr>
              <a:t> [965]; mujer²  [120]; población [454]; actual [499]; ambos [536]; </a:t>
            </a:r>
            <a:r>
              <a:rPr lang="en-GB" sz="1200" b="0" i="0" u="none" strike="noStrike" kern="1200" cap="none" dirty="0" err="1">
                <a:solidFill>
                  <a:schemeClr val="tx1"/>
                </a:solidFill>
                <a:effectLst/>
                <a:latin typeface="+mn-lt"/>
                <a:ea typeface="Calibri"/>
                <a:cs typeface="Calibri"/>
                <a:sym typeface="Calibri"/>
              </a:rPr>
              <a:t>derecho</a:t>
            </a:r>
            <a:r>
              <a:rPr lang="en-GB" sz="1200" b="0" i="0" u="none" strike="noStrike" kern="1200" cap="none" dirty="0">
                <a:solidFill>
                  <a:schemeClr val="tx1"/>
                </a:solidFill>
                <a:effectLst/>
                <a:latin typeface="+mn-lt"/>
                <a:ea typeface="Calibri"/>
                <a:cs typeface="Calibri"/>
                <a:sym typeface="Calibri"/>
              </a:rPr>
              <a:t> [266]; </a:t>
            </a:r>
            <a:r>
              <a:rPr lang="en-GB" sz="1200" b="0" i="0" u="none" strike="noStrike" kern="1200" cap="none" dirty="0" err="1">
                <a:solidFill>
                  <a:schemeClr val="tx1"/>
                </a:solidFill>
                <a:effectLst/>
                <a:latin typeface="+mn-lt"/>
                <a:ea typeface="Calibri"/>
                <a:cs typeface="Calibri"/>
                <a:sym typeface="Calibri"/>
              </a:rPr>
              <a:t>relación</a:t>
            </a:r>
            <a:r>
              <a:rPr lang="en-GB" sz="1200" b="0" i="0" u="none" strike="noStrike" kern="1200" cap="none" dirty="0">
                <a:solidFill>
                  <a:schemeClr val="tx1"/>
                </a:solidFill>
                <a:effectLst/>
                <a:latin typeface="+mn-lt"/>
                <a:ea typeface="Calibri"/>
                <a:cs typeface="Calibri"/>
                <a:sym typeface="Calibri"/>
              </a:rPr>
              <a:t> [272]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Y9 1.2.7 (revisit)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gastar</a:t>
            </a:r>
            <a:r>
              <a:rPr lang="en-GB" sz="1200" b="0" i="0" u="none" strike="noStrike" kern="1200" dirty="0">
                <a:solidFill>
                  <a:schemeClr val="tx1"/>
                </a:solidFill>
                <a:effectLst/>
                <a:latin typeface="+mn-lt"/>
                <a:ea typeface="+mn-ea"/>
                <a:cs typeface="+mn-cs"/>
              </a:rPr>
              <a:t> [1866]; </a:t>
            </a:r>
            <a:r>
              <a:rPr lang="en-GB" sz="1200" b="0" i="0" u="none" strike="noStrike" kern="1200" dirty="0" err="1">
                <a:solidFill>
                  <a:schemeClr val="tx1"/>
                </a:solidFill>
                <a:effectLst/>
                <a:latin typeface="+mn-lt"/>
                <a:ea typeface="+mn-ea"/>
                <a:cs typeface="+mn-cs"/>
              </a:rPr>
              <a:t>tener</a:t>
            </a:r>
            <a:r>
              <a:rPr lang="en-GB" sz="1200" b="0" i="0" u="none" strike="noStrike" kern="1200" dirty="0">
                <a:solidFill>
                  <a:schemeClr val="tx1"/>
                </a:solidFill>
                <a:effectLst/>
                <a:latin typeface="+mn-lt"/>
                <a:ea typeface="+mn-ea"/>
                <a:cs typeface="+mn-cs"/>
              </a:rPr>
              <a:t> que [tener-19]; tocar² [327]; </a:t>
            </a:r>
            <a:r>
              <a:rPr lang="en-GB" sz="1200" b="0" i="0" u="none" strike="noStrike" kern="1200" dirty="0" err="1">
                <a:solidFill>
                  <a:schemeClr val="tx1"/>
                </a:solidFill>
                <a:effectLst/>
                <a:latin typeface="+mn-lt"/>
                <a:ea typeface="+mn-ea"/>
                <a:cs typeface="+mn-cs"/>
              </a:rPr>
              <a:t>vais</a:t>
            </a:r>
            <a:r>
              <a:rPr lang="en-GB" sz="1200" b="0" i="0" u="none" strike="noStrike" kern="1200" dirty="0">
                <a:solidFill>
                  <a:schemeClr val="tx1"/>
                </a:solidFill>
                <a:effectLst/>
                <a:latin typeface="+mn-lt"/>
                <a:ea typeface="+mn-ea"/>
                <a:cs typeface="+mn-cs"/>
              </a:rPr>
              <a:t> [ir-22]; </a:t>
            </a:r>
            <a:r>
              <a:rPr lang="en-GB" sz="1200" b="0" i="0" u="none" strike="noStrike" kern="1200" dirty="0" err="1">
                <a:solidFill>
                  <a:schemeClr val="tx1"/>
                </a:solidFill>
                <a:effectLst/>
                <a:latin typeface="+mn-lt"/>
                <a:ea typeface="+mn-ea"/>
                <a:cs typeface="+mn-cs"/>
              </a:rPr>
              <a:t>estrella</a:t>
            </a:r>
            <a:r>
              <a:rPr lang="en-GB" sz="1200" b="0" i="0" u="none" strike="noStrike" kern="1200" dirty="0">
                <a:solidFill>
                  <a:schemeClr val="tx1"/>
                </a:solidFill>
                <a:effectLst/>
                <a:latin typeface="+mn-lt"/>
                <a:ea typeface="+mn-ea"/>
                <a:cs typeface="+mn-cs"/>
              </a:rPr>
              <a:t> [974]; </a:t>
            </a:r>
            <a:r>
              <a:rPr lang="en-GB" sz="1200" b="0" i="0" u="none" strike="noStrike" kern="1200" dirty="0" err="1">
                <a:solidFill>
                  <a:schemeClr val="tx1"/>
                </a:solidFill>
                <a:effectLst/>
                <a:latin typeface="+mn-lt"/>
                <a:ea typeface="+mn-ea"/>
                <a:cs typeface="+mn-cs"/>
              </a:rPr>
              <a:t>guitarra</a:t>
            </a:r>
            <a:r>
              <a:rPr lang="en-GB" sz="1200" b="0" i="0" u="none" strike="noStrike" kern="1200" dirty="0">
                <a:solidFill>
                  <a:schemeClr val="tx1"/>
                </a:solidFill>
                <a:effectLst/>
                <a:latin typeface="+mn-lt"/>
                <a:ea typeface="+mn-ea"/>
                <a:cs typeface="+mn-cs"/>
              </a:rPr>
              <a:t> [2705]; medianoche [4663]; Navidad [3513]; </a:t>
            </a:r>
            <a:r>
              <a:rPr lang="en-GB" sz="1200" b="0" i="0" u="none" strike="noStrike" kern="1200" dirty="0" err="1">
                <a:solidFill>
                  <a:schemeClr val="tx1"/>
                </a:solidFill>
                <a:effectLst/>
                <a:latin typeface="+mn-lt"/>
                <a:ea typeface="+mn-ea"/>
                <a:cs typeface="+mn-cs"/>
              </a:rPr>
              <a:t>programa</a:t>
            </a:r>
            <a:r>
              <a:rPr lang="en-GB" sz="1200" b="0" i="0" u="none" strike="noStrike" kern="1200" dirty="0">
                <a:solidFill>
                  <a:schemeClr val="tx1"/>
                </a:solidFill>
                <a:effectLst/>
                <a:latin typeface="+mn-lt"/>
                <a:ea typeface="+mn-ea"/>
                <a:cs typeface="+mn-cs"/>
              </a:rPr>
              <a:t> [339]; </a:t>
            </a:r>
            <a:r>
              <a:rPr lang="en-GB" sz="1200" b="0" i="0" u="none" strike="noStrike" kern="1200" dirty="0" err="1">
                <a:solidFill>
                  <a:schemeClr val="tx1"/>
                </a:solidFill>
                <a:effectLst/>
                <a:latin typeface="+mn-lt"/>
                <a:ea typeface="+mn-ea"/>
                <a:cs typeface="+mn-cs"/>
              </a:rPr>
              <a:t>televisión</a:t>
            </a:r>
            <a:r>
              <a:rPr lang="en-GB" sz="1200" b="0" i="0" u="none" strike="noStrike" kern="1200" dirty="0">
                <a:solidFill>
                  <a:schemeClr val="tx1"/>
                </a:solidFill>
                <a:effectLst/>
                <a:latin typeface="+mn-lt"/>
                <a:ea typeface="+mn-ea"/>
                <a:cs typeface="+mn-cs"/>
              </a:rPr>
              <a:t> [825]; </a:t>
            </a:r>
            <a:r>
              <a:rPr lang="en-GB" sz="1200" b="0" i="0" u="none" strike="noStrike" kern="1200" dirty="0" err="1">
                <a:solidFill>
                  <a:schemeClr val="tx1"/>
                </a:solidFill>
                <a:effectLst/>
                <a:latin typeface="+mn-lt"/>
                <a:ea typeface="+mn-ea"/>
                <a:cs typeface="+mn-cs"/>
              </a:rPr>
              <a:t>tradición</a:t>
            </a:r>
            <a:r>
              <a:rPr lang="en-GB" sz="1200" b="0" i="0" u="none" strike="noStrike" kern="1200" dirty="0">
                <a:solidFill>
                  <a:schemeClr val="tx1"/>
                </a:solidFill>
                <a:effectLst/>
                <a:latin typeface="+mn-lt"/>
                <a:ea typeface="+mn-ea"/>
                <a:cs typeface="+mn-cs"/>
              </a:rPr>
              <a:t> [1061]; </a:t>
            </a:r>
            <a:r>
              <a:rPr lang="en-GB" sz="1200" b="0" i="0" u="none" strike="noStrike" kern="1200" dirty="0" err="1">
                <a:solidFill>
                  <a:schemeClr val="tx1"/>
                </a:solidFill>
                <a:effectLst/>
                <a:latin typeface="+mn-lt"/>
                <a:ea typeface="+mn-ea"/>
                <a:cs typeface="+mn-cs"/>
              </a:rPr>
              <a:t>siguiente</a:t>
            </a:r>
            <a:r>
              <a:rPr lang="en-GB" sz="1200" b="0" i="0" u="none" strike="noStrike" kern="1200" dirty="0">
                <a:solidFill>
                  <a:schemeClr val="tx1"/>
                </a:solidFill>
                <a:effectLst/>
                <a:latin typeface="+mn-lt"/>
                <a:ea typeface="+mn-ea"/>
                <a:cs typeface="+mn-cs"/>
              </a:rPr>
              <a:t> [350]; </a:t>
            </a:r>
            <a:r>
              <a:rPr lang="en-GB" sz="1200" b="0" i="0" u="none" strike="noStrike" kern="1200" dirty="0" err="1">
                <a:solidFill>
                  <a:schemeClr val="tx1"/>
                </a:solidFill>
                <a:effectLst/>
                <a:latin typeface="+mn-lt"/>
                <a:ea typeface="+mn-ea"/>
                <a:cs typeface="+mn-cs"/>
              </a:rPr>
              <a:t>desde</a:t>
            </a:r>
            <a:r>
              <a:rPr lang="en-GB" sz="1200" b="0" i="0" u="none" strike="noStrike" kern="1200" dirty="0">
                <a:solidFill>
                  <a:schemeClr val="tx1"/>
                </a:solidFill>
                <a:effectLst/>
                <a:latin typeface="+mn-lt"/>
                <a:ea typeface="+mn-ea"/>
                <a:cs typeface="+mn-cs"/>
              </a:rPr>
              <a:t> [60]; hasta² [70]</a:t>
            </a:r>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Numbers 80-100</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ochenta</a:t>
            </a:r>
            <a:r>
              <a:rPr lang="en-GB" sz="1200" b="0" i="0" u="none" strike="noStrike" kern="1200" dirty="0">
                <a:solidFill>
                  <a:schemeClr val="tx1"/>
                </a:solidFill>
                <a:effectLst/>
                <a:latin typeface="+mn-lt"/>
                <a:ea typeface="+mn-ea"/>
                <a:cs typeface="+mn-cs"/>
              </a:rPr>
              <a:t> [1967]; </a:t>
            </a:r>
            <a:r>
              <a:rPr lang="en-GB" sz="1200" b="0" i="0" u="none" strike="noStrike" kern="1200" dirty="0" err="1">
                <a:solidFill>
                  <a:schemeClr val="tx1"/>
                </a:solidFill>
                <a:effectLst/>
                <a:latin typeface="+mn-lt"/>
                <a:ea typeface="+mn-ea"/>
                <a:cs typeface="+mn-cs"/>
              </a:rPr>
              <a:t>noventa</a:t>
            </a:r>
            <a:r>
              <a:rPr lang="en-GB" sz="1200" b="0" i="0" u="none" strike="noStrike" kern="1200" dirty="0">
                <a:solidFill>
                  <a:schemeClr val="tx1"/>
                </a:solidFill>
                <a:effectLst/>
                <a:latin typeface="+mn-lt"/>
                <a:ea typeface="+mn-ea"/>
                <a:cs typeface="+mn-cs"/>
              </a:rPr>
              <a:t> [2459]; </a:t>
            </a:r>
            <a:r>
              <a:rPr lang="en-GB" sz="1200" b="0" i="0" u="none" strike="noStrike" kern="1200" dirty="0" err="1">
                <a:solidFill>
                  <a:schemeClr val="tx1"/>
                </a:solidFill>
                <a:effectLst/>
                <a:latin typeface="+mn-lt"/>
                <a:ea typeface="+mn-ea"/>
                <a:cs typeface="+mn-cs"/>
              </a:rPr>
              <a:t>cien</a:t>
            </a:r>
            <a:r>
              <a:rPr lang="en-GB" sz="1200" b="0" i="0" u="none" strike="noStrike" kern="1200" dirty="0">
                <a:solidFill>
                  <a:schemeClr val="tx1"/>
                </a:solidFill>
                <a:effectLst/>
                <a:latin typeface="+mn-lt"/>
                <a:ea typeface="+mn-ea"/>
                <a:cs typeface="+mn-cs"/>
              </a:rPr>
              <a:t> [ciento-440]; </a:t>
            </a:r>
            <a:r>
              <a:rPr lang="en-GB" sz="1200" b="0" i="0" u="none" strike="noStrike" kern="1200" dirty="0" err="1">
                <a:solidFill>
                  <a:schemeClr val="tx1"/>
                </a:solidFill>
                <a:effectLst/>
                <a:latin typeface="+mn-lt"/>
                <a:ea typeface="+mn-ea"/>
                <a:cs typeface="+mn-cs"/>
              </a:rPr>
              <a:t>ciento</a:t>
            </a:r>
            <a:r>
              <a:rPr lang="en-GB" sz="1200" b="0" i="0" u="none" strike="noStrike" kern="1200" dirty="0">
                <a:solidFill>
                  <a:schemeClr val="tx1"/>
                </a:solidFill>
                <a:effectLst/>
                <a:latin typeface="+mn-lt"/>
                <a:ea typeface="+mn-ea"/>
                <a:cs typeface="+mn-cs"/>
              </a:rPr>
              <a:t> (uno) [440]</a:t>
            </a:r>
            <a:r>
              <a:rPr lang="en-GB" dirty="0"/>
              <a:t> </a:t>
            </a:r>
          </a:p>
          <a:p>
            <a:pPr marL="0" lvl="0" indent="0" algn="l" rtl="0">
              <a:spcBef>
                <a:spcPts val="0"/>
              </a:spcBef>
              <a:spcAft>
                <a:spcPts val="0"/>
              </a:spcAft>
              <a:buNone/>
            </a:pPr>
            <a:r>
              <a:rPr lang="en-GB" b="1" dirty="0"/>
              <a:t>Y9 1.1.7 (revisit) </a:t>
            </a:r>
            <a:r>
              <a:rPr lang="en-GB" sz="1200" b="0" i="0" u="none" strike="noStrike" kern="1200" dirty="0">
                <a:solidFill>
                  <a:schemeClr val="tx1"/>
                </a:solidFill>
                <a:effectLst/>
                <a:latin typeface="+mn-lt"/>
                <a:ea typeface="+mn-ea"/>
                <a:cs typeface="+mn-cs"/>
              </a:rPr>
              <a:t>les [25]; </a:t>
            </a:r>
            <a:r>
              <a:rPr lang="en-GB" sz="1200" b="0" i="0" u="none" strike="noStrike" kern="1200" dirty="0" err="1">
                <a:solidFill>
                  <a:schemeClr val="tx1"/>
                </a:solidFill>
                <a:effectLst/>
                <a:latin typeface="+mn-lt"/>
                <a:ea typeface="+mn-ea"/>
                <a:cs typeface="+mn-cs"/>
              </a:rPr>
              <a:t>cocinar</a:t>
            </a:r>
            <a:r>
              <a:rPr lang="en-GB" sz="1200" b="0" i="0" u="none" strike="noStrike" kern="1200" dirty="0">
                <a:solidFill>
                  <a:schemeClr val="tx1"/>
                </a:solidFill>
                <a:effectLst/>
                <a:latin typeface="+mn-lt"/>
                <a:ea typeface="+mn-ea"/>
                <a:cs typeface="+mn-cs"/>
              </a:rPr>
              <a:t> [3704]; </a:t>
            </a:r>
            <a:r>
              <a:rPr lang="en-GB" sz="1200" b="0" i="0" u="none" strike="noStrike" kern="1200" dirty="0" err="1">
                <a:solidFill>
                  <a:schemeClr val="tx1"/>
                </a:solidFill>
                <a:effectLst/>
                <a:latin typeface="+mn-lt"/>
                <a:ea typeface="+mn-ea"/>
                <a:cs typeface="+mn-cs"/>
              </a:rPr>
              <a:t>contar</a:t>
            </a:r>
            <a:r>
              <a:rPr lang="en-GB" sz="1200" b="0" i="0" u="none" strike="noStrike" kern="1200" dirty="0">
                <a:solidFill>
                  <a:schemeClr val="tx1"/>
                </a:solidFill>
                <a:effectLst/>
                <a:latin typeface="+mn-lt"/>
                <a:ea typeface="+mn-ea"/>
                <a:cs typeface="+mn-cs"/>
              </a:rPr>
              <a:t> [658]; mandar [588]; arroz [2882]; </a:t>
            </a:r>
            <a:r>
              <a:rPr lang="en-GB" sz="1200" b="0" i="0" u="none" strike="noStrike" kern="1200" dirty="0" err="1">
                <a:solidFill>
                  <a:schemeClr val="tx1"/>
                </a:solidFill>
                <a:effectLst/>
                <a:latin typeface="+mn-lt"/>
                <a:ea typeface="+mn-ea"/>
                <a:cs typeface="+mn-cs"/>
              </a:rPr>
              <a:t>camiseta</a:t>
            </a:r>
            <a:r>
              <a:rPr lang="en-GB" sz="1200" b="0" i="0" u="none" strike="noStrike" kern="1200" dirty="0">
                <a:solidFill>
                  <a:schemeClr val="tx1"/>
                </a:solidFill>
                <a:effectLst/>
                <a:latin typeface="+mn-lt"/>
                <a:ea typeface="+mn-ea"/>
                <a:cs typeface="+mn-cs"/>
              </a:rPr>
              <a:t> [4130]; </a:t>
            </a:r>
            <a:r>
              <a:rPr lang="en-GB" sz="1200" b="0" i="0" u="none" strike="noStrike" kern="1200" dirty="0" err="1">
                <a:solidFill>
                  <a:schemeClr val="tx1"/>
                </a:solidFill>
                <a:effectLst/>
                <a:latin typeface="+mn-lt"/>
                <a:ea typeface="+mn-ea"/>
                <a:cs typeface="+mn-cs"/>
              </a:rPr>
              <a:t>dolor</a:t>
            </a:r>
            <a:r>
              <a:rPr lang="en-GB" sz="1200" b="0" i="0" u="none" strike="noStrike" kern="1200" dirty="0">
                <a:solidFill>
                  <a:schemeClr val="tx1"/>
                </a:solidFill>
                <a:effectLst/>
                <a:latin typeface="+mn-lt"/>
                <a:ea typeface="+mn-ea"/>
                <a:cs typeface="+mn-cs"/>
              </a:rPr>
              <a:t> [591]; </a:t>
            </a:r>
            <a:r>
              <a:rPr lang="en-GB" sz="1200" b="0" i="0" u="none" strike="noStrike" kern="1200" dirty="0" err="1">
                <a:solidFill>
                  <a:schemeClr val="tx1"/>
                </a:solidFill>
                <a:effectLst/>
                <a:latin typeface="+mn-lt"/>
                <a:ea typeface="+mn-ea"/>
                <a:cs typeface="+mn-cs"/>
              </a:rPr>
              <a:t>gafas</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invierno</a:t>
            </a:r>
            <a:r>
              <a:rPr lang="en-GB" sz="1200" b="0" i="0" u="none" strike="noStrike" kern="1200" dirty="0">
                <a:solidFill>
                  <a:schemeClr val="tx1"/>
                </a:solidFill>
                <a:effectLst/>
                <a:latin typeface="+mn-lt"/>
                <a:ea typeface="+mn-ea"/>
                <a:cs typeface="+mn-cs"/>
              </a:rPr>
              <a:t> [1813]; pollo[3577]; </a:t>
            </a:r>
            <a:r>
              <a:rPr lang="en-GB" sz="1200" b="0" i="0" u="none" strike="noStrike" kern="1200" dirty="0" err="1">
                <a:solidFill>
                  <a:schemeClr val="tx1"/>
                </a:solidFill>
                <a:effectLst/>
                <a:latin typeface="+mn-lt"/>
                <a:ea typeface="+mn-ea"/>
                <a:cs typeface="+mn-cs"/>
              </a:rPr>
              <a:t>gris</a:t>
            </a:r>
            <a:r>
              <a:rPr lang="en-GB" sz="1200" b="0" i="0" u="none" strike="noStrike" kern="1200" dirty="0">
                <a:solidFill>
                  <a:schemeClr val="tx1"/>
                </a:solidFill>
                <a:effectLst/>
                <a:latin typeface="+mn-lt"/>
                <a:ea typeface="+mn-ea"/>
                <a:cs typeface="+mn-cs"/>
              </a:rPr>
              <a:t> [1751]; </a:t>
            </a:r>
            <a:r>
              <a:rPr lang="en-GB" sz="1200" b="0" i="0" u="none" strike="noStrike" kern="1200" dirty="0" err="1">
                <a:solidFill>
                  <a:schemeClr val="tx1"/>
                </a:solidFill>
                <a:effectLst/>
                <a:latin typeface="+mn-lt"/>
                <a:ea typeface="+mn-ea"/>
                <a:cs typeface="+mn-cs"/>
              </a:rPr>
              <a:t>naranja</a:t>
            </a:r>
            <a:r>
              <a:rPr lang="en-GB" sz="1200" b="0" i="0" u="none" strike="noStrike" kern="1200" dirty="0">
                <a:solidFill>
                  <a:schemeClr val="tx1"/>
                </a:solidFill>
                <a:effectLst/>
                <a:latin typeface="+mn-lt"/>
                <a:ea typeface="+mn-ea"/>
                <a:cs typeface="+mn-cs"/>
              </a:rPr>
              <a:t> [2924]; tanto [88]; </a:t>
            </a:r>
            <a:r>
              <a:rPr lang="en-GB" sz="1200" b="0" i="0" u="none" strike="noStrike" kern="1200" dirty="0" err="1">
                <a:solidFill>
                  <a:schemeClr val="tx1"/>
                </a:solidFill>
                <a:effectLst/>
                <a:latin typeface="+mn-lt"/>
                <a:ea typeface="+mn-ea"/>
                <a:cs typeface="+mn-cs"/>
              </a:rPr>
              <a:t>tanta</a:t>
            </a:r>
            <a:r>
              <a:rPr lang="en-GB" sz="1200" b="0" i="0" u="none" strike="noStrike" kern="1200" dirty="0">
                <a:solidFill>
                  <a:schemeClr val="tx1"/>
                </a:solidFill>
                <a:effectLst/>
                <a:latin typeface="+mn-lt"/>
                <a:ea typeface="+mn-ea"/>
                <a:cs typeface="+mn-cs"/>
              </a:rPr>
              <a:t> [88]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a:t>[2/2]</a:t>
            </a: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accent5">
                    <a:lumMod val="50000"/>
                  </a:schemeClr>
                </a:solidFill>
              </a:rPr>
              <a:t>Note:</a:t>
            </a:r>
            <a:r>
              <a:rPr lang="en-GB" sz="1200" b="0" baseline="0">
                <a:solidFill>
                  <a:schemeClr val="accent5">
                    <a:lumMod val="50000"/>
                  </a:schemeClr>
                </a:solidFill>
              </a:rPr>
              <a:t> different distractors (wrong answers) are used in the ‘palabras posibles’ table on this slide (different distractors from those used on the previous slide) because it is assumed that students will already have checked their answers to the first half of the activity when they come to do this.</a:t>
            </a:r>
            <a:endParaRPr lang="x-none" sz="1200" b="0" dirty="0">
              <a:solidFill>
                <a:schemeClr val="accent5">
                  <a:lumMod val="50000"/>
                </a:schemeClr>
              </a:solidFill>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20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a:t>3 minutes</a:t>
            </a:r>
            <a:endParaRPr lang="en-GB" b="0" dirty="0"/>
          </a:p>
          <a:p>
            <a:endParaRPr lang="en-GB" b="1" dirty="0"/>
          </a:p>
          <a:p>
            <a:r>
              <a:rPr lang="en-GB" b="1" dirty="0"/>
              <a:t>Aim: </a:t>
            </a:r>
            <a:r>
              <a:rPr lang="en-GB" dirty="0"/>
              <a:t>to gain</a:t>
            </a:r>
            <a:r>
              <a:rPr lang="en-GB" baseline="0" dirty="0"/>
              <a:t> confidence in producing the SSCs [</a:t>
            </a:r>
            <a:r>
              <a:rPr lang="en-GB" baseline="0" dirty="0" err="1"/>
              <a:t>ge</a:t>
            </a:r>
            <a:r>
              <a:rPr lang="en-GB" baseline="0" dirty="0"/>
              <a:t>] and [je] in context.</a:t>
            </a:r>
          </a:p>
          <a:p>
            <a:endParaRPr lang="en-GB" baseline="0" dirty="0"/>
          </a:p>
          <a:p>
            <a:r>
              <a:rPr lang="en-GB" b="1" dirty="0"/>
              <a:t>Procedure:</a:t>
            </a:r>
          </a:p>
          <a:p>
            <a:pPr marL="228600" indent="-228600">
              <a:buAutoNum type="arabicPeriod"/>
            </a:pPr>
            <a:r>
              <a:rPr lang="en-GB" dirty="0"/>
              <a:t>Students read the text out loud in pairs, paying attention to the pronunciation of [</a:t>
            </a:r>
            <a:r>
              <a:rPr lang="en-GB" dirty="0" err="1"/>
              <a:t>ge</a:t>
            </a:r>
            <a:r>
              <a:rPr lang="en-GB" dirty="0"/>
              <a:t>] and [je].</a:t>
            </a:r>
          </a:p>
          <a:p>
            <a:pPr marL="228600" indent="-228600">
              <a:buAutoNum type="arabicPeriod"/>
            </a:pPr>
            <a:r>
              <a:rPr lang="en-GB" baseline="0"/>
              <a:t>The teacher </a:t>
            </a:r>
            <a:r>
              <a:rPr lang="en-GB" baseline="0" dirty="0"/>
              <a:t>can walk around the classroom listening to students’ pronunciation and giving support.</a:t>
            </a:r>
          </a:p>
          <a:p>
            <a:pPr marL="0" indent="0">
              <a:buNone/>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baseline="0">
                <a:solidFill>
                  <a:schemeClr val="accent5">
                    <a:lumMod val="50000"/>
                  </a:schemeClr>
                </a:solidFill>
              </a:rPr>
              <a:t>Frequency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a:solidFill>
                  <a:schemeClr val="accent5">
                    <a:lumMod val="50000"/>
                  </a:schemeClr>
                </a:solidFill>
              </a:rPr>
              <a:t>personaje [595] (not known with the meaning ‘celebrity’); típico [1934]</a:t>
            </a:r>
            <a:endParaRPr lang="es-ES" sz="1200" b="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77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[1/2]</a:t>
            </a:r>
          </a:p>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focus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a:t>
            </a:r>
            <a:r>
              <a:rPr lang="es-ES" sz="1200" b="0" i="0" kern="1200" err="1">
                <a:solidFill>
                  <a:schemeClr val="tx1"/>
                </a:solidFill>
                <a:effectLst/>
                <a:latin typeface="+mn-lt"/>
                <a:ea typeface="+mn-ea"/>
                <a:cs typeface="+mn-cs"/>
              </a:rPr>
              <a:t>the</a:t>
            </a:r>
            <a:r>
              <a:rPr lang="es-ES" sz="1200" b="0" i="0" kern="1200">
                <a:solidFill>
                  <a:schemeClr val="tx1"/>
                </a:solidFill>
                <a:effectLst/>
                <a:latin typeface="+mn-lt"/>
                <a:ea typeface="+mn-ea"/>
                <a:cs typeface="+mn-cs"/>
              </a:rPr>
              <a:t> specific details </a:t>
            </a:r>
            <a:r>
              <a:rPr lang="es-ES" sz="1200" b="0" i="0" kern="1200" dirty="0">
                <a:solidFill>
                  <a:schemeClr val="tx1"/>
                </a:solidFill>
                <a:effectLst/>
                <a:latin typeface="+mn-lt"/>
                <a:ea typeface="+mn-ea"/>
                <a:cs typeface="+mn-cs"/>
              </a:rPr>
              <a:t>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text</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a:t>
            </a:r>
            <a:r>
              <a:rPr lang="es-ES" b="0" dirty="0"/>
              <a:t>can </a:t>
            </a:r>
            <a:r>
              <a:rPr lang="es-ES" b="0" dirty="0" err="1"/>
              <a:t>read</a:t>
            </a:r>
            <a:r>
              <a:rPr lang="es-ES" b="0" dirty="0"/>
              <a:t> </a:t>
            </a:r>
            <a:r>
              <a:rPr lang="es-ES" b="0" dirty="0" err="1"/>
              <a:t>the</a:t>
            </a:r>
            <a:r>
              <a:rPr lang="es-ES" b="0" dirty="0"/>
              <a:t> </a:t>
            </a:r>
            <a:r>
              <a:rPr lang="es-ES" b="0" dirty="0" err="1"/>
              <a:t>text</a:t>
            </a:r>
            <a:r>
              <a:rPr lang="es-ES" b="0" dirty="0"/>
              <a:t> </a:t>
            </a:r>
            <a:r>
              <a:rPr lang="es-ES" b="0" dirty="0" err="1"/>
              <a:t>again</a:t>
            </a:r>
            <a:r>
              <a:rPr lang="es-ES" b="0" dirty="0"/>
              <a:t> and </a:t>
            </a:r>
            <a:r>
              <a:rPr lang="es-ES" b="0" dirty="0" err="1"/>
              <a:t>answer</a:t>
            </a:r>
            <a:r>
              <a:rPr lang="es-ES" b="0" dirty="0"/>
              <a:t> </a:t>
            </a:r>
            <a:r>
              <a:rPr lang="es-ES" b="0" dirty="0" err="1"/>
              <a:t>the</a:t>
            </a:r>
            <a:r>
              <a:rPr lang="es-ES" b="0" dirty="0"/>
              <a:t> </a:t>
            </a:r>
            <a:r>
              <a:rPr lang="es-ES" b="0" dirty="0" err="1"/>
              <a:t>questions</a:t>
            </a:r>
            <a:r>
              <a:rPr lang="es-ES" b="0" dirty="0"/>
              <a:t> in English </a:t>
            </a:r>
            <a:r>
              <a:rPr lang="es-ES" b="0" dirty="0" err="1"/>
              <a:t>individually</a:t>
            </a:r>
            <a:r>
              <a:rPr lang="es-ES" b="0" dirty="0"/>
              <a:t> </a:t>
            </a:r>
            <a:r>
              <a:rPr lang="es-ES" b="0" dirty="0" err="1"/>
              <a:t>or</a:t>
            </a:r>
            <a:r>
              <a:rPr lang="es-ES" b="0" dirty="0"/>
              <a:t> in </a:t>
            </a:r>
            <a:r>
              <a:rPr lang="es-ES" b="0" dirty="0" err="1"/>
              <a:t>pairs</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2</a:t>
            </a:r>
            <a:r>
              <a:rPr lang="es-ES" sz="1200" b="0">
                <a:solidFill>
                  <a:schemeClr val="accent5">
                    <a:lumMod val="50000"/>
                  </a:schemeClr>
                </a:solidFill>
              </a:rPr>
              <a:t>. Answers </a:t>
            </a:r>
            <a:r>
              <a:rPr lang="es-ES" sz="1200" b="0" dirty="0" err="1">
                <a:solidFill>
                  <a:schemeClr val="accent5">
                    <a:lumMod val="50000"/>
                  </a:schemeClr>
                </a:solidFill>
              </a:rPr>
              <a:t>for</a:t>
            </a:r>
            <a:r>
              <a:rPr lang="es-ES" sz="1200" b="0" dirty="0">
                <a:solidFill>
                  <a:schemeClr val="accent5">
                    <a:lumMod val="50000"/>
                  </a:schemeClr>
                </a:solidFill>
              </a:rPr>
              <a:t> </a:t>
            </a:r>
            <a:r>
              <a:rPr lang="es-ES" sz="1200" b="0" dirty="0" err="1">
                <a:solidFill>
                  <a:schemeClr val="accent5">
                    <a:lumMod val="50000"/>
                  </a:schemeClr>
                </a:solidFill>
              </a:rPr>
              <a:t>this</a:t>
            </a:r>
            <a:r>
              <a:rPr lang="es-ES" sz="1200" b="0" dirty="0">
                <a:solidFill>
                  <a:schemeClr val="accent5">
                    <a:lumMod val="50000"/>
                  </a:schemeClr>
                </a:solidFill>
              </a:rPr>
              <a:t> </a:t>
            </a:r>
            <a:r>
              <a:rPr lang="es-ES" sz="1200" b="0" err="1">
                <a:solidFill>
                  <a:schemeClr val="accent5">
                    <a:lumMod val="50000"/>
                  </a:schemeClr>
                </a:solidFill>
              </a:rPr>
              <a:t>activity</a:t>
            </a:r>
            <a:r>
              <a:rPr lang="es-ES" sz="1200" b="0">
                <a:solidFill>
                  <a:schemeClr val="accent5">
                    <a:lumMod val="50000"/>
                  </a:schemeClr>
                </a:solidFill>
              </a:rPr>
              <a:t> can be displayed using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next</a:t>
            </a:r>
            <a:r>
              <a:rPr lang="es-ES" sz="1200" b="0" dirty="0">
                <a:solidFill>
                  <a:schemeClr val="accent5">
                    <a:lumMod val="50000"/>
                  </a:schemeClr>
                </a:solidFill>
              </a:rPr>
              <a:t> </a:t>
            </a:r>
            <a:r>
              <a:rPr lang="es-ES" sz="1200" b="0" err="1">
                <a:solidFill>
                  <a:schemeClr val="accent5">
                    <a:lumMod val="50000"/>
                  </a:schemeClr>
                </a:solidFill>
              </a:rPr>
              <a:t>slide</a:t>
            </a:r>
            <a:r>
              <a:rPr lang="es-ES" sz="1200" b="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baseline="0">
                <a:solidFill>
                  <a:schemeClr val="accent5">
                    <a:lumMod val="50000"/>
                  </a:schemeClr>
                </a:solidFill>
              </a:rPr>
              <a:t>Frequency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a:solidFill>
                  <a:schemeClr val="accent5">
                    <a:lumMod val="50000"/>
                  </a:schemeClr>
                </a:solidFill>
              </a:rPr>
              <a:t>personaje [595] (not known with the meaning ‘celebrity’); típico [1934]</a:t>
            </a:r>
            <a:endParaRPr lang="es-ES" sz="1200" b="0">
              <a:solidFill>
                <a:schemeClr val="accent5">
                  <a:lumMod val="50000"/>
                </a:schemeClr>
              </a:solidFill>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740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[2/2]</a:t>
            </a:r>
          </a:p>
          <a:p>
            <a:pPr marL="0" lvl="0" indent="0" algn="l" rtl="0">
              <a:spcBef>
                <a:spcPts val="0"/>
              </a:spcBef>
              <a:spcAft>
                <a:spcPts val="0"/>
              </a:spcAft>
              <a:buNone/>
            </a:pPr>
            <a:r>
              <a:rPr lang="en-GB" b="1" dirty="0"/>
              <a:t>Answer slide</a:t>
            </a:r>
            <a:endParaRPr dirty="0"/>
          </a:p>
          <a:p>
            <a:pPr marL="0" lvl="0" indent="0" algn="l" rtl="0">
              <a:spcBef>
                <a:spcPts val="0"/>
              </a:spcBef>
              <a:spcAft>
                <a:spcPts val="0"/>
              </a:spcAft>
              <a:buNone/>
            </a:pPr>
            <a:r>
              <a:rPr lang="en-GB" b="0"/>
              <a:t>This slide </a:t>
            </a:r>
            <a:r>
              <a:rPr lang="en-GB" b="0" dirty="0"/>
              <a:t>displays the answers in </a:t>
            </a:r>
            <a:r>
              <a:rPr lang="en-GB" b="0"/>
              <a:t>written form and can be used for feedback. </a:t>
            </a:r>
            <a:r>
              <a:rPr lang="en-GB" b="0" dirty="0"/>
              <a:t>The relevant parts of the text in Spanish are also included in italics.</a:t>
            </a:r>
            <a:endParaRPr b="0" dirty="0"/>
          </a:p>
          <a:p>
            <a:pPr marL="0" lvl="0" indent="0" algn="l" rtl="0">
              <a:spcBef>
                <a:spcPts val="0"/>
              </a:spcBef>
              <a:spcAft>
                <a:spcPts val="0"/>
              </a:spcAft>
              <a:buNone/>
            </a:pPr>
            <a:r>
              <a:rPr lang="en-GB" dirty="0"/>
              <a:t>Each click reveals the answer and supporting part of the text.</a:t>
            </a:r>
            <a:endParaRPr dirty="0"/>
          </a:p>
        </p:txBody>
      </p:sp>
      <p:sp>
        <p:nvSpPr>
          <p:cNvPr id="212" name="Google Shape;2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0968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[1/</a:t>
            </a:r>
            <a:r>
              <a:rPr lang="en-GB" b="1" dirty="0"/>
              <a:t>2</a:t>
            </a:r>
            <a:r>
              <a:rPr lang="es-GB" b="1" dirty="0"/>
              <a:t>]</a:t>
            </a:r>
          </a:p>
          <a:p>
            <a:r>
              <a:rPr lang="es-GB" b="1" dirty="0"/>
              <a:t>Time:</a:t>
            </a:r>
            <a:r>
              <a:rPr lang="es-GB" b="0" dirty="0"/>
              <a:t> 5 minutes</a:t>
            </a:r>
          </a:p>
          <a:p>
            <a:endParaRPr lang="es-GB" b="1" dirty="0"/>
          </a:p>
          <a:p>
            <a:r>
              <a:rPr lang="es-GB" b="1" dirty="0"/>
              <a:t>Aim: </a:t>
            </a:r>
            <a:r>
              <a:rPr lang="es-GB" b="0" dirty="0"/>
              <a:t>to finish </a:t>
            </a:r>
            <a:r>
              <a:rPr lang="en-GB" b="0" dirty="0"/>
              <a:t>the </a:t>
            </a:r>
            <a:r>
              <a:rPr lang="es-GB" b="0" dirty="0"/>
              <a:t>sentences correctly</a:t>
            </a:r>
            <a:r>
              <a:rPr lang="en-GB" b="0" dirty="0"/>
              <a:t>,</a:t>
            </a:r>
            <a:r>
              <a:rPr lang="en-GB" b="0" baseline="0" dirty="0"/>
              <a:t> based on the grammar in the sentence starter.</a:t>
            </a:r>
            <a:endParaRPr lang="es-GB" b="1" dirty="0"/>
          </a:p>
          <a:p>
            <a:endParaRPr lang="es-GB" b="1" dirty="0"/>
          </a:p>
          <a:p>
            <a:r>
              <a:rPr lang="es-GB" b="1" dirty="0"/>
              <a:t>Procedure:</a:t>
            </a:r>
          </a:p>
          <a:p>
            <a:pPr marL="228600" indent="-228600">
              <a:buAutoNum type="arabicPeriod"/>
            </a:pPr>
            <a:r>
              <a:rPr lang="en-GB" b="0" dirty="0"/>
              <a:t>Explain to students that they will hear a sentence starter. They will need to decide how the sentence must finish.</a:t>
            </a:r>
            <a:r>
              <a:rPr lang="en-GB" b="0" baseline="0" dirty="0"/>
              <a:t> This is based on what is grammatically correct (as opposed to what they remember having read in the previous text).</a:t>
            </a:r>
            <a:endParaRPr lang="en-GB" b="0" dirty="0"/>
          </a:p>
          <a:p>
            <a:pPr marL="228600" indent="-228600">
              <a:buAutoNum type="arabicPeriod"/>
            </a:pPr>
            <a:r>
              <a:rPr lang="es-GB" b="0" dirty="0"/>
              <a:t>Optionally, they could listen again and suggest some alternative endings.</a:t>
            </a:r>
          </a:p>
          <a:p>
            <a:pPr marL="228600" indent="-228600">
              <a:buAutoNum type="arabicPeriod"/>
            </a:pPr>
            <a:r>
              <a:rPr lang="es-GB" b="0" dirty="0"/>
              <a:t>T</a:t>
            </a:r>
            <a:r>
              <a:rPr lang="en-GB" b="0" dirty="0"/>
              <a:t>hen give</a:t>
            </a:r>
            <a:r>
              <a:rPr lang="es-GB" b="0" dirty="0"/>
              <a:t> feedback</a:t>
            </a:r>
            <a:r>
              <a:rPr lang="en-GB" b="0" baseline="0" dirty="0"/>
              <a:t>. Click to show a tick next to the correct answer. Click again to reveal the audio that was heard. This may be useful to help explain to students (or elicit answers regarding) why one why answer option is grammatical and another is not. C</a:t>
            </a:r>
            <a:r>
              <a:rPr lang="es-GB" b="0" dirty="0"/>
              <a:t>heck understanding of the meaning</a:t>
            </a:r>
            <a:r>
              <a:rPr lang="en-GB" b="0" dirty="0"/>
              <a:t> of each sentence</a:t>
            </a:r>
            <a:r>
              <a:rPr lang="es-GB" b="0" dirty="0"/>
              <a:t> via oral translation into English.</a:t>
            </a:r>
            <a:r>
              <a:rPr lang="en-GB" b="0" dirty="0"/>
              <a:t> </a:t>
            </a:r>
            <a:endParaRPr lang="es-GB" b="0" dirty="0"/>
          </a:p>
          <a:p>
            <a:pPr marL="0" indent="0">
              <a:buNone/>
            </a:pPr>
            <a:endParaRPr lang="en-GB" b="0" dirty="0"/>
          </a:p>
          <a:p>
            <a:pPr marL="0" indent="0">
              <a:buNone/>
            </a:pPr>
            <a:r>
              <a:rPr lang="en-GB" b="1" dirty="0"/>
              <a:t>Reasons</a:t>
            </a:r>
            <a:r>
              <a:rPr lang="en-GB" b="1" baseline="0" dirty="0"/>
              <a:t> for grammaticality:</a:t>
            </a:r>
            <a:endParaRPr lang="en-GB" b="1" dirty="0"/>
          </a:p>
          <a:p>
            <a:pPr marL="228600" indent="-228600">
              <a:buAutoNum type="arabicPeriod"/>
            </a:pPr>
            <a:r>
              <a:rPr lang="en-GB" b="0" baseline="0" dirty="0"/>
              <a:t>Item 1 – the verb ‘</a:t>
            </a:r>
            <a:r>
              <a:rPr lang="en-GB" b="0" baseline="0" dirty="0" err="1"/>
              <a:t>somos</a:t>
            </a:r>
            <a:r>
              <a:rPr lang="en-GB" b="0" baseline="0" dirty="0"/>
              <a:t>’ is used, so a verb with a 1</a:t>
            </a:r>
            <a:r>
              <a:rPr lang="en-GB" b="0" baseline="30000" dirty="0"/>
              <a:t>st</a:t>
            </a:r>
            <a:r>
              <a:rPr lang="en-GB" b="0" baseline="0" dirty="0"/>
              <a:t> person plural ending (e.g. –</a:t>
            </a:r>
            <a:r>
              <a:rPr lang="en-GB" b="0" baseline="0" dirty="0" err="1"/>
              <a:t>emos</a:t>
            </a:r>
            <a:r>
              <a:rPr lang="en-GB" b="0" baseline="0" dirty="0"/>
              <a:t>) must follow.</a:t>
            </a:r>
          </a:p>
          <a:p>
            <a:pPr marL="228600" indent="-228600">
              <a:buAutoNum type="arabicPeriod"/>
            </a:pPr>
            <a:r>
              <a:rPr lang="en-GB" b="0" baseline="0" dirty="0"/>
              <a:t>Item 2 – the preposition ‘con’ can follow this sentence starter (‘we go to a great school WITH’), whereas an infinitive cannot. </a:t>
            </a:r>
          </a:p>
          <a:p>
            <a:pPr marL="228600" indent="-228600">
              <a:buAutoNum type="arabicPeriod"/>
            </a:pPr>
            <a:r>
              <a:rPr lang="en-GB" b="0" dirty="0"/>
              <a:t>Item 3 –</a:t>
            </a:r>
            <a:r>
              <a:rPr lang="en-GB" b="0" baseline="0" dirty="0"/>
              <a:t> the subordinate clause (‘</a:t>
            </a:r>
            <a:r>
              <a:rPr lang="en-GB" b="0" baseline="0" dirty="0" err="1"/>
              <a:t>cuando</a:t>
            </a:r>
            <a:r>
              <a:rPr lang="en-GB" b="0" baseline="0" dirty="0"/>
              <a:t> </a:t>
            </a:r>
            <a:r>
              <a:rPr lang="en-GB" b="0" baseline="0" dirty="0" err="1"/>
              <a:t>salimos</a:t>
            </a:r>
            <a:r>
              <a:rPr lang="en-GB" b="0" baseline="0" dirty="0"/>
              <a:t> de </a:t>
            </a:r>
            <a:r>
              <a:rPr lang="en-GB" b="0" baseline="0" dirty="0" err="1"/>
              <a:t>clase</a:t>
            </a:r>
            <a:r>
              <a:rPr lang="en-GB" b="0" baseline="0" dirty="0"/>
              <a:t>’) requires a main clause afterwards. A main clause must have a verb.</a:t>
            </a:r>
          </a:p>
          <a:p>
            <a:pPr marL="228600" indent="-228600">
              <a:buAutoNum type="arabicPeriod"/>
            </a:pPr>
            <a:r>
              <a:rPr lang="en-GB" b="0" baseline="0" dirty="0"/>
              <a:t>Item 4 – after ‘</a:t>
            </a:r>
            <a:r>
              <a:rPr lang="en-GB" b="0" baseline="0" dirty="0" err="1"/>
              <a:t>comemos</a:t>
            </a:r>
            <a:r>
              <a:rPr lang="en-GB" b="0" baseline="0" dirty="0"/>
              <a:t>’ a direct object or adverb/adverbial phrase can be used, so ‘</a:t>
            </a:r>
            <a:r>
              <a:rPr lang="en-GB" b="0" baseline="0" dirty="0" err="1"/>
              <a:t>mucho</a:t>
            </a:r>
            <a:r>
              <a:rPr lang="en-GB" b="0" baseline="0" dirty="0"/>
              <a:t>’ is correct. </a:t>
            </a:r>
          </a:p>
          <a:p>
            <a:pPr marL="228600" indent="-228600">
              <a:buAutoNum type="arabicPeriod"/>
            </a:pPr>
            <a:r>
              <a:rPr lang="en-GB" b="0" baseline="0" dirty="0"/>
              <a:t>Item 5 – after the subject pronoun ‘</a:t>
            </a:r>
            <a:r>
              <a:rPr lang="en-GB" b="0" baseline="0" dirty="0" err="1"/>
              <a:t>ellos</a:t>
            </a:r>
            <a:r>
              <a:rPr lang="en-GB" b="0" baseline="0" dirty="0"/>
              <a:t>’ the corresponding verb needs to be in 3</a:t>
            </a:r>
            <a:r>
              <a:rPr lang="en-GB" b="0" baseline="30000" dirty="0"/>
              <a:t>rd</a:t>
            </a:r>
            <a:r>
              <a:rPr lang="en-GB" b="0" baseline="0" dirty="0"/>
              <a:t> person plural (e.g. –an, -</a:t>
            </a:r>
            <a:r>
              <a:rPr lang="en-GB" b="0" baseline="0" dirty="0" err="1"/>
              <a:t>en</a:t>
            </a:r>
            <a:r>
              <a:rPr lang="en-GB" b="0" baseline="0" dirty="0"/>
              <a:t>).</a:t>
            </a:r>
          </a:p>
          <a:p>
            <a:pPr marL="228600" indent="-228600">
              <a:buAutoNum type="arabicPeriod"/>
            </a:pPr>
            <a:r>
              <a:rPr lang="en-GB" b="0" baseline="0" dirty="0"/>
              <a:t>Item 6 – after ‘</a:t>
            </a:r>
            <a:r>
              <a:rPr lang="en-GB" b="0" baseline="0" dirty="0" err="1"/>
              <a:t>comparten</a:t>
            </a:r>
            <a:r>
              <a:rPr lang="en-GB" b="0" baseline="0" dirty="0"/>
              <a:t>’ a noun is usually needed. ‘</a:t>
            </a:r>
            <a:r>
              <a:rPr lang="en-GB" b="0" baseline="0" dirty="0" err="1"/>
              <a:t>Actuales</a:t>
            </a:r>
            <a:r>
              <a:rPr lang="en-GB" b="0" baseline="0" dirty="0"/>
              <a:t>’ (‘current’) is an adjective and so could not appear afterwards.</a:t>
            </a:r>
            <a:endParaRPr lang="en-GB" b="0" dirty="0"/>
          </a:p>
          <a:p>
            <a:pPr marL="0" indent="0">
              <a:buNone/>
            </a:pPr>
            <a:endParaRPr lang="es-GB" b="0" dirty="0"/>
          </a:p>
          <a:p>
            <a:r>
              <a:rPr lang="es-GB" b="1" dirty="0"/>
              <a:t>Transcript:</a:t>
            </a:r>
          </a:p>
          <a:p>
            <a:pPr marL="228600" indent="-228600">
              <a:buAutoNum type="arabicPeriod"/>
            </a:pPr>
            <a:r>
              <a:rPr lang="es-GB" dirty="0"/>
              <a:t>Mi hermano Jorge Jesús y yo somos cubanos, pero...</a:t>
            </a:r>
          </a:p>
          <a:p>
            <a:pPr marL="228600" indent="-228600">
              <a:buAutoNum type="arabicPeriod"/>
            </a:pPr>
            <a:r>
              <a:rPr lang="es-GB" dirty="0"/>
              <a:t>Asistimos a un coleg</a:t>
            </a:r>
            <a:r>
              <a:rPr lang="en-GB" dirty="0" err="1"/>
              <a:t>i</a:t>
            </a:r>
            <a:r>
              <a:rPr lang="es-GB" dirty="0"/>
              <a:t>o genial...</a:t>
            </a:r>
          </a:p>
          <a:p>
            <a:pPr marL="228600" indent="-228600">
              <a:buAutoNum type="arabicPeriod"/>
            </a:pPr>
            <a:r>
              <a:rPr lang="es-GB" dirty="0"/>
              <a:t>Cuando salimos de clase...</a:t>
            </a:r>
          </a:p>
          <a:p>
            <a:pPr marL="228600" indent="-228600">
              <a:buAutoNum type="arabicPeriod"/>
            </a:pPr>
            <a:r>
              <a:rPr lang="es-GB" dirty="0"/>
              <a:t>Normalmente ponen mucha comida en la mesa y comemos...</a:t>
            </a:r>
          </a:p>
          <a:p>
            <a:pPr marL="228600" indent="-228600">
              <a:buAutoNum type="arabicPeriod"/>
            </a:pPr>
            <a:r>
              <a:rPr lang="es-GB" dirty="0"/>
              <a:t>Tenemos una buena relación, pero ellos... </a:t>
            </a:r>
          </a:p>
          <a:p>
            <a:pPr marL="228600" indent="-228600">
              <a:buAutoNum type="arabicPeriod"/>
            </a:pPr>
            <a:r>
              <a:rPr lang="es-GB" dirty="0"/>
              <a:t>Siempre comparten... </a:t>
            </a:r>
          </a:p>
          <a:p>
            <a:pPr marL="228600" indent="-228600">
              <a:buAutoNum type="arabicPeriod"/>
            </a:pPr>
            <a:endParaRPr lang="es-GB" dirty="0"/>
          </a:p>
          <a:p>
            <a:pPr marL="0" indent="0">
              <a:buNone/>
            </a:pPr>
            <a:r>
              <a:rPr lang="es-GB" dirty="0"/>
              <a:t>Photos of Little Havana by @naomitamar (</a:t>
            </a:r>
            <a:r>
              <a:rPr lang="es-ES" sz="1200" b="0" i="0" kern="1200" dirty="0">
                <a:solidFill>
                  <a:schemeClr val="tx1"/>
                </a:solidFill>
                <a:effectLst/>
                <a:latin typeface="+mn-lt"/>
                <a:ea typeface="+mn-ea"/>
                <a:cs typeface="+mn-cs"/>
              </a:rPr>
              <a:t>free </a:t>
            </a:r>
            <a:r>
              <a:rPr lang="es-ES" sz="1200" b="0" i="0" kern="1200" dirty="0" err="1">
                <a:solidFill>
                  <a:schemeClr val="tx1"/>
                </a:solidFill>
                <a:effectLst/>
                <a:latin typeface="+mn-lt"/>
                <a:ea typeface="+mn-ea"/>
                <a:cs typeface="+mn-cs"/>
              </a:rPr>
              <a:t>to</a:t>
            </a:r>
            <a:r>
              <a:rPr lang="es-ES" sz="1200" b="0" i="0" kern="1200" dirty="0">
                <a:solidFill>
                  <a:schemeClr val="tx1"/>
                </a:solidFill>
                <a:effectLst/>
                <a:latin typeface="+mn-lt"/>
                <a:ea typeface="+mn-ea"/>
                <a:cs typeface="+mn-cs"/>
              </a:rPr>
              <a:t> use </a:t>
            </a:r>
            <a:r>
              <a:rPr lang="es-ES" sz="1200" b="0" i="0" kern="1200" dirty="0" err="1">
                <a:solidFill>
                  <a:schemeClr val="tx1"/>
                </a:solidFill>
                <a:effectLst/>
                <a:latin typeface="+mn-lt"/>
                <a:ea typeface="+mn-ea"/>
                <a:cs typeface="+mn-cs"/>
              </a:rPr>
              <a:t>under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Unsplash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License</a:t>
            </a:r>
            <a:r>
              <a:rPr lang="es-ES" sz="1200" b="0" i="0" kern="1200" dirty="0">
                <a:solidFill>
                  <a:schemeClr val="tx1"/>
                </a:solidFill>
                <a:effectLst/>
                <a:latin typeface="+mn-lt"/>
                <a:ea typeface="+mn-ea"/>
                <a:cs typeface="+mn-cs"/>
              </a:rPr>
              <a:t>).</a:t>
            </a:r>
            <a:endParaRPr lang="es-GB" dirty="0"/>
          </a:p>
          <a:p>
            <a:endParaRPr lang="en-GB" b="0" baseline="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14</a:t>
            </a:fld>
            <a:endParaRPr lang="en-US"/>
          </a:p>
        </p:txBody>
      </p:sp>
    </p:spTree>
    <p:extLst>
      <p:ext uri="{BB962C8B-B14F-4D97-AF65-F5344CB8AC3E}">
        <p14:creationId xmlns:p14="http://schemas.microsoft.com/office/powerpoint/2010/main" val="1589506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a:t>[2/2]</a:t>
            </a:r>
            <a:endParaRPr lang="es-GB" b="1"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15</a:t>
            </a:fld>
            <a:endParaRPr lang="en-US"/>
          </a:p>
        </p:txBody>
      </p:sp>
    </p:spTree>
    <p:extLst>
      <p:ext uri="{BB962C8B-B14F-4D97-AF65-F5344CB8AC3E}">
        <p14:creationId xmlns:p14="http://schemas.microsoft.com/office/powerpoint/2010/main" val="2848384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[1/6]</a:t>
            </a:r>
          </a:p>
          <a:p>
            <a:r>
              <a:rPr lang="en-US" b="1" dirty="0"/>
              <a:t>Timing: </a:t>
            </a:r>
            <a:r>
              <a:rPr lang="en-US" b="0" dirty="0"/>
              <a:t>8 minutes</a:t>
            </a:r>
          </a:p>
          <a:p>
            <a:endParaRPr lang="en-US" b="1" dirty="0"/>
          </a:p>
          <a:p>
            <a:r>
              <a:rPr lang="en-US" b="1" dirty="0"/>
              <a:t>Aim: </a:t>
            </a:r>
            <a:r>
              <a:rPr lang="en-US" b="0" dirty="0"/>
              <a:t>to </a:t>
            </a:r>
            <a:r>
              <a:rPr lang="en-US" b="0" baseline="0" dirty="0"/>
              <a:t>successfully write sentences using 1</a:t>
            </a:r>
            <a:r>
              <a:rPr lang="en-US" b="0" baseline="30000" dirty="0"/>
              <a:t>st</a:t>
            </a:r>
            <a:r>
              <a:rPr lang="en-US" b="0" baseline="0" dirty="0"/>
              <a:t> and 3</a:t>
            </a:r>
            <a:r>
              <a:rPr lang="en-US" b="0" baseline="30000" dirty="0"/>
              <a:t>rd</a:t>
            </a:r>
            <a:r>
              <a:rPr lang="en-US" b="0" baseline="0" dirty="0"/>
              <a:t> person plural endings of –er/–</a:t>
            </a:r>
            <a:r>
              <a:rPr lang="en-US" b="0" baseline="0" dirty="0" err="1"/>
              <a:t>ir</a:t>
            </a:r>
            <a:r>
              <a:rPr lang="en-US" b="0" baseline="0" dirty="0"/>
              <a:t> verbs in the present tense for the five slides that follow.</a:t>
            </a:r>
            <a:endParaRPr lang="en-US" b="0" dirty="0"/>
          </a:p>
          <a:p>
            <a:endParaRPr lang="en-US" b="1" dirty="0"/>
          </a:p>
          <a:p>
            <a:r>
              <a:rPr lang="en-US" b="1" dirty="0"/>
              <a:t>Procedure:</a:t>
            </a:r>
          </a:p>
          <a:p>
            <a:pPr marL="228600" indent="-228600">
              <a:buAutoNum type="arabicPeriod"/>
            </a:pPr>
            <a:r>
              <a:rPr lang="en-US" b="0" dirty="0"/>
              <a:t>Students write</a:t>
            </a:r>
            <a:r>
              <a:rPr lang="en-US" b="0" baseline="0" dirty="0"/>
              <a:t> the sentence in Spanish as indicated by </a:t>
            </a:r>
            <a:r>
              <a:rPr lang="en-US" b="0" baseline="0"/>
              <a:t>the text/images. This could be done using mini white-boards.</a:t>
            </a:r>
          </a:p>
          <a:p>
            <a:pPr marL="0" indent="0">
              <a:buNone/>
            </a:pPr>
            <a:endParaRPr lang="en-US" b="0" baseline="0"/>
          </a:p>
          <a:p>
            <a:pPr marL="0" indent="0">
              <a:buNone/>
            </a:pPr>
            <a:r>
              <a:rPr lang="en-US" b="1" baseline="0"/>
              <a:t>Note: </a:t>
            </a:r>
            <a:r>
              <a:rPr lang="en-US" b="0" baseline="0"/>
              <a:t>this could also be done as a teacher-led whole-class speaking activity.</a:t>
            </a:r>
            <a:endParaRPr lang="en-US" b="0" baseline="0" dirty="0"/>
          </a:p>
          <a:p>
            <a:pPr marL="228600" indent="-228600">
              <a:buAutoNum type="arabicPeriod"/>
            </a:pPr>
            <a:endParaRPr lang="en-US" b="0"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817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62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[3/6]</a:t>
            </a:r>
          </a:p>
          <a:p>
            <a:r>
              <a:rPr lang="en-GB" b="1"/>
              <a:t>Note</a:t>
            </a:r>
            <a:r>
              <a:rPr lang="en-GB"/>
              <a:t>: a hint is included</a:t>
            </a:r>
            <a:r>
              <a:rPr lang="en-GB" baseline="0"/>
              <a:t> to try to prompt use of the previously taught verb, ‘soler’ (given the focus on the –emos ending in this lesson).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548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
            </a:r>
            <a:r>
              <a:rPr lang="en-GB" b="1"/>
              <a:t>4/6]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0"/>
              <a:t>students already learnt the rule for adverb formation</a:t>
            </a:r>
            <a:r>
              <a:rPr lang="en-GB" b="0" baseline="0"/>
              <a:t> with adjectives ending in –o/–a. However, this was done some time ago, so a hint is given here about the need to use the feminine form.</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1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GB" b="1" noProof="0" dirty="0"/>
              <a:t>Aim: </a:t>
            </a:r>
            <a:r>
              <a:rPr lang="en-GB" noProof="0" dirty="0"/>
              <a:t>to </a:t>
            </a:r>
            <a:r>
              <a:rPr lang="en-GB" noProof="0"/>
              <a:t>practise receptive recall of 7 </a:t>
            </a:r>
            <a:r>
              <a:rPr lang="en-GB" noProof="0" dirty="0"/>
              <a:t>words from this week’s revisited vocabulary.</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listen to each recording and try to fill in the gaps with most suitable word from the table (this is vocabulary from this week’s revisited sets), thinking carefully about the meaning of the </a:t>
            </a:r>
            <a:r>
              <a:rPr lang="en-GB" noProof="0"/>
              <a:t>sentences and what might be grammatically possible.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Once the recordings have been played, the teacher asks the </a:t>
            </a:r>
            <a:r>
              <a:rPr lang="en-GB" noProof="0"/>
              <a:t>students for the meaning of the word</a:t>
            </a:r>
            <a:r>
              <a:rPr lang="en-GB" baseline="0" noProof="0"/>
              <a:t> in orange.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a:t>
            </a:r>
            <a:r>
              <a:rPr lang="en-GB" noProof="0"/>
              <a:t>. The teacher reveals </a:t>
            </a:r>
            <a:r>
              <a:rPr lang="en-GB" noProof="0" dirty="0"/>
              <a:t>the answers with further </a:t>
            </a:r>
            <a:r>
              <a:rPr lang="en-GB" noProof="0"/>
              <a:t>clicks. Check understanding of the gender of all nouns, at this stage,</a:t>
            </a:r>
            <a:r>
              <a:rPr lang="en-GB" baseline="0" noProof="0"/>
              <a:t> asking for the definite article.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4: There </a:t>
            </a:r>
            <a:r>
              <a:rPr lang="en-GB" noProof="0" dirty="0"/>
              <a:t>is one word that has not been used: ‘</a:t>
            </a:r>
            <a:r>
              <a:rPr lang="en-GB" noProof="0" dirty="0" err="1"/>
              <a:t>siguiente</a:t>
            </a:r>
            <a:r>
              <a:rPr lang="en-GB" noProof="0"/>
              <a:t>’. The teacher </a:t>
            </a:r>
            <a:r>
              <a:rPr lang="en-GB" noProof="0" dirty="0"/>
              <a:t>asks </a:t>
            </a:r>
            <a:r>
              <a:rPr lang="en-GB" noProof="0"/>
              <a:t>students for the </a:t>
            </a:r>
            <a:r>
              <a:rPr lang="en-GB" noProof="0" dirty="0"/>
              <a:t>meaning of ‘</a:t>
            </a:r>
            <a:r>
              <a:rPr lang="en-GB" noProof="0" dirty="0" err="1"/>
              <a:t>siguiente</a:t>
            </a:r>
            <a:r>
              <a:rPr lang="en-GB" noProof="0" dirty="0"/>
              <a:t>’ </a:t>
            </a:r>
            <a:r>
              <a:rPr lang="en-GB" noProof="0"/>
              <a:t>(=next, following). Students</a:t>
            </a:r>
            <a:r>
              <a:rPr lang="en-GB" baseline="0" noProof="0"/>
              <a:t> could be asked, ‘¿Cómo se dice ‘the next/following day’ en español? (=el día siguiente)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a:spcBef>
                <a:spcPts val="1200"/>
              </a:spcBef>
            </a:pPr>
            <a:r>
              <a:rPr lang="en-GB" b="1" noProof="0"/>
              <a:t>Transcript</a:t>
            </a:r>
            <a:r>
              <a:rPr lang="en-GB" b="1" noProof="0" dirty="0"/>
              <a:t>: </a:t>
            </a:r>
          </a:p>
          <a:p>
            <a:pPr marL="228600" indent="-228600">
              <a:spcBef>
                <a:spcPts val="1200"/>
              </a:spcBef>
              <a:buFont typeface="+mj-lt"/>
              <a:buAutoNum type="arabicPeriod"/>
            </a:pPr>
            <a:r>
              <a:rPr lang="en-GB" sz="1200" dirty="0" err="1">
                <a:solidFill>
                  <a:srgbClr val="203864"/>
                </a:solidFill>
              </a:rPr>
              <a:t>Celebro</a:t>
            </a:r>
            <a:r>
              <a:rPr lang="en-GB" sz="1200" dirty="0">
                <a:solidFill>
                  <a:srgbClr val="203864"/>
                </a:solidFill>
              </a:rPr>
              <a:t> una fiesta con mi </a:t>
            </a:r>
            <a:r>
              <a:rPr lang="en-GB" sz="1200" dirty="0" err="1">
                <a:solidFill>
                  <a:srgbClr val="203864"/>
                </a:solidFill>
              </a:rPr>
              <a:t>familia</a:t>
            </a:r>
            <a:r>
              <a:rPr lang="en-GB" sz="1200" dirty="0">
                <a:solidFill>
                  <a:srgbClr val="203864"/>
                </a:solidFill>
              </a:rPr>
              <a:t> hasta la [beep].</a:t>
            </a:r>
          </a:p>
          <a:p>
            <a:pPr marL="228600" indent="-228600">
              <a:spcBef>
                <a:spcPts val="1200"/>
              </a:spcBef>
              <a:buFont typeface="+mj-lt"/>
              <a:buAutoNum type="arabicPeriod"/>
            </a:pPr>
            <a:r>
              <a:rPr lang="es-ES" sz="1200" b="0" dirty="0">
                <a:solidFill>
                  <a:srgbClr val="203864"/>
                </a:solidFill>
              </a:rPr>
              <a:t>Mis padres tienen que [</a:t>
            </a:r>
            <a:r>
              <a:rPr lang="es-ES" sz="1200" b="0" dirty="0" err="1">
                <a:solidFill>
                  <a:srgbClr val="203864"/>
                </a:solidFill>
              </a:rPr>
              <a:t>beep</a:t>
            </a:r>
            <a:r>
              <a:rPr lang="es-ES" sz="1200" b="0" dirty="0">
                <a:solidFill>
                  <a:srgbClr val="203864"/>
                </a:solidFill>
              </a:rPr>
              <a:t>] mucha comida.</a:t>
            </a:r>
          </a:p>
          <a:p>
            <a:pPr marL="228600" indent="-228600">
              <a:spcBef>
                <a:spcPts val="1200"/>
              </a:spcBef>
              <a:buFont typeface="+mj-lt"/>
              <a:buAutoNum type="arabicPeriod"/>
            </a:pPr>
            <a:r>
              <a:rPr lang="es-ES" sz="1200" b="0" dirty="0">
                <a:solidFill>
                  <a:srgbClr val="203864"/>
                </a:solidFill>
              </a:rPr>
              <a:t>Normalmente hace mucho frío durante el [</a:t>
            </a:r>
            <a:r>
              <a:rPr lang="es-ES" sz="1200" b="0" err="1">
                <a:solidFill>
                  <a:srgbClr val="203864"/>
                </a:solidFill>
              </a:rPr>
              <a:t>beep</a:t>
            </a:r>
            <a:r>
              <a:rPr lang="es-ES" sz="1200" b="0">
                <a:solidFill>
                  <a:srgbClr val="203864"/>
                </a:solidFill>
              </a:rPr>
              <a:t>].</a:t>
            </a:r>
            <a:endParaRPr lang="es-ES" sz="1200" b="0" dirty="0">
              <a:solidFill>
                <a:srgbClr val="203864"/>
              </a:solidFill>
            </a:endParaRPr>
          </a:p>
          <a:p>
            <a:pPr marL="228600" indent="-228600">
              <a:spcBef>
                <a:spcPts val="1200"/>
              </a:spcBef>
              <a:buFont typeface="+mj-lt"/>
              <a:buAutoNum type="arabicPeriod"/>
            </a:pPr>
            <a:r>
              <a:rPr lang="es-ES" sz="1200" b="0" dirty="0">
                <a:solidFill>
                  <a:srgbClr val="203864"/>
                </a:solidFill>
              </a:rPr>
              <a:t>…pero me encanta la [</a:t>
            </a:r>
            <a:r>
              <a:rPr lang="es-ES" sz="1200" b="0" dirty="0" err="1">
                <a:solidFill>
                  <a:srgbClr val="203864"/>
                </a:solidFill>
              </a:rPr>
              <a:t>beep</a:t>
            </a:r>
            <a:r>
              <a:rPr lang="es-ES" sz="1200" b="0" dirty="0">
                <a:solidFill>
                  <a:srgbClr val="203864"/>
                </a:solidFill>
              </a:rPr>
              <a:t>] de Nochevieja.</a:t>
            </a:r>
          </a:p>
          <a:p>
            <a:pPr marL="228600" indent="-228600">
              <a:spcBef>
                <a:spcPts val="1200"/>
              </a:spcBef>
              <a:buFont typeface="+mj-lt"/>
              <a:buAutoNum type="arabicPeriod"/>
            </a:pPr>
            <a:r>
              <a:rPr lang="es-ES" sz="1200" b="0" dirty="0">
                <a:solidFill>
                  <a:srgbClr val="203864"/>
                </a:solidFill>
              </a:rPr>
              <a:t>Nunca olvido [</a:t>
            </a:r>
            <a:r>
              <a:rPr lang="es-ES" sz="1200" b="0" dirty="0" err="1">
                <a:solidFill>
                  <a:srgbClr val="203864"/>
                </a:solidFill>
              </a:rPr>
              <a:t>beep</a:t>
            </a:r>
            <a:r>
              <a:rPr lang="es-ES" sz="1200" b="0" dirty="0">
                <a:solidFill>
                  <a:srgbClr val="203864"/>
                </a:solidFill>
              </a:rPr>
              <a:t>] tarjetas a mis amigos y familia.</a:t>
            </a:r>
          </a:p>
          <a:p>
            <a:pPr marL="228600" indent="-228600">
              <a:spcBef>
                <a:spcPts val="1200"/>
              </a:spcBef>
              <a:buFont typeface="+mj-lt"/>
              <a:buAutoNum type="arabicPeriod"/>
            </a:pPr>
            <a:r>
              <a:rPr lang="es-ES" sz="1200" b="0" dirty="0">
                <a:solidFill>
                  <a:srgbClr val="203864"/>
                </a:solidFill>
              </a:rPr>
              <a:t>Después de cenar siempre cantamos y tocamos la [</a:t>
            </a:r>
            <a:r>
              <a:rPr lang="es-ES" sz="1200" b="0" err="1">
                <a:solidFill>
                  <a:srgbClr val="203864"/>
                </a:solidFill>
              </a:rPr>
              <a:t>beep</a:t>
            </a:r>
            <a:r>
              <a:rPr lang="es-ES" sz="1200" b="0">
                <a:solidFill>
                  <a:srgbClr val="203864"/>
                </a:solidFill>
              </a:rPr>
              <a:t>].</a:t>
            </a:r>
            <a:endParaRPr lang="es-ES" sz="1200" b="0" dirty="0">
              <a:solidFill>
                <a:srgbClr val="203864"/>
              </a:solidFill>
            </a:endParaRPr>
          </a:p>
          <a:p>
            <a:pPr marL="228600" indent="-228600">
              <a:spcBef>
                <a:spcPts val="1200"/>
              </a:spcBef>
              <a:buFont typeface="+mj-lt"/>
              <a:buAutoNum type="arabicPeriod"/>
            </a:pPr>
            <a:r>
              <a:rPr lang="es-ES" sz="1200" b="0" dirty="0">
                <a:solidFill>
                  <a:srgbClr val="203864"/>
                </a:solidFill>
              </a:rPr>
              <a:t>A veces mi padre tiene [</a:t>
            </a:r>
            <a:r>
              <a:rPr lang="es-ES" sz="1200" b="0" dirty="0" err="1">
                <a:solidFill>
                  <a:srgbClr val="203864"/>
                </a:solidFill>
              </a:rPr>
              <a:t>beep</a:t>
            </a:r>
            <a:r>
              <a:rPr lang="es-ES" sz="1200" b="0" dirty="0">
                <a:solidFill>
                  <a:srgbClr val="203864"/>
                </a:solidFill>
              </a:rPr>
              <a:t>] de cabeza porque bebe mucho vino.</a:t>
            </a:r>
          </a:p>
          <a:p>
            <a:endParaRPr lang="es-E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50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[5/6]</a:t>
            </a:r>
            <a:endParaRPr lang="en-GB" dirty="0"/>
          </a:p>
          <a:p>
            <a:r>
              <a:rPr lang="en-GB" b="1"/>
              <a:t>Note: </a:t>
            </a:r>
            <a:r>
              <a:rPr lang="en-GB" b="0"/>
              <a:t>possessive</a:t>
            </a:r>
            <a:r>
              <a:rPr lang="en-GB" b="0" baseline="0"/>
              <a:t> ‘de’ is needed here. This is a previously taught feature but some students may benefit from a prompt.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290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[6/6]</a:t>
            </a:r>
            <a:endParaRPr lang="en-GB" dirty="0"/>
          </a:p>
          <a:p>
            <a:r>
              <a:rPr lang="en-GB" b="1"/>
              <a:t>Note</a:t>
            </a:r>
            <a:r>
              <a:rPr lang="en-GB"/>
              <a:t>: the</a:t>
            </a:r>
            <a:r>
              <a:rPr lang="en-GB" baseline="0"/>
              <a:t> indirect object pronoun ‘les’ was taught earlier in year 9, though it may be a point of difficulty given the word order difference with the English here (‘ask them for’), so a hint is included.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22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a:solidFill>
                  <a:schemeClr val="tx1"/>
                </a:solidFill>
                <a:effectLst/>
                <a:latin typeface="+mn-lt"/>
                <a:ea typeface="+mn-ea"/>
                <a:cs typeface="+mn-cs"/>
              </a:rPr>
              <a:t>Blanca Román.</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lvl="0" algn="l">
              <a:lnSpc>
                <a:spcPct val="100000"/>
              </a:lnSpc>
              <a:spcBef>
                <a:spcPts val="0"/>
              </a:spcBef>
              <a:defRPr/>
            </a:pPr>
            <a:r>
              <a:rPr lang="en-GB">
                <a:solidFill>
                  <a:schemeClr val="bg1"/>
                </a:solidFill>
              </a:rPr>
              <a:t>Introduction of –er/–ir</a:t>
            </a:r>
            <a:r>
              <a:rPr lang="en-GB" baseline="0">
                <a:solidFill>
                  <a:schemeClr val="bg1"/>
                </a:solidFill>
              </a:rPr>
              <a:t> verbs in </a:t>
            </a:r>
            <a:r>
              <a:rPr lang="en-GB">
                <a:solidFill>
                  <a:schemeClr val="bg1"/>
                </a:solidFill>
              </a:rPr>
              <a:t>1</a:t>
            </a:r>
            <a:r>
              <a:rPr lang="en-GB" baseline="30000">
                <a:solidFill>
                  <a:schemeClr val="bg1"/>
                </a:solidFill>
              </a:rPr>
              <a:t>st</a:t>
            </a:r>
            <a:r>
              <a:rPr lang="en-GB">
                <a:solidFill>
                  <a:schemeClr val="bg1"/>
                </a:solidFill>
              </a:rPr>
              <a:t> person preterite (–imos)</a:t>
            </a:r>
          </a:p>
          <a:p>
            <a:pPr lvl="0" algn="l">
              <a:lnSpc>
                <a:spcPct val="100000"/>
              </a:lnSpc>
              <a:spcBef>
                <a:spcPts val="0"/>
              </a:spcBef>
              <a:defRPr/>
            </a:pPr>
            <a:r>
              <a:rPr lang="en-GB">
                <a:solidFill>
                  <a:schemeClr val="bg1"/>
                </a:solidFill>
              </a:rPr>
              <a:t>Consolidation of regular </a:t>
            </a:r>
            <a:r>
              <a:rPr lang="en-GB" dirty="0">
                <a:solidFill>
                  <a:schemeClr val="bg1"/>
                </a:solidFill>
              </a:rPr>
              <a:t>–</a:t>
            </a:r>
            <a:r>
              <a:rPr lang="en-GB" dirty="0" err="1">
                <a:solidFill>
                  <a:schemeClr val="bg1"/>
                </a:solidFill>
              </a:rPr>
              <a:t>ar</a:t>
            </a:r>
            <a:r>
              <a:rPr lang="en-GB" dirty="0">
                <a:solidFill>
                  <a:schemeClr val="bg1"/>
                </a:solidFill>
              </a:rPr>
              <a:t> verbs 1</a:t>
            </a:r>
            <a:r>
              <a:rPr lang="en-GB" baseline="30000" dirty="0">
                <a:solidFill>
                  <a:schemeClr val="bg1"/>
                </a:solidFill>
              </a:rPr>
              <a:t>st</a:t>
            </a:r>
            <a:r>
              <a:rPr lang="en-GB" dirty="0">
                <a:solidFill>
                  <a:schemeClr val="bg1"/>
                </a:solidFill>
              </a:rPr>
              <a:t> person –</a:t>
            </a:r>
            <a:r>
              <a:rPr lang="en-GB" dirty="0" err="1">
                <a:solidFill>
                  <a:schemeClr val="bg1"/>
                </a:solidFill>
              </a:rPr>
              <a:t>amos</a:t>
            </a:r>
            <a:r>
              <a:rPr lang="en-GB" dirty="0">
                <a:solidFill>
                  <a:schemeClr val="bg1"/>
                </a:solidFill>
              </a:rPr>
              <a:t> </a:t>
            </a:r>
            <a:r>
              <a:rPr lang="en-GB" dirty="0" err="1">
                <a:solidFill>
                  <a:schemeClr val="bg1"/>
                </a:solidFill>
              </a:rPr>
              <a:t>preterite</a:t>
            </a:r>
            <a:endParaRPr lang="en-GB" dirty="0">
              <a:solidFill>
                <a:schemeClr val="bg1"/>
              </a:solidFill>
            </a:endParaRPr>
          </a:p>
          <a:p>
            <a:pPr lvl="0" algn="l">
              <a:lnSpc>
                <a:spcPct val="100000"/>
              </a:lnSpc>
              <a:spcBef>
                <a:spcPts val="0"/>
              </a:spcBef>
              <a:defRPr/>
            </a:pPr>
            <a:r>
              <a:rPr lang="en-GB">
                <a:solidFill>
                  <a:schemeClr val="bg1"/>
                </a:solidFill>
              </a:rPr>
              <a:t>Consolidation of SSCs [ge] and [je]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9.2.1.4 (introduce): </a:t>
            </a:r>
            <a:r>
              <a:rPr lang="en-GB" sz="1200" b="0" i="0" u="none" strike="noStrike" kern="1200" cap="none" dirty="0" err="1">
                <a:solidFill>
                  <a:schemeClr val="tx1"/>
                </a:solidFill>
                <a:effectLst/>
                <a:latin typeface="+mn-lt"/>
                <a:ea typeface="Calibri"/>
                <a:cs typeface="Calibri"/>
                <a:sym typeface="Calibri"/>
              </a:rPr>
              <a:t>nacer</a:t>
            </a:r>
            <a:r>
              <a:rPr lang="en-GB" sz="1200" b="0" i="0" u="none" strike="noStrike" kern="1200" cap="none" dirty="0">
                <a:solidFill>
                  <a:schemeClr val="tx1"/>
                </a:solidFill>
                <a:effectLst/>
                <a:latin typeface="+mn-lt"/>
                <a:ea typeface="Calibri"/>
                <a:cs typeface="Calibri"/>
                <a:sym typeface="Calibri"/>
              </a:rPr>
              <a:t> [426]; </a:t>
            </a:r>
            <a:r>
              <a:rPr lang="en-GB" sz="1200" b="0" i="0" u="none" strike="noStrike" kern="1200" cap="none" dirty="0" err="1">
                <a:solidFill>
                  <a:schemeClr val="tx1"/>
                </a:solidFill>
                <a:effectLst/>
                <a:latin typeface="+mn-lt"/>
                <a:ea typeface="Calibri"/>
                <a:cs typeface="Calibri"/>
                <a:sym typeface="Calibri"/>
              </a:rPr>
              <a:t>reconocer</a:t>
            </a:r>
            <a:r>
              <a:rPr lang="en-GB" sz="1200" b="0" i="0" u="none" strike="noStrike" kern="1200" cap="none" dirty="0">
                <a:solidFill>
                  <a:schemeClr val="tx1"/>
                </a:solidFill>
                <a:effectLst/>
                <a:latin typeface="+mn-lt"/>
                <a:ea typeface="Calibri"/>
                <a:cs typeface="Calibri"/>
                <a:sym typeface="Calibri"/>
              </a:rPr>
              <a:t> [400]; </a:t>
            </a:r>
            <a:r>
              <a:rPr lang="en-GB" sz="1200" b="0" i="0" u="none" strike="noStrike" kern="1200" cap="none" dirty="0" err="1">
                <a:solidFill>
                  <a:schemeClr val="tx1"/>
                </a:solidFill>
                <a:effectLst/>
                <a:latin typeface="+mn-lt"/>
                <a:ea typeface="Calibri"/>
                <a:cs typeface="Calibri"/>
                <a:sym typeface="Calibri"/>
              </a:rPr>
              <a:t>cumplir</a:t>
            </a:r>
            <a:r>
              <a:rPr lang="en-GB" sz="1200" b="0" i="0" u="none" strike="noStrike" kern="1200" cap="none" dirty="0">
                <a:solidFill>
                  <a:schemeClr val="tx1"/>
                </a:solidFill>
                <a:effectLst/>
                <a:latin typeface="+mn-lt"/>
                <a:ea typeface="Calibri"/>
                <a:cs typeface="Calibri"/>
                <a:sym typeface="Calibri"/>
              </a:rPr>
              <a:t> [385]; </a:t>
            </a:r>
            <a:r>
              <a:rPr lang="en-GB" sz="1200" b="0" i="0" u="none" strike="noStrike" kern="1200" cap="none" dirty="0" err="1">
                <a:solidFill>
                  <a:schemeClr val="tx1"/>
                </a:solidFill>
                <a:effectLst/>
                <a:latin typeface="+mn-lt"/>
                <a:ea typeface="Calibri"/>
                <a:cs typeface="Calibri"/>
                <a:sym typeface="Calibri"/>
              </a:rPr>
              <a:t>huir</a:t>
            </a:r>
            <a:r>
              <a:rPr lang="en-GB" sz="1200" b="0" i="0" u="none" strike="noStrike" kern="1200" cap="none" dirty="0">
                <a:solidFill>
                  <a:schemeClr val="tx1"/>
                </a:solidFill>
                <a:effectLst/>
                <a:latin typeface="+mn-lt"/>
                <a:ea typeface="Calibri"/>
                <a:cs typeface="Calibri"/>
                <a:sym typeface="Calibri"/>
              </a:rPr>
              <a:t> [1359]; </a:t>
            </a:r>
            <a:r>
              <a:rPr lang="en-GB" sz="1200" b="0" i="0" u="none" strike="noStrike" kern="1200" cap="none" dirty="0" err="1">
                <a:solidFill>
                  <a:schemeClr val="tx1"/>
                </a:solidFill>
                <a:effectLst/>
                <a:latin typeface="+mn-lt"/>
                <a:ea typeface="Calibri"/>
                <a:cs typeface="Calibri"/>
                <a:sym typeface="Calibri"/>
              </a:rPr>
              <a:t>sentir</a:t>
            </a:r>
            <a:r>
              <a:rPr lang="en-GB" sz="1200" b="0" i="0" u="none" strike="noStrike" kern="1200" cap="none" dirty="0">
                <a:solidFill>
                  <a:schemeClr val="tx1"/>
                </a:solidFill>
                <a:effectLst/>
                <a:latin typeface="+mn-lt"/>
                <a:ea typeface="Calibri"/>
                <a:cs typeface="Calibri"/>
                <a:sym typeface="Calibri"/>
              </a:rPr>
              <a:t> [136]; </a:t>
            </a:r>
            <a:r>
              <a:rPr lang="en-GB" sz="1200" b="0" i="0" u="none" strike="noStrike" kern="1200" cap="none" dirty="0" err="1">
                <a:solidFill>
                  <a:schemeClr val="tx1"/>
                </a:solidFill>
                <a:effectLst/>
                <a:latin typeface="+mn-lt"/>
                <a:ea typeface="Calibri"/>
                <a:cs typeface="Calibri"/>
                <a:sym typeface="Calibri"/>
              </a:rPr>
              <a:t>oír</a:t>
            </a:r>
            <a:r>
              <a:rPr lang="en-GB" sz="1200" b="0" i="0" u="none" strike="noStrike" kern="1200" cap="none" dirty="0">
                <a:solidFill>
                  <a:schemeClr val="tx1"/>
                </a:solidFill>
                <a:effectLst/>
                <a:latin typeface="+mn-lt"/>
                <a:ea typeface="Calibri"/>
                <a:cs typeface="Calibri"/>
                <a:sym typeface="Calibri"/>
              </a:rPr>
              <a:t> [254]; </a:t>
            </a:r>
            <a:r>
              <a:rPr lang="en-GB" sz="1200" b="0" i="0" u="none" strike="noStrike" kern="1200" cap="none" dirty="0" err="1">
                <a:solidFill>
                  <a:schemeClr val="tx1"/>
                </a:solidFill>
                <a:effectLst/>
                <a:latin typeface="+mn-lt"/>
                <a:ea typeface="Calibri"/>
                <a:cs typeface="Calibri"/>
                <a:sym typeface="Calibri"/>
              </a:rPr>
              <a:t>duda</a:t>
            </a:r>
            <a:r>
              <a:rPr lang="en-GB" sz="1200" b="0" i="0" u="none" strike="noStrike" kern="1200" cap="none" dirty="0">
                <a:solidFill>
                  <a:schemeClr val="tx1"/>
                </a:solidFill>
                <a:effectLst/>
                <a:latin typeface="+mn-lt"/>
                <a:ea typeface="Calibri"/>
                <a:cs typeface="Calibri"/>
                <a:sym typeface="Calibri"/>
              </a:rPr>
              <a:t> [531]; </a:t>
            </a:r>
            <a:r>
              <a:rPr lang="en-GB" sz="1200" b="0" i="0" u="none" strike="noStrike" kern="1200" cap="none" dirty="0" err="1">
                <a:solidFill>
                  <a:schemeClr val="tx1"/>
                </a:solidFill>
                <a:effectLst/>
                <a:latin typeface="+mn-lt"/>
                <a:ea typeface="Calibri"/>
                <a:cs typeface="Calibri"/>
                <a:sym typeface="Calibri"/>
              </a:rPr>
              <a:t>experiencia</a:t>
            </a:r>
            <a:r>
              <a:rPr lang="en-GB" sz="1200" b="0" i="0" u="none" strike="noStrike" kern="1200" cap="none" dirty="0">
                <a:solidFill>
                  <a:schemeClr val="tx1"/>
                </a:solidFill>
                <a:effectLst/>
                <a:latin typeface="+mn-lt"/>
                <a:ea typeface="Calibri"/>
                <a:cs typeface="Calibri"/>
                <a:sym typeface="Calibri"/>
              </a:rPr>
              <a:t> [416]; </a:t>
            </a:r>
            <a:r>
              <a:rPr lang="en-GB" sz="1200" b="0" i="0" u="none" strike="noStrike" kern="1200" cap="none" dirty="0" err="1">
                <a:solidFill>
                  <a:schemeClr val="tx1"/>
                </a:solidFill>
                <a:effectLst/>
                <a:latin typeface="+mn-lt"/>
                <a:ea typeface="Calibri"/>
                <a:cs typeface="Calibri"/>
                <a:sym typeface="Calibri"/>
              </a:rPr>
              <a:t>esperanza</a:t>
            </a:r>
            <a:r>
              <a:rPr lang="en-GB" sz="1200" b="0" i="0" u="none" strike="noStrike" kern="1200" cap="none" dirty="0">
                <a:solidFill>
                  <a:schemeClr val="tx1"/>
                </a:solidFill>
                <a:effectLst/>
                <a:latin typeface="+mn-lt"/>
                <a:ea typeface="Calibri"/>
                <a:cs typeface="Calibri"/>
                <a:sym typeface="Calibri"/>
              </a:rPr>
              <a:t> [987]; </a:t>
            </a:r>
            <a:r>
              <a:rPr lang="en-GB" sz="1200" b="0" i="0" u="none" strike="noStrike" kern="1200" cap="none" dirty="0" err="1">
                <a:solidFill>
                  <a:schemeClr val="tx1"/>
                </a:solidFill>
                <a:effectLst/>
                <a:latin typeface="+mn-lt"/>
                <a:ea typeface="Calibri"/>
                <a:cs typeface="Calibri"/>
                <a:sym typeface="Calibri"/>
              </a:rPr>
              <a:t>raíz</a:t>
            </a:r>
            <a:r>
              <a:rPr lang="en-GB" sz="1200" b="0" i="0" u="none" strike="noStrike" kern="1200" cap="none" dirty="0">
                <a:solidFill>
                  <a:schemeClr val="tx1"/>
                </a:solidFill>
                <a:effectLst/>
                <a:latin typeface="+mn-lt"/>
                <a:ea typeface="Calibri"/>
                <a:cs typeface="Calibri"/>
                <a:sym typeface="Calibri"/>
              </a:rPr>
              <a:t> [1304]; </a:t>
            </a:r>
            <a:r>
              <a:rPr lang="en-GB" sz="1200" b="0" i="0" u="none" strike="noStrike" kern="1200" cap="none" dirty="0" err="1">
                <a:solidFill>
                  <a:schemeClr val="tx1"/>
                </a:solidFill>
                <a:effectLst/>
                <a:latin typeface="+mn-lt"/>
                <a:ea typeface="Calibri"/>
                <a:cs typeface="Calibri"/>
                <a:sym typeface="Calibri"/>
              </a:rPr>
              <a:t>cubano</a:t>
            </a:r>
            <a:r>
              <a:rPr lang="en-GB" sz="1200" b="0" i="0" u="none" strike="noStrike" kern="1200" cap="none" dirty="0">
                <a:solidFill>
                  <a:schemeClr val="tx1"/>
                </a:solidFill>
                <a:effectLst/>
                <a:latin typeface="+mn-lt"/>
                <a:ea typeface="Calibri"/>
                <a:cs typeface="Calibri"/>
                <a:sym typeface="Calibri"/>
              </a:rPr>
              <a:t> [703]; </a:t>
            </a:r>
            <a:r>
              <a:rPr lang="en-GB" sz="1200" b="0" i="0" u="none" strike="noStrike" kern="1200" cap="none" dirty="0" err="1">
                <a:solidFill>
                  <a:schemeClr val="tx1"/>
                </a:solidFill>
                <a:effectLst/>
                <a:latin typeface="+mn-lt"/>
                <a:ea typeface="Calibri"/>
                <a:cs typeface="Calibri"/>
                <a:sym typeface="Calibri"/>
              </a:rPr>
              <a:t>asistir</a:t>
            </a:r>
            <a:r>
              <a:rPr lang="en-GB" sz="1200" b="0" i="0" u="none" strike="noStrike" kern="1200" cap="none" dirty="0">
                <a:solidFill>
                  <a:schemeClr val="tx1"/>
                </a:solidFill>
                <a:effectLst/>
                <a:latin typeface="+mn-lt"/>
                <a:ea typeface="Calibri"/>
                <a:cs typeface="Calibri"/>
                <a:sym typeface="Calibri"/>
              </a:rPr>
              <a:t> [1200]; extranjero² [765]; </a:t>
            </a:r>
            <a:r>
              <a:rPr lang="en-GB" sz="1200" b="0" i="0" u="none" strike="noStrike" kern="1200" cap="none" dirty="0" err="1">
                <a:solidFill>
                  <a:schemeClr val="tx1"/>
                </a:solidFill>
                <a:effectLst/>
                <a:latin typeface="+mn-lt"/>
                <a:ea typeface="Calibri"/>
                <a:cs typeface="Calibri"/>
                <a:sym typeface="Calibri"/>
              </a:rPr>
              <a:t>marido</a:t>
            </a:r>
            <a:r>
              <a:rPr lang="en-GB" sz="1200" b="0" i="0" u="none" strike="noStrike" kern="1200" cap="none" dirty="0">
                <a:solidFill>
                  <a:schemeClr val="tx1"/>
                </a:solidFill>
                <a:effectLst/>
                <a:latin typeface="+mn-lt"/>
                <a:ea typeface="Calibri"/>
                <a:cs typeface="Calibri"/>
                <a:sym typeface="Calibri"/>
              </a:rPr>
              <a:t> [965]; mujer²  [120]; población [454]; actual [499]; ambos [536]; </a:t>
            </a:r>
            <a:r>
              <a:rPr lang="en-GB" sz="1200" b="0" i="0" u="none" strike="noStrike" kern="1200" cap="none" dirty="0" err="1">
                <a:solidFill>
                  <a:schemeClr val="tx1"/>
                </a:solidFill>
                <a:effectLst/>
                <a:latin typeface="+mn-lt"/>
                <a:ea typeface="Calibri"/>
                <a:cs typeface="Calibri"/>
                <a:sym typeface="Calibri"/>
              </a:rPr>
              <a:t>derecho</a:t>
            </a:r>
            <a:r>
              <a:rPr lang="en-GB" sz="1200" b="0" i="0" u="none" strike="noStrike" kern="1200" cap="none" dirty="0">
                <a:solidFill>
                  <a:schemeClr val="tx1"/>
                </a:solidFill>
                <a:effectLst/>
                <a:latin typeface="+mn-lt"/>
                <a:ea typeface="Calibri"/>
                <a:cs typeface="Calibri"/>
                <a:sym typeface="Calibri"/>
              </a:rPr>
              <a:t> [266]; </a:t>
            </a:r>
            <a:r>
              <a:rPr lang="en-GB" sz="1200" b="0" i="0" u="none" strike="noStrike" kern="1200" cap="none" dirty="0" err="1">
                <a:solidFill>
                  <a:schemeClr val="tx1"/>
                </a:solidFill>
                <a:effectLst/>
                <a:latin typeface="+mn-lt"/>
                <a:ea typeface="Calibri"/>
                <a:cs typeface="Calibri"/>
                <a:sym typeface="Calibri"/>
              </a:rPr>
              <a:t>relación</a:t>
            </a:r>
            <a:r>
              <a:rPr lang="en-GB" sz="1200" b="0" i="0" u="none" strike="noStrike" kern="1200" cap="none" dirty="0">
                <a:solidFill>
                  <a:schemeClr val="tx1"/>
                </a:solidFill>
                <a:effectLst/>
                <a:latin typeface="+mn-lt"/>
                <a:ea typeface="Calibri"/>
                <a:cs typeface="Calibri"/>
                <a:sym typeface="Calibri"/>
              </a:rPr>
              <a:t> [272]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Y9 1.2.7 (revisit)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gastar</a:t>
            </a:r>
            <a:r>
              <a:rPr lang="en-GB" sz="1200" b="0" i="0" u="none" strike="noStrike" kern="1200" dirty="0">
                <a:solidFill>
                  <a:schemeClr val="tx1"/>
                </a:solidFill>
                <a:effectLst/>
                <a:latin typeface="+mn-lt"/>
                <a:ea typeface="+mn-ea"/>
                <a:cs typeface="+mn-cs"/>
              </a:rPr>
              <a:t> [1866]; </a:t>
            </a:r>
            <a:r>
              <a:rPr lang="en-GB" sz="1200" b="0" i="0" u="none" strike="noStrike" kern="1200" dirty="0" err="1">
                <a:solidFill>
                  <a:schemeClr val="tx1"/>
                </a:solidFill>
                <a:effectLst/>
                <a:latin typeface="+mn-lt"/>
                <a:ea typeface="+mn-ea"/>
                <a:cs typeface="+mn-cs"/>
              </a:rPr>
              <a:t>tener</a:t>
            </a:r>
            <a:r>
              <a:rPr lang="en-GB" sz="1200" b="0" i="0" u="none" strike="noStrike" kern="1200" dirty="0">
                <a:solidFill>
                  <a:schemeClr val="tx1"/>
                </a:solidFill>
                <a:effectLst/>
                <a:latin typeface="+mn-lt"/>
                <a:ea typeface="+mn-ea"/>
                <a:cs typeface="+mn-cs"/>
              </a:rPr>
              <a:t> que [tener-19]; tocar² [327]; </a:t>
            </a:r>
            <a:r>
              <a:rPr lang="en-GB" sz="1200" b="0" i="0" u="none" strike="noStrike" kern="1200" dirty="0" err="1">
                <a:solidFill>
                  <a:schemeClr val="tx1"/>
                </a:solidFill>
                <a:effectLst/>
                <a:latin typeface="+mn-lt"/>
                <a:ea typeface="+mn-ea"/>
                <a:cs typeface="+mn-cs"/>
              </a:rPr>
              <a:t>vais</a:t>
            </a:r>
            <a:r>
              <a:rPr lang="en-GB" sz="1200" b="0" i="0" u="none" strike="noStrike" kern="1200" dirty="0">
                <a:solidFill>
                  <a:schemeClr val="tx1"/>
                </a:solidFill>
                <a:effectLst/>
                <a:latin typeface="+mn-lt"/>
                <a:ea typeface="+mn-ea"/>
                <a:cs typeface="+mn-cs"/>
              </a:rPr>
              <a:t> [ir-22]; </a:t>
            </a:r>
            <a:r>
              <a:rPr lang="en-GB" sz="1200" b="0" i="0" u="none" strike="noStrike" kern="1200" dirty="0" err="1">
                <a:solidFill>
                  <a:schemeClr val="tx1"/>
                </a:solidFill>
                <a:effectLst/>
                <a:latin typeface="+mn-lt"/>
                <a:ea typeface="+mn-ea"/>
                <a:cs typeface="+mn-cs"/>
              </a:rPr>
              <a:t>estrella</a:t>
            </a:r>
            <a:r>
              <a:rPr lang="en-GB" sz="1200" b="0" i="0" u="none" strike="noStrike" kern="1200" dirty="0">
                <a:solidFill>
                  <a:schemeClr val="tx1"/>
                </a:solidFill>
                <a:effectLst/>
                <a:latin typeface="+mn-lt"/>
                <a:ea typeface="+mn-ea"/>
                <a:cs typeface="+mn-cs"/>
              </a:rPr>
              <a:t> [974]; </a:t>
            </a:r>
            <a:r>
              <a:rPr lang="en-GB" sz="1200" b="0" i="0" u="none" strike="noStrike" kern="1200" dirty="0" err="1">
                <a:solidFill>
                  <a:schemeClr val="tx1"/>
                </a:solidFill>
                <a:effectLst/>
                <a:latin typeface="+mn-lt"/>
                <a:ea typeface="+mn-ea"/>
                <a:cs typeface="+mn-cs"/>
              </a:rPr>
              <a:t>guitarra</a:t>
            </a:r>
            <a:r>
              <a:rPr lang="en-GB" sz="1200" b="0" i="0" u="none" strike="noStrike" kern="1200" dirty="0">
                <a:solidFill>
                  <a:schemeClr val="tx1"/>
                </a:solidFill>
                <a:effectLst/>
                <a:latin typeface="+mn-lt"/>
                <a:ea typeface="+mn-ea"/>
                <a:cs typeface="+mn-cs"/>
              </a:rPr>
              <a:t> [2705]; medianoche [4663]; Navidad [3513]; </a:t>
            </a:r>
            <a:r>
              <a:rPr lang="en-GB" sz="1200" b="0" i="0" u="none" strike="noStrike" kern="1200" dirty="0" err="1">
                <a:solidFill>
                  <a:schemeClr val="tx1"/>
                </a:solidFill>
                <a:effectLst/>
                <a:latin typeface="+mn-lt"/>
                <a:ea typeface="+mn-ea"/>
                <a:cs typeface="+mn-cs"/>
              </a:rPr>
              <a:t>programa</a:t>
            </a:r>
            <a:r>
              <a:rPr lang="en-GB" sz="1200" b="0" i="0" u="none" strike="noStrike" kern="1200" dirty="0">
                <a:solidFill>
                  <a:schemeClr val="tx1"/>
                </a:solidFill>
                <a:effectLst/>
                <a:latin typeface="+mn-lt"/>
                <a:ea typeface="+mn-ea"/>
                <a:cs typeface="+mn-cs"/>
              </a:rPr>
              <a:t> [339]; </a:t>
            </a:r>
            <a:r>
              <a:rPr lang="en-GB" sz="1200" b="0" i="0" u="none" strike="noStrike" kern="1200" dirty="0" err="1">
                <a:solidFill>
                  <a:schemeClr val="tx1"/>
                </a:solidFill>
                <a:effectLst/>
                <a:latin typeface="+mn-lt"/>
                <a:ea typeface="+mn-ea"/>
                <a:cs typeface="+mn-cs"/>
              </a:rPr>
              <a:t>televisión</a:t>
            </a:r>
            <a:r>
              <a:rPr lang="en-GB" sz="1200" b="0" i="0" u="none" strike="noStrike" kern="1200" dirty="0">
                <a:solidFill>
                  <a:schemeClr val="tx1"/>
                </a:solidFill>
                <a:effectLst/>
                <a:latin typeface="+mn-lt"/>
                <a:ea typeface="+mn-ea"/>
                <a:cs typeface="+mn-cs"/>
              </a:rPr>
              <a:t> [825]; </a:t>
            </a:r>
            <a:r>
              <a:rPr lang="en-GB" sz="1200" b="0" i="0" u="none" strike="noStrike" kern="1200" dirty="0" err="1">
                <a:solidFill>
                  <a:schemeClr val="tx1"/>
                </a:solidFill>
                <a:effectLst/>
                <a:latin typeface="+mn-lt"/>
                <a:ea typeface="+mn-ea"/>
                <a:cs typeface="+mn-cs"/>
              </a:rPr>
              <a:t>tradición</a:t>
            </a:r>
            <a:r>
              <a:rPr lang="en-GB" sz="1200" b="0" i="0" u="none" strike="noStrike" kern="1200" dirty="0">
                <a:solidFill>
                  <a:schemeClr val="tx1"/>
                </a:solidFill>
                <a:effectLst/>
                <a:latin typeface="+mn-lt"/>
                <a:ea typeface="+mn-ea"/>
                <a:cs typeface="+mn-cs"/>
              </a:rPr>
              <a:t> [1061]; </a:t>
            </a:r>
            <a:r>
              <a:rPr lang="en-GB" sz="1200" b="0" i="0" u="none" strike="noStrike" kern="1200" dirty="0" err="1">
                <a:solidFill>
                  <a:schemeClr val="tx1"/>
                </a:solidFill>
                <a:effectLst/>
                <a:latin typeface="+mn-lt"/>
                <a:ea typeface="+mn-ea"/>
                <a:cs typeface="+mn-cs"/>
              </a:rPr>
              <a:t>siguiente</a:t>
            </a:r>
            <a:r>
              <a:rPr lang="en-GB" sz="1200" b="0" i="0" u="none" strike="noStrike" kern="1200" dirty="0">
                <a:solidFill>
                  <a:schemeClr val="tx1"/>
                </a:solidFill>
                <a:effectLst/>
                <a:latin typeface="+mn-lt"/>
                <a:ea typeface="+mn-ea"/>
                <a:cs typeface="+mn-cs"/>
              </a:rPr>
              <a:t> [350]; </a:t>
            </a:r>
            <a:r>
              <a:rPr lang="en-GB" sz="1200" b="0" i="0" u="none" strike="noStrike" kern="1200" dirty="0" err="1">
                <a:solidFill>
                  <a:schemeClr val="tx1"/>
                </a:solidFill>
                <a:effectLst/>
                <a:latin typeface="+mn-lt"/>
                <a:ea typeface="+mn-ea"/>
                <a:cs typeface="+mn-cs"/>
              </a:rPr>
              <a:t>desde</a:t>
            </a:r>
            <a:r>
              <a:rPr lang="en-GB" sz="1200" b="0" i="0" u="none" strike="noStrike" kern="1200" dirty="0">
                <a:solidFill>
                  <a:schemeClr val="tx1"/>
                </a:solidFill>
                <a:effectLst/>
                <a:latin typeface="+mn-lt"/>
                <a:ea typeface="+mn-ea"/>
                <a:cs typeface="+mn-cs"/>
              </a:rPr>
              <a:t> [60]; hasta² [70]</a:t>
            </a:r>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Numbers 80-100</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ochenta</a:t>
            </a:r>
            <a:r>
              <a:rPr lang="en-GB" sz="1200" b="0" i="0" u="none" strike="noStrike" kern="1200" dirty="0">
                <a:solidFill>
                  <a:schemeClr val="tx1"/>
                </a:solidFill>
                <a:effectLst/>
                <a:latin typeface="+mn-lt"/>
                <a:ea typeface="+mn-ea"/>
                <a:cs typeface="+mn-cs"/>
              </a:rPr>
              <a:t> [1967]; </a:t>
            </a:r>
            <a:r>
              <a:rPr lang="en-GB" sz="1200" b="0" i="0" u="none" strike="noStrike" kern="1200" dirty="0" err="1">
                <a:solidFill>
                  <a:schemeClr val="tx1"/>
                </a:solidFill>
                <a:effectLst/>
                <a:latin typeface="+mn-lt"/>
                <a:ea typeface="+mn-ea"/>
                <a:cs typeface="+mn-cs"/>
              </a:rPr>
              <a:t>noventa</a:t>
            </a:r>
            <a:r>
              <a:rPr lang="en-GB" sz="1200" b="0" i="0" u="none" strike="noStrike" kern="1200" dirty="0">
                <a:solidFill>
                  <a:schemeClr val="tx1"/>
                </a:solidFill>
                <a:effectLst/>
                <a:latin typeface="+mn-lt"/>
                <a:ea typeface="+mn-ea"/>
                <a:cs typeface="+mn-cs"/>
              </a:rPr>
              <a:t> [2459]; </a:t>
            </a:r>
            <a:r>
              <a:rPr lang="en-GB" sz="1200" b="0" i="0" u="none" strike="noStrike" kern="1200" dirty="0" err="1">
                <a:solidFill>
                  <a:schemeClr val="tx1"/>
                </a:solidFill>
                <a:effectLst/>
                <a:latin typeface="+mn-lt"/>
                <a:ea typeface="+mn-ea"/>
                <a:cs typeface="+mn-cs"/>
              </a:rPr>
              <a:t>cien</a:t>
            </a:r>
            <a:r>
              <a:rPr lang="en-GB" sz="1200" b="0" i="0" u="none" strike="noStrike" kern="1200" dirty="0">
                <a:solidFill>
                  <a:schemeClr val="tx1"/>
                </a:solidFill>
                <a:effectLst/>
                <a:latin typeface="+mn-lt"/>
                <a:ea typeface="+mn-ea"/>
                <a:cs typeface="+mn-cs"/>
              </a:rPr>
              <a:t> [ciento-440]; </a:t>
            </a:r>
            <a:r>
              <a:rPr lang="en-GB" sz="1200" b="0" i="0" u="none" strike="noStrike" kern="1200" dirty="0" err="1">
                <a:solidFill>
                  <a:schemeClr val="tx1"/>
                </a:solidFill>
                <a:effectLst/>
                <a:latin typeface="+mn-lt"/>
                <a:ea typeface="+mn-ea"/>
                <a:cs typeface="+mn-cs"/>
              </a:rPr>
              <a:t>ciento</a:t>
            </a:r>
            <a:r>
              <a:rPr lang="en-GB" sz="1200" b="0" i="0" u="none" strike="noStrike" kern="1200" dirty="0">
                <a:solidFill>
                  <a:schemeClr val="tx1"/>
                </a:solidFill>
                <a:effectLst/>
                <a:latin typeface="+mn-lt"/>
                <a:ea typeface="+mn-ea"/>
                <a:cs typeface="+mn-cs"/>
              </a:rPr>
              <a:t> (uno) [440]</a:t>
            </a:r>
            <a:r>
              <a:rPr lang="en-GB" dirty="0"/>
              <a:t> </a:t>
            </a:r>
          </a:p>
          <a:p>
            <a:pPr marL="0" lvl="0" indent="0" algn="l" rtl="0">
              <a:spcBef>
                <a:spcPts val="0"/>
              </a:spcBef>
              <a:spcAft>
                <a:spcPts val="0"/>
              </a:spcAft>
              <a:buNone/>
            </a:pPr>
            <a:r>
              <a:rPr lang="en-GB" b="1" dirty="0"/>
              <a:t>Y9 1.1.7 (revisit) </a:t>
            </a:r>
            <a:r>
              <a:rPr lang="en-GB" sz="1200" b="0" i="0" u="none" strike="noStrike" kern="1200" dirty="0">
                <a:solidFill>
                  <a:schemeClr val="tx1"/>
                </a:solidFill>
                <a:effectLst/>
                <a:latin typeface="+mn-lt"/>
                <a:ea typeface="+mn-ea"/>
                <a:cs typeface="+mn-cs"/>
              </a:rPr>
              <a:t>les [25]; </a:t>
            </a:r>
            <a:r>
              <a:rPr lang="en-GB" sz="1200" b="0" i="0" u="none" strike="noStrike" kern="1200" dirty="0" err="1">
                <a:solidFill>
                  <a:schemeClr val="tx1"/>
                </a:solidFill>
                <a:effectLst/>
                <a:latin typeface="+mn-lt"/>
                <a:ea typeface="+mn-ea"/>
                <a:cs typeface="+mn-cs"/>
              </a:rPr>
              <a:t>cocinar</a:t>
            </a:r>
            <a:r>
              <a:rPr lang="en-GB" sz="1200" b="0" i="0" u="none" strike="noStrike" kern="1200" dirty="0">
                <a:solidFill>
                  <a:schemeClr val="tx1"/>
                </a:solidFill>
                <a:effectLst/>
                <a:latin typeface="+mn-lt"/>
                <a:ea typeface="+mn-ea"/>
                <a:cs typeface="+mn-cs"/>
              </a:rPr>
              <a:t> [3704]; </a:t>
            </a:r>
            <a:r>
              <a:rPr lang="en-GB" sz="1200" b="0" i="0" u="none" strike="noStrike" kern="1200" dirty="0" err="1">
                <a:solidFill>
                  <a:schemeClr val="tx1"/>
                </a:solidFill>
                <a:effectLst/>
                <a:latin typeface="+mn-lt"/>
                <a:ea typeface="+mn-ea"/>
                <a:cs typeface="+mn-cs"/>
              </a:rPr>
              <a:t>contar</a:t>
            </a:r>
            <a:r>
              <a:rPr lang="en-GB" sz="1200" b="0" i="0" u="none" strike="noStrike" kern="1200" dirty="0">
                <a:solidFill>
                  <a:schemeClr val="tx1"/>
                </a:solidFill>
                <a:effectLst/>
                <a:latin typeface="+mn-lt"/>
                <a:ea typeface="+mn-ea"/>
                <a:cs typeface="+mn-cs"/>
              </a:rPr>
              <a:t> [658]; mandar [588]; arroz [2882]; </a:t>
            </a:r>
            <a:r>
              <a:rPr lang="en-GB" sz="1200" b="0" i="0" u="none" strike="noStrike" kern="1200" dirty="0" err="1">
                <a:solidFill>
                  <a:schemeClr val="tx1"/>
                </a:solidFill>
                <a:effectLst/>
                <a:latin typeface="+mn-lt"/>
                <a:ea typeface="+mn-ea"/>
                <a:cs typeface="+mn-cs"/>
              </a:rPr>
              <a:t>camiseta</a:t>
            </a:r>
            <a:r>
              <a:rPr lang="en-GB" sz="1200" b="0" i="0" u="none" strike="noStrike" kern="1200" dirty="0">
                <a:solidFill>
                  <a:schemeClr val="tx1"/>
                </a:solidFill>
                <a:effectLst/>
                <a:latin typeface="+mn-lt"/>
                <a:ea typeface="+mn-ea"/>
                <a:cs typeface="+mn-cs"/>
              </a:rPr>
              <a:t> [4130]; </a:t>
            </a:r>
            <a:r>
              <a:rPr lang="en-GB" sz="1200" b="0" i="0" u="none" strike="noStrike" kern="1200" dirty="0" err="1">
                <a:solidFill>
                  <a:schemeClr val="tx1"/>
                </a:solidFill>
                <a:effectLst/>
                <a:latin typeface="+mn-lt"/>
                <a:ea typeface="+mn-ea"/>
                <a:cs typeface="+mn-cs"/>
              </a:rPr>
              <a:t>dolor</a:t>
            </a:r>
            <a:r>
              <a:rPr lang="en-GB" sz="1200" b="0" i="0" u="none" strike="noStrike" kern="1200" dirty="0">
                <a:solidFill>
                  <a:schemeClr val="tx1"/>
                </a:solidFill>
                <a:effectLst/>
                <a:latin typeface="+mn-lt"/>
                <a:ea typeface="+mn-ea"/>
                <a:cs typeface="+mn-cs"/>
              </a:rPr>
              <a:t> [591]; </a:t>
            </a:r>
            <a:r>
              <a:rPr lang="en-GB" sz="1200" b="0" i="0" u="none" strike="noStrike" kern="1200" dirty="0" err="1">
                <a:solidFill>
                  <a:schemeClr val="tx1"/>
                </a:solidFill>
                <a:effectLst/>
                <a:latin typeface="+mn-lt"/>
                <a:ea typeface="+mn-ea"/>
                <a:cs typeface="+mn-cs"/>
              </a:rPr>
              <a:t>gafas</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invierno</a:t>
            </a:r>
            <a:r>
              <a:rPr lang="en-GB" sz="1200" b="0" i="0" u="none" strike="noStrike" kern="1200" dirty="0">
                <a:solidFill>
                  <a:schemeClr val="tx1"/>
                </a:solidFill>
                <a:effectLst/>
                <a:latin typeface="+mn-lt"/>
                <a:ea typeface="+mn-ea"/>
                <a:cs typeface="+mn-cs"/>
              </a:rPr>
              <a:t> [1813]; pollo[3577]; </a:t>
            </a:r>
            <a:r>
              <a:rPr lang="en-GB" sz="1200" b="0" i="0" u="none" strike="noStrike" kern="1200" dirty="0" err="1">
                <a:solidFill>
                  <a:schemeClr val="tx1"/>
                </a:solidFill>
                <a:effectLst/>
                <a:latin typeface="+mn-lt"/>
                <a:ea typeface="+mn-ea"/>
                <a:cs typeface="+mn-cs"/>
              </a:rPr>
              <a:t>gris</a:t>
            </a:r>
            <a:r>
              <a:rPr lang="en-GB" sz="1200" b="0" i="0" u="none" strike="noStrike" kern="1200" dirty="0">
                <a:solidFill>
                  <a:schemeClr val="tx1"/>
                </a:solidFill>
                <a:effectLst/>
                <a:latin typeface="+mn-lt"/>
                <a:ea typeface="+mn-ea"/>
                <a:cs typeface="+mn-cs"/>
              </a:rPr>
              <a:t> [1751]; </a:t>
            </a:r>
            <a:r>
              <a:rPr lang="en-GB" sz="1200" b="0" i="0" u="none" strike="noStrike" kern="1200" dirty="0" err="1">
                <a:solidFill>
                  <a:schemeClr val="tx1"/>
                </a:solidFill>
                <a:effectLst/>
                <a:latin typeface="+mn-lt"/>
                <a:ea typeface="+mn-ea"/>
                <a:cs typeface="+mn-cs"/>
              </a:rPr>
              <a:t>naranja</a:t>
            </a:r>
            <a:r>
              <a:rPr lang="en-GB" sz="1200" b="0" i="0" u="none" strike="noStrike" kern="1200" dirty="0">
                <a:solidFill>
                  <a:schemeClr val="tx1"/>
                </a:solidFill>
                <a:effectLst/>
                <a:latin typeface="+mn-lt"/>
                <a:ea typeface="+mn-ea"/>
                <a:cs typeface="+mn-cs"/>
              </a:rPr>
              <a:t> [2924]; tanto [</a:t>
            </a:r>
            <a:r>
              <a:rPr lang="en-GB" sz="1200" b="0" i="0" u="none" strike="noStrike" kern="1200">
                <a:solidFill>
                  <a:schemeClr val="tx1"/>
                </a:solidFill>
                <a:effectLst/>
                <a:latin typeface="+mn-lt"/>
                <a:ea typeface="+mn-ea"/>
                <a:cs typeface="+mn-cs"/>
              </a:rPr>
              <a:t>88]</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a:t>
            </a:r>
            <a:r>
              <a:rPr lang="en-GB" b="0" baseline="0" dirty="0"/>
              <a:t> minutes</a:t>
            </a:r>
          </a:p>
          <a:p>
            <a:endParaRPr lang="en-GB" b="0" baseline="0" dirty="0"/>
          </a:p>
          <a:p>
            <a:r>
              <a:rPr lang="en-GB" b="1" baseline="0" dirty="0"/>
              <a:t>Aim: </a:t>
            </a:r>
            <a:r>
              <a:rPr lang="en-GB" dirty="0"/>
              <a:t>to practise pronunciation of SSCs ‘</a:t>
            </a:r>
            <a:r>
              <a:rPr lang="en-GB" dirty="0" err="1"/>
              <a:t>ge</a:t>
            </a:r>
            <a:r>
              <a:rPr lang="en-GB" dirty="0"/>
              <a:t>’ and ‘je’.</a:t>
            </a:r>
            <a:endParaRPr lang="en-GB" baseline="0" dirty="0"/>
          </a:p>
          <a:p>
            <a:endParaRPr lang="en-GB" baseline="0" dirty="0"/>
          </a:p>
          <a:p>
            <a:r>
              <a:rPr lang="en-GB" b="1" dirty="0"/>
              <a:t>Procedure:</a:t>
            </a:r>
          </a:p>
          <a:p>
            <a:pPr marL="228600" indent="-228600">
              <a:buAutoNum type="arabicPeriod"/>
            </a:pPr>
            <a:r>
              <a:rPr lang="en-GB" dirty="0"/>
              <a:t>Students say the word aloud in chorus when it pulsates, making sure they pronounce ‘</a:t>
            </a:r>
            <a:r>
              <a:rPr lang="en-GB" dirty="0" err="1"/>
              <a:t>ge</a:t>
            </a:r>
            <a:r>
              <a:rPr lang="en-GB" dirty="0"/>
              <a:t>’ and ‘je’ correctly.</a:t>
            </a:r>
          </a:p>
          <a:p>
            <a:pPr marL="228600" indent="-228600">
              <a:buAutoNum type="arabicPeriod"/>
            </a:pPr>
            <a:r>
              <a:rPr lang="en-GB" baseline="0" dirty="0"/>
              <a:t>Teacher shows all of the animations one by one, correcting students’ pronunciation if necessary.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n-GB" baseline="0" dirty="0" err="1"/>
              <a:t>garaje</a:t>
            </a:r>
            <a:r>
              <a:rPr lang="en-GB" baseline="0" dirty="0"/>
              <a:t> [&gt;5000]; jefe [726]; </a:t>
            </a:r>
            <a:r>
              <a:rPr lang="en-GB" baseline="0" dirty="0" err="1"/>
              <a:t>salvaje</a:t>
            </a:r>
            <a:r>
              <a:rPr lang="en-GB" baseline="0" dirty="0"/>
              <a:t> [3458]; </a:t>
            </a:r>
            <a:r>
              <a:rPr lang="en-GB" baseline="0" dirty="0" err="1"/>
              <a:t>agente</a:t>
            </a:r>
            <a:r>
              <a:rPr lang="en-GB" baseline="0" dirty="0"/>
              <a:t> [1493]; </a:t>
            </a:r>
            <a:r>
              <a:rPr lang="en-GB" baseline="0" dirty="0" err="1"/>
              <a:t>ejército</a:t>
            </a:r>
            <a:r>
              <a:rPr lang="en-GB" baseline="0" dirty="0"/>
              <a:t> [905]; </a:t>
            </a:r>
            <a:r>
              <a:rPr lang="en-GB" baseline="0" dirty="0" err="1"/>
              <a:t>generoso</a:t>
            </a:r>
            <a:r>
              <a:rPr lang="en-GB" baseline="0" dirty="0"/>
              <a:t> [3193].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781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4 </a:t>
            </a:r>
            <a:r>
              <a:rPr lang="en-US" b="0" dirty="0"/>
              <a:t>minutes</a:t>
            </a:r>
          </a:p>
          <a:p>
            <a:endParaRPr lang="en-US" b="1" dirty="0"/>
          </a:p>
          <a:p>
            <a:r>
              <a:rPr lang="en-US" b="1"/>
              <a:t>Aim</a:t>
            </a:r>
            <a:r>
              <a:rPr lang="en-US" b="0"/>
              <a:t>: to practise recognising</a:t>
            </a:r>
            <a:r>
              <a:rPr lang="en-US" b="0" baseline="0"/>
              <a:t> words </a:t>
            </a:r>
            <a:r>
              <a:rPr lang="en-US" b="0" baseline="0" dirty="0"/>
              <a:t>in Spanish </a:t>
            </a:r>
            <a:r>
              <a:rPr lang="en-US" b="0" baseline="0"/>
              <a:t>from this week’s revisited vocabulary sets</a:t>
            </a:r>
          </a:p>
          <a:p>
            <a:endParaRPr lang="en-US" b="0" dirty="0"/>
          </a:p>
          <a:p>
            <a:r>
              <a:rPr lang="en-US" b="1" dirty="0"/>
              <a:t>Procedure:</a:t>
            </a:r>
          </a:p>
          <a:p>
            <a:r>
              <a:rPr lang="en-US" b="0" dirty="0"/>
              <a:t>1. Students supply the Spanis</a:t>
            </a:r>
            <a:r>
              <a:rPr lang="en-US" b="0" baseline="0" dirty="0"/>
              <a:t>h for the </a:t>
            </a:r>
            <a:r>
              <a:rPr lang="en-US" b="0" baseline="0"/>
              <a:t>word that </a:t>
            </a:r>
            <a:r>
              <a:rPr lang="en-US" b="0" baseline="0" dirty="0"/>
              <a:t>appears in English.  The aim is to be able to give the Spanish before the image stops spinning.</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Spanish </a:t>
            </a:r>
            <a:r>
              <a:rPr lang="en-US" b="0" baseline="0"/>
              <a:t>words to try to recall their meanings before </a:t>
            </a:r>
            <a:r>
              <a:rPr lang="en-US" b="0" baseline="0" dirty="0"/>
              <a:t>showing the </a:t>
            </a:r>
            <a:r>
              <a:rPr lang="en-US" b="0" baseline="0"/>
              <a:t>English prompts.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629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[1/2]</a:t>
            </a:r>
          </a:p>
          <a:p>
            <a:r>
              <a:rPr lang="en-US" b="1" dirty="0"/>
              <a:t>Timing: </a:t>
            </a:r>
            <a:r>
              <a:rPr lang="en-US" b="0" i="0" dirty="0"/>
              <a:t>3 minutes</a:t>
            </a:r>
          </a:p>
          <a:p>
            <a:endParaRPr lang="en-US" b="1" dirty="0"/>
          </a:p>
          <a:p>
            <a:r>
              <a:rPr lang="en-US" b="1" dirty="0"/>
              <a:t>Aim: </a:t>
            </a:r>
            <a:r>
              <a:rPr lang="en-US" b="0" dirty="0"/>
              <a:t>to introduce and embed</a:t>
            </a:r>
            <a:r>
              <a:rPr lang="en-US" b="0" baseline="0" dirty="0"/>
              <a:t> the new vocabulary, also some relevant vocabulary for this lesson.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a:t>
            </a:r>
            <a:r>
              <a:rPr lang="en-GB" baseline="0" dirty="0"/>
              <a:t>Further rounds of learning can be facilitated by one pupil turning away from the board, and his/her partner asking him/her the </a:t>
            </a:r>
            <a:r>
              <a:rPr lang="en-GB" baseline="0"/>
              <a:t>meanings (‘¿Cómo </a:t>
            </a:r>
            <a:r>
              <a:rPr lang="en-GB" baseline="0" dirty="0"/>
              <a:t>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a:t>Word </a:t>
            </a:r>
            <a:r>
              <a:rPr lang="en-GB" b="1" dirty="0"/>
              <a:t>frequency </a:t>
            </a:r>
            <a:r>
              <a:rPr lang="en-GB" b="1" baseline="0" dirty="0"/>
              <a:t>(1 is the most frequent word in Spanish) of words introduced in lesson 2: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nacer</a:t>
            </a:r>
            <a:r>
              <a:rPr lang="en-GB" sz="1200" b="0" i="0" u="none" strike="noStrike" kern="1200" cap="none" dirty="0">
                <a:solidFill>
                  <a:schemeClr val="tx1"/>
                </a:solidFill>
                <a:effectLst/>
                <a:latin typeface="+mn-lt"/>
                <a:ea typeface="Calibri"/>
                <a:cs typeface="Calibri"/>
                <a:sym typeface="Calibri"/>
              </a:rPr>
              <a:t> [426]; </a:t>
            </a:r>
            <a:r>
              <a:rPr lang="en-GB" sz="1200" b="0" i="0" u="none" strike="noStrike" kern="1200" cap="none" dirty="0" err="1">
                <a:solidFill>
                  <a:schemeClr val="tx1"/>
                </a:solidFill>
                <a:effectLst/>
                <a:latin typeface="+mn-lt"/>
                <a:ea typeface="Calibri"/>
                <a:cs typeface="Calibri"/>
                <a:sym typeface="Calibri"/>
              </a:rPr>
              <a:t>reconocer</a:t>
            </a:r>
            <a:r>
              <a:rPr lang="en-GB" sz="1200" b="0" i="0" u="none" strike="noStrike" kern="1200" cap="none" dirty="0">
                <a:solidFill>
                  <a:schemeClr val="tx1"/>
                </a:solidFill>
                <a:effectLst/>
                <a:latin typeface="+mn-lt"/>
                <a:ea typeface="Calibri"/>
                <a:cs typeface="Calibri"/>
                <a:sym typeface="Calibri"/>
              </a:rPr>
              <a:t> [400]; </a:t>
            </a:r>
            <a:r>
              <a:rPr lang="en-GB" sz="1200" b="0" i="0" u="none" strike="noStrike" kern="1200" cap="none" dirty="0" err="1">
                <a:solidFill>
                  <a:schemeClr val="tx1"/>
                </a:solidFill>
                <a:effectLst/>
                <a:latin typeface="+mn-lt"/>
                <a:ea typeface="Calibri"/>
                <a:cs typeface="Calibri"/>
                <a:sym typeface="Calibri"/>
              </a:rPr>
              <a:t>cumplir</a:t>
            </a:r>
            <a:r>
              <a:rPr lang="en-GB" sz="1200" b="0" i="0" u="none" strike="noStrike" kern="1200" cap="none" dirty="0">
                <a:solidFill>
                  <a:schemeClr val="tx1"/>
                </a:solidFill>
                <a:effectLst/>
                <a:latin typeface="+mn-lt"/>
                <a:ea typeface="Calibri"/>
                <a:cs typeface="Calibri"/>
                <a:sym typeface="Calibri"/>
              </a:rPr>
              <a:t> [385]; </a:t>
            </a:r>
            <a:r>
              <a:rPr lang="en-GB" sz="1200" b="0" i="0" u="none" strike="noStrike" kern="1200" cap="none" dirty="0" err="1">
                <a:solidFill>
                  <a:schemeClr val="tx1"/>
                </a:solidFill>
                <a:effectLst/>
                <a:latin typeface="+mn-lt"/>
                <a:ea typeface="Calibri"/>
                <a:cs typeface="Calibri"/>
                <a:sym typeface="Calibri"/>
              </a:rPr>
              <a:t>huir</a:t>
            </a:r>
            <a:r>
              <a:rPr lang="en-GB" sz="1200" b="0" i="0" u="none" strike="noStrike" kern="1200" cap="none" dirty="0">
                <a:solidFill>
                  <a:schemeClr val="tx1"/>
                </a:solidFill>
                <a:effectLst/>
                <a:latin typeface="+mn-lt"/>
                <a:ea typeface="Calibri"/>
                <a:cs typeface="Calibri"/>
                <a:sym typeface="Calibri"/>
              </a:rPr>
              <a:t> [1359]; </a:t>
            </a:r>
            <a:r>
              <a:rPr lang="en-GB" sz="1200" b="0" i="0" u="none" strike="noStrike" kern="1200" cap="none" dirty="0" err="1">
                <a:solidFill>
                  <a:schemeClr val="tx1"/>
                </a:solidFill>
                <a:effectLst/>
                <a:latin typeface="+mn-lt"/>
                <a:ea typeface="Calibri"/>
                <a:cs typeface="Calibri"/>
                <a:sym typeface="Calibri"/>
              </a:rPr>
              <a:t>duda</a:t>
            </a:r>
            <a:r>
              <a:rPr lang="en-GB" sz="1200" b="0" i="0" u="none" strike="noStrike" kern="1200" cap="none" dirty="0">
                <a:solidFill>
                  <a:schemeClr val="tx1"/>
                </a:solidFill>
                <a:effectLst/>
                <a:latin typeface="+mn-lt"/>
                <a:ea typeface="Calibri"/>
                <a:cs typeface="Calibri"/>
                <a:sym typeface="Calibri"/>
              </a:rPr>
              <a:t> [531]; </a:t>
            </a:r>
            <a:r>
              <a:rPr lang="en-GB" sz="1200" b="0" i="0" u="none" strike="noStrike" kern="1200" cap="none" dirty="0" err="1">
                <a:solidFill>
                  <a:schemeClr val="tx1"/>
                </a:solidFill>
                <a:effectLst/>
                <a:latin typeface="+mn-lt"/>
                <a:ea typeface="Calibri"/>
                <a:cs typeface="Calibri"/>
                <a:sym typeface="Calibri"/>
              </a:rPr>
              <a:t>esperanza</a:t>
            </a:r>
            <a:r>
              <a:rPr lang="en-GB" sz="1200" b="0" i="0" u="none" strike="noStrike" kern="1200" cap="none" dirty="0">
                <a:solidFill>
                  <a:schemeClr val="tx1"/>
                </a:solidFill>
                <a:effectLst/>
                <a:latin typeface="+mn-lt"/>
                <a:ea typeface="Calibri"/>
                <a:cs typeface="Calibri"/>
                <a:sym typeface="Calibri"/>
              </a:rPr>
              <a:t> [987 </a:t>
            </a:r>
            <a:r>
              <a:rPr lang="en-GB" sz="1200" b="0" i="0" u="none" strike="noStrike" kern="1200" cap="none" dirty="0" err="1">
                <a:solidFill>
                  <a:schemeClr val="tx1"/>
                </a:solidFill>
                <a:effectLst/>
                <a:latin typeface="+mn-lt"/>
                <a:ea typeface="Calibri"/>
                <a:cs typeface="Calibri"/>
                <a:sym typeface="Calibri"/>
              </a:rPr>
              <a:t>marido</a:t>
            </a:r>
            <a:r>
              <a:rPr lang="en-GB" sz="1200" b="0" i="0" u="none" strike="noStrike" kern="1200" cap="none" dirty="0">
                <a:solidFill>
                  <a:schemeClr val="tx1"/>
                </a:solidFill>
                <a:effectLst/>
                <a:latin typeface="+mn-lt"/>
                <a:ea typeface="Calibri"/>
                <a:cs typeface="Calibri"/>
                <a:sym typeface="Calibri"/>
              </a:rPr>
              <a:t> [965]; mujer²  [120]; ambos [536]; </a:t>
            </a:r>
            <a:r>
              <a:rPr lang="en-GB" sz="1200" b="0" i="0" u="none" strike="noStrike" kern="1200" cap="none" dirty="0" err="1">
                <a:solidFill>
                  <a:schemeClr val="tx1"/>
                </a:solidFill>
                <a:effectLst/>
                <a:latin typeface="+mn-lt"/>
                <a:ea typeface="Calibri"/>
                <a:cs typeface="Calibri"/>
                <a:sym typeface="Calibri"/>
              </a:rPr>
              <a:t>derecho</a:t>
            </a:r>
            <a:r>
              <a:rPr lang="en-GB" sz="1200" b="0" i="0" u="none" strike="noStrike" kern="1200" cap="none" dirty="0">
                <a:solidFill>
                  <a:schemeClr val="tx1"/>
                </a:solidFill>
                <a:effectLst/>
                <a:latin typeface="+mn-lt"/>
                <a:ea typeface="Calibri"/>
                <a:cs typeface="Calibri"/>
                <a:sym typeface="Calibri"/>
              </a:rPr>
              <a:t> [266].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845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165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3 minutes</a:t>
            </a:r>
          </a:p>
          <a:p>
            <a:endParaRPr lang="en-US" b="0" i="0" dirty="0"/>
          </a:p>
          <a:p>
            <a:r>
              <a:rPr lang="en-GB" b="1" dirty="0"/>
              <a:t>Aim: </a:t>
            </a:r>
            <a:r>
              <a:rPr lang="en-GB" b="0" dirty="0"/>
              <a:t>to</a:t>
            </a:r>
            <a:r>
              <a:rPr lang="en-GB" b="0" baseline="0" dirty="0"/>
              <a:t> introduce information about the life of Spanish speakers in the US.</a:t>
            </a:r>
            <a:endParaRPr lang="en-GB" b="1" dirty="0"/>
          </a:p>
          <a:p>
            <a:endParaRPr lang="en-GB" dirty="0"/>
          </a:p>
          <a:p>
            <a:r>
              <a:rPr lang="en-GB" b="1" dirty="0"/>
              <a:t>Procedure: </a:t>
            </a:r>
          </a:p>
          <a:p>
            <a:pPr marL="228600" indent="-228600">
              <a:buAutoNum type="arabicPeriod"/>
            </a:pPr>
            <a:r>
              <a:rPr lang="en-GB" b="0" dirty="0"/>
              <a:t>Students read each statement </a:t>
            </a:r>
            <a:r>
              <a:rPr lang="en-GB" b="0"/>
              <a:t>and decide </a:t>
            </a:r>
            <a:r>
              <a:rPr lang="en-GB" b="0" dirty="0"/>
              <a:t>whether the answer is true or false. They could base their suppositions on what they have learned so </a:t>
            </a:r>
            <a:r>
              <a:rPr lang="en-GB" b="0"/>
              <a:t>far about </a:t>
            </a:r>
            <a:r>
              <a:rPr lang="en-GB" b="0" dirty="0"/>
              <a:t>the characters in the </a:t>
            </a:r>
            <a:r>
              <a:rPr lang="en-GB" b="0"/>
              <a:t>first lesson. This is a low stakes activity and isn’t intended to be a test.</a:t>
            </a:r>
            <a:endParaRPr lang="en-GB" b="0" dirty="0"/>
          </a:p>
          <a:p>
            <a:pPr marL="228600" indent="-228600">
              <a:buAutoNum type="arabicPeriod"/>
            </a:pPr>
            <a:r>
              <a:rPr lang="en-GB" b="0" dirty="0"/>
              <a:t>Teacher shows the correct answers one by one.</a:t>
            </a:r>
          </a:p>
          <a:p>
            <a:endParaRPr lang="en-GB" dirty="0"/>
          </a:p>
          <a:p>
            <a:r>
              <a:rPr lang="en-GB" b="1" dirty="0"/>
              <a:t>Extra information about each statement:</a:t>
            </a:r>
          </a:p>
          <a:p>
            <a:pPr marL="228600" indent="-228600">
              <a:buAutoNum type="arabicPeriod"/>
            </a:pPr>
            <a:r>
              <a:rPr lang="en-GB" dirty="0"/>
              <a:t>There are 42 million Spanish speakers in the US and 28 million in </a:t>
            </a:r>
            <a:r>
              <a:rPr lang="en-GB"/>
              <a:t>Peru (Source: </a:t>
            </a:r>
            <a:r>
              <a:rPr lang="en-GB" dirty="0"/>
              <a:t>https://</a:t>
            </a:r>
            <a:r>
              <a:rPr lang="en-GB" dirty="0" err="1"/>
              <a:t>www.statista.com</a:t>
            </a:r>
            <a:r>
              <a:rPr lang="en-GB" dirty="0"/>
              <a:t>/statistics/991020/number-native-</a:t>
            </a:r>
            <a:r>
              <a:rPr lang="en-GB" dirty="0" err="1"/>
              <a:t>spanish</a:t>
            </a:r>
            <a:r>
              <a:rPr lang="en-GB" dirty="0"/>
              <a:t>-speakers-country-worldwide/).</a:t>
            </a:r>
          </a:p>
          <a:p>
            <a:pPr marL="228600" indent="-228600">
              <a:buAutoNum type="arabicPeriod"/>
            </a:pPr>
            <a:r>
              <a:rPr lang="en-GB" dirty="0"/>
              <a:t>An estimated </a:t>
            </a:r>
            <a:r>
              <a:rPr lang="en-GB"/>
              <a:t>23,484,777 native Spanish speakers speak </a:t>
            </a:r>
            <a:r>
              <a:rPr lang="en-GB" dirty="0"/>
              <a:t>English "very well," according to the 2019 Census survey. An additional 6,762,059 reported they speak English </a:t>
            </a:r>
            <a:r>
              <a:rPr lang="en-GB"/>
              <a:t>"well”.</a:t>
            </a:r>
            <a:endParaRPr lang="en-GB" dirty="0"/>
          </a:p>
          <a:p>
            <a:pPr marL="228600" indent="-228600">
              <a:buAutoNum type="arabicPeriod"/>
            </a:pPr>
            <a:r>
              <a:rPr lang="en-GB"/>
              <a:t>Quote</a:t>
            </a:r>
            <a:r>
              <a:rPr lang="en-GB" baseline="0"/>
              <a:t> from PEW research article: </a:t>
            </a:r>
            <a:r>
              <a:rPr lang="en-GB"/>
              <a:t>“The </a:t>
            </a:r>
            <a:r>
              <a:rPr lang="en-GB" dirty="0" err="1"/>
              <a:t>Center’s</a:t>
            </a:r>
            <a:r>
              <a:rPr lang="en-GB" dirty="0"/>
              <a:t> 2015 survey findings also show that Spanish dominance is on the decline among second- and third-generation Latinos. While 61% of Hispanic immigrants in the U.S. are Spanish dominant (and another 32% are bilingual), the share who are Spanish dominant drops to 6% among second-generation Hispanics and to less than 1% among third or higher generation </a:t>
            </a:r>
            <a:r>
              <a:rPr lang="en-GB"/>
              <a:t>Hispanics”. NB The term “Spanish-dominant” here</a:t>
            </a:r>
            <a:r>
              <a:rPr lang="en-GB" baseline="0"/>
              <a:t> </a:t>
            </a:r>
            <a:r>
              <a:rPr lang="en-GB"/>
              <a:t>means “</a:t>
            </a:r>
            <a:r>
              <a:rPr lang="en-GB" sz="1200" b="0" i="0" kern="1200">
                <a:solidFill>
                  <a:schemeClr val="tx1"/>
                </a:solidFill>
                <a:effectLst/>
                <a:latin typeface="+mn-lt"/>
                <a:ea typeface="+mn-ea"/>
                <a:cs typeface="+mn-cs"/>
              </a:rPr>
              <a:t>more proficient in speaking and reading in Spanish than they are in English”</a:t>
            </a:r>
            <a:r>
              <a:rPr lang="en-GB"/>
              <a:t> </a:t>
            </a:r>
            <a:r>
              <a:rPr lang="en-GB" dirty="0"/>
              <a:t>(https://</a:t>
            </a:r>
            <a:r>
              <a:rPr lang="en-GB" dirty="0" err="1"/>
              <a:t>www.pewresearch.org</a:t>
            </a:r>
            <a:r>
              <a:rPr lang="en-GB" dirty="0"/>
              <a:t>/fact-tank/2018/04/02/most-hispanic-parents-speak-spanish-to-their-children-but-this-is-less-the-case-in-later-immigrant-generations/).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Cubans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began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arriving</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United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States</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large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numbers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after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1959 </a:t>
            </a:r>
            <a:r>
              <a:rPr lang="es-ES" sz="1200" b="0" i="0" kern="1200" dirty="0" err="1">
                <a:solidFill>
                  <a:schemeClr val="tx1"/>
                </a:solidFill>
                <a:effectLst/>
                <a:latin typeface="+mn-lt"/>
                <a:ea typeface="+mn-ea"/>
                <a:cs typeface="+mn-cs"/>
              </a:rPr>
              <a:t>communist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revolution</a:t>
            </a:r>
            <a:r>
              <a:rPr lang="es-ES" sz="1200" b="0" i="0" kern="1200" dirty="0">
                <a:solidFill>
                  <a:schemeClr val="tx1"/>
                </a:solidFill>
                <a:effectLst/>
                <a:latin typeface="+mn-lt"/>
                <a:ea typeface="+mn-ea"/>
                <a:cs typeface="+mn-cs"/>
              </a:rPr>
              <a:t> led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Fidel Castro”. (https://</a:t>
            </a:r>
            <a:r>
              <a:rPr lang="es-ES" sz="1200" b="0" i="0" kern="1200" dirty="0" err="1">
                <a:solidFill>
                  <a:schemeClr val="tx1"/>
                </a:solidFill>
                <a:effectLst/>
                <a:latin typeface="+mn-lt"/>
                <a:ea typeface="+mn-ea"/>
                <a:cs typeface="+mn-cs"/>
              </a:rPr>
              <a:t>www.migrationpolicy.org</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article</a:t>
            </a:r>
            <a:r>
              <a:rPr lang="es-ES" sz="1200" b="0" i="0" kern="1200" dirty="0">
                <a:solidFill>
                  <a:schemeClr val="tx1"/>
                </a:solidFill>
                <a:effectLst/>
                <a:latin typeface="+mn-lt"/>
                <a:ea typeface="+mn-ea"/>
                <a:cs typeface="+mn-cs"/>
              </a:rPr>
              <a:t>/cuban-immigrants-united-states-2018). </a:t>
            </a:r>
            <a:r>
              <a:rPr lang="es-ES" sz="1200" b="0" i="0" kern="1200" dirty="0" err="1">
                <a:solidFill>
                  <a:schemeClr val="tx1"/>
                </a:solidFill>
                <a:effectLst/>
                <a:latin typeface="+mn-lt"/>
                <a:ea typeface="+mn-ea"/>
                <a:cs typeface="+mn-cs"/>
              </a:rPr>
              <a:t>Successive</a:t>
            </a:r>
            <a:r>
              <a:rPr lang="es-ES" sz="1200" b="0" i="0" kern="1200" dirty="0">
                <a:solidFill>
                  <a:schemeClr val="tx1"/>
                </a:solidFill>
                <a:effectLst/>
                <a:latin typeface="+mn-lt"/>
                <a:ea typeface="+mn-ea"/>
                <a:cs typeface="+mn-cs"/>
              </a:rPr>
              <a:t> U.S. </a:t>
            </a:r>
            <a:r>
              <a:rPr lang="es-ES" sz="1200" b="0" i="0" kern="1200" dirty="0" err="1">
                <a:solidFill>
                  <a:schemeClr val="tx1"/>
                </a:solidFill>
                <a:effectLst/>
                <a:latin typeface="+mn-lt"/>
                <a:ea typeface="+mn-ea"/>
                <a:cs typeface="+mn-cs"/>
              </a:rPr>
              <a:t>administrations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pursued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policies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intended</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isolate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island</a:t>
            </a:r>
            <a:r>
              <a:rPr lang="es-ES" sz="1200" b="0" i="0" kern="1200" dirty="0">
                <a:solidFill>
                  <a:schemeClr val="tx1"/>
                </a:solidFill>
                <a:effectLst/>
                <a:latin typeface="+mn-lt"/>
                <a:ea typeface="+mn-ea"/>
                <a:cs typeface="+mn-cs"/>
              </a:rPr>
              <a:t> country </a:t>
            </a:r>
            <a:r>
              <a:rPr lang="es-ES" sz="1200" b="0" i="0" kern="1200" dirty="0" err="1">
                <a:solidFill>
                  <a:schemeClr val="tx1"/>
                </a:solidFill>
                <a:effectLst/>
                <a:latin typeface="+mn-lt"/>
                <a:ea typeface="+mn-ea"/>
                <a:cs typeface="+mn-cs"/>
              </a:rPr>
              <a:t>economically</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diplomatically</a:t>
            </a:r>
            <a:r>
              <a:rPr lang="es-ES" sz="1200" b="0" i="0" kern="1200" dirty="0">
                <a:solidFill>
                  <a:schemeClr val="tx1"/>
                </a:solidFill>
                <a:effectLst/>
                <a:latin typeface="+mn-lt"/>
                <a:ea typeface="+mn-ea"/>
                <a:cs typeface="+mn-cs"/>
              </a:rPr>
              <a:t> (https://</a:t>
            </a:r>
            <a:r>
              <a:rPr lang="es-ES" sz="1200" b="0" i="0" kern="1200" dirty="0" err="1">
                <a:solidFill>
                  <a:schemeClr val="tx1"/>
                </a:solidFill>
                <a:effectLst/>
                <a:latin typeface="+mn-lt"/>
                <a:ea typeface="+mn-ea"/>
                <a:cs typeface="+mn-cs"/>
              </a:rPr>
              <a:t>www.cfr.org</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backgrounder</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us</a:t>
            </a:r>
            <a:r>
              <a:rPr lang="es-ES" sz="1200" b="0" i="0" kern="1200" dirty="0">
                <a:solidFill>
                  <a:schemeClr val="tx1"/>
                </a:solidFill>
                <a:effectLst/>
                <a:latin typeface="+mn-lt"/>
                <a:ea typeface="+mn-ea"/>
                <a:cs typeface="+mn-cs"/>
              </a:rPr>
              <a:t>-cuba-</a:t>
            </a:r>
            <a:r>
              <a:rPr lang="es-ES" sz="1200" b="0" i="0" kern="1200" dirty="0" err="1">
                <a:solidFill>
                  <a:schemeClr val="tx1"/>
                </a:solidFill>
                <a:effectLst/>
                <a:latin typeface="+mn-lt"/>
                <a:ea typeface="+mn-ea"/>
                <a:cs typeface="+mn-cs"/>
              </a:rPr>
              <a:t>relations</a:t>
            </a:r>
            <a:r>
              <a:rPr lang="es-ES" sz="1200" b="0"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kern="1200">
                <a:solidFill>
                  <a:schemeClr val="tx1"/>
                </a:solidFill>
                <a:effectLst/>
                <a:latin typeface="+mn-lt"/>
                <a:ea typeface="+mn-ea"/>
                <a:cs typeface="+mn-cs"/>
              </a:rPr>
              <a:t>In response to a the</a:t>
            </a:r>
            <a:r>
              <a:rPr lang="es-ES" sz="1200" b="0" i="0" kern="1200" baseline="0">
                <a:solidFill>
                  <a:schemeClr val="tx1"/>
                </a:solidFill>
                <a:effectLst/>
                <a:latin typeface="+mn-lt"/>
                <a:ea typeface="+mn-ea"/>
                <a:cs typeface="+mn-cs"/>
              </a:rPr>
              <a:t> National Survey of Latinos, 77% of Hispanics agreed with the first of these questions: “Can most people who want to get ahead make it if they’re willing to work hard? Or are hard work and determination no guarantee of success?”</a:t>
            </a:r>
            <a:endParaRPr lang="es-E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Currently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few</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Cubans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perceive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economy</a:t>
            </a:r>
            <a:r>
              <a:rPr lang="es-ES" sz="1200" b="0" i="0" kern="1200" dirty="0">
                <a:solidFill>
                  <a:schemeClr val="tx1"/>
                </a:solidFill>
                <a:effectLst/>
                <a:latin typeface="+mn-lt"/>
                <a:ea typeface="+mn-ea"/>
                <a:cs typeface="+mn-cs"/>
              </a:rPr>
              <a:t> as </a:t>
            </a:r>
            <a:r>
              <a:rPr lang="es-ES" sz="1200" b="0" i="0" kern="1200" dirty="0" err="1">
                <a:solidFill>
                  <a:schemeClr val="tx1"/>
                </a:solidFill>
                <a:effectLst/>
                <a:latin typeface="+mn-lt"/>
                <a:ea typeface="+mn-ea"/>
                <a:cs typeface="+mn-cs"/>
              </a:rPr>
              <a:t>excellent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good</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most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say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situation</a:t>
            </a:r>
            <a:r>
              <a:rPr lang="es-ES" sz="1200" b="0" i="0" kern="1200" dirty="0">
                <a:solidFill>
                  <a:schemeClr val="tx1"/>
                </a:solidFill>
                <a:effectLst/>
                <a:latin typeface="+mn-lt"/>
                <a:ea typeface="+mn-ea"/>
                <a:cs typeface="+mn-cs"/>
              </a:rPr>
              <a:t> has </a:t>
            </a:r>
            <a:r>
              <a:rPr lang="es-ES" sz="1200" b="0" i="0" kern="1200" dirty="0" err="1">
                <a:solidFill>
                  <a:schemeClr val="tx1"/>
                </a:solidFill>
                <a:effectLst/>
                <a:latin typeface="+mn-lt"/>
                <a:ea typeface="+mn-ea"/>
                <a:cs typeface="+mn-cs"/>
              </a:rPr>
              <a:t>not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changed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recently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Most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Cubans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also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believe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country’s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economic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situation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will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either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remain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same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deteriorate</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coming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years</a:t>
            </a:r>
            <a:r>
              <a:rPr lang="es-ES" sz="1200" b="0" i="0" kern="1200" dirty="0">
                <a:solidFill>
                  <a:schemeClr val="tx1"/>
                </a:solidFill>
                <a:effectLst/>
                <a:latin typeface="+mn-lt"/>
                <a:ea typeface="+mn-ea"/>
                <a:cs typeface="+mn-cs"/>
              </a:rPr>
              <a:t>”. (https://</a:t>
            </a:r>
            <a:r>
              <a:rPr lang="es-ES" sz="1200" b="0" i="0" kern="1200" dirty="0" err="1">
                <a:solidFill>
                  <a:schemeClr val="tx1"/>
                </a:solidFill>
                <a:effectLst/>
                <a:latin typeface="+mn-lt"/>
                <a:ea typeface="+mn-ea"/>
                <a:cs typeface="+mn-cs"/>
              </a:rPr>
              <a:t>www.norc.org</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Research</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Projects</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Pages</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survey</a:t>
            </a:r>
            <a:r>
              <a:rPr lang="es-ES" sz="1200" b="0" i="0" kern="1200" dirty="0">
                <a:solidFill>
                  <a:schemeClr val="tx1"/>
                </a:solidFill>
                <a:effectLst/>
                <a:latin typeface="+mn-lt"/>
                <a:ea typeface="+mn-ea"/>
                <a:cs typeface="+mn-cs"/>
              </a:rPr>
              <a:t>-of-cuban-</a:t>
            </a:r>
            <a:r>
              <a:rPr lang="es-ES" sz="1200" b="0" i="0" kern="1200" dirty="0" err="1">
                <a:solidFill>
                  <a:schemeClr val="tx1"/>
                </a:solidFill>
                <a:effectLst/>
                <a:latin typeface="+mn-lt"/>
                <a:ea typeface="+mn-ea"/>
                <a:cs typeface="+mn-cs"/>
              </a:rPr>
              <a:t>public</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opinion.aspx</a:t>
            </a:r>
            <a:r>
              <a:rPr lang="es-ES" sz="1200" b="0" i="0" kern="1200" dirty="0">
                <a:solidFill>
                  <a:schemeClr val="tx1"/>
                </a:solidFill>
                <a:effectLst/>
                <a:latin typeface="+mn-lt"/>
                <a:ea typeface="+mn-ea"/>
                <a:cs typeface="+mn-cs"/>
              </a:rPr>
              <a: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s-GB" dirty="0"/>
              <a:t>hablante [&gt;</a:t>
            </a:r>
            <a:r>
              <a:rPr lang="es-GB"/>
              <a:t>5000]</a:t>
            </a:r>
            <a:r>
              <a:rPr lang="en-GB"/>
              <a:t>;</a:t>
            </a:r>
            <a:r>
              <a:rPr lang="en-GB" baseline="0"/>
              <a:t> politico [258]; posibilidad [461]</a:t>
            </a:r>
            <a:endParaRPr lang="es-GB" dirty="0"/>
          </a:p>
          <a:p>
            <a:endParaRPr lang="es-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of two kids taken by</a:t>
            </a:r>
            <a:r>
              <a:rPr lang="en-GB" baseline="0" dirty="0"/>
              <a:t> </a:t>
            </a:r>
            <a:r>
              <a:rPr lang="es-ES" sz="1200" b="0" i="0" u="none" strike="noStrike" kern="1200" dirty="0">
                <a:solidFill>
                  <a:schemeClr val="tx1"/>
                </a:solidFill>
                <a:effectLst/>
                <a:latin typeface="+mn-lt"/>
                <a:ea typeface="+mn-ea"/>
                <a:cs typeface="+mn-cs"/>
                <a:hlinkClick r:id="rId3"/>
              </a:rPr>
              <a:t>Ernesto Carrazana</a:t>
            </a:r>
            <a:r>
              <a:rPr lang="es-ES" sz="1200" b="0" i="0" u="none" strike="noStrike" kern="1200" dirty="0">
                <a:solidFill>
                  <a:schemeClr val="tx1"/>
                </a:solidFill>
                <a:effectLst/>
                <a:latin typeface="+mn-lt"/>
                <a:ea typeface="+mn-ea"/>
                <a:cs typeface="+mn-cs"/>
              </a:rPr>
              <a:t> </a:t>
            </a:r>
            <a:r>
              <a:rPr lang="en-GB" dirty="0"/>
              <a:t>on </a:t>
            </a:r>
            <a:r>
              <a:rPr lang="en-GB" dirty="0">
                <a:hlinkClick r:id="rId4"/>
              </a:rPr>
              <a:t>Unsplash</a:t>
            </a:r>
            <a:r>
              <a:rPr lang="en-GB" dirty="0"/>
              <a:t> (image free to use)</a:t>
            </a:r>
            <a:endParaRPr lang="es-E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Image of three men taken by </a:t>
            </a:r>
            <a:r>
              <a:rPr lang="es-ES" sz="1200" b="0" i="0" u="none" strike="noStrike" kern="1200" dirty="0">
                <a:solidFill>
                  <a:schemeClr val="tx1"/>
                </a:solidFill>
                <a:effectLst/>
                <a:latin typeface="+mn-lt"/>
                <a:ea typeface="+mn-ea"/>
                <a:cs typeface="+mn-cs"/>
                <a:hlinkClick r:id="rId5"/>
              </a:rPr>
              <a:t>Ban Yido</a:t>
            </a:r>
            <a:r>
              <a:rPr lang="es-ES" sz="1200" b="0" i="0" u="none" strike="noStrike" kern="1200" dirty="0">
                <a:solidFill>
                  <a:schemeClr val="tx1"/>
                </a:solidFill>
                <a:effectLst/>
                <a:latin typeface="+mn-lt"/>
                <a:ea typeface="+mn-ea"/>
                <a:cs typeface="+mn-cs"/>
              </a:rPr>
              <a:t> </a:t>
            </a:r>
            <a:r>
              <a:rPr lang="en-GB" dirty="0"/>
              <a:t>on </a:t>
            </a:r>
            <a:r>
              <a:rPr lang="en-GB" dirty="0">
                <a:hlinkClick r:id="rId4"/>
              </a:rPr>
              <a:t>Unsplash</a:t>
            </a:r>
            <a:r>
              <a:rPr lang="en-GB" dirty="0"/>
              <a:t> (image free to use)</a:t>
            </a:r>
            <a:endParaRPr lang="es-ES" sz="1200" dirty="0">
              <a:solidFill>
                <a:schemeClr val="accent5">
                  <a:lumMod val="50000"/>
                </a:schemeClr>
              </a:solidFill>
            </a:endParaRPr>
          </a:p>
          <a:p>
            <a:endParaRPr lang="en-GB" b="0" dirty="0"/>
          </a:p>
        </p:txBody>
      </p:sp>
      <p:sp>
        <p:nvSpPr>
          <p:cNvPr id="4" name="Marcador de número de diapositiva 3"/>
          <p:cNvSpPr>
            <a:spLocks noGrp="1"/>
          </p:cNvSpPr>
          <p:nvPr>
            <p:ph type="sldNum" sz="quarter" idx="5"/>
          </p:nvPr>
        </p:nvSpPr>
        <p:spPr/>
        <p:txBody>
          <a:bodyPr/>
          <a:lstStyle/>
          <a:p>
            <a:fld id="{A3356A9C-836D-8C49-B980-1041400597BC}" type="slidenum">
              <a:rPr lang="en-US" smtClean="0"/>
              <a:t>27</a:t>
            </a:fld>
            <a:endParaRPr lang="en-US"/>
          </a:p>
        </p:txBody>
      </p:sp>
    </p:spTree>
    <p:extLst>
      <p:ext uri="{BB962C8B-B14F-4D97-AF65-F5344CB8AC3E}">
        <p14:creationId xmlns:p14="http://schemas.microsoft.com/office/powerpoint/2010/main" val="1359582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 minute</a:t>
            </a:r>
            <a:endParaRPr lang="en-US" b="0" dirty="0"/>
          </a:p>
          <a:p>
            <a:endParaRPr lang="en-US" b="1" dirty="0"/>
          </a:p>
          <a:p>
            <a:r>
              <a:rPr lang="en-US" b="1" dirty="0"/>
              <a:t>Aim: </a:t>
            </a:r>
            <a:r>
              <a:rPr lang="en-US" b="0" dirty="0"/>
              <a:t>to introduce 1</a:t>
            </a:r>
            <a:r>
              <a:rPr lang="en-US" b="0" baseline="30000" dirty="0"/>
              <a:t>st</a:t>
            </a:r>
            <a:r>
              <a:rPr lang="en-US" b="0" dirty="0"/>
              <a:t> </a:t>
            </a:r>
            <a:r>
              <a:rPr lang="en-GB" sz="1200" kern="1200" dirty="0">
                <a:solidFill>
                  <a:schemeClr val="tx1"/>
                </a:solidFill>
                <a:effectLst/>
                <a:latin typeface="+mn-lt"/>
                <a:ea typeface="+mn-ea"/>
                <a:cs typeface="+mn-cs"/>
              </a:rPr>
              <a:t>person plural form of  –er/–</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verbs </a:t>
            </a:r>
            <a:r>
              <a:rPr lang="en-GB" sz="1200" kern="1200">
                <a:solidFill>
                  <a:schemeClr val="tx1"/>
                </a:solidFill>
                <a:effectLst/>
                <a:latin typeface="+mn-lt"/>
                <a:ea typeface="+mn-ea"/>
                <a:cs typeface="+mn-cs"/>
              </a:rPr>
              <a:t>in the preterite </a:t>
            </a:r>
            <a:r>
              <a:rPr lang="en-GB" sz="1200" kern="1200" dirty="0">
                <a:solidFill>
                  <a:schemeClr val="tx1"/>
                </a:solidFill>
                <a:effectLst/>
                <a:latin typeface="+mn-lt"/>
                <a:ea typeface="+mn-ea"/>
                <a:cs typeface="+mn-cs"/>
              </a:rPr>
              <a:t>tense (-</a:t>
            </a:r>
            <a:r>
              <a:rPr lang="en-GB" sz="1200" kern="1200" dirty="0" err="1">
                <a:solidFill>
                  <a:schemeClr val="tx1"/>
                </a:solidFill>
                <a:effectLst/>
                <a:latin typeface="+mn-lt"/>
                <a:ea typeface="+mn-ea"/>
                <a:cs typeface="+mn-cs"/>
              </a:rPr>
              <a:t>imos</a:t>
            </a:r>
            <a:r>
              <a:rPr lang="en-GB" sz="1200" kern="1200" dirty="0">
                <a:solidFill>
                  <a:schemeClr val="tx1"/>
                </a:solidFill>
                <a:effectLst/>
                <a:latin typeface="+mn-lt"/>
                <a:ea typeface="+mn-ea"/>
                <a:cs typeface="+mn-cs"/>
              </a:rPr>
              <a:t>) and remind students of the same ending also used with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verbs in the present tense.</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a:t>
            </a:r>
            <a:r>
              <a:rPr lang="en-US" b="0" baseline="0"/>
              <a:t>click.</a:t>
            </a: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425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a:t>: </a:t>
            </a:r>
            <a:r>
              <a:rPr lang="en-GB" b="0"/>
              <a:t>5 </a:t>
            </a:r>
            <a:r>
              <a:rPr lang="en-GB" b="0" dirty="0"/>
              <a:t>minutes</a:t>
            </a:r>
            <a:endParaRPr lang="en-GB" b="1" dirty="0"/>
          </a:p>
          <a:p>
            <a:endParaRPr lang="en-GB" b="1" dirty="0"/>
          </a:p>
          <a:p>
            <a:r>
              <a:rPr lang="en-GB" b="1" dirty="0"/>
              <a:t>Aim:</a:t>
            </a:r>
          </a:p>
          <a:p>
            <a:pPr marL="285750" indent="-285750">
              <a:buAutoNum type="romanLcParenR"/>
            </a:pPr>
            <a:r>
              <a:rPr lang="en-GB" baseline="0" dirty="0"/>
              <a:t>to recall infinitive forms of verbs </a:t>
            </a:r>
            <a:r>
              <a:rPr lang="en-GB" baseline="0"/>
              <a:t>from the verb stems given</a:t>
            </a:r>
            <a:endParaRPr lang="en-GB" baseline="0" dirty="0"/>
          </a:p>
          <a:p>
            <a:pPr marL="285750" indent="-285750">
              <a:buAutoNum type="romanLcParenR"/>
            </a:pPr>
            <a:r>
              <a:rPr lang="en-GB" baseline="0" dirty="0"/>
              <a:t>to understand the two possible meanings of the –</a:t>
            </a:r>
            <a:r>
              <a:rPr lang="en-GB" baseline="0" dirty="0" err="1"/>
              <a:t>imos</a:t>
            </a:r>
            <a:r>
              <a:rPr lang="en-GB" baseline="0" dirty="0"/>
              <a:t> ending (completed past, present) for –</a:t>
            </a:r>
            <a:r>
              <a:rPr lang="en-GB" baseline="0" dirty="0" err="1"/>
              <a:t>ir</a:t>
            </a:r>
            <a:r>
              <a:rPr lang="en-GB" baseline="0" dirty="0"/>
              <a:t> verbs</a:t>
            </a:r>
          </a:p>
          <a:p>
            <a:pPr marL="285750" indent="-285750">
              <a:buAutoNum type="romanLcParenR"/>
            </a:pPr>
            <a:r>
              <a:rPr lang="en-GB" baseline="0" dirty="0"/>
              <a:t>to understand the one possible meaning (completed past) of the –</a:t>
            </a:r>
            <a:r>
              <a:rPr lang="en-GB" baseline="0" dirty="0" err="1"/>
              <a:t>imos</a:t>
            </a:r>
            <a:r>
              <a:rPr lang="en-GB" baseline="0" dirty="0"/>
              <a:t> ending for –er verbs</a:t>
            </a:r>
          </a:p>
          <a:p>
            <a:pPr marL="285750" indent="-285750">
              <a:buAutoNum type="romanLcParenR"/>
            </a:pPr>
            <a:endParaRPr lang="en-GB" baseline="0" dirty="0"/>
          </a:p>
          <a:p>
            <a:pPr marL="0" indent="0">
              <a:buNone/>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Explain the task to students</a:t>
            </a:r>
            <a:r>
              <a:rPr lang="en-GB" baseline="0"/>
              <a:t>. It may be useful to do the first one with the class to model the activity. All six sentences have a verb with the –imos ending. Students will first need to look at the verb’s </a:t>
            </a:r>
            <a:r>
              <a:rPr lang="en-GB" b="0" baseline="0"/>
              <a:t>stem (e.g. crec-, viv-, compart-) </a:t>
            </a:r>
            <a:r>
              <a:rPr lang="en-GB" baseline="0"/>
              <a:t>and try to remember its infinitive form (crecer, vivir, compartir). This should be possible given that all six verbs are known vocabulary items.</a:t>
            </a:r>
          </a:p>
          <a:p>
            <a:pPr marL="228600" indent="-228600">
              <a:buAutoNum type="arabicPeriod"/>
            </a:pPr>
            <a:r>
              <a:rPr lang="en-GB" baseline="0"/>
              <a:t>Students then </a:t>
            </a:r>
            <a:r>
              <a:rPr lang="en-GB" baseline="0" dirty="0"/>
              <a:t>need to decide, based on the ending (–er or –</a:t>
            </a:r>
            <a:r>
              <a:rPr lang="en-GB" baseline="0" dirty="0" err="1"/>
              <a:t>ir</a:t>
            </a:r>
            <a:r>
              <a:rPr lang="en-GB" baseline="0" dirty="0"/>
              <a:t>), whether the –</a:t>
            </a:r>
            <a:r>
              <a:rPr lang="en-GB" baseline="0" dirty="0" err="1"/>
              <a:t>imos</a:t>
            </a:r>
            <a:r>
              <a:rPr lang="en-GB" baseline="0" dirty="0"/>
              <a:t> form is referring to an action in the </a:t>
            </a:r>
            <a:r>
              <a:rPr lang="en-GB" baseline="0"/>
              <a:t>past (–er </a:t>
            </a:r>
            <a:r>
              <a:rPr lang="en-GB" baseline="0" dirty="0"/>
              <a:t>verbs) or an action that </a:t>
            </a:r>
            <a:r>
              <a:rPr lang="en-GB" baseline="0"/>
              <a:t>may be either </a:t>
            </a:r>
            <a:r>
              <a:rPr lang="en-GB" baseline="0" dirty="0"/>
              <a:t>past or present (–</a:t>
            </a:r>
            <a:r>
              <a:rPr lang="en-GB" baseline="0" dirty="0" err="1"/>
              <a:t>ir</a:t>
            </a:r>
            <a:r>
              <a:rPr lang="en-GB" baseline="0" dirty="0"/>
              <a:t> </a:t>
            </a:r>
            <a:r>
              <a:rPr lang="en-GB" baseline="0"/>
              <a:t>verbs).</a:t>
            </a:r>
          </a:p>
          <a:p>
            <a:pPr marL="228600" indent="-228600">
              <a:buAutoNum type="arabicPeriod"/>
            </a:pPr>
            <a:r>
              <a:rPr lang="en-GB" baseline="0"/>
              <a:t>During feedback, elicit translations of the sentences. Highlight how –ir verbs have two translations in English (e.g. 2. </a:t>
            </a:r>
            <a:r>
              <a:rPr lang="en-GB" b="1" baseline="0"/>
              <a:t>We live </a:t>
            </a:r>
            <a:r>
              <a:rPr lang="en-GB" baseline="0"/>
              <a:t>through difficult times / </a:t>
            </a:r>
            <a:r>
              <a:rPr lang="en-GB" b="1" baseline="0"/>
              <a:t>We lived </a:t>
            </a:r>
            <a:r>
              <a:rPr lang="en-GB" baseline="0"/>
              <a:t>through difficult times).</a:t>
            </a:r>
            <a:endParaRPr lang="en-GB" baseline="0" dirty="0"/>
          </a:p>
          <a:p>
            <a:pPr marL="228600" indent="-228600">
              <a:buAutoNum type="arabicPeriod"/>
            </a:pPr>
            <a:endParaRPr lang="en-GB" baseline="0" dirty="0"/>
          </a:p>
          <a:p>
            <a:pPr marL="0" indent="0">
              <a:buNone/>
            </a:pPr>
            <a:r>
              <a:rPr lang="en-GB" b="1" baseline="0" dirty="0"/>
              <a:t>Notes</a:t>
            </a:r>
            <a:r>
              <a:rPr lang="en-GB" baseline="0" dirty="0"/>
              <a:t>: </a:t>
            </a:r>
          </a:p>
          <a:p>
            <a:pPr marL="0" indent="0">
              <a:buNone/>
            </a:pPr>
            <a:r>
              <a:rPr lang="en-GB" baseline="0"/>
              <a:t>1. A callout highlights how ‘vivir’ is used in the activity with a new meaning. This will also be used on the next slide (listening), to it is important to flag this here. </a:t>
            </a:r>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29</a:t>
            </a:fld>
            <a:endParaRPr lang="en-US"/>
          </a:p>
        </p:txBody>
      </p:sp>
    </p:spTree>
    <p:extLst>
      <p:ext uri="{BB962C8B-B14F-4D97-AF65-F5344CB8AC3E}">
        <p14:creationId xmlns:p14="http://schemas.microsoft.com/office/powerpoint/2010/main" val="160744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[1/3]</a:t>
            </a:r>
          </a:p>
          <a:p>
            <a:r>
              <a:rPr lang="en-US" b="1" dirty="0"/>
              <a:t>Timing: </a:t>
            </a:r>
            <a:r>
              <a:rPr lang="en-US" b="0" i="0" dirty="0"/>
              <a:t>3 minutes</a:t>
            </a:r>
          </a:p>
          <a:p>
            <a:endParaRPr lang="en-US" b="1" dirty="0"/>
          </a:p>
          <a:p>
            <a:r>
              <a:rPr lang="en-US" b="1" dirty="0"/>
              <a:t>Aim: </a:t>
            </a:r>
            <a:r>
              <a:rPr lang="en-US" b="0" dirty="0"/>
              <a:t>to introduce and embed</a:t>
            </a:r>
            <a:r>
              <a:rPr lang="en-US" b="0" baseline="0" dirty="0"/>
              <a:t> the </a:t>
            </a:r>
            <a:r>
              <a:rPr lang="en-US" b="0" baseline="0"/>
              <a:t>new vocabulary.</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a:t>
            </a:r>
            <a:r>
              <a:rPr lang="en-GB" baseline="0" dirty="0"/>
              <a:t>Further rounds of learning can be facilitated by one pupil turning away from the board, and his/her partner asking him/her the </a:t>
            </a:r>
            <a:r>
              <a:rPr lang="en-GB" baseline="0"/>
              <a:t>meanings (‘¿Cómo </a:t>
            </a:r>
            <a:r>
              <a:rPr lang="en-GB" baseline="0" dirty="0"/>
              <a:t>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a:t>
            </a:r>
            <a:r>
              <a:rPr lang="en-GB" b="1" baseline="0">
                <a:sym typeface="Wingdings" panose="05000000000000000000" pitchFamily="2" charset="2"/>
              </a:rPr>
              <a:t>: </a:t>
            </a:r>
            <a:r>
              <a:rPr lang="en-GB" b="0" baseline="0">
                <a:sym typeface="Wingdings" panose="05000000000000000000" pitchFamily="2" charset="2"/>
              </a:rPr>
              <a:t>the use of ‘sentirse’ + adjective (as opposed to ‘sentir’ + noun) is not explained here as it does not relate to the current lesson.</a:t>
            </a: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of words introduced in lesson 1: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oír</a:t>
            </a:r>
            <a:r>
              <a:rPr lang="en-GB" sz="1200" b="0" i="0" u="none" strike="noStrike" kern="1200" cap="none" dirty="0">
                <a:solidFill>
                  <a:schemeClr val="tx1"/>
                </a:solidFill>
                <a:effectLst/>
                <a:latin typeface="+mn-lt"/>
                <a:ea typeface="Calibri"/>
                <a:cs typeface="Calibri"/>
                <a:sym typeface="Calibri"/>
              </a:rPr>
              <a:t> [254]; </a:t>
            </a:r>
            <a:r>
              <a:rPr lang="en-GB" sz="1200" b="0" i="0" u="none" strike="noStrike" kern="1200" cap="none" dirty="0" err="1">
                <a:solidFill>
                  <a:schemeClr val="tx1"/>
                </a:solidFill>
                <a:effectLst/>
                <a:latin typeface="+mn-lt"/>
                <a:ea typeface="Calibri"/>
                <a:cs typeface="Calibri"/>
                <a:sym typeface="Calibri"/>
              </a:rPr>
              <a:t>sentir</a:t>
            </a:r>
            <a:r>
              <a:rPr lang="en-GB" sz="1200" b="0" i="0" u="none" strike="noStrike" kern="1200" cap="none" dirty="0">
                <a:solidFill>
                  <a:schemeClr val="tx1"/>
                </a:solidFill>
                <a:effectLst/>
                <a:latin typeface="+mn-lt"/>
                <a:ea typeface="Calibri"/>
                <a:cs typeface="Calibri"/>
                <a:sym typeface="Calibri"/>
              </a:rPr>
              <a:t> [136]; </a:t>
            </a:r>
            <a:r>
              <a:rPr lang="en-GB" sz="1200" b="0" i="0" u="none" strike="noStrike" kern="1200" cap="none" dirty="0" err="1">
                <a:solidFill>
                  <a:schemeClr val="tx1"/>
                </a:solidFill>
                <a:effectLst/>
                <a:latin typeface="+mn-lt"/>
                <a:ea typeface="Calibri"/>
                <a:cs typeface="Calibri"/>
                <a:sym typeface="Calibri"/>
              </a:rPr>
              <a:t>esperanza</a:t>
            </a:r>
            <a:r>
              <a:rPr lang="en-GB" sz="1200" b="0" i="0" u="none" strike="noStrike" kern="1200" cap="none" dirty="0">
                <a:solidFill>
                  <a:schemeClr val="tx1"/>
                </a:solidFill>
                <a:effectLst/>
                <a:latin typeface="+mn-lt"/>
                <a:ea typeface="Calibri"/>
                <a:cs typeface="Calibri"/>
                <a:sym typeface="Calibri"/>
              </a:rPr>
              <a:t> [987]; </a:t>
            </a:r>
            <a:r>
              <a:rPr lang="en-GB" sz="1200" b="0" i="0" u="none" strike="noStrike" kern="1200" cap="none" dirty="0" err="1">
                <a:solidFill>
                  <a:schemeClr val="tx1"/>
                </a:solidFill>
                <a:effectLst/>
                <a:latin typeface="+mn-lt"/>
                <a:ea typeface="Calibri"/>
                <a:cs typeface="Calibri"/>
                <a:sym typeface="Calibri"/>
              </a:rPr>
              <a:t>experiencia</a:t>
            </a:r>
            <a:r>
              <a:rPr lang="en-GB" sz="1200" b="0" i="0" u="none" strike="noStrike" kern="1200" cap="none" dirty="0">
                <a:solidFill>
                  <a:schemeClr val="tx1"/>
                </a:solidFill>
                <a:effectLst/>
                <a:latin typeface="+mn-lt"/>
                <a:ea typeface="Calibri"/>
                <a:cs typeface="Calibri"/>
                <a:sym typeface="Calibri"/>
              </a:rPr>
              <a:t> [416]; </a:t>
            </a:r>
            <a:r>
              <a:rPr lang="en-GB" sz="1200" b="0" i="0" u="none" strike="noStrike" kern="1200" cap="none" dirty="0" err="1">
                <a:solidFill>
                  <a:schemeClr val="tx1"/>
                </a:solidFill>
                <a:effectLst/>
                <a:latin typeface="+mn-lt"/>
                <a:ea typeface="Calibri"/>
                <a:cs typeface="Calibri"/>
                <a:sym typeface="Calibri"/>
              </a:rPr>
              <a:t>extranjero</a:t>
            </a:r>
            <a:r>
              <a:rPr lang="en-GB" sz="1200" b="0" i="0" u="none" strike="noStrike" kern="1200" cap="none" dirty="0">
                <a:solidFill>
                  <a:schemeClr val="tx1"/>
                </a:solidFill>
                <a:effectLst/>
                <a:latin typeface="+mn-lt"/>
                <a:ea typeface="Calibri"/>
                <a:cs typeface="Calibri"/>
                <a:sym typeface="Calibri"/>
              </a:rPr>
              <a:t> [987]; población [454]; </a:t>
            </a:r>
            <a:r>
              <a:rPr lang="en-GB" sz="1200" b="0" i="0" u="none" strike="noStrike" kern="1200" cap="none" dirty="0" err="1">
                <a:solidFill>
                  <a:schemeClr val="tx1"/>
                </a:solidFill>
                <a:effectLst/>
                <a:latin typeface="+mn-lt"/>
                <a:ea typeface="Calibri"/>
                <a:cs typeface="Calibri"/>
                <a:sym typeface="Calibri"/>
              </a:rPr>
              <a:t>raíz</a:t>
            </a:r>
            <a:r>
              <a:rPr lang="en-GB" sz="1200" b="0" i="0" u="none" strike="noStrike" kern="1200" cap="none" dirty="0">
                <a:solidFill>
                  <a:schemeClr val="tx1"/>
                </a:solidFill>
                <a:effectLst/>
                <a:latin typeface="+mn-lt"/>
                <a:ea typeface="Calibri"/>
                <a:cs typeface="Calibri"/>
                <a:sym typeface="Calibri"/>
              </a:rPr>
              <a:t> [1304]; </a:t>
            </a:r>
            <a:r>
              <a:rPr lang="en-GB" sz="1200" b="0" i="0" u="none" strike="noStrike" kern="1200" cap="none" dirty="0" err="1">
                <a:solidFill>
                  <a:schemeClr val="tx1"/>
                </a:solidFill>
                <a:effectLst/>
                <a:latin typeface="+mn-lt"/>
                <a:ea typeface="Calibri"/>
                <a:cs typeface="Calibri"/>
                <a:sym typeface="Calibri"/>
              </a:rPr>
              <a:t>relación</a:t>
            </a:r>
            <a:r>
              <a:rPr lang="en-GB" sz="1200" b="0" i="0" u="none" strike="noStrike" kern="1200" cap="none" dirty="0">
                <a:solidFill>
                  <a:schemeClr val="tx1"/>
                </a:solidFill>
                <a:effectLst/>
                <a:latin typeface="+mn-lt"/>
                <a:ea typeface="Calibri"/>
                <a:cs typeface="Calibri"/>
                <a:sym typeface="Calibri"/>
              </a:rPr>
              <a:t> [272]; actual [499]; </a:t>
            </a:r>
            <a:r>
              <a:rPr lang="en-GB" sz="1200" b="0" i="0" u="none" strike="noStrike" kern="1200" cap="none" dirty="0" err="1">
                <a:solidFill>
                  <a:schemeClr val="tx1"/>
                </a:solidFill>
                <a:effectLst/>
                <a:latin typeface="+mn-lt"/>
                <a:ea typeface="Calibri"/>
                <a:cs typeface="Calibri"/>
                <a:sym typeface="Calibri"/>
              </a:rPr>
              <a:t>cubano</a:t>
            </a:r>
            <a:r>
              <a:rPr lang="en-GB" sz="1200" b="0" i="0" u="none" strike="noStrike" kern="1200" cap="none" dirty="0">
                <a:solidFill>
                  <a:schemeClr val="tx1"/>
                </a:solidFill>
                <a:effectLst/>
                <a:latin typeface="+mn-lt"/>
                <a:ea typeface="Calibri"/>
                <a:cs typeface="Calibri"/>
                <a:sym typeface="Calibri"/>
              </a:rPr>
              <a:t> [703]; </a:t>
            </a:r>
            <a:r>
              <a:rPr lang="en-GB" sz="1200" b="0" i="0" u="none" strike="noStrike" kern="1200" cap="none" dirty="0" err="1">
                <a:solidFill>
                  <a:schemeClr val="tx1"/>
                </a:solidFill>
                <a:effectLst/>
                <a:latin typeface="+mn-lt"/>
                <a:ea typeface="Calibri"/>
                <a:cs typeface="Calibri"/>
                <a:sym typeface="Calibri"/>
              </a:rPr>
              <a:t>cubana</a:t>
            </a:r>
            <a:r>
              <a:rPr lang="en-GB" sz="1200" b="0" i="0" u="none" strike="noStrike" kern="1200" cap="none" dirty="0">
                <a:solidFill>
                  <a:schemeClr val="tx1"/>
                </a:solidFill>
                <a:effectLst/>
                <a:latin typeface="+mn-lt"/>
                <a:ea typeface="Calibri"/>
                <a:cs typeface="Calibri"/>
                <a:sym typeface="Calibri"/>
              </a:rPr>
              <a:t> [703];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57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a:t>: </a:t>
            </a:r>
            <a:r>
              <a:rPr lang="en-GB" b="0"/>
              <a:t>7 </a:t>
            </a:r>
            <a:r>
              <a:rPr lang="en-GB" b="0" dirty="0"/>
              <a:t>minutes</a:t>
            </a:r>
          </a:p>
          <a:p>
            <a:endParaRPr lang="en-GB" b="1" dirty="0"/>
          </a:p>
          <a:p>
            <a:r>
              <a:rPr lang="en-GB" b="1" dirty="0"/>
              <a:t>Aim:</a:t>
            </a:r>
          </a:p>
          <a:p>
            <a:pPr marL="285750" indent="-285750">
              <a:buAutoNum type="romanLcParenR"/>
            </a:pPr>
            <a:r>
              <a:rPr lang="en-GB" baseline="0" dirty="0"/>
              <a:t>to recall infinitive forms of verbs from verb stems</a:t>
            </a:r>
          </a:p>
          <a:p>
            <a:pPr marL="285750" indent="-285750">
              <a:buAutoNum type="romanLcParenR"/>
            </a:pPr>
            <a:r>
              <a:rPr lang="en-GB" baseline="0" dirty="0"/>
              <a:t>to understand the two possible meanings of the –</a:t>
            </a:r>
            <a:r>
              <a:rPr lang="en-GB" baseline="0" dirty="0" err="1"/>
              <a:t>imos</a:t>
            </a:r>
            <a:r>
              <a:rPr lang="en-GB" baseline="0" dirty="0"/>
              <a:t> ending (completed past, present) for –</a:t>
            </a:r>
            <a:r>
              <a:rPr lang="en-GB" baseline="0" dirty="0" err="1"/>
              <a:t>ir</a:t>
            </a:r>
            <a:r>
              <a:rPr lang="en-GB" baseline="0" dirty="0"/>
              <a:t> verbs</a:t>
            </a:r>
          </a:p>
          <a:p>
            <a:pPr marL="285750" indent="-285750">
              <a:buAutoNum type="romanLcParenR"/>
            </a:pPr>
            <a:r>
              <a:rPr lang="en-GB" baseline="0" dirty="0"/>
              <a:t>to understand the one possible meaning (completed past) of the –</a:t>
            </a:r>
            <a:r>
              <a:rPr lang="en-GB" baseline="0" dirty="0" err="1"/>
              <a:t>imos</a:t>
            </a:r>
            <a:r>
              <a:rPr lang="en-GB" baseline="0" dirty="0"/>
              <a:t> ending for –er verbs</a:t>
            </a:r>
          </a:p>
          <a:p>
            <a:pPr marL="285750" indent="-285750">
              <a:buAutoNum type="romanLcParenR"/>
            </a:pPr>
            <a:endParaRPr lang="en-GB" baseline="0" dirty="0"/>
          </a:p>
          <a:p>
            <a:pPr marL="0" indent="0">
              <a:buNone/>
            </a:pPr>
            <a:r>
              <a:rPr lang="en-GB" b="1" baseline="0" dirty="0"/>
              <a:t>Procedure:</a:t>
            </a:r>
          </a:p>
          <a:p>
            <a:pPr marL="228600" indent="-228600">
              <a:buAutoNum type="arabicPeriod"/>
            </a:pPr>
            <a:r>
              <a:rPr lang="en-GB" baseline="0"/>
              <a:t>Students </a:t>
            </a:r>
            <a:r>
              <a:rPr lang="en-GB" baseline="0" dirty="0"/>
              <a:t>first listen to the sentences. All sentences have a verb with the –</a:t>
            </a:r>
            <a:r>
              <a:rPr lang="en-GB" baseline="0" dirty="0" err="1"/>
              <a:t>imos</a:t>
            </a:r>
            <a:r>
              <a:rPr lang="en-GB" baseline="0" dirty="0"/>
              <a:t> ending. Students will need to listen out for the verb </a:t>
            </a:r>
            <a:r>
              <a:rPr lang="en-GB" b="1" baseline="0" dirty="0"/>
              <a:t>stem </a:t>
            </a:r>
            <a:r>
              <a:rPr lang="en-GB" b="0" baseline="0" dirty="0"/>
              <a:t>and decide whether it ends in –er or –</a:t>
            </a:r>
            <a:r>
              <a:rPr lang="en-GB" b="0" baseline="0" dirty="0" err="1"/>
              <a:t>ir.</a:t>
            </a:r>
            <a:r>
              <a:rPr lang="en-GB" b="0" baseline="0" dirty="0"/>
              <a:t> </a:t>
            </a:r>
            <a:r>
              <a:rPr lang="en-GB" baseline="0" dirty="0"/>
              <a:t>This requires recall </a:t>
            </a:r>
            <a:r>
              <a:rPr lang="en-GB" baseline="0"/>
              <a:t>of the infinitive form of each verb. It may help them to write the verb as they do this.</a:t>
            </a:r>
            <a:endParaRPr lang="en-GB" baseline="0" dirty="0"/>
          </a:p>
          <a:p>
            <a:pPr marL="228600" indent="-228600">
              <a:buAutoNum type="arabicPeriod"/>
            </a:pPr>
            <a:r>
              <a:rPr lang="en-GB" baseline="0" dirty="0"/>
              <a:t>They then need </a:t>
            </a:r>
            <a:r>
              <a:rPr lang="en-GB" baseline="0"/>
              <a:t>to complete the translation of the sentence in English. In doing so, they’ll need to decide whether the verb has only one translation (past tense only) or two (present tense and past tense). This will depend on whether the infinitive ends in –er or –ir.</a:t>
            </a:r>
          </a:p>
          <a:p>
            <a:pPr marL="228600" indent="-228600">
              <a:buAutoNum type="arabicPeriod"/>
            </a:pPr>
            <a:r>
              <a:rPr lang="en-GB" b="0" baseline="0"/>
              <a:t>Give students feedback. It may be worth exploring the most likely translations at this stage (e.g. ‘we achieve our dream’ may seem unlikely out of context, but is a grammatical meaning of the sentence).</a:t>
            </a:r>
          </a:p>
          <a:p>
            <a:pPr marL="228600" indent="-228600">
              <a:buAutoNum type="arabicPeriod"/>
            </a:pPr>
            <a:endParaRPr lang="en-GB" b="1" dirty="0"/>
          </a:p>
          <a:p>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Vivimos</a:t>
            </a:r>
            <a:r>
              <a:rPr lang="en-GB" baseline="0" dirty="0"/>
              <a:t> </a:t>
            </a:r>
            <a:r>
              <a:rPr lang="en-GB" baseline="0" dirty="0" err="1"/>
              <a:t>momentos</a:t>
            </a:r>
            <a:r>
              <a:rPr lang="en-GB" baseline="0" dirty="0"/>
              <a:t> </a:t>
            </a:r>
            <a:r>
              <a:rPr lang="en-GB" baseline="0" dirty="0" err="1"/>
              <a:t>muy</a:t>
            </a:r>
            <a:r>
              <a:rPr lang="en-GB" baseline="0" dirty="0"/>
              <a:t> </a:t>
            </a:r>
            <a:r>
              <a:rPr lang="en-GB" baseline="0" dirty="0" err="1"/>
              <a:t>felices</a:t>
            </a:r>
            <a:r>
              <a:rPr lang="en-GB" baseline="0" dirty="0"/>
              <a:t>.</a:t>
            </a:r>
          </a:p>
          <a:p>
            <a:pPr marL="228600" indent="-228600">
              <a:buAutoNum type="arabicPeriod"/>
            </a:pPr>
            <a:r>
              <a:rPr lang="en-GB" baseline="0" dirty="0" err="1"/>
              <a:t>Elegimos</a:t>
            </a:r>
            <a:r>
              <a:rPr lang="en-GB" baseline="0" dirty="0"/>
              <a:t> </a:t>
            </a:r>
            <a:r>
              <a:rPr lang="en-GB" baseline="0" dirty="0" err="1"/>
              <a:t>huir</a:t>
            </a:r>
            <a:r>
              <a:rPr lang="en-GB" baseline="0" dirty="0"/>
              <a:t> del </a:t>
            </a:r>
            <a:r>
              <a:rPr lang="en-GB" baseline="0" dirty="0" err="1"/>
              <a:t>país</a:t>
            </a:r>
            <a:r>
              <a:rPr lang="en-GB" baseline="0" dirty="0"/>
              <a:t>.</a:t>
            </a:r>
          </a:p>
          <a:p>
            <a:pPr marL="228600" indent="-228600">
              <a:buAutoNum type="arabicPeriod"/>
            </a:pPr>
            <a:r>
              <a:rPr lang="en-GB" baseline="0" dirty="0" err="1"/>
              <a:t>Vendimos</a:t>
            </a:r>
            <a:r>
              <a:rPr lang="en-GB" baseline="0" dirty="0"/>
              <a:t> </a:t>
            </a:r>
            <a:r>
              <a:rPr lang="en-GB" baseline="0" dirty="0" err="1"/>
              <a:t>nuestra</a:t>
            </a:r>
            <a:r>
              <a:rPr lang="en-GB" baseline="0" dirty="0"/>
              <a:t> casa.</a:t>
            </a:r>
          </a:p>
          <a:p>
            <a:pPr marL="228600" indent="-228600">
              <a:buAutoNum type="arabicPeriod"/>
            </a:pPr>
            <a:r>
              <a:rPr lang="en-GB" baseline="0" dirty="0" err="1"/>
              <a:t>Reconocimos</a:t>
            </a:r>
            <a:r>
              <a:rPr lang="en-GB" baseline="0" dirty="0"/>
              <a:t> a </a:t>
            </a:r>
            <a:r>
              <a:rPr lang="en-GB" baseline="0" dirty="0" err="1"/>
              <a:t>unos</a:t>
            </a:r>
            <a:r>
              <a:rPr lang="en-GB" baseline="0" dirty="0"/>
              <a:t> amigos </a:t>
            </a:r>
            <a:r>
              <a:rPr lang="en-GB" baseline="0" dirty="0" err="1"/>
              <a:t>cubanos</a:t>
            </a:r>
            <a:r>
              <a:rPr lang="en-GB" baseline="0" dirty="0"/>
              <a:t>.</a:t>
            </a:r>
          </a:p>
          <a:p>
            <a:pPr marL="228600" indent="-228600">
              <a:buAutoNum type="arabicPeriod"/>
            </a:pPr>
            <a:r>
              <a:rPr lang="en-GB" baseline="0" dirty="0" err="1"/>
              <a:t>Vimos</a:t>
            </a:r>
            <a:r>
              <a:rPr lang="en-GB" baseline="0" dirty="0"/>
              <a:t> </a:t>
            </a:r>
            <a:r>
              <a:rPr lang="en-GB" baseline="0" dirty="0" err="1"/>
              <a:t>cambios</a:t>
            </a:r>
            <a:r>
              <a:rPr lang="en-GB" baseline="0" dirty="0"/>
              <a:t> </a:t>
            </a:r>
            <a:r>
              <a:rPr lang="en-GB" baseline="0" dirty="0" err="1"/>
              <a:t>en</a:t>
            </a:r>
            <a:r>
              <a:rPr lang="en-GB" baseline="0" dirty="0"/>
              <a:t> la </a:t>
            </a:r>
            <a:r>
              <a:rPr lang="en-GB" baseline="0" dirty="0" err="1"/>
              <a:t>sociedad</a:t>
            </a:r>
            <a:r>
              <a:rPr lang="en-GB" baseline="0" dirty="0"/>
              <a:t>.</a:t>
            </a:r>
          </a:p>
          <a:p>
            <a:pPr marL="228600" indent="-228600">
              <a:buAutoNum type="arabicPeriod"/>
            </a:pPr>
            <a:r>
              <a:rPr lang="en-GB" baseline="0" dirty="0" err="1"/>
              <a:t>Cumplimos</a:t>
            </a:r>
            <a:r>
              <a:rPr lang="en-GB" baseline="0" dirty="0"/>
              <a:t> </a:t>
            </a:r>
            <a:r>
              <a:rPr lang="en-GB" baseline="0" dirty="0" err="1"/>
              <a:t>nuestro</a:t>
            </a:r>
            <a:r>
              <a:rPr lang="en-GB" baseline="0" dirty="0"/>
              <a:t> </a:t>
            </a:r>
            <a:r>
              <a:rPr lang="en-GB" baseline="0" dirty="0" err="1"/>
              <a:t>sueño</a:t>
            </a:r>
            <a:r>
              <a:rPr lang="en-GB" baseline="0" dirty="0"/>
              <a:t>.</a:t>
            </a:r>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30</a:t>
            </a:fld>
            <a:endParaRPr lang="en-US"/>
          </a:p>
        </p:txBody>
      </p:sp>
    </p:spTree>
    <p:extLst>
      <p:ext uri="{BB962C8B-B14F-4D97-AF65-F5344CB8AC3E}">
        <p14:creationId xmlns:p14="http://schemas.microsoft.com/office/powerpoint/2010/main" val="2051965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1 minute</a:t>
            </a:r>
            <a:endParaRPr lang="en-US" b="0" dirty="0"/>
          </a:p>
          <a:p>
            <a:endParaRPr lang="en-US" b="1" dirty="0"/>
          </a:p>
          <a:p>
            <a:r>
              <a:rPr lang="en-US" b="1" dirty="0"/>
              <a:t>Aim: </a:t>
            </a:r>
            <a:r>
              <a:rPr lang="en-US" b="0" dirty="0"/>
              <a:t>to recap 1</a:t>
            </a:r>
            <a:r>
              <a:rPr lang="en-US" b="0" baseline="30000" dirty="0"/>
              <a:t>st</a:t>
            </a:r>
            <a:r>
              <a:rPr lang="en-US" b="0" dirty="0"/>
              <a:t> </a:t>
            </a:r>
            <a:r>
              <a:rPr lang="en-GB" sz="1200" kern="1200" dirty="0">
                <a:solidFill>
                  <a:schemeClr val="tx1"/>
                </a:solidFill>
                <a:effectLst/>
                <a:latin typeface="+mn-lt"/>
                <a:ea typeface="+mn-ea"/>
                <a:cs typeface="+mn-cs"/>
              </a:rPr>
              <a:t>person plural form of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in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tense (-</a:t>
            </a:r>
            <a:r>
              <a:rPr lang="en-GB" sz="1200" kern="1200" dirty="0" err="1">
                <a:solidFill>
                  <a:schemeClr val="tx1"/>
                </a:solidFill>
                <a:effectLst/>
                <a:latin typeface="+mn-lt"/>
                <a:ea typeface="+mn-ea"/>
                <a:cs typeface="+mn-cs"/>
              </a:rPr>
              <a:t>amos</a:t>
            </a:r>
            <a:r>
              <a:rPr lang="en-GB" sz="1200" kern="1200" dirty="0">
                <a:solidFill>
                  <a:schemeClr val="tx1"/>
                </a:solidFill>
                <a:effectLst/>
                <a:latin typeface="+mn-lt"/>
                <a:ea typeface="+mn-ea"/>
                <a:cs typeface="+mn-cs"/>
              </a:rPr>
              <a:t>).</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endParaRPr lang="en-US" b="0" baseline="0" dirty="0"/>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963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[1/2]</a:t>
            </a:r>
          </a:p>
          <a:p>
            <a:r>
              <a:rPr lang="en-US" b="1" dirty="0"/>
              <a:t>Timing</a:t>
            </a:r>
            <a:r>
              <a:rPr lang="en-US" b="1"/>
              <a:t>: </a:t>
            </a:r>
            <a:r>
              <a:rPr lang="en-US" b="0"/>
              <a:t>8 </a:t>
            </a:r>
            <a:r>
              <a:rPr lang="en-US" b="0" dirty="0"/>
              <a:t>minutes</a:t>
            </a:r>
          </a:p>
          <a:p>
            <a:endParaRPr lang="en-US" b="1" dirty="0"/>
          </a:p>
          <a:p>
            <a:r>
              <a:rPr lang="en-US" b="1"/>
              <a:t>Aims:</a:t>
            </a:r>
          </a:p>
          <a:p>
            <a:pPr marL="285750" indent="-285750">
              <a:buAutoNum type="romanLcPeriod"/>
            </a:pPr>
            <a:r>
              <a:rPr lang="en-US" b="0"/>
              <a:t>to </a:t>
            </a:r>
            <a:r>
              <a:rPr lang="en-US" b="0" dirty="0"/>
              <a:t>accurately </a:t>
            </a:r>
            <a:r>
              <a:rPr lang="es-ES" b="0" dirty="0" err="1"/>
              <a:t>translate</a:t>
            </a:r>
            <a:r>
              <a:rPr lang="es-ES" b="0" dirty="0"/>
              <a:t> </a:t>
            </a:r>
            <a:r>
              <a:rPr lang="es-ES" b="0" dirty="0" err="1"/>
              <a:t>phrases</a:t>
            </a:r>
            <a:r>
              <a:rPr lang="es-ES" b="0" dirty="0"/>
              <a:t> </a:t>
            </a:r>
            <a:r>
              <a:rPr lang="es-ES" b="0" dirty="0" err="1"/>
              <a:t>including</a:t>
            </a:r>
            <a:r>
              <a:rPr lang="es-ES" b="0" dirty="0"/>
              <a:t> </a:t>
            </a:r>
            <a:r>
              <a:rPr lang="es-ES" b="0" dirty="0" err="1"/>
              <a:t>verb</a:t>
            </a:r>
            <a:r>
              <a:rPr lang="es-ES" b="0" dirty="0"/>
              <a:t> </a:t>
            </a:r>
            <a:r>
              <a:rPr lang="es-ES" b="0" dirty="0" err="1"/>
              <a:t>forms</a:t>
            </a:r>
            <a:r>
              <a:rPr lang="es-ES" b="0" dirty="0"/>
              <a:t> in </a:t>
            </a:r>
            <a:r>
              <a:rPr lang="es-ES" b="0" dirty="0" err="1"/>
              <a:t>the</a:t>
            </a:r>
            <a:r>
              <a:rPr lang="es-ES" b="0" dirty="0"/>
              <a:t> 1st </a:t>
            </a:r>
            <a:r>
              <a:rPr lang="es-ES" b="0" dirty="0" err="1"/>
              <a:t>person</a:t>
            </a:r>
            <a:r>
              <a:rPr lang="es-ES" b="0" dirty="0"/>
              <a:t> plural in </a:t>
            </a:r>
            <a:r>
              <a:rPr lang="es-ES" b="0" err="1"/>
              <a:t>the</a:t>
            </a:r>
            <a:r>
              <a:rPr lang="es-ES" b="0"/>
              <a:t> preterite, </a:t>
            </a:r>
            <a:r>
              <a:rPr lang="es-ES" b="0" dirty="0" err="1"/>
              <a:t>together</a:t>
            </a:r>
            <a:r>
              <a:rPr lang="es-ES" b="0" dirty="0"/>
              <a:t> </a:t>
            </a:r>
            <a:r>
              <a:rPr lang="es-ES" b="0" dirty="0" err="1"/>
              <a:t>with</a:t>
            </a:r>
            <a:r>
              <a:rPr lang="es-ES" b="0" dirty="0"/>
              <a:t> temporal </a:t>
            </a:r>
            <a:r>
              <a:rPr lang="es-ES" b="0" err="1"/>
              <a:t>adverbs</a:t>
            </a:r>
            <a:r>
              <a:rPr lang="es-ES" b="0"/>
              <a:t>.</a:t>
            </a:r>
          </a:p>
          <a:p>
            <a:pPr marL="285750" indent="-285750">
              <a:buAutoNum type="romanLcPeriod"/>
            </a:pPr>
            <a:r>
              <a:rPr lang="es-ES" sz="1200" b="0" kern="1200">
                <a:solidFill>
                  <a:schemeClr val="tx1"/>
                </a:solidFill>
                <a:effectLst/>
                <a:latin typeface="+mn-lt"/>
                <a:ea typeface="+mn-ea"/>
                <a:cs typeface="+mn-cs"/>
              </a:rPr>
              <a:t>to</a:t>
            </a:r>
            <a:r>
              <a:rPr lang="es-ES" sz="1200" b="0" kern="1200" baseline="0">
                <a:solidFill>
                  <a:schemeClr val="tx1"/>
                </a:solidFill>
                <a:effectLst/>
                <a:latin typeface="+mn-lt"/>
                <a:ea typeface="+mn-ea"/>
                <a:cs typeface="+mn-cs"/>
              </a:rPr>
              <a:t> understand other specific details in the text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the text.</a:t>
            </a:r>
          </a:p>
          <a:p>
            <a:pPr marL="228600" indent="-228600">
              <a:buAutoNum type="arabicPeriod"/>
            </a:pPr>
            <a:r>
              <a:rPr lang="en-US" b="0" baseline="0" dirty="0"/>
              <a:t>Then, they translate the phrases in bold into English. </a:t>
            </a:r>
          </a:p>
          <a:p>
            <a:pPr marL="228600" indent="-228600">
              <a:buAutoNum type="arabicPeriod"/>
            </a:pPr>
            <a:r>
              <a:rPr lang="en-US" b="0" baseline="0" dirty="0"/>
              <a:t>Teacher can check the English translations orally or use the following slide to show the </a:t>
            </a:r>
            <a:r>
              <a:rPr lang="en-US" b="0" baseline="0"/>
              <a:t>answers.</a:t>
            </a:r>
          </a:p>
          <a:p>
            <a:pPr marL="228600" indent="-228600">
              <a:buAutoNum type="arabicPeriod"/>
            </a:pPr>
            <a:r>
              <a:rPr lang="en-US" b="0" baseline="0"/>
              <a:t>Further questions could be asked to check understanding of specific details in other parts of the text:</a:t>
            </a:r>
          </a:p>
          <a:p>
            <a:pPr marL="171450" indent="-171450">
              <a:buFont typeface="Arial" panose="020B0604020202020204" pitchFamily="34" charset="0"/>
              <a:buChar char="•"/>
            </a:pPr>
            <a:r>
              <a:rPr lang="en-US" b="0" baseline="0"/>
              <a:t>What is said about their background and how the couple met? (=they were born in La Habana, grew up in the same neighbourhood and went to the same school)</a:t>
            </a:r>
          </a:p>
          <a:p>
            <a:pPr marL="171450" indent="-171450">
              <a:buFont typeface="Arial" panose="020B0604020202020204" pitchFamily="34" charset="0"/>
              <a:buChar char="•"/>
            </a:pPr>
            <a:r>
              <a:rPr lang="en-US" b="0" baseline="0"/>
              <a:t>What did the grandparents lose when political changes started to occur? (=the right to give their opinion)</a:t>
            </a:r>
          </a:p>
          <a:p>
            <a:pPr marL="171450" indent="-171450">
              <a:buFont typeface="Arial" panose="020B0604020202020204" pitchFamily="34" charset="0"/>
              <a:buChar char="•"/>
            </a:pPr>
            <a:r>
              <a:rPr lang="en-US" b="0" baseline="0"/>
              <a:t>Why are the grandparents’ Cuban friends mentioned on the journey to the USA? (=because they helped them to cross the border)</a:t>
            </a:r>
            <a:endParaRPr lang="en-US" b="0" baseline="0" dirty="0"/>
          </a:p>
          <a:p>
            <a:pPr marL="228600" indent="-228600">
              <a:buAutoNum type="arabicPeriod"/>
            </a:pP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s-GB" dirty="0"/>
              <a:t>boda [2473]; equipaje [&gt;5000]; político [1388]</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32</a:t>
            </a:fld>
            <a:endParaRPr lang="en-US"/>
          </a:p>
        </p:txBody>
      </p:sp>
    </p:spTree>
    <p:extLst>
      <p:ext uri="{BB962C8B-B14F-4D97-AF65-F5344CB8AC3E}">
        <p14:creationId xmlns:p14="http://schemas.microsoft.com/office/powerpoint/2010/main" val="2511223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[2/2]</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33</a:t>
            </a:fld>
            <a:endParaRPr lang="en-US"/>
          </a:p>
        </p:txBody>
      </p:sp>
    </p:spTree>
    <p:extLst>
      <p:ext uri="{BB962C8B-B14F-4D97-AF65-F5344CB8AC3E}">
        <p14:creationId xmlns:p14="http://schemas.microsoft.com/office/powerpoint/2010/main" val="3501798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a:t>
            </a:r>
            <a:r>
              <a:rPr lang="en-US" b="1"/>
              <a:t>: </a:t>
            </a:r>
            <a:r>
              <a:rPr lang="en-US" b="0"/>
              <a:t>3 minutes</a:t>
            </a:r>
            <a:endParaRPr lang="en-US" b="0" dirty="0"/>
          </a:p>
          <a:p>
            <a:endParaRPr lang="en-US" b="0" dirty="0"/>
          </a:p>
          <a:p>
            <a:r>
              <a:rPr lang="en-US" b="1" dirty="0"/>
              <a:t>Aim</a:t>
            </a:r>
            <a:r>
              <a:rPr lang="en-US" b="1"/>
              <a:t>: </a:t>
            </a:r>
            <a:r>
              <a:rPr lang="en-GB" sz="1200">
                <a:solidFill>
                  <a:schemeClr val="accent5">
                    <a:lumMod val="50000"/>
                  </a:schemeClr>
                </a:solidFill>
              </a:rPr>
              <a:t>to </a:t>
            </a:r>
            <a:r>
              <a:rPr lang="en-GB" sz="1200" dirty="0">
                <a:solidFill>
                  <a:schemeClr val="accent5">
                    <a:lumMod val="50000"/>
                  </a:schemeClr>
                </a:solidFill>
              </a:rPr>
              <a:t>improve pronunciation of words with [</a:t>
            </a:r>
            <a:r>
              <a:rPr lang="en-GB" sz="1200" dirty="0" err="1">
                <a:solidFill>
                  <a:schemeClr val="accent5">
                    <a:lumMod val="50000"/>
                  </a:schemeClr>
                </a:solidFill>
              </a:rPr>
              <a:t>ge</a:t>
            </a:r>
            <a:r>
              <a:rPr lang="en-GB" sz="1200">
                <a:solidFill>
                  <a:schemeClr val="accent5">
                    <a:lumMod val="50000"/>
                  </a:schemeClr>
                </a:solidFill>
              </a:rPr>
              <a:t>] and</a:t>
            </a:r>
            <a:r>
              <a:rPr lang="en-GB" sz="1200" baseline="0">
                <a:solidFill>
                  <a:schemeClr val="accent5">
                    <a:lumMod val="50000"/>
                  </a:schemeClr>
                </a:solidFill>
              </a:rPr>
              <a:t> </a:t>
            </a:r>
            <a:r>
              <a:rPr lang="en-GB" sz="1200">
                <a:solidFill>
                  <a:schemeClr val="accent5">
                    <a:lumMod val="50000"/>
                  </a:schemeClr>
                </a:solidFill>
              </a:rPr>
              <a:t>[je].</a:t>
            </a:r>
          </a:p>
          <a:p>
            <a:pPr marL="285750" indent="-285750">
              <a:buFont typeface="+mj-lt"/>
              <a:buAutoNum type="romanLcPeriod"/>
            </a:pPr>
            <a:endParaRPr lang="en-US" b="1" dirty="0"/>
          </a:p>
          <a:p>
            <a:r>
              <a:rPr lang="en-US" b="1" dirty="0"/>
              <a:t>Procedure:</a:t>
            </a:r>
          </a:p>
          <a:p>
            <a:pPr marL="228600" indent="-228600">
              <a:buAutoNum type="arabicPeriod"/>
            </a:pPr>
            <a:r>
              <a:rPr lang="en-US" b="0" dirty="0"/>
              <a:t>Students read </a:t>
            </a:r>
            <a:r>
              <a:rPr lang="en-US" b="0"/>
              <a:t>the text</a:t>
            </a:r>
            <a:r>
              <a:rPr lang="en-US" b="0" baseline="0"/>
              <a:t> aloud, taking turns to read each part of the conversation. One student reads the sections with ‘a)’ and the other student reads the sections with ‘b)’.</a:t>
            </a:r>
          </a:p>
          <a:p>
            <a:pPr marL="228600" indent="-228600">
              <a:buAutoNum type="arabicPeriod"/>
            </a:pPr>
            <a:r>
              <a:rPr lang="en-US" b="0" baseline="0"/>
              <a:t>Students could then swap roles for additional practice, if there is time.</a:t>
            </a:r>
          </a:p>
          <a:p>
            <a:pPr marL="228600" indent="-228600">
              <a:buAutoNum type="arabicPeriod"/>
            </a:pPr>
            <a:endParaRPr lang="en-US" b="0" baseline="0"/>
          </a:p>
          <a:p>
            <a:pPr marL="0" indent="0">
              <a:buNone/>
            </a:pPr>
            <a:r>
              <a:rPr lang="en-US" b="1" baseline="0"/>
              <a:t>Note: </a:t>
            </a:r>
            <a:r>
              <a:rPr lang="en-US" b="0" baseline="0"/>
              <a:t>urgente is a near-cognate and is likely to be understood with the affix –mente, given that this has previously been taught.</a:t>
            </a:r>
            <a:endParaRPr lang="en-US" b="0" dirty="0"/>
          </a:p>
          <a:p>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s-GB" dirty="0"/>
              <a:t>boda [2473]; equipaje [&gt;</a:t>
            </a:r>
            <a:r>
              <a:rPr lang="es-GB"/>
              <a:t>5000]</a:t>
            </a:r>
            <a:r>
              <a:rPr lang="en-GB"/>
              <a:t>; urgentemente</a:t>
            </a:r>
            <a:r>
              <a:rPr lang="en-GB" baseline="0"/>
              <a:t> [&gt;5000]</a:t>
            </a:r>
            <a:endParaRPr lang="es-GB"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34</a:t>
            </a:fld>
            <a:endParaRPr lang="en-US"/>
          </a:p>
        </p:txBody>
      </p:sp>
    </p:spTree>
    <p:extLst>
      <p:ext uri="{BB962C8B-B14F-4D97-AF65-F5344CB8AC3E}">
        <p14:creationId xmlns:p14="http://schemas.microsoft.com/office/powerpoint/2010/main" val="940859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a:t>
            </a:r>
            <a:r>
              <a:rPr lang="en-GB" b="1" baseline="0"/>
              <a:t> </a:t>
            </a:r>
            <a:r>
              <a:rPr lang="en-GB" baseline="0"/>
              <a:t>2 minutes</a:t>
            </a:r>
          </a:p>
          <a:p>
            <a:endParaRPr lang="en-GB" baseline="0"/>
          </a:p>
          <a:p>
            <a:r>
              <a:rPr lang="en-GB" b="1" baseline="0"/>
              <a:t>Aim: </a:t>
            </a:r>
            <a:r>
              <a:rPr lang="en-GB" baseline="0"/>
              <a:t>to allow students to give an affective response to the text.</a:t>
            </a:r>
          </a:p>
          <a:p>
            <a:endParaRPr lang="en-GB" baseline="0"/>
          </a:p>
          <a:p>
            <a:r>
              <a:rPr lang="en-GB" b="1" baseline="0"/>
              <a:t>Procedure:</a:t>
            </a:r>
          </a:p>
          <a:p>
            <a:pPr marL="228600" indent="-228600">
              <a:buAutoNum type="arabicPeriod"/>
            </a:pPr>
            <a:r>
              <a:rPr lang="en-GB" b="0" baseline="0"/>
              <a:t>Click to bring up the pictures.</a:t>
            </a:r>
          </a:p>
          <a:p>
            <a:pPr marL="228600" indent="-228600">
              <a:buAutoNum type="arabicPeriod"/>
            </a:pPr>
            <a:r>
              <a:rPr lang="en-GB" b="0" baseline="0"/>
              <a:t>Elicit the translations of each one.</a:t>
            </a:r>
          </a:p>
          <a:p>
            <a:pPr marL="228600" indent="-228600">
              <a:buAutoNum type="arabicPeriod"/>
            </a:pPr>
            <a:r>
              <a:rPr lang="en-GB" b="0" baseline="0"/>
              <a:t>Either in whole-class format, or working in pairs, ask students to give their response to the story.</a:t>
            </a:r>
          </a:p>
          <a:p>
            <a:pPr marL="228600" indent="-228600">
              <a:buAutoNum type="arabicPeriod"/>
            </a:pPr>
            <a:r>
              <a:rPr lang="en-GB" b="0" baseline="0"/>
              <a:t>To provide some structure, several extracts from the text are also provided. Students could also be asked to give their opinion to teach of these, individually. They could also justify their opinion using a conjunction like ‘porque’. If so, it may be worth giving them a little extra time to consider their ideas and write notes, rather than expecting unprompted oral production.</a:t>
            </a:r>
          </a:p>
          <a:p>
            <a:pPr marL="228600" indent="-228600">
              <a:buAutoNum type="arabicPeriod"/>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Word frequency </a:t>
            </a:r>
            <a:r>
              <a:rPr lang="en-GB" b="1" baseline="0"/>
              <a:t>(1 is the most frequent word in Spanish) of unknown words: </a:t>
            </a:r>
            <a:endParaRPr lang="en-GB" sz="1200" b="1" i="0" u="none" strike="noStrike" kern="1200" cap="none">
              <a:solidFill>
                <a:schemeClr val="tx1"/>
              </a:solidFill>
              <a:effectLst/>
              <a:latin typeface="+mn-lt"/>
              <a:ea typeface="Calibri"/>
              <a:cs typeface="Calibri"/>
              <a:sym typeface="Calibri"/>
            </a:endParaRPr>
          </a:p>
          <a:p>
            <a:r>
              <a:rPr lang="es-GB"/>
              <a:t>equipaje [&gt;5000]</a:t>
            </a:r>
          </a:p>
        </p:txBody>
      </p:sp>
      <p:sp>
        <p:nvSpPr>
          <p:cNvPr id="4" name="Slide Number Placeholder 3"/>
          <p:cNvSpPr>
            <a:spLocks noGrp="1"/>
          </p:cNvSpPr>
          <p:nvPr>
            <p:ph type="sldNum" sz="quarter" idx="10"/>
          </p:nvPr>
        </p:nvSpPr>
        <p:spPr/>
        <p:txBody>
          <a:bodyPr/>
          <a:lstStyle/>
          <a:p>
            <a:fld id="{6D5A7CE6-FC2E-5844-8E3C-E71D91EF3FB1}" type="slidenum">
              <a:rPr lang="en-US" smtClean="0"/>
              <a:t>35</a:t>
            </a:fld>
            <a:endParaRPr lang="en-US"/>
          </a:p>
        </p:txBody>
      </p:sp>
    </p:spTree>
    <p:extLst>
      <p:ext uri="{BB962C8B-B14F-4D97-AF65-F5344CB8AC3E}">
        <p14:creationId xmlns:p14="http://schemas.microsoft.com/office/powerpoint/2010/main" val="2707185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a:t>
            </a:r>
            <a:r>
              <a:rPr lang="en-US" b="1" dirty="0"/>
              <a:t>: </a:t>
            </a:r>
            <a:r>
              <a:rPr lang="en-US" b="0" dirty="0"/>
              <a:t>10 minutes</a:t>
            </a:r>
          </a:p>
          <a:p>
            <a:endParaRPr lang="en-US" b="1" dirty="0"/>
          </a:p>
          <a:p>
            <a:r>
              <a:rPr lang="en-US" b="1" dirty="0"/>
              <a:t>Aim:</a:t>
            </a:r>
            <a:r>
              <a:rPr lang="en-US" b="0" dirty="0"/>
              <a:t> to </a:t>
            </a:r>
            <a:r>
              <a:rPr lang="en-US" b="0" dirty="0" err="1"/>
              <a:t>practise</a:t>
            </a:r>
            <a:r>
              <a:rPr lang="en-US" b="0" dirty="0"/>
              <a:t> writing more freely</a:t>
            </a:r>
            <a:r>
              <a:rPr lang="en-US" b="0" baseline="0" dirty="0"/>
              <a:t> with the 1</a:t>
            </a:r>
            <a:r>
              <a:rPr lang="en-US" b="0" baseline="30000" dirty="0"/>
              <a:t>st</a:t>
            </a:r>
            <a:r>
              <a:rPr lang="en-US" b="0" baseline="0" dirty="0"/>
              <a:t> person plural forms of –</a:t>
            </a:r>
            <a:r>
              <a:rPr lang="en-US" b="0" baseline="0" dirty="0" err="1"/>
              <a:t>ar</a:t>
            </a:r>
            <a:r>
              <a:rPr lang="en-US" b="0" baseline="0" dirty="0"/>
              <a:t>, –er and –</a:t>
            </a:r>
            <a:r>
              <a:rPr lang="en-US" b="0" baseline="0" dirty="0" err="1"/>
              <a:t>ir</a:t>
            </a:r>
            <a:r>
              <a:rPr lang="en-US" b="0" baseline="0" dirty="0"/>
              <a:t> verbs.</a:t>
            </a:r>
            <a:endParaRPr lang="en-US" b="0" dirty="0"/>
          </a:p>
          <a:p>
            <a:endParaRPr lang="en-US" b="1" dirty="0"/>
          </a:p>
          <a:p>
            <a:r>
              <a:rPr lang="en-US" b="1"/>
              <a:t>Procedure:</a:t>
            </a:r>
            <a:r>
              <a:rPr lang="en-US" b="1" baseline="0"/>
              <a:t> </a:t>
            </a:r>
            <a:r>
              <a:rPr lang="en-US" b="0"/>
              <a:t>Students </a:t>
            </a:r>
            <a:r>
              <a:rPr lang="en-US" b="0" dirty="0"/>
              <a:t>write</a:t>
            </a:r>
            <a:r>
              <a:rPr lang="en-US" b="0" baseline="0" dirty="0"/>
              <a:t> a story of their own. They can think of a past experience with someone else and try to write about it. They can use the suggested vocabulary, or they can use any other </a:t>
            </a:r>
            <a:r>
              <a:rPr lang="en-US" b="0" baseline="0"/>
              <a:t>known vocabulary, including the words introduced this week.</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668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3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[2/2]</a:t>
            </a:r>
          </a:p>
          <a:p>
            <a:r>
              <a:rPr lang="es-ES" b="0" dirty="0" err="1"/>
              <a:t>This</a:t>
            </a:r>
            <a:r>
              <a:rPr lang="es-ES" b="0" dirty="0"/>
              <a:t> </a:t>
            </a:r>
            <a:r>
              <a:rPr lang="es-ES" b="0" dirty="0" err="1"/>
              <a:t>slide</a:t>
            </a:r>
            <a:r>
              <a:rPr lang="es-ES" b="0" dirty="0"/>
              <a:t> can be </a:t>
            </a:r>
            <a:r>
              <a:rPr lang="es-ES" b="0" dirty="0" err="1"/>
              <a:t>used</a:t>
            </a:r>
            <a:r>
              <a:rPr lang="es-ES" b="0" dirty="0"/>
              <a:t> to </a:t>
            </a:r>
            <a:r>
              <a:rPr lang="es-ES" b="0" dirty="0" err="1"/>
              <a:t>explain</a:t>
            </a:r>
            <a:r>
              <a:rPr lang="es-ES" b="0" dirty="0"/>
              <a:t> </a:t>
            </a:r>
            <a:r>
              <a:rPr lang="es-ES" b="0" err="1"/>
              <a:t>the</a:t>
            </a:r>
            <a:r>
              <a:rPr lang="es-ES" b="0"/>
              <a:t> stem changes for the verbs ‘sentir</a:t>
            </a:r>
            <a:r>
              <a:rPr lang="es-ES" b="0" dirty="0"/>
              <a:t>’ and ‘</a:t>
            </a:r>
            <a:r>
              <a:rPr lang="es-ES" b="0"/>
              <a:t>oír’.</a:t>
            </a:r>
          </a:p>
          <a:p>
            <a:r>
              <a:rPr lang="es-ES" sz="1200" b="0" i="0" u="none" strike="noStrike" kern="1200" cap="none">
                <a:solidFill>
                  <a:schemeClr val="tx1"/>
                </a:solidFill>
                <a:effectLst/>
                <a:latin typeface="+mn-lt"/>
                <a:ea typeface="Calibri"/>
                <a:cs typeface="Calibri"/>
                <a:sym typeface="Calibri"/>
              </a:rPr>
              <a:t>Since ‘oír’ and its conjugated</a:t>
            </a:r>
            <a:r>
              <a:rPr lang="es-ES" sz="1200" b="0" i="0" u="none" strike="noStrike" kern="1200" cap="none" baseline="0">
                <a:solidFill>
                  <a:schemeClr val="tx1"/>
                </a:solidFill>
                <a:effectLst/>
                <a:latin typeface="+mn-lt"/>
                <a:ea typeface="Calibri"/>
                <a:cs typeface="Calibri"/>
                <a:sym typeface="Calibri"/>
              </a:rPr>
              <a:t> forms may be difficult to pronounce, audio is also provided.</a:t>
            </a:r>
            <a:endParaRPr lang="en-GB"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021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[3/3]</a:t>
            </a:r>
          </a:p>
          <a:p>
            <a:r>
              <a:rPr lang="en-US" b="1" dirty="0"/>
              <a:t>Notes:</a:t>
            </a:r>
          </a:p>
          <a:p>
            <a:pPr marL="228600" indent="-228600">
              <a:buAutoNum type="arabicPeriod"/>
            </a:pPr>
            <a:r>
              <a:rPr lang="en-US" b="0"/>
              <a:t>Teachers </a:t>
            </a:r>
            <a:r>
              <a:rPr lang="en-US" b="0" dirty="0"/>
              <a:t>can introduce the concept of a ‘false friend’ with the word ‘actual’ and remind students that ‘actual’ doesn’t </a:t>
            </a:r>
            <a:r>
              <a:rPr lang="en-US" b="0" err="1"/>
              <a:t>mean’actual</a:t>
            </a:r>
            <a:r>
              <a:rPr lang="en-US" b="0"/>
              <a:t>’.</a:t>
            </a:r>
          </a:p>
          <a:p>
            <a:pPr marL="228600" indent="-228600">
              <a:buAutoNum type="arabicPeriod"/>
            </a:pPr>
            <a:r>
              <a:rPr lang="en-US" b="0"/>
              <a:t>The meaning</a:t>
            </a:r>
            <a:r>
              <a:rPr lang="en-US" b="0" baseline="0"/>
              <a:t> of ‘extranjero’ as an adjective (‘foreign’) is flagged here because it appears in the text on slide 9.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516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 minute</a:t>
            </a:r>
            <a:endParaRPr lang="en-US" b="0" dirty="0"/>
          </a:p>
          <a:p>
            <a:endParaRPr lang="en-US" b="1" dirty="0"/>
          </a:p>
          <a:p>
            <a:r>
              <a:rPr lang="en-US" b="1" dirty="0"/>
              <a:t>Aim: </a:t>
            </a:r>
            <a:r>
              <a:rPr lang="en-US" b="0" dirty="0"/>
              <a:t>to recap </a:t>
            </a:r>
            <a:r>
              <a:rPr lang="en-GB" sz="1200" kern="1200" baseline="0" dirty="0">
                <a:solidFill>
                  <a:schemeClr val="tx1"/>
                </a:solidFill>
                <a:effectLst/>
                <a:latin typeface="+mn-lt"/>
                <a:ea typeface="+mn-ea"/>
                <a:cs typeface="+mn-cs"/>
              </a:rPr>
              <a:t>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plural forms of –er and –</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verbs (-</a:t>
            </a:r>
            <a:r>
              <a:rPr lang="en-GB" sz="1200" kern="1200" baseline="0" dirty="0" err="1">
                <a:solidFill>
                  <a:schemeClr val="tx1"/>
                </a:solidFill>
                <a:effectLst/>
                <a:latin typeface="+mn-lt"/>
                <a:ea typeface="+mn-ea"/>
                <a:cs typeface="+mn-cs"/>
              </a:rPr>
              <a:t>emos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imos</a:t>
            </a:r>
            <a:r>
              <a:rPr lang="en-GB" sz="1200" kern="1200" baseline="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baseline="0" dirty="0">
                <a:solidFill>
                  <a:schemeClr val="tx1"/>
                </a:solidFill>
                <a:effectLst/>
                <a:latin typeface="+mn-lt"/>
                <a:ea typeface="+mn-ea"/>
                <a:cs typeface="+mn-cs"/>
              </a:rPr>
              <a:t> person plural form of –er/-</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verbs </a:t>
            </a:r>
            <a:r>
              <a:rPr lang="en-GB" sz="1200" kern="1200" baseline="0">
                <a:solidFill>
                  <a:schemeClr val="tx1"/>
                </a:solidFill>
                <a:effectLst/>
                <a:latin typeface="+mn-lt"/>
                <a:ea typeface="+mn-ea"/>
                <a:cs typeface="+mn-cs"/>
              </a:rPr>
              <a:t>in the present </a:t>
            </a:r>
            <a:r>
              <a:rPr lang="en-GB" sz="1200" kern="1200" baseline="0" dirty="0">
                <a:solidFill>
                  <a:schemeClr val="tx1"/>
                </a:solidFill>
                <a:effectLst/>
                <a:latin typeface="+mn-lt"/>
                <a:ea typeface="+mn-ea"/>
                <a:cs typeface="+mn-cs"/>
              </a:rPr>
              <a:t>tense.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48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6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connecting the subject pronouns ’</a:t>
            </a:r>
            <a:r>
              <a:rPr lang="en-GB" b="0" dirty="0" err="1"/>
              <a:t>nosotros</a:t>
            </a:r>
            <a:r>
              <a:rPr lang="en-GB" b="0" dirty="0"/>
              <a:t>’ and ‘</a:t>
            </a:r>
            <a:r>
              <a:rPr lang="en-GB" b="0" dirty="0" err="1"/>
              <a:t>ellos</a:t>
            </a:r>
            <a:r>
              <a:rPr lang="en-GB" b="0" dirty="0"/>
              <a:t>’ with 1</a:t>
            </a:r>
            <a:r>
              <a:rPr lang="en-GB" b="0" baseline="30000" dirty="0"/>
              <a:t>st</a:t>
            </a:r>
            <a:r>
              <a:rPr lang="en-GB" b="0" dirty="0"/>
              <a:t> and 3</a:t>
            </a:r>
            <a:r>
              <a:rPr lang="en-GB" b="0" baseline="30000" dirty="0"/>
              <a:t>rd</a:t>
            </a:r>
            <a:r>
              <a:rPr lang="en-GB" b="0" dirty="0"/>
              <a:t> person plural endings in the present of –er/–</a:t>
            </a:r>
            <a:r>
              <a:rPr lang="en-GB" b="0" dirty="0" err="1"/>
              <a:t>ir</a:t>
            </a:r>
            <a:r>
              <a:rPr lang="en-GB" b="0" dirty="0"/>
              <a:t> verbs.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Students read the extracts in order to fill in the table, ticking the column for the person who did each action. If working in their exercise books, they</a:t>
            </a:r>
            <a:r>
              <a:rPr lang="en-GB" b="0" baseline="0" dirty="0"/>
              <a:t> can just write, e.g., 1. Los </a:t>
            </a:r>
            <a:r>
              <a:rPr lang="en-GB" b="0" baseline="0" dirty="0" err="1"/>
              <a:t>hermanos</a:t>
            </a:r>
            <a:r>
              <a:rPr lang="en-GB" b="0" baseline="0" dirty="0"/>
              <a:t>.</a:t>
            </a:r>
            <a:endParaRPr lang="en-GB" b="0" dirty="0"/>
          </a:p>
          <a:p>
            <a:pPr marL="228600" lvl="0" indent="-228600" algn="l" rtl="0">
              <a:spcBef>
                <a:spcPts val="0"/>
              </a:spcBef>
              <a:spcAft>
                <a:spcPts val="0"/>
              </a:spcAft>
              <a:buClr>
                <a:schemeClr val="dk1"/>
              </a:buClr>
              <a:buSzPts val="1200"/>
              <a:buFont typeface="Calibri"/>
              <a:buAutoNum type="arabicPeriod"/>
            </a:pPr>
            <a:r>
              <a:rPr lang="en-GB" b="0" dirty="0"/>
              <a:t>Click to reveal the answers in the table, and then in the speech bubble.</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Notes:</a:t>
            </a:r>
            <a:r>
              <a:rPr lang="en-GB" b="1" baseline="0" dirty="0"/>
              <a:t> </a:t>
            </a:r>
          </a:p>
          <a:p>
            <a:pPr marL="228600" lvl="0" indent="-228600" algn="l" rtl="0">
              <a:spcBef>
                <a:spcPts val="0"/>
              </a:spcBef>
              <a:spcAft>
                <a:spcPts val="0"/>
              </a:spcAft>
              <a:buClr>
                <a:schemeClr val="dk1"/>
              </a:buClr>
              <a:buSzPts val="1200"/>
              <a:buFont typeface="Calibri"/>
              <a:buAutoNum type="arabicPeriod"/>
            </a:pPr>
            <a:r>
              <a:rPr lang="en-GB" b="0" baseline="0" dirty="0"/>
              <a:t>The activity could easily be adapted for a higher-achieving group by changing the order of the questions, which currently appear in the same order as in the text.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74976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6 minutes</a:t>
            </a:r>
          </a:p>
          <a:p>
            <a:endParaRPr lang="en-US" b="1" dirty="0"/>
          </a:p>
          <a:p>
            <a:r>
              <a:rPr lang="en-US" b="1" dirty="0"/>
              <a:t>Aim: </a:t>
            </a:r>
            <a:r>
              <a:rPr lang="en-US" b="0" dirty="0"/>
              <a:t>to </a:t>
            </a:r>
            <a:r>
              <a:rPr lang="en-US" b="0" dirty="0" err="1"/>
              <a:t>practise</a:t>
            </a:r>
            <a:r>
              <a:rPr lang="en-US" b="0" dirty="0"/>
              <a:t> connecting the verb endings –</a:t>
            </a:r>
            <a:r>
              <a:rPr lang="en-US" b="0" dirty="0" err="1"/>
              <a:t>emos</a:t>
            </a:r>
            <a:r>
              <a:rPr lang="en-US" b="0" dirty="0"/>
              <a:t>/–</a:t>
            </a:r>
            <a:r>
              <a:rPr lang="en-US" b="0" dirty="0" err="1"/>
              <a:t>imos</a:t>
            </a:r>
            <a:r>
              <a:rPr lang="en-US" b="0" dirty="0"/>
              <a:t> and</a:t>
            </a:r>
            <a:r>
              <a:rPr lang="en-US" b="0" baseline="0" dirty="0"/>
              <a:t> </a:t>
            </a:r>
            <a:r>
              <a:rPr lang="en-US" b="0" dirty="0"/>
              <a:t>–</a:t>
            </a:r>
            <a:r>
              <a:rPr lang="en-US" b="0" dirty="0" err="1"/>
              <a:t>en</a:t>
            </a:r>
            <a:r>
              <a:rPr lang="en-US" b="0" baseline="0" dirty="0"/>
              <a:t> with their corresponding subjects.</a:t>
            </a:r>
          </a:p>
          <a:p>
            <a:endParaRPr lang="en-US" b="1" dirty="0"/>
          </a:p>
          <a:p>
            <a:r>
              <a:rPr lang="en-US" b="1" dirty="0"/>
              <a:t>Procedure:</a:t>
            </a:r>
          </a:p>
          <a:p>
            <a:pPr marL="228600" indent="-228600">
              <a:buAutoNum type="arabicPeriod"/>
            </a:pPr>
            <a:r>
              <a:rPr lang="en-US" b="0" dirty="0"/>
              <a:t>Go</a:t>
            </a:r>
            <a:r>
              <a:rPr lang="en-US" b="0" baseline="0" dirty="0"/>
              <a:t> through the task context and instructions with students.</a:t>
            </a:r>
          </a:p>
          <a:p>
            <a:pPr marL="228600" indent="-228600">
              <a:buAutoNum type="arabicPeriod"/>
            </a:pPr>
            <a:r>
              <a:rPr lang="en-US" b="0" baseline="0" dirty="0"/>
              <a:t>Students listen to each sentence. The first time they can just note whether it refers to ‘los </a:t>
            </a:r>
            <a:r>
              <a:rPr lang="en-US" b="0" baseline="0" dirty="0" err="1"/>
              <a:t>hermanos</a:t>
            </a:r>
            <a:r>
              <a:rPr lang="en-US" b="0" baseline="0" dirty="0"/>
              <a:t>’ or ‘los </a:t>
            </a:r>
            <a:r>
              <a:rPr lang="en-US" b="0" baseline="0" dirty="0" err="1"/>
              <a:t>abuelos</a:t>
            </a:r>
            <a:r>
              <a:rPr lang="en-US" b="0" baseline="0" dirty="0"/>
              <a:t>’.</a:t>
            </a:r>
          </a:p>
          <a:p>
            <a:pPr marL="228600" indent="-228600">
              <a:buAutoNum type="arabicPeriod"/>
            </a:pPr>
            <a:r>
              <a:rPr lang="en-US" b="0" baseline="0" dirty="0"/>
              <a:t>Play the audio again. This time they should transcribe </a:t>
            </a:r>
            <a:r>
              <a:rPr lang="en-US" b="0" baseline="0"/>
              <a:t>the verbs and complete the sentences.</a:t>
            </a:r>
            <a:endParaRPr lang="en-US" b="0" baseline="0" dirty="0"/>
          </a:p>
          <a:p>
            <a:pPr marL="228600" indent="-228600">
              <a:buAutoNum type="arabicPeriod"/>
            </a:pPr>
            <a:r>
              <a:rPr lang="en-US" b="0" baseline="0" dirty="0"/>
              <a:t>Check the answers with students</a:t>
            </a:r>
            <a:r>
              <a:rPr lang="en-US" b="0" baseline="0"/>
              <a:t>. Answers appear row by row. </a:t>
            </a:r>
          </a:p>
          <a:p>
            <a:pPr marL="228600" indent="-228600">
              <a:buAutoNum type="arabicPeriod"/>
            </a:pPr>
            <a:endParaRPr lang="en-US" b="0" baseline="0"/>
          </a:p>
          <a:p>
            <a:pPr marL="0" indent="0">
              <a:buNone/>
            </a:pPr>
            <a:r>
              <a:rPr lang="en-US" b="1" baseline="0"/>
              <a:t>Note: </a:t>
            </a:r>
            <a:r>
              <a:rPr lang="en-US" b="0" baseline="0"/>
              <a:t>the teacher may wish to change the order of animations in order to check answers column by column. The advantage of this is that allows for a more controlled feedback process, which may be better suited to a lower ability group. It would, however, be more time-consuming and may involve some repetition. Possible target language interaction with the current animation sequence might include </a:t>
            </a:r>
            <a:r>
              <a:rPr lang="en-GB" sz="1200" kern="1200">
                <a:solidFill>
                  <a:schemeClr val="tx1"/>
                </a:solidFill>
                <a:effectLst/>
                <a:latin typeface="+mn-lt"/>
                <a:ea typeface="+mn-ea"/>
                <a:cs typeface="+mn-cs"/>
              </a:rPr>
              <a:t>(“¿Escuchaste ‘asisten’ or ‘asistimos’? … Perfecto, y ¿cómo se escribe el verbo? … ¿Qué significa la frase?).</a:t>
            </a:r>
            <a:endParaRPr lang="en-US" b="0" baseline="0"/>
          </a:p>
          <a:p>
            <a:pPr marL="0" indent="0">
              <a:buNone/>
            </a:pPr>
            <a:endParaRPr lang="en-US" b="0" baseline="0" dirty="0"/>
          </a:p>
          <a:p>
            <a:pPr marL="0" indent="0">
              <a:buNone/>
            </a:pPr>
            <a:r>
              <a:rPr lang="en-US" b="1" baseline="0" dirty="0"/>
              <a:t>Transcript:</a:t>
            </a:r>
          </a:p>
          <a:p>
            <a:pPr marL="228600" indent="-228600">
              <a:buFont typeface="+mj-lt"/>
              <a:buAutoNum type="arabicPeriod"/>
            </a:pPr>
            <a:r>
              <a:rPr lang="en-US" b="0" baseline="0" dirty="0" err="1"/>
              <a:t>Asistimos</a:t>
            </a:r>
            <a:r>
              <a:rPr lang="en-US" b="0" baseline="0" dirty="0"/>
              <a:t> a un colegio genial.</a:t>
            </a:r>
          </a:p>
          <a:p>
            <a:pPr marL="228600" indent="-228600">
              <a:buFont typeface="+mj-lt"/>
              <a:buAutoNum type="arabicPeriod"/>
            </a:pPr>
            <a:r>
              <a:rPr lang="en-US" b="0" baseline="0" dirty="0" err="1"/>
              <a:t>Ponen</a:t>
            </a:r>
            <a:r>
              <a:rPr lang="en-US" b="0" baseline="0" dirty="0"/>
              <a:t> </a:t>
            </a:r>
            <a:r>
              <a:rPr lang="en-US" b="0" baseline="0" dirty="0" err="1"/>
              <a:t>mucha</a:t>
            </a:r>
            <a:r>
              <a:rPr lang="en-US" b="0" baseline="0" dirty="0"/>
              <a:t> comida </a:t>
            </a:r>
            <a:r>
              <a:rPr lang="en-US" b="0" baseline="0" dirty="0" err="1"/>
              <a:t>en</a:t>
            </a:r>
            <a:r>
              <a:rPr lang="en-US" b="0" baseline="0" dirty="0"/>
              <a:t> la mesa.</a:t>
            </a:r>
          </a:p>
          <a:p>
            <a:pPr marL="228600" indent="-228600">
              <a:buFont typeface="+mj-lt"/>
              <a:buAutoNum type="arabicPeriod"/>
            </a:pPr>
            <a:r>
              <a:rPr lang="en-US" b="0" baseline="0" dirty="0" err="1"/>
              <a:t>Tenemos</a:t>
            </a:r>
            <a:r>
              <a:rPr lang="en-US" b="0" baseline="0" dirty="0"/>
              <a:t> una </a:t>
            </a:r>
            <a:r>
              <a:rPr lang="en-US" b="0" baseline="0" dirty="0" err="1"/>
              <a:t>buena</a:t>
            </a:r>
            <a:r>
              <a:rPr lang="en-US" b="0" baseline="0" dirty="0"/>
              <a:t> </a:t>
            </a:r>
            <a:r>
              <a:rPr lang="en-US" b="0" baseline="0" dirty="0" err="1"/>
              <a:t>relación</a:t>
            </a:r>
            <a:r>
              <a:rPr lang="en-US" b="0" baseline="0" dirty="0"/>
              <a:t>.</a:t>
            </a:r>
          </a:p>
          <a:p>
            <a:pPr marL="228600" indent="-228600">
              <a:buFont typeface="+mj-lt"/>
              <a:buAutoNum type="arabicPeriod"/>
            </a:pPr>
            <a:r>
              <a:rPr lang="en-US" b="0" baseline="0" dirty="0" err="1"/>
              <a:t>Debemos</a:t>
            </a:r>
            <a:r>
              <a:rPr lang="en-US" b="0" baseline="0" dirty="0"/>
              <a:t> </a:t>
            </a:r>
            <a:r>
              <a:rPr lang="en-US" b="0" baseline="0" dirty="0" err="1"/>
              <a:t>hablar</a:t>
            </a:r>
            <a:r>
              <a:rPr lang="en-US" b="0" baseline="0" dirty="0"/>
              <a:t> </a:t>
            </a:r>
            <a:r>
              <a:rPr lang="en-US" b="0" baseline="0" dirty="0" err="1"/>
              <a:t>más</a:t>
            </a:r>
            <a:r>
              <a:rPr lang="en-US" b="0" baseline="0" dirty="0"/>
              <a:t> </a:t>
            </a:r>
            <a:r>
              <a:rPr lang="en-US" b="0" baseline="0" dirty="0" err="1"/>
              <a:t>en</a:t>
            </a:r>
            <a:r>
              <a:rPr lang="en-US" b="0" baseline="0" dirty="0"/>
              <a:t> </a:t>
            </a:r>
            <a:r>
              <a:rPr lang="en-US" b="0" baseline="0" dirty="0" err="1"/>
              <a:t>español</a:t>
            </a:r>
            <a:r>
              <a:rPr lang="en-US" b="0" baseline="0" dirty="0"/>
              <a:t>.</a:t>
            </a:r>
          </a:p>
          <a:p>
            <a:pPr marL="228600" indent="-228600">
              <a:buFont typeface="+mj-lt"/>
              <a:buAutoNum type="arabicPeriod"/>
            </a:pPr>
            <a:r>
              <a:rPr lang="en-US" b="0" baseline="0" dirty="0" err="1"/>
              <a:t>Ofrecen</a:t>
            </a:r>
            <a:r>
              <a:rPr lang="en-US" b="0" baseline="0" dirty="0"/>
              <a:t> comida </a:t>
            </a:r>
            <a:r>
              <a:rPr lang="en-US" b="0" baseline="0" dirty="0" err="1"/>
              <a:t>típica</a:t>
            </a:r>
            <a:r>
              <a:rPr lang="en-US" b="0" baseline="0" dirty="0"/>
              <a:t> </a:t>
            </a:r>
            <a:r>
              <a:rPr lang="en-US" b="0" baseline="0" dirty="0" err="1"/>
              <a:t>cubana</a:t>
            </a:r>
            <a:r>
              <a:rPr lang="en-US" b="0" baseline="0" dirty="0"/>
              <a:t>.</a:t>
            </a:r>
          </a:p>
          <a:p>
            <a:pPr marL="228600" indent="-228600">
              <a:buFont typeface="+mj-lt"/>
              <a:buAutoNum type="arabicPeriod"/>
            </a:pPr>
            <a:r>
              <a:rPr lang="en-US" b="0" baseline="0" dirty="0" err="1"/>
              <a:t>Describen</a:t>
            </a:r>
            <a:r>
              <a:rPr lang="en-US" b="0" baseline="0" dirty="0"/>
              <a:t> los </a:t>
            </a:r>
            <a:r>
              <a:rPr lang="en-US" b="0" baseline="0" dirty="0" err="1"/>
              <a:t>paisajes</a:t>
            </a:r>
            <a:r>
              <a:rPr lang="en-US" b="0" baseline="0" dirty="0"/>
              <a:t> </a:t>
            </a:r>
            <a:r>
              <a:rPr lang="en-US" b="0" baseline="0" dirty="0" err="1"/>
              <a:t>en</a:t>
            </a:r>
            <a:r>
              <a:rPr lang="en-US" b="0" baseline="0" dirty="0"/>
              <a:t> Cuba.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EA887-9D3A-0842-88A4-9B47F3546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27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[1/2]</a:t>
            </a:r>
          </a:p>
          <a:p>
            <a:r>
              <a:rPr lang="en-US" b="1" dirty="0"/>
              <a:t>Timing</a:t>
            </a:r>
            <a:r>
              <a:rPr lang="en-US" b="1"/>
              <a:t>: </a:t>
            </a:r>
            <a:r>
              <a:rPr lang="en-US" b="0" i="0"/>
              <a:t>8 </a:t>
            </a:r>
            <a:r>
              <a:rPr lang="en-US" b="0" i="0" dirty="0"/>
              <a:t>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focus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language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range</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parts</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speech</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a:t>
            </a:r>
            <a:r>
              <a:rPr lang="es-ES" b="0" dirty="0" err="1"/>
              <a:t>ead</a:t>
            </a:r>
            <a:r>
              <a:rPr lang="es-ES" b="0" dirty="0"/>
              <a:t> </a:t>
            </a:r>
            <a:r>
              <a:rPr lang="es-ES" b="0" dirty="0" err="1"/>
              <a:t>the</a:t>
            </a:r>
            <a:r>
              <a:rPr lang="es-ES" b="0" dirty="0"/>
              <a:t> </a:t>
            </a:r>
            <a:r>
              <a:rPr lang="es-ES" b="0" dirty="0" err="1"/>
              <a:t>text</a:t>
            </a:r>
            <a:r>
              <a:rPr lang="es-ES" b="0" dirty="0"/>
              <a:t> and decide </a:t>
            </a:r>
            <a:r>
              <a:rPr lang="es-ES" b="0" dirty="0" err="1"/>
              <a:t>which</a:t>
            </a:r>
            <a:r>
              <a:rPr lang="es-ES" b="0" dirty="0"/>
              <a:t> of </a:t>
            </a:r>
            <a:r>
              <a:rPr lang="es-ES" b="0" dirty="0" err="1"/>
              <a:t>the</a:t>
            </a:r>
            <a:r>
              <a:rPr lang="es-ES" b="0" dirty="0"/>
              <a:t> </a:t>
            </a:r>
            <a:r>
              <a:rPr lang="es-ES" b="0" dirty="0" err="1"/>
              <a:t>words</a:t>
            </a:r>
            <a:r>
              <a:rPr lang="es-ES" b="0" dirty="0"/>
              <a:t> in </a:t>
            </a:r>
            <a:r>
              <a:rPr lang="es-ES" b="0" dirty="0" err="1"/>
              <a:t>the</a:t>
            </a:r>
            <a:r>
              <a:rPr lang="es-ES" b="0" dirty="0"/>
              <a:t> </a:t>
            </a:r>
            <a:r>
              <a:rPr lang="es-ES" b="0" dirty="0" err="1"/>
              <a:t>table</a:t>
            </a:r>
            <a:r>
              <a:rPr lang="es-ES" b="0" dirty="0"/>
              <a:t> </a:t>
            </a:r>
            <a:r>
              <a:rPr lang="es-ES" b="0" dirty="0" err="1"/>
              <a:t>is</a:t>
            </a:r>
            <a:r>
              <a:rPr lang="es-ES" b="0" dirty="0"/>
              <a:t> </a:t>
            </a:r>
            <a:r>
              <a:rPr lang="es-ES" b="0" dirty="0" err="1"/>
              <a:t>the</a:t>
            </a:r>
            <a:r>
              <a:rPr lang="es-ES" b="0" dirty="0"/>
              <a:t> </a:t>
            </a:r>
            <a:r>
              <a:rPr lang="es-ES" b="0" dirty="0" err="1"/>
              <a:t>most</a:t>
            </a:r>
            <a:r>
              <a:rPr lang="es-ES" b="0" dirty="0"/>
              <a:t> </a:t>
            </a:r>
            <a:r>
              <a:rPr lang="es-ES" b="0" dirty="0" err="1"/>
              <a:t>suitable</a:t>
            </a:r>
            <a:r>
              <a:rPr lang="es-ES" b="0" dirty="0"/>
              <a:t> </a:t>
            </a:r>
            <a:r>
              <a:rPr lang="es-ES" b="0" dirty="0" err="1"/>
              <a:t>one</a:t>
            </a:r>
            <a:r>
              <a:rPr lang="es-ES" b="0" dirty="0"/>
              <a:t> </a:t>
            </a:r>
            <a:r>
              <a:rPr lang="es-ES" b="0" dirty="0" err="1"/>
              <a:t>for</a:t>
            </a:r>
            <a:r>
              <a:rPr lang="es-ES" b="0" dirty="0"/>
              <a:t> </a:t>
            </a:r>
            <a:r>
              <a:rPr lang="es-ES" b="0" dirty="0" err="1"/>
              <a:t>each</a:t>
            </a:r>
            <a:r>
              <a:rPr lang="es-ES" b="0" dirty="0"/>
              <a:t> </a:t>
            </a:r>
            <a:r>
              <a:rPr lang="es-ES" b="0"/>
              <a:t>gap. In some cases, a word may fit grammatically but not semantically </a:t>
            </a:r>
            <a:r>
              <a:rPr lang="es-ES" b="0" baseline="0"/>
              <a:t>(e.g ‘nunca’ for item 5).</a:t>
            </a: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2. </a:t>
            </a:r>
            <a:r>
              <a:rPr lang="es-ES" b="0" dirty="0" err="1"/>
              <a:t>Then</a:t>
            </a:r>
            <a:r>
              <a:rPr lang="es-ES" b="0" dirty="0"/>
              <a:t>, </a:t>
            </a:r>
            <a:r>
              <a:rPr lang="es-ES" b="0" dirty="0" err="1"/>
              <a:t>they</a:t>
            </a:r>
            <a:r>
              <a:rPr lang="es-ES" b="0" dirty="0"/>
              <a:t> listen to </a:t>
            </a:r>
            <a:r>
              <a:rPr lang="es-ES" b="0" dirty="0" err="1"/>
              <a:t>the</a:t>
            </a:r>
            <a:r>
              <a:rPr lang="es-ES" b="0" dirty="0"/>
              <a:t> </a:t>
            </a:r>
            <a:r>
              <a:rPr lang="es-ES" b="0" dirty="0" err="1"/>
              <a:t>recording</a:t>
            </a:r>
            <a:r>
              <a:rPr lang="es-ES" b="0" dirty="0"/>
              <a:t> and </a:t>
            </a:r>
            <a:r>
              <a:rPr lang="es-ES" b="0" dirty="0" err="1"/>
              <a:t>check</a:t>
            </a:r>
            <a:r>
              <a:rPr lang="es-ES" b="0" dirty="0"/>
              <a:t> </a:t>
            </a:r>
            <a:r>
              <a:rPr lang="es-ES" b="0" dirty="0" err="1"/>
              <a:t>their</a:t>
            </a:r>
            <a:r>
              <a:rPr lang="es-ES" b="0" dirty="0"/>
              <a:t> </a:t>
            </a:r>
            <a:r>
              <a:rPr lang="es-ES" b="0" dirty="0" err="1"/>
              <a:t>answers</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2. </a:t>
            </a:r>
            <a:r>
              <a:rPr lang="es-ES" sz="1200" b="0" dirty="0" err="1">
                <a:solidFill>
                  <a:schemeClr val="accent5">
                    <a:lumMod val="50000"/>
                  </a:schemeClr>
                </a:solidFill>
              </a:rPr>
              <a:t>Teacher</a:t>
            </a:r>
            <a:r>
              <a:rPr lang="es-ES" sz="1200" b="0" dirty="0">
                <a:solidFill>
                  <a:schemeClr val="accent5">
                    <a:lumMod val="50000"/>
                  </a:schemeClr>
                </a:solidFill>
              </a:rPr>
              <a:t> shows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answers</a:t>
            </a:r>
            <a:r>
              <a:rPr lang="es-ES" sz="1200" b="0" dirty="0">
                <a:solidFill>
                  <a:schemeClr val="accent5">
                    <a:lumMod val="50000"/>
                  </a:schemeClr>
                </a:solidFill>
              </a:rPr>
              <a:t> </a:t>
            </a:r>
            <a:r>
              <a:rPr lang="es-ES" sz="1200" b="0" dirty="0" err="1">
                <a:solidFill>
                  <a:schemeClr val="accent5">
                    <a:lumMod val="50000"/>
                  </a:schemeClr>
                </a:solidFill>
              </a:rPr>
              <a:t>one</a:t>
            </a:r>
            <a:r>
              <a:rPr lang="es-ES" sz="1200" b="0" dirty="0">
                <a:solidFill>
                  <a:schemeClr val="accent5">
                    <a:lumMod val="50000"/>
                  </a:schemeClr>
                </a:solidFill>
              </a:rPr>
              <a:t> </a:t>
            </a:r>
            <a:r>
              <a:rPr lang="es-ES" sz="1200" b="0" dirty="0" err="1">
                <a:solidFill>
                  <a:schemeClr val="accent5">
                    <a:lumMod val="50000"/>
                  </a:schemeClr>
                </a:solidFill>
              </a:rPr>
              <a:t>by</a:t>
            </a:r>
            <a:r>
              <a:rPr lang="es-ES" sz="1200" b="0" dirty="0">
                <a:solidFill>
                  <a:schemeClr val="accent5">
                    <a:lumMod val="50000"/>
                  </a:schemeClr>
                </a:solidFill>
              </a:rPr>
              <a:t> </a:t>
            </a:r>
            <a:r>
              <a:rPr lang="es-ES" sz="1200" b="0" dirty="0" err="1">
                <a:solidFill>
                  <a:schemeClr val="accent5">
                    <a:lumMod val="50000"/>
                  </a:schemeClr>
                </a:solidFill>
              </a:rPr>
              <a:t>one</a:t>
            </a:r>
            <a:r>
              <a:rPr lang="es-ES" sz="1200" b="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accent5">
                    <a:lumMod val="50000"/>
                  </a:schemeClr>
                </a:solidFill>
              </a:rPr>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err="1">
                <a:solidFill>
                  <a:schemeClr val="accent5">
                    <a:lumMod val="50000"/>
                  </a:schemeClr>
                </a:solidFill>
              </a:rPr>
              <a:t>Students</a:t>
            </a:r>
            <a:r>
              <a:rPr lang="es-ES" sz="1200" b="0" dirty="0">
                <a:solidFill>
                  <a:schemeClr val="accent5">
                    <a:lumMod val="50000"/>
                  </a:schemeClr>
                </a:solidFill>
              </a:rPr>
              <a:t> can be </a:t>
            </a:r>
            <a:r>
              <a:rPr lang="es-ES" sz="1200" b="0" dirty="0" err="1">
                <a:solidFill>
                  <a:schemeClr val="accent5">
                    <a:lumMod val="50000"/>
                  </a:schemeClr>
                </a:solidFill>
              </a:rPr>
              <a:t>encouraged</a:t>
            </a:r>
            <a:r>
              <a:rPr lang="es-ES" sz="1200" b="0" dirty="0">
                <a:solidFill>
                  <a:schemeClr val="accent5">
                    <a:lumMod val="50000"/>
                  </a:schemeClr>
                </a:solidFill>
              </a:rPr>
              <a:t> to </a:t>
            </a:r>
            <a:r>
              <a:rPr lang="es-ES" sz="1200" b="0" dirty="0" err="1">
                <a:solidFill>
                  <a:schemeClr val="accent5">
                    <a:lumMod val="50000"/>
                  </a:schemeClr>
                </a:solidFill>
              </a:rPr>
              <a:t>orally</a:t>
            </a:r>
            <a:r>
              <a:rPr lang="es-ES" sz="1200" b="0" dirty="0">
                <a:solidFill>
                  <a:schemeClr val="accent5">
                    <a:lumMod val="50000"/>
                  </a:schemeClr>
                </a:solidFill>
              </a:rPr>
              <a:t> </a:t>
            </a:r>
            <a:r>
              <a:rPr lang="es-ES" sz="1200" b="0" dirty="0" err="1">
                <a:solidFill>
                  <a:schemeClr val="accent5">
                    <a:lumMod val="50000"/>
                  </a:schemeClr>
                </a:solidFill>
              </a:rPr>
              <a:t>translate</a:t>
            </a:r>
            <a:r>
              <a:rPr lang="es-ES" sz="1200" b="0" dirty="0">
                <a:solidFill>
                  <a:schemeClr val="accent5">
                    <a:lumMod val="50000"/>
                  </a:schemeClr>
                </a:solidFill>
              </a:rPr>
              <a:t>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text</a:t>
            </a:r>
            <a:r>
              <a:rPr lang="es-ES" sz="1200" b="0" dirty="0">
                <a:solidFill>
                  <a:schemeClr val="accent5">
                    <a:lumMod val="50000"/>
                  </a:schemeClr>
                </a:solidFill>
              </a:rPr>
              <a:t> </a:t>
            </a:r>
            <a:r>
              <a:rPr lang="es-ES" sz="1200" b="0">
                <a:solidFill>
                  <a:schemeClr val="accent5">
                    <a:lumMod val="50000"/>
                  </a:schemeClr>
                </a:solidFill>
              </a:rPr>
              <a:t>in pairs</a:t>
            </a:r>
            <a:r>
              <a:rPr lang="es-ES" sz="1200" b="0" baseline="0">
                <a:solidFill>
                  <a:schemeClr val="accent5">
                    <a:lumMod val="50000"/>
                  </a:schemeClr>
                </a:solidFill>
              </a:rPr>
              <a:t> in order to check understanding.</a:t>
            </a:r>
            <a:endParaRPr lang="es-ES"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solidFill>
                  <a:schemeClr val="accent5">
                    <a:lumMod val="50000"/>
                  </a:schemeClr>
                </a:solidFill>
              </a:rPr>
              <a:t>In ‘te ofrecen comida típica’, ‘te’ </a:t>
            </a:r>
            <a:r>
              <a:rPr lang="es-ES" sz="1200" b="0" dirty="0" err="1">
                <a:solidFill>
                  <a:schemeClr val="accent5">
                    <a:lumMod val="50000"/>
                  </a:schemeClr>
                </a:solidFill>
              </a:rPr>
              <a:t>is</a:t>
            </a:r>
            <a:r>
              <a:rPr lang="es-ES" sz="1200" b="0" dirty="0">
                <a:solidFill>
                  <a:schemeClr val="accent5">
                    <a:lumMod val="50000"/>
                  </a:schemeClr>
                </a:solidFill>
              </a:rPr>
              <a:t> </a:t>
            </a:r>
            <a:r>
              <a:rPr lang="es-ES" sz="1200" b="0" dirty="0" err="1">
                <a:solidFill>
                  <a:schemeClr val="accent5">
                    <a:lumMod val="50000"/>
                  </a:schemeClr>
                </a:solidFill>
              </a:rPr>
              <a:t>an</a:t>
            </a:r>
            <a:r>
              <a:rPr lang="es-ES" sz="1200" b="0" dirty="0">
                <a:solidFill>
                  <a:schemeClr val="accent5">
                    <a:lumMod val="50000"/>
                  </a:schemeClr>
                </a:solidFill>
              </a:rPr>
              <a:t> impersonal ‘</a:t>
            </a:r>
            <a:r>
              <a:rPr lang="es-ES" sz="1200" b="0" dirty="0" err="1">
                <a:solidFill>
                  <a:schemeClr val="accent5">
                    <a:lumMod val="50000"/>
                  </a:schemeClr>
                </a:solidFill>
              </a:rPr>
              <a:t>you</a:t>
            </a:r>
            <a:r>
              <a:rPr lang="es-ES" sz="1200" b="0" dirty="0">
                <a:solidFill>
                  <a:schemeClr val="accent5">
                    <a:lumMod val="50000"/>
                  </a:schemeClr>
                </a:solidFill>
              </a:rPr>
              <a:t>’. </a:t>
            </a:r>
            <a:r>
              <a:rPr lang="es-ES" sz="1200" b="0" dirty="0" err="1">
                <a:solidFill>
                  <a:schemeClr val="accent5">
                    <a:lumMod val="50000"/>
                  </a:schemeClr>
                </a:solidFill>
              </a:rPr>
              <a:t>It</a:t>
            </a:r>
            <a:r>
              <a:rPr lang="es-ES" sz="1200" b="0" dirty="0">
                <a:solidFill>
                  <a:schemeClr val="accent5">
                    <a:lumMod val="50000"/>
                  </a:schemeClr>
                </a:solidFill>
              </a:rPr>
              <a:t> </a:t>
            </a:r>
            <a:r>
              <a:rPr lang="es-ES" sz="1200" b="0" dirty="0" err="1">
                <a:solidFill>
                  <a:schemeClr val="accent5">
                    <a:lumMod val="50000"/>
                  </a:schemeClr>
                </a:solidFill>
              </a:rPr>
              <a:t>might</a:t>
            </a:r>
            <a:r>
              <a:rPr lang="es-ES" sz="1200" b="0" dirty="0">
                <a:solidFill>
                  <a:schemeClr val="accent5">
                    <a:lumMod val="50000"/>
                  </a:schemeClr>
                </a:solidFill>
              </a:rPr>
              <a:t> be </a:t>
            </a:r>
            <a:r>
              <a:rPr lang="es-ES" sz="1200" b="0" dirty="0" err="1">
                <a:solidFill>
                  <a:schemeClr val="accent5">
                    <a:lumMod val="50000"/>
                  </a:schemeClr>
                </a:solidFill>
              </a:rPr>
              <a:t>useful</a:t>
            </a:r>
            <a:r>
              <a:rPr lang="es-ES" sz="1200" b="0" dirty="0">
                <a:solidFill>
                  <a:schemeClr val="accent5">
                    <a:lumMod val="50000"/>
                  </a:schemeClr>
                </a:solidFill>
              </a:rPr>
              <a:t> to </a:t>
            </a:r>
            <a:r>
              <a:rPr lang="es-ES" sz="1200" b="0" dirty="0" err="1">
                <a:solidFill>
                  <a:schemeClr val="accent5">
                    <a:lumMod val="50000"/>
                  </a:schemeClr>
                </a:solidFill>
              </a:rPr>
              <a:t>point</a:t>
            </a:r>
            <a:r>
              <a:rPr lang="es-ES" sz="1200" b="0" dirty="0">
                <a:solidFill>
                  <a:schemeClr val="accent5">
                    <a:lumMod val="50000"/>
                  </a:schemeClr>
                </a:solidFill>
              </a:rPr>
              <a:t> </a:t>
            </a:r>
            <a:r>
              <a:rPr lang="es-ES" sz="1200" b="0" dirty="0" err="1">
                <a:solidFill>
                  <a:schemeClr val="accent5">
                    <a:lumMod val="50000"/>
                  </a:schemeClr>
                </a:solidFill>
              </a:rPr>
              <a:t>this</a:t>
            </a:r>
            <a:r>
              <a:rPr lang="es-ES" sz="1200" b="0" dirty="0">
                <a:solidFill>
                  <a:schemeClr val="accent5">
                    <a:lumMod val="50000"/>
                  </a:schemeClr>
                </a:solidFill>
              </a:rPr>
              <a:t> </a:t>
            </a:r>
            <a:r>
              <a:rPr lang="es-ES" sz="1200" b="0" dirty="0" err="1">
                <a:solidFill>
                  <a:schemeClr val="accent5">
                    <a:lumMod val="50000"/>
                  </a:schemeClr>
                </a:solidFill>
              </a:rPr>
              <a:t>out</a:t>
            </a:r>
            <a:r>
              <a:rPr lang="es-ES" sz="1200" b="0" dirty="0">
                <a:solidFill>
                  <a:schemeClr val="accent5">
                    <a:lumMod val="50000"/>
                  </a:schemeClr>
                </a:solidFill>
              </a:rPr>
              <a:t> </a:t>
            </a:r>
            <a:r>
              <a:rPr lang="es-ES" sz="1200" b="0">
                <a:solidFill>
                  <a:schemeClr val="accent5">
                    <a:lumMod val="50000"/>
                  </a:schemeClr>
                </a:solidFill>
              </a:rPr>
              <a:t>to students</a:t>
            </a:r>
            <a:r>
              <a:rPr lang="es-ES" sz="1200" b="0" baseline="0">
                <a:solidFill>
                  <a:schemeClr val="accent5">
                    <a:lumMod val="50000"/>
                  </a:schemeClr>
                </a:solidFill>
              </a:rPr>
              <a:t>. In English, we use ‘you’ in the same way.</a:t>
            </a:r>
            <a:endParaRPr lang="es-ES"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err="1">
                <a:solidFill>
                  <a:schemeClr val="accent5">
                    <a:lumMod val="50000"/>
                  </a:schemeClr>
                </a:solidFill>
              </a:rPr>
              <a:t>Students</a:t>
            </a:r>
            <a:r>
              <a:rPr lang="es-ES" sz="1200" b="0" dirty="0">
                <a:solidFill>
                  <a:schemeClr val="accent5">
                    <a:lumMod val="50000"/>
                  </a:schemeClr>
                </a:solidFill>
              </a:rPr>
              <a:t> </a:t>
            </a:r>
            <a:r>
              <a:rPr lang="es-ES" sz="1200" b="0" dirty="0" err="1">
                <a:solidFill>
                  <a:schemeClr val="accent5">
                    <a:lumMod val="50000"/>
                  </a:schemeClr>
                </a:solidFill>
              </a:rPr>
              <a:t>have</a:t>
            </a:r>
            <a:r>
              <a:rPr lang="es-ES" sz="1200" b="0" dirty="0">
                <a:solidFill>
                  <a:schemeClr val="accent5">
                    <a:lumMod val="50000"/>
                  </a:schemeClr>
                </a:solidFill>
              </a:rPr>
              <a:t> </a:t>
            </a:r>
            <a:r>
              <a:rPr lang="es-ES" sz="1200" b="0" dirty="0" err="1">
                <a:solidFill>
                  <a:schemeClr val="accent5">
                    <a:lumMod val="50000"/>
                  </a:schemeClr>
                </a:solidFill>
              </a:rPr>
              <a:t>studied</a:t>
            </a:r>
            <a:r>
              <a:rPr lang="es-ES" sz="1200" b="0" dirty="0">
                <a:solidFill>
                  <a:schemeClr val="accent5">
                    <a:lumMod val="50000"/>
                  </a:schemeClr>
                </a:solidFill>
              </a:rPr>
              <a:t>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word</a:t>
            </a:r>
            <a:r>
              <a:rPr lang="es-ES" sz="1200" b="0" dirty="0">
                <a:solidFill>
                  <a:schemeClr val="accent5">
                    <a:lumMod val="50000"/>
                  </a:schemeClr>
                </a:solidFill>
              </a:rPr>
              <a:t> ‘personaje’ in </a:t>
            </a:r>
            <a:r>
              <a:rPr lang="es-ES" sz="1200" b="0" dirty="0" err="1">
                <a:solidFill>
                  <a:schemeClr val="accent5">
                    <a:lumMod val="50000"/>
                  </a:schemeClr>
                </a:solidFill>
              </a:rPr>
              <a:t>Year</a:t>
            </a:r>
            <a:r>
              <a:rPr lang="es-ES" sz="1200" b="0" dirty="0">
                <a:solidFill>
                  <a:schemeClr val="accent5">
                    <a:lumMod val="50000"/>
                  </a:schemeClr>
                </a:solidFill>
              </a:rPr>
              <a:t> 8 (8.3.2.5) </a:t>
            </a:r>
            <a:r>
              <a:rPr lang="es-ES" sz="1200" b="0" dirty="0" err="1">
                <a:solidFill>
                  <a:schemeClr val="accent5">
                    <a:lumMod val="50000"/>
                  </a:schemeClr>
                </a:solidFill>
              </a:rPr>
              <a:t>with</a:t>
            </a:r>
            <a:r>
              <a:rPr lang="es-ES" sz="1200" b="0" dirty="0">
                <a:solidFill>
                  <a:schemeClr val="accent5">
                    <a:lumMod val="50000"/>
                  </a:schemeClr>
                </a:solidFill>
              </a:rPr>
              <a:t>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meaning</a:t>
            </a:r>
            <a:r>
              <a:rPr lang="es-ES" sz="1200" b="0" dirty="0">
                <a:solidFill>
                  <a:schemeClr val="accent5">
                    <a:lumMod val="50000"/>
                  </a:schemeClr>
                </a:solidFill>
              </a:rPr>
              <a:t> ‘</a:t>
            </a:r>
            <a:r>
              <a:rPr lang="es-ES" sz="1200" b="0" dirty="0" err="1">
                <a:solidFill>
                  <a:schemeClr val="accent5">
                    <a:lumMod val="50000"/>
                  </a:schemeClr>
                </a:solidFill>
              </a:rPr>
              <a:t>character</a:t>
            </a:r>
            <a:r>
              <a:rPr lang="es-ES" sz="1200" b="0" dirty="0">
                <a:solidFill>
                  <a:schemeClr val="accent5">
                    <a:lumMod val="50000"/>
                  </a:schemeClr>
                </a:solidFill>
              </a:rPr>
              <a:t>’. </a:t>
            </a:r>
            <a:r>
              <a:rPr lang="es-ES" sz="1200" b="0" dirty="0" err="1">
                <a:solidFill>
                  <a:schemeClr val="accent5">
                    <a:lumMod val="50000"/>
                  </a:schemeClr>
                </a:solidFill>
              </a:rPr>
              <a:t>Here</a:t>
            </a:r>
            <a:r>
              <a:rPr lang="es-ES" sz="1200" b="0" dirty="0">
                <a:solidFill>
                  <a:schemeClr val="accent5">
                    <a:lumMod val="50000"/>
                  </a:schemeClr>
                </a:solidFill>
              </a:rPr>
              <a:t>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word</a:t>
            </a:r>
            <a:r>
              <a:rPr lang="es-ES" sz="1200" b="0" dirty="0">
                <a:solidFill>
                  <a:schemeClr val="accent5">
                    <a:lumMod val="50000"/>
                  </a:schemeClr>
                </a:solidFill>
              </a:rPr>
              <a:t> </a:t>
            </a:r>
            <a:r>
              <a:rPr lang="es-ES" sz="1200" b="0" dirty="0" err="1">
                <a:solidFill>
                  <a:schemeClr val="accent5">
                    <a:lumMod val="50000"/>
                  </a:schemeClr>
                </a:solidFill>
              </a:rPr>
              <a:t>is</a:t>
            </a:r>
            <a:r>
              <a:rPr lang="es-ES" sz="1200" b="0" dirty="0">
                <a:solidFill>
                  <a:schemeClr val="accent5">
                    <a:lumMod val="50000"/>
                  </a:schemeClr>
                </a:solidFill>
              </a:rPr>
              <a:t> </a:t>
            </a:r>
            <a:r>
              <a:rPr lang="es-ES" sz="1200" b="0" dirty="0" err="1">
                <a:solidFill>
                  <a:schemeClr val="accent5">
                    <a:lumMod val="50000"/>
                  </a:schemeClr>
                </a:solidFill>
              </a:rPr>
              <a:t>used</a:t>
            </a:r>
            <a:r>
              <a:rPr lang="es-ES" sz="1200" b="0" dirty="0">
                <a:solidFill>
                  <a:schemeClr val="accent5">
                    <a:lumMod val="50000"/>
                  </a:schemeClr>
                </a:solidFill>
              </a:rPr>
              <a:t> </a:t>
            </a:r>
            <a:r>
              <a:rPr lang="es-ES" sz="1200" b="0" dirty="0" err="1">
                <a:solidFill>
                  <a:schemeClr val="accent5">
                    <a:lumMod val="50000"/>
                  </a:schemeClr>
                </a:solidFill>
              </a:rPr>
              <a:t>with</a:t>
            </a:r>
            <a:r>
              <a:rPr lang="es-ES" sz="1200" b="0" dirty="0">
                <a:solidFill>
                  <a:schemeClr val="accent5">
                    <a:lumMod val="50000"/>
                  </a:schemeClr>
                </a:solidFill>
              </a:rPr>
              <a:t> a </a:t>
            </a:r>
            <a:r>
              <a:rPr lang="es-ES" sz="1200" b="0" dirty="0" err="1">
                <a:solidFill>
                  <a:schemeClr val="accent5">
                    <a:lumMod val="50000"/>
                  </a:schemeClr>
                </a:solidFill>
              </a:rPr>
              <a:t>different</a:t>
            </a:r>
            <a:r>
              <a:rPr lang="es-ES" sz="1200" b="0" dirty="0">
                <a:solidFill>
                  <a:schemeClr val="accent5">
                    <a:lumMod val="50000"/>
                  </a:schemeClr>
                </a:solidFill>
              </a:rPr>
              <a:t> </a:t>
            </a:r>
            <a:r>
              <a:rPr lang="es-ES" sz="1200" b="0" dirty="0" err="1">
                <a:solidFill>
                  <a:schemeClr val="accent5">
                    <a:lumMod val="50000"/>
                  </a:schemeClr>
                </a:solidFill>
              </a:rPr>
              <a:t>meaning</a:t>
            </a:r>
            <a:r>
              <a:rPr lang="es-ES" sz="1200" b="0" dirty="0">
                <a:solidFill>
                  <a:schemeClr val="accent5">
                    <a:lumMod val="50000"/>
                  </a:schemeClr>
                </a:solidFill>
              </a:rPr>
              <a:t>, </a:t>
            </a:r>
            <a:r>
              <a:rPr lang="es-ES" sz="1200" b="0" dirty="0" err="1">
                <a:solidFill>
                  <a:schemeClr val="accent5">
                    <a:lumMod val="50000"/>
                  </a:schemeClr>
                </a:solidFill>
              </a:rPr>
              <a:t>hence</a:t>
            </a:r>
            <a:r>
              <a:rPr lang="es-ES" sz="1200" b="0" dirty="0">
                <a:solidFill>
                  <a:schemeClr val="accent5">
                    <a:lumMod val="50000"/>
                  </a:schemeClr>
                </a:solidFill>
              </a:rPr>
              <a:t>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err="1">
                <a:solidFill>
                  <a:schemeClr val="accent5">
                    <a:lumMod val="50000"/>
                  </a:schemeClr>
                </a:solidFill>
              </a:rPr>
              <a:t>gloss</a:t>
            </a:r>
            <a:r>
              <a:rPr lang="es-ES" sz="1200" b="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a:solidFill>
                  <a:schemeClr val="accent5">
                    <a:lumMod val="50000"/>
                  </a:schemeClr>
                </a:solidFill>
              </a:rPr>
              <a:t>In Latin American</a:t>
            </a:r>
            <a:r>
              <a:rPr lang="es-ES" sz="1200" b="0" baseline="0">
                <a:solidFill>
                  <a:schemeClr val="accent5">
                    <a:lumMod val="50000"/>
                  </a:schemeClr>
                </a:solidFill>
              </a:rPr>
              <a:t> countries, ‘tomar’ is used more often than ‘coger’ with the meaning ‘to take’, but ‘coger’ was chosen here in order to facilitate practice of SSC ‘ge’ (see slide 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0" baseline="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baseline="0">
                <a:solidFill>
                  <a:schemeClr val="accent5">
                    <a:lumMod val="50000"/>
                  </a:schemeClr>
                </a:solidFill>
              </a:rPr>
              <a:t>Frequency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a:solidFill>
                  <a:schemeClr val="accent5">
                    <a:lumMod val="50000"/>
                  </a:schemeClr>
                </a:solidFill>
              </a:rPr>
              <a:t>personaje [595] (not known with the meaning ‘celebrity’); típico [1934]</a:t>
            </a: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b="0" dirty="0">
              <a:solidFill>
                <a:schemeClr val="accent5">
                  <a:lumMod val="50000"/>
                </a:schemeClr>
              </a:solidFill>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87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4569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86215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8"/>
        <p:cNvGrpSpPr/>
        <p:nvPr/>
      </p:nvGrpSpPr>
      <p:grpSpPr>
        <a:xfrm>
          <a:off x="0" y="0"/>
          <a:ext cx="0" cy="0"/>
          <a:chOff x="0" y="0"/>
          <a:chExt cx="0" cy="0"/>
        </a:xfrm>
      </p:grpSpPr>
      <p:sp>
        <p:nvSpPr>
          <p:cNvPr id="19" name="Google Shape;19;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501115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05282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5203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1"/>
        <p:cNvGrpSpPr/>
        <p:nvPr/>
      </p:nvGrpSpPr>
      <p:grpSpPr>
        <a:xfrm>
          <a:off x="0" y="0"/>
          <a:ext cx="0" cy="0"/>
          <a:chOff x="0" y="0"/>
          <a:chExt cx="0" cy="0"/>
        </a:xfrm>
      </p:grpSpPr>
      <p:sp>
        <p:nvSpPr>
          <p:cNvPr id="32" name="Google Shape;32;p5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5"/>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extLst>
      <p:ext uri="{BB962C8B-B14F-4D97-AF65-F5344CB8AC3E}">
        <p14:creationId xmlns:p14="http://schemas.microsoft.com/office/powerpoint/2010/main" val="2571717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193782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211042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632607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3"/>
        <p:cNvGrpSpPr/>
        <p:nvPr/>
      </p:nvGrpSpPr>
      <p:grpSpPr>
        <a:xfrm>
          <a:off x="0" y="0"/>
          <a:ext cx="0" cy="0"/>
          <a:chOff x="0" y="0"/>
          <a:chExt cx="0" cy="0"/>
        </a:xfrm>
      </p:grpSpPr>
      <p:sp>
        <p:nvSpPr>
          <p:cNvPr id="44" name="Google Shape;44;p5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78165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6"/>
        <p:cNvGrpSpPr/>
        <p:nvPr/>
      </p:nvGrpSpPr>
      <p:grpSpPr>
        <a:xfrm>
          <a:off x="0" y="0"/>
          <a:ext cx="0" cy="0"/>
          <a:chOff x="0" y="0"/>
          <a:chExt cx="0" cy="0"/>
        </a:xfrm>
      </p:grpSpPr>
      <p:sp>
        <p:nvSpPr>
          <p:cNvPr id="47" name="Google Shape;47;p6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3662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92732614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9.wav"/><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audio" Target="../media/audio21.wav"/><Relationship Id="rId4" Type="http://schemas.openxmlformats.org/officeDocument/2006/relationships/audio" Target="../media/audio20.wav"/></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2.wav"/><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audio" Target="../media/audio24.wav"/><Relationship Id="rId4" Type="http://schemas.openxmlformats.org/officeDocument/2006/relationships/audio" Target="../media/audio23.wav"/></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4.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audio" Target="../media/audio26.wav"/><Relationship Id="rId4" Type="http://schemas.openxmlformats.org/officeDocument/2006/relationships/audio" Target="../media/audio25.wav"/></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image" Target="../media/image36.jpeg"/><Relationship Id="rId5" Type="http://schemas.openxmlformats.org/officeDocument/2006/relationships/audio" Target="../media/audio29.wav"/><Relationship Id="rId10" Type="http://schemas.openxmlformats.org/officeDocument/2006/relationships/image" Target="../media/image11.png"/><Relationship Id="rId4" Type="http://schemas.openxmlformats.org/officeDocument/2006/relationships/audio" Target="../media/audio28.wav"/><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gi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2.png"/><Relationship Id="rId7" Type="http://schemas.microsoft.com/office/2007/relationships/hdphoto" Target="../media/hdphoto1.wdp"/><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tiff"/></Relationships>
</file>

<file path=ppt/slides/_rels/slide3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hyperlink" Target="https://quizlet.com/_9yr38b?x=1jqt&amp;i=24nvzi"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resources.ncelp.org/concern/resources/qj72p878t?locale=en" TargetMode="External"/><Relationship Id="rId5" Type="http://schemas.openxmlformats.org/officeDocument/2006/relationships/hyperlink" Target="https://drive.google.com/file/d/1ifsLolxVtWzY2b9GKmuvRIZYjyLuV4mi/view?usp=sharing" TargetMode="External"/><Relationship Id="rId4" Type="http://schemas.openxmlformats.org/officeDocument/2006/relationships/image" Target="../media/image50.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image" Target="../media/image5.png"/><Relationship Id="rId9" Type="http://schemas.openxmlformats.org/officeDocument/2006/relationships/audio" Target="../media/audio12.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image" Target="../media/image14.tiff"/><Relationship Id="rId5" Type="http://schemas.openxmlformats.org/officeDocument/2006/relationships/audio" Target="../media/audio15.wav"/><Relationship Id="rId10" Type="http://schemas.openxmlformats.org/officeDocument/2006/relationships/image" Target="../media/image13.tiff"/><Relationship Id="rId4" Type="http://schemas.openxmlformats.org/officeDocument/2006/relationships/audio" Target="../media/audio14.wav"/><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4000" b="1" dirty="0">
                <a:solidFill>
                  <a:prstClr val="white"/>
                </a:solidFill>
              </a:rPr>
              <a:t>Talking </a:t>
            </a:r>
            <a:r>
              <a:rPr lang="en-GB" sz="4000" b="1">
                <a:solidFill>
                  <a:prstClr val="white"/>
                </a:solidFill>
              </a:rPr>
              <a:t>about the lives of Spanish </a:t>
            </a:r>
            <a:r>
              <a:rPr lang="en-GB" sz="4000" b="1" dirty="0">
                <a:solidFill>
                  <a:prstClr val="white"/>
                </a:solidFill>
              </a:rPr>
              <a:t>speakers </a:t>
            </a:r>
            <a:r>
              <a:rPr lang="en-GB" sz="4000" b="1">
                <a:solidFill>
                  <a:prstClr val="white"/>
                </a:solidFill>
              </a:rPr>
              <a:t>in the USA</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40658"/>
            <a:ext cx="8320778" cy="1456793"/>
          </a:xfrm>
        </p:spPr>
        <p:txBody>
          <a:bodyPr>
            <a:noAutofit/>
          </a:bodyPr>
          <a:lstStyle/>
          <a:p>
            <a:pPr lvl="0" algn="l">
              <a:lnSpc>
                <a:spcPct val="100000"/>
              </a:lnSpc>
              <a:spcBef>
                <a:spcPts val="0"/>
              </a:spcBef>
              <a:defRPr/>
            </a:pPr>
            <a:r>
              <a:rPr lang="en-GB">
                <a:solidFill>
                  <a:schemeClr val="bg1"/>
                </a:solidFill>
              </a:rPr>
              <a:t>-er &amp; -ir verbs in the present tense:</a:t>
            </a:r>
          </a:p>
          <a:p>
            <a:pPr marL="342900" lvl="0" indent="-342900" algn="l">
              <a:lnSpc>
                <a:spcPct val="100000"/>
              </a:lnSpc>
              <a:spcBef>
                <a:spcPts val="0"/>
              </a:spcBef>
              <a:buFont typeface="Arial" panose="020B0604020202020204" pitchFamily="34" charset="0"/>
              <a:buChar char="•"/>
              <a:defRPr/>
            </a:pPr>
            <a:r>
              <a:rPr lang="en-GB">
                <a:solidFill>
                  <a:schemeClr val="bg1"/>
                </a:solidFill>
              </a:rPr>
              <a:t>1</a:t>
            </a:r>
            <a:r>
              <a:rPr lang="en-GB" baseline="30000">
                <a:solidFill>
                  <a:schemeClr val="bg1"/>
                </a:solidFill>
              </a:rPr>
              <a:t>st</a:t>
            </a:r>
            <a:r>
              <a:rPr lang="en-GB">
                <a:solidFill>
                  <a:schemeClr val="bg1"/>
                </a:solidFill>
              </a:rPr>
              <a:t> person plural (-emos, -imos)</a:t>
            </a:r>
          </a:p>
          <a:p>
            <a:pPr marL="342900" indent="-342900" algn="l">
              <a:lnSpc>
                <a:spcPct val="100000"/>
              </a:lnSpc>
              <a:spcBef>
                <a:spcPts val="0"/>
              </a:spcBef>
              <a:buFont typeface="Arial" panose="020B0604020202020204" pitchFamily="34" charset="0"/>
              <a:buChar char="•"/>
              <a:defRPr/>
            </a:pPr>
            <a:r>
              <a:rPr lang="en-GB">
                <a:solidFill>
                  <a:schemeClr val="bg1"/>
                </a:solidFill>
              </a:rPr>
              <a:t>3</a:t>
            </a:r>
            <a:r>
              <a:rPr lang="en-GB" baseline="30000">
                <a:solidFill>
                  <a:schemeClr val="bg1"/>
                </a:solidFill>
              </a:rPr>
              <a:t>rd</a:t>
            </a:r>
            <a:r>
              <a:rPr lang="en-GB">
                <a:solidFill>
                  <a:schemeClr val="bg1"/>
                </a:solidFill>
              </a:rPr>
              <a:t> person plural (-en)</a:t>
            </a:r>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4 - Lesson 35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2672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Nick Avery,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09/12/21</a:t>
            </a: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07F6A58-2404-2B43-82B2-D271FA3826DA}"/>
              </a:ext>
            </a:extLst>
          </p:cNvPr>
          <p:cNvSpPr txBox="1"/>
          <p:nvPr/>
        </p:nvSpPr>
        <p:spPr>
          <a:xfrm>
            <a:off x="137944" y="1034151"/>
            <a:ext cx="9991707" cy="4893647"/>
          </a:xfrm>
          <a:prstGeom prst="rect">
            <a:avLst/>
          </a:prstGeom>
          <a:noFill/>
        </p:spPr>
        <p:txBody>
          <a:bodyPr wrap="square" rtlCol="0">
            <a:spAutoFit/>
          </a:bodyPr>
          <a:lstStyle/>
          <a:p>
            <a:pPr lvl="0" algn="just">
              <a:defRPr/>
            </a:pPr>
            <a:r>
              <a:rPr lang="es-ES" sz="2600" dirty="0">
                <a:solidFill>
                  <a:srgbClr val="4472C4">
                    <a:lumMod val="50000"/>
                  </a:srgbClr>
                </a:solidFill>
              </a:rPr>
              <a:t>Tenemos una buena relación, pero ellos sienten pena porque, 6) _______ oímos el español en casa, nosotros no lo entendemos completamente. Mis abuelos creen que debemos 7) _______ más en español porque es parte de las raíces de 8) _______ familia. Ellos no saben hablar inglés muy bien, pero nosotros les traducimos cosas cuando no entienden algo importante. Siempre comparten experiencias 9) _______ pasado en Cuba, describen los paisajes y te ofrecen </a:t>
            </a:r>
            <a:r>
              <a:rPr lang="es-ES" sz="2600">
                <a:solidFill>
                  <a:srgbClr val="4472C4">
                    <a:lumMod val="50000"/>
                  </a:srgbClr>
                </a:solidFill>
              </a:rPr>
              <a:t>comida típica* </a:t>
            </a:r>
            <a:r>
              <a:rPr lang="es-ES" sz="2600" dirty="0">
                <a:solidFill>
                  <a:srgbClr val="4472C4">
                    <a:lumMod val="50000"/>
                  </a:srgbClr>
                </a:solidFill>
              </a:rPr>
              <a:t>cubana. Nosotros queremos ir a Cuba un día, pero ellos prefieren la vida en Estados Unidos porque toda nuestra familia está en             10) ________  país.</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854047" y="258166"/>
            <a:ext cx="10740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5" name="Título 4">
            <a:extLst>
              <a:ext uri="{FF2B5EF4-FFF2-40B4-BE49-F238E27FC236}">
                <a16:creationId xmlns:a16="http://schemas.microsoft.com/office/drawing/2014/main" id="{9BC7541D-7EFB-1040-8EA2-C6B7C65231C7}"/>
              </a:ext>
            </a:extLst>
          </p:cNvPr>
          <p:cNvSpPr>
            <a:spLocks noGrp="1"/>
          </p:cNvSpPr>
          <p:nvPr>
            <p:ph type="title"/>
          </p:nvPr>
        </p:nvSpPr>
        <p:spPr>
          <a:xfrm>
            <a:off x="137944" y="250640"/>
            <a:ext cx="9842459" cy="553531"/>
          </a:xfrm>
        </p:spPr>
        <p:txBody>
          <a:bodyPr>
            <a:noAutofit/>
          </a:bodyPr>
          <a:lstStyle/>
          <a:p>
            <a:r>
              <a:rPr lang="es-ES" sz="2400" b="1" dirty="0"/>
              <a:t>Lee y completa la segunda parte del texto. Escribe la mejor palabra para cada espacio y escucha el audio:</a:t>
            </a:r>
            <a:endParaRPr lang="es-GB" sz="2400" b="1" dirty="0"/>
          </a:p>
        </p:txBody>
      </p:sp>
      <p:graphicFrame>
        <p:nvGraphicFramePr>
          <p:cNvPr id="2" name="Tabla 2">
            <a:extLst>
              <a:ext uri="{FF2B5EF4-FFF2-40B4-BE49-F238E27FC236}">
                <a16:creationId xmlns:a16="http://schemas.microsoft.com/office/drawing/2014/main" id="{9D5EB11F-E3E3-9E4E-AD08-FC30FCDDA74D}"/>
              </a:ext>
            </a:extLst>
          </p:cNvPr>
          <p:cNvGraphicFramePr>
            <a:graphicFrameLocks noGrp="1"/>
          </p:cNvGraphicFramePr>
          <p:nvPr>
            <p:extLst>
              <p:ext uri="{D42A27DB-BD31-4B8C-83A1-F6EECF244321}">
                <p14:modId xmlns:p14="http://schemas.microsoft.com/office/powerpoint/2010/main" val="1835015918"/>
              </p:ext>
            </p:extLst>
          </p:nvPr>
        </p:nvGraphicFramePr>
        <p:xfrm>
          <a:off x="10152811" y="1513307"/>
          <a:ext cx="1901245" cy="4663440"/>
        </p:xfrm>
        <a:graphic>
          <a:graphicData uri="http://schemas.openxmlformats.org/drawingml/2006/table">
            <a:tbl>
              <a:tblPr firstRow="1" bandRow="1">
                <a:tableStyleId>{5DA37D80-6434-44D0-A028-1B22A696006F}</a:tableStyleId>
              </a:tblPr>
              <a:tblGrid>
                <a:gridCol w="1901245">
                  <a:extLst>
                    <a:ext uri="{9D8B030D-6E8A-4147-A177-3AD203B41FA5}">
                      <a16:colId xmlns:a16="http://schemas.microsoft.com/office/drawing/2014/main" val="1206814716"/>
                    </a:ext>
                  </a:extLst>
                </a:gridCol>
              </a:tblGrid>
              <a:tr h="564462">
                <a:tc>
                  <a:txBody>
                    <a:bodyPr/>
                    <a:lstStyle/>
                    <a:p>
                      <a:pPr algn="ctr"/>
                      <a:r>
                        <a:rPr lang="es-GB" sz="2000" dirty="0">
                          <a:solidFill>
                            <a:schemeClr val="accent5">
                              <a:lumMod val="50000"/>
                            </a:schemeClr>
                          </a:solidFill>
                        </a:rPr>
                        <a:t>Palabras posibles</a:t>
                      </a:r>
                    </a:p>
                  </a:txBody>
                  <a:tcPr>
                    <a:noFill/>
                  </a:tcPr>
                </a:tc>
                <a:extLst>
                  <a:ext uri="{0D108BD9-81ED-4DB2-BD59-A6C34878D82A}">
                    <a16:rowId xmlns:a16="http://schemas.microsoft.com/office/drawing/2014/main" val="3054638344"/>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arroz</a:t>
                      </a:r>
                      <a:endParaRPr lang="es-GB" sz="2000" dirty="0">
                        <a:solidFill>
                          <a:schemeClr val="accent5">
                            <a:lumMod val="50000"/>
                          </a:schemeClr>
                        </a:solidFill>
                      </a:endParaRPr>
                    </a:p>
                  </a:txBody>
                  <a:tcPr>
                    <a:noFill/>
                  </a:tcPr>
                </a:tc>
                <a:extLst>
                  <a:ext uri="{0D108BD9-81ED-4DB2-BD59-A6C34878D82A}">
                    <a16:rowId xmlns:a16="http://schemas.microsoft.com/office/drawing/2014/main" val="814963833"/>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del</a:t>
                      </a:r>
                    </a:p>
                  </a:txBody>
                  <a:tcPr>
                    <a:noFill/>
                  </a:tcPr>
                </a:tc>
                <a:extLst>
                  <a:ext uri="{0D108BD9-81ED-4DB2-BD59-A6C34878D82A}">
                    <a16:rowId xmlns:a16="http://schemas.microsoft.com/office/drawing/2014/main" val="485104652"/>
                  </a:ext>
                </a:extLst>
              </a:tr>
              <a:tr h="319044">
                <a:tc>
                  <a:txBody>
                    <a:bodyPr/>
                    <a:lstStyle/>
                    <a:p>
                      <a:pPr algn="ctr"/>
                      <a:r>
                        <a:rPr lang="en-GB" sz="2000">
                          <a:solidFill>
                            <a:schemeClr val="accent5">
                              <a:lumMod val="50000"/>
                            </a:schemeClr>
                          </a:solidFill>
                        </a:rPr>
                        <a:t>estrella</a:t>
                      </a:r>
                      <a:endParaRPr lang="es-GB" sz="2000" dirty="0">
                        <a:solidFill>
                          <a:schemeClr val="accent5">
                            <a:lumMod val="50000"/>
                          </a:schemeClr>
                        </a:solidFill>
                      </a:endParaRPr>
                    </a:p>
                  </a:txBody>
                  <a:tcPr>
                    <a:noFill/>
                  </a:tcPr>
                </a:tc>
                <a:extLst>
                  <a:ext uri="{0D108BD9-81ED-4DB2-BD59-A6C34878D82A}">
                    <a16:rowId xmlns:a16="http://schemas.microsoft.com/office/drawing/2014/main" val="554556084"/>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con</a:t>
                      </a:r>
                      <a:endParaRPr lang="es-GB" sz="2000" dirty="0">
                        <a:solidFill>
                          <a:schemeClr val="accent5">
                            <a:lumMod val="50000"/>
                          </a:schemeClr>
                        </a:solidFill>
                      </a:endParaRPr>
                    </a:p>
                  </a:txBody>
                  <a:tcPr>
                    <a:noFill/>
                  </a:tcPr>
                </a:tc>
                <a:extLst>
                  <a:ext uri="{0D108BD9-81ED-4DB2-BD59-A6C34878D82A}">
                    <a16:rowId xmlns:a16="http://schemas.microsoft.com/office/drawing/2014/main" val="3852552290"/>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este</a:t>
                      </a:r>
                    </a:p>
                  </a:txBody>
                  <a:tcPr>
                    <a:noFill/>
                  </a:tcPr>
                </a:tc>
                <a:extLst>
                  <a:ext uri="{0D108BD9-81ED-4DB2-BD59-A6C34878D82A}">
                    <a16:rowId xmlns:a16="http://schemas.microsoft.com/office/drawing/2014/main" val="1109866478"/>
                  </a:ext>
                </a:extLst>
              </a:tr>
              <a:tr h="319044">
                <a:tc>
                  <a:txBody>
                    <a:bodyPr/>
                    <a:lstStyle/>
                    <a:p>
                      <a:pPr algn="ctr"/>
                      <a:r>
                        <a:rPr lang="es-GB" sz="2000">
                          <a:solidFill>
                            <a:schemeClr val="accent5">
                              <a:lumMod val="50000"/>
                            </a:schemeClr>
                          </a:solidFill>
                        </a:rPr>
                        <a:t>nuestra</a:t>
                      </a:r>
                      <a:endParaRPr lang="es-GB" sz="2000" dirty="0">
                        <a:solidFill>
                          <a:schemeClr val="accent5">
                            <a:lumMod val="50000"/>
                          </a:schemeClr>
                        </a:solidFill>
                      </a:endParaRPr>
                    </a:p>
                  </a:txBody>
                  <a:tcPr>
                    <a:noFill/>
                  </a:tcPr>
                </a:tc>
                <a:extLst>
                  <a:ext uri="{0D108BD9-81ED-4DB2-BD59-A6C34878D82A}">
                    <a16:rowId xmlns:a16="http://schemas.microsoft.com/office/drawing/2014/main" val="1642146010"/>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programa</a:t>
                      </a:r>
                      <a:endParaRPr lang="es-GB" sz="2000" dirty="0">
                        <a:solidFill>
                          <a:schemeClr val="accent5">
                            <a:lumMod val="50000"/>
                          </a:schemeClr>
                        </a:solidFill>
                      </a:endParaRPr>
                    </a:p>
                  </a:txBody>
                  <a:tcPr>
                    <a:noFill/>
                  </a:tcPr>
                </a:tc>
                <a:extLst>
                  <a:ext uri="{0D108BD9-81ED-4DB2-BD59-A6C34878D82A}">
                    <a16:rowId xmlns:a16="http://schemas.microsoft.com/office/drawing/2014/main" val="3889005904"/>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gastar</a:t>
                      </a:r>
                      <a:endParaRPr lang="es-GB" sz="2000" dirty="0">
                        <a:solidFill>
                          <a:schemeClr val="accent5">
                            <a:lumMod val="50000"/>
                          </a:schemeClr>
                        </a:solidFill>
                      </a:endParaRPr>
                    </a:p>
                  </a:txBody>
                  <a:tcPr>
                    <a:noFill/>
                  </a:tcPr>
                </a:tc>
                <a:extLst>
                  <a:ext uri="{0D108BD9-81ED-4DB2-BD59-A6C34878D82A}">
                    <a16:rowId xmlns:a16="http://schemas.microsoft.com/office/drawing/2014/main" val="1568855671"/>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aunque</a:t>
                      </a:r>
                    </a:p>
                  </a:txBody>
                  <a:tcPr>
                    <a:noFill/>
                  </a:tcPr>
                </a:tc>
                <a:extLst>
                  <a:ext uri="{0D108BD9-81ED-4DB2-BD59-A6C34878D82A}">
                    <a16:rowId xmlns:a16="http://schemas.microsoft.com/office/drawing/2014/main" val="2382865562"/>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hablar</a:t>
                      </a:r>
                    </a:p>
                  </a:txBody>
                  <a:tcPr>
                    <a:noFill/>
                  </a:tcPr>
                </a:tc>
                <a:extLst>
                  <a:ext uri="{0D108BD9-81ED-4DB2-BD59-A6C34878D82A}">
                    <a16:rowId xmlns:a16="http://schemas.microsoft.com/office/drawing/2014/main" val="4131641809"/>
                  </a:ext>
                </a:extLst>
              </a:tr>
            </a:tbl>
          </a:graphicData>
        </a:graphic>
      </p:graphicFrame>
      <p:sp>
        <p:nvSpPr>
          <p:cNvPr id="24" name="CuadroTexto 23">
            <a:extLst>
              <a:ext uri="{FF2B5EF4-FFF2-40B4-BE49-F238E27FC236}">
                <a16:creationId xmlns:a16="http://schemas.microsoft.com/office/drawing/2014/main" id="{03229395-0A29-6A48-94C9-E55A77C0D4DB}"/>
              </a:ext>
            </a:extLst>
          </p:cNvPr>
          <p:cNvSpPr txBox="1"/>
          <p:nvPr/>
        </p:nvSpPr>
        <p:spPr>
          <a:xfrm>
            <a:off x="2121040" y="2597544"/>
            <a:ext cx="1520122" cy="492443"/>
          </a:xfrm>
          <a:prstGeom prst="rect">
            <a:avLst/>
          </a:prstGeom>
          <a:noFill/>
        </p:spPr>
        <p:txBody>
          <a:bodyPr wrap="square" rtlCol="0">
            <a:spAutoFit/>
          </a:bodyPr>
          <a:lstStyle/>
          <a:p>
            <a:pPr algn="l"/>
            <a:r>
              <a:rPr lang="es-GB" sz="2600" b="1" dirty="0">
                <a:solidFill>
                  <a:schemeClr val="accent2"/>
                </a:solidFill>
              </a:rPr>
              <a:t>nuestra</a:t>
            </a:r>
          </a:p>
        </p:txBody>
      </p:sp>
      <p:sp>
        <p:nvSpPr>
          <p:cNvPr id="25" name="CuadroTexto 24">
            <a:extLst>
              <a:ext uri="{FF2B5EF4-FFF2-40B4-BE49-F238E27FC236}">
                <a16:creationId xmlns:a16="http://schemas.microsoft.com/office/drawing/2014/main" id="{510C2207-CFD2-094C-8076-63722227092B}"/>
              </a:ext>
            </a:extLst>
          </p:cNvPr>
          <p:cNvSpPr txBox="1"/>
          <p:nvPr/>
        </p:nvSpPr>
        <p:spPr>
          <a:xfrm>
            <a:off x="3268898" y="3768014"/>
            <a:ext cx="990610" cy="492443"/>
          </a:xfrm>
          <a:prstGeom prst="rect">
            <a:avLst/>
          </a:prstGeom>
          <a:noFill/>
        </p:spPr>
        <p:txBody>
          <a:bodyPr wrap="square" rtlCol="0">
            <a:spAutoFit/>
          </a:bodyPr>
          <a:lstStyle/>
          <a:p>
            <a:pPr algn="l"/>
            <a:r>
              <a:rPr lang="es-GB" sz="2600" b="1" dirty="0">
                <a:solidFill>
                  <a:schemeClr val="accent2"/>
                </a:solidFill>
              </a:rPr>
              <a:t>del</a:t>
            </a:r>
          </a:p>
        </p:txBody>
      </p:sp>
      <p:sp>
        <p:nvSpPr>
          <p:cNvPr id="26" name="CuadroTexto 25">
            <a:extLst>
              <a:ext uri="{FF2B5EF4-FFF2-40B4-BE49-F238E27FC236}">
                <a16:creationId xmlns:a16="http://schemas.microsoft.com/office/drawing/2014/main" id="{54A94B5F-2513-5848-9469-6914B68B2ABE}"/>
              </a:ext>
            </a:extLst>
          </p:cNvPr>
          <p:cNvSpPr txBox="1"/>
          <p:nvPr/>
        </p:nvSpPr>
        <p:spPr>
          <a:xfrm>
            <a:off x="1084944" y="5379442"/>
            <a:ext cx="1364580" cy="492443"/>
          </a:xfrm>
          <a:prstGeom prst="rect">
            <a:avLst/>
          </a:prstGeom>
          <a:noFill/>
        </p:spPr>
        <p:txBody>
          <a:bodyPr wrap="square" rtlCol="0">
            <a:spAutoFit/>
          </a:bodyPr>
          <a:lstStyle/>
          <a:p>
            <a:pPr algn="l"/>
            <a:r>
              <a:rPr lang="es-GB" sz="2600" b="1" dirty="0">
                <a:solidFill>
                  <a:schemeClr val="accent2"/>
                </a:solidFill>
              </a:rPr>
              <a:t>este</a:t>
            </a:r>
          </a:p>
        </p:txBody>
      </p:sp>
      <p:pic>
        <p:nvPicPr>
          <p:cNvPr id="16" name="Imagen 15" descr="Imagen que contiene juguete, muñeca&#10;&#10;Descripción generada automáticamente">
            <a:extLst>
              <a:ext uri="{FF2B5EF4-FFF2-40B4-BE49-F238E27FC236}">
                <a16:creationId xmlns:a16="http://schemas.microsoft.com/office/drawing/2014/main" id="{B2CF7A6E-E3E6-B642-ACF8-226CB01FD37E}"/>
              </a:ext>
            </a:extLst>
          </p:cNvPr>
          <p:cNvPicPr>
            <a:picLocks noChangeAspect="1"/>
          </p:cNvPicPr>
          <p:nvPr/>
        </p:nvPicPr>
        <p:blipFill rotWithShape="1">
          <a:blip r:embed="rId5"/>
          <a:srcRect l="48623" r="25453"/>
          <a:stretch/>
        </p:blipFill>
        <p:spPr>
          <a:xfrm flipH="1">
            <a:off x="11391095" y="527405"/>
            <a:ext cx="820499" cy="1782062"/>
          </a:xfrm>
          <a:prstGeom prst="rect">
            <a:avLst/>
          </a:prstGeom>
        </p:spPr>
      </p:pic>
      <p:sp>
        <p:nvSpPr>
          <p:cNvPr id="18" name="CuadroTexto 17">
            <a:extLst>
              <a:ext uri="{FF2B5EF4-FFF2-40B4-BE49-F238E27FC236}">
                <a16:creationId xmlns:a16="http://schemas.microsoft.com/office/drawing/2014/main" id="{BC78955A-749E-0C46-B591-645872BD3788}"/>
              </a:ext>
            </a:extLst>
          </p:cNvPr>
          <p:cNvSpPr txBox="1"/>
          <p:nvPr/>
        </p:nvSpPr>
        <p:spPr>
          <a:xfrm>
            <a:off x="9919246" y="206963"/>
            <a:ext cx="873957" cy="461665"/>
          </a:xfrm>
          <a:prstGeom prst="rect">
            <a:avLst/>
          </a:prstGeom>
          <a:noFill/>
        </p:spPr>
        <p:txBody>
          <a:bodyPr wrap="none" rtlCol="0">
            <a:spAutoFit/>
          </a:bodyPr>
          <a:lstStyle/>
          <a:p>
            <a:pPr algn="l"/>
            <a:r>
              <a:rPr lang="es-GB" sz="2400" dirty="0">
                <a:solidFill>
                  <a:schemeClr val="accent5">
                    <a:lumMod val="50000"/>
                  </a:schemeClr>
                </a:solidFill>
              </a:rPr>
              <a:t>[2/2]</a:t>
            </a:r>
          </a:p>
        </p:txBody>
      </p:sp>
      <p:sp>
        <p:nvSpPr>
          <p:cNvPr id="19" name="CuadroTexto 18">
            <a:extLst>
              <a:ext uri="{FF2B5EF4-FFF2-40B4-BE49-F238E27FC236}">
                <a16:creationId xmlns:a16="http://schemas.microsoft.com/office/drawing/2014/main" id="{5A88723C-521C-D444-BFB3-D9E22D9D8DE1}"/>
              </a:ext>
            </a:extLst>
          </p:cNvPr>
          <p:cNvSpPr txBox="1"/>
          <p:nvPr/>
        </p:nvSpPr>
        <p:spPr>
          <a:xfrm>
            <a:off x="1917966" y="1418436"/>
            <a:ext cx="1520122" cy="492443"/>
          </a:xfrm>
          <a:prstGeom prst="rect">
            <a:avLst/>
          </a:prstGeom>
          <a:noFill/>
        </p:spPr>
        <p:txBody>
          <a:bodyPr wrap="square" rtlCol="0">
            <a:spAutoFit/>
          </a:bodyPr>
          <a:lstStyle/>
          <a:p>
            <a:pPr algn="l"/>
            <a:r>
              <a:rPr lang="es-GB" sz="2600" b="1" dirty="0">
                <a:solidFill>
                  <a:schemeClr val="accent2"/>
                </a:solidFill>
              </a:rPr>
              <a:t>aunque</a:t>
            </a:r>
          </a:p>
        </p:txBody>
      </p:sp>
      <p:sp>
        <p:nvSpPr>
          <p:cNvPr id="27" name="CuadroTexto 26">
            <a:extLst>
              <a:ext uri="{FF2B5EF4-FFF2-40B4-BE49-F238E27FC236}">
                <a16:creationId xmlns:a16="http://schemas.microsoft.com/office/drawing/2014/main" id="{1B8EDBD3-3098-9E48-8773-550847DFC254}"/>
              </a:ext>
            </a:extLst>
          </p:cNvPr>
          <p:cNvSpPr txBox="1"/>
          <p:nvPr/>
        </p:nvSpPr>
        <p:spPr>
          <a:xfrm>
            <a:off x="2244081" y="2216927"/>
            <a:ext cx="1520122" cy="492443"/>
          </a:xfrm>
          <a:prstGeom prst="rect">
            <a:avLst/>
          </a:prstGeom>
          <a:noFill/>
        </p:spPr>
        <p:txBody>
          <a:bodyPr wrap="square" rtlCol="0">
            <a:spAutoFit/>
          </a:bodyPr>
          <a:lstStyle/>
          <a:p>
            <a:pPr algn="l"/>
            <a:r>
              <a:rPr lang="es-GB" sz="2600" b="1" dirty="0">
                <a:solidFill>
                  <a:schemeClr val="accent2"/>
                </a:solidFill>
              </a:rPr>
              <a:t>hablar</a:t>
            </a:r>
          </a:p>
        </p:txBody>
      </p:sp>
      <p:pic>
        <p:nvPicPr>
          <p:cNvPr id="9" name="Full text Part 2" descr="Full text Part 2">
            <a:hlinkClick r:id="" action="ppaction://media"/>
            <a:extLst>
              <a:ext uri="{FF2B5EF4-FFF2-40B4-BE49-F238E27FC236}">
                <a16:creationId xmlns:a16="http://schemas.microsoft.com/office/drawing/2014/main" id="{D811C418-DF26-A34A-9B6D-46F598C3DC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29319" y="356894"/>
            <a:ext cx="812800" cy="812800"/>
          </a:xfrm>
          <a:prstGeom prst="rect">
            <a:avLst/>
          </a:prstGeom>
        </p:spPr>
      </p:pic>
      <p:sp>
        <p:nvSpPr>
          <p:cNvPr id="15" name="CuadroTexto 3">
            <a:extLst>
              <a:ext uri="{FF2B5EF4-FFF2-40B4-BE49-F238E27FC236}">
                <a16:creationId xmlns:a16="http://schemas.microsoft.com/office/drawing/2014/main" id="{4F595287-3C52-5B49-BA6F-8766D7ECC8C7}"/>
              </a:ext>
            </a:extLst>
          </p:cNvPr>
          <p:cNvSpPr txBox="1"/>
          <p:nvPr/>
        </p:nvSpPr>
        <p:spPr>
          <a:xfrm>
            <a:off x="7561151" y="5853831"/>
            <a:ext cx="2419252" cy="400110"/>
          </a:xfrm>
          <a:prstGeom prst="rect">
            <a:avLst/>
          </a:prstGeom>
          <a:noFill/>
        </p:spPr>
        <p:txBody>
          <a:bodyPr wrap="none" rtlCol="0">
            <a:spAutoFit/>
          </a:bodyPr>
          <a:lstStyle/>
          <a:p>
            <a:pPr algn="l"/>
            <a:r>
              <a:rPr lang="es-GB" sz="2000">
                <a:solidFill>
                  <a:schemeClr val="accent5">
                    <a:lumMod val="50000"/>
                  </a:schemeClr>
                </a:solidFill>
              </a:rPr>
              <a:t>*</a:t>
            </a:r>
            <a:r>
              <a:rPr lang="en-GB" sz="2000">
                <a:solidFill>
                  <a:schemeClr val="accent5">
                    <a:lumMod val="50000"/>
                  </a:schemeClr>
                </a:solidFill>
              </a:rPr>
              <a:t>típico/a = typical</a:t>
            </a:r>
            <a:endParaRPr lang="es-GB" sz="2000" dirty="0">
              <a:solidFill>
                <a:schemeClr val="accent5">
                  <a:lumMod val="50000"/>
                </a:schemeClr>
              </a:solidFill>
            </a:endParaRPr>
          </a:p>
        </p:txBody>
      </p:sp>
    </p:spTree>
    <p:extLst>
      <p:ext uri="{BB962C8B-B14F-4D97-AF65-F5344CB8AC3E}">
        <p14:creationId xmlns:p14="http://schemas.microsoft.com/office/powerpoint/2010/main" val="58103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886360" y="234378"/>
            <a:ext cx="2041784" cy="44564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816353" y="252628"/>
            <a:ext cx="2111790" cy="445649"/>
          </a:xfrm>
        </p:spPr>
        <p:txBody>
          <a:bodyPr>
            <a:noAutofit/>
          </a:bodyPr>
          <a:lstStyle/>
          <a:p>
            <a:pPr algn="ctr"/>
            <a:r>
              <a:rPr lang="es-GB" sz="2000" b="1" dirty="0">
                <a:solidFill>
                  <a:schemeClr val="bg1"/>
                </a:solidFill>
              </a:rPr>
              <a:t>leer / hablar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Fonética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0" name="CuadroTexto 9">
            <a:extLst>
              <a:ext uri="{FF2B5EF4-FFF2-40B4-BE49-F238E27FC236}">
                <a16:creationId xmlns:a16="http://schemas.microsoft.com/office/drawing/2014/main" id="{B6ED907B-AA73-1741-8434-28AA350C32DC}"/>
              </a:ext>
            </a:extLst>
          </p:cNvPr>
          <p:cNvSpPr txBox="1"/>
          <p:nvPr/>
        </p:nvSpPr>
        <p:spPr>
          <a:xfrm>
            <a:off x="178254" y="1356340"/>
            <a:ext cx="850264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600" b="1" i="1" dirty="0">
                <a:solidFill>
                  <a:srgbClr val="4472C4">
                    <a:lumMod val="50000"/>
                  </a:srgbClr>
                </a:solidFill>
                <a:latin typeface="Century Gothic" panose="020F0302020204030204"/>
              </a:rPr>
              <a:t>Remember: ‘ge’ and ‘je’ are pronounced the same.</a:t>
            </a:r>
            <a:endParaRPr kumimoji="0" lang="es-GB" sz="26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CuadroTexto 4">
            <a:extLst>
              <a:ext uri="{FF2B5EF4-FFF2-40B4-BE49-F238E27FC236}">
                <a16:creationId xmlns:a16="http://schemas.microsoft.com/office/drawing/2014/main" id="{D31145F4-6024-C64A-8852-9FE4D351CBDE}"/>
              </a:ext>
            </a:extLst>
          </p:cNvPr>
          <p:cNvSpPr txBox="1"/>
          <p:nvPr/>
        </p:nvSpPr>
        <p:spPr>
          <a:xfrm>
            <a:off x="178254" y="2059982"/>
            <a:ext cx="10214254" cy="892552"/>
          </a:xfrm>
          <a:prstGeom prst="rect">
            <a:avLst/>
          </a:prstGeom>
          <a:noFill/>
        </p:spPr>
        <p:txBody>
          <a:bodyPr wrap="square" rtlCol="0">
            <a:spAutoFit/>
          </a:bodyPr>
          <a:lstStyle/>
          <a:p>
            <a:pPr algn="l"/>
            <a:r>
              <a:rPr lang="es-GB" sz="2600" dirty="0">
                <a:solidFill>
                  <a:schemeClr val="accent5">
                    <a:lumMod val="50000"/>
                  </a:schemeClr>
                </a:solidFill>
              </a:rPr>
              <a:t>Lee la primera parte del texto con tu pareja. ¡Debes pronunciar las palabras con ‘</a:t>
            </a:r>
            <a:r>
              <a:rPr lang="es-GB" sz="2600" b="1" dirty="0">
                <a:solidFill>
                  <a:schemeClr val="accent5">
                    <a:lumMod val="50000"/>
                  </a:schemeClr>
                </a:solidFill>
              </a:rPr>
              <a:t>ge</a:t>
            </a:r>
            <a:r>
              <a:rPr lang="es-GB" sz="2600" dirty="0">
                <a:solidFill>
                  <a:schemeClr val="accent5">
                    <a:lumMod val="50000"/>
                  </a:schemeClr>
                </a:solidFill>
              </a:rPr>
              <a:t>’ y ‘</a:t>
            </a:r>
            <a:r>
              <a:rPr lang="es-GB" sz="2600" b="1" dirty="0">
                <a:solidFill>
                  <a:schemeClr val="accent5">
                    <a:lumMod val="50000"/>
                  </a:schemeClr>
                </a:solidFill>
              </a:rPr>
              <a:t>je</a:t>
            </a:r>
            <a:r>
              <a:rPr lang="es-GB" sz="2600" dirty="0">
                <a:solidFill>
                  <a:schemeClr val="accent5">
                    <a:lumMod val="50000"/>
                  </a:schemeClr>
                </a:solidFill>
              </a:rPr>
              <a:t>’ correctamente!</a:t>
            </a:r>
          </a:p>
        </p:txBody>
      </p:sp>
      <p:sp>
        <p:nvSpPr>
          <p:cNvPr id="7" name="CuadroTexto 6">
            <a:extLst>
              <a:ext uri="{FF2B5EF4-FFF2-40B4-BE49-F238E27FC236}">
                <a16:creationId xmlns:a16="http://schemas.microsoft.com/office/drawing/2014/main" id="{E7138978-10BF-B64B-BD04-9F282C37EEE4}"/>
              </a:ext>
            </a:extLst>
          </p:cNvPr>
          <p:cNvSpPr txBox="1"/>
          <p:nvPr/>
        </p:nvSpPr>
        <p:spPr>
          <a:xfrm>
            <a:off x="249618" y="3078428"/>
            <a:ext cx="11692764" cy="2893100"/>
          </a:xfrm>
          <a:prstGeom prst="rect">
            <a:avLst/>
          </a:prstGeom>
          <a:noFill/>
        </p:spPr>
        <p:txBody>
          <a:bodyPr wrap="square" rtlCol="0">
            <a:spAutoFit/>
          </a:bodyPr>
          <a:lstStyle/>
          <a:p>
            <a:pPr algn="just"/>
            <a:r>
              <a:rPr lang="es-ES" sz="2600" dirty="0">
                <a:solidFill>
                  <a:srgbClr val="4472C4">
                    <a:lumMod val="50000"/>
                  </a:srgbClr>
                </a:solidFill>
              </a:rPr>
              <a:t>“Mi hermano Jor</a:t>
            </a:r>
            <a:r>
              <a:rPr lang="es-ES" sz="2600" b="1" dirty="0">
                <a:solidFill>
                  <a:srgbClr val="4472C4">
                    <a:lumMod val="50000"/>
                  </a:srgbClr>
                </a:solidFill>
              </a:rPr>
              <a:t>ge</a:t>
            </a:r>
            <a:r>
              <a:rPr lang="es-ES" sz="2600" dirty="0">
                <a:solidFill>
                  <a:srgbClr val="4472C4">
                    <a:lumMod val="50000"/>
                  </a:srgbClr>
                </a:solidFill>
              </a:rPr>
              <a:t> </a:t>
            </a:r>
            <a:r>
              <a:rPr lang="es-ES" sz="2600" b="1" dirty="0">
                <a:solidFill>
                  <a:srgbClr val="4472C4">
                    <a:lumMod val="50000"/>
                  </a:srgbClr>
                </a:solidFill>
              </a:rPr>
              <a:t>Je</a:t>
            </a:r>
            <a:r>
              <a:rPr lang="es-ES" sz="2600" dirty="0">
                <a:solidFill>
                  <a:srgbClr val="4472C4">
                    <a:lumMod val="50000"/>
                  </a:srgbClr>
                </a:solidFill>
              </a:rPr>
              <a:t>sús y yo </a:t>
            </a:r>
            <a:r>
              <a:rPr lang="es-ES" sz="2600">
                <a:solidFill>
                  <a:srgbClr val="4472C4">
                    <a:lumMod val="50000"/>
                  </a:srgbClr>
                </a:solidFill>
              </a:rPr>
              <a:t>somos cubanos, </a:t>
            </a:r>
            <a:r>
              <a:rPr lang="es-ES" sz="2600" dirty="0">
                <a:solidFill>
                  <a:srgbClr val="4472C4">
                    <a:lumMod val="50000"/>
                  </a:srgbClr>
                </a:solidFill>
              </a:rPr>
              <a:t>pero vivimos en los Estados Unidos. Nuestra casa está en Miami, Florida, en una zona </a:t>
            </a:r>
            <a:r>
              <a:rPr lang="es-ES" sz="2600" b="1" dirty="0">
                <a:solidFill>
                  <a:srgbClr val="4472C4">
                    <a:lumMod val="50000"/>
                  </a:srgbClr>
                </a:solidFill>
              </a:rPr>
              <a:t>ge</a:t>
            </a:r>
            <a:r>
              <a:rPr lang="es-ES" sz="2600" dirty="0">
                <a:solidFill>
                  <a:srgbClr val="4472C4">
                    <a:lumMod val="50000"/>
                  </a:srgbClr>
                </a:solidFill>
              </a:rPr>
              <a:t>neralmente de población cubana. Hay mucha </a:t>
            </a:r>
            <a:r>
              <a:rPr lang="es-ES" sz="2600" b="1" dirty="0">
                <a:solidFill>
                  <a:srgbClr val="4472C4">
                    <a:lumMod val="50000"/>
                  </a:srgbClr>
                </a:solidFill>
              </a:rPr>
              <a:t>ge</a:t>
            </a:r>
            <a:r>
              <a:rPr lang="es-ES" sz="2600" dirty="0">
                <a:solidFill>
                  <a:srgbClr val="4472C4">
                    <a:lumMod val="50000"/>
                  </a:srgbClr>
                </a:solidFill>
              </a:rPr>
              <a:t>nte extran</a:t>
            </a:r>
            <a:r>
              <a:rPr lang="es-ES" sz="2600" b="1" dirty="0">
                <a:solidFill>
                  <a:srgbClr val="4472C4">
                    <a:lumMod val="50000"/>
                  </a:srgbClr>
                </a:solidFill>
              </a:rPr>
              <a:t>je</a:t>
            </a:r>
            <a:r>
              <a:rPr lang="es-ES" sz="2600" dirty="0">
                <a:solidFill>
                  <a:srgbClr val="4472C4">
                    <a:lumMod val="50000"/>
                  </a:srgbClr>
                </a:solidFill>
              </a:rPr>
              <a:t>ra aquí.  Asistimos a un colegio </a:t>
            </a:r>
            <a:r>
              <a:rPr lang="es-ES" sz="2600" b="1" dirty="0">
                <a:solidFill>
                  <a:srgbClr val="4472C4">
                    <a:lumMod val="50000"/>
                  </a:srgbClr>
                </a:solidFill>
              </a:rPr>
              <a:t>ge</a:t>
            </a:r>
            <a:r>
              <a:rPr lang="es-ES" sz="2600" dirty="0">
                <a:solidFill>
                  <a:srgbClr val="4472C4">
                    <a:lumMod val="50000"/>
                  </a:srgbClr>
                </a:solidFill>
              </a:rPr>
              <a:t>nial donde aprendemos muchas cosas y hacemos e</a:t>
            </a:r>
            <a:r>
              <a:rPr lang="es-ES" sz="2600" b="1" dirty="0">
                <a:solidFill>
                  <a:srgbClr val="4472C4">
                    <a:lumMod val="50000"/>
                  </a:srgbClr>
                </a:solidFill>
              </a:rPr>
              <a:t>je</a:t>
            </a:r>
            <a:r>
              <a:rPr lang="es-ES" sz="2600" dirty="0">
                <a:solidFill>
                  <a:srgbClr val="4472C4">
                    <a:lumMod val="50000"/>
                  </a:srgbClr>
                </a:solidFill>
              </a:rPr>
              <a:t>rcicio. Por e</a:t>
            </a:r>
            <a:r>
              <a:rPr lang="es-ES" sz="2600" b="1" dirty="0">
                <a:solidFill>
                  <a:srgbClr val="4472C4">
                    <a:lumMod val="50000"/>
                  </a:srgbClr>
                </a:solidFill>
              </a:rPr>
              <a:t>je</a:t>
            </a:r>
            <a:r>
              <a:rPr lang="es-ES" sz="2600" dirty="0">
                <a:solidFill>
                  <a:srgbClr val="4472C4">
                    <a:lumMod val="50000"/>
                  </a:srgbClr>
                </a:solidFill>
              </a:rPr>
              <a:t>mplo, leemos y escribimos textos sobre persona</a:t>
            </a:r>
            <a:r>
              <a:rPr lang="es-ES" sz="2600" b="1" dirty="0">
                <a:solidFill>
                  <a:srgbClr val="4472C4">
                    <a:lumMod val="50000"/>
                  </a:srgbClr>
                </a:solidFill>
              </a:rPr>
              <a:t>je</a:t>
            </a:r>
            <a:r>
              <a:rPr lang="es-ES" sz="2600" dirty="0">
                <a:solidFill>
                  <a:srgbClr val="4472C4">
                    <a:lumMod val="50000"/>
                  </a:srgbClr>
                </a:solidFill>
              </a:rPr>
              <a:t>s* actuales y corremos en el parque. Cuando salimos de clase co</a:t>
            </a:r>
            <a:r>
              <a:rPr lang="es-ES" sz="2600" b="1" dirty="0">
                <a:solidFill>
                  <a:srgbClr val="4472C4">
                    <a:lumMod val="50000"/>
                  </a:srgbClr>
                </a:solidFill>
              </a:rPr>
              <a:t>ge</a:t>
            </a:r>
            <a:r>
              <a:rPr lang="es-ES" sz="2600" dirty="0">
                <a:solidFill>
                  <a:srgbClr val="4472C4">
                    <a:lumMod val="50000"/>
                  </a:srgbClr>
                </a:solidFill>
              </a:rPr>
              <a:t>mos el autobús y volvemos a casa”. </a:t>
            </a:r>
          </a:p>
        </p:txBody>
      </p:sp>
      <p:pic>
        <p:nvPicPr>
          <p:cNvPr id="8" name="Imagen 7">
            <a:extLst>
              <a:ext uri="{FF2B5EF4-FFF2-40B4-BE49-F238E27FC236}">
                <a16:creationId xmlns:a16="http://schemas.microsoft.com/office/drawing/2014/main" id="{B1572496-72F4-9748-9C09-F5E06A752FEA}"/>
              </a:ext>
            </a:extLst>
          </p:cNvPr>
          <p:cNvPicPr>
            <a:picLocks noChangeAspect="1"/>
          </p:cNvPicPr>
          <p:nvPr/>
        </p:nvPicPr>
        <p:blipFill>
          <a:blip r:embed="rId4"/>
          <a:stretch>
            <a:fillRect/>
          </a:stretch>
        </p:blipFill>
        <p:spPr>
          <a:xfrm>
            <a:off x="10792474" y="5502388"/>
            <a:ext cx="1207724" cy="566753"/>
          </a:xfrm>
          <a:prstGeom prst="rect">
            <a:avLst/>
          </a:prstGeom>
        </p:spPr>
      </p:pic>
      <p:pic>
        <p:nvPicPr>
          <p:cNvPr id="3" name="Imagen 2" descr="Interfaz de usuario gráfica&#10;&#10;Descripción generada automáticamente">
            <a:extLst>
              <a:ext uri="{FF2B5EF4-FFF2-40B4-BE49-F238E27FC236}">
                <a16:creationId xmlns:a16="http://schemas.microsoft.com/office/drawing/2014/main" id="{AD1DA7B5-217A-A846-80F3-ECB575D22983}"/>
              </a:ext>
            </a:extLst>
          </p:cNvPr>
          <p:cNvPicPr>
            <a:picLocks noChangeAspect="1"/>
          </p:cNvPicPr>
          <p:nvPr/>
        </p:nvPicPr>
        <p:blipFill>
          <a:blip r:embed="rId5"/>
          <a:stretch>
            <a:fillRect/>
          </a:stretch>
        </p:blipFill>
        <p:spPr>
          <a:xfrm>
            <a:off x="9106678" y="987302"/>
            <a:ext cx="2893520" cy="1627605"/>
          </a:xfrm>
          <a:prstGeom prst="rect">
            <a:avLst/>
          </a:prstGeom>
        </p:spPr>
      </p:pic>
      <p:sp>
        <p:nvSpPr>
          <p:cNvPr id="11" name="CuadroTexto 10">
            <a:extLst>
              <a:ext uri="{FF2B5EF4-FFF2-40B4-BE49-F238E27FC236}">
                <a16:creationId xmlns:a16="http://schemas.microsoft.com/office/drawing/2014/main" id="{2B458C5B-3922-0A4C-8B4C-510356AA0D9F}"/>
              </a:ext>
            </a:extLst>
          </p:cNvPr>
          <p:cNvSpPr txBox="1"/>
          <p:nvPr/>
        </p:nvSpPr>
        <p:spPr>
          <a:xfrm>
            <a:off x="5122565" y="5957395"/>
            <a:ext cx="6053260" cy="400110"/>
          </a:xfrm>
          <a:prstGeom prst="rect">
            <a:avLst/>
          </a:prstGeom>
          <a:noFill/>
        </p:spPr>
        <p:txBody>
          <a:bodyPr wrap="none" rtlCol="0">
            <a:spAutoFit/>
          </a:bodyPr>
          <a:lstStyle/>
          <a:p>
            <a:pPr algn="l"/>
            <a:r>
              <a:rPr lang="es-GB" sz="2000" dirty="0">
                <a:solidFill>
                  <a:schemeClr val="accent5">
                    <a:lumMod val="50000"/>
                  </a:schemeClr>
                </a:solidFill>
              </a:rPr>
              <a:t>*personaje </a:t>
            </a:r>
            <a:r>
              <a:rPr lang="es-GB" sz="2000">
                <a:solidFill>
                  <a:schemeClr val="accent5">
                    <a:lumMod val="50000"/>
                  </a:schemeClr>
                </a:solidFill>
              </a:rPr>
              <a:t>= </a:t>
            </a:r>
            <a:r>
              <a:rPr lang="en-GB" sz="2000">
                <a:solidFill>
                  <a:schemeClr val="accent5">
                    <a:lumMod val="50000"/>
                  </a:schemeClr>
                </a:solidFill>
              </a:rPr>
              <a:t>character (e.g. in a film)</a:t>
            </a:r>
            <a:r>
              <a:rPr lang="es-GB" sz="2000">
                <a:solidFill>
                  <a:schemeClr val="accent5">
                    <a:lumMod val="50000"/>
                  </a:schemeClr>
                </a:solidFill>
              </a:rPr>
              <a:t>, </a:t>
            </a:r>
            <a:r>
              <a:rPr lang="es-GB" sz="2000" dirty="0">
                <a:solidFill>
                  <a:schemeClr val="accent5">
                    <a:lumMod val="50000"/>
                  </a:schemeClr>
                </a:solidFill>
              </a:rPr>
              <a:t>celebrity</a:t>
            </a:r>
          </a:p>
        </p:txBody>
      </p:sp>
    </p:spTree>
    <p:extLst>
      <p:ext uri="{BB962C8B-B14F-4D97-AF65-F5344CB8AC3E}">
        <p14:creationId xmlns:p14="http://schemas.microsoft.com/office/powerpoint/2010/main" val="58642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07F6A58-2404-2B43-82B2-D271FA3826DA}"/>
              </a:ext>
            </a:extLst>
          </p:cNvPr>
          <p:cNvSpPr txBox="1"/>
          <p:nvPr/>
        </p:nvSpPr>
        <p:spPr>
          <a:xfrm>
            <a:off x="137944" y="793356"/>
            <a:ext cx="9814439" cy="5324535"/>
          </a:xfrm>
          <a:prstGeom prst="rect">
            <a:avLst/>
          </a:prstGeom>
          <a:noFill/>
        </p:spPr>
        <p:txBody>
          <a:bodyPr wrap="square" rtlCol="0">
            <a:spAutoFit/>
          </a:bodyPr>
          <a:lstStyle/>
          <a:p>
            <a:pPr lvl="0" algn="just">
              <a:defRPr/>
            </a:pPr>
            <a:r>
              <a:rPr lang="es-ES" sz="2000" dirty="0">
                <a:solidFill>
                  <a:srgbClr val="4472C4">
                    <a:lumMod val="50000"/>
                  </a:srgbClr>
                </a:solidFill>
              </a:rPr>
              <a:t>Mi hermano Jorge Jesús y yo </a:t>
            </a:r>
            <a:r>
              <a:rPr lang="es-ES" sz="2000">
                <a:solidFill>
                  <a:srgbClr val="4472C4">
                    <a:lumMod val="50000"/>
                  </a:srgbClr>
                </a:solidFill>
              </a:rPr>
              <a:t>somos cubanos, </a:t>
            </a:r>
            <a:r>
              <a:rPr lang="es-ES" sz="2000" dirty="0">
                <a:solidFill>
                  <a:srgbClr val="4472C4">
                    <a:lumMod val="50000"/>
                  </a:srgbClr>
                </a:solidFill>
              </a:rPr>
              <a:t>pero vivimos en los Estados Unidos. Nuestra casa está en Miami, Florida, en una zona generalmente de población cubana. Hay mucha gente extranjera aquí.  Asistimos a un colegio genial donde aprendemos muchas cosas y hacemos ejercicio. Por ejemplo, leemos y escribimos textos sobre personajes* actuales y corremos en el parque. Cuando salimos de clase cogemos el autobús y volvemos a casa. </a:t>
            </a:r>
          </a:p>
          <a:p>
            <a:pPr lvl="0" algn="just">
              <a:defRPr/>
            </a:pPr>
            <a:endParaRPr lang="es-ES" sz="2000" dirty="0">
              <a:solidFill>
                <a:srgbClr val="4472C4">
                  <a:lumMod val="50000"/>
                </a:srgbClr>
              </a:solidFill>
            </a:endParaRPr>
          </a:p>
          <a:p>
            <a:pPr lvl="0" algn="just">
              <a:defRPr/>
            </a:pPr>
            <a:r>
              <a:rPr lang="es-ES" sz="2000" dirty="0">
                <a:solidFill>
                  <a:srgbClr val="4472C4">
                    <a:lumMod val="50000"/>
                  </a:srgbClr>
                </a:solidFill>
              </a:rPr>
              <a:t>Solemos visitar a mis abuelos los fines de semana. Normalmente ponen mucha comida en la mesa y comemos platos deliciosos. Tenemos una buena relación, pero ellos sienten pena porque nosotros no entendemos el español completamente aunque lo oímos en casa. Mis abuelos creen que debemos hablar más en español porque es parte de las raíces de nuestra familia. Ellos no saben hablar inglés muy bien, pero nosotros les traducimos cosas cuando no entienden algo importante. Siempre comparten experiencias del pasado en Cuba, describen los paisajes y te ofrecen comida típica cubana. Nosotros queremos ir a Cuba un día, pero ellos prefieren la vida en Estados Unidos porque toda nuestra familia está en este país.</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854047" y="258166"/>
            <a:ext cx="10740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5" name="Título 4">
            <a:extLst>
              <a:ext uri="{FF2B5EF4-FFF2-40B4-BE49-F238E27FC236}">
                <a16:creationId xmlns:a16="http://schemas.microsoft.com/office/drawing/2014/main" id="{9BC7541D-7EFB-1040-8EA2-C6B7C65231C7}"/>
              </a:ext>
            </a:extLst>
          </p:cNvPr>
          <p:cNvSpPr>
            <a:spLocks noGrp="1"/>
          </p:cNvSpPr>
          <p:nvPr>
            <p:ph type="title"/>
          </p:nvPr>
        </p:nvSpPr>
        <p:spPr>
          <a:xfrm>
            <a:off x="137944" y="228138"/>
            <a:ext cx="10360445" cy="553531"/>
          </a:xfrm>
        </p:spPr>
        <p:txBody>
          <a:bodyPr>
            <a:noAutofit/>
          </a:bodyPr>
          <a:lstStyle/>
          <a:p>
            <a:r>
              <a:rPr lang="es-ES" sz="2200" b="1" dirty="0"/>
              <a:t>Ahora contesta las preguntas en inglés</a:t>
            </a:r>
            <a:r>
              <a:rPr lang="es-ES" sz="2200" b="1"/>
              <a:t>. </a:t>
            </a:r>
            <a:br>
              <a:rPr lang="es-ES" sz="2200" b="1"/>
            </a:br>
            <a:r>
              <a:rPr lang="es-ES" sz="2200" b="1"/>
              <a:t>¿</a:t>
            </a:r>
            <a:r>
              <a:rPr lang="es-ES" sz="2200" b="1" dirty="0"/>
              <a:t>En qué parte del texto está la respuesta?</a:t>
            </a:r>
            <a:endParaRPr lang="es-GB" sz="2200" b="1" dirty="0"/>
          </a:p>
        </p:txBody>
      </p:sp>
      <p:sp>
        <p:nvSpPr>
          <p:cNvPr id="9" name="CuadroTexto 8">
            <a:extLst>
              <a:ext uri="{FF2B5EF4-FFF2-40B4-BE49-F238E27FC236}">
                <a16:creationId xmlns:a16="http://schemas.microsoft.com/office/drawing/2014/main" id="{00548896-C3D0-6544-BE5C-66DAE99866B8}"/>
              </a:ext>
            </a:extLst>
          </p:cNvPr>
          <p:cNvSpPr txBox="1"/>
          <p:nvPr/>
        </p:nvSpPr>
        <p:spPr>
          <a:xfrm>
            <a:off x="9944033" y="752703"/>
            <a:ext cx="2194439" cy="1015663"/>
          </a:xfrm>
          <a:prstGeom prst="rect">
            <a:avLst/>
          </a:prstGeom>
          <a:solidFill>
            <a:schemeClr val="accent1">
              <a:lumMod val="20000"/>
              <a:lumOff val="80000"/>
            </a:schemeClr>
          </a:solidFill>
        </p:spPr>
        <p:txBody>
          <a:bodyPr wrap="square" rtlCol="0">
            <a:spAutoFit/>
          </a:bodyPr>
          <a:lstStyle/>
          <a:p>
            <a:pPr algn="l"/>
            <a:r>
              <a:rPr lang="es-GB" sz="2000" dirty="0">
                <a:solidFill>
                  <a:schemeClr val="accent5">
                    <a:lumMod val="50000"/>
                  </a:schemeClr>
                </a:solidFill>
              </a:rPr>
              <a:t>1) Where do they live exactly?</a:t>
            </a:r>
          </a:p>
        </p:txBody>
      </p:sp>
      <p:sp>
        <p:nvSpPr>
          <p:cNvPr id="17" name="CuadroTexto 16">
            <a:extLst>
              <a:ext uri="{FF2B5EF4-FFF2-40B4-BE49-F238E27FC236}">
                <a16:creationId xmlns:a16="http://schemas.microsoft.com/office/drawing/2014/main" id="{808818C9-E311-6449-A120-54D6DCF53462}"/>
              </a:ext>
            </a:extLst>
          </p:cNvPr>
          <p:cNvSpPr txBox="1"/>
          <p:nvPr/>
        </p:nvSpPr>
        <p:spPr>
          <a:xfrm>
            <a:off x="9944033" y="1772930"/>
            <a:ext cx="2194439" cy="1015663"/>
          </a:xfrm>
          <a:prstGeom prst="rect">
            <a:avLst/>
          </a:prstGeom>
          <a:solidFill>
            <a:schemeClr val="accent2">
              <a:lumMod val="20000"/>
              <a:lumOff val="80000"/>
            </a:schemeClr>
          </a:solidFill>
        </p:spPr>
        <p:txBody>
          <a:bodyPr wrap="square" rtlCol="0">
            <a:spAutoFit/>
          </a:bodyPr>
          <a:lstStyle/>
          <a:p>
            <a:pPr algn="l"/>
            <a:r>
              <a:rPr lang="es-GB" sz="2000" dirty="0">
                <a:solidFill>
                  <a:schemeClr val="accent5">
                    <a:lumMod val="50000"/>
                  </a:schemeClr>
                </a:solidFill>
              </a:rPr>
              <a:t>2) What do they do when they finish school?</a:t>
            </a:r>
          </a:p>
        </p:txBody>
      </p:sp>
      <p:sp>
        <p:nvSpPr>
          <p:cNvPr id="18" name="CuadroTexto 17">
            <a:extLst>
              <a:ext uri="{FF2B5EF4-FFF2-40B4-BE49-F238E27FC236}">
                <a16:creationId xmlns:a16="http://schemas.microsoft.com/office/drawing/2014/main" id="{214BC1D7-914D-5F43-A793-9956AF112C06}"/>
              </a:ext>
            </a:extLst>
          </p:cNvPr>
          <p:cNvSpPr txBox="1"/>
          <p:nvPr/>
        </p:nvSpPr>
        <p:spPr>
          <a:xfrm>
            <a:off x="9944033" y="2793157"/>
            <a:ext cx="2194439" cy="1015663"/>
          </a:xfrm>
          <a:prstGeom prst="rect">
            <a:avLst/>
          </a:prstGeom>
          <a:solidFill>
            <a:schemeClr val="accent4">
              <a:lumMod val="20000"/>
              <a:lumOff val="80000"/>
            </a:schemeClr>
          </a:solidFill>
        </p:spPr>
        <p:txBody>
          <a:bodyPr wrap="square" rtlCol="0">
            <a:spAutoFit/>
          </a:bodyPr>
          <a:lstStyle/>
          <a:p>
            <a:pPr algn="l"/>
            <a:r>
              <a:rPr lang="es-GB" sz="2000" dirty="0">
                <a:solidFill>
                  <a:schemeClr val="accent5">
                    <a:lumMod val="50000"/>
                  </a:schemeClr>
                </a:solidFill>
              </a:rPr>
              <a:t>3) What do they usually do on the weekend?</a:t>
            </a:r>
          </a:p>
        </p:txBody>
      </p:sp>
      <p:sp>
        <p:nvSpPr>
          <p:cNvPr id="19" name="CuadroTexto 18">
            <a:extLst>
              <a:ext uri="{FF2B5EF4-FFF2-40B4-BE49-F238E27FC236}">
                <a16:creationId xmlns:a16="http://schemas.microsoft.com/office/drawing/2014/main" id="{1687052E-D86B-2945-BDAF-CFABF01DEAAC}"/>
              </a:ext>
            </a:extLst>
          </p:cNvPr>
          <p:cNvSpPr txBox="1"/>
          <p:nvPr/>
        </p:nvSpPr>
        <p:spPr>
          <a:xfrm>
            <a:off x="9944033" y="3813384"/>
            <a:ext cx="2194439" cy="1015663"/>
          </a:xfrm>
          <a:prstGeom prst="rect">
            <a:avLst/>
          </a:prstGeom>
          <a:solidFill>
            <a:schemeClr val="accent6">
              <a:lumMod val="20000"/>
              <a:lumOff val="80000"/>
            </a:schemeClr>
          </a:solidFill>
        </p:spPr>
        <p:txBody>
          <a:bodyPr wrap="square" rtlCol="0">
            <a:spAutoFit/>
          </a:bodyPr>
          <a:lstStyle/>
          <a:p>
            <a:pPr algn="l"/>
            <a:r>
              <a:rPr lang="es-GB" sz="2000" dirty="0">
                <a:solidFill>
                  <a:schemeClr val="accent5">
                    <a:lumMod val="50000"/>
                  </a:schemeClr>
                </a:solidFill>
              </a:rPr>
              <a:t>4) What do their grandparents always share? </a:t>
            </a:r>
          </a:p>
        </p:txBody>
      </p:sp>
      <p:sp>
        <p:nvSpPr>
          <p:cNvPr id="27" name="CuadroTexto 26">
            <a:extLst>
              <a:ext uri="{FF2B5EF4-FFF2-40B4-BE49-F238E27FC236}">
                <a16:creationId xmlns:a16="http://schemas.microsoft.com/office/drawing/2014/main" id="{54858C2E-756D-BB40-8FAC-0FADF8A0F7CB}"/>
              </a:ext>
            </a:extLst>
          </p:cNvPr>
          <p:cNvSpPr txBox="1"/>
          <p:nvPr/>
        </p:nvSpPr>
        <p:spPr>
          <a:xfrm>
            <a:off x="9944033" y="4833613"/>
            <a:ext cx="2194439" cy="1323439"/>
          </a:xfrm>
          <a:prstGeom prst="rect">
            <a:avLst/>
          </a:prstGeom>
          <a:solidFill>
            <a:schemeClr val="accent3">
              <a:lumMod val="20000"/>
              <a:lumOff val="80000"/>
            </a:schemeClr>
          </a:solidFill>
        </p:spPr>
        <p:txBody>
          <a:bodyPr wrap="square" rtlCol="0">
            <a:spAutoFit/>
          </a:bodyPr>
          <a:lstStyle/>
          <a:p>
            <a:pPr algn="l"/>
            <a:r>
              <a:rPr lang="es-GB" sz="2000" dirty="0">
                <a:solidFill>
                  <a:schemeClr val="accent5">
                    <a:lumMod val="50000"/>
                  </a:schemeClr>
                </a:solidFill>
              </a:rPr>
              <a:t>5) Why do their grandparents want to stay in the USA? </a:t>
            </a:r>
          </a:p>
        </p:txBody>
      </p:sp>
      <p:sp>
        <p:nvSpPr>
          <p:cNvPr id="28" name="CuadroTexto 27">
            <a:extLst>
              <a:ext uri="{FF2B5EF4-FFF2-40B4-BE49-F238E27FC236}">
                <a16:creationId xmlns:a16="http://schemas.microsoft.com/office/drawing/2014/main" id="{B7278EEB-54AB-494A-96FC-B3B53079CF3A}"/>
              </a:ext>
            </a:extLst>
          </p:cNvPr>
          <p:cNvSpPr txBox="1"/>
          <p:nvPr/>
        </p:nvSpPr>
        <p:spPr>
          <a:xfrm>
            <a:off x="4237501" y="6016502"/>
            <a:ext cx="5808000" cy="400110"/>
          </a:xfrm>
          <a:prstGeom prst="rect">
            <a:avLst/>
          </a:prstGeom>
          <a:noFill/>
        </p:spPr>
        <p:txBody>
          <a:bodyPr wrap="none" rtlCol="0">
            <a:spAutoFit/>
          </a:bodyPr>
          <a:lstStyle/>
          <a:p>
            <a:r>
              <a:rPr lang="es-GB" sz="2000">
                <a:solidFill>
                  <a:schemeClr val="accent5">
                    <a:lumMod val="50000"/>
                  </a:schemeClr>
                </a:solidFill>
              </a:rPr>
              <a:t>*personaje = </a:t>
            </a:r>
            <a:r>
              <a:rPr lang="en-GB" sz="2000">
                <a:solidFill>
                  <a:schemeClr val="accent5">
                    <a:lumMod val="50000"/>
                  </a:schemeClr>
                </a:solidFill>
              </a:rPr>
              <a:t>character (e.g. in film)</a:t>
            </a:r>
            <a:r>
              <a:rPr lang="es-GB" sz="2000">
                <a:solidFill>
                  <a:schemeClr val="accent5">
                    <a:lumMod val="50000"/>
                  </a:schemeClr>
                </a:solidFill>
              </a:rPr>
              <a:t>, celebrity</a:t>
            </a:r>
            <a:endParaRPr lang="es-GB" sz="2000" dirty="0">
              <a:solidFill>
                <a:schemeClr val="accent5">
                  <a:lumMod val="50000"/>
                </a:schemeClr>
              </a:solidFill>
            </a:endParaRPr>
          </a:p>
        </p:txBody>
      </p:sp>
    </p:spTree>
    <p:extLst>
      <p:ext uri="{BB962C8B-B14F-4D97-AF65-F5344CB8AC3E}">
        <p14:creationId xmlns:p14="http://schemas.microsoft.com/office/powerpoint/2010/main" val="4091245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
          <p:cNvSpPr txBox="1">
            <a:spLocks noGrp="1"/>
          </p:cNvSpPr>
          <p:nvPr>
            <p:ph type="title"/>
          </p:nvPr>
        </p:nvSpPr>
        <p:spPr>
          <a:xfrm>
            <a:off x="233516" y="148612"/>
            <a:ext cx="4692445" cy="5868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2400"/>
              <a:buFont typeface="Century Gothic"/>
              <a:buNone/>
            </a:pPr>
            <a:r>
              <a:rPr lang="en-GB" sz="2400" b="1">
                <a:solidFill>
                  <a:srgbClr val="002060"/>
                </a:solidFill>
              </a:rPr>
              <a:t>Respuestas</a:t>
            </a:r>
            <a:endParaRPr sz="2400" b="1">
              <a:solidFill>
                <a:srgbClr val="002060"/>
              </a:solidFill>
            </a:endParaRPr>
          </a:p>
        </p:txBody>
      </p:sp>
      <p:sp>
        <p:nvSpPr>
          <p:cNvPr id="215" name="Google Shape;215;p4"/>
          <p:cNvSpPr/>
          <p:nvPr/>
        </p:nvSpPr>
        <p:spPr>
          <a:xfrm>
            <a:off x="10758180" y="258166"/>
            <a:ext cx="116996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sp>
        <p:nvSpPr>
          <p:cNvPr id="216" name="Google Shape;216;p4"/>
          <p:cNvSpPr txBox="1"/>
          <p:nvPr/>
        </p:nvSpPr>
        <p:spPr>
          <a:xfrm>
            <a:off x="261115" y="659085"/>
            <a:ext cx="8005171" cy="430887"/>
          </a:xfrm>
          <a:prstGeom prst="rect">
            <a:avLst/>
          </a:prstGeom>
          <a:noFill/>
          <a:ln>
            <a:noFill/>
          </a:ln>
        </p:spPr>
        <p:txBody>
          <a:bodyPr spcFirstLastPara="1" wrap="square" lIns="91425" tIns="45700" rIns="91425" bIns="45700" anchor="t" anchorCtr="0">
            <a:spAutoFit/>
          </a:bodyPr>
          <a:lstStyle/>
          <a:p>
            <a:pPr lvl="0"/>
            <a:r>
              <a:rPr lang="en-GB" sz="2200" b="1" dirty="0">
                <a:solidFill>
                  <a:srgbClr val="002060"/>
                </a:solidFill>
                <a:latin typeface="Century Gothic"/>
                <a:ea typeface="Century Gothic"/>
                <a:cs typeface="Century Gothic"/>
                <a:sym typeface="Century Gothic"/>
              </a:rPr>
              <a:t>1</a:t>
            </a:r>
            <a:r>
              <a:rPr lang="en-GB" sz="2200" b="1">
                <a:solidFill>
                  <a:srgbClr val="002060"/>
                </a:solidFill>
                <a:latin typeface="Century Gothic"/>
                <a:ea typeface="Century Gothic"/>
                <a:cs typeface="Century Gothic"/>
                <a:sym typeface="Century Gothic"/>
              </a:rPr>
              <a:t>. </a:t>
            </a:r>
            <a:r>
              <a:rPr lang="en-GB" sz="2200" b="1">
                <a:solidFill>
                  <a:srgbClr val="002060"/>
                </a:solidFill>
                <a:ea typeface="Century Gothic"/>
                <a:cs typeface="Century Gothic"/>
                <a:sym typeface="Century Gothic"/>
              </a:rPr>
              <a:t>Where </a:t>
            </a:r>
            <a:r>
              <a:rPr lang="en-GB" sz="2200" b="1" dirty="0">
                <a:solidFill>
                  <a:srgbClr val="002060"/>
                </a:solidFill>
                <a:ea typeface="Century Gothic"/>
                <a:cs typeface="Century Gothic"/>
                <a:sym typeface="Century Gothic"/>
              </a:rPr>
              <a:t>do they live exactly? </a:t>
            </a:r>
            <a:endParaRPr dirty="0"/>
          </a:p>
        </p:txBody>
      </p:sp>
      <p:sp>
        <p:nvSpPr>
          <p:cNvPr id="217" name="Google Shape;217;p4"/>
          <p:cNvSpPr txBox="1"/>
          <p:nvPr/>
        </p:nvSpPr>
        <p:spPr>
          <a:xfrm>
            <a:off x="261115" y="1703943"/>
            <a:ext cx="7477049" cy="430887"/>
          </a:xfrm>
          <a:prstGeom prst="rect">
            <a:avLst/>
          </a:prstGeom>
          <a:noFill/>
          <a:ln>
            <a:noFill/>
          </a:ln>
        </p:spPr>
        <p:txBody>
          <a:bodyPr spcFirstLastPara="1" wrap="square" lIns="91425" tIns="45700" rIns="91425" bIns="45700" anchor="t" anchorCtr="0">
            <a:spAutoFit/>
          </a:bodyPr>
          <a:lstStyle/>
          <a:p>
            <a:pPr lvl="0"/>
            <a:r>
              <a:rPr lang="en-GB" sz="2200" b="1" dirty="0">
                <a:solidFill>
                  <a:srgbClr val="002060"/>
                </a:solidFill>
                <a:latin typeface="Century Gothic"/>
                <a:ea typeface="Century Gothic"/>
                <a:cs typeface="Century Gothic"/>
                <a:sym typeface="Century Gothic"/>
              </a:rPr>
              <a:t>2. </a:t>
            </a:r>
            <a:r>
              <a:rPr lang="en-GB" sz="2200" b="1" dirty="0">
                <a:solidFill>
                  <a:srgbClr val="002060"/>
                </a:solidFill>
                <a:ea typeface="Century Gothic"/>
                <a:cs typeface="Century Gothic"/>
                <a:sym typeface="Century Gothic"/>
              </a:rPr>
              <a:t>What do they do when they finish school?</a:t>
            </a:r>
            <a:endParaRPr dirty="0"/>
          </a:p>
        </p:txBody>
      </p:sp>
      <p:sp>
        <p:nvSpPr>
          <p:cNvPr id="218" name="Google Shape;218;p4"/>
          <p:cNvSpPr txBox="1"/>
          <p:nvPr/>
        </p:nvSpPr>
        <p:spPr>
          <a:xfrm>
            <a:off x="261112" y="2778748"/>
            <a:ext cx="7866887" cy="430847"/>
          </a:xfrm>
          <a:prstGeom prst="rect">
            <a:avLst/>
          </a:prstGeom>
          <a:noFill/>
          <a:ln>
            <a:noFill/>
          </a:ln>
        </p:spPr>
        <p:txBody>
          <a:bodyPr spcFirstLastPara="1" wrap="square" lIns="91425" tIns="45700" rIns="91425" bIns="45700" anchor="t" anchorCtr="0">
            <a:spAutoFit/>
          </a:bodyPr>
          <a:lstStyle/>
          <a:p>
            <a:pPr lvl="0"/>
            <a:r>
              <a:rPr lang="en-GB" sz="2200" b="1" dirty="0">
                <a:solidFill>
                  <a:srgbClr val="002060"/>
                </a:solidFill>
                <a:latin typeface="Century Gothic"/>
                <a:ea typeface="Century Gothic"/>
                <a:cs typeface="Century Gothic"/>
                <a:sym typeface="Century Gothic"/>
              </a:rPr>
              <a:t>3. </a:t>
            </a:r>
            <a:r>
              <a:rPr lang="en-GB" sz="2200" b="1" dirty="0">
                <a:solidFill>
                  <a:srgbClr val="002060"/>
                </a:solidFill>
                <a:ea typeface="Century Gothic"/>
                <a:cs typeface="Century Gothic"/>
                <a:sym typeface="Century Gothic"/>
              </a:rPr>
              <a:t>What do they usually do on the weekend?</a:t>
            </a:r>
            <a:endParaRPr dirty="0"/>
          </a:p>
        </p:txBody>
      </p:sp>
      <p:sp>
        <p:nvSpPr>
          <p:cNvPr id="219" name="Google Shape;219;p4"/>
          <p:cNvSpPr txBox="1"/>
          <p:nvPr/>
        </p:nvSpPr>
        <p:spPr>
          <a:xfrm>
            <a:off x="261113" y="3863292"/>
            <a:ext cx="6825177" cy="430887"/>
          </a:xfrm>
          <a:prstGeom prst="rect">
            <a:avLst/>
          </a:prstGeom>
          <a:noFill/>
          <a:ln>
            <a:noFill/>
          </a:ln>
        </p:spPr>
        <p:txBody>
          <a:bodyPr spcFirstLastPara="1" wrap="square" lIns="91425" tIns="45700" rIns="91425" bIns="45700" anchor="t" anchorCtr="0">
            <a:spAutoFit/>
          </a:bodyPr>
          <a:lstStyle/>
          <a:p>
            <a:pPr lvl="0"/>
            <a:r>
              <a:rPr lang="en-GB" sz="2200" b="1" dirty="0">
                <a:solidFill>
                  <a:srgbClr val="002060"/>
                </a:solidFill>
                <a:latin typeface="Century Gothic"/>
                <a:ea typeface="Century Gothic"/>
                <a:cs typeface="Century Gothic"/>
                <a:sym typeface="Century Gothic"/>
              </a:rPr>
              <a:t>4. </a:t>
            </a:r>
            <a:r>
              <a:rPr lang="en-GB" sz="2200" b="1" dirty="0">
                <a:solidFill>
                  <a:srgbClr val="002060"/>
                </a:solidFill>
                <a:ea typeface="Century Gothic"/>
                <a:cs typeface="Century Gothic"/>
                <a:sym typeface="Century Gothic"/>
              </a:rPr>
              <a:t>What do their grandparents always share? </a:t>
            </a:r>
            <a:endParaRPr dirty="0"/>
          </a:p>
        </p:txBody>
      </p:sp>
      <p:sp>
        <p:nvSpPr>
          <p:cNvPr id="220" name="Google Shape;220;p4"/>
          <p:cNvSpPr txBox="1"/>
          <p:nvPr/>
        </p:nvSpPr>
        <p:spPr>
          <a:xfrm>
            <a:off x="261113" y="4990266"/>
            <a:ext cx="10708260" cy="430887"/>
          </a:xfrm>
          <a:prstGeom prst="rect">
            <a:avLst/>
          </a:prstGeom>
          <a:noFill/>
          <a:ln>
            <a:noFill/>
          </a:ln>
        </p:spPr>
        <p:txBody>
          <a:bodyPr spcFirstLastPara="1" wrap="square" lIns="91425" tIns="45700" rIns="91425" bIns="45700" anchor="t" anchorCtr="0">
            <a:spAutoFit/>
          </a:bodyPr>
          <a:lstStyle/>
          <a:p>
            <a:pPr lvl="0"/>
            <a:r>
              <a:rPr lang="en-GB" sz="2200" b="1" dirty="0">
                <a:solidFill>
                  <a:srgbClr val="002060"/>
                </a:solidFill>
                <a:latin typeface="Century Gothic"/>
                <a:ea typeface="Century Gothic"/>
                <a:cs typeface="Century Gothic"/>
                <a:sym typeface="Century Gothic"/>
              </a:rPr>
              <a:t>5. </a:t>
            </a:r>
            <a:r>
              <a:rPr lang="en-GB" sz="2200" b="1" dirty="0">
                <a:solidFill>
                  <a:srgbClr val="002060"/>
                </a:solidFill>
                <a:ea typeface="Century Gothic"/>
                <a:cs typeface="Century Gothic"/>
                <a:sym typeface="Century Gothic"/>
              </a:rPr>
              <a:t>Why do their grandparents want to stay in the USA? </a:t>
            </a:r>
            <a:endParaRPr sz="2200" b="1" dirty="0">
              <a:solidFill>
                <a:srgbClr val="002060"/>
              </a:solidFill>
              <a:latin typeface="Century Gothic"/>
              <a:ea typeface="Century Gothic"/>
              <a:cs typeface="Century Gothic"/>
              <a:sym typeface="Century Gothic"/>
            </a:endParaRPr>
          </a:p>
        </p:txBody>
      </p:sp>
      <p:sp>
        <p:nvSpPr>
          <p:cNvPr id="221" name="Google Shape;221;p4"/>
          <p:cNvSpPr/>
          <p:nvPr/>
        </p:nvSpPr>
        <p:spPr>
          <a:xfrm>
            <a:off x="233515" y="985389"/>
            <a:ext cx="11996462" cy="707846"/>
          </a:xfrm>
          <a:prstGeom prst="rect">
            <a:avLst/>
          </a:prstGeom>
          <a:noFill/>
          <a:ln>
            <a:noFill/>
          </a:ln>
        </p:spPr>
        <p:txBody>
          <a:bodyPr spcFirstLastPara="1" wrap="square" lIns="91425" tIns="45700" rIns="91425" bIns="45700" anchor="t" anchorCtr="0">
            <a:spAutoFit/>
          </a:bodyPr>
          <a:lstStyle/>
          <a:p>
            <a:pPr lvl="0"/>
            <a:r>
              <a:rPr lang="en-GB" sz="2000" dirty="0">
                <a:solidFill>
                  <a:srgbClr val="002060"/>
                </a:solidFill>
                <a:latin typeface="Century Gothic"/>
                <a:ea typeface="Century Gothic"/>
                <a:cs typeface="Century Gothic"/>
                <a:sym typeface="Century Gothic"/>
              </a:rPr>
              <a:t>In Miami, Florida, in an area where the population is generally Cuban.</a:t>
            </a:r>
          </a:p>
          <a:p>
            <a:pPr lvl="0"/>
            <a:r>
              <a:rPr lang="en-GB" sz="2000" dirty="0">
                <a:solidFill>
                  <a:srgbClr val="002060"/>
                </a:solidFill>
                <a:latin typeface="Century Gothic"/>
                <a:ea typeface="Century Gothic"/>
                <a:cs typeface="Century Gothic"/>
                <a:sym typeface="Century Gothic"/>
              </a:rPr>
              <a:t>(</a:t>
            </a:r>
            <a:r>
              <a:rPr lang="en-GB" sz="2000" i="1" dirty="0">
                <a:solidFill>
                  <a:srgbClr val="002060"/>
                </a:solidFill>
                <a:ea typeface="Century Gothic"/>
                <a:cs typeface="Century Gothic"/>
                <a:sym typeface="Century Gothic"/>
              </a:rPr>
              <a:t>Nuestra casa </a:t>
            </a:r>
            <a:r>
              <a:rPr lang="en-GB" sz="2000" i="1" dirty="0" err="1">
                <a:solidFill>
                  <a:srgbClr val="002060"/>
                </a:solidFill>
                <a:ea typeface="Century Gothic"/>
                <a:cs typeface="Century Gothic"/>
                <a:sym typeface="Century Gothic"/>
              </a:rPr>
              <a:t>está</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en</a:t>
            </a:r>
            <a:r>
              <a:rPr lang="en-GB" sz="2000" i="1" dirty="0">
                <a:solidFill>
                  <a:srgbClr val="002060"/>
                </a:solidFill>
                <a:ea typeface="Century Gothic"/>
                <a:cs typeface="Century Gothic"/>
                <a:sym typeface="Century Gothic"/>
              </a:rPr>
              <a:t> Miami, Florida, </a:t>
            </a:r>
            <a:r>
              <a:rPr lang="en-GB" sz="2000" i="1" dirty="0" err="1">
                <a:solidFill>
                  <a:srgbClr val="002060"/>
                </a:solidFill>
                <a:ea typeface="Century Gothic"/>
                <a:cs typeface="Century Gothic"/>
                <a:sym typeface="Century Gothic"/>
              </a:rPr>
              <a:t>en</a:t>
            </a:r>
            <a:r>
              <a:rPr lang="en-GB" sz="2000" i="1" dirty="0">
                <a:solidFill>
                  <a:srgbClr val="002060"/>
                </a:solidFill>
                <a:ea typeface="Century Gothic"/>
                <a:cs typeface="Century Gothic"/>
                <a:sym typeface="Century Gothic"/>
              </a:rPr>
              <a:t> una zona </a:t>
            </a:r>
            <a:r>
              <a:rPr lang="en-GB" sz="2000" i="1" dirty="0" err="1">
                <a:solidFill>
                  <a:srgbClr val="002060"/>
                </a:solidFill>
                <a:ea typeface="Century Gothic"/>
                <a:cs typeface="Century Gothic"/>
                <a:sym typeface="Century Gothic"/>
              </a:rPr>
              <a:t>generalmente</a:t>
            </a:r>
            <a:r>
              <a:rPr lang="en-GB" sz="2000" i="1" dirty="0">
                <a:solidFill>
                  <a:srgbClr val="002060"/>
                </a:solidFill>
                <a:ea typeface="Century Gothic"/>
                <a:cs typeface="Century Gothic"/>
                <a:sym typeface="Century Gothic"/>
              </a:rPr>
              <a:t> de </a:t>
            </a:r>
            <a:r>
              <a:rPr lang="en-GB" sz="2000" i="1">
                <a:solidFill>
                  <a:srgbClr val="002060"/>
                </a:solidFill>
                <a:ea typeface="Century Gothic"/>
                <a:cs typeface="Century Gothic"/>
                <a:sym typeface="Century Gothic"/>
              </a:rPr>
              <a:t>población cubana.</a:t>
            </a:r>
            <a:r>
              <a:rPr lang="en-GB" sz="2000">
                <a:solidFill>
                  <a:srgbClr val="002060"/>
                </a:solidFill>
                <a:latin typeface="Century Gothic"/>
                <a:ea typeface="Century Gothic"/>
                <a:cs typeface="Century Gothic"/>
                <a:sym typeface="Century Gothic"/>
              </a:rPr>
              <a:t>)</a:t>
            </a:r>
            <a:endParaRPr sz="2000" dirty="0">
              <a:solidFill>
                <a:srgbClr val="002060"/>
              </a:solidFill>
              <a:latin typeface="Century Gothic"/>
              <a:ea typeface="Century Gothic"/>
              <a:cs typeface="Century Gothic"/>
              <a:sym typeface="Century Gothic"/>
            </a:endParaRPr>
          </a:p>
        </p:txBody>
      </p:sp>
      <p:sp>
        <p:nvSpPr>
          <p:cNvPr id="222" name="Google Shape;222;p4"/>
          <p:cNvSpPr/>
          <p:nvPr/>
        </p:nvSpPr>
        <p:spPr>
          <a:xfrm>
            <a:off x="233516" y="2058685"/>
            <a:ext cx="1191508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2060"/>
                </a:solidFill>
                <a:latin typeface="Century Gothic"/>
                <a:ea typeface="Century Gothic"/>
                <a:cs typeface="Century Gothic"/>
                <a:sym typeface="Century Gothic"/>
              </a:rPr>
              <a:t>Take the bus and go back home.</a:t>
            </a:r>
            <a:endParaRPr dirty="0"/>
          </a:p>
          <a:p>
            <a:pPr lvl="0"/>
            <a:r>
              <a:rPr lang="en-GB" sz="2000" dirty="0">
                <a:solidFill>
                  <a:srgbClr val="002060"/>
                </a:solidFill>
                <a:latin typeface="Century Gothic"/>
                <a:ea typeface="Century Gothic"/>
                <a:cs typeface="Century Gothic"/>
                <a:sym typeface="Century Gothic"/>
              </a:rPr>
              <a:t> </a:t>
            </a:r>
            <a:r>
              <a:rPr lang="en-GB" sz="2000" i="1" dirty="0">
                <a:solidFill>
                  <a:srgbClr val="002060"/>
                </a:solidFill>
                <a:ea typeface="Century Gothic"/>
                <a:cs typeface="Century Gothic"/>
                <a:sym typeface="Century Gothic"/>
              </a:rPr>
              <a:t>(</a:t>
            </a:r>
            <a:r>
              <a:rPr lang="en-GB" sz="2000" i="1" dirty="0" err="1">
                <a:solidFill>
                  <a:srgbClr val="002060"/>
                </a:solidFill>
                <a:ea typeface="Century Gothic"/>
                <a:cs typeface="Century Gothic"/>
                <a:sym typeface="Century Gothic"/>
              </a:rPr>
              <a:t>Cuando</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salimos</a:t>
            </a:r>
            <a:r>
              <a:rPr lang="en-GB" sz="2000" i="1" dirty="0">
                <a:solidFill>
                  <a:srgbClr val="002060"/>
                </a:solidFill>
                <a:ea typeface="Century Gothic"/>
                <a:cs typeface="Century Gothic"/>
                <a:sym typeface="Century Gothic"/>
              </a:rPr>
              <a:t> de </a:t>
            </a:r>
            <a:r>
              <a:rPr lang="en-GB" sz="2000" i="1" dirty="0" err="1">
                <a:solidFill>
                  <a:srgbClr val="002060"/>
                </a:solidFill>
                <a:ea typeface="Century Gothic"/>
                <a:cs typeface="Century Gothic"/>
                <a:sym typeface="Century Gothic"/>
              </a:rPr>
              <a:t>clase</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cogemos</a:t>
            </a:r>
            <a:r>
              <a:rPr lang="en-GB" sz="2000" i="1" dirty="0">
                <a:solidFill>
                  <a:srgbClr val="002060"/>
                </a:solidFill>
                <a:ea typeface="Century Gothic"/>
                <a:cs typeface="Century Gothic"/>
                <a:sym typeface="Century Gothic"/>
              </a:rPr>
              <a:t> el </a:t>
            </a:r>
            <a:r>
              <a:rPr lang="en-GB" sz="2000" i="1" dirty="0" err="1">
                <a:solidFill>
                  <a:srgbClr val="002060"/>
                </a:solidFill>
                <a:ea typeface="Century Gothic"/>
                <a:cs typeface="Century Gothic"/>
                <a:sym typeface="Century Gothic"/>
              </a:rPr>
              <a:t>autobús</a:t>
            </a:r>
            <a:r>
              <a:rPr lang="en-GB" sz="2000" i="1" dirty="0">
                <a:solidFill>
                  <a:srgbClr val="002060"/>
                </a:solidFill>
                <a:ea typeface="Century Gothic"/>
                <a:cs typeface="Century Gothic"/>
                <a:sym typeface="Century Gothic"/>
              </a:rPr>
              <a:t> y </a:t>
            </a:r>
            <a:r>
              <a:rPr lang="en-GB" sz="2000" i="1" dirty="0" err="1">
                <a:solidFill>
                  <a:srgbClr val="002060"/>
                </a:solidFill>
                <a:ea typeface="Century Gothic"/>
                <a:cs typeface="Century Gothic"/>
                <a:sym typeface="Century Gothic"/>
              </a:rPr>
              <a:t>volvemos</a:t>
            </a:r>
            <a:r>
              <a:rPr lang="en-GB" sz="2000" i="1" dirty="0">
                <a:solidFill>
                  <a:srgbClr val="002060"/>
                </a:solidFill>
                <a:ea typeface="Century Gothic"/>
                <a:cs typeface="Century Gothic"/>
                <a:sym typeface="Century Gothic"/>
              </a:rPr>
              <a:t> a casa.)</a:t>
            </a:r>
            <a:endParaRPr sz="2000" i="1" dirty="0">
              <a:solidFill>
                <a:srgbClr val="002060"/>
              </a:solidFill>
              <a:latin typeface="Century Gothic"/>
              <a:ea typeface="Century Gothic"/>
              <a:cs typeface="Century Gothic"/>
              <a:sym typeface="Century Gothic"/>
            </a:endParaRPr>
          </a:p>
        </p:txBody>
      </p:sp>
      <p:sp>
        <p:nvSpPr>
          <p:cNvPr id="223" name="Google Shape;223;p4"/>
          <p:cNvSpPr/>
          <p:nvPr/>
        </p:nvSpPr>
        <p:spPr>
          <a:xfrm>
            <a:off x="261113" y="3134541"/>
            <a:ext cx="1196886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002060"/>
                </a:solidFill>
                <a:latin typeface="Century Gothic"/>
                <a:ea typeface="Century Gothic"/>
                <a:cs typeface="Century Gothic"/>
                <a:sym typeface="Century Gothic"/>
              </a:rPr>
              <a:t>Visit their grandparents.</a:t>
            </a:r>
            <a:endParaRPr dirty="0"/>
          </a:p>
          <a:p>
            <a:pPr lvl="0"/>
            <a:r>
              <a:rPr lang="en-GB" sz="2000" dirty="0">
                <a:solidFill>
                  <a:srgbClr val="002060"/>
                </a:solidFill>
                <a:latin typeface="Century Gothic"/>
                <a:ea typeface="Century Gothic"/>
                <a:cs typeface="Century Gothic"/>
                <a:sym typeface="Century Gothic"/>
              </a:rPr>
              <a:t> </a:t>
            </a:r>
            <a:r>
              <a:rPr lang="en-GB" sz="2000" i="1" dirty="0">
                <a:solidFill>
                  <a:srgbClr val="002060"/>
                </a:solidFill>
                <a:ea typeface="Century Gothic"/>
                <a:cs typeface="Century Gothic"/>
                <a:sym typeface="Century Gothic"/>
              </a:rPr>
              <a:t>(</a:t>
            </a:r>
            <a:r>
              <a:rPr lang="en-GB" sz="2000" i="1" dirty="0" err="1">
                <a:solidFill>
                  <a:srgbClr val="002060"/>
                </a:solidFill>
                <a:ea typeface="Century Gothic"/>
                <a:cs typeface="Century Gothic"/>
                <a:sym typeface="Century Gothic"/>
              </a:rPr>
              <a:t>Solemos</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visitar</a:t>
            </a:r>
            <a:r>
              <a:rPr lang="en-GB" sz="2000" i="1" dirty="0">
                <a:solidFill>
                  <a:srgbClr val="002060"/>
                </a:solidFill>
                <a:ea typeface="Century Gothic"/>
                <a:cs typeface="Century Gothic"/>
                <a:sym typeface="Century Gothic"/>
              </a:rPr>
              <a:t> a mis </a:t>
            </a:r>
            <a:r>
              <a:rPr lang="en-GB" sz="2000" i="1" dirty="0" err="1">
                <a:solidFill>
                  <a:srgbClr val="002060"/>
                </a:solidFill>
                <a:ea typeface="Century Gothic"/>
                <a:cs typeface="Century Gothic"/>
                <a:sym typeface="Century Gothic"/>
              </a:rPr>
              <a:t>abuelos</a:t>
            </a:r>
            <a:r>
              <a:rPr lang="en-GB" sz="2000" i="1" dirty="0">
                <a:solidFill>
                  <a:srgbClr val="002060"/>
                </a:solidFill>
                <a:ea typeface="Century Gothic"/>
                <a:cs typeface="Century Gothic"/>
                <a:sym typeface="Century Gothic"/>
              </a:rPr>
              <a:t> los fines </a:t>
            </a:r>
            <a:r>
              <a:rPr lang="en-GB" sz="2000" i="1">
                <a:solidFill>
                  <a:srgbClr val="002060"/>
                </a:solidFill>
                <a:ea typeface="Century Gothic"/>
                <a:cs typeface="Century Gothic"/>
                <a:sym typeface="Century Gothic"/>
              </a:rPr>
              <a:t>de semana.</a:t>
            </a:r>
            <a:r>
              <a:rPr lang="en-GB" sz="2000">
                <a:solidFill>
                  <a:srgbClr val="002060"/>
                </a:solidFill>
                <a:latin typeface="Century Gothic"/>
                <a:ea typeface="Century Gothic"/>
                <a:cs typeface="Century Gothic"/>
                <a:sym typeface="Century Gothic"/>
              </a:rPr>
              <a:t>)</a:t>
            </a:r>
            <a:endParaRPr sz="2000" dirty="0">
              <a:solidFill>
                <a:srgbClr val="002060"/>
              </a:solidFill>
              <a:latin typeface="Century Gothic"/>
              <a:ea typeface="Century Gothic"/>
              <a:cs typeface="Century Gothic"/>
              <a:sym typeface="Century Gothic"/>
            </a:endParaRPr>
          </a:p>
        </p:txBody>
      </p:sp>
      <p:sp>
        <p:nvSpPr>
          <p:cNvPr id="224" name="Google Shape;224;p4"/>
          <p:cNvSpPr/>
          <p:nvPr/>
        </p:nvSpPr>
        <p:spPr>
          <a:xfrm>
            <a:off x="261113" y="4209892"/>
            <a:ext cx="1188748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err="1">
                <a:solidFill>
                  <a:srgbClr val="002060"/>
                </a:solidFill>
                <a:latin typeface="Century Gothic"/>
                <a:ea typeface="Century Gothic"/>
                <a:cs typeface="Century Gothic"/>
                <a:sym typeface="Century Gothic"/>
              </a:rPr>
              <a:t>Experiences</a:t>
            </a:r>
            <a:r>
              <a:rPr lang="es-ES" sz="2000" dirty="0">
                <a:solidFill>
                  <a:srgbClr val="002060"/>
                </a:solidFill>
                <a:latin typeface="Century Gothic"/>
                <a:ea typeface="Century Gothic"/>
                <a:cs typeface="Century Gothic"/>
                <a:sym typeface="Century Gothic"/>
              </a:rPr>
              <a:t> </a:t>
            </a:r>
            <a:r>
              <a:rPr lang="es-ES" sz="2000" dirty="0" err="1">
                <a:solidFill>
                  <a:srgbClr val="002060"/>
                </a:solidFill>
                <a:latin typeface="Century Gothic"/>
                <a:ea typeface="Century Gothic"/>
                <a:cs typeface="Century Gothic"/>
                <a:sym typeface="Century Gothic"/>
              </a:rPr>
              <a:t>from</a:t>
            </a:r>
            <a:r>
              <a:rPr lang="es-ES" sz="2000" dirty="0">
                <a:solidFill>
                  <a:srgbClr val="002060"/>
                </a:solidFill>
                <a:latin typeface="Century Gothic"/>
                <a:ea typeface="Century Gothic"/>
                <a:cs typeface="Century Gothic"/>
                <a:sym typeface="Century Gothic"/>
              </a:rPr>
              <a:t> </a:t>
            </a:r>
            <a:r>
              <a:rPr lang="es-ES" sz="2000" dirty="0" err="1">
                <a:solidFill>
                  <a:srgbClr val="002060"/>
                </a:solidFill>
                <a:latin typeface="Century Gothic"/>
                <a:ea typeface="Century Gothic"/>
                <a:cs typeface="Century Gothic"/>
                <a:sym typeface="Century Gothic"/>
              </a:rPr>
              <a:t>the</a:t>
            </a:r>
            <a:r>
              <a:rPr lang="es-ES" sz="2000" dirty="0">
                <a:solidFill>
                  <a:srgbClr val="002060"/>
                </a:solidFill>
                <a:latin typeface="Century Gothic"/>
                <a:ea typeface="Century Gothic"/>
                <a:cs typeface="Century Gothic"/>
                <a:sym typeface="Century Gothic"/>
              </a:rPr>
              <a:t> </a:t>
            </a:r>
            <a:r>
              <a:rPr lang="es-ES" sz="2000" dirty="0" err="1">
                <a:solidFill>
                  <a:srgbClr val="002060"/>
                </a:solidFill>
                <a:latin typeface="Century Gothic"/>
                <a:ea typeface="Century Gothic"/>
                <a:cs typeface="Century Gothic"/>
                <a:sym typeface="Century Gothic"/>
              </a:rPr>
              <a:t>past</a:t>
            </a:r>
            <a:r>
              <a:rPr lang="es-ES" sz="2000" dirty="0">
                <a:solidFill>
                  <a:srgbClr val="002060"/>
                </a:solidFill>
                <a:latin typeface="Century Gothic"/>
                <a:ea typeface="Century Gothic"/>
                <a:cs typeface="Century Gothic"/>
                <a:sym typeface="Century Gothic"/>
              </a:rPr>
              <a:t> in Cuba.</a:t>
            </a:r>
            <a:endParaRPr dirty="0"/>
          </a:p>
          <a:p>
            <a:pPr lvl="0"/>
            <a:r>
              <a:rPr lang="en-GB" sz="2000" dirty="0">
                <a:solidFill>
                  <a:srgbClr val="002060"/>
                </a:solidFill>
                <a:latin typeface="Century Gothic"/>
                <a:ea typeface="Century Gothic"/>
                <a:cs typeface="Century Gothic"/>
                <a:sym typeface="Century Gothic"/>
              </a:rPr>
              <a:t> </a:t>
            </a:r>
            <a:r>
              <a:rPr lang="en-GB" sz="2000" i="1" dirty="0">
                <a:solidFill>
                  <a:srgbClr val="002060"/>
                </a:solidFill>
                <a:ea typeface="Century Gothic"/>
                <a:cs typeface="Century Gothic"/>
                <a:sym typeface="Century Gothic"/>
              </a:rPr>
              <a:t>(</a:t>
            </a:r>
            <a:r>
              <a:rPr lang="en-GB" sz="2000" i="1" dirty="0" err="1">
                <a:solidFill>
                  <a:srgbClr val="002060"/>
                </a:solidFill>
                <a:ea typeface="Century Gothic"/>
                <a:cs typeface="Century Gothic"/>
                <a:sym typeface="Century Gothic"/>
              </a:rPr>
              <a:t>Siempre</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comparten</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experiencias</a:t>
            </a:r>
            <a:r>
              <a:rPr lang="en-GB" sz="2000" i="1" dirty="0">
                <a:solidFill>
                  <a:srgbClr val="002060"/>
                </a:solidFill>
                <a:ea typeface="Century Gothic"/>
                <a:cs typeface="Century Gothic"/>
                <a:sym typeface="Century Gothic"/>
              </a:rPr>
              <a:t> del </a:t>
            </a:r>
            <a:r>
              <a:rPr lang="en-GB" sz="2000" i="1" dirty="0" err="1">
                <a:solidFill>
                  <a:srgbClr val="002060"/>
                </a:solidFill>
                <a:ea typeface="Century Gothic"/>
                <a:cs typeface="Century Gothic"/>
                <a:sym typeface="Century Gothic"/>
              </a:rPr>
              <a:t>pasado</a:t>
            </a:r>
            <a:r>
              <a:rPr lang="en-GB" sz="2000" i="1" dirty="0">
                <a:solidFill>
                  <a:srgbClr val="002060"/>
                </a:solidFill>
                <a:ea typeface="Century Gothic"/>
                <a:cs typeface="Century Gothic"/>
                <a:sym typeface="Century Gothic"/>
              </a:rPr>
              <a:t> </a:t>
            </a:r>
            <a:r>
              <a:rPr lang="en-GB" sz="2000" i="1" err="1">
                <a:solidFill>
                  <a:srgbClr val="002060"/>
                </a:solidFill>
                <a:ea typeface="Century Gothic"/>
                <a:cs typeface="Century Gothic"/>
                <a:sym typeface="Century Gothic"/>
              </a:rPr>
              <a:t>en</a:t>
            </a:r>
            <a:r>
              <a:rPr lang="en-GB" sz="2000" i="1">
                <a:solidFill>
                  <a:srgbClr val="002060"/>
                </a:solidFill>
                <a:ea typeface="Century Gothic"/>
                <a:cs typeface="Century Gothic"/>
                <a:sym typeface="Century Gothic"/>
              </a:rPr>
              <a:t> Cuba.)</a:t>
            </a:r>
            <a:endParaRPr dirty="0"/>
          </a:p>
        </p:txBody>
      </p:sp>
      <p:sp>
        <p:nvSpPr>
          <p:cNvPr id="225" name="Google Shape;225;p4"/>
          <p:cNvSpPr/>
          <p:nvPr/>
        </p:nvSpPr>
        <p:spPr>
          <a:xfrm>
            <a:off x="261113" y="5320965"/>
            <a:ext cx="1049706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dirty="0" err="1">
                <a:solidFill>
                  <a:srgbClr val="002060"/>
                </a:solidFill>
                <a:latin typeface="Century Gothic"/>
                <a:ea typeface="Century Gothic"/>
                <a:cs typeface="Century Gothic"/>
                <a:sym typeface="Century Gothic"/>
              </a:rPr>
              <a:t>Because</a:t>
            </a:r>
            <a:r>
              <a:rPr lang="es-ES" sz="2000" dirty="0">
                <a:solidFill>
                  <a:srgbClr val="002060"/>
                </a:solidFill>
                <a:latin typeface="Century Gothic"/>
                <a:ea typeface="Century Gothic"/>
                <a:cs typeface="Century Gothic"/>
                <a:sym typeface="Century Gothic"/>
              </a:rPr>
              <a:t> </a:t>
            </a:r>
            <a:r>
              <a:rPr lang="es-ES" sz="2000" dirty="0" err="1">
                <a:solidFill>
                  <a:srgbClr val="002060"/>
                </a:solidFill>
                <a:latin typeface="Century Gothic"/>
                <a:ea typeface="Century Gothic"/>
                <a:cs typeface="Century Gothic"/>
                <a:sym typeface="Century Gothic"/>
              </a:rPr>
              <a:t>all</a:t>
            </a:r>
            <a:r>
              <a:rPr lang="es-ES" sz="2000" dirty="0">
                <a:solidFill>
                  <a:srgbClr val="002060"/>
                </a:solidFill>
                <a:latin typeface="Century Gothic"/>
                <a:ea typeface="Century Gothic"/>
                <a:cs typeface="Century Gothic"/>
                <a:sym typeface="Century Gothic"/>
              </a:rPr>
              <a:t> </a:t>
            </a:r>
            <a:r>
              <a:rPr lang="es-ES" sz="2000" dirty="0" err="1">
                <a:solidFill>
                  <a:srgbClr val="002060"/>
                </a:solidFill>
                <a:latin typeface="Century Gothic"/>
                <a:ea typeface="Century Gothic"/>
                <a:cs typeface="Century Gothic"/>
                <a:sym typeface="Century Gothic"/>
              </a:rPr>
              <a:t>the</a:t>
            </a:r>
            <a:r>
              <a:rPr lang="es-ES" sz="2000" dirty="0">
                <a:solidFill>
                  <a:srgbClr val="002060"/>
                </a:solidFill>
                <a:latin typeface="Century Gothic"/>
                <a:ea typeface="Century Gothic"/>
                <a:cs typeface="Century Gothic"/>
                <a:sym typeface="Century Gothic"/>
              </a:rPr>
              <a:t> </a:t>
            </a:r>
            <a:r>
              <a:rPr lang="es-ES" sz="2000" dirty="0" err="1">
                <a:solidFill>
                  <a:srgbClr val="002060"/>
                </a:solidFill>
                <a:latin typeface="Century Gothic"/>
                <a:ea typeface="Century Gothic"/>
                <a:cs typeface="Century Gothic"/>
                <a:sym typeface="Century Gothic"/>
              </a:rPr>
              <a:t>family</a:t>
            </a:r>
            <a:r>
              <a:rPr lang="es-ES" sz="2000" dirty="0">
                <a:solidFill>
                  <a:srgbClr val="002060"/>
                </a:solidFill>
                <a:latin typeface="Century Gothic"/>
                <a:ea typeface="Century Gothic"/>
                <a:cs typeface="Century Gothic"/>
                <a:sym typeface="Century Gothic"/>
              </a:rPr>
              <a:t> </a:t>
            </a:r>
            <a:r>
              <a:rPr lang="es-ES" sz="2000" dirty="0" err="1">
                <a:solidFill>
                  <a:srgbClr val="002060"/>
                </a:solidFill>
                <a:latin typeface="Century Gothic"/>
                <a:ea typeface="Century Gothic"/>
                <a:cs typeface="Century Gothic"/>
                <a:sym typeface="Century Gothic"/>
              </a:rPr>
              <a:t>is</a:t>
            </a:r>
            <a:r>
              <a:rPr lang="es-ES" sz="2000" dirty="0">
                <a:solidFill>
                  <a:srgbClr val="002060"/>
                </a:solidFill>
                <a:latin typeface="Century Gothic"/>
                <a:ea typeface="Century Gothic"/>
                <a:cs typeface="Century Gothic"/>
                <a:sym typeface="Century Gothic"/>
              </a:rPr>
              <a:t> in </a:t>
            </a:r>
            <a:r>
              <a:rPr lang="es-ES" sz="2000" dirty="0" err="1">
                <a:solidFill>
                  <a:srgbClr val="002060"/>
                </a:solidFill>
                <a:latin typeface="Century Gothic"/>
                <a:ea typeface="Century Gothic"/>
                <a:cs typeface="Century Gothic"/>
                <a:sym typeface="Century Gothic"/>
              </a:rPr>
              <a:t>this</a:t>
            </a:r>
            <a:r>
              <a:rPr lang="es-ES" sz="2000" dirty="0">
                <a:solidFill>
                  <a:srgbClr val="002060"/>
                </a:solidFill>
                <a:latin typeface="Century Gothic"/>
                <a:ea typeface="Century Gothic"/>
                <a:cs typeface="Century Gothic"/>
                <a:sym typeface="Century Gothic"/>
              </a:rPr>
              <a:t> country.</a:t>
            </a:r>
            <a:endParaRPr dirty="0"/>
          </a:p>
          <a:p>
            <a:pPr lvl="0"/>
            <a:r>
              <a:rPr lang="en-GB" sz="2000" dirty="0">
                <a:solidFill>
                  <a:srgbClr val="002060"/>
                </a:solidFill>
                <a:latin typeface="Century Gothic"/>
                <a:ea typeface="Century Gothic"/>
                <a:cs typeface="Century Gothic"/>
                <a:sym typeface="Century Gothic"/>
              </a:rPr>
              <a:t> (…</a:t>
            </a:r>
            <a:r>
              <a:rPr lang="en-GB" sz="2000" i="1" dirty="0" err="1">
                <a:solidFill>
                  <a:srgbClr val="002060"/>
                </a:solidFill>
                <a:ea typeface="Century Gothic"/>
                <a:cs typeface="Century Gothic"/>
                <a:sym typeface="Century Gothic"/>
              </a:rPr>
              <a:t>ellos</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prefieren</a:t>
            </a:r>
            <a:r>
              <a:rPr lang="en-GB" sz="2000" i="1" dirty="0">
                <a:solidFill>
                  <a:srgbClr val="002060"/>
                </a:solidFill>
                <a:ea typeface="Century Gothic"/>
                <a:cs typeface="Century Gothic"/>
                <a:sym typeface="Century Gothic"/>
              </a:rPr>
              <a:t> la </a:t>
            </a:r>
            <a:r>
              <a:rPr lang="en-GB" sz="2000" i="1" dirty="0" err="1">
                <a:solidFill>
                  <a:srgbClr val="002060"/>
                </a:solidFill>
                <a:ea typeface="Century Gothic"/>
                <a:cs typeface="Century Gothic"/>
                <a:sym typeface="Century Gothic"/>
              </a:rPr>
              <a:t>vida</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en</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Estados</a:t>
            </a:r>
            <a:r>
              <a:rPr lang="en-GB" sz="2000" i="1" dirty="0">
                <a:solidFill>
                  <a:srgbClr val="002060"/>
                </a:solidFill>
                <a:ea typeface="Century Gothic"/>
                <a:cs typeface="Century Gothic"/>
                <a:sym typeface="Century Gothic"/>
              </a:rPr>
              <a:t> Unidos </a:t>
            </a:r>
            <a:r>
              <a:rPr lang="en-GB" sz="2000" i="1" dirty="0" err="1">
                <a:solidFill>
                  <a:srgbClr val="002060"/>
                </a:solidFill>
                <a:ea typeface="Century Gothic"/>
                <a:cs typeface="Century Gothic"/>
                <a:sym typeface="Century Gothic"/>
              </a:rPr>
              <a:t>porque</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toda</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nuestra</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familia</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está</a:t>
            </a:r>
            <a:r>
              <a:rPr lang="en-GB" sz="2000" i="1" dirty="0">
                <a:solidFill>
                  <a:srgbClr val="002060"/>
                </a:solidFill>
                <a:ea typeface="Century Gothic"/>
                <a:cs typeface="Century Gothic"/>
                <a:sym typeface="Century Gothic"/>
              </a:rPr>
              <a:t> </a:t>
            </a:r>
            <a:r>
              <a:rPr lang="en-GB" sz="2000" i="1" dirty="0" err="1">
                <a:solidFill>
                  <a:srgbClr val="002060"/>
                </a:solidFill>
                <a:ea typeface="Century Gothic"/>
                <a:cs typeface="Century Gothic"/>
                <a:sym typeface="Century Gothic"/>
              </a:rPr>
              <a:t>en</a:t>
            </a:r>
            <a:r>
              <a:rPr lang="en-GB" sz="2000" i="1" dirty="0">
                <a:solidFill>
                  <a:srgbClr val="002060"/>
                </a:solidFill>
                <a:ea typeface="Century Gothic"/>
                <a:cs typeface="Century Gothic"/>
                <a:sym typeface="Century Gothic"/>
              </a:rPr>
              <a:t> </a:t>
            </a:r>
            <a:r>
              <a:rPr lang="en-GB" sz="2000" i="1" err="1">
                <a:solidFill>
                  <a:srgbClr val="002060"/>
                </a:solidFill>
                <a:ea typeface="Century Gothic"/>
                <a:cs typeface="Century Gothic"/>
                <a:sym typeface="Century Gothic"/>
              </a:rPr>
              <a:t>este</a:t>
            </a:r>
            <a:r>
              <a:rPr lang="en-GB" sz="2000" i="1">
                <a:solidFill>
                  <a:srgbClr val="002060"/>
                </a:solidFill>
                <a:ea typeface="Century Gothic"/>
                <a:cs typeface="Century Gothic"/>
                <a:sym typeface="Century Gothic"/>
              </a:rPr>
              <a:t> país.)</a:t>
            </a:r>
            <a:endParaRPr sz="2000" i="1" dirty="0">
              <a:solidFill>
                <a:srgbClr val="002060"/>
              </a:solidFill>
              <a:latin typeface="Century Gothic"/>
              <a:ea typeface="Century Gothic"/>
              <a:cs typeface="Century Gothic"/>
              <a:sym typeface="Century Gothic"/>
            </a:endParaRPr>
          </a:p>
        </p:txBody>
      </p:sp>
      <p:pic>
        <p:nvPicPr>
          <p:cNvPr id="3" name="Imagen 2" descr="Imagen que contiene juguete, muñeca&#10;&#10;Descripción generada automáticamente">
            <a:extLst>
              <a:ext uri="{FF2B5EF4-FFF2-40B4-BE49-F238E27FC236}">
                <a16:creationId xmlns:a16="http://schemas.microsoft.com/office/drawing/2014/main" id="{9A8EBEB6-C7DF-A844-A012-A8779F2E164D}"/>
              </a:ext>
            </a:extLst>
          </p:cNvPr>
          <p:cNvPicPr>
            <a:picLocks noChangeAspect="1"/>
          </p:cNvPicPr>
          <p:nvPr/>
        </p:nvPicPr>
        <p:blipFill rotWithShape="1">
          <a:blip r:embed="rId3"/>
          <a:srcRect l="26682"/>
          <a:stretch/>
        </p:blipFill>
        <p:spPr>
          <a:xfrm>
            <a:off x="8816740" y="2218642"/>
            <a:ext cx="4283247" cy="3289300"/>
          </a:xfrm>
          <a:prstGeom prst="rect">
            <a:avLst/>
          </a:prstGeom>
        </p:spPr>
      </p:pic>
    </p:spTree>
    <p:extLst>
      <p:ext uri="{BB962C8B-B14F-4D97-AF65-F5344CB8AC3E}">
        <p14:creationId xmlns:p14="http://schemas.microsoft.com/office/powerpoint/2010/main" val="195840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337" y="392649"/>
            <a:ext cx="9146510" cy="400919"/>
          </a:xfrm>
        </p:spPr>
        <p:txBody>
          <a:bodyPr>
            <a:normAutofit/>
          </a:bodyPr>
          <a:lstStyle/>
          <a:p>
            <a:r>
              <a:rPr lang="en-GB" sz="2200" b="1" dirty="0" err="1"/>
              <a:t>Escucha</a:t>
            </a:r>
            <a:r>
              <a:rPr lang="en-GB" sz="2200" b="1" dirty="0"/>
              <a:t> </a:t>
            </a:r>
            <a:r>
              <a:rPr lang="en-GB" sz="2200" b="1" dirty="0" err="1"/>
              <a:t>cada</a:t>
            </a:r>
            <a:r>
              <a:rPr lang="en-GB" sz="2200" b="1" dirty="0"/>
              <a:t> audio y decide </a:t>
            </a:r>
            <a:r>
              <a:rPr lang="en-GB" sz="2200" b="1" dirty="0" err="1"/>
              <a:t>cómo</a:t>
            </a:r>
            <a:r>
              <a:rPr lang="en-GB" sz="2200" b="1" dirty="0"/>
              <a:t> </a:t>
            </a:r>
            <a:r>
              <a:rPr lang="en-GB" sz="2200" b="1" dirty="0" err="1"/>
              <a:t>puede</a:t>
            </a:r>
            <a:r>
              <a:rPr lang="en-GB" sz="2200" b="1" dirty="0"/>
              <a:t> </a:t>
            </a:r>
            <a:r>
              <a:rPr lang="en-GB" sz="2200" b="1" dirty="0" err="1"/>
              <a:t>terminar</a:t>
            </a:r>
            <a:r>
              <a:rPr lang="en-GB" sz="2200" b="1" dirty="0"/>
              <a:t> la </a:t>
            </a:r>
            <a:r>
              <a:rPr lang="en-GB" sz="2200" b="1" dirty="0" err="1"/>
              <a:t>frase</a:t>
            </a:r>
            <a:r>
              <a:rPr lang="en-GB" sz="2200" b="1" dirty="0"/>
              <a:t>.</a:t>
            </a:r>
          </a:p>
        </p:txBody>
      </p:sp>
      <p:sp>
        <p:nvSpPr>
          <p:cNvPr id="5" name="Action Button: Custom 22">
            <a:hlinkClick r:id="" action="ppaction://noaction" highlightClick="1">
              <a:snd r:embed="rId3" name="1 Mi hermano.wav"/>
            </a:hlinkClick>
            <a:extLst>
              <a:ext uri="{FF2B5EF4-FFF2-40B4-BE49-F238E27FC236}">
                <a16:creationId xmlns:a16="http://schemas.microsoft.com/office/drawing/2014/main" id="{FB2B487E-AE86-8D46-9F69-B9F58A67C5C9}"/>
              </a:ext>
            </a:extLst>
          </p:cNvPr>
          <p:cNvSpPr/>
          <p:nvPr/>
        </p:nvSpPr>
        <p:spPr>
          <a:xfrm>
            <a:off x="387743" y="167592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22">
            <a:hlinkClick r:id="" action="ppaction://noaction" highlightClick="1">
              <a:snd r:embed="rId4" name="2 Asistimos a_NEW.wav"/>
            </a:hlinkClick>
            <a:extLst>
              <a:ext uri="{FF2B5EF4-FFF2-40B4-BE49-F238E27FC236}">
                <a16:creationId xmlns:a16="http://schemas.microsoft.com/office/drawing/2014/main" id="{42369F97-9AD1-6646-AFB5-63F520DCEBDD}"/>
              </a:ext>
            </a:extLst>
          </p:cNvPr>
          <p:cNvSpPr/>
          <p:nvPr/>
        </p:nvSpPr>
        <p:spPr>
          <a:xfrm>
            <a:off x="387743" y="350113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Rounded Rectangle 11">
            <a:extLst>
              <a:ext uri="{FF2B5EF4-FFF2-40B4-BE49-F238E27FC236}">
                <a16:creationId xmlns:a16="http://schemas.microsoft.com/office/drawing/2014/main" id="{8FAB4FBE-551C-4AA9-B7F0-EB8B96CE3F0C}"/>
              </a:ext>
            </a:extLst>
          </p:cNvPr>
          <p:cNvSpPr/>
          <p:nvPr/>
        </p:nvSpPr>
        <p:spPr>
          <a:xfrm>
            <a:off x="9677400" y="183612"/>
            <a:ext cx="2334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escuchar</a:t>
            </a:r>
            <a:endParaRPr lang="en-GB" sz="2000" b="1" dirty="0">
              <a:solidFill>
                <a:prstClr val="white"/>
              </a:solidFill>
              <a:latin typeface="Century Gothic" panose="020B0502020202020204" pitchFamily="34" charset="0"/>
            </a:endParaRPr>
          </a:p>
        </p:txBody>
      </p:sp>
      <p:sp>
        <p:nvSpPr>
          <p:cNvPr id="24" name="Content Placeholder 2"/>
          <p:cNvSpPr txBox="1">
            <a:spLocks/>
          </p:cNvSpPr>
          <p:nvPr/>
        </p:nvSpPr>
        <p:spPr>
          <a:xfrm>
            <a:off x="932757" y="288659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LcParenR"/>
            </a:pPr>
            <a:endParaRPr lang="en-GB" dirty="0"/>
          </a:p>
        </p:txBody>
      </p:sp>
      <p:sp>
        <p:nvSpPr>
          <p:cNvPr id="16" name="Rectángulo 15">
            <a:extLst>
              <a:ext uri="{FF2B5EF4-FFF2-40B4-BE49-F238E27FC236}">
                <a16:creationId xmlns:a16="http://schemas.microsoft.com/office/drawing/2014/main" id="{BE4C01FE-7CC7-B54B-90FD-A72E159D66FD}"/>
              </a:ext>
            </a:extLst>
          </p:cNvPr>
          <p:cNvSpPr/>
          <p:nvPr/>
        </p:nvSpPr>
        <p:spPr>
          <a:xfrm>
            <a:off x="1005209" y="1464892"/>
            <a:ext cx="7746939" cy="769441"/>
          </a:xfrm>
          <a:prstGeom prst="rect">
            <a:avLst/>
          </a:prstGeom>
        </p:spPr>
        <p:txBody>
          <a:bodyPr wrap="square">
            <a:spAutoFit/>
          </a:bodyPr>
          <a:lstStyle/>
          <a:p>
            <a:pPr marL="514350" indent="-514350">
              <a:buFont typeface="Arial" panose="020B0604020202020204" pitchFamily="34" charset="0"/>
              <a:buAutoNum type="alphaLcParenR"/>
            </a:pPr>
            <a:r>
              <a:rPr lang="en-GB" sz="2200" dirty="0">
                <a:solidFill>
                  <a:schemeClr val="accent5">
                    <a:lumMod val="50000"/>
                  </a:schemeClr>
                </a:solidFill>
              </a:rPr>
              <a:t>… no </a:t>
            </a:r>
            <a:r>
              <a:rPr lang="en-GB" sz="2200" dirty="0" err="1">
                <a:solidFill>
                  <a:schemeClr val="accent5">
                    <a:lumMod val="50000"/>
                  </a:schemeClr>
                </a:solidFill>
              </a:rPr>
              <a:t>entendemos</a:t>
            </a:r>
            <a:r>
              <a:rPr lang="en-GB" sz="2200" dirty="0">
                <a:solidFill>
                  <a:schemeClr val="accent5">
                    <a:lumMod val="50000"/>
                  </a:schemeClr>
                </a:solidFill>
              </a:rPr>
              <a:t> el </a:t>
            </a:r>
            <a:r>
              <a:rPr lang="en-GB" sz="2200" dirty="0" err="1">
                <a:solidFill>
                  <a:schemeClr val="accent5">
                    <a:lumMod val="50000"/>
                  </a:schemeClr>
                </a:solidFill>
              </a:rPr>
              <a:t>español</a:t>
            </a:r>
            <a:r>
              <a:rPr lang="en-GB" sz="2200" dirty="0">
                <a:solidFill>
                  <a:schemeClr val="accent5">
                    <a:lumMod val="50000"/>
                  </a:schemeClr>
                </a:solidFill>
              </a:rPr>
              <a:t> </a:t>
            </a:r>
            <a:r>
              <a:rPr lang="en-GB" sz="2200" dirty="0" err="1">
                <a:solidFill>
                  <a:schemeClr val="accent5">
                    <a:lumMod val="50000"/>
                  </a:schemeClr>
                </a:solidFill>
              </a:rPr>
              <a:t>muy</a:t>
            </a:r>
            <a:r>
              <a:rPr lang="en-GB" sz="2200" dirty="0">
                <a:solidFill>
                  <a:schemeClr val="accent5">
                    <a:lumMod val="50000"/>
                  </a:schemeClr>
                </a:solidFill>
              </a:rPr>
              <a:t> bien.</a:t>
            </a:r>
          </a:p>
          <a:p>
            <a:pPr marL="514350" indent="-514350">
              <a:buFont typeface="Arial" panose="020B0604020202020204" pitchFamily="34" charset="0"/>
              <a:buAutoNum type="alphaLcParenR"/>
            </a:pPr>
            <a:r>
              <a:rPr lang="en-GB" sz="2200">
                <a:solidFill>
                  <a:schemeClr val="accent5">
                    <a:lumMod val="50000"/>
                  </a:schemeClr>
                </a:solidFill>
              </a:rPr>
              <a:t>... no pueden </a:t>
            </a:r>
            <a:r>
              <a:rPr lang="en-GB" sz="2200" dirty="0" err="1">
                <a:solidFill>
                  <a:schemeClr val="accent5">
                    <a:lumMod val="50000"/>
                  </a:schemeClr>
                </a:solidFill>
              </a:rPr>
              <a:t>entender</a:t>
            </a:r>
            <a:r>
              <a:rPr lang="en-GB" sz="2200" dirty="0">
                <a:solidFill>
                  <a:schemeClr val="accent5">
                    <a:lumMod val="50000"/>
                  </a:schemeClr>
                </a:solidFill>
              </a:rPr>
              <a:t> la </a:t>
            </a:r>
            <a:r>
              <a:rPr lang="en-GB" sz="2200" dirty="0" err="1">
                <a:solidFill>
                  <a:schemeClr val="accent5">
                    <a:lumMod val="50000"/>
                  </a:schemeClr>
                </a:solidFill>
              </a:rPr>
              <a:t>lengua</a:t>
            </a:r>
            <a:r>
              <a:rPr lang="en-GB" sz="2200" dirty="0">
                <a:solidFill>
                  <a:schemeClr val="accent5">
                    <a:lumMod val="50000"/>
                  </a:schemeClr>
                </a:solidFill>
              </a:rPr>
              <a:t> </a:t>
            </a:r>
            <a:r>
              <a:rPr lang="en-GB" sz="2200" dirty="0" err="1">
                <a:solidFill>
                  <a:schemeClr val="accent5">
                    <a:lumMod val="50000"/>
                  </a:schemeClr>
                </a:solidFill>
              </a:rPr>
              <a:t>española</a:t>
            </a:r>
            <a:r>
              <a:rPr lang="en-GB" sz="2200" dirty="0">
                <a:solidFill>
                  <a:schemeClr val="accent5">
                    <a:lumMod val="50000"/>
                  </a:schemeClr>
                </a:solidFill>
              </a:rPr>
              <a:t>.</a:t>
            </a:r>
          </a:p>
        </p:txBody>
      </p:sp>
      <p:sp>
        <p:nvSpPr>
          <p:cNvPr id="20" name="Rectángulo 19">
            <a:extLst>
              <a:ext uri="{FF2B5EF4-FFF2-40B4-BE49-F238E27FC236}">
                <a16:creationId xmlns:a16="http://schemas.microsoft.com/office/drawing/2014/main" id="{3D7F67F8-196C-3744-8498-ABD23D3A659C}"/>
              </a:ext>
            </a:extLst>
          </p:cNvPr>
          <p:cNvSpPr/>
          <p:nvPr/>
        </p:nvSpPr>
        <p:spPr>
          <a:xfrm>
            <a:off x="932757" y="3258021"/>
            <a:ext cx="9397544" cy="769441"/>
          </a:xfrm>
          <a:prstGeom prst="rect">
            <a:avLst/>
          </a:prstGeom>
        </p:spPr>
        <p:txBody>
          <a:bodyPr wrap="square">
            <a:spAutoFit/>
          </a:bodyPr>
          <a:lstStyle/>
          <a:p>
            <a:pPr marL="514350" indent="-514350">
              <a:buFont typeface="Arial" panose="020B0604020202020204" pitchFamily="34" charset="0"/>
              <a:buAutoNum type="alphaLcParenR"/>
            </a:pPr>
            <a:r>
              <a:rPr lang="en-GB" sz="2200" dirty="0">
                <a:solidFill>
                  <a:schemeClr val="accent5">
                    <a:lumMod val="50000"/>
                  </a:schemeClr>
                </a:solidFill>
              </a:rPr>
              <a:t>... con </a:t>
            </a:r>
            <a:r>
              <a:rPr lang="en-GB" sz="2200" dirty="0" err="1">
                <a:solidFill>
                  <a:schemeClr val="accent5">
                    <a:lumMod val="50000"/>
                  </a:schemeClr>
                </a:solidFill>
              </a:rPr>
              <a:t>compañeros</a:t>
            </a:r>
            <a:r>
              <a:rPr lang="en-GB" sz="2200" dirty="0">
                <a:solidFill>
                  <a:schemeClr val="accent5">
                    <a:lumMod val="50000"/>
                  </a:schemeClr>
                </a:solidFill>
              </a:rPr>
              <a:t> </a:t>
            </a:r>
            <a:r>
              <a:rPr lang="en-GB" sz="2200" dirty="0" err="1">
                <a:solidFill>
                  <a:schemeClr val="accent5">
                    <a:lumMod val="50000"/>
                  </a:schemeClr>
                </a:solidFill>
              </a:rPr>
              <a:t>extranjeros</a:t>
            </a:r>
            <a:r>
              <a:rPr lang="en-GB" sz="2200" dirty="0">
                <a:solidFill>
                  <a:schemeClr val="accent5">
                    <a:lumMod val="50000"/>
                  </a:schemeClr>
                </a:solidFill>
              </a:rPr>
              <a:t>.</a:t>
            </a:r>
          </a:p>
          <a:p>
            <a:pPr marL="514350" indent="-514350">
              <a:buFont typeface="Arial" panose="020B0604020202020204" pitchFamily="34" charset="0"/>
              <a:buAutoNum type="alphaLcParenR"/>
            </a:pPr>
            <a:r>
              <a:rPr lang="en-GB" sz="2200">
                <a:solidFill>
                  <a:schemeClr val="accent5">
                    <a:lumMod val="50000"/>
                  </a:schemeClr>
                </a:solidFill>
              </a:rPr>
              <a:t>… poder </a:t>
            </a:r>
            <a:r>
              <a:rPr lang="en-GB" sz="2200" dirty="0" err="1">
                <a:solidFill>
                  <a:schemeClr val="accent5">
                    <a:lumMod val="50000"/>
                  </a:schemeClr>
                </a:solidFill>
              </a:rPr>
              <a:t>aprender</a:t>
            </a:r>
            <a:r>
              <a:rPr lang="en-GB" sz="2200" dirty="0">
                <a:solidFill>
                  <a:schemeClr val="accent5">
                    <a:lumMod val="50000"/>
                  </a:schemeClr>
                </a:solidFill>
              </a:rPr>
              <a:t> </a:t>
            </a:r>
            <a:r>
              <a:rPr lang="en-GB" sz="2200" dirty="0" err="1">
                <a:solidFill>
                  <a:schemeClr val="accent5">
                    <a:lumMod val="50000"/>
                  </a:schemeClr>
                </a:solidFill>
              </a:rPr>
              <a:t>historia</a:t>
            </a:r>
            <a:r>
              <a:rPr lang="en-GB" sz="2200" dirty="0">
                <a:solidFill>
                  <a:schemeClr val="accent5">
                    <a:lumMod val="50000"/>
                  </a:schemeClr>
                </a:solidFill>
              </a:rPr>
              <a:t> y </a:t>
            </a:r>
            <a:r>
              <a:rPr lang="en-GB" sz="2200" dirty="0" err="1">
                <a:solidFill>
                  <a:schemeClr val="accent5">
                    <a:lumMod val="50000"/>
                  </a:schemeClr>
                </a:solidFill>
              </a:rPr>
              <a:t>hacer</a:t>
            </a:r>
            <a:r>
              <a:rPr lang="en-GB" sz="2200" dirty="0">
                <a:solidFill>
                  <a:schemeClr val="accent5">
                    <a:lumMod val="50000"/>
                  </a:schemeClr>
                </a:solidFill>
              </a:rPr>
              <a:t> </a:t>
            </a:r>
            <a:r>
              <a:rPr lang="en-GB" sz="2200" dirty="0" err="1">
                <a:solidFill>
                  <a:schemeClr val="accent5">
                    <a:lumMod val="50000"/>
                  </a:schemeClr>
                </a:solidFill>
              </a:rPr>
              <a:t>deporte</a:t>
            </a:r>
            <a:r>
              <a:rPr lang="en-GB" sz="2200" dirty="0">
                <a:solidFill>
                  <a:schemeClr val="accent5">
                    <a:lumMod val="50000"/>
                  </a:schemeClr>
                </a:solidFill>
              </a:rPr>
              <a:t>.</a:t>
            </a:r>
          </a:p>
        </p:txBody>
      </p:sp>
      <p:sp>
        <p:nvSpPr>
          <p:cNvPr id="21" name="Action Button: Custom 22">
            <a:hlinkClick r:id="" action="ppaction://noaction" highlightClick="1">
              <a:snd r:embed="rId5" name="3 Cuando salimos.wav"/>
            </a:hlinkClick>
            <a:extLst>
              <a:ext uri="{FF2B5EF4-FFF2-40B4-BE49-F238E27FC236}">
                <a16:creationId xmlns:a16="http://schemas.microsoft.com/office/drawing/2014/main" id="{2E85EDC3-7913-E54B-AE5E-3FB96A6F0331}"/>
              </a:ext>
            </a:extLst>
          </p:cNvPr>
          <p:cNvSpPr/>
          <p:nvPr/>
        </p:nvSpPr>
        <p:spPr>
          <a:xfrm>
            <a:off x="387743" y="532635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ángulo 21">
            <a:extLst>
              <a:ext uri="{FF2B5EF4-FFF2-40B4-BE49-F238E27FC236}">
                <a16:creationId xmlns:a16="http://schemas.microsoft.com/office/drawing/2014/main" id="{5AF7D1C3-A423-D240-A00E-5228DD112BC0}"/>
              </a:ext>
            </a:extLst>
          </p:cNvPr>
          <p:cNvSpPr/>
          <p:nvPr/>
        </p:nvSpPr>
        <p:spPr>
          <a:xfrm>
            <a:off x="968983" y="5112211"/>
            <a:ext cx="10254033" cy="769441"/>
          </a:xfrm>
          <a:prstGeom prst="rect">
            <a:avLst/>
          </a:prstGeom>
        </p:spPr>
        <p:txBody>
          <a:bodyPr wrap="square">
            <a:spAutoFit/>
          </a:bodyPr>
          <a:lstStyle/>
          <a:p>
            <a:pPr marL="514350" indent="-514350">
              <a:buFont typeface="Arial" panose="020B0604020202020204" pitchFamily="34" charset="0"/>
              <a:buAutoNum type="alphaLcParenR"/>
            </a:pP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el </a:t>
            </a:r>
            <a:r>
              <a:rPr lang="en-GB" sz="2200" dirty="0" err="1">
                <a:solidFill>
                  <a:schemeClr val="accent5">
                    <a:lumMod val="50000"/>
                  </a:schemeClr>
                </a:solidFill>
              </a:rPr>
              <a:t>autobús</a:t>
            </a:r>
            <a:r>
              <a:rPr lang="en-GB" sz="2200" dirty="0">
                <a:solidFill>
                  <a:schemeClr val="accent5">
                    <a:lumMod val="50000"/>
                  </a:schemeClr>
                </a:solidFill>
              </a:rPr>
              <a:t> para </a:t>
            </a:r>
            <a:r>
              <a:rPr lang="en-GB" sz="2200" dirty="0" err="1">
                <a:solidFill>
                  <a:schemeClr val="accent5">
                    <a:lumMod val="50000"/>
                  </a:schemeClr>
                </a:solidFill>
              </a:rPr>
              <a:t>volver</a:t>
            </a:r>
            <a:r>
              <a:rPr lang="en-GB" sz="2200" dirty="0">
                <a:solidFill>
                  <a:schemeClr val="accent5">
                    <a:lumMod val="50000"/>
                  </a:schemeClr>
                </a:solidFill>
              </a:rPr>
              <a:t> a casa.</a:t>
            </a:r>
          </a:p>
          <a:p>
            <a:pPr marL="514350" indent="-514350">
              <a:buFont typeface="Arial" panose="020B0604020202020204" pitchFamily="34" charset="0"/>
              <a:buAutoNum type="alphaLcParenR"/>
            </a:pPr>
            <a:r>
              <a:rPr lang="en-GB" sz="2200" dirty="0">
                <a:solidFill>
                  <a:schemeClr val="accent5">
                    <a:lumMod val="50000"/>
                  </a:schemeClr>
                </a:solidFill>
              </a:rPr>
              <a:t>… </a:t>
            </a:r>
            <a:r>
              <a:rPr lang="en-GB" sz="2200" dirty="0" err="1">
                <a:solidFill>
                  <a:schemeClr val="accent5">
                    <a:lumMod val="50000"/>
                  </a:schemeClr>
                </a:solidFill>
              </a:rPr>
              <a:t>solemos</a:t>
            </a:r>
            <a:r>
              <a:rPr lang="en-GB" sz="2200" dirty="0">
                <a:solidFill>
                  <a:schemeClr val="accent5">
                    <a:lumMod val="50000"/>
                  </a:schemeClr>
                </a:solidFill>
              </a:rPr>
              <a:t> usar el </a:t>
            </a:r>
            <a:r>
              <a:rPr lang="en-GB" sz="2200" dirty="0" err="1">
                <a:solidFill>
                  <a:schemeClr val="accent5">
                    <a:lumMod val="50000"/>
                  </a:schemeClr>
                </a:solidFill>
              </a:rPr>
              <a:t>transporte</a:t>
            </a:r>
            <a:r>
              <a:rPr lang="en-GB" sz="2200" dirty="0">
                <a:solidFill>
                  <a:schemeClr val="accent5">
                    <a:lumMod val="50000"/>
                  </a:schemeClr>
                </a:solidFill>
              </a:rPr>
              <a:t> </a:t>
            </a:r>
            <a:r>
              <a:rPr lang="en-GB" sz="2200" dirty="0" err="1">
                <a:solidFill>
                  <a:schemeClr val="accent5">
                    <a:lumMod val="50000"/>
                  </a:schemeClr>
                </a:solidFill>
              </a:rPr>
              <a:t>público</a:t>
            </a:r>
            <a:r>
              <a:rPr lang="en-GB" sz="2200" dirty="0">
                <a:solidFill>
                  <a:schemeClr val="accent5">
                    <a:lumMod val="50000"/>
                  </a:schemeClr>
                </a:solidFill>
              </a:rPr>
              <a:t>.</a:t>
            </a:r>
          </a:p>
        </p:txBody>
      </p:sp>
      <p:pic>
        <p:nvPicPr>
          <p:cNvPr id="1026" name="Picture 2" descr="man and woman walking on pedestrian lane">
            <a:extLst>
              <a:ext uri="{FF2B5EF4-FFF2-40B4-BE49-F238E27FC236}">
                <a16:creationId xmlns:a16="http://schemas.microsoft.com/office/drawing/2014/main" id="{3EB50373-CF05-BF4A-AAFE-FD723F5AB4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980" r="6616" b="21706"/>
          <a:stretch/>
        </p:blipFill>
        <p:spPr bwMode="auto">
          <a:xfrm>
            <a:off x="9789373" y="2826228"/>
            <a:ext cx="2110654" cy="2634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o men sitting on concrete chair near building during daytime">
            <a:extLst>
              <a:ext uri="{FF2B5EF4-FFF2-40B4-BE49-F238E27FC236}">
                <a16:creationId xmlns:a16="http://schemas.microsoft.com/office/drawing/2014/main" id="{7701DCAC-0E21-DE4D-A052-D01C529CE1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5847" y="830408"/>
            <a:ext cx="2537758" cy="190331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5A099E1-F19C-AA40-859F-A21C8D44B123}"/>
              </a:ext>
            </a:extLst>
          </p:cNvPr>
          <p:cNvSpPr txBox="1"/>
          <p:nvPr/>
        </p:nvSpPr>
        <p:spPr>
          <a:xfrm>
            <a:off x="9375847" y="5633370"/>
            <a:ext cx="2636164" cy="707886"/>
          </a:xfrm>
          <a:prstGeom prst="rect">
            <a:avLst/>
          </a:prstGeom>
          <a:solidFill>
            <a:schemeClr val="accent4">
              <a:lumMod val="20000"/>
              <a:lumOff val="80000"/>
            </a:schemeClr>
          </a:solidFill>
        </p:spPr>
        <p:txBody>
          <a:bodyPr wrap="square" rtlCol="0">
            <a:spAutoFit/>
          </a:bodyPr>
          <a:lstStyle/>
          <a:p>
            <a:pPr algn="ctr"/>
            <a:r>
              <a:rPr lang="es-GB" sz="2000" dirty="0">
                <a:solidFill>
                  <a:schemeClr val="accent5">
                    <a:lumMod val="50000"/>
                  </a:schemeClr>
                </a:solidFill>
              </a:rPr>
              <a:t>Fotos de “Pequeña Habana”, Miami.</a:t>
            </a:r>
          </a:p>
        </p:txBody>
      </p:sp>
      <p:sp>
        <p:nvSpPr>
          <p:cNvPr id="33" name="Rectángulo 32">
            <a:extLst>
              <a:ext uri="{FF2B5EF4-FFF2-40B4-BE49-F238E27FC236}">
                <a16:creationId xmlns:a16="http://schemas.microsoft.com/office/drawing/2014/main" id="{BACAB69B-AE20-5440-A55B-544F526F3E6F}"/>
              </a:ext>
            </a:extLst>
          </p:cNvPr>
          <p:cNvSpPr/>
          <p:nvPr/>
        </p:nvSpPr>
        <p:spPr>
          <a:xfrm>
            <a:off x="1005209" y="1034005"/>
            <a:ext cx="7746939" cy="430887"/>
          </a:xfrm>
          <a:prstGeom prst="rect">
            <a:avLst/>
          </a:prstGeom>
        </p:spPr>
        <p:txBody>
          <a:bodyPr wrap="square">
            <a:spAutoFit/>
          </a:bodyPr>
          <a:lstStyle/>
          <a:p>
            <a:r>
              <a:rPr lang="en-GB" sz="2200" dirty="0">
                <a:solidFill>
                  <a:schemeClr val="accent5">
                    <a:lumMod val="50000"/>
                  </a:schemeClr>
                </a:solidFill>
              </a:rPr>
              <a:t>Mi </a:t>
            </a:r>
            <a:r>
              <a:rPr lang="en-GB" sz="2200" dirty="0" err="1">
                <a:solidFill>
                  <a:schemeClr val="accent5">
                    <a:lumMod val="50000"/>
                  </a:schemeClr>
                </a:solidFill>
              </a:rPr>
              <a:t>hermano</a:t>
            </a:r>
            <a:r>
              <a:rPr lang="en-GB" sz="2200" dirty="0">
                <a:solidFill>
                  <a:schemeClr val="accent5">
                    <a:lumMod val="50000"/>
                  </a:schemeClr>
                </a:solidFill>
              </a:rPr>
              <a:t> Jorge Jesús y </a:t>
            </a:r>
            <a:r>
              <a:rPr lang="en-GB" sz="2200" dirty="0" err="1">
                <a:solidFill>
                  <a:schemeClr val="accent5">
                    <a:lumMod val="50000"/>
                  </a:schemeClr>
                </a:solidFill>
              </a:rPr>
              <a:t>yo</a:t>
            </a:r>
            <a:r>
              <a:rPr lang="en-GB" sz="2200" dirty="0">
                <a:solidFill>
                  <a:schemeClr val="accent5">
                    <a:lumMod val="50000"/>
                  </a:schemeClr>
                </a:solidFill>
              </a:rPr>
              <a:t> </a:t>
            </a:r>
            <a:r>
              <a:rPr lang="en-GB" sz="2200" dirty="0" err="1">
                <a:solidFill>
                  <a:schemeClr val="accent5">
                    <a:lumMod val="50000"/>
                  </a:schemeClr>
                </a:solidFill>
              </a:rPr>
              <a:t>somos</a:t>
            </a:r>
            <a:r>
              <a:rPr lang="en-GB" sz="2200" dirty="0">
                <a:solidFill>
                  <a:schemeClr val="accent5">
                    <a:lumMod val="50000"/>
                  </a:schemeClr>
                </a:solidFill>
              </a:rPr>
              <a:t> </a:t>
            </a:r>
            <a:r>
              <a:rPr lang="en-GB" sz="2200" dirty="0" err="1">
                <a:solidFill>
                  <a:schemeClr val="accent5">
                    <a:lumMod val="50000"/>
                  </a:schemeClr>
                </a:solidFill>
              </a:rPr>
              <a:t>cubanos</a:t>
            </a:r>
            <a:r>
              <a:rPr lang="en-GB" sz="2200" dirty="0">
                <a:solidFill>
                  <a:schemeClr val="accent5">
                    <a:lumMod val="50000"/>
                  </a:schemeClr>
                </a:solidFill>
              </a:rPr>
              <a:t>, </a:t>
            </a:r>
            <a:r>
              <a:rPr lang="en-GB" sz="2200" dirty="0" err="1">
                <a:solidFill>
                  <a:schemeClr val="accent5">
                    <a:lumMod val="50000"/>
                  </a:schemeClr>
                </a:solidFill>
              </a:rPr>
              <a:t>pero</a:t>
            </a:r>
            <a:r>
              <a:rPr lang="en-GB" sz="2200" dirty="0">
                <a:solidFill>
                  <a:schemeClr val="accent5">
                    <a:lumMod val="50000"/>
                  </a:schemeClr>
                </a:solidFill>
              </a:rPr>
              <a:t>...</a:t>
            </a:r>
          </a:p>
        </p:txBody>
      </p:sp>
      <p:sp>
        <p:nvSpPr>
          <p:cNvPr id="34" name="Rectángulo 33">
            <a:extLst>
              <a:ext uri="{FF2B5EF4-FFF2-40B4-BE49-F238E27FC236}">
                <a16:creationId xmlns:a16="http://schemas.microsoft.com/office/drawing/2014/main" id="{E9EFC2AB-32F1-5144-A32E-002A54A88DDD}"/>
              </a:ext>
            </a:extLst>
          </p:cNvPr>
          <p:cNvSpPr/>
          <p:nvPr/>
        </p:nvSpPr>
        <p:spPr>
          <a:xfrm>
            <a:off x="968983" y="2807407"/>
            <a:ext cx="9397544" cy="430887"/>
          </a:xfrm>
          <a:prstGeom prst="rect">
            <a:avLst/>
          </a:prstGeom>
        </p:spPr>
        <p:txBody>
          <a:bodyPr wrap="square">
            <a:spAutoFit/>
          </a:bodyPr>
          <a:lstStyle/>
          <a:p>
            <a:r>
              <a:rPr lang="en-GB" sz="2200" dirty="0" err="1">
                <a:solidFill>
                  <a:schemeClr val="accent5">
                    <a:lumMod val="50000"/>
                  </a:schemeClr>
                </a:solidFill>
              </a:rPr>
              <a:t>Asistimos</a:t>
            </a:r>
            <a:r>
              <a:rPr lang="en-GB" sz="2200" dirty="0">
                <a:solidFill>
                  <a:schemeClr val="accent5">
                    <a:lumMod val="50000"/>
                  </a:schemeClr>
                </a:solidFill>
              </a:rPr>
              <a:t> a un </a:t>
            </a:r>
            <a:r>
              <a:rPr lang="en-GB" sz="2200">
                <a:solidFill>
                  <a:schemeClr val="accent5">
                    <a:lumMod val="50000"/>
                  </a:schemeClr>
                </a:solidFill>
              </a:rPr>
              <a:t>colegio genial...</a:t>
            </a:r>
            <a:endParaRPr lang="en-GB" sz="2200" dirty="0">
              <a:solidFill>
                <a:schemeClr val="accent5">
                  <a:lumMod val="50000"/>
                </a:schemeClr>
              </a:solidFill>
            </a:endParaRPr>
          </a:p>
        </p:txBody>
      </p:sp>
      <p:sp>
        <p:nvSpPr>
          <p:cNvPr id="35" name="Rectángulo 34">
            <a:extLst>
              <a:ext uri="{FF2B5EF4-FFF2-40B4-BE49-F238E27FC236}">
                <a16:creationId xmlns:a16="http://schemas.microsoft.com/office/drawing/2014/main" id="{6F954493-5E1F-6248-A9EB-AFF1913C0626}"/>
              </a:ext>
            </a:extLst>
          </p:cNvPr>
          <p:cNvSpPr/>
          <p:nvPr/>
        </p:nvSpPr>
        <p:spPr>
          <a:xfrm>
            <a:off x="1005209" y="4684433"/>
            <a:ext cx="10254033" cy="430887"/>
          </a:xfrm>
          <a:prstGeom prst="rect">
            <a:avLst/>
          </a:prstGeom>
        </p:spPr>
        <p:txBody>
          <a:bodyPr wrap="square">
            <a:spAutoFit/>
          </a:bodyPr>
          <a:lstStyle/>
          <a:p>
            <a:r>
              <a:rPr lang="en-GB" sz="2200" dirty="0" err="1">
                <a:solidFill>
                  <a:schemeClr val="accent5">
                    <a:lumMod val="50000"/>
                  </a:schemeClr>
                </a:solidFill>
              </a:rPr>
              <a:t>Cuando</a:t>
            </a:r>
            <a:r>
              <a:rPr lang="en-GB" sz="2200" dirty="0">
                <a:solidFill>
                  <a:schemeClr val="accent5">
                    <a:lumMod val="50000"/>
                  </a:schemeClr>
                </a:solidFill>
              </a:rPr>
              <a:t> </a:t>
            </a:r>
            <a:r>
              <a:rPr lang="en-GB" sz="2200" dirty="0" err="1">
                <a:solidFill>
                  <a:schemeClr val="accent5">
                    <a:lumMod val="50000"/>
                  </a:schemeClr>
                </a:solidFill>
              </a:rPr>
              <a:t>salimos</a:t>
            </a:r>
            <a:r>
              <a:rPr lang="en-GB" sz="2200" dirty="0">
                <a:solidFill>
                  <a:schemeClr val="accent5">
                    <a:lumMod val="50000"/>
                  </a:schemeClr>
                </a:solidFill>
              </a:rPr>
              <a:t> de </a:t>
            </a:r>
            <a:r>
              <a:rPr lang="en-GB" sz="2200" dirty="0" err="1">
                <a:solidFill>
                  <a:schemeClr val="accent5">
                    <a:lumMod val="50000"/>
                  </a:schemeClr>
                </a:solidFill>
              </a:rPr>
              <a:t>clase</a:t>
            </a:r>
            <a:r>
              <a:rPr lang="en-GB" sz="2200" dirty="0">
                <a:solidFill>
                  <a:schemeClr val="accent5">
                    <a:lumMod val="50000"/>
                  </a:schemeClr>
                </a:solidFill>
              </a:rPr>
              <a:t>...</a:t>
            </a:r>
          </a:p>
        </p:txBody>
      </p:sp>
      <p:pic>
        <p:nvPicPr>
          <p:cNvPr id="36" name="Picture 2" descr="Powerpoint Check Mark Symbol">
            <a:extLst>
              <a:ext uri="{FF2B5EF4-FFF2-40B4-BE49-F238E27FC236}">
                <a16:creationId xmlns:a16="http://schemas.microsoft.com/office/drawing/2014/main" id="{01274FAF-0034-7F43-B73D-4A81637F9D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7510" y="1428064"/>
            <a:ext cx="415404" cy="4327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owerpoint Check Mark Symbol">
            <a:extLst>
              <a:ext uri="{FF2B5EF4-FFF2-40B4-BE49-F238E27FC236}">
                <a16:creationId xmlns:a16="http://schemas.microsoft.com/office/drawing/2014/main" id="{38F2E13C-4A30-5F48-9AE8-C1C7D67DF6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2855" y="3217266"/>
            <a:ext cx="415404" cy="4327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owerpoint Check Mark Symbol">
            <a:extLst>
              <a:ext uri="{FF2B5EF4-FFF2-40B4-BE49-F238E27FC236}">
                <a16:creationId xmlns:a16="http://schemas.microsoft.com/office/drawing/2014/main" id="{54DF52B0-7D9C-D646-9D51-018FF68F5F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2106" y="5409694"/>
            <a:ext cx="415404" cy="432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79971" y="5907104"/>
            <a:ext cx="952500" cy="461665"/>
          </a:xfrm>
          <a:prstGeom prst="rect">
            <a:avLst/>
          </a:prstGeom>
          <a:noFill/>
        </p:spPr>
        <p:txBody>
          <a:bodyPr wrap="square" rtlCol="0">
            <a:spAutoFit/>
          </a:bodyPr>
          <a:lstStyle/>
          <a:p>
            <a:pPr algn="l"/>
            <a:r>
              <a:rPr lang="en-GB" sz="2400">
                <a:solidFill>
                  <a:schemeClr val="accent5">
                    <a:lumMod val="50000"/>
                  </a:schemeClr>
                </a:solidFill>
              </a:rPr>
              <a:t>[1/2]</a:t>
            </a:r>
            <a:endParaRPr lang="en-GB" sz="2400" dirty="0">
              <a:solidFill>
                <a:schemeClr val="accent5">
                  <a:lumMod val="50000"/>
                </a:schemeClr>
              </a:solidFill>
            </a:endParaRPr>
          </a:p>
        </p:txBody>
      </p:sp>
    </p:spTree>
    <p:extLst>
      <p:ext uri="{BB962C8B-B14F-4D97-AF65-F5344CB8AC3E}">
        <p14:creationId xmlns:p14="http://schemas.microsoft.com/office/powerpoint/2010/main" val="13890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337" y="398711"/>
            <a:ext cx="9146510" cy="400919"/>
          </a:xfrm>
        </p:spPr>
        <p:txBody>
          <a:bodyPr>
            <a:normAutofit/>
          </a:bodyPr>
          <a:lstStyle/>
          <a:p>
            <a:r>
              <a:rPr lang="en-GB" sz="2200" b="1" dirty="0" err="1"/>
              <a:t>Escucha</a:t>
            </a:r>
            <a:r>
              <a:rPr lang="en-GB" sz="2200" b="1" dirty="0"/>
              <a:t> </a:t>
            </a:r>
            <a:r>
              <a:rPr lang="en-GB" sz="2200" b="1" dirty="0" err="1"/>
              <a:t>cada</a:t>
            </a:r>
            <a:r>
              <a:rPr lang="en-GB" sz="2200" b="1" dirty="0"/>
              <a:t> audio y decide </a:t>
            </a:r>
            <a:r>
              <a:rPr lang="en-GB" sz="2200" b="1" dirty="0" err="1"/>
              <a:t>cómo</a:t>
            </a:r>
            <a:r>
              <a:rPr lang="en-GB" sz="2200" b="1" dirty="0"/>
              <a:t> </a:t>
            </a:r>
            <a:r>
              <a:rPr lang="en-GB" sz="2200" b="1" dirty="0" err="1"/>
              <a:t>puede</a:t>
            </a:r>
            <a:r>
              <a:rPr lang="en-GB" sz="2200" b="1" dirty="0"/>
              <a:t> </a:t>
            </a:r>
            <a:r>
              <a:rPr lang="en-GB" sz="2200" b="1" dirty="0" err="1"/>
              <a:t>terminar</a:t>
            </a:r>
            <a:r>
              <a:rPr lang="en-GB" sz="2200" b="1" dirty="0"/>
              <a:t> la </a:t>
            </a:r>
            <a:r>
              <a:rPr lang="en-GB" sz="2200" b="1" dirty="0" err="1"/>
              <a:t>frase</a:t>
            </a:r>
            <a:r>
              <a:rPr lang="en-GB" sz="2200" b="1" dirty="0"/>
              <a:t>.</a:t>
            </a:r>
          </a:p>
        </p:txBody>
      </p:sp>
      <p:sp>
        <p:nvSpPr>
          <p:cNvPr id="13" name="Rounded Rectangle 11">
            <a:extLst>
              <a:ext uri="{FF2B5EF4-FFF2-40B4-BE49-F238E27FC236}">
                <a16:creationId xmlns:a16="http://schemas.microsoft.com/office/drawing/2014/main" id="{8FAB4FBE-551C-4AA9-B7F0-EB8B96CE3F0C}"/>
              </a:ext>
            </a:extLst>
          </p:cNvPr>
          <p:cNvSpPr/>
          <p:nvPr/>
        </p:nvSpPr>
        <p:spPr>
          <a:xfrm>
            <a:off x="9677400" y="183612"/>
            <a:ext cx="2334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escuchar</a:t>
            </a:r>
            <a:endParaRPr lang="en-GB" sz="2000" b="1" dirty="0">
              <a:solidFill>
                <a:prstClr val="white"/>
              </a:solidFill>
              <a:latin typeface="Century Gothic" panose="020B0502020202020204" pitchFamily="34" charset="0"/>
            </a:endParaRPr>
          </a:p>
        </p:txBody>
      </p:sp>
      <p:sp>
        <p:nvSpPr>
          <p:cNvPr id="24" name="Content Placeholder 2"/>
          <p:cNvSpPr txBox="1">
            <a:spLocks/>
          </p:cNvSpPr>
          <p:nvPr/>
        </p:nvSpPr>
        <p:spPr>
          <a:xfrm>
            <a:off x="932757" y="288659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LcParenR"/>
            </a:pPr>
            <a:endParaRPr lang="en-GB" dirty="0"/>
          </a:p>
        </p:txBody>
      </p:sp>
      <p:sp>
        <p:nvSpPr>
          <p:cNvPr id="23" name="Action Button: Custom 22">
            <a:hlinkClick r:id="" action="ppaction://noaction" highlightClick="1">
              <a:snd r:embed="rId3" name="4 Normalmente.wav"/>
            </a:hlinkClick>
            <a:extLst>
              <a:ext uri="{FF2B5EF4-FFF2-40B4-BE49-F238E27FC236}">
                <a16:creationId xmlns:a16="http://schemas.microsoft.com/office/drawing/2014/main" id="{F35EE317-B76A-C04B-9A75-9175302F5B48}"/>
              </a:ext>
            </a:extLst>
          </p:cNvPr>
          <p:cNvSpPr/>
          <p:nvPr/>
        </p:nvSpPr>
        <p:spPr>
          <a:xfrm>
            <a:off x="509143" y="206619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Action Button: Custom 22">
            <a:hlinkClick r:id="" action="ppaction://noaction" highlightClick="1">
              <a:snd r:embed="rId4" name="5 Tenemos una buena.wav"/>
            </a:hlinkClick>
            <a:extLst>
              <a:ext uri="{FF2B5EF4-FFF2-40B4-BE49-F238E27FC236}">
                <a16:creationId xmlns:a16="http://schemas.microsoft.com/office/drawing/2014/main" id="{1B36D7B1-0C50-934C-8E56-6AE5355F069E}"/>
              </a:ext>
            </a:extLst>
          </p:cNvPr>
          <p:cNvSpPr/>
          <p:nvPr/>
        </p:nvSpPr>
        <p:spPr>
          <a:xfrm>
            <a:off x="509143" y="373195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Action Button: Custom 22">
            <a:hlinkClick r:id="" action="ppaction://noaction" highlightClick="1">
              <a:snd r:embed="rId5" name="6 Siempre comparten.wav"/>
            </a:hlinkClick>
            <a:extLst>
              <a:ext uri="{FF2B5EF4-FFF2-40B4-BE49-F238E27FC236}">
                <a16:creationId xmlns:a16="http://schemas.microsoft.com/office/drawing/2014/main" id="{54DADF06-0D04-1B43-BA31-00DAFBF68533}"/>
              </a:ext>
            </a:extLst>
          </p:cNvPr>
          <p:cNvSpPr/>
          <p:nvPr/>
        </p:nvSpPr>
        <p:spPr>
          <a:xfrm>
            <a:off x="509143" y="539772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Rectángulo 28">
            <a:extLst>
              <a:ext uri="{FF2B5EF4-FFF2-40B4-BE49-F238E27FC236}">
                <a16:creationId xmlns:a16="http://schemas.microsoft.com/office/drawing/2014/main" id="{014DF6A2-F126-6A4C-8450-62DC4CE32760}"/>
              </a:ext>
            </a:extLst>
          </p:cNvPr>
          <p:cNvSpPr/>
          <p:nvPr/>
        </p:nvSpPr>
        <p:spPr>
          <a:xfrm>
            <a:off x="932757" y="1845863"/>
            <a:ext cx="10254033" cy="769441"/>
          </a:xfrm>
          <a:prstGeom prst="rect">
            <a:avLst/>
          </a:prstGeom>
        </p:spPr>
        <p:txBody>
          <a:bodyPr wrap="square">
            <a:spAutoFit/>
          </a:bodyPr>
          <a:lstStyle/>
          <a:p>
            <a:pPr marL="514350" indent="-514350">
              <a:buFont typeface="Arial" panose="020B0604020202020204" pitchFamily="34" charset="0"/>
              <a:buAutoNum type="alphaLcParenR"/>
            </a:pPr>
            <a:r>
              <a:rPr lang="en-GB" sz="2200" dirty="0">
                <a:solidFill>
                  <a:schemeClr val="accent5">
                    <a:lumMod val="50000"/>
                  </a:schemeClr>
                </a:solidFill>
              </a:rPr>
              <a:t>... a las </a:t>
            </a:r>
            <a:r>
              <a:rPr lang="en-GB" sz="2200" dirty="0" err="1">
                <a:solidFill>
                  <a:schemeClr val="accent5">
                    <a:lumMod val="50000"/>
                  </a:schemeClr>
                </a:solidFill>
              </a:rPr>
              <a:t>raíces</a:t>
            </a:r>
            <a:r>
              <a:rPr lang="en-GB" sz="2200" dirty="0">
                <a:solidFill>
                  <a:schemeClr val="accent5">
                    <a:lumMod val="50000"/>
                  </a:schemeClr>
                </a:solidFill>
              </a:rPr>
              <a:t> </a:t>
            </a:r>
            <a:r>
              <a:rPr lang="en-GB" sz="2200" dirty="0" err="1">
                <a:solidFill>
                  <a:schemeClr val="accent5">
                    <a:lumMod val="50000"/>
                  </a:schemeClr>
                </a:solidFill>
              </a:rPr>
              <a:t>cubanas</a:t>
            </a:r>
            <a:r>
              <a:rPr lang="en-GB" sz="2200" dirty="0">
                <a:solidFill>
                  <a:schemeClr val="accent5">
                    <a:lumMod val="50000"/>
                  </a:schemeClr>
                </a:solidFill>
              </a:rPr>
              <a:t> de la </a:t>
            </a:r>
            <a:r>
              <a:rPr lang="en-GB" sz="2200" dirty="0" err="1">
                <a:solidFill>
                  <a:schemeClr val="accent5">
                    <a:lumMod val="50000"/>
                  </a:schemeClr>
                </a:solidFill>
              </a:rPr>
              <a:t>familia</a:t>
            </a:r>
            <a:r>
              <a:rPr lang="en-GB" sz="2200" dirty="0">
                <a:solidFill>
                  <a:schemeClr val="accent5">
                    <a:lumMod val="50000"/>
                  </a:schemeClr>
                </a:solidFill>
              </a:rPr>
              <a:t>.</a:t>
            </a:r>
          </a:p>
          <a:p>
            <a:pPr marL="514350" indent="-514350">
              <a:buFont typeface="Arial" panose="020B0604020202020204" pitchFamily="34" charset="0"/>
              <a:buAutoNum type="alphaLcParenR"/>
            </a:pPr>
            <a:r>
              <a:rPr lang="en-GB" sz="2200" dirty="0">
                <a:solidFill>
                  <a:schemeClr val="accent5">
                    <a:lumMod val="50000"/>
                  </a:schemeClr>
                </a:solidFill>
              </a:rPr>
              <a:t>... </a:t>
            </a:r>
            <a:r>
              <a:rPr lang="en-GB" sz="2200" dirty="0" err="1">
                <a:solidFill>
                  <a:schemeClr val="accent5">
                    <a:lumMod val="50000"/>
                  </a:schemeClr>
                </a:solidFill>
              </a:rPr>
              <a:t>mucho</a:t>
            </a:r>
            <a:r>
              <a:rPr lang="en-GB" sz="2200" dirty="0">
                <a:solidFill>
                  <a:schemeClr val="accent5">
                    <a:lumMod val="50000"/>
                  </a:schemeClr>
                </a:solidFill>
              </a:rPr>
              <a:t> con </a:t>
            </a:r>
            <a:r>
              <a:rPr lang="en-GB" sz="2200" dirty="0" err="1">
                <a:solidFill>
                  <a:schemeClr val="accent5">
                    <a:lumMod val="50000"/>
                  </a:schemeClr>
                </a:solidFill>
              </a:rPr>
              <a:t>toda</a:t>
            </a:r>
            <a:r>
              <a:rPr lang="en-GB" sz="2200" dirty="0">
                <a:solidFill>
                  <a:schemeClr val="accent5">
                    <a:lumMod val="50000"/>
                  </a:schemeClr>
                </a:solidFill>
              </a:rPr>
              <a:t> la </a:t>
            </a:r>
            <a:r>
              <a:rPr lang="en-GB" sz="2200" dirty="0" err="1">
                <a:solidFill>
                  <a:schemeClr val="accent5">
                    <a:lumMod val="50000"/>
                  </a:schemeClr>
                </a:solidFill>
              </a:rPr>
              <a:t>familia</a:t>
            </a:r>
            <a:r>
              <a:rPr lang="en-GB" sz="2200" dirty="0">
                <a:solidFill>
                  <a:schemeClr val="accent5">
                    <a:lumMod val="50000"/>
                  </a:schemeClr>
                </a:solidFill>
              </a:rPr>
              <a:t>. </a:t>
            </a:r>
          </a:p>
        </p:txBody>
      </p:sp>
      <p:sp>
        <p:nvSpPr>
          <p:cNvPr id="30" name="Rectángulo 29">
            <a:extLst>
              <a:ext uri="{FF2B5EF4-FFF2-40B4-BE49-F238E27FC236}">
                <a16:creationId xmlns:a16="http://schemas.microsoft.com/office/drawing/2014/main" id="{A9FFD113-BB77-3A45-B257-D02AC3DB7673}"/>
              </a:ext>
            </a:extLst>
          </p:cNvPr>
          <p:cNvSpPr/>
          <p:nvPr/>
        </p:nvSpPr>
        <p:spPr>
          <a:xfrm>
            <a:off x="1005208" y="3426912"/>
            <a:ext cx="10254033" cy="769441"/>
          </a:xfrm>
          <a:prstGeom prst="rect">
            <a:avLst/>
          </a:prstGeom>
        </p:spPr>
        <p:txBody>
          <a:bodyPr wrap="square">
            <a:spAutoFit/>
          </a:bodyPr>
          <a:lstStyle/>
          <a:p>
            <a:pPr marL="514350" indent="-514350">
              <a:buFont typeface="Arial" panose="020B0604020202020204" pitchFamily="34" charset="0"/>
              <a:buAutoNum type="alphaLcParenR"/>
            </a:pPr>
            <a:r>
              <a:rPr lang="en-GB" sz="2200" dirty="0">
                <a:solidFill>
                  <a:schemeClr val="accent5">
                    <a:lumMod val="50000"/>
                  </a:schemeClr>
                </a:solidFill>
              </a:rPr>
              <a:t>... </a:t>
            </a:r>
            <a:r>
              <a:rPr lang="en-GB" sz="2200" dirty="0" err="1">
                <a:solidFill>
                  <a:schemeClr val="accent5">
                    <a:lumMod val="50000"/>
                  </a:schemeClr>
                </a:solidFill>
              </a:rPr>
              <a:t>creen</a:t>
            </a:r>
            <a:r>
              <a:rPr lang="en-GB" sz="2200" dirty="0">
                <a:solidFill>
                  <a:schemeClr val="accent5">
                    <a:lumMod val="50000"/>
                  </a:schemeClr>
                </a:solidFill>
              </a:rPr>
              <a:t> que </a:t>
            </a:r>
            <a:r>
              <a:rPr lang="en-GB" sz="2200" dirty="0" err="1">
                <a:solidFill>
                  <a:schemeClr val="accent5">
                    <a:lumMod val="50000"/>
                  </a:schemeClr>
                </a:solidFill>
              </a:rPr>
              <a:t>tenemos</a:t>
            </a:r>
            <a:r>
              <a:rPr lang="en-GB" sz="2200" dirty="0">
                <a:solidFill>
                  <a:schemeClr val="accent5">
                    <a:lumMod val="50000"/>
                  </a:schemeClr>
                </a:solidFill>
              </a:rPr>
              <a:t> que pasar </a:t>
            </a:r>
            <a:r>
              <a:rPr lang="en-GB" sz="2200" dirty="0" err="1">
                <a:solidFill>
                  <a:schemeClr val="accent5">
                    <a:lumMod val="50000"/>
                  </a:schemeClr>
                </a:solidFill>
              </a:rPr>
              <a:t>más</a:t>
            </a:r>
            <a:r>
              <a:rPr lang="en-GB" sz="2200" dirty="0">
                <a:solidFill>
                  <a:schemeClr val="accent5">
                    <a:lumMod val="50000"/>
                  </a:schemeClr>
                </a:solidFill>
              </a:rPr>
              <a:t> </a:t>
            </a:r>
            <a:r>
              <a:rPr lang="en-GB" sz="2200" dirty="0" err="1">
                <a:solidFill>
                  <a:schemeClr val="accent5">
                    <a:lumMod val="50000"/>
                  </a:schemeClr>
                </a:solidFill>
              </a:rPr>
              <a:t>tiempo</a:t>
            </a:r>
            <a:r>
              <a:rPr lang="en-GB" sz="2200" dirty="0">
                <a:solidFill>
                  <a:schemeClr val="accent5">
                    <a:lumMod val="50000"/>
                  </a:schemeClr>
                </a:solidFill>
              </a:rPr>
              <a:t> </a:t>
            </a:r>
            <a:r>
              <a:rPr lang="en-GB" sz="2200" dirty="0" err="1">
                <a:solidFill>
                  <a:schemeClr val="accent5">
                    <a:lumMod val="50000"/>
                  </a:schemeClr>
                </a:solidFill>
              </a:rPr>
              <a:t>juntos</a:t>
            </a:r>
            <a:r>
              <a:rPr lang="en-GB" sz="2200" dirty="0">
                <a:solidFill>
                  <a:schemeClr val="accent5">
                    <a:lumMod val="50000"/>
                  </a:schemeClr>
                </a:solidFill>
              </a:rPr>
              <a:t>.</a:t>
            </a:r>
          </a:p>
          <a:p>
            <a:pPr marL="514350" indent="-514350">
              <a:buFont typeface="Arial" panose="020B0604020202020204" pitchFamily="34" charset="0"/>
              <a:buAutoNum type="alphaLcParenR"/>
            </a:pPr>
            <a:r>
              <a:rPr lang="en-GB" sz="2200" dirty="0">
                <a:solidFill>
                  <a:schemeClr val="accent5">
                    <a:lumMod val="50000"/>
                  </a:schemeClr>
                </a:solidFill>
              </a:rPr>
              <a:t>... les </a:t>
            </a:r>
            <a:r>
              <a:rPr lang="en-GB" sz="2200" dirty="0" err="1">
                <a:solidFill>
                  <a:schemeClr val="accent5">
                    <a:lumMod val="50000"/>
                  </a:schemeClr>
                </a:solidFill>
              </a:rPr>
              <a:t>permitimos</a:t>
            </a:r>
            <a:r>
              <a:rPr lang="en-GB" sz="2200" dirty="0">
                <a:solidFill>
                  <a:schemeClr val="accent5">
                    <a:lumMod val="50000"/>
                  </a:schemeClr>
                </a:solidFill>
              </a:rPr>
              <a:t> </a:t>
            </a:r>
            <a:r>
              <a:rPr lang="en-GB" sz="2200" dirty="0" err="1">
                <a:solidFill>
                  <a:schemeClr val="accent5">
                    <a:lumMod val="50000"/>
                  </a:schemeClr>
                </a:solidFill>
              </a:rPr>
              <a:t>aprender</a:t>
            </a:r>
            <a:r>
              <a:rPr lang="en-GB" sz="2200" dirty="0">
                <a:solidFill>
                  <a:schemeClr val="accent5">
                    <a:lumMod val="50000"/>
                  </a:schemeClr>
                </a:solidFill>
              </a:rPr>
              <a:t> </a:t>
            </a:r>
            <a:r>
              <a:rPr lang="en-GB" sz="2200" dirty="0" err="1">
                <a:solidFill>
                  <a:schemeClr val="accent5">
                    <a:lumMod val="50000"/>
                  </a:schemeClr>
                </a:solidFill>
              </a:rPr>
              <a:t>sobre</a:t>
            </a:r>
            <a:r>
              <a:rPr lang="en-GB" sz="2200" dirty="0">
                <a:solidFill>
                  <a:schemeClr val="accent5">
                    <a:lumMod val="50000"/>
                  </a:schemeClr>
                </a:solidFill>
              </a:rPr>
              <a:t> las </a:t>
            </a:r>
            <a:r>
              <a:rPr lang="en-GB" sz="2200" dirty="0" err="1">
                <a:solidFill>
                  <a:schemeClr val="accent5">
                    <a:lumMod val="50000"/>
                  </a:schemeClr>
                </a:solidFill>
              </a:rPr>
              <a:t>experiencias</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Cuba.</a:t>
            </a:r>
          </a:p>
        </p:txBody>
      </p:sp>
      <p:sp>
        <p:nvSpPr>
          <p:cNvPr id="31" name="Rectángulo 30">
            <a:extLst>
              <a:ext uri="{FF2B5EF4-FFF2-40B4-BE49-F238E27FC236}">
                <a16:creationId xmlns:a16="http://schemas.microsoft.com/office/drawing/2014/main" id="{2341C137-3791-9946-BBFA-28C78E8E0C25}"/>
              </a:ext>
            </a:extLst>
          </p:cNvPr>
          <p:cNvSpPr/>
          <p:nvPr/>
        </p:nvSpPr>
        <p:spPr>
          <a:xfrm>
            <a:off x="1005210" y="5246453"/>
            <a:ext cx="10254033" cy="769441"/>
          </a:xfrm>
          <a:prstGeom prst="rect">
            <a:avLst/>
          </a:prstGeom>
        </p:spPr>
        <p:txBody>
          <a:bodyPr wrap="square">
            <a:spAutoFit/>
          </a:bodyPr>
          <a:lstStyle/>
          <a:p>
            <a:pPr marL="514350" indent="-514350">
              <a:buFont typeface="Arial" panose="020B0604020202020204" pitchFamily="34" charset="0"/>
              <a:buAutoNum type="alphaLcParenR"/>
            </a:pPr>
            <a:r>
              <a:rPr lang="en-GB" sz="2200" dirty="0">
                <a:solidFill>
                  <a:schemeClr val="accent5">
                    <a:lumMod val="50000"/>
                  </a:schemeClr>
                </a:solidFill>
              </a:rPr>
              <a:t>... comida con la población </a:t>
            </a:r>
            <a:r>
              <a:rPr lang="en-GB" sz="2200" dirty="0" err="1">
                <a:solidFill>
                  <a:schemeClr val="accent5">
                    <a:lumMod val="50000"/>
                  </a:schemeClr>
                </a:solidFill>
              </a:rPr>
              <a:t>extranjera</a:t>
            </a:r>
            <a:r>
              <a:rPr lang="en-GB" sz="2200" dirty="0">
                <a:solidFill>
                  <a:schemeClr val="accent5">
                    <a:lumMod val="50000"/>
                  </a:schemeClr>
                </a:solidFill>
              </a:rPr>
              <a:t> de la zona.</a:t>
            </a:r>
          </a:p>
          <a:p>
            <a:pPr marL="514350" indent="-514350">
              <a:buFont typeface="Arial" panose="020B0604020202020204" pitchFamily="34" charset="0"/>
              <a:buAutoNum type="alphaLcParenR"/>
            </a:pPr>
            <a:r>
              <a:rPr lang="en-GB" sz="2200" dirty="0">
                <a:solidFill>
                  <a:schemeClr val="accent5">
                    <a:lumMod val="50000"/>
                  </a:schemeClr>
                </a:solidFill>
              </a:rPr>
              <a:t>... </a:t>
            </a:r>
            <a:r>
              <a:rPr lang="en-GB" sz="2200" dirty="0" err="1">
                <a:solidFill>
                  <a:schemeClr val="accent5">
                    <a:lumMod val="50000"/>
                  </a:schemeClr>
                </a:solidFill>
              </a:rPr>
              <a:t>actuales</a:t>
            </a:r>
            <a:r>
              <a:rPr lang="en-GB" sz="2200" dirty="0">
                <a:solidFill>
                  <a:schemeClr val="accent5">
                    <a:lumMod val="50000"/>
                  </a:schemeClr>
                </a:solidFill>
              </a:rPr>
              <a:t> para </a:t>
            </a:r>
            <a:r>
              <a:rPr lang="en-GB" sz="2200" dirty="0" err="1">
                <a:solidFill>
                  <a:schemeClr val="accent5">
                    <a:lumMod val="50000"/>
                  </a:schemeClr>
                </a:solidFill>
              </a:rPr>
              <a:t>conocer</a:t>
            </a:r>
            <a:r>
              <a:rPr lang="en-GB" sz="2200" dirty="0">
                <a:solidFill>
                  <a:schemeClr val="accent5">
                    <a:lumMod val="50000"/>
                  </a:schemeClr>
                </a:solidFill>
              </a:rPr>
              <a:t> la </a:t>
            </a:r>
            <a:r>
              <a:rPr lang="en-GB" sz="2200" dirty="0" err="1">
                <a:solidFill>
                  <a:schemeClr val="accent5">
                    <a:lumMod val="50000"/>
                  </a:schemeClr>
                </a:solidFill>
              </a:rPr>
              <a:t>realidad</a:t>
            </a:r>
            <a:r>
              <a:rPr lang="en-GB" sz="2200" dirty="0">
                <a:solidFill>
                  <a:schemeClr val="accent5">
                    <a:lumMod val="50000"/>
                  </a:schemeClr>
                </a:solidFill>
              </a:rPr>
              <a:t> del </a:t>
            </a:r>
            <a:r>
              <a:rPr lang="en-GB" sz="2200" dirty="0" err="1">
                <a:solidFill>
                  <a:schemeClr val="accent5">
                    <a:lumMod val="50000"/>
                  </a:schemeClr>
                </a:solidFill>
              </a:rPr>
              <a:t>país</a:t>
            </a:r>
            <a:r>
              <a:rPr lang="en-GB" sz="2200" dirty="0">
                <a:solidFill>
                  <a:schemeClr val="accent5">
                    <a:lumMod val="50000"/>
                  </a:schemeClr>
                </a:solidFill>
              </a:rPr>
              <a:t>.</a:t>
            </a:r>
          </a:p>
        </p:txBody>
      </p:sp>
      <p:pic>
        <p:nvPicPr>
          <p:cNvPr id="1026" name="Picture 2" descr="man and woman walking on pedestrian lane">
            <a:extLst>
              <a:ext uri="{FF2B5EF4-FFF2-40B4-BE49-F238E27FC236}">
                <a16:creationId xmlns:a16="http://schemas.microsoft.com/office/drawing/2014/main" id="{3EB50373-CF05-BF4A-AAFE-FD723F5AB4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980" r="6616" b="21706"/>
          <a:stretch/>
        </p:blipFill>
        <p:spPr bwMode="auto">
          <a:xfrm>
            <a:off x="9789373" y="2826228"/>
            <a:ext cx="2110654" cy="2634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o men sitting on concrete chair near building during daytime">
            <a:extLst>
              <a:ext uri="{FF2B5EF4-FFF2-40B4-BE49-F238E27FC236}">
                <a16:creationId xmlns:a16="http://schemas.microsoft.com/office/drawing/2014/main" id="{7701DCAC-0E21-DE4D-A052-D01C529CE1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5847" y="830408"/>
            <a:ext cx="2537758" cy="190331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5A099E1-F19C-AA40-859F-A21C8D44B123}"/>
              </a:ext>
            </a:extLst>
          </p:cNvPr>
          <p:cNvSpPr txBox="1"/>
          <p:nvPr/>
        </p:nvSpPr>
        <p:spPr>
          <a:xfrm>
            <a:off x="9375847" y="5633370"/>
            <a:ext cx="2636164" cy="707886"/>
          </a:xfrm>
          <a:prstGeom prst="rect">
            <a:avLst/>
          </a:prstGeom>
          <a:solidFill>
            <a:schemeClr val="accent4">
              <a:lumMod val="20000"/>
              <a:lumOff val="80000"/>
            </a:schemeClr>
          </a:solidFill>
        </p:spPr>
        <p:txBody>
          <a:bodyPr wrap="square" rtlCol="0">
            <a:spAutoFit/>
          </a:bodyPr>
          <a:lstStyle/>
          <a:p>
            <a:pPr algn="ctr"/>
            <a:r>
              <a:rPr lang="es-GB" sz="2000" dirty="0">
                <a:solidFill>
                  <a:schemeClr val="accent5">
                    <a:lumMod val="50000"/>
                  </a:schemeClr>
                </a:solidFill>
              </a:rPr>
              <a:t>Fotos de “Pequeña Habana”, Miami.</a:t>
            </a:r>
          </a:p>
        </p:txBody>
      </p:sp>
      <p:sp>
        <p:nvSpPr>
          <p:cNvPr id="33" name="Rectángulo 32">
            <a:extLst>
              <a:ext uri="{FF2B5EF4-FFF2-40B4-BE49-F238E27FC236}">
                <a16:creationId xmlns:a16="http://schemas.microsoft.com/office/drawing/2014/main" id="{F5510D03-7DF2-E64C-A0F5-7B9DC78B0612}"/>
              </a:ext>
            </a:extLst>
          </p:cNvPr>
          <p:cNvSpPr/>
          <p:nvPr/>
        </p:nvSpPr>
        <p:spPr>
          <a:xfrm>
            <a:off x="932757" y="1059746"/>
            <a:ext cx="8443090" cy="1107996"/>
          </a:xfrm>
          <a:prstGeom prst="rect">
            <a:avLst/>
          </a:prstGeom>
        </p:spPr>
        <p:txBody>
          <a:bodyPr wrap="square">
            <a:spAutoFit/>
          </a:bodyPr>
          <a:lstStyle/>
          <a:p>
            <a:r>
              <a:rPr lang="en-GB" sz="2200" dirty="0" err="1">
                <a:solidFill>
                  <a:schemeClr val="accent5">
                    <a:lumMod val="50000"/>
                  </a:schemeClr>
                </a:solidFill>
              </a:rPr>
              <a:t>Normalmente</a:t>
            </a:r>
            <a:r>
              <a:rPr lang="en-GB" sz="2200" dirty="0">
                <a:solidFill>
                  <a:schemeClr val="accent5">
                    <a:lumMod val="50000"/>
                  </a:schemeClr>
                </a:solidFill>
              </a:rPr>
              <a:t> </a:t>
            </a:r>
            <a:r>
              <a:rPr lang="en-GB" sz="2200" dirty="0" err="1">
                <a:solidFill>
                  <a:schemeClr val="accent5">
                    <a:lumMod val="50000"/>
                  </a:schemeClr>
                </a:solidFill>
              </a:rPr>
              <a:t>ponen</a:t>
            </a:r>
            <a:r>
              <a:rPr lang="en-GB" sz="2200" dirty="0">
                <a:solidFill>
                  <a:schemeClr val="accent5">
                    <a:lumMod val="50000"/>
                  </a:schemeClr>
                </a:solidFill>
              </a:rPr>
              <a:t> </a:t>
            </a:r>
            <a:r>
              <a:rPr lang="en-GB" sz="2200" dirty="0" err="1">
                <a:solidFill>
                  <a:schemeClr val="accent5">
                    <a:lumMod val="50000"/>
                  </a:schemeClr>
                </a:solidFill>
              </a:rPr>
              <a:t>mucha</a:t>
            </a:r>
            <a:r>
              <a:rPr lang="en-GB" sz="2200" dirty="0">
                <a:solidFill>
                  <a:schemeClr val="accent5">
                    <a:lumMod val="50000"/>
                  </a:schemeClr>
                </a:solidFill>
              </a:rPr>
              <a:t> comida </a:t>
            </a:r>
            <a:r>
              <a:rPr lang="en-GB" sz="2200" dirty="0" err="1">
                <a:solidFill>
                  <a:schemeClr val="accent5">
                    <a:lumMod val="50000"/>
                  </a:schemeClr>
                </a:solidFill>
              </a:rPr>
              <a:t>en</a:t>
            </a:r>
            <a:r>
              <a:rPr lang="en-GB" sz="2200" dirty="0">
                <a:solidFill>
                  <a:schemeClr val="accent5">
                    <a:lumMod val="50000"/>
                  </a:schemeClr>
                </a:solidFill>
              </a:rPr>
              <a:t> la mesa y </a:t>
            </a:r>
            <a:r>
              <a:rPr lang="en-GB" sz="2200" dirty="0" err="1">
                <a:solidFill>
                  <a:schemeClr val="accent5">
                    <a:lumMod val="50000"/>
                  </a:schemeClr>
                </a:solidFill>
              </a:rPr>
              <a:t>comemos</a:t>
            </a:r>
            <a:r>
              <a:rPr lang="en-GB" sz="2200" dirty="0">
                <a:solidFill>
                  <a:schemeClr val="accent5">
                    <a:lumMod val="50000"/>
                  </a:schemeClr>
                </a:solidFill>
              </a:rPr>
              <a:t>...</a:t>
            </a:r>
          </a:p>
          <a:p>
            <a:pPr marL="514350" indent="-514350">
              <a:buFont typeface="Arial" panose="020B0604020202020204" pitchFamily="34" charset="0"/>
              <a:buAutoNum type="alphaLcParenR"/>
            </a:pPr>
            <a:endParaRPr lang="en-GB" sz="2200" dirty="0">
              <a:solidFill>
                <a:schemeClr val="accent5">
                  <a:lumMod val="50000"/>
                </a:schemeClr>
              </a:solidFill>
            </a:endParaRPr>
          </a:p>
        </p:txBody>
      </p:sp>
      <p:sp>
        <p:nvSpPr>
          <p:cNvPr id="34" name="Rectángulo 33">
            <a:extLst>
              <a:ext uri="{FF2B5EF4-FFF2-40B4-BE49-F238E27FC236}">
                <a16:creationId xmlns:a16="http://schemas.microsoft.com/office/drawing/2014/main" id="{068A4096-872D-5941-96EC-A0C9B87A78DB}"/>
              </a:ext>
            </a:extLst>
          </p:cNvPr>
          <p:cNvSpPr/>
          <p:nvPr/>
        </p:nvSpPr>
        <p:spPr>
          <a:xfrm>
            <a:off x="1005209" y="2933717"/>
            <a:ext cx="10254033" cy="430887"/>
          </a:xfrm>
          <a:prstGeom prst="rect">
            <a:avLst/>
          </a:prstGeom>
        </p:spPr>
        <p:txBody>
          <a:bodyPr wrap="square">
            <a:spAutoFit/>
          </a:bodyPr>
          <a:lstStyle/>
          <a:p>
            <a:r>
              <a:rPr lang="en-GB" sz="2200" dirty="0" err="1">
                <a:solidFill>
                  <a:schemeClr val="accent5">
                    <a:lumMod val="50000"/>
                  </a:schemeClr>
                </a:solidFill>
              </a:rPr>
              <a:t>Tenemos</a:t>
            </a:r>
            <a:r>
              <a:rPr lang="en-GB" sz="2200" dirty="0">
                <a:solidFill>
                  <a:schemeClr val="accent5">
                    <a:lumMod val="50000"/>
                  </a:schemeClr>
                </a:solidFill>
              </a:rPr>
              <a:t> una </a:t>
            </a:r>
            <a:r>
              <a:rPr lang="en-GB" sz="2200" dirty="0" err="1">
                <a:solidFill>
                  <a:schemeClr val="accent5">
                    <a:lumMod val="50000"/>
                  </a:schemeClr>
                </a:solidFill>
              </a:rPr>
              <a:t>buena</a:t>
            </a:r>
            <a:r>
              <a:rPr lang="en-GB" sz="2200" dirty="0">
                <a:solidFill>
                  <a:schemeClr val="accent5">
                    <a:lumMod val="50000"/>
                  </a:schemeClr>
                </a:solidFill>
              </a:rPr>
              <a:t> </a:t>
            </a:r>
            <a:r>
              <a:rPr lang="en-GB" sz="2200" dirty="0" err="1">
                <a:solidFill>
                  <a:schemeClr val="accent5">
                    <a:lumMod val="50000"/>
                  </a:schemeClr>
                </a:solidFill>
              </a:rPr>
              <a:t>relación</a:t>
            </a:r>
            <a:r>
              <a:rPr lang="en-GB" sz="2200" dirty="0">
                <a:solidFill>
                  <a:schemeClr val="accent5">
                    <a:lumMod val="50000"/>
                  </a:schemeClr>
                </a:solidFill>
              </a:rPr>
              <a:t>, </a:t>
            </a:r>
            <a:r>
              <a:rPr lang="en-GB" sz="2200" dirty="0" err="1">
                <a:solidFill>
                  <a:schemeClr val="accent5">
                    <a:lumMod val="50000"/>
                  </a:schemeClr>
                </a:solidFill>
              </a:rPr>
              <a:t>pero</a:t>
            </a:r>
            <a:r>
              <a:rPr lang="en-GB" sz="2200" dirty="0">
                <a:solidFill>
                  <a:schemeClr val="accent5">
                    <a:lumMod val="50000"/>
                  </a:schemeClr>
                </a:solidFill>
              </a:rPr>
              <a:t> </a:t>
            </a:r>
            <a:r>
              <a:rPr lang="en-GB" sz="2200" dirty="0" err="1">
                <a:solidFill>
                  <a:schemeClr val="accent5">
                    <a:lumMod val="50000"/>
                  </a:schemeClr>
                </a:solidFill>
              </a:rPr>
              <a:t>ellos</a:t>
            </a:r>
            <a:r>
              <a:rPr lang="en-GB" sz="2200" dirty="0">
                <a:solidFill>
                  <a:schemeClr val="accent5">
                    <a:lumMod val="50000"/>
                  </a:schemeClr>
                </a:solidFill>
              </a:rPr>
              <a:t>... </a:t>
            </a:r>
          </a:p>
        </p:txBody>
      </p:sp>
      <p:sp>
        <p:nvSpPr>
          <p:cNvPr id="35" name="Rectángulo 34">
            <a:extLst>
              <a:ext uri="{FF2B5EF4-FFF2-40B4-BE49-F238E27FC236}">
                <a16:creationId xmlns:a16="http://schemas.microsoft.com/office/drawing/2014/main" id="{407534AB-014B-704C-9EBB-87AD90775533}"/>
              </a:ext>
            </a:extLst>
          </p:cNvPr>
          <p:cNvSpPr/>
          <p:nvPr/>
        </p:nvSpPr>
        <p:spPr>
          <a:xfrm>
            <a:off x="1005209" y="4769315"/>
            <a:ext cx="10254033" cy="430887"/>
          </a:xfrm>
          <a:prstGeom prst="rect">
            <a:avLst/>
          </a:prstGeom>
        </p:spPr>
        <p:txBody>
          <a:bodyPr wrap="square">
            <a:spAutoFit/>
          </a:bodyPr>
          <a:lstStyle/>
          <a:p>
            <a:r>
              <a:rPr lang="en-GB" sz="2200" dirty="0" err="1">
                <a:solidFill>
                  <a:schemeClr val="accent5">
                    <a:lumMod val="50000"/>
                  </a:schemeClr>
                </a:solidFill>
              </a:rPr>
              <a:t>Siempre</a:t>
            </a:r>
            <a:r>
              <a:rPr lang="en-GB" sz="2200" dirty="0">
                <a:solidFill>
                  <a:schemeClr val="accent5">
                    <a:lumMod val="50000"/>
                  </a:schemeClr>
                </a:solidFill>
              </a:rPr>
              <a:t> </a:t>
            </a:r>
            <a:r>
              <a:rPr lang="en-GB" sz="2200" dirty="0" err="1">
                <a:solidFill>
                  <a:schemeClr val="accent5">
                    <a:lumMod val="50000"/>
                  </a:schemeClr>
                </a:solidFill>
              </a:rPr>
              <a:t>comparten</a:t>
            </a:r>
            <a:r>
              <a:rPr lang="en-GB" sz="2200" dirty="0">
                <a:solidFill>
                  <a:schemeClr val="accent5">
                    <a:lumMod val="50000"/>
                  </a:schemeClr>
                </a:solidFill>
              </a:rPr>
              <a:t>... </a:t>
            </a:r>
          </a:p>
        </p:txBody>
      </p:sp>
      <p:pic>
        <p:nvPicPr>
          <p:cNvPr id="36" name="Picture 2" descr="Powerpoint Check Mark Symbol">
            <a:extLst>
              <a:ext uri="{FF2B5EF4-FFF2-40B4-BE49-F238E27FC236}">
                <a16:creationId xmlns:a16="http://schemas.microsoft.com/office/drawing/2014/main" id="{FEC61F7F-5791-BB49-9599-7DC6A419C3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6820" y="2192311"/>
            <a:ext cx="415404" cy="4327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owerpoint Check Mark Symbol">
            <a:extLst>
              <a:ext uri="{FF2B5EF4-FFF2-40B4-BE49-F238E27FC236}">
                <a16:creationId xmlns:a16="http://schemas.microsoft.com/office/drawing/2014/main" id="{6A32A7BC-0234-ED4E-A64D-3C6E5F73D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10315" y="3335465"/>
            <a:ext cx="415404" cy="4327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owerpoint Check Mark Symbol">
            <a:extLst>
              <a:ext uri="{FF2B5EF4-FFF2-40B4-BE49-F238E27FC236}">
                <a16:creationId xmlns:a16="http://schemas.microsoft.com/office/drawing/2014/main" id="{0099137B-FB88-7947-9615-CF8972F7B0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49417" y="5184627"/>
            <a:ext cx="415404" cy="4327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479971" y="5907104"/>
            <a:ext cx="952500" cy="461665"/>
          </a:xfrm>
          <a:prstGeom prst="rect">
            <a:avLst/>
          </a:prstGeom>
          <a:noFill/>
        </p:spPr>
        <p:txBody>
          <a:bodyPr wrap="square" rtlCol="0">
            <a:spAutoFit/>
          </a:bodyPr>
          <a:lstStyle/>
          <a:p>
            <a:pPr algn="l"/>
            <a:r>
              <a:rPr lang="en-GB" sz="2400">
                <a:solidFill>
                  <a:schemeClr val="accent5">
                    <a:lumMod val="50000"/>
                  </a:schemeClr>
                </a:solidFill>
              </a:rPr>
              <a:t>[2/2]</a:t>
            </a:r>
            <a:endParaRPr lang="en-GB" sz="2400" dirty="0">
              <a:solidFill>
                <a:schemeClr val="accent5">
                  <a:lumMod val="50000"/>
                </a:schemeClr>
              </a:solidFill>
            </a:endParaRPr>
          </a:p>
        </p:txBody>
      </p:sp>
    </p:spTree>
    <p:extLst>
      <p:ext uri="{BB962C8B-B14F-4D97-AF65-F5344CB8AC3E}">
        <p14:creationId xmlns:p14="http://schemas.microsoft.com/office/powerpoint/2010/main" val="140771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234108" cy="1325563"/>
          </a:xfrm>
        </p:spPr>
        <p:txBody>
          <a:bodyPr>
            <a:normAutofit/>
          </a:bodyPr>
          <a:lstStyle/>
          <a:p>
            <a:r>
              <a:rPr lang="en-GB" sz="2800" b="1" dirty="0">
                <a:solidFill>
                  <a:schemeClr val="bg1"/>
                </a:solidFill>
              </a:rPr>
              <a:t>Una </a:t>
            </a:r>
            <a:r>
              <a:rPr lang="en-GB" sz="2800" b="1" dirty="0" err="1">
                <a:solidFill>
                  <a:schemeClr val="bg1"/>
                </a:solidFill>
              </a:rPr>
              <a:t>familia</a:t>
            </a:r>
            <a:r>
              <a:rPr lang="en-GB" sz="2800" b="1" dirty="0">
                <a:solidFill>
                  <a:schemeClr val="bg1"/>
                </a:solidFill>
              </a:rPr>
              <a:t> </a:t>
            </a:r>
            <a:r>
              <a:rPr lang="en-GB" sz="2800" b="1" dirty="0" err="1">
                <a:solidFill>
                  <a:schemeClr val="bg1"/>
                </a:solidFill>
              </a:rPr>
              <a:t>cubana</a:t>
            </a:r>
            <a:r>
              <a:rPr lang="en-GB" sz="2800" b="1" dirty="0">
                <a:solidFill>
                  <a:schemeClr val="bg1"/>
                </a:solidFill>
              </a:rPr>
              <a:t> </a:t>
            </a:r>
            <a:r>
              <a:rPr lang="en-GB" sz="2800" b="1" dirty="0" err="1">
                <a:solidFill>
                  <a:schemeClr val="bg1"/>
                </a:solidFill>
              </a:rPr>
              <a:t>en</a:t>
            </a:r>
            <a:r>
              <a:rPr lang="en-GB" sz="2800" b="1" dirty="0">
                <a:solidFill>
                  <a:schemeClr val="bg1"/>
                </a:solidFill>
              </a:rPr>
              <a:t> </a:t>
            </a:r>
            <a:br>
              <a:rPr lang="en-GB" sz="2800" b="1" dirty="0">
                <a:solidFill>
                  <a:schemeClr val="bg1"/>
                </a:solidFill>
              </a:rPr>
            </a:br>
            <a:r>
              <a:rPr lang="en-GB" sz="2800" b="1" dirty="0" err="1">
                <a:solidFill>
                  <a:schemeClr val="bg1"/>
                </a:solidFill>
              </a:rPr>
              <a:t>Estados</a:t>
            </a:r>
            <a:r>
              <a:rPr lang="en-GB" sz="2800" b="1" dirty="0">
                <a:solidFill>
                  <a:schemeClr val="bg1"/>
                </a:solidFill>
              </a:rPr>
              <a:t> Unidos</a:t>
            </a:r>
          </a:p>
        </p:txBody>
      </p:sp>
      <p:sp>
        <p:nvSpPr>
          <p:cNvPr id="18" name="TextBox 17">
            <a:extLst>
              <a:ext uri="{FF2B5EF4-FFF2-40B4-BE49-F238E27FC236}">
                <a16:creationId xmlns:a16="http://schemas.microsoft.com/office/drawing/2014/main" id="{9D1DF0A3-ADF5-7447-BD11-05540C447550}"/>
              </a:ext>
            </a:extLst>
          </p:cNvPr>
          <p:cNvSpPr txBox="1"/>
          <p:nvPr/>
        </p:nvSpPr>
        <p:spPr>
          <a:xfrm>
            <a:off x="4183010" y="1905506"/>
            <a:ext cx="718600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las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actividades</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lang="en-US" sz="3200" b="1" dirty="0">
                <a:solidFill>
                  <a:srgbClr val="4472C4">
                    <a:lumMod val="50000"/>
                  </a:srgbClr>
                </a:solidFill>
                <a:latin typeface="Century Gothic" panose="020F0302020204030204"/>
              </a:rPr>
              <a:t>María de los </a:t>
            </a:r>
            <a:r>
              <a:rPr lang="en-US" sz="3200" b="1" dirty="0" err="1">
                <a:solidFill>
                  <a:srgbClr val="4472C4">
                    <a:lumMod val="50000"/>
                  </a:srgbClr>
                </a:solidFill>
                <a:latin typeface="Century Gothic" panose="020F0302020204030204"/>
              </a:rPr>
              <a:t>Ángeles</a:t>
            </a:r>
            <a:r>
              <a:rPr lang="en-US" sz="3200" b="1" dirty="0">
                <a:solidFill>
                  <a:srgbClr val="4472C4">
                    <a:lumMod val="50000"/>
                  </a:srgbClr>
                </a:solidFill>
                <a:latin typeface="Century Gothic" panose="020F0302020204030204"/>
              </a:rPr>
              <a:t> y Jorge Jesús con </a:t>
            </a:r>
            <a:r>
              <a:rPr lang="en-US" sz="3200" b="1" dirty="0" err="1">
                <a:solidFill>
                  <a:srgbClr val="4472C4">
                    <a:lumMod val="50000"/>
                  </a:srgbClr>
                </a:solidFill>
                <a:latin typeface="Century Gothic" panose="020F0302020204030204"/>
              </a:rPr>
              <a:t>su</a:t>
            </a:r>
            <a:r>
              <a:rPr lang="en-US" sz="3200" b="1" dirty="0">
                <a:solidFill>
                  <a:srgbClr val="4472C4">
                    <a:lumMod val="50000"/>
                  </a:srgbClr>
                </a:solidFill>
                <a:latin typeface="Century Gothic" panose="020F0302020204030204"/>
              </a:rPr>
              <a:t> </a:t>
            </a:r>
            <a:r>
              <a:rPr lang="en-US" sz="3200" b="1" dirty="0" err="1">
                <a:solidFill>
                  <a:srgbClr val="4472C4">
                    <a:lumMod val="50000"/>
                  </a:srgbClr>
                </a:solidFill>
                <a:latin typeface="Century Gothic" panose="020F0302020204030204"/>
              </a:rPr>
              <a:t>familia</a:t>
            </a:r>
            <a:r>
              <a:rPr lang="en-US" sz="3200" b="1" dirty="0">
                <a:solidFill>
                  <a:srgbClr val="4472C4">
                    <a:lumMod val="50000"/>
                  </a:srgbClr>
                </a:solidFill>
                <a:latin typeface="Century Gothic" panose="020F0302020204030204"/>
              </a:rPr>
              <a:t>.</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Usa</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formas</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emos</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imos</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correctamente</a:t>
            </a:r>
            <a:r>
              <a:rPr lang="en-US" sz="3200" b="1" dirty="0">
                <a:solidFill>
                  <a:srgbClr val="4472C4">
                    <a:lumMod val="50000"/>
                  </a:srgbClr>
                </a:solidFill>
                <a:latin typeface="Century Gothic" panose="020F0302020204030204"/>
              </a:rPr>
              <a:t> </a:t>
            </a:r>
            <a:r>
              <a:rPr lang="en-US" sz="3200" b="1" dirty="0" err="1">
                <a:solidFill>
                  <a:srgbClr val="4472C4">
                    <a:lumMod val="50000"/>
                  </a:srgbClr>
                </a:solidFill>
                <a:latin typeface="Century Gothic" panose="020F0302020204030204"/>
              </a:rPr>
              <a:t>según</a:t>
            </a:r>
            <a:r>
              <a:rPr lang="en-US" sz="3200" b="1" dirty="0">
                <a:solidFill>
                  <a:srgbClr val="4472C4">
                    <a:lumMod val="50000"/>
                  </a:srgbClr>
                </a:solidFill>
                <a:latin typeface="Century Gothic" panose="020F0302020204030204"/>
              </a:rPr>
              <a:t> la persona.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También</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escribe los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pronombres</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Imagen 5" descr="Una caricatura de una persona&#10;&#10;Descripción generada automáticamente con confianza media">
            <a:extLst>
              <a:ext uri="{FF2B5EF4-FFF2-40B4-BE49-F238E27FC236}">
                <a16:creationId xmlns:a16="http://schemas.microsoft.com/office/drawing/2014/main" id="{18837337-F871-FD47-92F9-4B660F4110BB}"/>
              </a:ext>
            </a:extLst>
          </p:cNvPr>
          <p:cNvPicPr>
            <a:picLocks noChangeAspect="1"/>
          </p:cNvPicPr>
          <p:nvPr/>
        </p:nvPicPr>
        <p:blipFill>
          <a:blip r:embed="rId4"/>
          <a:stretch>
            <a:fillRect/>
          </a:stretch>
        </p:blipFill>
        <p:spPr>
          <a:xfrm>
            <a:off x="-159962" y="3545572"/>
            <a:ext cx="4502933" cy="2532900"/>
          </a:xfrm>
          <a:prstGeom prst="rect">
            <a:avLst/>
          </a:prstGeom>
        </p:spPr>
      </p:pic>
      <p:pic>
        <p:nvPicPr>
          <p:cNvPr id="7" name="Imagen 6" descr="Imagen que contiene juguete, muñeca&#10;&#10;Descripción generada automáticamente">
            <a:extLst>
              <a:ext uri="{FF2B5EF4-FFF2-40B4-BE49-F238E27FC236}">
                <a16:creationId xmlns:a16="http://schemas.microsoft.com/office/drawing/2014/main" id="{8E7D2651-A579-524A-8AD4-21E2314D3325}"/>
              </a:ext>
            </a:extLst>
          </p:cNvPr>
          <p:cNvPicPr>
            <a:picLocks noChangeAspect="1"/>
          </p:cNvPicPr>
          <p:nvPr/>
        </p:nvPicPr>
        <p:blipFill>
          <a:blip r:embed="rId5"/>
          <a:stretch>
            <a:fillRect/>
          </a:stretch>
        </p:blipFill>
        <p:spPr>
          <a:xfrm>
            <a:off x="-159962" y="1013339"/>
            <a:ext cx="4502933" cy="2535347"/>
          </a:xfrm>
          <a:prstGeom prst="rect">
            <a:avLst/>
          </a:prstGeom>
        </p:spPr>
      </p:pic>
    </p:spTree>
    <p:extLst>
      <p:ext uri="{BB962C8B-B14F-4D97-AF65-F5344CB8AC3E}">
        <p14:creationId xmlns:p14="http://schemas.microsoft.com/office/powerpoint/2010/main" val="1670131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Una caricatura de una persona&#10;&#10;Descripción generada automáticamente con confianza media">
            <a:extLst>
              <a:ext uri="{FF2B5EF4-FFF2-40B4-BE49-F238E27FC236}">
                <a16:creationId xmlns:a16="http://schemas.microsoft.com/office/drawing/2014/main" id="{41C6A9AB-AC15-2D4F-A065-75B5D3FFEAC6}"/>
              </a:ext>
            </a:extLst>
          </p:cNvPr>
          <p:cNvPicPr>
            <a:picLocks noChangeAspect="1"/>
          </p:cNvPicPr>
          <p:nvPr/>
        </p:nvPicPr>
        <p:blipFill rotWithShape="1">
          <a:blip r:embed="rId3"/>
          <a:srcRect t="5341"/>
          <a:stretch/>
        </p:blipFill>
        <p:spPr>
          <a:xfrm>
            <a:off x="-482851" y="3741463"/>
            <a:ext cx="4502933" cy="2397609"/>
          </a:xfrm>
          <a:prstGeom prst="rect">
            <a:avLst/>
          </a:prstGeom>
        </p:spPr>
      </p:pic>
      <p:pic>
        <p:nvPicPr>
          <p:cNvPr id="18" name="Imagen 17" descr="Imagen que contiene juguete, muñeca&#10;&#10;Descripción generada automáticamente">
            <a:extLst>
              <a:ext uri="{FF2B5EF4-FFF2-40B4-BE49-F238E27FC236}">
                <a16:creationId xmlns:a16="http://schemas.microsoft.com/office/drawing/2014/main" id="{BADFA7ED-AF05-5849-A7E4-C0780AF4883E}"/>
              </a:ext>
            </a:extLst>
          </p:cNvPr>
          <p:cNvPicPr>
            <a:picLocks noChangeAspect="1"/>
          </p:cNvPicPr>
          <p:nvPr/>
        </p:nvPicPr>
        <p:blipFill rotWithShape="1">
          <a:blip r:embed="rId4"/>
          <a:srcRect b="3874"/>
          <a:stretch/>
        </p:blipFill>
        <p:spPr>
          <a:xfrm>
            <a:off x="-482850" y="849476"/>
            <a:ext cx="4502933" cy="2437135"/>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94957" cy="1325563"/>
          </a:xfrm>
        </p:spPr>
        <p:txBody>
          <a:bodyPr>
            <a:normAutofit/>
          </a:bodyPr>
          <a:lstStyle/>
          <a:p>
            <a:r>
              <a:rPr lang="en-GB" sz="2800" b="1" dirty="0">
                <a:solidFill>
                  <a:srgbClr val="FFFFFF"/>
                </a:solidFill>
              </a:rPr>
              <a:t>Una </a:t>
            </a:r>
            <a:r>
              <a:rPr lang="en-GB" sz="2800" b="1" dirty="0" err="1">
                <a:solidFill>
                  <a:srgbClr val="FFFFFF"/>
                </a:solidFill>
              </a:rPr>
              <a:t>familia</a:t>
            </a:r>
            <a:r>
              <a:rPr lang="en-GB" sz="2800" b="1" dirty="0">
                <a:solidFill>
                  <a:srgbClr val="FFFFFF"/>
                </a:solidFill>
              </a:rPr>
              <a:t> </a:t>
            </a:r>
            <a:r>
              <a:rPr lang="en-GB" sz="2800" b="1" dirty="0" err="1">
                <a:solidFill>
                  <a:srgbClr val="FFFFFF"/>
                </a:solidFill>
              </a:rPr>
              <a:t>cubana</a:t>
            </a:r>
            <a:r>
              <a:rPr lang="en-GB" sz="2800" b="1" dirty="0">
                <a:solidFill>
                  <a:srgbClr val="FFFFFF"/>
                </a:solidFill>
              </a:rPr>
              <a:t> </a:t>
            </a:r>
            <a:r>
              <a:rPr lang="en-GB" sz="2800" b="1" dirty="0" err="1">
                <a:solidFill>
                  <a:srgbClr val="FFFFFF"/>
                </a:solidFill>
              </a:rPr>
              <a:t>en</a:t>
            </a:r>
            <a:r>
              <a:rPr lang="en-GB" sz="2800" b="1" dirty="0">
                <a:solidFill>
                  <a:srgbClr val="FFFFFF"/>
                </a:solidFill>
              </a:rPr>
              <a:t> </a:t>
            </a:r>
            <a:br>
              <a:rPr lang="en-GB" sz="2800" b="1" dirty="0">
                <a:solidFill>
                  <a:srgbClr val="FFFFFF"/>
                </a:solidFill>
              </a:rPr>
            </a:br>
            <a:r>
              <a:rPr lang="en-GB" sz="2800" b="1" dirty="0" err="1">
                <a:solidFill>
                  <a:srgbClr val="FFFFFF"/>
                </a:solidFill>
              </a:rPr>
              <a:t>Estados</a:t>
            </a:r>
            <a:r>
              <a:rPr lang="en-GB" sz="2800" b="1" dirty="0">
                <a:solidFill>
                  <a:srgbClr val="FFFFFF"/>
                </a:solidFill>
              </a:rPr>
              <a:t> Unidos</a:t>
            </a:r>
            <a:r>
              <a:rPr lang="en-GB" sz="2800" dirty="0"/>
              <a:t> </a:t>
            </a:r>
            <a:endParaRPr lang="en-GB" sz="2800" b="1" dirty="0">
              <a:solidFill>
                <a:schemeClr val="bg1"/>
              </a:solidFill>
            </a:endParaRPr>
          </a:p>
        </p:txBody>
      </p:sp>
      <p:sp>
        <p:nvSpPr>
          <p:cNvPr id="3" name="Rounded Rectangle 2"/>
          <p:cNvSpPr/>
          <p:nvPr/>
        </p:nvSpPr>
        <p:spPr>
          <a:xfrm>
            <a:off x="651571" y="2671587"/>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we</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ounded Rectangle 11"/>
          <p:cNvSpPr/>
          <p:nvPr/>
        </p:nvSpPr>
        <p:spPr>
          <a:xfrm>
            <a:off x="2862291" y="1460854"/>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hear many words in Spanish at home</a:t>
            </a:r>
          </a:p>
        </p:txBody>
      </p:sp>
      <p:sp>
        <p:nvSpPr>
          <p:cNvPr id="15" name="Rounded Rectangle 14"/>
          <p:cNvSpPr/>
          <p:nvPr/>
        </p:nvSpPr>
        <p:spPr>
          <a:xfrm>
            <a:off x="3834544" y="3286611"/>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because</a:t>
            </a:r>
          </a:p>
        </p:txBody>
      </p:sp>
      <p:sp>
        <p:nvSpPr>
          <p:cNvPr id="16" name="Rounded Rectangle 15"/>
          <p:cNvSpPr/>
          <p:nvPr/>
        </p:nvSpPr>
        <p:spPr>
          <a:xfrm>
            <a:off x="651571" y="5284306"/>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rPr>
              <a:t>they</a:t>
            </a:r>
          </a:p>
        </p:txBody>
      </p:sp>
      <p:sp>
        <p:nvSpPr>
          <p:cNvPr id="17" name="Rounded Rectangle 16"/>
          <p:cNvSpPr/>
          <p:nvPr/>
        </p:nvSpPr>
        <p:spPr>
          <a:xfrm>
            <a:off x="2862291" y="5087004"/>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they believe that it is important.</a:t>
            </a:r>
          </a:p>
        </p:txBody>
      </p:sp>
      <p:sp>
        <p:nvSpPr>
          <p:cNvPr id="14" name="Rounded Rectangle 13"/>
          <p:cNvSpPr/>
          <p:nvPr/>
        </p:nvSpPr>
        <p:spPr>
          <a:xfrm>
            <a:off x="7407863" y="1797595"/>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Nosotros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oímos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muchas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palabras</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en</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español</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en</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casa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porque</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ellos</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creen</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que es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importante</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5015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Una caricatura de una persona&#10;&#10;Descripción generada automáticamente con confianza media">
            <a:extLst>
              <a:ext uri="{FF2B5EF4-FFF2-40B4-BE49-F238E27FC236}">
                <a16:creationId xmlns:a16="http://schemas.microsoft.com/office/drawing/2014/main" id="{8A3FDF91-DFE8-F24D-86CB-6C099A487A8E}"/>
              </a:ext>
            </a:extLst>
          </p:cNvPr>
          <p:cNvPicPr>
            <a:picLocks noChangeAspect="1"/>
          </p:cNvPicPr>
          <p:nvPr/>
        </p:nvPicPr>
        <p:blipFill rotWithShape="1">
          <a:blip r:embed="rId3"/>
          <a:srcRect t="5341"/>
          <a:stretch/>
        </p:blipFill>
        <p:spPr>
          <a:xfrm>
            <a:off x="-533823" y="1213509"/>
            <a:ext cx="4502933" cy="2397609"/>
          </a:xfrm>
          <a:prstGeom prst="rect">
            <a:avLst/>
          </a:prstGeom>
        </p:spPr>
      </p:pic>
      <p:pic>
        <p:nvPicPr>
          <p:cNvPr id="19" name="Imagen 18" descr="Imagen que contiene juguete, muñeca&#10;&#10;Descripción generada automáticamente">
            <a:extLst>
              <a:ext uri="{FF2B5EF4-FFF2-40B4-BE49-F238E27FC236}">
                <a16:creationId xmlns:a16="http://schemas.microsoft.com/office/drawing/2014/main" id="{592DD8ED-6100-D948-9E6C-5C894F0A6F1E}"/>
              </a:ext>
            </a:extLst>
          </p:cNvPr>
          <p:cNvPicPr>
            <a:picLocks noChangeAspect="1"/>
          </p:cNvPicPr>
          <p:nvPr/>
        </p:nvPicPr>
        <p:blipFill rotWithShape="1">
          <a:blip r:embed="rId4"/>
          <a:srcRect b="3874"/>
          <a:stretch/>
        </p:blipFill>
        <p:spPr>
          <a:xfrm>
            <a:off x="-502459" y="3798532"/>
            <a:ext cx="4502933" cy="2437135"/>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66822" cy="1325563"/>
          </a:xfrm>
        </p:spPr>
        <p:txBody>
          <a:bodyPr>
            <a:normAutofit/>
          </a:bodyPr>
          <a:lstStyle/>
          <a:p>
            <a:r>
              <a:rPr lang="en-GB" sz="2800" b="1" dirty="0">
                <a:solidFill>
                  <a:schemeClr val="bg1"/>
                </a:solidFill>
              </a:rPr>
              <a:t>Una </a:t>
            </a:r>
            <a:r>
              <a:rPr lang="en-GB" sz="2800" b="1" dirty="0" err="1">
                <a:solidFill>
                  <a:schemeClr val="bg1"/>
                </a:solidFill>
              </a:rPr>
              <a:t>familia</a:t>
            </a:r>
            <a:r>
              <a:rPr lang="en-GB" sz="2800" b="1" dirty="0">
                <a:solidFill>
                  <a:schemeClr val="bg1"/>
                </a:solidFill>
              </a:rPr>
              <a:t> </a:t>
            </a:r>
            <a:r>
              <a:rPr lang="en-GB" sz="2800" b="1" dirty="0" err="1">
                <a:solidFill>
                  <a:schemeClr val="bg1"/>
                </a:solidFill>
              </a:rPr>
              <a:t>cubana</a:t>
            </a:r>
            <a:r>
              <a:rPr lang="en-GB" sz="2800" b="1" dirty="0">
                <a:solidFill>
                  <a:schemeClr val="bg1"/>
                </a:solidFill>
              </a:rPr>
              <a:t> </a:t>
            </a:r>
            <a:r>
              <a:rPr lang="en-GB" sz="2800" b="1" dirty="0" err="1">
                <a:solidFill>
                  <a:schemeClr val="bg1"/>
                </a:solidFill>
              </a:rPr>
              <a:t>en</a:t>
            </a:r>
            <a:r>
              <a:rPr lang="en-GB" sz="2800" b="1" dirty="0">
                <a:solidFill>
                  <a:schemeClr val="bg1"/>
                </a:solidFill>
              </a:rPr>
              <a:t> </a:t>
            </a:r>
            <a:br>
              <a:rPr lang="en-GB" sz="2800" b="1" dirty="0">
                <a:solidFill>
                  <a:schemeClr val="bg1"/>
                </a:solidFill>
              </a:rPr>
            </a:br>
            <a:r>
              <a:rPr lang="en-GB" sz="2800" b="1" dirty="0" err="1">
                <a:solidFill>
                  <a:schemeClr val="bg1"/>
                </a:solidFill>
              </a:rPr>
              <a:t>Estados</a:t>
            </a:r>
            <a:r>
              <a:rPr lang="en-GB" sz="2800" b="1" dirty="0">
                <a:solidFill>
                  <a:schemeClr val="bg1"/>
                </a:solidFill>
              </a:rPr>
              <a:t> Unidos </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rPr>
              <a:t>we</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attend English classes for foreigners</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t>
            </a:r>
          </a:p>
        </p:txBody>
      </p:sp>
      <p:sp>
        <p:nvSpPr>
          <p:cNvPr id="16" name="Rounded Rectangle 15"/>
          <p:cNvSpPr/>
          <p:nvPr/>
        </p:nvSpPr>
        <p:spPr>
          <a:xfrm>
            <a:off x="604189" y="2961707"/>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rPr>
              <a:t>they</a:t>
            </a: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we usually help.</a:t>
            </a:r>
          </a:p>
        </p:txBody>
      </p:sp>
      <p:sp>
        <p:nvSpPr>
          <p:cNvPr id="14" name="Rounded Rectangle 13"/>
          <p:cNvSpPr/>
          <p:nvPr/>
        </p:nvSpPr>
        <p:spPr>
          <a:xfrm>
            <a:off x="7407863" y="1712325"/>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Ellos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asisten</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clases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de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inglés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para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extranjeros</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y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nosotros</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solemos</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ayudar</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Llamada rectangular 3">
            <a:extLst>
              <a:ext uri="{FF2B5EF4-FFF2-40B4-BE49-F238E27FC236}">
                <a16:creationId xmlns:a16="http://schemas.microsoft.com/office/drawing/2014/main" id="{EB8256F1-3FEB-6549-BCAC-2D44FA106BFE}"/>
              </a:ext>
            </a:extLst>
          </p:cNvPr>
          <p:cNvSpPr/>
          <p:nvPr/>
        </p:nvSpPr>
        <p:spPr>
          <a:xfrm>
            <a:off x="8125503" y="5459029"/>
            <a:ext cx="3587261" cy="627032"/>
          </a:xfrm>
          <a:prstGeom prst="wedgeRectCallout">
            <a:avLst>
              <a:gd name="adj1" fmla="val -64951"/>
              <a:gd name="adj2" fmla="val 360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accent5">
                    <a:lumMod val="50000"/>
                  </a:schemeClr>
                </a:solidFill>
              </a:rPr>
              <a:t>‘</a:t>
            </a:r>
            <a:r>
              <a:rPr lang="es-GB" sz="2200">
                <a:solidFill>
                  <a:schemeClr val="accent5">
                    <a:lumMod val="50000"/>
                  </a:schemeClr>
                </a:solidFill>
              </a:rPr>
              <a:t>we </a:t>
            </a:r>
            <a:r>
              <a:rPr lang="es-GB" sz="2200" dirty="0">
                <a:solidFill>
                  <a:schemeClr val="accent5">
                    <a:lumMod val="50000"/>
                  </a:schemeClr>
                </a:solidFill>
              </a:rPr>
              <a:t>usually </a:t>
            </a:r>
            <a:r>
              <a:rPr lang="es-GB" sz="2200">
                <a:solidFill>
                  <a:schemeClr val="accent5">
                    <a:lumMod val="50000"/>
                  </a:schemeClr>
                </a:solidFill>
              </a:rPr>
              <a:t>+ verb</a:t>
            </a:r>
            <a:r>
              <a:rPr lang="en-GB" sz="2200">
                <a:solidFill>
                  <a:schemeClr val="accent5">
                    <a:lumMod val="50000"/>
                  </a:schemeClr>
                </a:solidFill>
              </a:rPr>
              <a:t>’</a:t>
            </a:r>
            <a:r>
              <a:rPr lang="es-GB" sz="2200">
                <a:solidFill>
                  <a:schemeClr val="accent5">
                    <a:lumMod val="50000"/>
                  </a:schemeClr>
                </a:solidFill>
              </a:rPr>
              <a:t> </a:t>
            </a:r>
            <a:r>
              <a:rPr lang="es-GB" sz="2200">
                <a:solidFill>
                  <a:schemeClr val="accent5">
                    <a:lumMod val="50000"/>
                  </a:schemeClr>
                </a:solidFill>
                <a:sym typeface="Wingdings" pitchFamily="2" charset="2"/>
              </a:rPr>
              <a:t> </a:t>
            </a:r>
            <a:r>
              <a:rPr lang="en-GB" sz="2200">
                <a:solidFill>
                  <a:schemeClr val="accent5">
                    <a:lumMod val="50000"/>
                  </a:schemeClr>
                </a:solidFill>
                <a:sym typeface="Wingdings" pitchFamily="2" charset="2"/>
              </a:rPr>
              <a:t>hint: </a:t>
            </a:r>
            <a:r>
              <a:rPr lang="es-GB" sz="2200">
                <a:solidFill>
                  <a:schemeClr val="accent5">
                    <a:lumMod val="50000"/>
                  </a:schemeClr>
                </a:solidFill>
                <a:sym typeface="Wingdings" pitchFamily="2" charset="2"/>
              </a:rPr>
              <a:t>use </a:t>
            </a:r>
            <a:r>
              <a:rPr lang="es-GB" sz="2200" dirty="0">
                <a:solidFill>
                  <a:schemeClr val="accent5">
                    <a:lumMod val="50000"/>
                  </a:schemeClr>
                </a:solidFill>
                <a:sym typeface="Wingdings" pitchFamily="2" charset="2"/>
              </a:rPr>
              <a:t>the verb ‘</a:t>
            </a:r>
            <a:r>
              <a:rPr lang="es-GB" sz="2200" b="1" dirty="0">
                <a:solidFill>
                  <a:schemeClr val="accent5">
                    <a:lumMod val="50000"/>
                  </a:schemeClr>
                </a:solidFill>
                <a:sym typeface="Wingdings" pitchFamily="2" charset="2"/>
              </a:rPr>
              <a:t>soler</a:t>
            </a:r>
            <a:r>
              <a:rPr lang="es-GB" sz="2200" dirty="0">
                <a:solidFill>
                  <a:schemeClr val="accent5">
                    <a:lumMod val="50000"/>
                  </a:schemeClr>
                </a:solidFill>
                <a:sym typeface="Wingdings" pitchFamily="2" charset="2"/>
              </a:rPr>
              <a:t>’!</a:t>
            </a:r>
            <a:endParaRPr lang="es-GB" sz="2200" dirty="0">
              <a:solidFill>
                <a:schemeClr val="accent5">
                  <a:lumMod val="50000"/>
                </a:schemeClr>
              </a:solidFill>
            </a:endParaRPr>
          </a:p>
        </p:txBody>
      </p:sp>
    </p:spTree>
    <p:extLst>
      <p:ext uri="{BB962C8B-B14F-4D97-AF65-F5344CB8AC3E}">
        <p14:creationId xmlns:p14="http://schemas.microsoft.com/office/powerpoint/2010/main" val="282246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Una caricatura de una persona&#10;&#10;Descripción generada automáticamente con confianza media">
            <a:extLst>
              <a:ext uri="{FF2B5EF4-FFF2-40B4-BE49-F238E27FC236}">
                <a16:creationId xmlns:a16="http://schemas.microsoft.com/office/drawing/2014/main" id="{C1051A04-5086-BF4D-AEB8-7248BEB0555D}"/>
              </a:ext>
            </a:extLst>
          </p:cNvPr>
          <p:cNvPicPr>
            <a:picLocks noChangeAspect="1"/>
          </p:cNvPicPr>
          <p:nvPr/>
        </p:nvPicPr>
        <p:blipFill rotWithShape="1">
          <a:blip r:embed="rId3"/>
          <a:srcRect t="5341"/>
          <a:stretch/>
        </p:blipFill>
        <p:spPr>
          <a:xfrm>
            <a:off x="-482851" y="3741463"/>
            <a:ext cx="4502933" cy="2397609"/>
          </a:xfrm>
          <a:prstGeom prst="rect">
            <a:avLst/>
          </a:prstGeom>
        </p:spPr>
      </p:pic>
      <p:pic>
        <p:nvPicPr>
          <p:cNvPr id="18" name="Imagen 17" descr="Imagen que contiene juguete, muñeca&#10;&#10;Descripción generada automáticamente">
            <a:extLst>
              <a:ext uri="{FF2B5EF4-FFF2-40B4-BE49-F238E27FC236}">
                <a16:creationId xmlns:a16="http://schemas.microsoft.com/office/drawing/2014/main" id="{0BBB3ABE-71B8-0846-9EA1-AF93D9EB5C30}"/>
              </a:ext>
            </a:extLst>
          </p:cNvPr>
          <p:cNvPicPr>
            <a:picLocks noChangeAspect="1"/>
          </p:cNvPicPr>
          <p:nvPr/>
        </p:nvPicPr>
        <p:blipFill rotWithShape="1">
          <a:blip r:embed="rId4"/>
          <a:srcRect b="3874"/>
          <a:stretch/>
        </p:blipFill>
        <p:spPr>
          <a:xfrm>
            <a:off x="-482850" y="849476"/>
            <a:ext cx="4502933" cy="2437135"/>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488520" cy="1325563"/>
          </a:xfrm>
        </p:spPr>
        <p:txBody>
          <a:bodyPr>
            <a:normAutofit/>
          </a:bodyPr>
          <a:lstStyle/>
          <a:p>
            <a:r>
              <a:rPr lang="en-GB" sz="2800" b="1" dirty="0">
                <a:solidFill>
                  <a:schemeClr val="bg1"/>
                </a:solidFill>
              </a:rPr>
              <a:t>Una </a:t>
            </a:r>
            <a:r>
              <a:rPr lang="en-GB" sz="2800" b="1" dirty="0" err="1">
                <a:solidFill>
                  <a:schemeClr val="bg1"/>
                </a:solidFill>
              </a:rPr>
              <a:t>familia</a:t>
            </a:r>
            <a:r>
              <a:rPr lang="en-GB" sz="2800" b="1" dirty="0">
                <a:solidFill>
                  <a:schemeClr val="bg1"/>
                </a:solidFill>
              </a:rPr>
              <a:t> </a:t>
            </a:r>
            <a:r>
              <a:rPr lang="en-GB" sz="2800" b="1" dirty="0" err="1">
                <a:solidFill>
                  <a:schemeClr val="bg1"/>
                </a:solidFill>
              </a:rPr>
              <a:t>cubana</a:t>
            </a:r>
            <a:r>
              <a:rPr lang="en-GB" sz="2800" b="1" dirty="0">
                <a:solidFill>
                  <a:schemeClr val="bg1"/>
                </a:solidFill>
              </a:rPr>
              <a:t> </a:t>
            </a:r>
            <a:r>
              <a:rPr lang="en-GB" sz="2800" b="1" dirty="0" err="1">
                <a:solidFill>
                  <a:schemeClr val="bg1"/>
                </a:solidFill>
              </a:rPr>
              <a:t>en</a:t>
            </a:r>
            <a:r>
              <a:rPr lang="en-GB" sz="2800" b="1" dirty="0">
                <a:solidFill>
                  <a:schemeClr val="bg1"/>
                </a:solidFill>
              </a:rPr>
              <a:t> </a:t>
            </a:r>
            <a:br>
              <a:rPr lang="en-GB" sz="2800" b="1" dirty="0">
                <a:solidFill>
                  <a:schemeClr val="bg1"/>
                </a:solidFill>
              </a:rPr>
            </a:br>
            <a:r>
              <a:rPr lang="en-GB" sz="2800" b="1" dirty="0" err="1">
                <a:solidFill>
                  <a:schemeClr val="bg1"/>
                </a:solidFill>
              </a:rPr>
              <a:t>Estados</a:t>
            </a:r>
            <a:r>
              <a:rPr lang="en-GB" sz="2800" b="1" dirty="0">
                <a:solidFill>
                  <a:schemeClr val="bg1"/>
                </a:solidFill>
              </a:rPr>
              <a:t> Unidos </a:t>
            </a:r>
          </a:p>
        </p:txBody>
      </p:sp>
      <p:sp>
        <p:nvSpPr>
          <p:cNvPr id="3" name="Rounded Rectangle 2"/>
          <p:cNvSpPr/>
          <p:nvPr/>
        </p:nvSpPr>
        <p:spPr>
          <a:xfrm>
            <a:off x="604189" y="527309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rPr>
              <a:t>they</a:t>
            </a:r>
          </a:p>
        </p:txBody>
      </p:sp>
      <p:sp>
        <p:nvSpPr>
          <p:cNvPr id="12" name="Rounded Rectangle 11"/>
          <p:cNvSpPr/>
          <p:nvPr/>
        </p:nvSpPr>
        <p:spPr>
          <a:xfrm>
            <a:off x="2862291" y="1365586"/>
            <a:ext cx="4986310" cy="15016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feel sad (‘sadness’) when </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we can’t speak Spanish correctly</a:t>
            </a:r>
          </a:p>
        </p:txBody>
      </p:sp>
      <p:sp>
        <p:nvSpPr>
          <p:cNvPr id="15" name="Rounded Rectangle 14"/>
          <p:cNvSpPr/>
          <p:nvPr/>
        </p:nvSpPr>
        <p:spPr>
          <a:xfrm>
            <a:off x="3861159" y="3429000"/>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a:t>
            </a:r>
          </a:p>
        </p:txBody>
      </p:sp>
      <p:sp>
        <p:nvSpPr>
          <p:cNvPr id="16" name="Rounded Rectangle 15"/>
          <p:cNvSpPr/>
          <p:nvPr/>
        </p:nvSpPr>
        <p:spPr>
          <a:xfrm>
            <a:off x="604189" y="2691356"/>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we</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offer help</a:t>
            </a:r>
          </a:p>
        </p:txBody>
      </p:sp>
      <p:sp>
        <p:nvSpPr>
          <p:cNvPr id="14" name="Rounded Rectangle 13"/>
          <p:cNvSpPr/>
          <p:nvPr/>
        </p:nvSpPr>
        <p:spPr>
          <a:xfrm>
            <a:off x="7478524" y="1715009"/>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Nosotros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sentimos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pena</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cuando</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no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podemos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hablar</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español</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correctamente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así</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que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ellos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ofrecen</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ayuda</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Llamada rectangular 3">
            <a:extLst>
              <a:ext uri="{FF2B5EF4-FFF2-40B4-BE49-F238E27FC236}">
                <a16:creationId xmlns:a16="http://schemas.microsoft.com/office/drawing/2014/main" id="{EB8256F1-3FEB-6549-BCAC-2D44FA106BFE}"/>
              </a:ext>
            </a:extLst>
          </p:cNvPr>
          <p:cNvSpPr/>
          <p:nvPr/>
        </p:nvSpPr>
        <p:spPr>
          <a:xfrm>
            <a:off x="8125503" y="5459028"/>
            <a:ext cx="3873301" cy="748647"/>
          </a:xfrm>
          <a:prstGeom prst="wedgeRectCallout">
            <a:avLst>
              <a:gd name="adj1" fmla="val -64951"/>
              <a:gd name="adj2" fmla="val 360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accent5">
                    <a:lumMod val="50000"/>
                  </a:schemeClr>
                </a:solidFill>
                <a:sym typeface="Wingdings" pitchFamily="2" charset="2"/>
              </a:rPr>
              <a:t>hint: use ‘correcta’ to form the word for ‘correct</a:t>
            </a:r>
            <a:r>
              <a:rPr lang="en-GB" sz="2200" b="1">
                <a:solidFill>
                  <a:schemeClr val="accent5">
                    <a:lumMod val="50000"/>
                  </a:schemeClr>
                </a:solidFill>
                <a:sym typeface="Wingdings" pitchFamily="2" charset="2"/>
              </a:rPr>
              <a:t>ly</a:t>
            </a:r>
            <a:r>
              <a:rPr lang="en-GB" sz="2200">
                <a:solidFill>
                  <a:schemeClr val="accent5">
                    <a:lumMod val="50000"/>
                  </a:schemeClr>
                </a:solidFill>
                <a:sym typeface="Wingdings" pitchFamily="2" charset="2"/>
              </a:rPr>
              <a:t>’ </a:t>
            </a:r>
            <a:endParaRPr lang="es-GB" sz="2200" dirty="0">
              <a:solidFill>
                <a:schemeClr val="accent5">
                  <a:lumMod val="50000"/>
                </a:schemeClr>
              </a:solidFill>
            </a:endParaRPr>
          </a:p>
        </p:txBody>
      </p:sp>
    </p:spTree>
    <p:extLst>
      <p:ext uri="{BB962C8B-B14F-4D97-AF65-F5344CB8AC3E}">
        <p14:creationId xmlns:p14="http://schemas.microsoft.com/office/powerpoint/2010/main" val="150815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8C603963-5BC2-9E4F-AAC0-87BB69CEBDA5}"/>
              </a:ext>
            </a:extLst>
          </p:cNvPr>
          <p:cNvSpPr txBox="1"/>
          <p:nvPr/>
        </p:nvSpPr>
        <p:spPr>
          <a:xfrm>
            <a:off x="4001672" y="2849098"/>
            <a:ext cx="525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  _  _  _  _  _  _</a:t>
            </a:r>
          </a:p>
        </p:txBody>
      </p:sp>
      <p:graphicFrame>
        <p:nvGraphicFramePr>
          <p:cNvPr id="18" name="Tabla 17">
            <a:extLst>
              <a:ext uri="{FF2B5EF4-FFF2-40B4-BE49-F238E27FC236}">
                <a16:creationId xmlns:a16="http://schemas.microsoft.com/office/drawing/2014/main" id="{6ABD8E02-581B-D344-B2B1-3BE1463EA37C}"/>
              </a:ext>
            </a:extLst>
          </p:cNvPr>
          <p:cNvGraphicFramePr>
            <a:graphicFrameLocks noGrp="1"/>
          </p:cNvGraphicFramePr>
          <p:nvPr>
            <p:extLst>
              <p:ext uri="{D42A27DB-BD31-4B8C-83A1-F6EECF244321}">
                <p14:modId xmlns:p14="http://schemas.microsoft.com/office/powerpoint/2010/main" val="1931698129"/>
              </p:ext>
            </p:extLst>
          </p:nvPr>
        </p:nvGraphicFramePr>
        <p:xfrm>
          <a:off x="9698302" y="1305198"/>
          <a:ext cx="1839702" cy="4375512"/>
        </p:xfrm>
        <a:graphic>
          <a:graphicData uri="http://schemas.openxmlformats.org/drawingml/2006/table">
            <a:tbl>
              <a:tblPr firstRow="1" bandRow="1">
                <a:tableStyleId>{5DA37D80-6434-44D0-A028-1B22A696006F}</a:tableStyleId>
              </a:tblPr>
              <a:tblGrid>
                <a:gridCol w="1839702">
                  <a:extLst>
                    <a:ext uri="{9D8B030D-6E8A-4147-A177-3AD203B41FA5}">
                      <a16:colId xmlns:a16="http://schemas.microsoft.com/office/drawing/2014/main" val="3165570469"/>
                    </a:ext>
                  </a:extLst>
                </a:gridCol>
              </a:tblGrid>
              <a:tr h="486168">
                <a:tc>
                  <a:txBody>
                    <a:bodyPr/>
                    <a:lstStyle/>
                    <a:p>
                      <a:pPr algn="ctr"/>
                      <a:r>
                        <a:rPr lang="es-GB" sz="2000" dirty="0">
                          <a:solidFill>
                            <a:schemeClr val="accent5">
                              <a:lumMod val="50000"/>
                            </a:schemeClr>
                          </a:solidFill>
                        </a:rPr>
                        <a:t>Las palabras</a:t>
                      </a:r>
                    </a:p>
                  </a:txBody>
                  <a:tcPr anchor="ctr"/>
                </a:tc>
                <a:extLst>
                  <a:ext uri="{0D108BD9-81ED-4DB2-BD59-A6C34878D82A}">
                    <a16:rowId xmlns:a16="http://schemas.microsoft.com/office/drawing/2014/main" val="1567962773"/>
                  </a:ext>
                </a:extLst>
              </a:tr>
              <a:tr h="486168">
                <a:tc>
                  <a:txBody>
                    <a:bodyPr/>
                    <a:lstStyle/>
                    <a:p>
                      <a:pPr algn="ctr"/>
                      <a:r>
                        <a:rPr lang="es-ES" sz="2000" dirty="0">
                          <a:solidFill>
                            <a:schemeClr val="accent5">
                              <a:lumMod val="50000"/>
                            </a:schemeClr>
                          </a:solidFill>
                        </a:rPr>
                        <a:t>guitarra</a:t>
                      </a:r>
                      <a:endParaRPr lang="es-GB" sz="2000" dirty="0">
                        <a:solidFill>
                          <a:schemeClr val="accent5">
                            <a:lumMod val="50000"/>
                          </a:schemeClr>
                        </a:solidFill>
                      </a:endParaRPr>
                    </a:p>
                  </a:txBody>
                  <a:tcPr anchor="ctr"/>
                </a:tc>
                <a:extLst>
                  <a:ext uri="{0D108BD9-81ED-4DB2-BD59-A6C34878D82A}">
                    <a16:rowId xmlns:a16="http://schemas.microsoft.com/office/drawing/2014/main" val="2821069472"/>
                  </a:ext>
                </a:extLst>
              </a:tr>
              <a:tr h="486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cocinar</a:t>
                      </a:r>
                      <a:endParaRPr lang="es-GB" sz="2000" dirty="0">
                        <a:solidFill>
                          <a:schemeClr val="accent5">
                            <a:lumMod val="50000"/>
                          </a:schemeClr>
                        </a:solidFill>
                      </a:endParaRPr>
                    </a:p>
                  </a:txBody>
                  <a:tcPr anchor="ctr"/>
                </a:tc>
                <a:extLst>
                  <a:ext uri="{0D108BD9-81ED-4DB2-BD59-A6C34878D82A}">
                    <a16:rowId xmlns:a16="http://schemas.microsoft.com/office/drawing/2014/main" val="3873554345"/>
                  </a:ext>
                </a:extLst>
              </a:tr>
              <a:tr h="486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siguiente</a:t>
                      </a:r>
                    </a:p>
                  </a:txBody>
                  <a:tcPr anchor="ctr"/>
                </a:tc>
                <a:extLst>
                  <a:ext uri="{0D108BD9-81ED-4DB2-BD59-A6C34878D82A}">
                    <a16:rowId xmlns:a16="http://schemas.microsoft.com/office/drawing/2014/main" val="3797395879"/>
                  </a:ext>
                </a:extLst>
              </a:tr>
              <a:tr h="486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invierno</a:t>
                      </a:r>
                      <a:endParaRPr lang="es-GB" sz="2000" dirty="0">
                        <a:solidFill>
                          <a:schemeClr val="accent5">
                            <a:lumMod val="50000"/>
                          </a:schemeClr>
                        </a:solidFill>
                      </a:endParaRPr>
                    </a:p>
                  </a:txBody>
                  <a:tcPr anchor="ctr"/>
                </a:tc>
                <a:extLst>
                  <a:ext uri="{0D108BD9-81ED-4DB2-BD59-A6C34878D82A}">
                    <a16:rowId xmlns:a16="http://schemas.microsoft.com/office/drawing/2014/main" val="887760390"/>
                  </a:ext>
                </a:extLst>
              </a:tr>
              <a:tr h="486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mandar</a:t>
                      </a:r>
                      <a:endParaRPr lang="es-GB" sz="2000" dirty="0">
                        <a:solidFill>
                          <a:schemeClr val="accent5">
                            <a:lumMod val="50000"/>
                          </a:schemeClr>
                        </a:solidFill>
                      </a:endParaRPr>
                    </a:p>
                  </a:txBody>
                  <a:tcPr anchor="ctr"/>
                </a:tc>
                <a:extLst>
                  <a:ext uri="{0D108BD9-81ED-4DB2-BD59-A6C34878D82A}">
                    <a16:rowId xmlns:a16="http://schemas.microsoft.com/office/drawing/2014/main" val="315101450"/>
                  </a:ext>
                </a:extLst>
              </a:tr>
              <a:tr h="486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medianoche</a:t>
                      </a:r>
                      <a:endParaRPr lang="es-GB" sz="2000" dirty="0">
                        <a:solidFill>
                          <a:schemeClr val="accent5">
                            <a:lumMod val="50000"/>
                          </a:schemeClr>
                        </a:solidFill>
                      </a:endParaRPr>
                    </a:p>
                  </a:txBody>
                  <a:tcPr anchor="ctr"/>
                </a:tc>
                <a:extLst>
                  <a:ext uri="{0D108BD9-81ED-4DB2-BD59-A6C34878D82A}">
                    <a16:rowId xmlns:a16="http://schemas.microsoft.com/office/drawing/2014/main" val="4003594595"/>
                  </a:ext>
                </a:extLst>
              </a:tr>
              <a:tr h="486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dolor</a:t>
                      </a:r>
                      <a:endParaRPr lang="es-GB" sz="2000" dirty="0">
                        <a:solidFill>
                          <a:schemeClr val="accent5">
                            <a:lumMod val="50000"/>
                          </a:schemeClr>
                        </a:solidFill>
                      </a:endParaRPr>
                    </a:p>
                  </a:txBody>
                  <a:tcPr anchor="ctr"/>
                </a:tc>
                <a:extLst>
                  <a:ext uri="{0D108BD9-81ED-4DB2-BD59-A6C34878D82A}">
                    <a16:rowId xmlns:a16="http://schemas.microsoft.com/office/drawing/2014/main" val="2550724562"/>
                  </a:ext>
                </a:extLst>
              </a:tr>
              <a:tr h="4861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tradición</a:t>
                      </a:r>
                      <a:endParaRPr lang="es-GB" sz="2000" dirty="0">
                        <a:solidFill>
                          <a:schemeClr val="accent5">
                            <a:lumMod val="50000"/>
                          </a:schemeClr>
                        </a:solidFill>
                      </a:endParaRPr>
                    </a:p>
                  </a:txBody>
                  <a:tcPr anchor="ctr"/>
                </a:tc>
                <a:extLst>
                  <a:ext uri="{0D108BD9-81ED-4DB2-BD59-A6C34878D82A}">
                    <a16:rowId xmlns:a16="http://schemas.microsoft.com/office/drawing/2014/main" val="1464551375"/>
                  </a:ext>
                </a:extLst>
              </a:tr>
            </a:tbl>
          </a:graphicData>
        </a:graphic>
      </p:graphicFrame>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566870"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34133" y="258166"/>
            <a:ext cx="1294009" cy="43376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prstClr val="white"/>
                </a:solidFill>
                <a:latin typeface="Century Gothic" panose="020B0502020202020204" pitchFamily="34" charset="0"/>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5">
            <a:extLst>
              <a:ext uri="{FF2B5EF4-FFF2-40B4-BE49-F238E27FC236}">
                <a16:creationId xmlns:a16="http://schemas.microsoft.com/office/drawing/2014/main" id="{4805E3C7-9126-5644-8579-26D55B8DB492}"/>
              </a:ext>
            </a:extLst>
          </p:cNvPr>
          <p:cNvSpPr txBox="1"/>
          <p:nvPr/>
        </p:nvSpPr>
        <p:spPr>
          <a:xfrm>
            <a:off x="0" y="1151457"/>
            <a:ext cx="899700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chemeClr val="accent5">
                    <a:lumMod val="50000"/>
                  </a:schemeClr>
                </a:solidFill>
                <a:latin typeface="Century Gothic" panose="020F0302020204030204"/>
              </a:rPr>
              <a:t>Escucha</a:t>
            </a:r>
            <a:r>
              <a:rPr kumimoji="0" lang="es-E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y decide cuál es la mejor palabra </a:t>
            </a:r>
            <a:r>
              <a:rPr lang="es-ES" sz="2200" b="1" dirty="0">
                <a:solidFill>
                  <a:schemeClr val="accent5">
                    <a:lumMod val="50000"/>
                  </a:schemeClr>
                </a:solidFill>
                <a:latin typeface="Century Gothic" panose="020F0302020204030204"/>
              </a:rPr>
              <a:t>para cada frase.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chemeClr val="accent5">
                    <a:lumMod val="50000"/>
                  </a:schemeClr>
                </a:solidFill>
                <a:latin typeface="Century Gothic" panose="020F0302020204030204"/>
              </a:rPr>
              <a:t>Después, descubre la palabra secreta.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chemeClr val="accent5">
                    <a:lumMod val="50000"/>
                  </a:schemeClr>
                </a:solidFill>
                <a:latin typeface="Century Gothic" panose="020F0302020204030204"/>
              </a:rPr>
              <a:t>¡Atención! Hay una palabra que no necesitas. </a:t>
            </a:r>
            <a:endParaRPr kumimoji="0" lang="es-GB"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6" name="Action Button: Custom 20">
            <a:hlinkClick r:id="" action="ppaction://noaction" highlightClick="1">
              <a:snd r:embed="rId4" name="1 Celebro una.wav"/>
            </a:hlinkClick>
            <a:extLst>
              <a:ext uri="{FF2B5EF4-FFF2-40B4-BE49-F238E27FC236}">
                <a16:creationId xmlns:a16="http://schemas.microsoft.com/office/drawing/2014/main" id="{8C3A20F6-2538-E844-8324-96D5D50E48DA}"/>
              </a:ext>
            </a:extLst>
          </p:cNvPr>
          <p:cNvSpPr/>
          <p:nvPr/>
        </p:nvSpPr>
        <p:spPr>
          <a:xfrm>
            <a:off x="2065057" y="235022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7" name="Action Button: Custom 20">
            <a:hlinkClick r:id="" action="ppaction://noaction" highlightClick="1">
              <a:snd r:embed="rId5" name="2 Mis padres.wav"/>
            </a:hlinkClick>
            <a:extLst>
              <a:ext uri="{FF2B5EF4-FFF2-40B4-BE49-F238E27FC236}">
                <a16:creationId xmlns:a16="http://schemas.microsoft.com/office/drawing/2014/main" id="{B79DCE8D-9D56-BE44-964C-686BA2FE039D}"/>
              </a:ext>
            </a:extLst>
          </p:cNvPr>
          <p:cNvSpPr/>
          <p:nvPr/>
        </p:nvSpPr>
        <p:spPr>
          <a:xfrm>
            <a:off x="2065057" y="293615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20">
            <a:hlinkClick r:id="" action="ppaction://noaction" highlightClick="1">
              <a:snd r:embed="rId6" name="3 Normalmente hace.wav"/>
            </a:hlinkClick>
            <a:extLst>
              <a:ext uri="{FF2B5EF4-FFF2-40B4-BE49-F238E27FC236}">
                <a16:creationId xmlns:a16="http://schemas.microsoft.com/office/drawing/2014/main" id="{A2C9649B-65C8-1949-B605-7ED220124F83}"/>
              </a:ext>
            </a:extLst>
          </p:cNvPr>
          <p:cNvSpPr/>
          <p:nvPr/>
        </p:nvSpPr>
        <p:spPr>
          <a:xfrm>
            <a:off x="2069251" y="352207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20">
            <a:hlinkClick r:id="" action="ppaction://noaction" highlightClick="1">
              <a:snd r:embed="rId7" name="4 pero me encanta la.wav"/>
            </a:hlinkClick>
            <a:extLst>
              <a:ext uri="{FF2B5EF4-FFF2-40B4-BE49-F238E27FC236}">
                <a16:creationId xmlns:a16="http://schemas.microsoft.com/office/drawing/2014/main" id="{53E895DD-FF6D-6548-BA00-CAD9EAB03B16}"/>
              </a:ext>
            </a:extLst>
          </p:cNvPr>
          <p:cNvSpPr/>
          <p:nvPr/>
        </p:nvSpPr>
        <p:spPr>
          <a:xfrm>
            <a:off x="2069251" y="410800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20">
            <a:hlinkClick r:id="" action="ppaction://noaction" highlightClick="1">
              <a:snd r:embed="rId8" name="5 Nunca olvido.wav"/>
            </a:hlinkClick>
            <a:extLst>
              <a:ext uri="{FF2B5EF4-FFF2-40B4-BE49-F238E27FC236}">
                <a16:creationId xmlns:a16="http://schemas.microsoft.com/office/drawing/2014/main" id="{9226B95B-F6E6-A446-B219-8D3D1C4CAFF9}"/>
              </a:ext>
            </a:extLst>
          </p:cNvPr>
          <p:cNvSpPr/>
          <p:nvPr/>
        </p:nvSpPr>
        <p:spPr>
          <a:xfrm>
            <a:off x="2065057" y="469392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20">
            <a:hlinkClick r:id="" action="ppaction://noaction" highlightClick="1">
              <a:snd r:embed="rId9" name="6 Despue%CC%81s de.wav"/>
            </a:hlinkClick>
            <a:extLst>
              <a:ext uri="{FF2B5EF4-FFF2-40B4-BE49-F238E27FC236}">
                <a16:creationId xmlns:a16="http://schemas.microsoft.com/office/drawing/2014/main" id="{58E6F4D8-5F2B-2F4C-8FEF-2792A5C0020C}"/>
              </a:ext>
            </a:extLst>
          </p:cNvPr>
          <p:cNvSpPr/>
          <p:nvPr/>
        </p:nvSpPr>
        <p:spPr>
          <a:xfrm>
            <a:off x="2066133" y="527985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20">
            <a:hlinkClick r:id="" action="ppaction://noaction" highlightClick="1">
              <a:snd r:embed="rId10" name="7 A veces mi.wav"/>
            </a:hlinkClick>
            <a:extLst>
              <a:ext uri="{FF2B5EF4-FFF2-40B4-BE49-F238E27FC236}">
                <a16:creationId xmlns:a16="http://schemas.microsoft.com/office/drawing/2014/main" id="{AFF216CF-D733-4243-A1D6-92A57F86F836}"/>
              </a:ext>
            </a:extLst>
          </p:cNvPr>
          <p:cNvSpPr/>
          <p:nvPr/>
        </p:nvSpPr>
        <p:spPr>
          <a:xfrm>
            <a:off x="2079157" y="586577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8" name="TextBox 27">
            <a:extLst>
              <a:ext uri="{FF2B5EF4-FFF2-40B4-BE49-F238E27FC236}">
                <a16:creationId xmlns:a16="http://schemas.microsoft.com/office/drawing/2014/main" id="{A23688A3-E180-F947-B953-B0A45B6E396E}"/>
              </a:ext>
            </a:extLst>
          </p:cNvPr>
          <p:cNvSpPr txBox="1"/>
          <p:nvPr/>
        </p:nvSpPr>
        <p:spPr>
          <a:xfrm>
            <a:off x="4026868" y="2209945"/>
            <a:ext cx="525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  _  _  _  _  _  _  </a:t>
            </a:r>
            <a:r>
              <a:rPr kumimoji="0" lang="en-GB" sz="2800" b="0" i="0" u="none" strike="noStrike" kern="0" cap="none" spc="0" normalizeH="0" baseline="0" noProof="0">
                <a:ln>
                  <a:noFill/>
                </a:ln>
                <a:solidFill>
                  <a:srgbClr val="115076"/>
                </a:solidFill>
                <a:effectLst/>
                <a:uLnTx/>
                <a:uFillTx/>
                <a:latin typeface="Century Gothic" panose="020F0302020204030204"/>
                <a:ea typeface="+mn-ea"/>
                <a:cs typeface="+mn-cs"/>
              </a:rPr>
              <a:t>_  _  </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a:t>
            </a:r>
          </a:p>
        </p:txBody>
      </p:sp>
      <p:sp>
        <p:nvSpPr>
          <p:cNvPr id="29" name="TextBox 28">
            <a:extLst>
              <a:ext uri="{FF2B5EF4-FFF2-40B4-BE49-F238E27FC236}">
                <a16:creationId xmlns:a16="http://schemas.microsoft.com/office/drawing/2014/main" id="{0DD6F6CB-1405-7F43-9AA8-58602127BB9F}"/>
              </a:ext>
            </a:extLst>
          </p:cNvPr>
          <p:cNvSpPr txBox="1"/>
          <p:nvPr/>
        </p:nvSpPr>
        <p:spPr>
          <a:xfrm>
            <a:off x="4001672" y="2186513"/>
            <a:ext cx="191811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m e d  </a:t>
            </a:r>
            <a:r>
              <a:rPr kumimoji="0" lang="en-GB" sz="2800" b="0" i="0" u="none" strike="noStrike" kern="0" cap="none" spc="0" normalizeH="0" baseline="0" noProof="0" err="1">
                <a:ln>
                  <a:noFill/>
                </a:ln>
                <a:solidFill>
                  <a:schemeClr val="accent5">
                    <a:lumMod val="50000"/>
                  </a:schemeClr>
                </a:solidFill>
                <a:effectLst/>
                <a:uLnTx/>
                <a:uFillTx/>
                <a:latin typeface="Century Gothic" panose="020F0302020204030204"/>
                <a:ea typeface="+mn-ea"/>
                <a:cs typeface="+mn-cs"/>
              </a:rPr>
              <a:t>i</a:t>
            </a:r>
            <a:r>
              <a:rPr kumimoji="0" lang="en-GB" sz="2800" b="0" i="0" u="none" strike="noStrike" kern="0" cap="none" spc="0" normalizeH="0" baseline="0" noProof="0">
                <a:ln>
                  <a:noFill/>
                </a:ln>
                <a:solidFill>
                  <a:schemeClr val="accent5">
                    <a:lumMod val="50000"/>
                  </a:schemeClr>
                </a:solidFill>
                <a:effectLst/>
                <a:uLnTx/>
                <a:uFillTx/>
                <a:latin typeface="Century Gothic" panose="020F0302020204030204"/>
                <a:ea typeface="+mn-ea"/>
                <a:cs typeface="+mn-cs"/>
              </a:rPr>
              <a:t>  a</a:t>
            </a:r>
            <a:endPar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8C20796D-3AFD-5C44-A868-558A51D2FF95}"/>
              </a:ext>
            </a:extLst>
          </p:cNvPr>
          <p:cNvSpPr txBox="1"/>
          <p:nvPr/>
        </p:nvSpPr>
        <p:spPr>
          <a:xfrm>
            <a:off x="3389273" y="2816954"/>
            <a:ext cx="2202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solidFill>
                  <a:schemeClr val="accent5">
                    <a:lumMod val="50000"/>
                  </a:schemeClr>
                </a:solidFill>
                <a:effectLst/>
                <a:uLnTx/>
                <a:uFillTx/>
                <a:latin typeface="Century Gothic" panose="020F0302020204030204"/>
                <a:ea typeface="+mn-ea"/>
                <a:cs typeface="+mn-cs"/>
              </a:rPr>
              <a:t> c  o  c</a:t>
            </a:r>
            <a:endPar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FBA31429-A5C1-5B4E-8243-2156E6236EDB}"/>
              </a:ext>
            </a:extLst>
          </p:cNvPr>
          <p:cNvSpPr txBox="1"/>
          <p:nvPr/>
        </p:nvSpPr>
        <p:spPr>
          <a:xfrm>
            <a:off x="3659539" y="4081725"/>
            <a:ext cx="525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  _  _  _  _  _  _  _  _</a:t>
            </a:r>
          </a:p>
        </p:txBody>
      </p:sp>
      <p:sp>
        <p:nvSpPr>
          <p:cNvPr id="61" name="TextBox 60">
            <a:extLst>
              <a:ext uri="{FF2B5EF4-FFF2-40B4-BE49-F238E27FC236}">
                <a16:creationId xmlns:a16="http://schemas.microsoft.com/office/drawing/2014/main" id="{07A8A125-6C10-0940-B7EA-DE586360945C}"/>
              </a:ext>
            </a:extLst>
          </p:cNvPr>
          <p:cNvSpPr txBox="1"/>
          <p:nvPr/>
        </p:nvSpPr>
        <p:spPr>
          <a:xfrm>
            <a:off x="4764422" y="4653377"/>
            <a:ext cx="525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  _  _  _  _  _  </a:t>
            </a:r>
          </a:p>
        </p:txBody>
      </p:sp>
      <p:sp>
        <p:nvSpPr>
          <p:cNvPr id="62" name="TextBox 61">
            <a:extLst>
              <a:ext uri="{FF2B5EF4-FFF2-40B4-BE49-F238E27FC236}">
                <a16:creationId xmlns:a16="http://schemas.microsoft.com/office/drawing/2014/main" id="{12AFBC22-0419-2C48-B7F8-0A7C6A32F0F0}"/>
              </a:ext>
            </a:extLst>
          </p:cNvPr>
          <p:cNvSpPr txBox="1"/>
          <p:nvPr/>
        </p:nvSpPr>
        <p:spPr>
          <a:xfrm>
            <a:off x="3249633" y="5255589"/>
            <a:ext cx="525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  _  _  _  _  _  _  _  </a:t>
            </a:r>
          </a:p>
        </p:txBody>
      </p:sp>
      <p:sp>
        <p:nvSpPr>
          <p:cNvPr id="63" name="TextBox 62">
            <a:extLst>
              <a:ext uri="{FF2B5EF4-FFF2-40B4-BE49-F238E27FC236}">
                <a16:creationId xmlns:a16="http://schemas.microsoft.com/office/drawing/2014/main" id="{4BCB1987-3591-3F4D-B1EA-69AA25A6005F}"/>
              </a:ext>
            </a:extLst>
          </p:cNvPr>
          <p:cNvSpPr txBox="1"/>
          <p:nvPr/>
        </p:nvSpPr>
        <p:spPr>
          <a:xfrm>
            <a:off x="5876757" y="5780558"/>
            <a:ext cx="525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 _ _ _ _  </a:t>
            </a:r>
          </a:p>
        </p:txBody>
      </p:sp>
      <p:sp>
        <p:nvSpPr>
          <p:cNvPr id="27" name="TextBox 26">
            <a:extLst>
              <a:ext uri="{FF2B5EF4-FFF2-40B4-BE49-F238E27FC236}">
                <a16:creationId xmlns:a16="http://schemas.microsoft.com/office/drawing/2014/main" id="{730DD42F-BF7D-C44A-B39B-B2219D31775A}"/>
              </a:ext>
            </a:extLst>
          </p:cNvPr>
          <p:cNvSpPr txBox="1"/>
          <p:nvPr/>
        </p:nvSpPr>
        <p:spPr>
          <a:xfrm>
            <a:off x="3772708" y="5760097"/>
            <a:ext cx="55883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56800"/>
                </a:solidFill>
                <a:effectLst/>
                <a:uLnTx/>
                <a:uFillTx/>
                <a:latin typeface="Century Gothic" panose="020F0302020204030204"/>
              </a:rPr>
              <a:t>d</a:t>
            </a:r>
            <a:r>
              <a:rPr kumimoji="0" lang="en-GB" sz="2800" b="1" i="0" u="none" strike="noStrike" kern="0" cap="none" spc="0" normalizeH="0" baseline="0" noProof="0" dirty="0">
                <a:ln>
                  <a:noFill/>
                </a:ln>
                <a:solidFill>
                  <a:schemeClr val="accent5">
                    <a:lumMod val="50000"/>
                  </a:schemeClr>
                </a:solidFill>
                <a:effectLst/>
                <a:uLnTx/>
                <a:uFillTx/>
                <a:latin typeface="Century Gothic" panose="020F0302020204030204"/>
              </a:rPr>
              <a:t> </a:t>
            </a:r>
            <a:r>
              <a:rPr lang="en-GB" sz="2800" kern="0" dirty="0">
                <a:solidFill>
                  <a:schemeClr val="accent5">
                    <a:lumMod val="50000"/>
                  </a:schemeClr>
                </a:solidFill>
                <a:latin typeface="Century Gothic" panose="020F0302020204030204"/>
              </a:rPr>
              <a:t>o l o r</a:t>
            </a:r>
            <a:endPar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0D3FD5C8-212C-1448-AD20-BA14E5569D81}"/>
              </a:ext>
            </a:extLst>
          </p:cNvPr>
          <p:cNvSpPr txBox="1"/>
          <p:nvPr/>
        </p:nvSpPr>
        <p:spPr>
          <a:xfrm>
            <a:off x="2506346" y="4042191"/>
            <a:ext cx="55883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t   r  a  d  </a:t>
            </a:r>
            <a:r>
              <a:rPr kumimoji="0" lang="en-GB" sz="2800" i="0" u="none" strike="noStrike" kern="0" cap="none" spc="0" normalizeH="0" baseline="0" noProof="0" dirty="0" err="1">
                <a:ln>
                  <a:noFill/>
                </a:ln>
                <a:solidFill>
                  <a:schemeClr val="accent5">
                    <a:lumMod val="50000"/>
                  </a:schemeClr>
                </a:solidFill>
                <a:effectLst/>
                <a:uLnTx/>
                <a:uFillTx/>
                <a:latin typeface="Century Gothic" panose="020F0302020204030204"/>
                <a:ea typeface="+mn-ea"/>
                <a:cs typeface="+mn-cs"/>
              </a:rPr>
              <a:t>i</a:t>
            </a:r>
            <a:r>
              <a:rPr kumimoji="0" lang="en-GB" sz="2800" b="1"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c  </a:t>
            </a:r>
            <a:r>
              <a:rPr kumimoji="0" lang="en-GB" sz="2800" b="1" i="0" u="none" strike="noStrike" kern="0" cap="none" spc="0" normalizeH="0" baseline="0" noProof="0" dirty="0" err="1">
                <a:ln>
                  <a:noFill/>
                </a:ln>
                <a:solidFill>
                  <a:srgbClr val="E56800"/>
                </a:solidFill>
                <a:effectLst/>
                <a:uLnTx/>
                <a:uFillTx/>
                <a:latin typeface="Century Gothic" panose="020F0302020204030204"/>
                <a:ea typeface="+mn-ea"/>
                <a:cs typeface="+mn-cs"/>
              </a:rPr>
              <a:t>i</a:t>
            </a: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800" b="0" i="0" u="none" strike="noStrike" kern="0" cap="none" spc="0" normalizeH="0" baseline="0" noProof="0" err="1">
                <a:ln>
                  <a:noFill/>
                </a:ln>
                <a:solidFill>
                  <a:schemeClr val="accent5">
                    <a:lumMod val="50000"/>
                  </a:schemeClr>
                </a:solidFill>
                <a:effectLst/>
                <a:uLnTx/>
                <a:uFillTx/>
                <a:latin typeface="Century Gothic" panose="020F0302020204030204"/>
                <a:ea typeface="+mn-ea"/>
                <a:cs typeface="+mn-cs"/>
              </a:rPr>
              <a:t>ó</a:t>
            </a:r>
            <a:r>
              <a:rPr kumimoji="0" lang="en-GB" sz="2800" b="0" i="0" u="none" strike="noStrike" kern="0" cap="none" spc="0" normalizeH="0" baseline="0" noProof="0">
                <a:ln>
                  <a:noFill/>
                </a:ln>
                <a:solidFill>
                  <a:schemeClr val="accent5">
                    <a:lumMod val="50000"/>
                  </a:schemeClr>
                </a:solidFill>
                <a:effectLst/>
                <a:uLnTx/>
                <a:uFillTx/>
                <a:latin typeface="Century Gothic" panose="020F0302020204030204"/>
                <a:ea typeface="+mn-ea"/>
                <a:cs typeface="+mn-cs"/>
              </a:rPr>
              <a:t> n</a:t>
            </a:r>
            <a:endPar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5AED1E44-BE12-DA47-A07D-E0C066BC29E9}"/>
              </a:ext>
            </a:extLst>
          </p:cNvPr>
          <p:cNvSpPr txBox="1"/>
          <p:nvPr/>
        </p:nvSpPr>
        <p:spPr>
          <a:xfrm>
            <a:off x="4071727" y="4631433"/>
            <a:ext cx="36100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m a n </a:t>
            </a:r>
            <a:r>
              <a:rPr kumimoji="0" lang="en-GB" sz="2800" b="1" i="0" u="none" strike="noStrike" kern="0" cap="none" spc="0" normalizeH="0" baseline="0" noProof="0" dirty="0">
                <a:ln>
                  <a:noFill/>
                </a:ln>
                <a:solidFill>
                  <a:srgbClr val="E56800"/>
                </a:solidFill>
                <a:effectLst/>
                <a:uLnTx/>
                <a:uFillTx/>
                <a:latin typeface="Century Gothic" panose="020F0302020204030204"/>
                <a:ea typeface="+mn-ea"/>
                <a:cs typeface="+mn-cs"/>
              </a:rPr>
              <a:t>d</a:t>
            </a:r>
            <a:r>
              <a:rPr kumimoji="0" lang="en-GB" sz="2800" b="1"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a  r</a:t>
            </a:r>
          </a:p>
        </p:txBody>
      </p:sp>
      <p:sp>
        <p:nvSpPr>
          <p:cNvPr id="57" name="TextBox 56">
            <a:extLst>
              <a:ext uri="{FF2B5EF4-FFF2-40B4-BE49-F238E27FC236}">
                <a16:creationId xmlns:a16="http://schemas.microsoft.com/office/drawing/2014/main" id="{402F7F29-9815-284A-B184-5BB59AF35D01}"/>
              </a:ext>
            </a:extLst>
          </p:cNvPr>
          <p:cNvSpPr txBox="1"/>
          <p:nvPr/>
        </p:nvSpPr>
        <p:spPr>
          <a:xfrm>
            <a:off x="3249633" y="5226877"/>
            <a:ext cx="39541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g u  </a:t>
            </a:r>
            <a:r>
              <a:rPr kumimoji="0" lang="en-GB" sz="2800" b="0" i="0" u="none" strike="noStrike" kern="0" cap="none" spc="0" normalizeH="0" baseline="0" noProof="0" dirty="0" err="1">
                <a:ln>
                  <a:noFill/>
                </a:ln>
                <a:solidFill>
                  <a:schemeClr val="accent5">
                    <a:lumMod val="50000"/>
                  </a:schemeClr>
                </a:solidFill>
                <a:effectLst/>
                <a:uLnTx/>
                <a:uFillTx/>
                <a:latin typeface="Century Gothic" panose="020F0302020204030204"/>
                <a:ea typeface="+mn-ea"/>
                <a:cs typeface="+mn-cs"/>
              </a:rPr>
              <a:t>i</a:t>
            </a: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   t  a  r   r  </a:t>
            </a:r>
            <a:r>
              <a:rPr kumimoji="0" lang="en-GB" sz="2800" b="1" i="0" u="none" strike="noStrike" kern="0" cap="none" spc="0" normalizeH="0" baseline="0" noProof="0" dirty="0">
                <a:ln>
                  <a:noFill/>
                </a:ln>
                <a:solidFill>
                  <a:srgbClr val="E56800"/>
                </a:solidFill>
                <a:effectLst/>
                <a:uLnTx/>
                <a:uFillTx/>
                <a:latin typeface="Century Gothic" panose="020F0302020204030204"/>
                <a:ea typeface="+mn-ea"/>
                <a:cs typeface="+mn-cs"/>
              </a:rPr>
              <a:t>a</a:t>
            </a:r>
          </a:p>
        </p:txBody>
      </p:sp>
      <p:sp>
        <p:nvSpPr>
          <p:cNvPr id="59" name="TextBox 58">
            <a:extLst>
              <a:ext uri="{FF2B5EF4-FFF2-40B4-BE49-F238E27FC236}">
                <a16:creationId xmlns:a16="http://schemas.microsoft.com/office/drawing/2014/main" id="{4E3CDC2B-31D8-4A47-A8F0-6FC13BF4622F}"/>
              </a:ext>
            </a:extLst>
          </p:cNvPr>
          <p:cNvSpPr txBox="1"/>
          <p:nvPr/>
        </p:nvSpPr>
        <p:spPr>
          <a:xfrm>
            <a:off x="5117623" y="3434627"/>
            <a:ext cx="525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  _  _  _  _  _  _  _</a:t>
            </a:r>
          </a:p>
        </p:txBody>
      </p:sp>
      <p:sp>
        <p:nvSpPr>
          <p:cNvPr id="40" name="TextBox 39">
            <a:extLst>
              <a:ext uri="{FF2B5EF4-FFF2-40B4-BE49-F238E27FC236}">
                <a16:creationId xmlns:a16="http://schemas.microsoft.com/office/drawing/2014/main" id="{B0DE35C5-69AF-3741-9459-E2742185777F}"/>
              </a:ext>
            </a:extLst>
          </p:cNvPr>
          <p:cNvSpPr txBox="1"/>
          <p:nvPr/>
        </p:nvSpPr>
        <p:spPr>
          <a:xfrm>
            <a:off x="5201415" y="3380626"/>
            <a:ext cx="40545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chemeClr val="accent5">
                    <a:lumMod val="50000"/>
                  </a:schemeClr>
                </a:solidFill>
                <a:effectLst/>
                <a:uLnTx/>
                <a:uFillTx/>
                <a:latin typeface="Century Gothic" panose="020F0302020204030204"/>
                <a:ea typeface="+mn-ea"/>
                <a:cs typeface="+mn-cs"/>
              </a:rPr>
              <a:t>i</a:t>
            </a: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  n</a:t>
            </a:r>
            <a:r>
              <a:rPr kumimoji="0" lang="en-GB" sz="2800" b="1"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800" b="1" i="0" u="none" strike="noStrike" kern="0" cap="none" spc="0" normalizeH="0" baseline="0" noProof="0" dirty="0">
                <a:ln>
                  <a:noFill/>
                </a:ln>
                <a:solidFill>
                  <a:srgbClr val="E56800"/>
                </a:solidFill>
                <a:effectLst/>
                <a:uLnTx/>
                <a:uFillTx/>
                <a:latin typeface="Century Gothic" panose="020F0302020204030204"/>
                <a:ea typeface="+mn-ea"/>
                <a:cs typeface="+mn-cs"/>
              </a:rPr>
              <a:t>v</a:t>
            </a:r>
            <a:r>
              <a:rPr kumimoji="0" lang="en-GB" sz="2800" b="1"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800" b="0" i="0" u="none" strike="noStrike" kern="0" cap="none" spc="0" normalizeH="0" baseline="0" noProof="0" dirty="0" err="1">
                <a:ln>
                  <a:noFill/>
                </a:ln>
                <a:solidFill>
                  <a:schemeClr val="accent5">
                    <a:lumMod val="50000"/>
                  </a:schemeClr>
                </a:solidFill>
                <a:effectLst/>
                <a:uLnTx/>
                <a:uFillTx/>
                <a:latin typeface="Century Gothic" panose="020F0302020204030204"/>
                <a:ea typeface="+mn-ea"/>
                <a:cs typeface="+mn-cs"/>
              </a:rPr>
              <a:t>i</a:t>
            </a:r>
            <a:r>
              <a:rPr kumimoji="0" lang="en-GB" sz="28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  e  r  n  o</a:t>
            </a:r>
          </a:p>
        </p:txBody>
      </p:sp>
      <p:sp>
        <p:nvSpPr>
          <p:cNvPr id="3" name="Rectangle 2">
            <a:extLst>
              <a:ext uri="{FF2B5EF4-FFF2-40B4-BE49-F238E27FC236}">
                <a16:creationId xmlns:a16="http://schemas.microsoft.com/office/drawing/2014/main" id="{F11F2DB7-D57B-6F4F-B440-4FB8143309C7}"/>
              </a:ext>
            </a:extLst>
          </p:cNvPr>
          <p:cNvSpPr/>
          <p:nvPr/>
        </p:nvSpPr>
        <p:spPr>
          <a:xfrm>
            <a:off x="5876758" y="2262345"/>
            <a:ext cx="375876" cy="4031162"/>
          </a:xfrm>
          <a:prstGeom prst="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C3D8D2AA-7BC8-6542-A8DD-E9D4235A6A3E}"/>
              </a:ext>
            </a:extLst>
          </p:cNvPr>
          <p:cNvSpPr txBox="1"/>
          <p:nvPr/>
        </p:nvSpPr>
        <p:spPr>
          <a:xfrm>
            <a:off x="7681786" y="5943202"/>
            <a:ext cx="4412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La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F0302020204030204"/>
                <a:ea typeface="+mn-ea"/>
                <a:cs typeface="+mn-cs"/>
              </a:rPr>
              <a:t>Nochevieja</a:t>
            </a:r>
            <a:r>
              <a:rPr kumimoji="0" lang="en-GB" sz="20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 = New Year’s Eve</a:t>
            </a:r>
          </a:p>
        </p:txBody>
      </p:sp>
      <p:sp>
        <p:nvSpPr>
          <p:cNvPr id="5" name="Rectangle 4"/>
          <p:cNvSpPr/>
          <p:nvPr/>
        </p:nvSpPr>
        <p:spPr>
          <a:xfrm>
            <a:off x="5860453" y="2186513"/>
            <a:ext cx="2075851" cy="523220"/>
          </a:xfrm>
          <a:prstGeom prst="rect">
            <a:avLst/>
          </a:prstGeom>
        </p:spPr>
        <p:txBody>
          <a:bodyPr wrap="square">
            <a:spAutoFit/>
          </a:bodyPr>
          <a:lstStyle/>
          <a:p>
            <a:pPr lvl="0" algn="just">
              <a:defRPr/>
            </a:pPr>
            <a:r>
              <a:rPr lang="en-GB" sz="2800" b="1" kern="0">
                <a:solidFill>
                  <a:srgbClr val="E56800"/>
                </a:solidFill>
              </a:rPr>
              <a:t>n</a:t>
            </a:r>
            <a:r>
              <a:rPr lang="en-GB" sz="2800" b="1" kern="0">
                <a:solidFill>
                  <a:schemeClr val="accent5">
                    <a:lumMod val="50000"/>
                  </a:schemeClr>
                </a:solidFill>
              </a:rPr>
              <a:t>  </a:t>
            </a:r>
            <a:r>
              <a:rPr lang="en-GB" sz="2800" kern="0">
                <a:solidFill>
                  <a:schemeClr val="accent5">
                    <a:lumMod val="50000"/>
                  </a:schemeClr>
                </a:solidFill>
              </a:rPr>
              <a:t>o c</a:t>
            </a:r>
            <a:endParaRPr lang="en-GB" sz="2800" kern="0" dirty="0">
              <a:solidFill>
                <a:schemeClr val="accent5">
                  <a:lumMod val="50000"/>
                </a:schemeClr>
              </a:solidFill>
            </a:endParaRPr>
          </a:p>
        </p:txBody>
      </p:sp>
      <p:sp>
        <p:nvSpPr>
          <p:cNvPr id="7" name="Rectangle 6"/>
          <p:cNvSpPr/>
          <p:nvPr/>
        </p:nvSpPr>
        <p:spPr>
          <a:xfrm>
            <a:off x="7007305" y="2204375"/>
            <a:ext cx="404278" cy="523220"/>
          </a:xfrm>
          <a:prstGeom prst="rect">
            <a:avLst/>
          </a:prstGeom>
        </p:spPr>
        <p:txBody>
          <a:bodyPr wrap="none">
            <a:spAutoFit/>
          </a:bodyPr>
          <a:lstStyle/>
          <a:p>
            <a:pPr lvl="0" algn="just">
              <a:defRPr/>
            </a:pPr>
            <a:r>
              <a:rPr lang="en-GB" sz="2800" kern="0">
                <a:solidFill>
                  <a:schemeClr val="accent5">
                    <a:lumMod val="50000"/>
                  </a:schemeClr>
                </a:solidFill>
              </a:rPr>
              <a:t>h</a:t>
            </a:r>
            <a:endParaRPr lang="en-GB" sz="2800" kern="0" dirty="0">
              <a:solidFill>
                <a:schemeClr val="accent5">
                  <a:lumMod val="50000"/>
                </a:schemeClr>
              </a:solidFill>
            </a:endParaRPr>
          </a:p>
        </p:txBody>
      </p:sp>
      <p:sp>
        <p:nvSpPr>
          <p:cNvPr id="8" name="Rectangle 7"/>
          <p:cNvSpPr/>
          <p:nvPr/>
        </p:nvSpPr>
        <p:spPr>
          <a:xfrm>
            <a:off x="7370782" y="2195746"/>
            <a:ext cx="418704" cy="523220"/>
          </a:xfrm>
          <a:prstGeom prst="rect">
            <a:avLst/>
          </a:prstGeom>
        </p:spPr>
        <p:txBody>
          <a:bodyPr wrap="none">
            <a:spAutoFit/>
          </a:bodyPr>
          <a:lstStyle/>
          <a:p>
            <a:r>
              <a:rPr lang="en-GB" sz="2800" kern="0">
                <a:solidFill>
                  <a:schemeClr val="accent5">
                    <a:lumMod val="50000"/>
                  </a:schemeClr>
                </a:solidFill>
              </a:rPr>
              <a:t>e</a:t>
            </a:r>
            <a:endParaRPr lang="en-GB" sz="2800"/>
          </a:p>
        </p:txBody>
      </p:sp>
      <p:sp>
        <p:nvSpPr>
          <p:cNvPr id="10" name="Rectangle 9"/>
          <p:cNvSpPr/>
          <p:nvPr/>
        </p:nvSpPr>
        <p:spPr>
          <a:xfrm>
            <a:off x="4988607" y="2831877"/>
            <a:ext cx="508583" cy="523220"/>
          </a:xfrm>
          <a:prstGeom prst="rect">
            <a:avLst/>
          </a:prstGeom>
        </p:spPr>
        <p:txBody>
          <a:bodyPr wrap="square">
            <a:spAutoFit/>
          </a:bodyPr>
          <a:lstStyle/>
          <a:p>
            <a:pPr lvl="0" algn="ctr">
              <a:defRPr/>
            </a:pPr>
            <a:r>
              <a:rPr lang="en-GB" sz="2800" kern="0">
                <a:solidFill>
                  <a:schemeClr val="accent5">
                    <a:lumMod val="50000"/>
                  </a:schemeClr>
                </a:solidFill>
              </a:rPr>
              <a:t> i</a:t>
            </a:r>
            <a:endParaRPr lang="en-GB" sz="2800" kern="0" dirty="0">
              <a:solidFill>
                <a:schemeClr val="accent5">
                  <a:lumMod val="50000"/>
                </a:schemeClr>
              </a:solidFill>
            </a:endParaRPr>
          </a:p>
        </p:txBody>
      </p:sp>
      <p:sp>
        <p:nvSpPr>
          <p:cNvPr id="11" name="Rectangle 10"/>
          <p:cNvSpPr/>
          <p:nvPr/>
        </p:nvSpPr>
        <p:spPr>
          <a:xfrm>
            <a:off x="5475237" y="2813954"/>
            <a:ext cx="404278" cy="523220"/>
          </a:xfrm>
          <a:prstGeom prst="rect">
            <a:avLst/>
          </a:prstGeom>
        </p:spPr>
        <p:txBody>
          <a:bodyPr wrap="none">
            <a:spAutoFit/>
          </a:bodyPr>
          <a:lstStyle/>
          <a:p>
            <a:r>
              <a:rPr lang="en-GB" sz="2800" kern="0">
                <a:solidFill>
                  <a:schemeClr val="accent5">
                    <a:lumMod val="50000"/>
                  </a:schemeClr>
                </a:solidFill>
              </a:rPr>
              <a:t>n</a:t>
            </a:r>
            <a:endParaRPr lang="en-GB" sz="2800"/>
          </a:p>
        </p:txBody>
      </p:sp>
      <p:sp>
        <p:nvSpPr>
          <p:cNvPr id="36" name="Rectangle 35"/>
          <p:cNvSpPr/>
          <p:nvPr/>
        </p:nvSpPr>
        <p:spPr>
          <a:xfrm>
            <a:off x="5840796" y="2809766"/>
            <a:ext cx="429926" cy="523220"/>
          </a:xfrm>
          <a:prstGeom prst="rect">
            <a:avLst/>
          </a:prstGeom>
        </p:spPr>
        <p:txBody>
          <a:bodyPr wrap="none">
            <a:spAutoFit/>
          </a:bodyPr>
          <a:lstStyle/>
          <a:p>
            <a:r>
              <a:rPr lang="en-GB" sz="2800" b="1" kern="0">
                <a:solidFill>
                  <a:srgbClr val="E56800"/>
                </a:solidFill>
              </a:rPr>
              <a:t>a</a:t>
            </a:r>
            <a:endParaRPr lang="en-GB" sz="2800" b="1">
              <a:solidFill>
                <a:srgbClr val="E56800"/>
              </a:solidFill>
            </a:endParaRPr>
          </a:p>
        </p:txBody>
      </p:sp>
      <p:sp>
        <p:nvSpPr>
          <p:cNvPr id="12" name="Rectangle 11"/>
          <p:cNvSpPr/>
          <p:nvPr/>
        </p:nvSpPr>
        <p:spPr>
          <a:xfrm>
            <a:off x="6269558" y="2816954"/>
            <a:ext cx="1294760" cy="523220"/>
          </a:xfrm>
          <a:prstGeom prst="rect">
            <a:avLst/>
          </a:prstGeom>
        </p:spPr>
        <p:txBody>
          <a:bodyPr wrap="square">
            <a:spAutoFit/>
          </a:bodyPr>
          <a:lstStyle/>
          <a:p>
            <a:r>
              <a:rPr lang="en-GB" sz="2800" kern="0">
                <a:solidFill>
                  <a:schemeClr val="accent5">
                    <a:lumMod val="50000"/>
                  </a:schemeClr>
                </a:solidFill>
              </a:rPr>
              <a:t>r</a:t>
            </a:r>
            <a:endParaRPr lang="en-GB" sz="2800"/>
          </a:p>
        </p:txBody>
      </p:sp>
    </p:spTree>
    <p:extLst>
      <p:ext uri="{BB962C8B-B14F-4D97-AF65-F5344CB8AC3E}">
        <p14:creationId xmlns:p14="http://schemas.microsoft.com/office/powerpoint/2010/main" val="3338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27" grpId="0"/>
      <p:bldP spid="42" grpId="0"/>
      <p:bldP spid="54" grpId="0"/>
      <p:bldP spid="57" grpId="0"/>
      <p:bldP spid="40" grpId="0"/>
      <p:bldP spid="3" grpId="0" animBg="1"/>
      <p:bldP spid="5" grpId="0"/>
      <p:bldP spid="7" grpId="0"/>
      <p:bldP spid="8" grpId="0"/>
      <p:bldP spid="10" grpId="0"/>
      <p:bldP spid="11" grpId="0"/>
      <p:bldP spid="36"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Una caricatura de una persona&#10;&#10;Descripción generada automáticamente con confianza media">
            <a:extLst>
              <a:ext uri="{FF2B5EF4-FFF2-40B4-BE49-F238E27FC236}">
                <a16:creationId xmlns:a16="http://schemas.microsoft.com/office/drawing/2014/main" id="{C24352CF-0CCF-3449-9AB0-368CEE5DB4F3}"/>
              </a:ext>
            </a:extLst>
          </p:cNvPr>
          <p:cNvPicPr>
            <a:picLocks noChangeAspect="1"/>
          </p:cNvPicPr>
          <p:nvPr/>
        </p:nvPicPr>
        <p:blipFill rotWithShape="1">
          <a:blip r:embed="rId3"/>
          <a:srcRect t="5341"/>
          <a:stretch/>
        </p:blipFill>
        <p:spPr>
          <a:xfrm>
            <a:off x="-533823" y="1213509"/>
            <a:ext cx="4502933" cy="2397609"/>
          </a:xfrm>
          <a:prstGeom prst="rect">
            <a:avLst/>
          </a:prstGeom>
        </p:spPr>
      </p:pic>
      <p:pic>
        <p:nvPicPr>
          <p:cNvPr id="18" name="Imagen 17" descr="Imagen que contiene juguete, muñeca&#10;&#10;Descripción generada automáticamente">
            <a:extLst>
              <a:ext uri="{FF2B5EF4-FFF2-40B4-BE49-F238E27FC236}">
                <a16:creationId xmlns:a16="http://schemas.microsoft.com/office/drawing/2014/main" id="{4543F107-4CA1-E74A-8F8A-5CD9033AFA68}"/>
              </a:ext>
            </a:extLst>
          </p:cNvPr>
          <p:cNvPicPr>
            <a:picLocks noChangeAspect="1"/>
          </p:cNvPicPr>
          <p:nvPr/>
        </p:nvPicPr>
        <p:blipFill rotWithShape="1">
          <a:blip r:embed="rId4"/>
          <a:srcRect b="3874"/>
          <a:stretch/>
        </p:blipFill>
        <p:spPr>
          <a:xfrm>
            <a:off x="-502459" y="3798532"/>
            <a:ext cx="4502933" cy="2437135"/>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37160" cy="1325563"/>
          </a:xfrm>
        </p:spPr>
        <p:txBody>
          <a:bodyPr>
            <a:normAutofit/>
          </a:bodyPr>
          <a:lstStyle/>
          <a:p>
            <a:r>
              <a:rPr lang="en-GB" sz="2800" b="1" dirty="0">
                <a:solidFill>
                  <a:schemeClr val="bg1"/>
                </a:solidFill>
              </a:rPr>
              <a:t>Una </a:t>
            </a:r>
            <a:r>
              <a:rPr lang="en-GB" sz="2800" b="1" dirty="0" err="1">
                <a:solidFill>
                  <a:schemeClr val="bg1"/>
                </a:solidFill>
              </a:rPr>
              <a:t>familia</a:t>
            </a:r>
            <a:r>
              <a:rPr lang="en-GB" sz="2800" b="1" dirty="0">
                <a:solidFill>
                  <a:schemeClr val="bg1"/>
                </a:solidFill>
              </a:rPr>
              <a:t> </a:t>
            </a:r>
            <a:r>
              <a:rPr lang="en-GB" sz="2800" b="1" dirty="0" err="1">
                <a:solidFill>
                  <a:schemeClr val="bg1"/>
                </a:solidFill>
              </a:rPr>
              <a:t>cubana</a:t>
            </a:r>
            <a:r>
              <a:rPr lang="en-GB" sz="2800" b="1" dirty="0">
                <a:solidFill>
                  <a:schemeClr val="bg1"/>
                </a:solidFill>
              </a:rPr>
              <a:t> </a:t>
            </a:r>
            <a:r>
              <a:rPr lang="en-GB" sz="2800" b="1" dirty="0" err="1">
                <a:solidFill>
                  <a:schemeClr val="bg1"/>
                </a:solidFill>
              </a:rPr>
              <a:t>en</a:t>
            </a:r>
            <a:r>
              <a:rPr lang="en-GB" sz="2800" b="1" dirty="0">
                <a:solidFill>
                  <a:schemeClr val="bg1"/>
                </a:solidFill>
              </a:rPr>
              <a:t> </a:t>
            </a:r>
            <a:br>
              <a:rPr lang="en-GB" sz="2800" b="1" dirty="0">
                <a:solidFill>
                  <a:schemeClr val="bg1"/>
                </a:solidFill>
              </a:rPr>
            </a:br>
            <a:r>
              <a:rPr lang="en-GB" sz="2800" b="1" dirty="0" err="1">
                <a:solidFill>
                  <a:schemeClr val="bg1"/>
                </a:solidFill>
              </a:rPr>
              <a:t>Estados</a:t>
            </a:r>
            <a:r>
              <a:rPr lang="en-GB" sz="2800" b="1" dirty="0">
                <a:solidFill>
                  <a:schemeClr val="bg1"/>
                </a:solidFill>
              </a:rPr>
              <a:t> Unidos </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w</a:t>
            </a:r>
            <a:r>
              <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share Cuban traditions</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whereas</a:t>
            </a:r>
          </a:p>
        </p:txBody>
      </p:sp>
      <p:sp>
        <p:nvSpPr>
          <p:cNvPr id="16" name="Rounded Rectangle 15"/>
          <p:cNvSpPr/>
          <p:nvPr/>
        </p:nvSpPr>
        <p:spPr>
          <a:xfrm>
            <a:off x="604189" y="2863946"/>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they</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learn about </a:t>
            </a: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our family </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roots.</a:t>
            </a:r>
          </a:p>
        </p:txBody>
      </p:sp>
      <p:sp>
        <p:nvSpPr>
          <p:cNvPr id="14" name="Rounded Rectangle 13"/>
          <p:cNvSpPr/>
          <p:nvPr/>
        </p:nvSpPr>
        <p:spPr>
          <a:xfrm>
            <a:off x="7561385" y="1715009"/>
            <a:ext cx="4437419"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Ellos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comparten</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tradiciones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cubanas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y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nosotros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aprendemos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sobre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las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raíces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de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nuestra</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familia</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Llamada rectangular 3">
            <a:extLst>
              <a:ext uri="{FF2B5EF4-FFF2-40B4-BE49-F238E27FC236}">
                <a16:creationId xmlns:a16="http://schemas.microsoft.com/office/drawing/2014/main" id="{EB8256F1-3FEB-6549-BCAC-2D44FA106BFE}"/>
              </a:ext>
            </a:extLst>
          </p:cNvPr>
          <p:cNvSpPr/>
          <p:nvPr/>
        </p:nvSpPr>
        <p:spPr>
          <a:xfrm>
            <a:off x="8125503" y="5459029"/>
            <a:ext cx="3587261" cy="776638"/>
          </a:xfrm>
          <a:prstGeom prst="wedgeRectCallout">
            <a:avLst>
              <a:gd name="adj1" fmla="val -64951"/>
              <a:gd name="adj2" fmla="val 360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accent5">
                    <a:lumMod val="50000"/>
                  </a:schemeClr>
                </a:solidFill>
                <a:sym typeface="Wingdings" pitchFamily="2" charset="2"/>
              </a:rPr>
              <a:t>Hint: </a:t>
            </a:r>
            <a:r>
              <a:rPr lang="es-GB" sz="2200">
                <a:solidFill>
                  <a:schemeClr val="accent5">
                    <a:lumMod val="50000"/>
                  </a:schemeClr>
                </a:solidFill>
                <a:sym typeface="Wingdings" pitchFamily="2" charset="2"/>
              </a:rPr>
              <a:t>use</a:t>
            </a:r>
            <a:r>
              <a:rPr lang="en-GB" sz="2200">
                <a:solidFill>
                  <a:schemeClr val="accent5">
                    <a:lumMod val="50000"/>
                  </a:schemeClr>
                </a:solidFill>
                <a:sym typeface="Wingdings" pitchFamily="2" charset="2"/>
              </a:rPr>
              <a:t> possessive ‘de’</a:t>
            </a:r>
          </a:p>
          <a:p>
            <a:pPr algn="ctr"/>
            <a:r>
              <a:rPr lang="en-GB" sz="2200">
                <a:solidFill>
                  <a:schemeClr val="accent5">
                    <a:lumMod val="50000"/>
                  </a:schemeClr>
                </a:solidFill>
                <a:sym typeface="Wingdings" pitchFamily="2" charset="2"/>
              </a:rPr>
              <a:t>(‘the roots of our family’)</a:t>
            </a:r>
            <a:endParaRPr lang="es-GB" sz="2200" dirty="0">
              <a:solidFill>
                <a:schemeClr val="accent5">
                  <a:lumMod val="50000"/>
                </a:schemeClr>
              </a:solidFill>
            </a:endParaRPr>
          </a:p>
        </p:txBody>
      </p:sp>
    </p:spTree>
    <p:extLst>
      <p:ext uri="{BB962C8B-B14F-4D97-AF65-F5344CB8AC3E}">
        <p14:creationId xmlns:p14="http://schemas.microsoft.com/office/powerpoint/2010/main" val="71883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Una caricatura de una persona&#10;&#10;Descripción generada automáticamente con confianza media">
            <a:extLst>
              <a:ext uri="{FF2B5EF4-FFF2-40B4-BE49-F238E27FC236}">
                <a16:creationId xmlns:a16="http://schemas.microsoft.com/office/drawing/2014/main" id="{9CD2D636-28CA-9D46-ABAF-FA490C12B3BC}"/>
              </a:ext>
            </a:extLst>
          </p:cNvPr>
          <p:cNvPicPr>
            <a:picLocks noChangeAspect="1"/>
          </p:cNvPicPr>
          <p:nvPr/>
        </p:nvPicPr>
        <p:blipFill rotWithShape="1">
          <a:blip r:embed="rId3"/>
          <a:srcRect t="5341"/>
          <a:stretch/>
        </p:blipFill>
        <p:spPr>
          <a:xfrm>
            <a:off x="-482851" y="3741463"/>
            <a:ext cx="4502933" cy="2397609"/>
          </a:xfrm>
          <a:prstGeom prst="rect">
            <a:avLst/>
          </a:prstGeom>
        </p:spPr>
      </p:pic>
      <p:pic>
        <p:nvPicPr>
          <p:cNvPr id="18" name="Imagen 17" descr="Imagen que contiene juguete, muñeca&#10;&#10;Descripción generada automáticamente">
            <a:extLst>
              <a:ext uri="{FF2B5EF4-FFF2-40B4-BE49-F238E27FC236}">
                <a16:creationId xmlns:a16="http://schemas.microsoft.com/office/drawing/2014/main" id="{A652862D-62DB-3449-B46D-67370A681A10}"/>
              </a:ext>
            </a:extLst>
          </p:cNvPr>
          <p:cNvPicPr>
            <a:picLocks noChangeAspect="1"/>
          </p:cNvPicPr>
          <p:nvPr/>
        </p:nvPicPr>
        <p:blipFill rotWithShape="1">
          <a:blip r:embed="rId4"/>
          <a:srcRect b="3874"/>
          <a:stretch/>
        </p:blipFill>
        <p:spPr>
          <a:xfrm>
            <a:off x="-482850" y="849476"/>
            <a:ext cx="4502933" cy="2437135"/>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107499" cy="1325563"/>
          </a:xfrm>
        </p:spPr>
        <p:txBody>
          <a:bodyPr>
            <a:normAutofit/>
          </a:bodyPr>
          <a:lstStyle/>
          <a:p>
            <a:r>
              <a:rPr lang="en-GB" sz="2800" b="1" dirty="0">
                <a:solidFill>
                  <a:schemeClr val="bg1"/>
                </a:solidFill>
              </a:rPr>
              <a:t>Una </a:t>
            </a:r>
            <a:r>
              <a:rPr lang="en-GB" sz="2800" b="1" dirty="0" err="1">
                <a:solidFill>
                  <a:schemeClr val="bg1"/>
                </a:solidFill>
              </a:rPr>
              <a:t>familia</a:t>
            </a:r>
            <a:r>
              <a:rPr lang="en-GB" sz="2800" b="1" dirty="0">
                <a:solidFill>
                  <a:schemeClr val="bg1"/>
                </a:solidFill>
              </a:rPr>
              <a:t> </a:t>
            </a:r>
            <a:r>
              <a:rPr lang="en-GB" sz="2800" b="1" dirty="0" err="1">
                <a:solidFill>
                  <a:schemeClr val="bg1"/>
                </a:solidFill>
              </a:rPr>
              <a:t>cubana</a:t>
            </a:r>
            <a:r>
              <a:rPr lang="en-GB" sz="2800" b="1" dirty="0">
                <a:solidFill>
                  <a:schemeClr val="bg1"/>
                </a:solidFill>
              </a:rPr>
              <a:t> </a:t>
            </a:r>
            <a:r>
              <a:rPr lang="en-GB" sz="2800" b="1" dirty="0" err="1">
                <a:solidFill>
                  <a:schemeClr val="bg1"/>
                </a:solidFill>
              </a:rPr>
              <a:t>en</a:t>
            </a:r>
            <a:r>
              <a:rPr lang="en-GB" sz="2800" b="1" dirty="0">
                <a:solidFill>
                  <a:schemeClr val="bg1"/>
                </a:solidFill>
              </a:rPr>
              <a:t> </a:t>
            </a:r>
            <a:br>
              <a:rPr lang="en-GB" sz="2800" b="1" dirty="0">
                <a:solidFill>
                  <a:schemeClr val="bg1"/>
                </a:solidFill>
              </a:rPr>
            </a:br>
            <a:r>
              <a:rPr lang="en-GB" sz="2800" b="1" dirty="0" err="1">
                <a:solidFill>
                  <a:schemeClr val="bg1"/>
                </a:solidFill>
              </a:rPr>
              <a:t>Estados</a:t>
            </a:r>
            <a:r>
              <a:rPr lang="en-GB" sz="2800" b="1" dirty="0">
                <a:solidFill>
                  <a:schemeClr val="bg1"/>
                </a:solidFill>
              </a:rPr>
              <a:t> Unidos </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rPr>
              <a:t>they</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ask them for Cuban food</a:t>
            </a: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we</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they make very tasty dishes.</a:t>
            </a:r>
          </a:p>
        </p:txBody>
      </p:sp>
      <p:sp>
        <p:nvSpPr>
          <p:cNvPr id="14" name="Rounded Rectangle 13"/>
          <p:cNvSpPr/>
          <p:nvPr/>
        </p:nvSpPr>
        <p:spPr>
          <a:xfrm>
            <a:off x="7478524" y="1715009"/>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Nosotros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les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pedimos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comida </a:t>
            </a:r>
            <a:r>
              <a:rPr lang="en-GB" sz="3200" b="1" dirty="0" err="1">
                <a:solidFill>
                  <a:prstClr val="white"/>
                </a:solidFill>
                <a:latin typeface="Century Gothic" panose="020F0302020204030204"/>
              </a:rPr>
              <a:t>cubana</a:t>
            </a:r>
            <a:r>
              <a:rPr lang="en-GB" sz="3200" b="1" dirty="0">
                <a:solidFill>
                  <a:prstClr val="white"/>
                </a:solidFill>
                <a:latin typeface="Century Gothic" panose="020F0302020204030204"/>
              </a:rPr>
              <a:t> y e</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llos</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hacen</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platos</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muy</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ricos</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Llamada rectangular 18">
            <a:extLst>
              <a:ext uri="{FF2B5EF4-FFF2-40B4-BE49-F238E27FC236}">
                <a16:creationId xmlns:a16="http://schemas.microsoft.com/office/drawing/2014/main" id="{1E683A93-DBC1-1D4F-B970-EE3A18F5AD48}"/>
              </a:ext>
            </a:extLst>
          </p:cNvPr>
          <p:cNvSpPr/>
          <p:nvPr/>
        </p:nvSpPr>
        <p:spPr>
          <a:xfrm>
            <a:off x="8051801" y="873531"/>
            <a:ext cx="4051300" cy="627032"/>
          </a:xfrm>
          <a:prstGeom prst="wedgeRectCallout">
            <a:avLst>
              <a:gd name="adj1" fmla="val -56901"/>
              <a:gd name="adj2" fmla="val 3891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err="1">
                <a:solidFill>
                  <a:schemeClr val="accent5">
                    <a:lumMod val="50000"/>
                  </a:schemeClr>
                </a:solidFill>
              </a:rPr>
              <a:t>Hint</a:t>
            </a:r>
            <a:r>
              <a:rPr lang="es-ES" sz="2200" dirty="0">
                <a:solidFill>
                  <a:schemeClr val="accent5">
                    <a:lumMod val="50000"/>
                  </a:schemeClr>
                </a:solidFill>
              </a:rPr>
              <a:t>: use </a:t>
            </a:r>
            <a:r>
              <a:rPr lang="es-ES" sz="2200" dirty="0" err="1">
                <a:solidFill>
                  <a:schemeClr val="accent5">
                    <a:lumMod val="50000"/>
                  </a:schemeClr>
                </a:solidFill>
              </a:rPr>
              <a:t>the</a:t>
            </a:r>
            <a:r>
              <a:rPr lang="es-ES" sz="2200" dirty="0">
                <a:solidFill>
                  <a:schemeClr val="accent5">
                    <a:lumMod val="50000"/>
                  </a:schemeClr>
                </a:solidFill>
              </a:rPr>
              <a:t> </a:t>
            </a:r>
            <a:r>
              <a:rPr lang="es-ES" sz="2200" dirty="0" err="1">
                <a:solidFill>
                  <a:schemeClr val="accent5">
                    <a:lumMod val="50000"/>
                  </a:schemeClr>
                </a:solidFill>
              </a:rPr>
              <a:t>word</a:t>
            </a:r>
            <a:r>
              <a:rPr lang="es-ES" sz="2200" dirty="0">
                <a:solidFill>
                  <a:schemeClr val="accent5">
                    <a:lumMod val="50000"/>
                  </a:schemeClr>
                </a:solidFill>
              </a:rPr>
              <a:t> ‘les’ </a:t>
            </a:r>
            <a:r>
              <a:rPr lang="es-ES" sz="2200" b="1" dirty="0" err="1">
                <a:solidFill>
                  <a:schemeClr val="accent5">
                    <a:lumMod val="50000"/>
                  </a:schemeClr>
                </a:solidFill>
              </a:rPr>
              <a:t>before</a:t>
            </a:r>
            <a:r>
              <a:rPr lang="es-ES" sz="2200" dirty="0">
                <a:solidFill>
                  <a:schemeClr val="accent5">
                    <a:lumMod val="50000"/>
                  </a:schemeClr>
                </a:solidFill>
              </a:rPr>
              <a:t> </a:t>
            </a:r>
            <a:r>
              <a:rPr lang="es-ES" sz="2200" err="1">
                <a:solidFill>
                  <a:schemeClr val="accent5">
                    <a:lumMod val="50000"/>
                  </a:schemeClr>
                </a:solidFill>
              </a:rPr>
              <a:t>the</a:t>
            </a:r>
            <a:r>
              <a:rPr lang="es-ES" sz="2200">
                <a:solidFill>
                  <a:schemeClr val="accent5">
                    <a:lumMod val="50000"/>
                  </a:schemeClr>
                </a:solidFill>
              </a:rPr>
              <a:t> verb for ‘ask for’.</a:t>
            </a:r>
            <a:endParaRPr lang="es-GB" sz="2200" dirty="0">
              <a:solidFill>
                <a:schemeClr val="accent5">
                  <a:lumMod val="50000"/>
                </a:schemeClr>
              </a:solidFill>
            </a:endParaRPr>
          </a:p>
        </p:txBody>
      </p:sp>
    </p:spTree>
    <p:extLst>
      <p:ext uri="{BB962C8B-B14F-4D97-AF65-F5344CB8AC3E}">
        <p14:creationId xmlns:p14="http://schemas.microsoft.com/office/powerpoint/2010/main" val="400238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4000" b="1" dirty="0">
                <a:solidFill>
                  <a:prstClr val="white"/>
                </a:solidFill>
              </a:rPr>
              <a:t>Talking </a:t>
            </a:r>
            <a:r>
              <a:rPr lang="en-GB" sz="4000" b="1">
                <a:solidFill>
                  <a:prstClr val="white"/>
                </a:solidFill>
              </a:rPr>
              <a:t>about the lives </a:t>
            </a:r>
            <a:r>
              <a:rPr lang="en-GB" sz="4000" b="1" dirty="0">
                <a:solidFill>
                  <a:prstClr val="white"/>
                </a:solidFill>
              </a:rPr>
              <a:t>of Spanish speakers in </a:t>
            </a:r>
            <a:r>
              <a:rPr lang="en-GB" sz="4000" b="1">
                <a:solidFill>
                  <a:prstClr val="white"/>
                </a:solidFill>
              </a:rPr>
              <a:t>the USA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6" y="3330774"/>
            <a:ext cx="7930777" cy="964090"/>
          </a:xfrm>
        </p:spPr>
        <p:txBody>
          <a:bodyPr>
            <a:noAutofit/>
          </a:bodyPr>
          <a:lstStyle/>
          <a:p>
            <a:pPr lvl="0" algn="l">
              <a:lnSpc>
                <a:spcPct val="100000"/>
              </a:lnSpc>
              <a:spcBef>
                <a:spcPts val="0"/>
              </a:spcBef>
              <a:defRPr/>
            </a:pPr>
            <a:r>
              <a:rPr lang="en-GB">
                <a:solidFill>
                  <a:schemeClr val="bg1"/>
                </a:solidFill>
              </a:rPr>
              <a:t>–er &amp; –ir  verbs in 1</a:t>
            </a:r>
            <a:r>
              <a:rPr lang="en-GB" baseline="30000">
                <a:solidFill>
                  <a:schemeClr val="bg1"/>
                </a:solidFill>
              </a:rPr>
              <a:t>st</a:t>
            </a:r>
            <a:r>
              <a:rPr lang="en-GB">
                <a:solidFill>
                  <a:schemeClr val="bg1"/>
                </a:solidFill>
              </a:rPr>
              <a:t> person plural preterite (–imos)</a:t>
            </a:r>
          </a:p>
          <a:p>
            <a:pPr lvl="0" algn="l">
              <a:lnSpc>
                <a:spcPct val="100000"/>
              </a:lnSpc>
              <a:spcBef>
                <a:spcPts val="0"/>
              </a:spcBef>
              <a:defRPr/>
            </a:pPr>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4 - Lesson 36</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899624"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Nick Avery,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/12/21</a:t>
            </a: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FCF8179-C7D1-8B4E-B6A5-32A21B1126FA}"/>
              </a:ext>
            </a:extLst>
          </p:cNvPr>
          <p:cNvPicPr>
            <a:picLocks noChangeAspect="1"/>
          </p:cNvPicPr>
          <p:nvPr/>
        </p:nvPicPr>
        <p:blipFill>
          <a:blip r:embed="rId3"/>
          <a:stretch>
            <a:fillRect/>
          </a:stretch>
        </p:blipFill>
        <p:spPr>
          <a:xfrm>
            <a:off x="8495534" y="5445988"/>
            <a:ext cx="1334899" cy="790882"/>
          </a:xfrm>
          <a:prstGeom prst="rect">
            <a:avLst/>
          </a:prstGeom>
        </p:spPr>
      </p:pic>
      <p:sp>
        <p:nvSpPr>
          <p:cNvPr id="2" name="Title 1"/>
          <p:cNvSpPr>
            <a:spLocks noGrp="1"/>
          </p:cNvSpPr>
          <p:nvPr>
            <p:ph type="ctrTitle"/>
          </p:nvPr>
        </p:nvSpPr>
        <p:spPr>
          <a:xfrm>
            <a:off x="87835" y="221838"/>
            <a:ext cx="8097520" cy="601567"/>
          </a:xfrm>
        </p:spPr>
        <p:txBody>
          <a:bodyPr>
            <a:noAutofit/>
          </a:bodyPr>
          <a:lstStyle/>
          <a:p>
            <a:pPr algn="l"/>
            <a:r>
              <a:rPr lang="en-GB" sz="2800" b="1" dirty="0" err="1"/>
              <a:t>Pronuncia</a:t>
            </a:r>
            <a:r>
              <a:rPr lang="en-GB" sz="2800" b="1" dirty="0"/>
              <a:t> </a:t>
            </a:r>
            <a:r>
              <a:rPr lang="en-GB" sz="2800" b="1" dirty="0" err="1"/>
              <a:t>cada</a:t>
            </a:r>
            <a:r>
              <a:rPr lang="en-GB" sz="2800" b="1" dirty="0"/>
              <a:t> palabra </a:t>
            </a:r>
            <a:r>
              <a:rPr lang="en-GB" sz="2800" b="1" dirty="0" err="1"/>
              <a:t>correctamente</a:t>
            </a:r>
            <a:r>
              <a:rPr lang="en-GB" sz="2800" b="1" dirty="0"/>
              <a:t>.</a:t>
            </a:r>
          </a:p>
        </p:txBody>
      </p:sp>
      <p:sp>
        <p:nvSpPr>
          <p:cNvPr id="44" name="Rounded Rectangle 43"/>
          <p:cNvSpPr/>
          <p:nvPr/>
        </p:nvSpPr>
        <p:spPr>
          <a:xfrm rot="21210987">
            <a:off x="745482" y="4830200"/>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salva</a:t>
            </a: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je</a:t>
            </a:r>
            <a:endParaRPr kumimoji="0" lang="en-GB" sz="28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47" name="Rounded Rectangle 46"/>
          <p:cNvSpPr/>
          <p:nvPr/>
        </p:nvSpPr>
        <p:spPr>
          <a:xfrm rot="526907">
            <a:off x="3673742" y="3731553"/>
            <a:ext cx="2578306"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neración</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8" name="Rounded Rectangle 47"/>
          <p:cNvSpPr/>
          <p:nvPr/>
        </p:nvSpPr>
        <p:spPr>
          <a:xfrm rot="20874163">
            <a:off x="9659117" y="4981855"/>
            <a:ext cx="204096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neroso</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3" name="Rounded Rectangle 52"/>
          <p:cNvSpPr/>
          <p:nvPr/>
        </p:nvSpPr>
        <p:spPr>
          <a:xfrm rot="1011269">
            <a:off x="3266295" y="5209248"/>
            <a:ext cx="2314040"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inteli</a:t>
            </a: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nte</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4" name="Rounded Rectangle 53"/>
          <p:cNvSpPr/>
          <p:nvPr/>
        </p:nvSpPr>
        <p:spPr>
          <a:xfrm rot="266858">
            <a:off x="6485741" y="5390323"/>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jé</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rcito</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6" name="Rounded Rectangle 55"/>
          <p:cNvSpPr/>
          <p:nvPr/>
        </p:nvSpPr>
        <p:spPr>
          <a:xfrm rot="21250116">
            <a:off x="10057184" y="1934080"/>
            <a:ext cx="11258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accent2"/>
                </a:solidFill>
                <a:latin typeface="Century Gothic" panose="020B0502020202020204" pitchFamily="34" charset="0"/>
              </a:rPr>
              <a:t>je</a:t>
            </a:r>
            <a:r>
              <a:rPr lang="en-GB" sz="2800" dirty="0">
                <a:solidFill>
                  <a:schemeClr val="accent5">
                    <a:lumMod val="50000"/>
                  </a:schemeClr>
                </a:solidFill>
                <a:latin typeface="Century Gothic" panose="020B0502020202020204" pitchFamily="34" charset="0"/>
              </a:rPr>
              <a:t>fe</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7" name="Rounded Rectangle 56"/>
          <p:cNvSpPr/>
          <p:nvPr/>
        </p:nvSpPr>
        <p:spPr>
          <a:xfrm rot="403865">
            <a:off x="1147611" y="3071685"/>
            <a:ext cx="156696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tar</a:t>
            </a: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je</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ta</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8" name="Rounded Rectangle 57"/>
          <p:cNvSpPr/>
          <p:nvPr/>
        </p:nvSpPr>
        <p:spPr>
          <a:xfrm>
            <a:off x="514276" y="1460594"/>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sto</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9" name="Rounded Rectangle 38"/>
          <p:cNvSpPr/>
          <p:nvPr/>
        </p:nvSpPr>
        <p:spPr>
          <a:xfrm>
            <a:off x="10240635" y="221838"/>
            <a:ext cx="1516666" cy="400919"/>
          </a:xfrm>
          <a:prstGeom prst="roundRect">
            <a:avLst/>
          </a:prstGeom>
          <a:solidFill>
            <a:srgbClr val="E568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TextBox 59"/>
          <p:cNvSpPr txBox="1"/>
          <p:nvPr/>
        </p:nvSpPr>
        <p:spPr>
          <a:xfrm>
            <a:off x="10532547" y="237091"/>
            <a:ext cx="12010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61" name="Rounded Rectangle 60"/>
          <p:cNvSpPr/>
          <p:nvPr/>
        </p:nvSpPr>
        <p:spPr>
          <a:xfrm rot="399833">
            <a:off x="6299191" y="1179712"/>
            <a:ext cx="141000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gara</a:t>
            </a: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je</a:t>
            </a:r>
            <a:endParaRPr kumimoji="0" lang="en-GB" sz="28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39" name="Rounded Rectangle 38"/>
          <p:cNvSpPr/>
          <p:nvPr/>
        </p:nvSpPr>
        <p:spPr>
          <a:xfrm rot="21014393">
            <a:off x="7325982" y="4285866"/>
            <a:ext cx="185286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mensa</a:t>
            </a: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je</a:t>
            </a:r>
            <a:endParaRPr kumimoji="0" lang="en-GB" sz="28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40" name="Rounded Rectangle 39"/>
          <p:cNvSpPr/>
          <p:nvPr/>
        </p:nvSpPr>
        <p:spPr>
          <a:xfrm rot="21014393">
            <a:off x="3444022" y="2316930"/>
            <a:ext cx="2062263"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paisa</a:t>
            </a:r>
            <a:r>
              <a:rPr kumimoji="0" lang="en-GB" sz="28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je</a:t>
            </a:r>
            <a:endParaRPr kumimoji="0" lang="en-GB" sz="28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17" name="Rounded Rectangle 43">
            <a:extLst>
              <a:ext uri="{FF2B5EF4-FFF2-40B4-BE49-F238E27FC236}">
                <a16:creationId xmlns:a16="http://schemas.microsoft.com/office/drawing/2014/main" id="{77C5AC0D-A939-7F4D-A47F-5FCBC6189DD1}"/>
              </a:ext>
            </a:extLst>
          </p:cNvPr>
          <p:cNvSpPr/>
          <p:nvPr/>
        </p:nvSpPr>
        <p:spPr>
          <a:xfrm rot="623682">
            <a:off x="7771317" y="2794916"/>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a</a:t>
            </a:r>
            <a:r>
              <a:rPr kumimoji="0" lang="en-GB" sz="280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ge</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nte</a:t>
            </a:r>
            <a:endParaRPr kumimoji="0" lang="en-GB" sz="28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A970878C-A119-F646-8071-1E0EE47DE3DA}"/>
              </a:ext>
            </a:extLst>
          </p:cNvPr>
          <p:cNvSpPr txBox="1"/>
          <p:nvPr/>
        </p:nvSpPr>
        <p:spPr>
          <a:xfrm rot="386882">
            <a:off x="6246202" y="1707515"/>
            <a:ext cx="1322798" cy="400110"/>
          </a:xfrm>
          <a:prstGeom prst="rect">
            <a:avLst/>
          </a:prstGeom>
          <a:noFill/>
        </p:spPr>
        <p:txBody>
          <a:bodyPr wrap="none" rtlCol="0">
            <a:spAutoFit/>
          </a:bodyPr>
          <a:lstStyle/>
          <a:p>
            <a:r>
              <a:rPr lang="en-GB" sz="2000">
                <a:solidFill>
                  <a:schemeClr val="accent5">
                    <a:lumMod val="50000"/>
                  </a:schemeClr>
                </a:solidFill>
              </a:rPr>
              <a:t>[</a:t>
            </a:r>
            <a:r>
              <a:rPr lang="es-GB" sz="2000">
                <a:solidFill>
                  <a:schemeClr val="accent5">
                    <a:lumMod val="50000"/>
                  </a:schemeClr>
                </a:solidFill>
              </a:rPr>
              <a:t>garage</a:t>
            </a:r>
            <a:r>
              <a:rPr lang="en-GB" sz="2000">
                <a:solidFill>
                  <a:schemeClr val="accent5">
                    <a:lumMod val="50000"/>
                  </a:schemeClr>
                </a:solidFill>
              </a:rPr>
              <a:t>]</a:t>
            </a:r>
            <a:endParaRPr lang="es-GB" sz="2000" dirty="0">
              <a:solidFill>
                <a:schemeClr val="accent5">
                  <a:lumMod val="50000"/>
                </a:schemeClr>
              </a:solidFill>
            </a:endParaRPr>
          </a:p>
        </p:txBody>
      </p:sp>
      <p:sp>
        <p:nvSpPr>
          <p:cNvPr id="19" name="CuadroTexto 18">
            <a:extLst>
              <a:ext uri="{FF2B5EF4-FFF2-40B4-BE49-F238E27FC236}">
                <a16:creationId xmlns:a16="http://schemas.microsoft.com/office/drawing/2014/main" id="{221587F1-9F2C-3E49-AFCC-030E3DBB1C9C}"/>
              </a:ext>
            </a:extLst>
          </p:cNvPr>
          <p:cNvSpPr txBox="1"/>
          <p:nvPr/>
        </p:nvSpPr>
        <p:spPr>
          <a:xfrm rot="21181085">
            <a:off x="10216972" y="2497077"/>
            <a:ext cx="925253" cy="400110"/>
          </a:xfrm>
          <a:prstGeom prst="rect">
            <a:avLst/>
          </a:prstGeom>
          <a:noFill/>
        </p:spPr>
        <p:txBody>
          <a:bodyPr wrap="none" rtlCol="0">
            <a:spAutoFit/>
          </a:bodyPr>
          <a:lstStyle/>
          <a:p>
            <a:r>
              <a:rPr lang="en-GB" sz="2000">
                <a:solidFill>
                  <a:schemeClr val="accent5">
                    <a:lumMod val="50000"/>
                  </a:schemeClr>
                </a:solidFill>
              </a:rPr>
              <a:t>[</a:t>
            </a:r>
            <a:r>
              <a:rPr lang="es-GB" sz="2000">
                <a:solidFill>
                  <a:schemeClr val="accent5">
                    <a:lumMod val="50000"/>
                  </a:schemeClr>
                </a:solidFill>
              </a:rPr>
              <a:t>boss</a:t>
            </a:r>
            <a:r>
              <a:rPr lang="en-GB" sz="2000">
                <a:solidFill>
                  <a:schemeClr val="accent5">
                    <a:lumMod val="50000"/>
                  </a:schemeClr>
                </a:solidFill>
              </a:rPr>
              <a:t>]</a:t>
            </a:r>
            <a:endParaRPr lang="es-GB" sz="2000" dirty="0">
              <a:solidFill>
                <a:schemeClr val="accent5">
                  <a:lumMod val="50000"/>
                </a:schemeClr>
              </a:solidFill>
            </a:endParaRPr>
          </a:p>
        </p:txBody>
      </p:sp>
      <p:sp>
        <p:nvSpPr>
          <p:cNvPr id="20" name="CuadroTexto 19">
            <a:extLst>
              <a:ext uri="{FF2B5EF4-FFF2-40B4-BE49-F238E27FC236}">
                <a16:creationId xmlns:a16="http://schemas.microsoft.com/office/drawing/2014/main" id="{5BC58921-3DF3-204C-8E9C-EC480ABA9909}"/>
              </a:ext>
            </a:extLst>
          </p:cNvPr>
          <p:cNvSpPr txBox="1"/>
          <p:nvPr/>
        </p:nvSpPr>
        <p:spPr>
          <a:xfrm rot="20816830">
            <a:off x="10009750" y="5508544"/>
            <a:ext cx="1547218" cy="400110"/>
          </a:xfrm>
          <a:prstGeom prst="rect">
            <a:avLst/>
          </a:prstGeom>
          <a:noFill/>
        </p:spPr>
        <p:txBody>
          <a:bodyPr wrap="none" rtlCol="0">
            <a:spAutoFit/>
          </a:bodyPr>
          <a:lstStyle/>
          <a:p>
            <a:r>
              <a:rPr lang="en-GB" sz="2000">
                <a:solidFill>
                  <a:schemeClr val="accent5">
                    <a:lumMod val="50000"/>
                  </a:schemeClr>
                </a:solidFill>
              </a:rPr>
              <a:t>[</a:t>
            </a:r>
            <a:r>
              <a:rPr lang="es-GB" sz="2000">
                <a:solidFill>
                  <a:schemeClr val="accent5">
                    <a:lumMod val="50000"/>
                  </a:schemeClr>
                </a:solidFill>
              </a:rPr>
              <a:t>generous</a:t>
            </a:r>
            <a:r>
              <a:rPr lang="en-GB" sz="2000">
                <a:solidFill>
                  <a:schemeClr val="accent5">
                    <a:lumMod val="50000"/>
                  </a:schemeClr>
                </a:solidFill>
              </a:rPr>
              <a:t>]</a:t>
            </a:r>
            <a:endParaRPr lang="es-GB" sz="2000" dirty="0">
              <a:solidFill>
                <a:schemeClr val="accent5">
                  <a:lumMod val="50000"/>
                </a:schemeClr>
              </a:solidFill>
            </a:endParaRPr>
          </a:p>
        </p:txBody>
      </p:sp>
      <p:sp>
        <p:nvSpPr>
          <p:cNvPr id="21" name="CuadroTexto 20">
            <a:extLst>
              <a:ext uri="{FF2B5EF4-FFF2-40B4-BE49-F238E27FC236}">
                <a16:creationId xmlns:a16="http://schemas.microsoft.com/office/drawing/2014/main" id="{EF053B74-1033-8F43-8FA4-D1D9E262C536}"/>
              </a:ext>
            </a:extLst>
          </p:cNvPr>
          <p:cNvSpPr txBox="1"/>
          <p:nvPr/>
        </p:nvSpPr>
        <p:spPr>
          <a:xfrm rot="21183416">
            <a:off x="1393751" y="5380813"/>
            <a:ext cx="856325" cy="400110"/>
          </a:xfrm>
          <a:prstGeom prst="rect">
            <a:avLst/>
          </a:prstGeom>
          <a:noFill/>
        </p:spPr>
        <p:txBody>
          <a:bodyPr wrap="none" rtlCol="0">
            <a:spAutoFit/>
          </a:bodyPr>
          <a:lstStyle/>
          <a:p>
            <a:pPr algn="l"/>
            <a:r>
              <a:rPr lang="en-GB" sz="2000">
                <a:solidFill>
                  <a:schemeClr val="accent5">
                    <a:lumMod val="50000"/>
                  </a:schemeClr>
                </a:solidFill>
              </a:rPr>
              <a:t>[w</a:t>
            </a:r>
            <a:r>
              <a:rPr lang="es-GB" sz="2000">
                <a:solidFill>
                  <a:schemeClr val="accent5">
                    <a:lumMod val="50000"/>
                  </a:schemeClr>
                </a:solidFill>
              </a:rPr>
              <a:t>ild</a:t>
            </a:r>
            <a:r>
              <a:rPr lang="en-GB" sz="2000">
                <a:solidFill>
                  <a:schemeClr val="accent5">
                    <a:lumMod val="50000"/>
                  </a:schemeClr>
                </a:solidFill>
              </a:rPr>
              <a:t>]</a:t>
            </a:r>
            <a:endParaRPr lang="es-GB" sz="2000" dirty="0">
              <a:solidFill>
                <a:schemeClr val="accent5">
                  <a:lumMod val="50000"/>
                </a:schemeClr>
              </a:solidFill>
            </a:endParaRPr>
          </a:p>
        </p:txBody>
      </p:sp>
      <p:sp>
        <p:nvSpPr>
          <p:cNvPr id="22" name="CuadroTexto 21">
            <a:extLst>
              <a:ext uri="{FF2B5EF4-FFF2-40B4-BE49-F238E27FC236}">
                <a16:creationId xmlns:a16="http://schemas.microsoft.com/office/drawing/2014/main" id="{46CE593F-E045-844C-8460-E4A0206E3E2F}"/>
              </a:ext>
            </a:extLst>
          </p:cNvPr>
          <p:cNvSpPr txBox="1"/>
          <p:nvPr/>
        </p:nvSpPr>
        <p:spPr>
          <a:xfrm rot="621217">
            <a:off x="8012070" y="3292940"/>
            <a:ext cx="1136850" cy="400110"/>
          </a:xfrm>
          <a:prstGeom prst="rect">
            <a:avLst/>
          </a:prstGeom>
          <a:noFill/>
        </p:spPr>
        <p:txBody>
          <a:bodyPr wrap="none" rtlCol="0">
            <a:spAutoFit/>
          </a:bodyPr>
          <a:lstStyle/>
          <a:p>
            <a:r>
              <a:rPr lang="en-GB" sz="2000">
                <a:solidFill>
                  <a:schemeClr val="accent5">
                    <a:lumMod val="50000"/>
                  </a:schemeClr>
                </a:solidFill>
              </a:rPr>
              <a:t>[a</a:t>
            </a:r>
            <a:r>
              <a:rPr lang="es-GB" sz="2000">
                <a:solidFill>
                  <a:schemeClr val="accent5">
                    <a:lumMod val="50000"/>
                  </a:schemeClr>
                </a:solidFill>
              </a:rPr>
              <a:t>gent</a:t>
            </a:r>
            <a:r>
              <a:rPr lang="en-GB" sz="2000">
                <a:solidFill>
                  <a:schemeClr val="accent5">
                    <a:lumMod val="50000"/>
                  </a:schemeClr>
                </a:solidFill>
              </a:rPr>
              <a:t>]</a:t>
            </a:r>
            <a:endParaRPr lang="es-GB" sz="2000" dirty="0">
              <a:solidFill>
                <a:schemeClr val="accent5">
                  <a:lumMod val="50000"/>
                </a:schemeClr>
              </a:solidFill>
            </a:endParaRPr>
          </a:p>
        </p:txBody>
      </p:sp>
      <p:sp>
        <p:nvSpPr>
          <p:cNvPr id="23" name="CuadroTexto 22">
            <a:extLst>
              <a:ext uri="{FF2B5EF4-FFF2-40B4-BE49-F238E27FC236}">
                <a16:creationId xmlns:a16="http://schemas.microsoft.com/office/drawing/2014/main" id="{3D381351-536D-1A43-AD20-D1CED93B960B}"/>
              </a:ext>
            </a:extLst>
          </p:cNvPr>
          <p:cNvSpPr txBox="1"/>
          <p:nvPr/>
        </p:nvSpPr>
        <p:spPr>
          <a:xfrm rot="216473">
            <a:off x="6785064" y="5910905"/>
            <a:ext cx="1013419" cy="400110"/>
          </a:xfrm>
          <a:prstGeom prst="rect">
            <a:avLst/>
          </a:prstGeom>
          <a:noFill/>
        </p:spPr>
        <p:txBody>
          <a:bodyPr wrap="none" rtlCol="0">
            <a:spAutoFit/>
          </a:bodyPr>
          <a:lstStyle/>
          <a:p>
            <a:r>
              <a:rPr lang="en-GB" sz="2000">
                <a:solidFill>
                  <a:schemeClr val="accent5">
                    <a:lumMod val="50000"/>
                  </a:schemeClr>
                </a:solidFill>
              </a:rPr>
              <a:t>[</a:t>
            </a:r>
            <a:r>
              <a:rPr lang="es-GB" sz="2000">
                <a:solidFill>
                  <a:schemeClr val="accent5">
                    <a:lumMod val="50000"/>
                  </a:schemeClr>
                </a:solidFill>
              </a:rPr>
              <a:t>army</a:t>
            </a:r>
            <a:r>
              <a:rPr lang="en-GB" sz="2000">
                <a:solidFill>
                  <a:schemeClr val="accent5">
                    <a:lumMod val="50000"/>
                  </a:schemeClr>
                </a:solidFill>
              </a:rPr>
              <a:t>]</a:t>
            </a:r>
            <a:endParaRPr lang="es-GB" sz="2000" dirty="0">
              <a:solidFill>
                <a:schemeClr val="accent5">
                  <a:lumMod val="50000"/>
                </a:schemeClr>
              </a:solidFill>
            </a:endParaRPr>
          </a:p>
        </p:txBody>
      </p:sp>
      <p:pic>
        <p:nvPicPr>
          <p:cNvPr id="4" name="Imagen 3">
            <a:extLst>
              <a:ext uri="{FF2B5EF4-FFF2-40B4-BE49-F238E27FC236}">
                <a16:creationId xmlns:a16="http://schemas.microsoft.com/office/drawing/2014/main" id="{AEA2E90D-AF9D-4B4D-A8A9-985A7CE1B5ED}"/>
              </a:ext>
            </a:extLst>
          </p:cNvPr>
          <p:cNvPicPr>
            <a:picLocks noChangeAspect="1"/>
          </p:cNvPicPr>
          <p:nvPr/>
        </p:nvPicPr>
        <p:blipFill>
          <a:blip r:embed="rId4"/>
          <a:stretch>
            <a:fillRect/>
          </a:stretch>
        </p:blipFill>
        <p:spPr>
          <a:xfrm>
            <a:off x="7933262" y="713515"/>
            <a:ext cx="1136372" cy="1136372"/>
          </a:xfrm>
          <a:prstGeom prst="rect">
            <a:avLst/>
          </a:prstGeom>
        </p:spPr>
      </p:pic>
      <p:pic>
        <p:nvPicPr>
          <p:cNvPr id="7" name="Imagen 6">
            <a:extLst>
              <a:ext uri="{FF2B5EF4-FFF2-40B4-BE49-F238E27FC236}">
                <a16:creationId xmlns:a16="http://schemas.microsoft.com/office/drawing/2014/main" id="{D4B8BFF7-3270-C047-B3ED-770E4498D33A}"/>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238224">
            <a:off x="1294640" y="3534953"/>
            <a:ext cx="1049180" cy="1049180"/>
          </a:xfrm>
          <a:prstGeom prst="rect">
            <a:avLst/>
          </a:prstGeom>
        </p:spPr>
      </p:pic>
      <p:pic>
        <p:nvPicPr>
          <p:cNvPr id="8" name="Imagen 7">
            <a:extLst>
              <a:ext uri="{FF2B5EF4-FFF2-40B4-BE49-F238E27FC236}">
                <a16:creationId xmlns:a16="http://schemas.microsoft.com/office/drawing/2014/main" id="{8480F1D9-6045-2341-833A-E66744BF99C6}"/>
              </a:ext>
            </a:extLst>
          </p:cNvPr>
          <p:cNvPicPr>
            <a:picLocks noChangeAspect="1"/>
          </p:cNvPicPr>
          <p:nvPr/>
        </p:nvPicPr>
        <p:blipFill>
          <a:blip r:embed="rId6"/>
          <a:stretch>
            <a:fillRect/>
          </a:stretch>
        </p:blipFill>
        <p:spPr>
          <a:xfrm>
            <a:off x="5607885" y="2489167"/>
            <a:ext cx="1386638" cy="985243"/>
          </a:xfrm>
          <a:prstGeom prst="rect">
            <a:avLst/>
          </a:prstGeom>
        </p:spPr>
      </p:pic>
      <p:pic>
        <p:nvPicPr>
          <p:cNvPr id="9" name="Imagen 8">
            <a:extLst>
              <a:ext uri="{FF2B5EF4-FFF2-40B4-BE49-F238E27FC236}">
                <a16:creationId xmlns:a16="http://schemas.microsoft.com/office/drawing/2014/main" id="{D487F4A0-996C-B949-A1EB-810CA0BB92A2}"/>
              </a:ext>
            </a:extLst>
          </p:cNvPr>
          <p:cNvPicPr>
            <a:picLocks noChangeAspect="1"/>
          </p:cNvPicPr>
          <p:nvPr/>
        </p:nvPicPr>
        <p:blipFill>
          <a:blip r:embed="rId7"/>
          <a:stretch>
            <a:fillRect/>
          </a:stretch>
        </p:blipFill>
        <p:spPr>
          <a:xfrm>
            <a:off x="9786081" y="3212459"/>
            <a:ext cx="1106673" cy="1162259"/>
          </a:xfrm>
          <a:prstGeom prst="rect">
            <a:avLst/>
          </a:prstGeom>
        </p:spPr>
      </p:pic>
      <p:pic>
        <p:nvPicPr>
          <p:cNvPr id="1026" name="Picture 2" descr="Free Hand Gestures Pictures, Download Free Hand Gestures Pictures ...">
            <a:extLst>
              <a:ext uri="{FF2B5EF4-FFF2-40B4-BE49-F238E27FC236}">
                <a16:creationId xmlns:a16="http://schemas.microsoft.com/office/drawing/2014/main" id="{DD7C5D52-F180-204D-9F0E-F86DE23FA9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275" t="1" r="51719" b="66946"/>
          <a:stretch/>
        </p:blipFill>
        <p:spPr bwMode="auto">
          <a:xfrm>
            <a:off x="2643975" y="1142402"/>
            <a:ext cx="673142" cy="965588"/>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2">
            <a:extLst>
              <a:ext uri="{FF2B5EF4-FFF2-40B4-BE49-F238E27FC236}">
                <a16:creationId xmlns:a16="http://schemas.microsoft.com/office/drawing/2014/main" id="{3D381351-536D-1A43-AD20-D1CED93B960B}"/>
              </a:ext>
            </a:extLst>
          </p:cNvPr>
          <p:cNvSpPr txBox="1"/>
          <p:nvPr/>
        </p:nvSpPr>
        <p:spPr>
          <a:xfrm rot="1058768">
            <a:off x="3375781" y="5713296"/>
            <a:ext cx="1563248" cy="400110"/>
          </a:xfrm>
          <a:prstGeom prst="rect">
            <a:avLst/>
          </a:prstGeom>
          <a:noFill/>
        </p:spPr>
        <p:txBody>
          <a:bodyPr wrap="none" rtlCol="0">
            <a:spAutoFit/>
          </a:bodyPr>
          <a:lstStyle/>
          <a:p>
            <a:r>
              <a:rPr lang="en-GB" sz="2000">
                <a:solidFill>
                  <a:schemeClr val="accent5">
                    <a:lumMod val="50000"/>
                  </a:schemeClr>
                </a:solidFill>
              </a:rPr>
              <a:t>[intelligent]</a:t>
            </a:r>
            <a:endParaRPr lang="es-GB" sz="2000" dirty="0">
              <a:solidFill>
                <a:schemeClr val="accent5">
                  <a:lumMod val="50000"/>
                </a:schemeClr>
              </a:solidFill>
            </a:endParaRPr>
          </a:p>
        </p:txBody>
      </p:sp>
    </p:spTree>
    <p:extLst>
      <p:ext uri="{BB962C8B-B14F-4D97-AF65-F5344CB8AC3E}">
        <p14:creationId xmlns:p14="http://schemas.microsoft.com/office/powerpoint/2010/main" val="33626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grpId="0" nodeType="clickEffect">
                                  <p:stCondLst>
                                    <p:cond delay="0"/>
                                  </p:stCondLst>
                                  <p:childTnLst>
                                    <p:animEffect transition="out" filter="fade">
                                      <p:cBhvr>
                                        <p:cTn id="6" dur="500" tmFilter="0, 0; .2, .5; .8, .5; 1, 0"/>
                                        <p:tgtEl>
                                          <p:spTgt spid="58"/>
                                        </p:tgtEl>
                                      </p:cBhvr>
                                    </p:animEffect>
                                    <p:animScale>
                                      <p:cBhvr>
                                        <p:cTn id="7" dur="250" autoRev="1" fill="hold"/>
                                        <p:tgtEl>
                                          <p:spTgt spid="5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5000" fill="hold" grpId="0" nodeType="clickEffect">
                                  <p:stCondLst>
                                    <p:cond delay="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5000" fill="hold" grpId="0" nodeType="clickEffect">
                                  <p:stCondLst>
                                    <p:cond delay="0"/>
                                  </p:stCondLst>
                                  <p:childTnLst>
                                    <p:animEffect transition="out" filter="fade">
                                      <p:cBhvr>
                                        <p:cTn id="16" dur="500" tmFilter="0, 0; .2, .5; .8, .5; 1, 0"/>
                                        <p:tgtEl>
                                          <p:spTgt spid="39"/>
                                        </p:tgtEl>
                                      </p:cBhvr>
                                    </p:animEffect>
                                    <p:animScale>
                                      <p:cBhvr>
                                        <p:cTn id="17" dur="250" autoRev="1" fill="hold"/>
                                        <p:tgtEl>
                                          <p:spTgt spid="3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repeatCount="5000" fill="hold" grpId="0" nodeType="clickEffect">
                                  <p:stCondLst>
                                    <p:cond delay="0"/>
                                  </p:stCondLst>
                                  <p:childTnLst>
                                    <p:animEffect transition="out" filter="fade">
                                      <p:cBhvr>
                                        <p:cTn id="21" dur="500" tmFilter="0, 0; .2, .5; .8, .5; 1, 0"/>
                                        <p:tgtEl>
                                          <p:spTgt spid="44"/>
                                        </p:tgtEl>
                                      </p:cBhvr>
                                    </p:animEffect>
                                    <p:animScale>
                                      <p:cBhvr>
                                        <p:cTn id="22" dur="250" autoRev="1" fill="hold"/>
                                        <p:tgtEl>
                                          <p:spTgt spid="4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repeatCount="5000" fill="hold" grpId="0" nodeType="clickEffect">
                                  <p:stCondLst>
                                    <p:cond delay="0"/>
                                  </p:stCondLst>
                                  <p:childTnLst>
                                    <p:animEffect transition="out" filter="fade">
                                      <p:cBhvr>
                                        <p:cTn id="26" dur="500" tmFilter="0, 0; .2, .5; .8, .5; 1, 0"/>
                                        <p:tgtEl>
                                          <p:spTgt spid="48"/>
                                        </p:tgtEl>
                                      </p:cBhvr>
                                    </p:animEffect>
                                    <p:animScale>
                                      <p:cBhvr>
                                        <p:cTn id="27" dur="250" autoRev="1" fill="hold"/>
                                        <p:tgtEl>
                                          <p:spTgt spid="4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repeatCount="5000" fill="hold" grpId="0" nodeType="clickEffect">
                                  <p:stCondLst>
                                    <p:cond delay="0"/>
                                  </p:stCondLst>
                                  <p:childTnLst>
                                    <p:animEffect transition="out" filter="fade">
                                      <p:cBhvr>
                                        <p:cTn id="31" dur="500" tmFilter="0, 0; .2, .5; .8, .5; 1, 0"/>
                                        <p:tgtEl>
                                          <p:spTgt spid="56"/>
                                        </p:tgtEl>
                                      </p:cBhvr>
                                    </p:animEffect>
                                    <p:animScale>
                                      <p:cBhvr>
                                        <p:cTn id="32" dur="250" autoRev="1" fill="hold"/>
                                        <p:tgtEl>
                                          <p:spTgt spid="5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repeatCount="5000" fill="hold" grpId="0" nodeType="clickEffect">
                                  <p:stCondLst>
                                    <p:cond delay="0"/>
                                  </p:stCondLst>
                                  <p:childTnLst>
                                    <p:animEffect transition="out" filter="fade">
                                      <p:cBhvr>
                                        <p:cTn id="36" dur="500" tmFilter="0, 0; .2, .5; .8, .5; 1, 0"/>
                                        <p:tgtEl>
                                          <p:spTgt spid="57"/>
                                        </p:tgtEl>
                                      </p:cBhvr>
                                    </p:animEffect>
                                    <p:animScale>
                                      <p:cBhvr>
                                        <p:cTn id="37" dur="250" autoRev="1" fill="hold"/>
                                        <p:tgtEl>
                                          <p:spTgt spid="5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repeatCount="5000" fill="hold" grpId="0" nodeType="click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5000" fill="hold" grpId="0" nodeType="clickEffect">
                                  <p:stCondLst>
                                    <p:cond delay="0"/>
                                  </p:stCondLst>
                                  <p:childTnLst>
                                    <p:animEffect transition="out" filter="fade">
                                      <p:cBhvr>
                                        <p:cTn id="46" dur="500" tmFilter="0, 0; .2, .5; .8, .5; 1, 0"/>
                                        <p:tgtEl>
                                          <p:spTgt spid="17"/>
                                        </p:tgtEl>
                                      </p:cBhvr>
                                    </p:animEffect>
                                    <p:animScale>
                                      <p:cBhvr>
                                        <p:cTn id="47" dur="250" autoRev="1" fill="hold"/>
                                        <p:tgtEl>
                                          <p:spTgt spid="17"/>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6" presetClass="emph" presetSubtype="0" repeatCount="5000" fill="hold" grpId="0" nodeType="clickEffect">
                                  <p:stCondLst>
                                    <p:cond delay="0"/>
                                  </p:stCondLst>
                                  <p:childTnLst>
                                    <p:animEffect transition="out" filter="fade">
                                      <p:cBhvr>
                                        <p:cTn id="51" dur="500" tmFilter="0, 0; .2, .5; .8, .5; 1, 0"/>
                                        <p:tgtEl>
                                          <p:spTgt spid="61"/>
                                        </p:tgtEl>
                                      </p:cBhvr>
                                    </p:animEffect>
                                    <p:animScale>
                                      <p:cBhvr>
                                        <p:cTn id="52" dur="250" autoRev="1" fill="hold"/>
                                        <p:tgtEl>
                                          <p:spTgt spid="61"/>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repeatCount="5000" fill="hold" grpId="0" nodeType="clickEffect">
                                  <p:stCondLst>
                                    <p:cond delay="0"/>
                                  </p:stCondLst>
                                  <p:childTnLst>
                                    <p:animEffect transition="out" filter="fade">
                                      <p:cBhvr>
                                        <p:cTn id="56" dur="500" tmFilter="0, 0; .2, .5; .8, .5; 1, 0"/>
                                        <p:tgtEl>
                                          <p:spTgt spid="54"/>
                                        </p:tgtEl>
                                      </p:cBhvr>
                                    </p:animEffect>
                                    <p:animScale>
                                      <p:cBhvr>
                                        <p:cTn id="57" dur="250" autoRev="1" fill="hold"/>
                                        <p:tgtEl>
                                          <p:spTgt spid="54"/>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repeatCount="5000" fill="hold" grpId="0" nodeType="click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48" grpId="0" animBg="1"/>
      <p:bldP spid="53" grpId="0" animBg="1"/>
      <p:bldP spid="54" grpId="0" animBg="1"/>
      <p:bldP spid="56" grpId="0" animBg="1"/>
      <p:bldP spid="57" grpId="0" animBg="1"/>
      <p:bldP spid="58" grpId="0" animBg="1"/>
      <p:bldP spid="61" grpId="0" animBg="1"/>
      <p:bldP spid="39" grpId="0" animBg="1"/>
      <p:bldP spid="40"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ounded Rectangle 2"/>
          <p:cNvSpPr/>
          <p:nvPr/>
        </p:nvSpPr>
        <p:spPr>
          <a:xfrm>
            <a:off x="234286" y="146085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la medianoche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7"/>
          <p:cNvSpPr/>
          <p:nvPr/>
        </p:nvSpPr>
        <p:spPr>
          <a:xfrm>
            <a:off x="193343" y="222512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ciento uno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8"/>
          <p:cNvSpPr/>
          <p:nvPr/>
        </p:nvSpPr>
        <p:spPr>
          <a:xfrm>
            <a:off x="206991" y="298940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9"/>
          <p:cNvSpPr/>
          <p:nvPr/>
        </p:nvSpPr>
        <p:spPr>
          <a:xfrm>
            <a:off x="193343" y="375367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vais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p:cNvSpPr/>
          <p:nvPr/>
        </p:nvSpPr>
        <p:spPr>
          <a:xfrm>
            <a:off x="206991" y="451795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ochenta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11"/>
          <p:cNvSpPr/>
          <p:nvPr/>
        </p:nvSpPr>
        <p:spPr>
          <a:xfrm>
            <a:off x="206991" y="528222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la naranja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ounded Rectangle 12"/>
          <p:cNvSpPr/>
          <p:nvPr/>
        </p:nvSpPr>
        <p:spPr>
          <a:xfrm>
            <a:off x="2131324" y="146085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tanto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le 13"/>
          <p:cNvSpPr/>
          <p:nvPr/>
        </p:nvSpPr>
        <p:spPr>
          <a:xfrm>
            <a:off x="4028362" y="14608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el pollo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14"/>
          <p:cNvSpPr/>
          <p:nvPr/>
        </p:nvSpPr>
        <p:spPr>
          <a:xfrm>
            <a:off x="5925400" y="14608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la estrella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le 15"/>
          <p:cNvSpPr/>
          <p:nvPr/>
        </p:nvSpPr>
        <p:spPr>
          <a:xfrm>
            <a:off x="7822438" y="14608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contar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16"/>
          <p:cNvSpPr/>
          <p:nvPr/>
        </p:nvSpPr>
        <p:spPr>
          <a:xfrm>
            <a:off x="9719476" y="14608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el dolor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ounded Rectangle 17"/>
          <p:cNvSpPr/>
          <p:nvPr/>
        </p:nvSpPr>
        <p:spPr>
          <a:xfrm>
            <a:off x="9719476" y="222512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desde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ounded Rectangle 18"/>
          <p:cNvSpPr/>
          <p:nvPr/>
        </p:nvSpPr>
        <p:spPr>
          <a:xfrm>
            <a:off x="9719476" y="2989404"/>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las gafas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19"/>
          <p:cNvSpPr/>
          <p:nvPr/>
        </p:nvSpPr>
        <p:spPr>
          <a:xfrm>
            <a:off x="9719476" y="3753679"/>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Navidad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20"/>
          <p:cNvSpPr/>
          <p:nvPr/>
        </p:nvSpPr>
        <p:spPr>
          <a:xfrm>
            <a:off x="9733124" y="4517953"/>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le 21"/>
          <p:cNvSpPr/>
          <p:nvPr/>
        </p:nvSpPr>
        <p:spPr>
          <a:xfrm>
            <a:off x="9733124" y="5282228"/>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gris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ounded Rectangle 22"/>
          <p:cNvSpPr/>
          <p:nvPr/>
        </p:nvSpPr>
        <p:spPr>
          <a:xfrm>
            <a:off x="2090381" y="5282228"/>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camiseta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23"/>
          <p:cNvSpPr/>
          <p:nvPr/>
        </p:nvSpPr>
        <p:spPr>
          <a:xfrm>
            <a:off x="3987419" y="5282226"/>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tener</a:t>
            </a:r>
            <a:r>
              <a:rPr kumimoji="0" lang="en-GB" sz="20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que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ounded Rectangle 24"/>
          <p:cNvSpPr/>
          <p:nvPr/>
        </p:nvSpPr>
        <p:spPr>
          <a:xfrm>
            <a:off x="5911752" y="5282225"/>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ounded Rectangle 25"/>
          <p:cNvSpPr/>
          <p:nvPr/>
        </p:nvSpPr>
        <p:spPr>
          <a:xfrm>
            <a:off x="7822438" y="5282225"/>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noventa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ounded Rectangle 26"/>
          <p:cNvSpPr/>
          <p:nvPr/>
        </p:nvSpPr>
        <p:spPr>
          <a:xfrm>
            <a:off x="3079843" y="4517948"/>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gastar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le 27"/>
          <p:cNvSpPr/>
          <p:nvPr/>
        </p:nvSpPr>
        <p:spPr>
          <a:xfrm>
            <a:off x="5004176" y="4517947"/>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ounded Rectangle 28"/>
          <p:cNvSpPr/>
          <p:nvPr/>
        </p:nvSpPr>
        <p:spPr>
          <a:xfrm>
            <a:off x="6914862" y="4517947"/>
            <a:ext cx="1897038" cy="764275"/>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siguiente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ounded Rectangle 34"/>
          <p:cNvSpPr/>
          <p:nvPr/>
        </p:nvSpPr>
        <p:spPr>
          <a:xfrm rot="21295259">
            <a:off x="4121465" y="2542522"/>
            <a:ext cx="3389671"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love, loving</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Rounded Rectangle 57"/>
          <p:cNvSpPr/>
          <p:nvPr/>
        </p:nvSpPr>
        <p:spPr>
          <a:xfrm>
            <a:off x="4997352" y="4517943"/>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Rounded Rectangle 58"/>
          <p:cNvSpPr/>
          <p:nvPr/>
        </p:nvSpPr>
        <p:spPr>
          <a:xfrm rot="21295259">
            <a:off x="4135124" y="2529466"/>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so much, so many (m)</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Rounded Rectangle 59"/>
          <p:cNvSpPr/>
          <p:nvPr/>
        </p:nvSpPr>
        <p:spPr>
          <a:xfrm>
            <a:off x="2131324" y="1460854"/>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tanto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Rounded Rectangle 60"/>
          <p:cNvSpPr/>
          <p:nvPr/>
        </p:nvSpPr>
        <p:spPr>
          <a:xfrm rot="21295259">
            <a:off x="4135124" y="2529467"/>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Christmas</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Rounded Rectangle 61"/>
          <p:cNvSpPr/>
          <p:nvPr/>
        </p:nvSpPr>
        <p:spPr>
          <a:xfrm>
            <a:off x="9719476" y="3753679"/>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Navidad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ounded Rectangle 62"/>
          <p:cNvSpPr/>
          <p:nvPr/>
        </p:nvSpPr>
        <p:spPr>
          <a:xfrm rot="21295259">
            <a:off x="4135124" y="2529467"/>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you (plural) go, are going</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ounded Rectangle 63"/>
          <p:cNvSpPr/>
          <p:nvPr/>
        </p:nvSpPr>
        <p:spPr>
          <a:xfrm>
            <a:off x="193343" y="3753679"/>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vais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ounded Rectangle 64"/>
          <p:cNvSpPr/>
          <p:nvPr/>
        </p:nvSpPr>
        <p:spPr>
          <a:xfrm rot="21295259">
            <a:off x="4141950" y="2536112"/>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pain</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Rounded Rectangle 65"/>
          <p:cNvSpPr/>
          <p:nvPr/>
        </p:nvSpPr>
        <p:spPr>
          <a:xfrm>
            <a:off x="9712539" y="1460854"/>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el dolor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ounded Rectangle 66"/>
          <p:cNvSpPr/>
          <p:nvPr/>
        </p:nvSpPr>
        <p:spPr>
          <a:xfrm rot="21295259">
            <a:off x="4141950" y="2536112"/>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t-shirt</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Rounded Rectangle 67"/>
          <p:cNvSpPr/>
          <p:nvPr/>
        </p:nvSpPr>
        <p:spPr>
          <a:xfrm>
            <a:off x="2090381" y="5282218"/>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camiseta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Rounded Rectangle 68"/>
          <p:cNvSpPr/>
          <p:nvPr/>
        </p:nvSpPr>
        <p:spPr>
          <a:xfrm rot="21295259">
            <a:off x="4141951" y="2542760"/>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to count, counting</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ounded Rectangle 69"/>
          <p:cNvSpPr/>
          <p:nvPr/>
        </p:nvSpPr>
        <p:spPr>
          <a:xfrm>
            <a:off x="7829375" y="1460854"/>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contar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Rounded Rectangle 70"/>
          <p:cNvSpPr/>
          <p:nvPr/>
        </p:nvSpPr>
        <p:spPr>
          <a:xfrm rot="21295259">
            <a:off x="4141951" y="2522817"/>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grey</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Rounded Rectangle 71"/>
          <p:cNvSpPr/>
          <p:nvPr/>
        </p:nvSpPr>
        <p:spPr>
          <a:xfrm>
            <a:off x="9726413" y="5282217"/>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gris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Rounded Rectangle 72"/>
          <p:cNvSpPr/>
          <p:nvPr/>
        </p:nvSpPr>
        <p:spPr>
          <a:xfrm rot="21295259">
            <a:off x="4141950" y="2529468"/>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star</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Rounded Rectangle 73"/>
          <p:cNvSpPr/>
          <p:nvPr/>
        </p:nvSpPr>
        <p:spPr>
          <a:xfrm>
            <a:off x="5925400" y="1469515"/>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la estrella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Rounded Rectangle 74"/>
          <p:cNvSpPr/>
          <p:nvPr/>
        </p:nvSpPr>
        <p:spPr>
          <a:xfrm rot="21295259">
            <a:off x="4133663" y="2536112"/>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one hundred</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Rounded Rectangle 75"/>
          <p:cNvSpPr/>
          <p:nvPr/>
        </p:nvSpPr>
        <p:spPr>
          <a:xfrm>
            <a:off x="5904815" y="5282229"/>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Rounded Rectangle 76"/>
          <p:cNvSpPr/>
          <p:nvPr/>
        </p:nvSpPr>
        <p:spPr>
          <a:xfrm rot="21295259">
            <a:off x="4133661" y="2536113"/>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one hundred and one</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Rounded Rectangle 77"/>
          <p:cNvSpPr/>
          <p:nvPr/>
        </p:nvSpPr>
        <p:spPr>
          <a:xfrm>
            <a:off x="196093" y="2235369"/>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ciento uno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Rounded Rectangle 78"/>
          <p:cNvSpPr/>
          <p:nvPr/>
        </p:nvSpPr>
        <p:spPr>
          <a:xfrm rot="21295259">
            <a:off x="4133661" y="2536103"/>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a:solidFill>
                  <a:srgbClr val="4472C4">
                    <a:lumMod val="50000"/>
                  </a:srgbClr>
                </a:solidFill>
                <a:latin typeface="Century Gothic" panose="020F0302020204030204"/>
              </a:rPr>
              <a:t>next, following</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Rounded Rectangle 79"/>
          <p:cNvSpPr/>
          <p:nvPr/>
        </p:nvSpPr>
        <p:spPr>
          <a:xfrm>
            <a:off x="6928509" y="4517938"/>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siguiente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Rounded Rectangle 80"/>
          <p:cNvSpPr/>
          <p:nvPr/>
        </p:nvSpPr>
        <p:spPr>
          <a:xfrm rot="21295259">
            <a:off x="4141952" y="2545393"/>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to have to, having to</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Rounded Rectangle 81"/>
          <p:cNvSpPr/>
          <p:nvPr/>
        </p:nvSpPr>
        <p:spPr>
          <a:xfrm>
            <a:off x="4007777" y="5282226"/>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tener</a:t>
            </a:r>
            <a:r>
              <a:rPr kumimoji="0" lang="en-GB" sz="20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que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Rounded Rectangle 82"/>
          <p:cNvSpPr/>
          <p:nvPr/>
        </p:nvSpPr>
        <p:spPr>
          <a:xfrm>
            <a:off x="213815" y="2999633"/>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Rounded Rectangle 83"/>
          <p:cNvSpPr/>
          <p:nvPr/>
        </p:nvSpPr>
        <p:spPr>
          <a:xfrm rot="21295259">
            <a:off x="4159954" y="2536090"/>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4472C4">
                    <a:lumMod val="50000"/>
                  </a:srgbClr>
                </a:solidFill>
                <a:latin typeface="Century Gothic" panose="020F0302020204030204"/>
              </a:rPr>
              <a:t>to them</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Rounded Rectangle 84"/>
          <p:cNvSpPr/>
          <p:nvPr/>
        </p:nvSpPr>
        <p:spPr>
          <a:xfrm rot="21295259">
            <a:off x="4159955" y="2526786"/>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to spend, spending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(e.g. money)</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6" name="Rounded Rectangle 85"/>
          <p:cNvSpPr/>
          <p:nvPr/>
        </p:nvSpPr>
        <p:spPr>
          <a:xfrm>
            <a:off x="3079843" y="4517954"/>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gastar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7" name="Rounded Rectangle 86"/>
          <p:cNvSpPr/>
          <p:nvPr/>
        </p:nvSpPr>
        <p:spPr>
          <a:xfrm rot="21295259">
            <a:off x="4148775" y="2541313"/>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chicken</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8" name="Rounded Rectangle 87"/>
          <p:cNvSpPr/>
          <p:nvPr/>
        </p:nvSpPr>
        <p:spPr>
          <a:xfrm>
            <a:off x="4035299" y="1460853"/>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el pollo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Rounded Rectangle 88"/>
          <p:cNvSpPr/>
          <p:nvPr/>
        </p:nvSpPr>
        <p:spPr>
          <a:xfrm rot="21295259">
            <a:off x="4130980" y="2539867"/>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eighty</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0" name="Rounded Rectangle 89"/>
          <p:cNvSpPr/>
          <p:nvPr/>
        </p:nvSpPr>
        <p:spPr>
          <a:xfrm>
            <a:off x="213815" y="4528172"/>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ochenta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Rounded Rectangle 90"/>
          <p:cNvSpPr/>
          <p:nvPr/>
        </p:nvSpPr>
        <p:spPr>
          <a:xfrm rot="21295259">
            <a:off x="4132867" y="2548528"/>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as far as, up to, until</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2" name="Rounded Rectangle 91"/>
          <p:cNvSpPr/>
          <p:nvPr/>
        </p:nvSpPr>
        <p:spPr>
          <a:xfrm>
            <a:off x="9733124" y="4528171"/>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Rounded Rectangle 92"/>
          <p:cNvSpPr/>
          <p:nvPr/>
        </p:nvSpPr>
        <p:spPr>
          <a:xfrm rot="21295259">
            <a:off x="4152323" y="2548527"/>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midnight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5" name="Rounded Rectangle 94"/>
          <p:cNvSpPr/>
          <p:nvPr/>
        </p:nvSpPr>
        <p:spPr>
          <a:xfrm>
            <a:off x="234286" y="1460854"/>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la medianoche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Rounded Rectangle 95"/>
          <p:cNvSpPr/>
          <p:nvPr/>
        </p:nvSpPr>
        <p:spPr>
          <a:xfrm rot="21295259">
            <a:off x="4123939" y="2539866"/>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orange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7" name="Rounded Rectangle 96"/>
          <p:cNvSpPr/>
          <p:nvPr/>
        </p:nvSpPr>
        <p:spPr>
          <a:xfrm>
            <a:off x="196585" y="5292436"/>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la naranja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Rounded Rectangle 99"/>
          <p:cNvSpPr/>
          <p:nvPr/>
        </p:nvSpPr>
        <p:spPr>
          <a:xfrm>
            <a:off x="7822438" y="5292435"/>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noventa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Rounded Rectangle 103"/>
          <p:cNvSpPr/>
          <p:nvPr/>
        </p:nvSpPr>
        <p:spPr>
          <a:xfrm>
            <a:off x="9705975" y="2233790"/>
            <a:ext cx="1924187"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desde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Rounded Rectangle 104"/>
          <p:cNvSpPr/>
          <p:nvPr/>
        </p:nvSpPr>
        <p:spPr>
          <a:xfrm>
            <a:off x="9719476" y="3006726"/>
            <a:ext cx="1897038" cy="764275"/>
          </a:xfrm>
          <a:prstGeom prst="roundRect">
            <a:avLst/>
          </a:prstGeom>
          <a:solidFill>
            <a:srgbClr val="FFFF00"/>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las gafas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ular Callout 5"/>
          <p:cNvSpPr/>
          <p:nvPr/>
        </p:nvSpPr>
        <p:spPr>
          <a:xfrm>
            <a:off x="8245561" y="2244660"/>
            <a:ext cx="3667125" cy="1628775"/>
          </a:xfrm>
          <a:prstGeom prst="wedgeRoundRectCallout">
            <a:avLst>
              <a:gd name="adj1" fmla="val -40833"/>
              <a:gd name="adj2" fmla="val 7887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¿Cómo se dice </a:t>
            </a:r>
          </a:p>
          <a:p>
            <a:pPr algn="ctr"/>
            <a:r>
              <a:rPr lang="en-GB" sz="2000" b="1">
                <a:solidFill>
                  <a:srgbClr val="002060"/>
                </a:solidFill>
              </a:rPr>
              <a:t>‘the next/following day’ </a:t>
            </a:r>
            <a:r>
              <a:rPr lang="en-GB" sz="2000">
                <a:solidFill>
                  <a:srgbClr val="002060"/>
                </a:solidFill>
              </a:rPr>
              <a:t>en español?</a:t>
            </a:r>
          </a:p>
          <a:p>
            <a:pPr algn="ctr"/>
            <a:endParaRPr lang="en-GB" sz="2000">
              <a:solidFill>
                <a:srgbClr val="002060"/>
              </a:solidFill>
            </a:endParaRPr>
          </a:p>
          <a:p>
            <a:pPr algn="ctr"/>
            <a:endParaRPr lang="en-GB" sz="2000">
              <a:solidFill>
                <a:srgbClr val="002060"/>
              </a:solidFill>
            </a:endParaRPr>
          </a:p>
        </p:txBody>
      </p:sp>
      <p:sp>
        <p:nvSpPr>
          <p:cNvPr id="7" name="TextBox 6"/>
          <p:cNvSpPr txBox="1"/>
          <p:nvPr/>
        </p:nvSpPr>
        <p:spPr>
          <a:xfrm>
            <a:off x="9043123" y="3298332"/>
            <a:ext cx="2072000" cy="400110"/>
          </a:xfrm>
          <a:prstGeom prst="rect">
            <a:avLst/>
          </a:prstGeom>
          <a:noFill/>
        </p:spPr>
        <p:txBody>
          <a:bodyPr wrap="square" rtlCol="0">
            <a:spAutoFit/>
          </a:bodyPr>
          <a:lstStyle/>
          <a:p>
            <a:pPr algn="l"/>
            <a:r>
              <a:rPr lang="en-GB" sz="2000" b="1">
                <a:solidFill>
                  <a:schemeClr val="accent5">
                    <a:lumMod val="50000"/>
                  </a:schemeClr>
                </a:solidFill>
              </a:rPr>
              <a:t>el día siguiente</a:t>
            </a:r>
            <a:endParaRPr lang="en-GB" sz="2000" b="1" dirty="0">
              <a:solidFill>
                <a:schemeClr val="accent5">
                  <a:lumMod val="50000"/>
                </a:schemeClr>
              </a:solidFill>
            </a:endParaRPr>
          </a:p>
        </p:txBody>
      </p:sp>
      <p:sp>
        <p:nvSpPr>
          <p:cNvPr id="107" name="Rounded Rectangle 106"/>
          <p:cNvSpPr/>
          <p:nvPr/>
        </p:nvSpPr>
        <p:spPr>
          <a:xfrm rot="21295259">
            <a:off x="4148776" y="2539866"/>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from (e.g. a time)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8" name="Rounded Rectangle 107"/>
          <p:cNvSpPr/>
          <p:nvPr/>
        </p:nvSpPr>
        <p:spPr>
          <a:xfrm rot="21295259">
            <a:off x="4148776" y="2539867"/>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ninety</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9" name="Rounded Rectangle 108"/>
          <p:cNvSpPr/>
          <p:nvPr/>
        </p:nvSpPr>
        <p:spPr>
          <a:xfrm rot="21295259">
            <a:off x="4159957" y="2539868"/>
            <a:ext cx="3384289" cy="1613822"/>
          </a:xfrm>
          <a:prstGeom prst="roundRect">
            <a:avLst/>
          </a:prstGeom>
          <a:solidFill>
            <a:schemeClr val="accent2">
              <a:lumMod val="40000"/>
              <a:lumOff val="6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4472C4">
                    <a:lumMod val="50000"/>
                  </a:srgbClr>
                </a:solidFill>
                <a:latin typeface="Century Gothic" panose="020F0302020204030204"/>
              </a:rPr>
              <a:t>glasses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30490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8" presetClass="emph" presetSubtype="0" fill="hold" grpId="0" nodeType="withEffect">
                                  <p:stCondLst>
                                    <p:cond delay="0"/>
                                  </p:stCondLst>
                                  <p:childTnLst>
                                    <p:animRot by="21600000">
                                      <p:cBhvr>
                                        <p:cTn id="8" dur="2000" fill="hold"/>
                                        <p:tgtEl>
                                          <p:spTgt spid="3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8" presetClass="emph" presetSubtype="0" fill="hold" grpId="0" nodeType="withEffect">
                                  <p:stCondLst>
                                    <p:cond delay="0"/>
                                  </p:stCondLst>
                                  <p:childTnLst>
                                    <p:animRot by="21600000">
                                      <p:cBhvr>
                                        <p:cTn id="18" dur="2000" fill="hold"/>
                                        <p:tgtEl>
                                          <p:spTgt spid="5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8" presetClass="emph" presetSubtype="0" fill="hold" grpId="0" nodeType="withEffect">
                                  <p:stCondLst>
                                    <p:cond delay="0"/>
                                  </p:stCondLst>
                                  <p:childTnLst>
                                    <p:animRot by="21600000">
                                      <p:cBhvr>
                                        <p:cTn id="28" dur="2000" fill="hold"/>
                                        <p:tgtEl>
                                          <p:spTgt spid="6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8" presetClass="emph" presetSubtype="0" fill="hold" grpId="0" nodeType="withEffect">
                                  <p:stCondLst>
                                    <p:cond delay="0"/>
                                  </p:stCondLst>
                                  <p:childTnLst>
                                    <p:animRot by="21600000">
                                      <p:cBhvr>
                                        <p:cTn id="38" dur="2000" fill="hold"/>
                                        <p:tgtEl>
                                          <p:spTgt spid="6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8" presetClass="emph" presetSubtype="0" fill="hold" grpId="0" nodeType="withEffect">
                                  <p:stCondLst>
                                    <p:cond delay="0"/>
                                  </p:stCondLst>
                                  <p:childTnLst>
                                    <p:animRot by="21600000">
                                      <p:cBhvr>
                                        <p:cTn id="48" dur="2000" fill="hold"/>
                                        <p:tgtEl>
                                          <p:spTgt spid="65"/>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8" presetClass="emph" presetSubtype="0" fill="hold" grpId="0" nodeType="withEffect">
                                  <p:stCondLst>
                                    <p:cond delay="0"/>
                                  </p:stCondLst>
                                  <p:childTnLst>
                                    <p:animRot by="21600000">
                                      <p:cBhvr>
                                        <p:cTn id="58" dur="2000" fill="hold"/>
                                        <p:tgtEl>
                                          <p:spTgt spid="67"/>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8" presetClass="emph" presetSubtype="0" fill="hold" grpId="0" nodeType="withEffect">
                                  <p:stCondLst>
                                    <p:cond delay="0"/>
                                  </p:stCondLst>
                                  <p:childTnLst>
                                    <p:animRot by="21600000">
                                      <p:cBhvr>
                                        <p:cTn id="68" dur="2000" fill="hold"/>
                                        <p:tgtEl>
                                          <p:spTgt spid="69"/>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par>
                                <p:cTn id="77" presetID="8" presetClass="emph" presetSubtype="0" fill="hold" grpId="0" nodeType="withEffect">
                                  <p:stCondLst>
                                    <p:cond delay="0"/>
                                  </p:stCondLst>
                                  <p:childTnLst>
                                    <p:animRot by="21600000">
                                      <p:cBhvr>
                                        <p:cTn id="78" dur="2000" fill="hold"/>
                                        <p:tgtEl>
                                          <p:spTgt spid="71"/>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par>
                                <p:cTn id="87" presetID="8" presetClass="emph" presetSubtype="0" fill="hold" grpId="0" nodeType="withEffect">
                                  <p:stCondLst>
                                    <p:cond delay="0"/>
                                  </p:stCondLst>
                                  <p:childTnLst>
                                    <p:animRot by="21600000">
                                      <p:cBhvr>
                                        <p:cTn id="88" dur="2000" fill="hold"/>
                                        <p:tgtEl>
                                          <p:spTgt spid="73"/>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8" presetClass="emph" presetSubtype="0" fill="hold" grpId="0" nodeType="withEffect">
                                  <p:stCondLst>
                                    <p:cond delay="0"/>
                                  </p:stCondLst>
                                  <p:childTnLst>
                                    <p:animRot by="21600000">
                                      <p:cBhvr>
                                        <p:cTn id="98" dur="2000" fill="hold"/>
                                        <p:tgtEl>
                                          <p:spTgt spid="75"/>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par>
                                <p:cTn id="107" presetID="8" presetClass="emph" presetSubtype="0" fill="hold" grpId="0" nodeType="withEffect">
                                  <p:stCondLst>
                                    <p:cond delay="0"/>
                                  </p:stCondLst>
                                  <p:childTnLst>
                                    <p:animRot by="21600000">
                                      <p:cBhvr>
                                        <p:cTn id="108" dur="2000" fill="hold"/>
                                        <p:tgtEl>
                                          <p:spTgt spid="77"/>
                                        </p:tgtEl>
                                        <p:attrNameLst>
                                          <p:attrName>r</p:attrName>
                                        </p:attrNameLst>
                                      </p:cBhvr>
                                    </p:animRo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1" nodeType="clickEffect">
                                  <p:stCondLst>
                                    <p:cond delay="0"/>
                                  </p:stCondLst>
                                  <p:childTnLst>
                                    <p:set>
                                      <p:cBhvr>
                                        <p:cTn id="116" dur="1" fill="hold">
                                          <p:stCondLst>
                                            <p:cond delay="0"/>
                                          </p:stCondLst>
                                        </p:cTn>
                                        <p:tgtEl>
                                          <p:spTgt spid="79"/>
                                        </p:tgtEl>
                                        <p:attrNameLst>
                                          <p:attrName>style.visibility</p:attrName>
                                        </p:attrNameLst>
                                      </p:cBhvr>
                                      <p:to>
                                        <p:strVal val="visible"/>
                                      </p:to>
                                    </p:set>
                                  </p:childTnLst>
                                </p:cTn>
                              </p:par>
                              <p:par>
                                <p:cTn id="117" presetID="8" presetClass="emph" presetSubtype="0" fill="hold" grpId="0" nodeType="withEffect">
                                  <p:stCondLst>
                                    <p:cond delay="0"/>
                                  </p:stCondLst>
                                  <p:childTnLst>
                                    <p:animRot by="21600000">
                                      <p:cBhvr>
                                        <p:cTn id="118" dur="2000" fill="hold"/>
                                        <p:tgtEl>
                                          <p:spTgt spid="79"/>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7"/>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1" nodeType="clickEffect">
                                  <p:stCondLst>
                                    <p:cond delay="0"/>
                                  </p:stCondLst>
                                  <p:childTnLst>
                                    <p:set>
                                      <p:cBhvr>
                                        <p:cTn id="140" dur="1" fill="hold">
                                          <p:stCondLst>
                                            <p:cond delay="0"/>
                                          </p:stCondLst>
                                        </p:cTn>
                                        <p:tgtEl>
                                          <p:spTgt spid="81"/>
                                        </p:tgtEl>
                                        <p:attrNameLst>
                                          <p:attrName>style.visibility</p:attrName>
                                        </p:attrNameLst>
                                      </p:cBhvr>
                                      <p:to>
                                        <p:strVal val="visible"/>
                                      </p:to>
                                    </p:set>
                                  </p:childTnLst>
                                </p:cTn>
                              </p:par>
                              <p:par>
                                <p:cTn id="141" presetID="8" presetClass="emph" presetSubtype="0" fill="hold" grpId="0" nodeType="withEffect">
                                  <p:stCondLst>
                                    <p:cond delay="0"/>
                                  </p:stCondLst>
                                  <p:childTnLst>
                                    <p:animRot by="21600000">
                                      <p:cBhvr>
                                        <p:cTn id="142" dur="2000" fill="hold"/>
                                        <p:tgtEl>
                                          <p:spTgt spid="81"/>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1" nodeType="clickEffect">
                                  <p:stCondLst>
                                    <p:cond delay="0"/>
                                  </p:stCondLst>
                                  <p:childTnLst>
                                    <p:set>
                                      <p:cBhvr>
                                        <p:cTn id="150" dur="1" fill="hold">
                                          <p:stCondLst>
                                            <p:cond delay="0"/>
                                          </p:stCondLst>
                                        </p:cTn>
                                        <p:tgtEl>
                                          <p:spTgt spid="84"/>
                                        </p:tgtEl>
                                        <p:attrNameLst>
                                          <p:attrName>style.visibility</p:attrName>
                                        </p:attrNameLst>
                                      </p:cBhvr>
                                      <p:to>
                                        <p:strVal val="visible"/>
                                      </p:to>
                                    </p:set>
                                  </p:childTnLst>
                                </p:cTn>
                              </p:par>
                              <p:par>
                                <p:cTn id="151" presetID="8" presetClass="emph" presetSubtype="0" fill="hold" grpId="0" nodeType="withEffect">
                                  <p:stCondLst>
                                    <p:cond delay="0"/>
                                  </p:stCondLst>
                                  <p:childTnLst>
                                    <p:animRot by="21600000">
                                      <p:cBhvr>
                                        <p:cTn id="152" dur="2000" fill="hold"/>
                                        <p:tgtEl>
                                          <p:spTgt spid="84"/>
                                        </p:tgtEl>
                                        <p:attrNameLst>
                                          <p:attrName>r</p:attrName>
                                        </p:attrNameLst>
                                      </p:cBhvr>
                                    </p:animRo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83"/>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1" nodeType="clickEffect">
                                  <p:stCondLst>
                                    <p:cond delay="0"/>
                                  </p:stCondLst>
                                  <p:childTnLst>
                                    <p:set>
                                      <p:cBhvr>
                                        <p:cTn id="160" dur="1" fill="hold">
                                          <p:stCondLst>
                                            <p:cond delay="0"/>
                                          </p:stCondLst>
                                        </p:cTn>
                                        <p:tgtEl>
                                          <p:spTgt spid="85"/>
                                        </p:tgtEl>
                                        <p:attrNameLst>
                                          <p:attrName>style.visibility</p:attrName>
                                        </p:attrNameLst>
                                      </p:cBhvr>
                                      <p:to>
                                        <p:strVal val="visible"/>
                                      </p:to>
                                    </p:set>
                                  </p:childTnLst>
                                </p:cTn>
                              </p:par>
                              <p:par>
                                <p:cTn id="161" presetID="8" presetClass="emph" presetSubtype="0" fill="hold" grpId="0" nodeType="withEffect">
                                  <p:stCondLst>
                                    <p:cond delay="0"/>
                                  </p:stCondLst>
                                  <p:childTnLst>
                                    <p:animRot by="21600000">
                                      <p:cBhvr>
                                        <p:cTn id="162" dur="2000" fill="hold"/>
                                        <p:tgtEl>
                                          <p:spTgt spid="85"/>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6"/>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1" nodeType="clickEffect">
                                  <p:stCondLst>
                                    <p:cond delay="0"/>
                                  </p:stCondLst>
                                  <p:childTnLst>
                                    <p:set>
                                      <p:cBhvr>
                                        <p:cTn id="170" dur="1" fill="hold">
                                          <p:stCondLst>
                                            <p:cond delay="0"/>
                                          </p:stCondLst>
                                        </p:cTn>
                                        <p:tgtEl>
                                          <p:spTgt spid="87"/>
                                        </p:tgtEl>
                                        <p:attrNameLst>
                                          <p:attrName>style.visibility</p:attrName>
                                        </p:attrNameLst>
                                      </p:cBhvr>
                                      <p:to>
                                        <p:strVal val="visible"/>
                                      </p:to>
                                    </p:set>
                                  </p:childTnLst>
                                </p:cTn>
                              </p:par>
                              <p:par>
                                <p:cTn id="171" presetID="8" presetClass="emph" presetSubtype="0" fill="hold" grpId="0" nodeType="withEffect">
                                  <p:stCondLst>
                                    <p:cond delay="0"/>
                                  </p:stCondLst>
                                  <p:childTnLst>
                                    <p:animRot by="21600000">
                                      <p:cBhvr>
                                        <p:cTn id="172" dur="2000" fill="hold"/>
                                        <p:tgtEl>
                                          <p:spTgt spid="87"/>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88"/>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1" nodeType="clickEffect">
                                  <p:stCondLst>
                                    <p:cond delay="0"/>
                                  </p:stCondLst>
                                  <p:childTnLst>
                                    <p:set>
                                      <p:cBhvr>
                                        <p:cTn id="180" dur="1" fill="hold">
                                          <p:stCondLst>
                                            <p:cond delay="0"/>
                                          </p:stCondLst>
                                        </p:cTn>
                                        <p:tgtEl>
                                          <p:spTgt spid="89"/>
                                        </p:tgtEl>
                                        <p:attrNameLst>
                                          <p:attrName>style.visibility</p:attrName>
                                        </p:attrNameLst>
                                      </p:cBhvr>
                                      <p:to>
                                        <p:strVal val="visible"/>
                                      </p:to>
                                    </p:set>
                                  </p:childTnLst>
                                </p:cTn>
                              </p:par>
                              <p:par>
                                <p:cTn id="181" presetID="8" presetClass="emph" presetSubtype="0" fill="hold" grpId="0" nodeType="withEffect">
                                  <p:stCondLst>
                                    <p:cond delay="0"/>
                                  </p:stCondLst>
                                  <p:childTnLst>
                                    <p:animRot by="21600000">
                                      <p:cBhvr>
                                        <p:cTn id="182" dur="2000" fill="hold"/>
                                        <p:tgtEl>
                                          <p:spTgt spid="89"/>
                                        </p:tgtEl>
                                        <p:attrNameLst>
                                          <p:attrName>r</p:attrName>
                                        </p:attrNameLst>
                                      </p:cBhvr>
                                    </p:animRo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0"/>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1" nodeType="clickEffect">
                                  <p:stCondLst>
                                    <p:cond delay="0"/>
                                  </p:stCondLst>
                                  <p:childTnLst>
                                    <p:set>
                                      <p:cBhvr>
                                        <p:cTn id="190" dur="1" fill="hold">
                                          <p:stCondLst>
                                            <p:cond delay="0"/>
                                          </p:stCondLst>
                                        </p:cTn>
                                        <p:tgtEl>
                                          <p:spTgt spid="91"/>
                                        </p:tgtEl>
                                        <p:attrNameLst>
                                          <p:attrName>style.visibility</p:attrName>
                                        </p:attrNameLst>
                                      </p:cBhvr>
                                      <p:to>
                                        <p:strVal val="visible"/>
                                      </p:to>
                                    </p:set>
                                  </p:childTnLst>
                                </p:cTn>
                              </p:par>
                              <p:par>
                                <p:cTn id="191" presetID="8" presetClass="emph" presetSubtype="0" fill="hold" grpId="0" nodeType="withEffect">
                                  <p:stCondLst>
                                    <p:cond delay="0"/>
                                  </p:stCondLst>
                                  <p:childTnLst>
                                    <p:animRot by="21600000">
                                      <p:cBhvr>
                                        <p:cTn id="192" dur="2000" fill="hold"/>
                                        <p:tgtEl>
                                          <p:spTgt spid="91"/>
                                        </p:tgtEl>
                                        <p:attrNameLst>
                                          <p:attrName>r</p:attrName>
                                        </p:attrNameLst>
                                      </p:cBhvr>
                                    </p:animRo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92"/>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1" nodeType="clickEffect">
                                  <p:stCondLst>
                                    <p:cond delay="0"/>
                                  </p:stCondLst>
                                  <p:childTnLst>
                                    <p:set>
                                      <p:cBhvr>
                                        <p:cTn id="200" dur="1" fill="hold">
                                          <p:stCondLst>
                                            <p:cond delay="0"/>
                                          </p:stCondLst>
                                        </p:cTn>
                                        <p:tgtEl>
                                          <p:spTgt spid="93"/>
                                        </p:tgtEl>
                                        <p:attrNameLst>
                                          <p:attrName>style.visibility</p:attrName>
                                        </p:attrNameLst>
                                      </p:cBhvr>
                                      <p:to>
                                        <p:strVal val="visible"/>
                                      </p:to>
                                    </p:set>
                                  </p:childTnLst>
                                </p:cTn>
                              </p:par>
                              <p:par>
                                <p:cTn id="201" presetID="8" presetClass="emph" presetSubtype="0" fill="hold" grpId="0" nodeType="withEffect">
                                  <p:stCondLst>
                                    <p:cond delay="0"/>
                                  </p:stCondLst>
                                  <p:childTnLst>
                                    <p:animRot by="21600000">
                                      <p:cBhvr>
                                        <p:cTn id="202" dur="2000" fill="hold"/>
                                        <p:tgtEl>
                                          <p:spTgt spid="93"/>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95"/>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1" nodeType="clickEffect">
                                  <p:stCondLst>
                                    <p:cond delay="0"/>
                                  </p:stCondLst>
                                  <p:childTnLst>
                                    <p:set>
                                      <p:cBhvr>
                                        <p:cTn id="210" dur="1" fill="hold">
                                          <p:stCondLst>
                                            <p:cond delay="0"/>
                                          </p:stCondLst>
                                        </p:cTn>
                                        <p:tgtEl>
                                          <p:spTgt spid="96"/>
                                        </p:tgtEl>
                                        <p:attrNameLst>
                                          <p:attrName>style.visibility</p:attrName>
                                        </p:attrNameLst>
                                      </p:cBhvr>
                                      <p:to>
                                        <p:strVal val="visible"/>
                                      </p:to>
                                    </p:set>
                                  </p:childTnLst>
                                </p:cTn>
                              </p:par>
                              <p:par>
                                <p:cTn id="211" presetID="8" presetClass="emph" presetSubtype="0" fill="hold" grpId="0" nodeType="withEffect">
                                  <p:stCondLst>
                                    <p:cond delay="0"/>
                                  </p:stCondLst>
                                  <p:childTnLst>
                                    <p:animRot by="21600000">
                                      <p:cBhvr>
                                        <p:cTn id="212" dur="2000" fill="hold"/>
                                        <p:tgtEl>
                                          <p:spTgt spid="96"/>
                                        </p:tgtEl>
                                        <p:attrNameLst>
                                          <p:attrName>r</p:attrName>
                                        </p:attrNameLst>
                                      </p:cBhvr>
                                    </p:animRo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97"/>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grpId="1" nodeType="clickEffect">
                                  <p:stCondLst>
                                    <p:cond delay="0"/>
                                  </p:stCondLst>
                                  <p:childTnLst>
                                    <p:set>
                                      <p:cBhvr>
                                        <p:cTn id="220" dur="1" fill="hold">
                                          <p:stCondLst>
                                            <p:cond delay="0"/>
                                          </p:stCondLst>
                                        </p:cTn>
                                        <p:tgtEl>
                                          <p:spTgt spid="107"/>
                                        </p:tgtEl>
                                        <p:attrNameLst>
                                          <p:attrName>style.visibility</p:attrName>
                                        </p:attrNameLst>
                                      </p:cBhvr>
                                      <p:to>
                                        <p:strVal val="visible"/>
                                      </p:to>
                                    </p:set>
                                  </p:childTnLst>
                                </p:cTn>
                              </p:par>
                              <p:par>
                                <p:cTn id="221" presetID="8" presetClass="emph" presetSubtype="0" fill="hold" grpId="0" nodeType="withEffect">
                                  <p:stCondLst>
                                    <p:cond delay="0"/>
                                  </p:stCondLst>
                                  <p:childTnLst>
                                    <p:animRot by="21600000">
                                      <p:cBhvr>
                                        <p:cTn id="222" dur="2000" fill="hold"/>
                                        <p:tgtEl>
                                          <p:spTgt spid="107"/>
                                        </p:tgtEl>
                                        <p:attrNameLst>
                                          <p:attrName>r</p:attrName>
                                        </p:attrNameLst>
                                      </p:cBhvr>
                                    </p:animRo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4"/>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1" nodeType="clickEffect">
                                  <p:stCondLst>
                                    <p:cond delay="0"/>
                                  </p:stCondLst>
                                  <p:childTnLst>
                                    <p:set>
                                      <p:cBhvr>
                                        <p:cTn id="230" dur="1" fill="hold">
                                          <p:stCondLst>
                                            <p:cond delay="0"/>
                                          </p:stCondLst>
                                        </p:cTn>
                                        <p:tgtEl>
                                          <p:spTgt spid="108"/>
                                        </p:tgtEl>
                                        <p:attrNameLst>
                                          <p:attrName>style.visibility</p:attrName>
                                        </p:attrNameLst>
                                      </p:cBhvr>
                                      <p:to>
                                        <p:strVal val="visible"/>
                                      </p:to>
                                    </p:set>
                                  </p:childTnLst>
                                </p:cTn>
                              </p:par>
                              <p:par>
                                <p:cTn id="231" presetID="8" presetClass="emph" presetSubtype="0" fill="hold" grpId="0" nodeType="withEffect">
                                  <p:stCondLst>
                                    <p:cond delay="0"/>
                                  </p:stCondLst>
                                  <p:childTnLst>
                                    <p:animRot by="21600000">
                                      <p:cBhvr>
                                        <p:cTn id="232" dur="2000" fill="hold"/>
                                        <p:tgtEl>
                                          <p:spTgt spid="108"/>
                                        </p:tgtEl>
                                        <p:attrNameLst>
                                          <p:attrName>r</p:attrName>
                                        </p:attrNameLst>
                                      </p:cBhvr>
                                    </p:animRo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100"/>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grpId="1" nodeType="clickEffect">
                                  <p:stCondLst>
                                    <p:cond delay="0"/>
                                  </p:stCondLst>
                                  <p:childTnLst>
                                    <p:set>
                                      <p:cBhvr>
                                        <p:cTn id="240" dur="1" fill="hold">
                                          <p:stCondLst>
                                            <p:cond delay="0"/>
                                          </p:stCondLst>
                                        </p:cTn>
                                        <p:tgtEl>
                                          <p:spTgt spid="109"/>
                                        </p:tgtEl>
                                        <p:attrNameLst>
                                          <p:attrName>style.visibility</p:attrName>
                                        </p:attrNameLst>
                                      </p:cBhvr>
                                      <p:to>
                                        <p:strVal val="visible"/>
                                      </p:to>
                                    </p:set>
                                  </p:childTnLst>
                                </p:cTn>
                              </p:par>
                              <p:par>
                                <p:cTn id="241" presetID="8" presetClass="emph" presetSubtype="0" fill="hold" grpId="0" nodeType="withEffect">
                                  <p:stCondLst>
                                    <p:cond delay="0"/>
                                  </p:stCondLst>
                                  <p:childTnLst>
                                    <p:animRot by="21600000">
                                      <p:cBhvr>
                                        <p:cTn id="242" dur="2000" fill="hold"/>
                                        <p:tgtEl>
                                          <p:spTgt spid="109"/>
                                        </p:tgtEl>
                                        <p:attrNameLst>
                                          <p:attrName>r</p:attrName>
                                        </p:attrNameLst>
                                      </p:cBhvr>
                                    </p:animRo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grpId="0" nodeType="clickEffect">
                                  <p:stCondLst>
                                    <p:cond delay="0"/>
                                  </p:stCondLst>
                                  <p:childTnLst>
                                    <p:set>
                                      <p:cBhvr>
                                        <p:cTn id="24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58" grpId="0" animBg="1"/>
      <p:bldP spid="59" grpId="0" animBg="1"/>
      <p:bldP spid="59" grpId="1" animBg="1"/>
      <p:bldP spid="60" grpId="0" animBg="1"/>
      <p:bldP spid="61" grpId="0" animBg="1"/>
      <p:bldP spid="61" grpId="1" animBg="1"/>
      <p:bldP spid="62" grpId="0" animBg="1"/>
      <p:bldP spid="63" grpId="0" animBg="1"/>
      <p:bldP spid="63" grpId="1" animBg="1"/>
      <p:bldP spid="64" grpId="0" animBg="1"/>
      <p:bldP spid="65" grpId="0" animBg="1"/>
      <p:bldP spid="65" grpId="1" animBg="1"/>
      <p:bldP spid="66" grpId="0" animBg="1"/>
      <p:bldP spid="67" grpId="0" animBg="1"/>
      <p:bldP spid="67" grpId="1" animBg="1"/>
      <p:bldP spid="68" grpId="0" animBg="1"/>
      <p:bldP spid="69" grpId="0" animBg="1"/>
      <p:bldP spid="69" grpId="1" animBg="1"/>
      <p:bldP spid="70" grpId="0" animBg="1"/>
      <p:bldP spid="71" grpId="0" animBg="1"/>
      <p:bldP spid="71" grpId="1" animBg="1"/>
      <p:bldP spid="72" grpId="0" animBg="1"/>
      <p:bldP spid="73" grpId="0" animBg="1"/>
      <p:bldP spid="73" grpId="1" animBg="1"/>
      <p:bldP spid="74" grpId="0" animBg="1"/>
      <p:bldP spid="75" grpId="0" animBg="1"/>
      <p:bldP spid="75" grpId="1" animBg="1"/>
      <p:bldP spid="76" grpId="0" animBg="1"/>
      <p:bldP spid="77" grpId="0" animBg="1"/>
      <p:bldP spid="77" grpId="1" animBg="1"/>
      <p:bldP spid="78" grpId="0" animBg="1"/>
      <p:bldP spid="79" grpId="0" animBg="1"/>
      <p:bldP spid="79" grpId="1" animBg="1"/>
      <p:bldP spid="80" grpId="0" animBg="1"/>
      <p:bldP spid="81" grpId="0" animBg="1"/>
      <p:bldP spid="81" grpId="1" animBg="1"/>
      <p:bldP spid="82" grpId="0" animBg="1"/>
      <p:bldP spid="83" grpId="0" animBg="1"/>
      <p:bldP spid="84" grpId="0" animBg="1"/>
      <p:bldP spid="84" grpId="1" animBg="1"/>
      <p:bldP spid="85" grpId="0" animBg="1"/>
      <p:bldP spid="85" grpId="1" animBg="1"/>
      <p:bldP spid="86" grpId="0" animBg="1"/>
      <p:bldP spid="87" grpId="0" animBg="1"/>
      <p:bldP spid="87" grpId="1" animBg="1"/>
      <p:bldP spid="88" grpId="0" animBg="1"/>
      <p:bldP spid="89" grpId="0" animBg="1"/>
      <p:bldP spid="89" grpId="1" animBg="1"/>
      <p:bldP spid="90" grpId="0" animBg="1"/>
      <p:bldP spid="91" grpId="0" animBg="1"/>
      <p:bldP spid="91" grpId="1" animBg="1"/>
      <p:bldP spid="92" grpId="0" animBg="1"/>
      <p:bldP spid="93" grpId="0" animBg="1"/>
      <p:bldP spid="93" grpId="1" animBg="1"/>
      <p:bldP spid="95" grpId="0" animBg="1"/>
      <p:bldP spid="96" grpId="0" animBg="1"/>
      <p:bldP spid="96" grpId="1" animBg="1"/>
      <p:bldP spid="97" grpId="0" animBg="1"/>
      <p:bldP spid="100" grpId="0" animBg="1"/>
      <p:bldP spid="104" grpId="0" animBg="1"/>
      <p:bldP spid="105" grpId="0" animBg="1"/>
      <p:bldP spid="6" grpId="0" animBg="1"/>
      <p:bldP spid="6" grpId="1" animBg="1"/>
      <p:bldP spid="7" grpId="0"/>
      <p:bldP spid="7" grpId="1"/>
      <p:bldP spid="107" grpId="0" animBg="1"/>
      <p:bldP spid="107" grpId="1" animBg="1"/>
      <p:bldP spid="108" grpId="0" animBg="1"/>
      <p:bldP spid="108" grpId="1" animBg="1"/>
      <p:bldP spid="109" grpId="0" animBg="1"/>
      <p:bldP spid="10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3483494" y="2026095"/>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reconocer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8790484" y="5240207"/>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cumplir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8790484" y="3169250"/>
            <a:ext cx="3367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duda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3481085" y="4540808"/>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8790484" y="1148103"/>
            <a:ext cx="3435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esperanza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CuadroTexto 7">
            <a:extLst>
              <a:ext uri="{FF2B5EF4-FFF2-40B4-BE49-F238E27FC236}">
                <a16:creationId xmlns:a16="http://schemas.microsoft.com/office/drawing/2014/main" id="{C5FA3B71-E860-7247-B676-C9A759BB0CFC}"/>
              </a:ext>
            </a:extLst>
          </p:cNvPr>
          <p:cNvSpPr txBox="1"/>
          <p:nvPr/>
        </p:nvSpPr>
        <p:spPr>
          <a:xfrm>
            <a:off x="5773794" y="4682014"/>
            <a:ext cx="2432076" cy="1446550"/>
          </a:xfrm>
          <a:prstGeom prst="rect">
            <a:avLst/>
          </a:prstGeom>
          <a:noFill/>
        </p:spPr>
        <p:txBody>
          <a:bodyPr wrap="none" rtlCol="0">
            <a:spAutoFit/>
          </a:bodyPr>
          <a:lstStyle/>
          <a:p>
            <a:pPr algn="l"/>
            <a:r>
              <a:rPr lang="es-GB" sz="4400" dirty="0">
                <a:solidFill>
                  <a:srgbClr val="7030A0"/>
                </a:solidFill>
                <a:latin typeface="Century Schoolbook" panose="02040604050505020304" pitchFamily="18" charset="0"/>
              </a:rPr>
              <a:t>to fulfill,</a:t>
            </a:r>
          </a:p>
          <a:p>
            <a:pPr algn="l"/>
            <a:r>
              <a:rPr lang="es-GB" sz="4400" dirty="0">
                <a:solidFill>
                  <a:srgbClr val="7030A0"/>
                </a:solidFill>
                <a:latin typeface="Century Schoolbook" panose="02040604050505020304" pitchFamily="18" charset="0"/>
              </a:rPr>
              <a:t>fulfilling</a:t>
            </a:r>
          </a:p>
        </p:txBody>
      </p:sp>
      <p:sp>
        <p:nvSpPr>
          <p:cNvPr id="15" name="CuadroTexto 14">
            <a:extLst>
              <a:ext uri="{FF2B5EF4-FFF2-40B4-BE49-F238E27FC236}">
                <a16:creationId xmlns:a16="http://schemas.microsoft.com/office/drawing/2014/main" id="{8466D991-09C7-424D-ABE6-2E489009A033}"/>
              </a:ext>
            </a:extLst>
          </p:cNvPr>
          <p:cNvSpPr txBox="1"/>
          <p:nvPr/>
        </p:nvSpPr>
        <p:spPr>
          <a:xfrm>
            <a:off x="464605" y="5532595"/>
            <a:ext cx="2303996" cy="707886"/>
          </a:xfrm>
          <a:prstGeom prst="rect">
            <a:avLst/>
          </a:prstGeom>
          <a:noFill/>
        </p:spPr>
        <p:txBody>
          <a:bodyPr wrap="square" rtlCol="0">
            <a:spAutoFit/>
          </a:bodyPr>
          <a:lstStyle/>
          <a:p>
            <a:pPr algn="l"/>
            <a:r>
              <a:rPr lang="x-none" sz="2000">
                <a:solidFill>
                  <a:schemeClr val="accent5">
                    <a:lumMod val="50000"/>
                  </a:schemeClr>
                </a:solidFill>
              </a:rPr>
              <a:t>[</a:t>
            </a:r>
            <a:r>
              <a:rPr lang="es-ES" sz="2000" dirty="0">
                <a:solidFill>
                  <a:schemeClr val="accent5">
                    <a:lumMod val="50000"/>
                  </a:schemeClr>
                </a:solidFill>
                <a:highlight>
                  <a:srgbClr val="E3EAFD"/>
                </a:highlight>
              </a:rPr>
              <a:t>to </a:t>
            </a:r>
            <a:r>
              <a:rPr lang="es-ES" sz="2000">
                <a:solidFill>
                  <a:schemeClr val="accent5">
                    <a:lumMod val="50000"/>
                  </a:schemeClr>
                </a:solidFill>
                <a:highlight>
                  <a:srgbClr val="E3EAFD"/>
                </a:highlight>
              </a:rPr>
              <a:t>be born, being born</a:t>
            </a:r>
            <a:r>
              <a:rPr lang="x-none" sz="2000">
                <a:solidFill>
                  <a:schemeClr val="accent5">
                    <a:lumMod val="50000"/>
                  </a:schemeClr>
                </a:solidFill>
              </a:rPr>
              <a:t>]</a:t>
            </a:r>
            <a:endParaRPr lang="x-none" sz="2000" dirty="0">
              <a:solidFill>
                <a:schemeClr val="accent5">
                  <a:lumMod val="50000"/>
                </a:schemeClr>
              </a:solidFill>
            </a:endParaRPr>
          </a:p>
        </p:txBody>
      </p:sp>
      <p:sp>
        <p:nvSpPr>
          <p:cNvPr id="18" name="CuadroTexto 17">
            <a:extLst>
              <a:ext uri="{FF2B5EF4-FFF2-40B4-BE49-F238E27FC236}">
                <a16:creationId xmlns:a16="http://schemas.microsoft.com/office/drawing/2014/main" id="{77E8DF81-F26C-CD44-85E1-882A2744D42E}"/>
              </a:ext>
            </a:extLst>
          </p:cNvPr>
          <p:cNvSpPr txBox="1"/>
          <p:nvPr/>
        </p:nvSpPr>
        <p:spPr>
          <a:xfrm>
            <a:off x="6649156" y="4229518"/>
            <a:ext cx="1125629"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doubt</a:t>
            </a:r>
            <a:r>
              <a:rPr lang="x-none" sz="2000">
                <a:solidFill>
                  <a:schemeClr val="accent5">
                    <a:lumMod val="50000"/>
                  </a:schemeClr>
                </a:solidFill>
              </a:rPr>
              <a:t>]</a:t>
            </a:r>
            <a:endParaRPr lang="x-none" sz="2000" dirty="0">
              <a:solidFill>
                <a:schemeClr val="accent5">
                  <a:lumMod val="50000"/>
                </a:schemeClr>
              </a:solidFill>
            </a:endParaRPr>
          </a:p>
        </p:txBody>
      </p:sp>
      <p:sp>
        <p:nvSpPr>
          <p:cNvPr id="19" name="CuadroTexto 18">
            <a:extLst>
              <a:ext uri="{FF2B5EF4-FFF2-40B4-BE49-F238E27FC236}">
                <a16:creationId xmlns:a16="http://schemas.microsoft.com/office/drawing/2014/main" id="{3E00F727-A9B6-5D47-8FC4-573EA0D93D79}"/>
              </a:ext>
            </a:extLst>
          </p:cNvPr>
          <p:cNvSpPr txBox="1"/>
          <p:nvPr/>
        </p:nvSpPr>
        <p:spPr>
          <a:xfrm>
            <a:off x="458500" y="1561723"/>
            <a:ext cx="3048094" cy="1200329"/>
          </a:xfrm>
          <a:prstGeom prst="rect">
            <a:avLst/>
          </a:prstGeom>
          <a:noFill/>
        </p:spPr>
        <p:txBody>
          <a:bodyPr wrap="square" rtlCol="0">
            <a:spAutoFit/>
          </a:bodyPr>
          <a:lstStyle/>
          <a:p>
            <a:pPr algn="l"/>
            <a:r>
              <a:rPr lang="es-GB" sz="3600" dirty="0">
                <a:solidFill>
                  <a:srgbClr val="00B050"/>
                </a:solidFill>
                <a:latin typeface="Chalkboard" panose="03050602040202020205" pitchFamily="66" charset="77"/>
              </a:rPr>
              <a:t>to recognise, recognising</a:t>
            </a:r>
          </a:p>
        </p:txBody>
      </p:sp>
      <p:pic>
        <p:nvPicPr>
          <p:cNvPr id="6" name="Imagen 5">
            <a:extLst>
              <a:ext uri="{FF2B5EF4-FFF2-40B4-BE49-F238E27FC236}">
                <a16:creationId xmlns:a16="http://schemas.microsoft.com/office/drawing/2014/main" id="{2F12F35A-95B1-BC43-BB48-942D00A43BE2}"/>
              </a:ext>
            </a:extLst>
          </p:cNvPr>
          <p:cNvPicPr>
            <a:picLocks noChangeAspect="1"/>
          </p:cNvPicPr>
          <p:nvPr/>
        </p:nvPicPr>
        <p:blipFill>
          <a:blip r:embed="rId4"/>
          <a:stretch>
            <a:fillRect/>
          </a:stretch>
        </p:blipFill>
        <p:spPr>
          <a:xfrm>
            <a:off x="605191" y="3712939"/>
            <a:ext cx="1397489" cy="1807419"/>
          </a:xfrm>
          <a:prstGeom prst="rect">
            <a:avLst/>
          </a:prstGeom>
        </p:spPr>
      </p:pic>
      <p:pic>
        <p:nvPicPr>
          <p:cNvPr id="7" name="Imagen 6">
            <a:extLst>
              <a:ext uri="{FF2B5EF4-FFF2-40B4-BE49-F238E27FC236}">
                <a16:creationId xmlns:a16="http://schemas.microsoft.com/office/drawing/2014/main" id="{57A99B5F-286A-ED41-9A45-057AAA94EF0B}"/>
              </a:ext>
            </a:extLst>
          </p:cNvPr>
          <p:cNvPicPr>
            <a:picLocks noChangeAspect="1"/>
          </p:cNvPicPr>
          <p:nvPr/>
        </p:nvPicPr>
        <p:blipFill>
          <a:blip r:embed="rId5">
            <a:clrChange>
              <a:clrFrom>
                <a:srgbClr val="F7F7F7"/>
              </a:clrFrom>
              <a:clrTo>
                <a:srgbClr val="F7F7F7">
                  <a:alpha val="0"/>
                </a:srgbClr>
              </a:clrTo>
            </a:clrChange>
          </a:blip>
          <a:stretch>
            <a:fillRect/>
          </a:stretch>
        </p:blipFill>
        <p:spPr>
          <a:xfrm>
            <a:off x="6021387" y="2515147"/>
            <a:ext cx="2381165" cy="1760785"/>
          </a:xfrm>
          <a:prstGeom prst="rect">
            <a:avLst/>
          </a:prstGeom>
        </p:spPr>
      </p:pic>
      <p:pic>
        <p:nvPicPr>
          <p:cNvPr id="9" name="Imagen 8">
            <a:extLst>
              <a:ext uri="{FF2B5EF4-FFF2-40B4-BE49-F238E27FC236}">
                <a16:creationId xmlns:a16="http://schemas.microsoft.com/office/drawing/2014/main" id="{BF1E05AC-2B1B-944B-8970-00BF63F55781}"/>
              </a:ext>
            </a:extLst>
          </p:cNvPr>
          <p:cNvPicPr>
            <a:picLocks noChangeAspect="1"/>
          </p:cNvPicPr>
          <p:nvPr/>
        </p:nvPicPr>
        <p:blipFill>
          <a:blip r:embed="rId6"/>
          <a:stretch>
            <a:fillRect/>
          </a:stretch>
        </p:blipFill>
        <p:spPr>
          <a:xfrm>
            <a:off x="6534782" y="626076"/>
            <a:ext cx="1775940" cy="1775940"/>
          </a:xfrm>
          <a:prstGeom prst="rect">
            <a:avLst/>
          </a:prstGeom>
        </p:spPr>
      </p:pic>
      <p:sp>
        <p:nvSpPr>
          <p:cNvPr id="17" name="Llamada rectangular redondeada 16">
            <a:extLst>
              <a:ext uri="{FF2B5EF4-FFF2-40B4-BE49-F238E27FC236}">
                <a16:creationId xmlns:a16="http://schemas.microsoft.com/office/drawing/2014/main" id="{6D08D8A7-3E0A-8E48-AB62-6888634B6F3A}"/>
              </a:ext>
            </a:extLst>
          </p:cNvPr>
          <p:cNvSpPr/>
          <p:nvPr/>
        </p:nvSpPr>
        <p:spPr>
          <a:xfrm>
            <a:off x="2179675" y="3712938"/>
            <a:ext cx="3583136" cy="2527543"/>
          </a:xfrm>
          <a:prstGeom prst="wedgeRoundRectCallout">
            <a:avLst>
              <a:gd name="adj1" fmla="val 55082"/>
              <a:gd name="adj2" fmla="val -553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solidFill>
                <a:srgbClr val="203864"/>
              </a:solidFill>
            </a:endParaRPr>
          </a:p>
          <a:p>
            <a:pPr algn="ctr"/>
            <a:r>
              <a:rPr lang="es-ES" sz="2000">
                <a:solidFill>
                  <a:srgbClr val="203864"/>
                </a:solidFill>
              </a:rPr>
              <a:t>A veces la traducción de ‘cumplir’ cambia según el contexto.</a:t>
            </a:r>
          </a:p>
          <a:p>
            <a:pPr algn="ctr"/>
            <a:endParaRPr lang="es-ES" sz="2000">
              <a:solidFill>
                <a:srgbClr val="203864"/>
              </a:solidFill>
            </a:endParaRPr>
          </a:p>
          <a:p>
            <a:pPr algn="ctr"/>
            <a:r>
              <a:rPr lang="es-ES" sz="2000">
                <a:solidFill>
                  <a:srgbClr val="203864"/>
                </a:solidFill>
              </a:rPr>
              <a:t>Un </a:t>
            </a:r>
            <a:r>
              <a:rPr lang="es-ES" sz="2000" dirty="0">
                <a:solidFill>
                  <a:srgbClr val="203864"/>
                </a:solidFill>
              </a:rPr>
              <a:t>ejemplo:</a:t>
            </a:r>
          </a:p>
          <a:p>
            <a:pPr algn="ctr"/>
            <a:r>
              <a:rPr lang="es-ES" sz="2000" b="1" i="1" dirty="0">
                <a:solidFill>
                  <a:srgbClr val="203864"/>
                </a:solidFill>
                <a:latin typeface="Century Gothic" panose="020B0502020202020204" pitchFamily="34" charset="0"/>
              </a:rPr>
              <a:t>cumplir un </a:t>
            </a:r>
            <a:r>
              <a:rPr lang="es-ES" sz="2000" b="1" i="1">
                <a:solidFill>
                  <a:srgbClr val="203864"/>
                </a:solidFill>
                <a:latin typeface="Century Gothic" panose="020B0502020202020204" pitchFamily="34" charset="0"/>
              </a:rPr>
              <a:t>sueño </a:t>
            </a:r>
          </a:p>
          <a:p>
            <a:pPr algn="ctr"/>
            <a:r>
              <a:rPr lang="es-ES" sz="2000">
                <a:solidFill>
                  <a:srgbClr val="203864"/>
                </a:solidFill>
                <a:latin typeface="Century Gothic" panose="020B0502020202020204" pitchFamily="34" charset="0"/>
              </a:rPr>
              <a:t>= to achieve </a:t>
            </a:r>
            <a:r>
              <a:rPr lang="es-ES" sz="2000" dirty="0">
                <a:solidFill>
                  <a:srgbClr val="203864"/>
                </a:solidFill>
                <a:latin typeface="Century Gothic" panose="020B0502020202020204" pitchFamily="34" charset="0"/>
              </a:rPr>
              <a:t>a </a:t>
            </a:r>
            <a:r>
              <a:rPr lang="es-ES" sz="2000" dirty="0" err="1">
                <a:solidFill>
                  <a:srgbClr val="203864"/>
                </a:solidFill>
                <a:latin typeface="Century Gothic" panose="020B0502020202020204" pitchFamily="34" charset="0"/>
              </a:rPr>
              <a:t>dream</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8995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4">
                                            <p:txEl>
                                              <p:pRg st="0" end="0"/>
                                            </p:txEl>
                                          </p:spTgt>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4" grpId="0"/>
      <p:bldP spid="14" grpId="1"/>
      <p:bldP spid="20" grpId="0"/>
      <p:bldP spid="20" grpId="1"/>
      <p:bldP spid="34" grpId="0" build="allAtOnce"/>
      <p:bldP spid="8" grpId="0"/>
      <p:bldP spid="8" grpId="1"/>
      <p:bldP spid="15" grpId="0"/>
      <p:bldP spid="15" grpId="1"/>
      <p:bldP spid="18" grpId="0"/>
      <p:bldP spid="18" grpId="1"/>
      <p:bldP spid="19" grpId="0"/>
      <p:bldP spid="19" grpId="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1" name="TextBox 10"/>
          <p:cNvSpPr txBox="1"/>
          <p:nvPr/>
        </p:nvSpPr>
        <p:spPr>
          <a:xfrm>
            <a:off x="3525229" y="5366706"/>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ambos</a:t>
            </a:r>
          </a:p>
        </p:txBody>
      </p:sp>
      <p:sp>
        <p:nvSpPr>
          <p:cNvPr id="13" name="TextBox 12"/>
          <p:cNvSpPr txBox="1"/>
          <p:nvPr/>
        </p:nvSpPr>
        <p:spPr>
          <a:xfrm>
            <a:off x="9763282" y="1806232"/>
            <a:ext cx="31097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la </a:t>
            </a:r>
            <a:r>
              <a:rPr lang="en-GB" sz="3200" dirty="0" err="1">
                <a:solidFill>
                  <a:srgbClr val="4472C4">
                    <a:lumMod val="50000"/>
                  </a:srgbClr>
                </a:solidFill>
                <a:latin typeface="Century Gothic" panose="020F0302020204030204"/>
              </a:rPr>
              <a:t>mujer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3525230" y="3618024"/>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derecho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3525229" y="1460854"/>
            <a:ext cx="3435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7" name="CuadroTexto 16">
            <a:extLst>
              <a:ext uri="{FF2B5EF4-FFF2-40B4-BE49-F238E27FC236}">
                <a16:creationId xmlns:a16="http://schemas.microsoft.com/office/drawing/2014/main" id="{2D54E250-11D4-8742-BE6F-90CF2161ED89}"/>
              </a:ext>
            </a:extLst>
          </p:cNvPr>
          <p:cNvSpPr txBox="1"/>
          <p:nvPr/>
        </p:nvSpPr>
        <p:spPr>
          <a:xfrm>
            <a:off x="705917" y="5243594"/>
            <a:ext cx="1645002" cy="830997"/>
          </a:xfrm>
          <a:prstGeom prst="rect">
            <a:avLst/>
          </a:prstGeom>
          <a:noFill/>
        </p:spPr>
        <p:txBody>
          <a:bodyPr wrap="none" rtlCol="0">
            <a:spAutoFit/>
          </a:bodyPr>
          <a:lstStyle/>
          <a:p>
            <a:pPr algn="l"/>
            <a:r>
              <a:rPr lang="es-GB" sz="4800" b="1" dirty="0">
                <a:solidFill>
                  <a:srgbClr val="7030A0"/>
                </a:solidFill>
                <a:latin typeface="Century Schoolbook" panose="02040604050505020304" pitchFamily="18" charset="0"/>
              </a:rPr>
              <a:t>both</a:t>
            </a:r>
          </a:p>
        </p:txBody>
      </p:sp>
      <p:sp>
        <p:nvSpPr>
          <p:cNvPr id="21" name="CuadroTexto 20">
            <a:extLst>
              <a:ext uri="{FF2B5EF4-FFF2-40B4-BE49-F238E27FC236}">
                <a16:creationId xmlns:a16="http://schemas.microsoft.com/office/drawing/2014/main" id="{640D510C-5D96-7E40-A245-84CBE43BB0FD}"/>
              </a:ext>
            </a:extLst>
          </p:cNvPr>
          <p:cNvSpPr txBox="1"/>
          <p:nvPr/>
        </p:nvSpPr>
        <p:spPr>
          <a:xfrm>
            <a:off x="1018363" y="4705760"/>
            <a:ext cx="909223"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right</a:t>
            </a:r>
            <a:r>
              <a:rPr lang="x-none" sz="2000">
                <a:solidFill>
                  <a:schemeClr val="accent5">
                    <a:lumMod val="50000"/>
                  </a:schemeClr>
                </a:solidFill>
              </a:rPr>
              <a:t>]</a:t>
            </a:r>
            <a:endParaRPr lang="x-none" sz="2000" dirty="0">
              <a:solidFill>
                <a:schemeClr val="accent5">
                  <a:lumMod val="50000"/>
                </a:schemeClr>
              </a:solidFill>
            </a:endParaRPr>
          </a:p>
        </p:txBody>
      </p:sp>
      <p:sp>
        <p:nvSpPr>
          <p:cNvPr id="22" name="CuadroTexto 21">
            <a:extLst>
              <a:ext uri="{FF2B5EF4-FFF2-40B4-BE49-F238E27FC236}">
                <a16:creationId xmlns:a16="http://schemas.microsoft.com/office/drawing/2014/main" id="{915CBE62-7F32-F54A-B56D-FAB99AC876EA}"/>
              </a:ext>
            </a:extLst>
          </p:cNvPr>
          <p:cNvSpPr txBox="1"/>
          <p:nvPr/>
        </p:nvSpPr>
        <p:spPr>
          <a:xfrm>
            <a:off x="603325" y="2490098"/>
            <a:ext cx="2781531"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a:solidFill>
                  <a:schemeClr val="accent5">
                    <a:lumMod val="50000"/>
                  </a:schemeClr>
                </a:solidFill>
                <a:highlight>
                  <a:srgbClr val="E3EAFD"/>
                </a:highlight>
              </a:rPr>
              <a:t>to </a:t>
            </a:r>
            <a:r>
              <a:rPr lang="es-ES" sz="2000">
                <a:solidFill>
                  <a:schemeClr val="accent5">
                    <a:lumMod val="50000"/>
                  </a:schemeClr>
                </a:solidFill>
                <a:highlight>
                  <a:srgbClr val="E3EAFD"/>
                </a:highlight>
              </a:rPr>
              <a:t>run away, to flee</a:t>
            </a:r>
            <a:r>
              <a:rPr lang="x-none" sz="2000">
                <a:solidFill>
                  <a:schemeClr val="accent5">
                    <a:lumMod val="50000"/>
                  </a:schemeClr>
                </a:solidFill>
              </a:rPr>
              <a:t>]</a:t>
            </a:r>
            <a:endParaRPr lang="x-none" sz="2000" dirty="0">
              <a:solidFill>
                <a:schemeClr val="accent5">
                  <a:lumMod val="50000"/>
                </a:schemeClr>
              </a:solidFill>
            </a:endParaRPr>
          </a:p>
        </p:txBody>
      </p:sp>
      <p:sp>
        <p:nvSpPr>
          <p:cNvPr id="23" name="CuadroTexto 22">
            <a:extLst>
              <a:ext uri="{FF2B5EF4-FFF2-40B4-BE49-F238E27FC236}">
                <a16:creationId xmlns:a16="http://schemas.microsoft.com/office/drawing/2014/main" id="{3FDA2A24-55E8-584A-A5E8-C4918778D014}"/>
              </a:ext>
            </a:extLst>
          </p:cNvPr>
          <p:cNvSpPr txBox="1"/>
          <p:nvPr/>
        </p:nvSpPr>
        <p:spPr>
          <a:xfrm>
            <a:off x="7604115" y="2532853"/>
            <a:ext cx="1970411"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woman</a:t>
            </a:r>
            <a:r>
              <a:rPr lang="es-ES" sz="2000" dirty="0">
                <a:solidFill>
                  <a:schemeClr val="accent5">
                    <a:lumMod val="50000"/>
                  </a:schemeClr>
                </a:solidFill>
                <a:highlight>
                  <a:srgbClr val="E3EAFD"/>
                </a:highlight>
              </a:rPr>
              <a:t>, </a:t>
            </a:r>
            <a:r>
              <a:rPr lang="es-ES" sz="2000" dirty="0" err="1">
                <a:solidFill>
                  <a:schemeClr val="accent5">
                    <a:lumMod val="50000"/>
                  </a:schemeClr>
                </a:solidFill>
                <a:highlight>
                  <a:srgbClr val="E3EAFD"/>
                </a:highlight>
              </a:rPr>
              <a:t>wife</a:t>
            </a:r>
            <a:r>
              <a:rPr lang="x-none" sz="2000">
                <a:solidFill>
                  <a:schemeClr val="accent5">
                    <a:lumMod val="50000"/>
                  </a:schemeClr>
                </a:solidFill>
              </a:rPr>
              <a:t>]</a:t>
            </a:r>
            <a:endParaRPr lang="x-none" sz="2000" dirty="0">
              <a:solidFill>
                <a:schemeClr val="accent5">
                  <a:lumMod val="50000"/>
                </a:schemeClr>
              </a:solidFill>
            </a:endParaRPr>
          </a:p>
        </p:txBody>
      </p:sp>
      <p:pic>
        <p:nvPicPr>
          <p:cNvPr id="18" name="Imagen 17">
            <a:extLst>
              <a:ext uri="{FF2B5EF4-FFF2-40B4-BE49-F238E27FC236}">
                <a16:creationId xmlns:a16="http://schemas.microsoft.com/office/drawing/2014/main" id="{1A3861AC-42F8-4F48-9CB1-A60BD7E78F28}"/>
              </a:ext>
            </a:extLst>
          </p:cNvPr>
          <p:cNvPicPr>
            <a:picLocks noChangeAspect="1"/>
          </p:cNvPicPr>
          <p:nvPr/>
        </p:nvPicPr>
        <p:blipFill>
          <a:blip r:embed="rId4"/>
          <a:stretch>
            <a:fillRect/>
          </a:stretch>
        </p:blipFill>
        <p:spPr>
          <a:xfrm>
            <a:off x="972126" y="1319607"/>
            <a:ext cx="1001699" cy="1101869"/>
          </a:xfrm>
          <a:prstGeom prst="rect">
            <a:avLst/>
          </a:prstGeom>
        </p:spPr>
      </p:pic>
      <p:pic>
        <p:nvPicPr>
          <p:cNvPr id="19" name="Imagen 18">
            <a:extLst>
              <a:ext uri="{FF2B5EF4-FFF2-40B4-BE49-F238E27FC236}">
                <a16:creationId xmlns:a16="http://schemas.microsoft.com/office/drawing/2014/main" id="{699D86BD-5D39-6A4A-9B81-B9B0EACFA491}"/>
              </a:ext>
            </a:extLst>
          </p:cNvPr>
          <p:cNvPicPr>
            <a:picLocks noChangeAspect="1"/>
          </p:cNvPicPr>
          <p:nvPr/>
        </p:nvPicPr>
        <p:blipFill>
          <a:blip r:embed="rId5"/>
          <a:stretch>
            <a:fillRect/>
          </a:stretch>
        </p:blipFill>
        <p:spPr>
          <a:xfrm>
            <a:off x="7667224" y="910815"/>
            <a:ext cx="1850187" cy="1684851"/>
          </a:xfrm>
          <a:prstGeom prst="rect">
            <a:avLst/>
          </a:prstGeom>
        </p:spPr>
      </p:pic>
      <p:pic>
        <p:nvPicPr>
          <p:cNvPr id="24" name="Imagen 23">
            <a:extLst>
              <a:ext uri="{FF2B5EF4-FFF2-40B4-BE49-F238E27FC236}">
                <a16:creationId xmlns:a16="http://schemas.microsoft.com/office/drawing/2014/main" id="{AF9A5BE2-B083-E942-ADA5-E6243D85A69F}"/>
              </a:ext>
            </a:extLst>
          </p:cNvPr>
          <p:cNvPicPr>
            <a:picLocks noChangeAspect="1"/>
          </p:cNvPicPr>
          <p:nvPr/>
        </p:nvPicPr>
        <p:blipFill>
          <a:blip r:embed="rId6"/>
          <a:stretch>
            <a:fillRect/>
          </a:stretch>
        </p:blipFill>
        <p:spPr>
          <a:xfrm>
            <a:off x="873824" y="3027932"/>
            <a:ext cx="1309187" cy="1724295"/>
          </a:xfrm>
          <a:prstGeom prst="rect">
            <a:avLst/>
          </a:prstGeom>
        </p:spPr>
      </p:pic>
      <p:sp>
        <p:nvSpPr>
          <p:cNvPr id="25" name="CuadroTexto 24">
            <a:extLst>
              <a:ext uri="{FF2B5EF4-FFF2-40B4-BE49-F238E27FC236}">
                <a16:creationId xmlns:a16="http://schemas.microsoft.com/office/drawing/2014/main" id="{E24F55C5-E423-AB42-845C-8BE199717966}"/>
              </a:ext>
            </a:extLst>
          </p:cNvPr>
          <p:cNvSpPr txBox="1"/>
          <p:nvPr/>
        </p:nvSpPr>
        <p:spPr>
          <a:xfrm>
            <a:off x="7667224" y="5565408"/>
            <a:ext cx="1459054"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husband</a:t>
            </a:r>
            <a:r>
              <a:rPr lang="x-none" sz="2000">
                <a:solidFill>
                  <a:schemeClr val="accent5">
                    <a:lumMod val="50000"/>
                  </a:schemeClr>
                </a:solidFill>
              </a:rPr>
              <a:t>]</a:t>
            </a:r>
            <a:endParaRPr lang="x-none" sz="2000" dirty="0">
              <a:solidFill>
                <a:schemeClr val="accent5">
                  <a:lumMod val="50000"/>
                </a:schemeClr>
              </a:solidFill>
            </a:endParaRPr>
          </a:p>
        </p:txBody>
      </p:sp>
      <p:sp>
        <p:nvSpPr>
          <p:cNvPr id="26" name="TextBox 12">
            <a:extLst>
              <a:ext uri="{FF2B5EF4-FFF2-40B4-BE49-F238E27FC236}">
                <a16:creationId xmlns:a16="http://schemas.microsoft.com/office/drawing/2014/main" id="{746DE540-8383-434C-A1E2-6847400956CD}"/>
              </a:ext>
            </a:extLst>
          </p:cNvPr>
          <p:cNvSpPr txBox="1"/>
          <p:nvPr/>
        </p:nvSpPr>
        <p:spPr>
          <a:xfrm>
            <a:off x="9763282" y="5189362"/>
            <a:ext cx="31097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el </a:t>
            </a:r>
            <a:r>
              <a:rPr lang="en-GB" sz="3200" dirty="0" err="1">
                <a:solidFill>
                  <a:srgbClr val="4472C4">
                    <a:lumMod val="50000"/>
                  </a:srgbClr>
                </a:solidFill>
                <a:latin typeface="Century Gothic" panose="020F0302020204030204"/>
              </a:rPr>
              <a:t>marido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Imagen 26">
            <a:extLst>
              <a:ext uri="{FF2B5EF4-FFF2-40B4-BE49-F238E27FC236}">
                <a16:creationId xmlns:a16="http://schemas.microsoft.com/office/drawing/2014/main" id="{7ABC7B4B-4853-4144-B369-85DA8CBF5ED7}"/>
              </a:ext>
            </a:extLst>
          </p:cNvPr>
          <p:cNvPicPr>
            <a:picLocks noChangeAspect="1"/>
          </p:cNvPicPr>
          <p:nvPr/>
        </p:nvPicPr>
        <p:blipFill>
          <a:blip r:embed="rId5"/>
          <a:stretch>
            <a:fillRect/>
          </a:stretch>
        </p:blipFill>
        <p:spPr>
          <a:xfrm>
            <a:off x="7562896" y="3853360"/>
            <a:ext cx="1850187" cy="1684851"/>
          </a:xfrm>
          <a:prstGeom prst="rect">
            <a:avLst/>
          </a:prstGeom>
        </p:spPr>
      </p:pic>
      <p:cxnSp>
        <p:nvCxnSpPr>
          <p:cNvPr id="4" name="Conector recto de flecha 3">
            <a:extLst>
              <a:ext uri="{FF2B5EF4-FFF2-40B4-BE49-F238E27FC236}">
                <a16:creationId xmlns:a16="http://schemas.microsoft.com/office/drawing/2014/main" id="{FB7D1112-4CC7-A642-B241-5BF835C54C57}"/>
              </a:ext>
            </a:extLst>
          </p:cNvPr>
          <p:cNvCxnSpPr>
            <a:cxnSpLocks/>
            <a:endCxn id="19" idx="0"/>
          </p:cNvCxnSpPr>
          <p:nvPr/>
        </p:nvCxnSpPr>
        <p:spPr>
          <a:xfrm>
            <a:off x="8083720" y="458625"/>
            <a:ext cx="508598" cy="452190"/>
          </a:xfrm>
          <a:prstGeom prst="straightConnector1">
            <a:avLst/>
          </a:prstGeom>
          <a:ln w="28575">
            <a:solidFill>
              <a:srgbClr val="E568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Conector recto de flecha 27">
            <a:extLst>
              <a:ext uri="{FF2B5EF4-FFF2-40B4-BE49-F238E27FC236}">
                <a16:creationId xmlns:a16="http://schemas.microsoft.com/office/drawing/2014/main" id="{12F106B1-F651-E640-8450-0D9D922594F0}"/>
              </a:ext>
            </a:extLst>
          </p:cNvPr>
          <p:cNvCxnSpPr>
            <a:cxnSpLocks/>
          </p:cNvCxnSpPr>
          <p:nvPr/>
        </p:nvCxnSpPr>
        <p:spPr>
          <a:xfrm flipH="1">
            <a:off x="8099284" y="3493657"/>
            <a:ext cx="490037" cy="504245"/>
          </a:xfrm>
          <a:prstGeom prst="straightConnector1">
            <a:avLst/>
          </a:prstGeom>
          <a:ln w="28575">
            <a:solidFill>
              <a:srgbClr val="E568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3045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20" grpId="0"/>
      <p:bldP spid="20" grpId="1"/>
      <p:bldP spid="34" grpId="0"/>
      <p:bldP spid="34" grpId="1"/>
      <p:bldP spid="17" grpId="0"/>
      <p:bldP spid="17" grpId="1"/>
      <p:bldP spid="21" grpId="0"/>
      <p:bldP spid="21" grpId="1"/>
      <p:bldP spid="22" grpId="0"/>
      <p:bldP spid="22" grpId="1"/>
      <p:bldP spid="23" grpId="0"/>
      <p:bldP spid="23" grpId="1"/>
      <p:bldP spid="25" grpId="0"/>
      <p:bldP spid="25" grpId="1"/>
      <p:bldP spid="26" grpId="0"/>
      <p:bldP spid="2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20676987-FBA5-DE47-8378-23D6208840FB}"/>
              </a:ext>
            </a:extLst>
          </p:cNvPr>
          <p:cNvSpPr txBox="1"/>
          <p:nvPr/>
        </p:nvSpPr>
        <p:spPr>
          <a:xfrm>
            <a:off x="265324" y="1889541"/>
            <a:ext cx="9718918" cy="830997"/>
          </a:xfrm>
          <a:prstGeom prst="rect">
            <a:avLst/>
          </a:prstGeom>
          <a:noFill/>
        </p:spPr>
        <p:txBody>
          <a:bodyPr wrap="square" rtlCol="0">
            <a:spAutoFit/>
          </a:bodyPr>
          <a:lstStyle/>
          <a:p>
            <a:r>
              <a:rPr lang="es-ES" sz="2400" dirty="0">
                <a:solidFill>
                  <a:schemeClr val="accent5">
                    <a:lumMod val="50000"/>
                  </a:schemeClr>
                </a:solidFill>
                <a:latin typeface="Century Gothic" panose="020B0502020202020204" pitchFamily="34" charset="0"/>
              </a:rPr>
              <a:t>2.  </a:t>
            </a:r>
            <a:r>
              <a:rPr lang="es-ES" sz="2400">
                <a:solidFill>
                  <a:schemeClr val="accent5">
                    <a:lumMod val="50000"/>
                  </a:schemeClr>
                </a:solidFill>
                <a:latin typeface="Century Gothic" panose="020B0502020202020204" pitchFamily="34" charset="0"/>
              </a:rPr>
              <a:t>Muchos latinoamericanos en </a:t>
            </a:r>
            <a:r>
              <a:rPr lang="es-ES" sz="2400" dirty="0">
                <a:solidFill>
                  <a:schemeClr val="accent5">
                    <a:lumMod val="50000"/>
                  </a:schemeClr>
                </a:solidFill>
                <a:latin typeface="Century Gothic" panose="020B0502020202020204" pitchFamily="34" charset="0"/>
              </a:rPr>
              <a:t>Estados Unidos no hablan inglés perfectamente.</a:t>
            </a:r>
          </a:p>
        </p:txBody>
      </p:sp>
      <p:sp>
        <p:nvSpPr>
          <p:cNvPr id="23" name="CuadroTexto 22">
            <a:extLst>
              <a:ext uri="{FF2B5EF4-FFF2-40B4-BE49-F238E27FC236}">
                <a16:creationId xmlns:a16="http://schemas.microsoft.com/office/drawing/2014/main" id="{93B7B041-284F-604C-B55D-115FAA4C1569}"/>
              </a:ext>
            </a:extLst>
          </p:cNvPr>
          <p:cNvSpPr txBox="1"/>
          <p:nvPr/>
        </p:nvSpPr>
        <p:spPr>
          <a:xfrm>
            <a:off x="265324" y="3649925"/>
            <a:ext cx="11662820" cy="830997"/>
          </a:xfrm>
          <a:prstGeom prst="rect">
            <a:avLst/>
          </a:prstGeom>
          <a:noFill/>
        </p:spPr>
        <p:txBody>
          <a:bodyPr wrap="square" rtlCol="0">
            <a:spAutoFit/>
          </a:bodyPr>
          <a:lstStyle/>
          <a:p>
            <a:r>
              <a:rPr lang="es-ES" sz="2400" dirty="0">
                <a:solidFill>
                  <a:schemeClr val="accent5">
                    <a:lumMod val="50000"/>
                  </a:schemeClr>
                </a:solidFill>
                <a:latin typeface="Century Gothic" panose="020B0502020202020204" pitchFamily="34" charset="0"/>
              </a:rPr>
              <a:t>4. Hay cubanos que viven en Estados </a:t>
            </a:r>
            <a:r>
              <a:rPr lang="es-ES" sz="2400">
                <a:solidFill>
                  <a:schemeClr val="accent5">
                    <a:lumMod val="50000"/>
                  </a:schemeClr>
                </a:solidFill>
                <a:latin typeface="Century Gothic" panose="020B0502020202020204" pitchFamily="34" charset="0"/>
              </a:rPr>
              <a:t>Unidos por problemas políticos* en Cuba.</a:t>
            </a:r>
            <a:endParaRPr lang="es-ES" sz="2400" dirty="0">
              <a:solidFill>
                <a:schemeClr val="accent5">
                  <a:lumMod val="50000"/>
                </a:schemeClr>
              </a:solidFill>
              <a:latin typeface="Century Gothic" panose="020B0502020202020204" pitchFamily="34" charset="0"/>
            </a:endParaRPr>
          </a:p>
        </p:txBody>
      </p:sp>
      <p:sp>
        <p:nvSpPr>
          <p:cNvPr id="2" name="Título 1">
            <a:extLst>
              <a:ext uri="{FF2B5EF4-FFF2-40B4-BE49-F238E27FC236}">
                <a16:creationId xmlns:a16="http://schemas.microsoft.com/office/drawing/2014/main" id="{B2DAC8A9-E36B-0441-B340-89CFBDB5D6A4}"/>
              </a:ext>
            </a:extLst>
          </p:cNvPr>
          <p:cNvSpPr>
            <a:spLocks noGrp="1"/>
          </p:cNvSpPr>
          <p:nvPr>
            <p:ph type="title"/>
          </p:nvPr>
        </p:nvSpPr>
        <p:spPr>
          <a:xfrm>
            <a:off x="274733" y="383009"/>
            <a:ext cx="9709509" cy="693314"/>
          </a:xfrm>
        </p:spPr>
        <p:txBody>
          <a:bodyPr>
            <a:noAutofit/>
          </a:bodyPr>
          <a:lstStyle/>
          <a:p>
            <a:r>
              <a:rPr lang="es-GB" sz="2600" b="1" dirty="0">
                <a:latin typeface="Century Gothic" panose="020B0502020202020204" pitchFamily="34" charset="0"/>
              </a:rPr>
              <a:t>Lee unas frases sobre latinoamericanos </a:t>
            </a:r>
            <a:r>
              <a:rPr lang="es-GB" sz="2600" b="1">
                <a:latin typeface="Century Gothic" panose="020B0502020202020204" pitchFamily="34" charset="0"/>
              </a:rPr>
              <a:t>en </a:t>
            </a:r>
            <a:r>
              <a:rPr lang="en-GB" sz="2600" b="1">
                <a:latin typeface="Century Gothic" panose="020B0502020202020204" pitchFamily="34" charset="0"/>
              </a:rPr>
              <a:t>Estados Unidos</a:t>
            </a:r>
            <a:r>
              <a:rPr lang="es-GB" sz="2600" b="1">
                <a:latin typeface="Century Gothic" panose="020B0502020202020204" pitchFamily="34" charset="0"/>
              </a:rPr>
              <a:t>. </a:t>
            </a:r>
            <a:r>
              <a:rPr lang="es-GB" sz="2600" b="1" dirty="0">
                <a:latin typeface="Century Gothic" panose="020B0502020202020204" pitchFamily="34" charset="0"/>
              </a:rPr>
              <a:t>¿Qué piensas? ¿Son verdaderas o falsas?</a:t>
            </a:r>
          </a:p>
        </p:txBody>
      </p:sp>
      <p:sp>
        <p:nvSpPr>
          <p:cNvPr id="5" name="Rounded Rectangle 11">
            <a:extLst>
              <a:ext uri="{FF2B5EF4-FFF2-40B4-BE49-F238E27FC236}">
                <a16:creationId xmlns:a16="http://schemas.microsoft.com/office/drawing/2014/main" id="{15B7AE5B-A4D3-9E4F-8836-399E1755B4CD}"/>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6" name="Picture 8" descr="green checkmark">
            <a:extLst>
              <a:ext uri="{FF2B5EF4-FFF2-40B4-BE49-F238E27FC236}">
                <a16:creationId xmlns:a16="http://schemas.microsoft.com/office/drawing/2014/main" id="{99FEAE1E-5C20-454F-B0A6-9E652DB02D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8399" y="1435046"/>
            <a:ext cx="406580" cy="423521"/>
          </a:xfrm>
          <a:prstGeom prst="rect">
            <a:avLst/>
          </a:prstGeom>
        </p:spPr>
      </p:pic>
      <p:pic>
        <p:nvPicPr>
          <p:cNvPr id="8" name="Picture 8" descr="green checkmark">
            <a:extLst>
              <a:ext uri="{FF2B5EF4-FFF2-40B4-BE49-F238E27FC236}">
                <a16:creationId xmlns:a16="http://schemas.microsoft.com/office/drawing/2014/main" id="{E3606E1F-2F95-A445-93F3-0CA764B1A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9053" y="2363462"/>
            <a:ext cx="406580" cy="423521"/>
          </a:xfrm>
          <a:prstGeom prst="rect">
            <a:avLst/>
          </a:prstGeom>
        </p:spPr>
      </p:pic>
      <p:sp>
        <p:nvSpPr>
          <p:cNvPr id="4" name="CuadroTexto 3">
            <a:extLst>
              <a:ext uri="{FF2B5EF4-FFF2-40B4-BE49-F238E27FC236}">
                <a16:creationId xmlns:a16="http://schemas.microsoft.com/office/drawing/2014/main" id="{17EB3ACF-7D0E-3D46-A42F-088B4BA4BEED}"/>
              </a:ext>
            </a:extLst>
          </p:cNvPr>
          <p:cNvSpPr txBox="1"/>
          <p:nvPr/>
        </p:nvSpPr>
        <p:spPr>
          <a:xfrm>
            <a:off x="9471383" y="702564"/>
            <a:ext cx="2720617" cy="707886"/>
          </a:xfrm>
          <a:prstGeom prst="rect">
            <a:avLst/>
          </a:prstGeom>
          <a:noFill/>
        </p:spPr>
        <p:txBody>
          <a:bodyPr wrap="none" rtlCol="0">
            <a:spAutoFit/>
          </a:bodyPr>
          <a:lstStyle/>
          <a:p>
            <a:pPr algn="l"/>
            <a:r>
              <a:rPr lang="es-GB" sz="2000" dirty="0">
                <a:solidFill>
                  <a:schemeClr val="accent5">
                    <a:lumMod val="50000"/>
                  </a:schemeClr>
                </a:solidFill>
                <a:latin typeface="Century Gothic" panose="020B0502020202020204" pitchFamily="34" charset="0"/>
              </a:rPr>
              <a:t>*hablante </a:t>
            </a:r>
            <a:r>
              <a:rPr lang="es-GB" sz="2000">
                <a:solidFill>
                  <a:schemeClr val="accent5">
                    <a:lumMod val="50000"/>
                  </a:schemeClr>
                </a:solidFill>
                <a:latin typeface="Century Gothic" panose="020B0502020202020204" pitchFamily="34" charset="0"/>
              </a:rPr>
              <a:t>= speaker</a:t>
            </a:r>
            <a:endParaRPr lang="en-GB" sz="2000">
              <a:solidFill>
                <a:schemeClr val="accent5">
                  <a:lumMod val="50000"/>
                </a:schemeClr>
              </a:solidFill>
              <a:latin typeface="Century Gothic" panose="020B0502020202020204" pitchFamily="34" charset="0"/>
            </a:endParaRPr>
          </a:p>
          <a:p>
            <a:pPr algn="l"/>
            <a:r>
              <a:rPr lang="en-GB" sz="2000">
                <a:solidFill>
                  <a:schemeClr val="accent5">
                    <a:lumMod val="50000"/>
                  </a:schemeClr>
                </a:solidFill>
                <a:latin typeface="Century Gothic" panose="020B0502020202020204" pitchFamily="34" charset="0"/>
              </a:rPr>
              <a:t>*politico = political</a:t>
            </a:r>
            <a:endParaRPr lang="es-GB" sz="2000" dirty="0">
              <a:solidFill>
                <a:schemeClr val="accent5">
                  <a:lumMod val="50000"/>
                </a:schemeClr>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7F9BF533-3E5B-544C-8983-0C084E68AC9F}"/>
              </a:ext>
            </a:extLst>
          </p:cNvPr>
          <p:cNvSpPr txBox="1"/>
          <p:nvPr/>
        </p:nvSpPr>
        <p:spPr>
          <a:xfrm>
            <a:off x="265324" y="1378681"/>
            <a:ext cx="10043134" cy="461665"/>
          </a:xfrm>
          <a:prstGeom prst="rect">
            <a:avLst/>
          </a:prstGeom>
          <a:noFill/>
        </p:spPr>
        <p:txBody>
          <a:bodyPr wrap="none" rtlCol="0">
            <a:spAutoFit/>
          </a:bodyPr>
          <a:lstStyle/>
          <a:p>
            <a:r>
              <a:rPr lang="es-GB" sz="2400" dirty="0">
                <a:solidFill>
                  <a:schemeClr val="accent5">
                    <a:lumMod val="50000"/>
                  </a:schemeClr>
                </a:solidFill>
                <a:latin typeface="Century Gothic" panose="020B0502020202020204" pitchFamily="34" charset="0"/>
              </a:rPr>
              <a:t>1. Hay más hablantes* de español en Estados Unidos que en Perú.</a:t>
            </a:r>
          </a:p>
        </p:txBody>
      </p:sp>
      <p:sp>
        <p:nvSpPr>
          <p:cNvPr id="22" name="CuadroTexto 21">
            <a:extLst>
              <a:ext uri="{FF2B5EF4-FFF2-40B4-BE49-F238E27FC236}">
                <a16:creationId xmlns:a16="http://schemas.microsoft.com/office/drawing/2014/main" id="{794D1B4C-EF96-8D4F-BFAB-995717720FBB}"/>
              </a:ext>
            </a:extLst>
          </p:cNvPr>
          <p:cNvSpPr txBox="1"/>
          <p:nvPr/>
        </p:nvSpPr>
        <p:spPr>
          <a:xfrm>
            <a:off x="265324" y="2769733"/>
            <a:ext cx="9718918" cy="830997"/>
          </a:xfrm>
          <a:prstGeom prst="rect">
            <a:avLst/>
          </a:prstGeom>
          <a:noFill/>
        </p:spPr>
        <p:txBody>
          <a:bodyPr wrap="square" rtlCol="0">
            <a:spAutoFit/>
          </a:bodyPr>
          <a:lstStyle/>
          <a:p>
            <a:r>
              <a:rPr lang="es-ES" sz="2400" dirty="0">
                <a:solidFill>
                  <a:schemeClr val="accent5">
                    <a:lumMod val="50000"/>
                  </a:schemeClr>
                </a:solidFill>
                <a:latin typeface="Century Gothic" panose="020B0502020202020204" pitchFamily="34" charset="0"/>
              </a:rPr>
              <a:t>3. Los hijos de </a:t>
            </a:r>
            <a:r>
              <a:rPr lang="es-ES" sz="2400">
                <a:solidFill>
                  <a:schemeClr val="accent5">
                    <a:lumMod val="50000"/>
                  </a:schemeClr>
                </a:solidFill>
                <a:latin typeface="Century Gothic" panose="020B0502020202020204" pitchFamily="34" charset="0"/>
              </a:rPr>
              <a:t>padres latinoamericanos en </a:t>
            </a:r>
            <a:r>
              <a:rPr lang="es-ES" sz="2400" dirty="0">
                <a:solidFill>
                  <a:schemeClr val="accent5">
                    <a:lumMod val="50000"/>
                  </a:schemeClr>
                </a:solidFill>
                <a:latin typeface="Century Gothic" panose="020B0502020202020204" pitchFamily="34" charset="0"/>
              </a:rPr>
              <a:t>Estados Unidos suelen </a:t>
            </a:r>
            <a:r>
              <a:rPr lang="es-ES" sz="2400">
                <a:solidFill>
                  <a:schemeClr val="accent5">
                    <a:lumMod val="50000"/>
                  </a:schemeClr>
                </a:solidFill>
                <a:latin typeface="Century Gothic" panose="020B0502020202020204" pitchFamily="34" charset="0"/>
              </a:rPr>
              <a:t>hablar el español mejor que el inglés.</a:t>
            </a:r>
            <a:endParaRPr lang="es-ES" sz="2400" dirty="0">
              <a:solidFill>
                <a:schemeClr val="accent5">
                  <a:lumMod val="50000"/>
                </a:schemeClr>
              </a:solidFill>
              <a:latin typeface="Century Gothic" panose="020B0502020202020204" pitchFamily="34" charset="0"/>
            </a:endParaRPr>
          </a:p>
        </p:txBody>
      </p:sp>
      <p:sp>
        <p:nvSpPr>
          <p:cNvPr id="24" name="CuadroTexto 23">
            <a:extLst>
              <a:ext uri="{FF2B5EF4-FFF2-40B4-BE49-F238E27FC236}">
                <a16:creationId xmlns:a16="http://schemas.microsoft.com/office/drawing/2014/main" id="{AC90AD46-0A7F-A34F-92F6-B8B870A55668}"/>
              </a:ext>
            </a:extLst>
          </p:cNvPr>
          <p:cNvSpPr txBox="1"/>
          <p:nvPr/>
        </p:nvSpPr>
        <p:spPr>
          <a:xfrm>
            <a:off x="265324" y="4530117"/>
            <a:ext cx="9391294" cy="830997"/>
          </a:xfrm>
          <a:prstGeom prst="rect">
            <a:avLst/>
          </a:prstGeom>
          <a:noFill/>
        </p:spPr>
        <p:txBody>
          <a:bodyPr wrap="square" rtlCol="0">
            <a:spAutoFit/>
          </a:bodyPr>
          <a:lstStyle/>
          <a:p>
            <a:r>
              <a:rPr lang="es-ES" sz="2400" dirty="0">
                <a:solidFill>
                  <a:schemeClr val="accent5">
                    <a:lumMod val="50000"/>
                  </a:schemeClr>
                </a:solidFill>
                <a:latin typeface="Century Gothic" panose="020B0502020202020204" pitchFamily="34" charset="0"/>
              </a:rPr>
              <a:t>5</a:t>
            </a:r>
            <a:r>
              <a:rPr lang="es-ES" sz="2400">
                <a:solidFill>
                  <a:schemeClr val="accent5">
                    <a:lumMod val="50000"/>
                  </a:schemeClr>
                </a:solidFill>
                <a:latin typeface="Century Gothic" panose="020B0502020202020204" pitchFamily="34" charset="0"/>
              </a:rPr>
              <a:t>. En general los latinoamericanos en Estados Unidos creen en la posibilidad* de una buena vida allí.</a:t>
            </a:r>
            <a:endParaRPr lang="es-ES" sz="2400" dirty="0">
              <a:solidFill>
                <a:schemeClr val="accent5">
                  <a:lumMod val="50000"/>
                </a:schemeClr>
              </a:solidFill>
              <a:latin typeface="Century Gothic" panose="020B0502020202020204" pitchFamily="34" charset="0"/>
            </a:endParaRPr>
          </a:p>
        </p:txBody>
      </p:sp>
      <p:sp>
        <p:nvSpPr>
          <p:cNvPr id="25" name="CuadroTexto 24">
            <a:extLst>
              <a:ext uri="{FF2B5EF4-FFF2-40B4-BE49-F238E27FC236}">
                <a16:creationId xmlns:a16="http://schemas.microsoft.com/office/drawing/2014/main" id="{02450790-768A-334F-B34D-5033C4B386E9}"/>
              </a:ext>
            </a:extLst>
          </p:cNvPr>
          <p:cNvSpPr txBox="1"/>
          <p:nvPr/>
        </p:nvSpPr>
        <p:spPr>
          <a:xfrm>
            <a:off x="265324" y="5410307"/>
            <a:ext cx="9280458" cy="830997"/>
          </a:xfrm>
          <a:prstGeom prst="rect">
            <a:avLst/>
          </a:prstGeom>
          <a:noFill/>
        </p:spPr>
        <p:txBody>
          <a:bodyPr wrap="square" rtlCol="0">
            <a:spAutoFit/>
          </a:bodyPr>
          <a:lstStyle/>
          <a:p>
            <a:r>
              <a:rPr lang="es-ES" sz="2400" dirty="0">
                <a:solidFill>
                  <a:schemeClr val="accent5">
                    <a:lumMod val="50000"/>
                  </a:schemeClr>
                </a:solidFill>
                <a:latin typeface="Century Gothic" panose="020B0502020202020204" pitchFamily="34" charset="0"/>
              </a:rPr>
              <a:t>6</a:t>
            </a:r>
            <a:r>
              <a:rPr lang="es-ES" sz="2400">
                <a:solidFill>
                  <a:schemeClr val="accent5">
                    <a:lumMod val="50000"/>
                  </a:schemeClr>
                </a:solidFill>
                <a:latin typeface="Century Gothic" panose="020B0502020202020204" pitchFamily="34" charset="0"/>
              </a:rPr>
              <a:t>. Muchos </a:t>
            </a:r>
            <a:r>
              <a:rPr lang="es-ES" sz="2400" dirty="0">
                <a:solidFill>
                  <a:schemeClr val="accent5">
                    <a:lumMod val="50000"/>
                  </a:schemeClr>
                </a:solidFill>
                <a:latin typeface="Century Gothic" panose="020B0502020202020204" pitchFamily="34" charset="0"/>
              </a:rPr>
              <a:t>cubanos en Estados Unidos quieren volver a Cuba porque piensan que la situación política allí es mejor.</a:t>
            </a:r>
          </a:p>
        </p:txBody>
      </p:sp>
      <p:pic>
        <p:nvPicPr>
          <p:cNvPr id="27" name="Picture 2" descr="Free Tick And Cross, Download Free Tick And Cross png images, Free ...">
            <a:extLst>
              <a:ext uri="{FF2B5EF4-FFF2-40B4-BE49-F238E27FC236}">
                <a16:creationId xmlns:a16="http://schemas.microsoft.com/office/drawing/2014/main" id="{E6DF8DE6-67F5-6847-A0F0-54E08885C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147" y="3185231"/>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green checkmark">
            <a:extLst>
              <a:ext uri="{FF2B5EF4-FFF2-40B4-BE49-F238E27FC236}">
                <a16:creationId xmlns:a16="http://schemas.microsoft.com/office/drawing/2014/main" id="{9FAC8310-5F5F-5D4C-B76A-622E445FE9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2448" y="4085459"/>
            <a:ext cx="406580" cy="423521"/>
          </a:xfrm>
          <a:prstGeom prst="rect">
            <a:avLst/>
          </a:prstGeom>
        </p:spPr>
      </p:pic>
      <p:pic>
        <p:nvPicPr>
          <p:cNvPr id="30" name="Picture 2" descr="Free Tick And Cross, Download Free Tick And Cross png images, Free ...">
            <a:extLst>
              <a:ext uri="{FF2B5EF4-FFF2-40B4-BE49-F238E27FC236}">
                <a16:creationId xmlns:a16="http://schemas.microsoft.com/office/drawing/2014/main" id="{9DA0B327-DE3B-9C4D-8004-2FCBC47DC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4826" y="5866976"/>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n in white t-shirt and black shorts holding girl in white t-shirt">
            <a:extLst>
              <a:ext uri="{FF2B5EF4-FFF2-40B4-BE49-F238E27FC236}">
                <a16:creationId xmlns:a16="http://schemas.microsoft.com/office/drawing/2014/main" id="{03777E7F-3D87-2B45-939D-CAA3F10AB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242" y="2158305"/>
            <a:ext cx="1997122" cy="1292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playing acoustic guitar while sitting on bench">
            <a:extLst>
              <a:ext uri="{FF2B5EF4-FFF2-40B4-BE49-F238E27FC236}">
                <a16:creationId xmlns:a16="http://schemas.microsoft.com/office/drawing/2014/main" id="{280DDDC1-AB63-044E-BB9B-CA4348265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3708" y="4298625"/>
            <a:ext cx="2197656" cy="19426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96369" y="1008039"/>
            <a:ext cx="3149414" cy="400110"/>
          </a:xfrm>
          <a:prstGeom prst="rect">
            <a:avLst/>
          </a:prstGeom>
        </p:spPr>
        <p:txBody>
          <a:bodyPr wrap="square">
            <a:spAutoFit/>
          </a:bodyPr>
          <a:lstStyle/>
          <a:p>
            <a:r>
              <a:rPr lang="es-ES" sz="2000">
                <a:solidFill>
                  <a:schemeClr val="accent5">
                    <a:lumMod val="50000"/>
                  </a:schemeClr>
                </a:solidFill>
                <a:latin typeface="Century Gothic" panose="020B0502020202020204" pitchFamily="34" charset="0"/>
              </a:rPr>
              <a:t>*posibilidad = possibility</a:t>
            </a:r>
            <a:endParaRPr lang="en-GB" sz="2000"/>
          </a:p>
        </p:txBody>
      </p:sp>
      <p:pic>
        <p:nvPicPr>
          <p:cNvPr id="20" name="Picture 8" descr="green checkmark">
            <a:extLst>
              <a:ext uri="{FF2B5EF4-FFF2-40B4-BE49-F238E27FC236}">
                <a16:creationId xmlns:a16="http://schemas.microsoft.com/office/drawing/2014/main" id="{9FAC8310-5F5F-5D4C-B76A-622E445FE9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4258" y="4937591"/>
            <a:ext cx="406580" cy="423521"/>
          </a:xfrm>
          <a:prstGeom prst="rect">
            <a:avLst/>
          </a:prstGeom>
        </p:spPr>
      </p:pic>
    </p:spTree>
    <p:extLst>
      <p:ext uri="{BB962C8B-B14F-4D97-AF65-F5344CB8AC3E}">
        <p14:creationId xmlns:p14="http://schemas.microsoft.com/office/powerpoint/2010/main" val="231751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a:solidFill>
                  <a:schemeClr val="bg1"/>
                </a:solidFill>
              </a:rPr>
              <a:t>Talking about what ‘we’ did</a:t>
            </a:r>
            <a:br>
              <a:rPr lang="en-GB" sz="2800" b="1">
                <a:solidFill>
                  <a:schemeClr val="bg1"/>
                </a:solidFill>
              </a:rPr>
            </a:br>
            <a:r>
              <a:rPr lang="en-GB" sz="2800">
                <a:solidFill>
                  <a:schemeClr val="bg1"/>
                </a:solidFill>
              </a:rPr>
              <a:t>1</a:t>
            </a:r>
            <a:r>
              <a:rPr lang="en-GB" sz="2800" baseline="30000">
                <a:solidFill>
                  <a:schemeClr val="bg1"/>
                </a:solidFill>
              </a:rPr>
              <a:t>st</a:t>
            </a:r>
            <a:r>
              <a:rPr lang="en-GB" sz="2800">
                <a:solidFill>
                  <a:schemeClr val="bg1"/>
                </a:solidFill>
              </a:rPr>
              <a:t> </a:t>
            </a:r>
            <a:r>
              <a:rPr lang="en-GB" sz="2800" dirty="0">
                <a:solidFill>
                  <a:schemeClr val="bg1"/>
                </a:solidFill>
              </a:rPr>
              <a:t>person plural (-</a:t>
            </a:r>
            <a:r>
              <a:rPr lang="en-GB" sz="2800" dirty="0" err="1">
                <a:solidFill>
                  <a:schemeClr val="bg1"/>
                </a:solidFill>
              </a:rPr>
              <a:t>imos</a:t>
            </a:r>
            <a:r>
              <a:rPr lang="en-GB" sz="2800"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32524" y="1980344"/>
            <a:ext cx="12283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verb ending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changes for </a:t>
            </a:r>
            <a:r>
              <a:rPr kumimoji="0" lang="en-GB" sz="2800" b="1"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completed actions in the past</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p:cNvSpPr txBox="1"/>
          <p:nvPr/>
        </p:nvSpPr>
        <p:spPr>
          <a:xfrm>
            <a:off x="232524" y="1287474"/>
            <a:ext cx="108927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s</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infinitives end in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some in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13"/>
          <p:cNvSpPr txBox="1"/>
          <p:nvPr/>
        </p:nvSpPr>
        <p:spPr>
          <a:xfrm>
            <a:off x="251654" y="2730649"/>
            <a:ext cx="11676489"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an </a:t>
            </a:r>
            <a:r>
              <a:rPr lang="en-GB" sz="2800">
                <a:solidFill>
                  <a:srgbClr val="002060"/>
                </a:solidFill>
                <a:latin typeface="Century Gothic" panose="020B0502020202020204" pitchFamily="34" charset="0"/>
              </a:rPr>
              <a:t>–</a:t>
            </a:r>
            <a:r>
              <a:rPr lang="en-GB" sz="2800" b="1">
                <a:solidFill>
                  <a:srgbClr val="002060"/>
                </a:solidFill>
                <a:latin typeface="Century Gothic" panose="020B0502020202020204" pitchFamily="34" charset="0"/>
              </a:rPr>
              <a:t>er </a:t>
            </a:r>
            <a:r>
              <a:rPr lang="en-GB" sz="2800">
                <a:solidFill>
                  <a:srgbClr val="002060"/>
                </a:solidFill>
                <a:latin typeface="Century Gothic" panose="020B0502020202020204" pitchFamily="34" charset="0"/>
              </a:rPr>
              <a:t>or</a:t>
            </a:r>
            <a:r>
              <a:rPr lang="en-GB" sz="2800" b="1">
                <a:solidFill>
                  <a:srgbClr val="002060"/>
                </a:solidFill>
                <a:latin typeface="Century Gothic" panose="020B0502020202020204" pitchFamily="34" charset="0"/>
              </a:rPr>
              <a:t> –</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ir</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remove –ir and add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–imos</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p>
        </p:txBody>
      </p:sp>
      <p:sp>
        <p:nvSpPr>
          <p:cNvPr id="19" name="TextBox 18"/>
          <p:cNvSpPr txBox="1"/>
          <p:nvPr/>
        </p:nvSpPr>
        <p:spPr>
          <a:xfrm>
            <a:off x="4562914" y="4421190"/>
            <a:ext cx="17291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asist-</a:t>
            </a:r>
            <a:endPar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8531588" y="4406348"/>
            <a:ext cx="2662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asist</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imos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21" name="Straight Arrow Connector 20"/>
          <p:cNvCxnSpPr/>
          <p:nvPr/>
        </p:nvCxnSpPr>
        <p:spPr>
          <a:xfrm>
            <a:off x="6506874" y="4695455"/>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580238" y="4884703"/>
            <a:ext cx="24043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attend</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we attended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p:cNvSpPr txBox="1"/>
          <p:nvPr/>
        </p:nvSpPr>
        <p:spPr>
          <a:xfrm>
            <a:off x="251654" y="4421190"/>
            <a:ext cx="2166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asist</a:t>
            </a:r>
            <a:r>
              <a:rPr kumimoji="0" lang="en-GB" sz="2800" b="0" i="0" u="non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endParaRPr kumimoji="0" lang="en-GB" sz="2800" b="1" i="0" u="non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cxnSp>
        <p:nvCxnSpPr>
          <p:cNvPr id="24" name="Straight Arrow Connector 23"/>
          <p:cNvCxnSpPr/>
          <p:nvPr/>
        </p:nvCxnSpPr>
        <p:spPr>
          <a:xfrm>
            <a:off x="2562463" y="4748114"/>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Oval Callout 6"/>
          <p:cNvSpPr/>
          <p:nvPr/>
        </p:nvSpPr>
        <p:spPr>
          <a:xfrm>
            <a:off x="82287" y="5272441"/>
            <a:ext cx="7687832" cy="1051299"/>
          </a:xfrm>
          <a:prstGeom prst="wedgeEllipseCallout">
            <a:avLst>
              <a:gd name="adj1" fmla="val 58896"/>
              <a:gd name="adj2" fmla="val -3742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a:solidFill>
                  <a:srgbClr val="002060"/>
                </a:solidFill>
                <a:latin typeface="Century Gothic" panose="020B0502020202020204" pitchFamily="34" charset="0"/>
              </a:rPr>
              <a:t>Remember, for </a:t>
            </a:r>
            <a:r>
              <a:rPr lang="en-GB" sz="2000" b="1" i="1">
                <a:solidFill>
                  <a:srgbClr val="002060"/>
                </a:solidFill>
                <a:latin typeface="Century Gothic" panose="020B0502020202020204" pitchFamily="34" charset="0"/>
              </a:rPr>
              <a:t>–ir </a:t>
            </a:r>
            <a:r>
              <a:rPr lang="en-GB" sz="2000">
                <a:solidFill>
                  <a:srgbClr val="002060"/>
                </a:solidFill>
                <a:latin typeface="Century Gothic" panose="020B0502020202020204" pitchFamily="34" charset="0"/>
              </a:rPr>
              <a:t>verbs, –imos is also used for ‘we’ in the </a:t>
            </a:r>
            <a:r>
              <a:rPr lang="en-GB" sz="2000" b="1" i="1">
                <a:solidFill>
                  <a:srgbClr val="002060"/>
                </a:solidFill>
                <a:latin typeface="Century Gothic" panose="020B0502020202020204" pitchFamily="34" charset="0"/>
              </a:rPr>
              <a:t>present</a:t>
            </a:r>
            <a:r>
              <a:rPr lang="en-GB" sz="2000">
                <a:solidFill>
                  <a:srgbClr val="002060"/>
                </a:solidFill>
                <a:latin typeface="Century Gothic" panose="020B0502020202020204" pitchFamily="34" charset="0"/>
              </a:rPr>
              <a:t> tense. </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Action Button: Custom 24">
            <a:hlinkClick r:id="" action="ppaction://noaction" highlightClick="1">
              <a:snd r:embed="rId4" name="asistimos.wav"/>
            </a:hlinkClick>
          </p:cNvPr>
          <p:cNvSpPr/>
          <p:nvPr/>
        </p:nvSpPr>
        <p:spPr>
          <a:xfrm>
            <a:off x="10629572" y="450783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p:cNvSpPr txBox="1"/>
          <p:nvPr/>
        </p:nvSpPr>
        <p:spPr>
          <a:xfrm>
            <a:off x="4625567" y="3451272"/>
            <a:ext cx="17291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nac-</a:t>
            </a:r>
            <a:endPar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8" name="TextBox 27"/>
          <p:cNvSpPr txBox="1"/>
          <p:nvPr/>
        </p:nvSpPr>
        <p:spPr>
          <a:xfrm>
            <a:off x="8594241" y="3436430"/>
            <a:ext cx="2035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nac</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imos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29" name="Straight Arrow Connector 28"/>
          <p:cNvCxnSpPr/>
          <p:nvPr/>
        </p:nvCxnSpPr>
        <p:spPr>
          <a:xfrm>
            <a:off x="6569527" y="3725537"/>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226710" y="3858165"/>
            <a:ext cx="3369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were born)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p:cNvSpPr txBox="1"/>
          <p:nvPr/>
        </p:nvSpPr>
        <p:spPr>
          <a:xfrm>
            <a:off x="314307" y="3451272"/>
            <a:ext cx="2166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nacer</a:t>
            </a:r>
            <a:endParaRPr kumimoji="0" lang="en-GB" sz="2800" b="1" i="0" u="none" kern="1200" cap="none" spc="0" normalizeH="0" baseline="0" noProof="0" dirty="0">
              <a:ln>
                <a:noFill/>
              </a:ln>
              <a:solidFill>
                <a:srgbClr val="ED7D31"/>
              </a:solidFill>
              <a:effectLst/>
              <a:uLnTx/>
              <a:uFillTx/>
              <a:latin typeface="Century Gothic" panose="020B0502020202020204" pitchFamily="34" charset="0"/>
            </a:endParaRPr>
          </a:p>
        </p:txBody>
      </p:sp>
      <p:cxnSp>
        <p:nvCxnSpPr>
          <p:cNvPr id="32" name="Straight Arrow Connector 31"/>
          <p:cNvCxnSpPr/>
          <p:nvPr/>
        </p:nvCxnSpPr>
        <p:spPr>
          <a:xfrm>
            <a:off x="2625116" y="3778196"/>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 name="Action Button: Custom 32">
            <a:hlinkClick r:id="" action="ppaction://noaction" highlightClick="1">
              <a:snd r:embed="rId5" name="nacimos.wav"/>
            </a:hlinkClick>
          </p:cNvPr>
          <p:cNvSpPr/>
          <p:nvPr/>
        </p:nvSpPr>
        <p:spPr>
          <a:xfrm>
            <a:off x="10692225" y="353791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6" name="TextBox 25"/>
          <p:cNvSpPr txBox="1"/>
          <p:nvPr/>
        </p:nvSpPr>
        <p:spPr>
          <a:xfrm>
            <a:off x="0" y="3814793"/>
            <a:ext cx="3369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(to be born)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p:cNvSpPr txBox="1"/>
          <p:nvPr/>
        </p:nvSpPr>
        <p:spPr>
          <a:xfrm>
            <a:off x="-10290" y="4819684"/>
            <a:ext cx="3369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(to attend)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131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P spid="19" grpId="0"/>
      <p:bldP spid="20" grpId="0"/>
      <p:bldP spid="22" grpId="0"/>
      <p:bldP spid="23" grpId="0"/>
      <p:bldP spid="7" grpId="0" animBg="1"/>
      <p:bldP spid="25" grpId="0" animBg="1"/>
      <p:bldP spid="27" grpId="0"/>
      <p:bldP spid="28" grpId="0"/>
      <p:bldP spid="30" grpId="0"/>
      <p:bldP spid="31" grpId="0"/>
      <p:bldP spid="33" grpId="0" animBg="1"/>
      <p:bldP spid="26"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7" y="68518"/>
            <a:ext cx="10515600" cy="1325563"/>
          </a:xfrm>
        </p:spPr>
        <p:txBody>
          <a:bodyPr>
            <a:normAutofit/>
          </a:bodyPr>
          <a:lstStyle/>
          <a:p>
            <a:pPr>
              <a:lnSpc>
                <a:spcPct val="100000"/>
              </a:lnSpc>
            </a:pPr>
            <a:r>
              <a:rPr lang="en-GB" sz="2200" dirty="0"/>
              <a:t>Lee </a:t>
            </a:r>
            <a:r>
              <a:rPr lang="en-GB" sz="2200" dirty="0" err="1"/>
              <a:t>cada</a:t>
            </a:r>
            <a:r>
              <a:rPr lang="en-GB" sz="2200" dirty="0"/>
              <a:t> </a:t>
            </a:r>
            <a:r>
              <a:rPr lang="en-GB" sz="2200" dirty="0" err="1"/>
              <a:t>frase</a:t>
            </a:r>
            <a:r>
              <a:rPr lang="en-GB" sz="2200" dirty="0"/>
              <a:t> y escribe el verbo </a:t>
            </a:r>
            <a:r>
              <a:rPr lang="en-GB" sz="2200" dirty="0" err="1"/>
              <a:t>en</a:t>
            </a:r>
            <a:r>
              <a:rPr lang="en-GB" sz="2200" dirty="0"/>
              <a:t> la forma de </a:t>
            </a:r>
            <a:r>
              <a:rPr lang="en-GB" sz="2200" dirty="0" err="1"/>
              <a:t>infinitivo</a:t>
            </a:r>
            <a:r>
              <a:rPr lang="en-GB" sz="2200" dirty="0"/>
              <a:t>. </a:t>
            </a:r>
            <a:br>
              <a:rPr lang="en-GB" sz="2200" dirty="0"/>
            </a:br>
            <a:r>
              <a:rPr lang="en-GB" sz="2200" dirty="0"/>
              <a:t>¿Es un verbo </a:t>
            </a:r>
            <a:r>
              <a:rPr lang="en-GB" sz="2200" dirty="0" err="1"/>
              <a:t>en</a:t>
            </a:r>
            <a:r>
              <a:rPr lang="en-GB" sz="2200" dirty="0"/>
              <a:t> </a:t>
            </a:r>
            <a:r>
              <a:rPr lang="en-GB" sz="2200" b="1" dirty="0"/>
              <a:t>–er </a:t>
            </a:r>
            <a:r>
              <a:rPr lang="en-GB" sz="2200" dirty="0"/>
              <a:t>o </a:t>
            </a:r>
            <a:r>
              <a:rPr lang="en-GB" sz="2200" b="1" dirty="0"/>
              <a:t>–</a:t>
            </a:r>
            <a:r>
              <a:rPr lang="en-GB" sz="2200" b="1" dirty="0" err="1"/>
              <a:t>ir</a:t>
            </a:r>
            <a:r>
              <a:rPr lang="en-GB" sz="2200" dirty="0"/>
              <a:t>? </a:t>
            </a:r>
            <a:br>
              <a:rPr lang="en-GB" sz="2200" dirty="0"/>
            </a:br>
            <a:r>
              <a:rPr lang="en-GB" sz="2200" dirty="0"/>
              <a:t>Decide </a:t>
            </a:r>
            <a:r>
              <a:rPr lang="en-GB" sz="2200" dirty="0" err="1"/>
              <a:t>si</a:t>
            </a:r>
            <a:r>
              <a:rPr lang="en-GB" sz="2200" dirty="0"/>
              <a:t> el verbo es </a:t>
            </a:r>
            <a:r>
              <a:rPr lang="en-GB" sz="2200" dirty="0" err="1"/>
              <a:t>en</a:t>
            </a:r>
            <a:r>
              <a:rPr lang="en-GB" sz="2200" dirty="0"/>
              <a:t> el </a:t>
            </a:r>
            <a:r>
              <a:rPr lang="en-GB" sz="2200" dirty="0" err="1"/>
              <a:t>pasado</a:t>
            </a:r>
            <a:r>
              <a:rPr lang="en-GB" sz="2200" dirty="0"/>
              <a:t> o </a:t>
            </a:r>
            <a:r>
              <a:rPr lang="en-GB" sz="2200" dirty="0" err="1"/>
              <a:t>puede</a:t>
            </a:r>
            <a:r>
              <a:rPr lang="en-GB" sz="2200" dirty="0"/>
              <a:t> ser </a:t>
            </a:r>
            <a:r>
              <a:rPr lang="en-GB" sz="2200" dirty="0" err="1"/>
              <a:t>presente</a:t>
            </a:r>
            <a:r>
              <a:rPr lang="en-GB" sz="2200" dirty="0"/>
              <a:t> / </a:t>
            </a:r>
            <a:r>
              <a:rPr lang="en-GB" sz="2200" dirty="0" err="1"/>
              <a:t>pasado</a:t>
            </a:r>
            <a:r>
              <a:rPr lang="en-GB" sz="2200" dirty="0"/>
              <a:t>.</a:t>
            </a:r>
          </a:p>
        </p:txBody>
      </p:sp>
      <p:graphicFrame>
        <p:nvGraphicFramePr>
          <p:cNvPr id="4" name="Google Shape;822;p29"/>
          <p:cNvGraphicFramePr/>
          <p:nvPr>
            <p:extLst>
              <p:ext uri="{D42A27DB-BD31-4B8C-83A1-F6EECF244321}">
                <p14:modId xmlns:p14="http://schemas.microsoft.com/office/powerpoint/2010/main" val="498865113"/>
              </p:ext>
            </p:extLst>
          </p:nvPr>
        </p:nvGraphicFramePr>
        <p:xfrm>
          <a:off x="6662058" y="1409217"/>
          <a:ext cx="5174089" cy="4679422"/>
        </p:xfrm>
        <a:graphic>
          <a:graphicData uri="http://schemas.openxmlformats.org/drawingml/2006/table">
            <a:tbl>
              <a:tblPr firstRow="1" bandRow="1">
                <a:noFill/>
              </a:tblPr>
              <a:tblGrid>
                <a:gridCol w="521515">
                  <a:extLst>
                    <a:ext uri="{9D8B030D-6E8A-4147-A177-3AD203B41FA5}">
                      <a16:colId xmlns:a16="http://schemas.microsoft.com/office/drawing/2014/main" val="2425556707"/>
                    </a:ext>
                  </a:extLst>
                </a:gridCol>
                <a:gridCol w="1546562">
                  <a:extLst>
                    <a:ext uri="{9D8B030D-6E8A-4147-A177-3AD203B41FA5}">
                      <a16:colId xmlns:a16="http://schemas.microsoft.com/office/drawing/2014/main" val="3778971150"/>
                    </a:ext>
                  </a:extLst>
                </a:gridCol>
                <a:gridCol w="1496015">
                  <a:extLst>
                    <a:ext uri="{9D8B030D-6E8A-4147-A177-3AD203B41FA5}">
                      <a16:colId xmlns:a16="http://schemas.microsoft.com/office/drawing/2014/main" val="20003"/>
                    </a:ext>
                  </a:extLst>
                </a:gridCol>
                <a:gridCol w="1609997">
                  <a:extLst>
                    <a:ext uri="{9D8B030D-6E8A-4147-A177-3AD203B41FA5}">
                      <a16:colId xmlns:a16="http://schemas.microsoft.com/office/drawing/2014/main" val="1227205087"/>
                    </a:ext>
                  </a:extLst>
                </a:gridCol>
              </a:tblGrid>
              <a:tr h="777267">
                <a:tc>
                  <a:txBody>
                    <a:bodyPr/>
                    <a:lstStyle/>
                    <a:p>
                      <a:pPr marL="0" marR="0" lvl="0" indent="0" algn="ctr" rtl="0">
                        <a:spcBef>
                          <a:spcPts val="0"/>
                        </a:spcBef>
                        <a:spcAft>
                          <a:spcPts val="0"/>
                        </a:spcAft>
                        <a:buNone/>
                      </a:pPr>
                      <a:endParaRPr sz="2000" b="1" dirty="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rPr>
                        <a:t>el infinitivo</a:t>
                      </a:r>
                      <a:endParaRPr sz="2000" b="1" dirty="0">
                        <a:solidFill>
                          <a:srgbClr val="002060"/>
                        </a:solidFill>
                        <a:latin typeface="Century Gothic" panose="020B0502020202020204" pitchFamily="34" charset="0"/>
                      </a:endParaRPr>
                    </a:p>
                  </a:txBody>
                  <a:tcPr marL="91450" marR="91450" marT="45725" marB="45725" anchor="ctr">
                    <a:solidFill>
                      <a:schemeClr val="accent4">
                        <a:lumMod val="20000"/>
                        <a:lumOff val="80000"/>
                      </a:schemeClr>
                    </a:solidFill>
                  </a:tcPr>
                </a:tc>
                <a:tc>
                  <a:txBody>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rPr>
                        <a:t>solo pasado</a:t>
                      </a:r>
                      <a:endParaRPr sz="2000" b="1" dirty="0">
                        <a:solidFill>
                          <a:srgbClr val="002060"/>
                        </a:solidFill>
                        <a:latin typeface="Century Gothic" panose="020B0502020202020204" pitchFamily="34" charset="0"/>
                      </a:endParaRPr>
                    </a:p>
                  </a:txBody>
                  <a:tcPr marL="91450" marR="91450" marT="45725" marB="45725" anchor="ctr">
                    <a:solidFill>
                      <a:schemeClr val="accent4">
                        <a:lumMod val="20000"/>
                        <a:lumOff val="80000"/>
                      </a:schemeClr>
                    </a:solidFill>
                  </a:tcPr>
                </a:tc>
                <a:tc>
                  <a:txBody>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rPr>
                        <a:t>puede ser presente o pasado</a:t>
                      </a:r>
                      <a:endParaRPr sz="2000" b="1" dirty="0">
                        <a:solidFill>
                          <a:srgbClr val="002060"/>
                        </a:solidFill>
                        <a:latin typeface="Century Gothic" panose="020B0502020202020204" pitchFamily="34" charset="0"/>
                      </a:endParaRPr>
                    </a:p>
                  </a:txBody>
                  <a:tcPr marL="91450" marR="91450" marT="45725" marB="45725" anchor="ctr">
                    <a:solidFill>
                      <a:schemeClr val="accent4">
                        <a:lumMod val="20000"/>
                        <a:lumOff val="80000"/>
                      </a:schemeClr>
                    </a:solidFill>
                  </a:tcPr>
                </a:tc>
                <a:extLst>
                  <a:ext uri="{0D108BD9-81ED-4DB2-BD59-A6C34878D82A}">
                    <a16:rowId xmlns:a16="http://schemas.microsoft.com/office/drawing/2014/main" val="10000"/>
                  </a:ext>
                </a:extLst>
              </a:tr>
              <a:tr h="612262">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1</a:t>
                      </a:r>
                      <a:endParaRPr sz="200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612262">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2</a:t>
                      </a:r>
                      <a:endParaRPr sz="200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612262">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3</a:t>
                      </a:r>
                      <a:endParaRPr sz="200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12262">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4</a:t>
                      </a:r>
                      <a:endParaRPr sz="200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612262">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5</a:t>
                      </a:r>
                      <a:endParaRPr sz="200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612262">
                <a:tc>
                  <a:txBody>
                    <a:bodyPr/>
                    <a:lstStyle/>
                    <a:p>
                      <a:pPr marL="0" marR="0" lvl="0" indent="0" algn="l" rtl="0">
                        <a:spcBef>
                          <a:spcPts val="0"/>
                        </a:spcBef>
                        <a:spcAft>
                          <a:spcPts val="0"/>
                        </a:spcAft>
                        <a:buNone/>
                      </a:pPr>
                      <a:r>
                        <a:rPr lang="en-GB" sz="2000">
                          <a:solidFill>
                            <a:srgbClr val="002060"/>
                          </a:solidFill>
                          <a:latin typeface="Century Gothic" panose="020B0502020202020204" pitchFamily="34" charset="0"/>
                        </a:rPr>
                        <a:t>6</a:t>
                      </a:r>
                      <a:endParaRPr sz="200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5"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Oval Callout 6"/>
          <p:cNvSpPr/>
          <p:nvPr/>
        </p:nvSpPr>
        <p:spPr>
          <a:xfrm>
            <a:off x="294980" y="1553517"/>
            <a:ext cx="3131730" cy="1315179"/>
          </a:xfrm>
          <a:prstGeom prst="wedgeEllipseCallout">
            <a:avLst>
              <a:gd name="adj1" fmla="val -22820"/>
              <a:gd name="adj2" fmla="val 7108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1. </a:t>
            </a:r>
            <a:r>
              <a:rPr lang="en-GB" sz="2000" dirty="0" err="1">
                <a:solidFill>
                  <a:srgbClr val="002060"/>
                </a:solidFill>
              </a:rPr>
              <a:t>Crecimos</a:t>
            </a:r>
            <a:r>
              <a:rPr lang="en-GB" sz="2000" dirty="0">
                <a:solidFill>
                  <a:srgbClr val="002060"/>
                </a:solidFill>
              </a:rPr>
              <a:t> </a:t>
            </a:r>
            <a:r>
              <a:rPr lang="en-GB" sz="2000" dirty="0" err="1">
                <a:solidFill>
                  <a:srgbClr val="002060"/>
                </a:solidFill>
              </a:rPr>
              <a:t>en</a:t>
            </a:r>
            <a:r>
              <a:rPr lang="en-GB" sz="2000" dirty="0">
                <a:solidFill>
                  <a:srgbClr val="002060"/>
                </a:solidFill>
              </a:rPr>
              <a:t> el </a:t>
            </a:r>
            <a:r>
              <a:rPr lang="en-GB" sz="2000" dirty="0" err="1">
                <a:solidFill>
                  <a:srgbClr val="002060"/>
                </a:solidFill>
              </a:rPr>
              <a:t>mismo</a:t>
            </a:r>
            <a:r>
              <a:rPr lang="en-GB" sz="2000" dirty="0">
                <a:solidFill>
                  <a:srgbClr val="002060"/>
                </a:solidFill>
              </a:rPr>
              <a:t> barrio</a:t>
            </a:r>
          </a:p>
        </p:txBody>
      </p:sp>
      <p:sp>
        <p:nvSpPr>
          <p:cNvPr id="8" name="Oval Callout 7"/>
          <p:cNvSpPr/>
          <p:nvPr/>
        </p:nvSpPr>
        <p:spPr>
          <a:xfrm>
            <a:off x="3545323" y="3425498"/>
            <a:ext cx="2716737" cy="1560306"/>
          </a:xfrm>
          <a:prstGeom prst="wedgeEllipseCallout">
            <a:avLst>
              <a:gd name="adj1" fmla="val 56315"/>
              <a:gd name="adj2" fmla="val -359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4. </a:t>
            </a:r>
            <a:r>
              <a:rPr lang="en-GB" sz="2000" dirty="0" err="1">
                <a:solidFill>
                  <a:srgbClr val="002060"/>
                </a:solidFill>
              </a:rPr>
              <a:t>Decidimos</a:t>
            </a:r>
            <a:r>
              <a:rPr lang="en-GB" sz="2000" dirty="0">
                <a:solidFill>
                  <a:srgbClr val="002060"/>
                </a:solidFill>
              </a:rPr>
              <a:t> </a:t>
            </a:r>
            <a:r>
              <a:rPr lang="en-GB" sz="2000" dirty="0" err="1">
                <a:solidFill>
                  <a:srgbClr val="002060"/>
                </a:solidFill>
              </a:rPr>
              <a:t>tener</a:t>
            </a:r>
            <a:r>
              <a:rPr lang="en-GB" sz="2000" dirty="0">
                <a:solidFill>
                  <a:srgbClr val="002060"/>
                </a:solidFill>
              </a:rPr>
              <a:t> un </a:t>
            </a:r>
            <a:r>
              <a:rPr lang="en-GB" sz="2000" dirty="0" err="1">
                <a:solidFill>
                  <a:srgbClr val="002060"/>
                </a:solidFill>
              </a:rPr>
              <a:t>hijo</a:t>
            </a:r>
            <a:r>
              <a:rPr lang="en-GB" sz="2000" dirty="0">
                <a:solidFill>
                  <a:srgbClr val="002060"/>
                </a:solidFill>
              </a:rPr>
              <a:t>.</a:t>
            </a:r>
          </a:p>
        </p:txBody>
      </p:sp>
      <p:pic>
        <p:nvPicPr>
          <p:cNvPr id="10" name="Picture 2" descr="Powerpoint Check Mark 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9102" y="2497869"/>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owerpoint Check Mark 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2092" y="3080799"/>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228193" y="2566138"/>
            <a:ext cx="1404150" cy="400110"/>
          </a:xfrm>
          <a:prstGeom prst="rect">
            <a:avLst/>
          </a:prstGeom>
          <a:noFill/>
        </p:spPr>
        <p:txBody>
          <a:bodyPr wrap="square" rtlCol="0" anchor="ctr">
            <a:spAutoFit/>
          </a:bodyPr>
          <a:lstStyle/>
          <a:p>
            <a:pPr algn="ctr"/>
            <a:r>
              <a:rPr lang="en-GB" sz="2000" dirty="0" err="1">
                <a:solidFill>
                  <a:schemeClr val="accent5">
                    <a:lumMod val="50000"/>
                  </a:schemeClr>
                </a:solidFill>
              </a:rPr>
              <a:t>crecer</a:t>
            </a:r>
            <a:endParaRPr lang="en-GB" sz="2000" dirty="0">
              <a:solidFill>
                <a:schemeClr val="accent5">
                  <a:lumMod val="50000"/>
                </a:schemeClr>
              </a:solidFill>
            </a:endParaRPr>
          </a:p>
        </p:txBody>
      </p:sp>
      <p:sp>
        <p:nvSpPr>
          <p:cNvPr id="13" name="TextBox 12"/>
          <p:cNvSpPr txBox="1"/>
          <p:nvPr/>
        </p:nvSpPr>
        <p:spPr>
          <a:xfrm>
            <a:off x="7228193" y="3162131"/>
            <a:ext cx="1404150" cy="400110"/>
          </a:xfrm>
          <a:prstGeom prst="rect">
            <a:avLst/>
          </a:prstGeom>
          <a:noFill/>
        </p:spPr>
        <p:txBody>
          <a:bodyPr wrap="square" rtlCol="0" anchor="ctr">
            <a:spAutoFit/>
          </a:bodyPr>
          <a:lstStyle/>
          <a:p>
            <a:pPr algn="ctr"/>
            <a:r>
              <a:rPr lang="en-GB" sz="2000" dirty="0" err="1">
                <a:solidFill>
                  <a:schemeClr val="accent5">
                    <a:lumMod val="50000"/>
                  </a:schemeClr>
                </a:solidFill>
              </a:rPr>
              <a:t>vivir</a:t>
            </a:r>
            <a:endParaRPr lang="en-GB" sz="2000" dirty="0">
              <a:solidFill>
                <a:schemeClr val="accent5">
                  <a:lumMod val="50000"/>
                </a:schemeClr>
              </a:solidFill>
            </a:endParaRPr>
          </a:p>
        </p:txBody>
      </p:sp>
      <p:sp>
        <p:nvSpPr>
          <p:cNvPr id="14" name="Oval Callout 7">
            <a:extLst>
              <a:ext uri="{FF2B5EF4-FFF2-40B4-BE49-F238E27FC236}">
                <a16:creationId xmlns:a16="http://schemas.microsoft.com/office/drawing/2014/main" id="{EABAE11E-582F-8944-BAD9-7715E4865CE2}"/>
              </a:ext>
            </a:extLst>
          </p:cNvPr>
          <p:cNvSpPr/>
          <p:nvPr/>
        </p:nvSpPr>
        <p:spPr>
          <a:xfrm>
            <a:off x="3556402" y="1676197"/>
            <a:ext cx="2829220" cy="1351935"/>
          </a:xfrm>
          <a:prstGeom prst="wedgeEllipseCallout">
            <a:avLst>
              <a:gd name="adj1" fmla="val 42743"/>
              <a:gd name="adj2" fmla="val 6142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2. </a:t>
            </a:r>
            <a:r>
              <a:rPr lang="en-GB" sz="2000" dirty="0" err="1">
                <a:solidFill>
                  <a:srgbClr val="002060"/>
                </a:solidFill>
              </a:rPr>
              <a:t>Vivimos</a:t>
            </a:r>
            <a:r>
              <a:rPr lang="en-GB" sz="2000" dirty="0">
                <a:solidFill>
                  <a:srgbClr val="002060"/>
                </a:solidFill>
              </a:rPr>
              <a:t> </a:t>
            </a:r>
            <a:r>
              <a:rPr lang="en-GB" sz="2000" dirty="0" err="1">
                <a:solidFill>
                  <a:srgbClr val="002060"/>
                </a:solidFill>
              </a:rPr>
              <a:t>tiempos</a:t>
            </a:r>
            <a:r>
              <a:rPr lang="en-GB" sz="2000" dirty="0">
                <a:solidFill>
                  <a:srgbClr val="002060"/>
                </a:solidFill>
              </a:rPr>
              <a:t> </a:t>
            </a:r>
            <a:r>
              <a:rPr lang="en-GB" sz="2000" dirty="0" err="1">
                <a:solidFill>
                  <a:srgbClr val="002060"/>
                </a:solidFill>
              </a:rPr>
              <a:t>difíciles</a:t>
            </a:r>
            <a:r>
              <a:rPr lang="en-GB" sz="2000" dirty="0">
                <a:solidFill>
                  <a:srgbClr val="002060"/>
                </a:solidFill>
              </a:rPr>
              <a:t>.</a:t>
            </a:r>
          </a:p>
        </p:txBody>
      </p:sp>
      <p:sp>
        <p:nvSpPr>
          <p:cNvPr id="16" name="Oval Callout 7">
            <a:extLst>
              <a:ext uri="{FF2B5EF4-FFF2-40B4-BE49-F238E27FC236}">
                <a16:creationId xmlns:a16="http://schemas.microsoft.com/office/drawing/2014/main" id="{E8F7B37C-CAFF-0343-B06E-509E1B4D953C}"/>
              </a:ext>
            </a:extLst>
          </p:cNvPr>
          <p:cNvSpPr/>
          <p:nvPr/>
        </p:nvSpPr>
        <p:spPr>
          <a:xfrm>
            <a:off x="277771" y="3243917"/>
            <a:ext cx="3148939" cy="1560306"/>
          </a:xfrm>
          <a:prstGeom prst="wedgeEllipseCallout">
            <a:avLst>
              <a:gd name="adj1" fmla="val -46704"/>
              <a:gd name="adj2" fmla="val -4512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3. </a:t>
            </a:r>
            <a:r>
              <a:rPr lang="en-GB" sz="2000" dirty="0" err="1">
                <a:solidFill>
                  <a:srgbClr val="002060"/>
                </a:solidFill>
              </a:rPr>
              <a:t>Compartimos</a:t>
            </a:r>
            <a:r>
              <a:rPr lang="en-GB" sz="2000" dirty="0">
                <a:solidFill>
                  <a:srgbClr val="002060"/>
                </a:solidFill>
              </a:rPr>
              <a:t> </a:t>
            </a:r>
            <a:r>
              <a:rPr lang="en-GB" sz="2000" dirty="0" err="1">
                <a:solidFill>
                  <a:srgbClr val="002060"/>
                </a:solidFill>
              </a:rPr>
              <a:t>muchas</a:t>
            </a:r>
            <a:r>
              <a:rPr lang="en-GB" sz="2000" dirty="0">
                <a:solidFill>
                  <a:srgbClr val="002060"/>
                </a:solidFill>
              </a:rPr>
              <a:t> </a:t>
            </a:r>
            <a:r>
              <a:rPr lang="en-GB" sz="2000" dirty="0" err="1">
                <a:solidFill>
                  <a:srgbClr val="002060"/>
                </a:solidFill>
              </a:rPr>
              <a:t>experiencias</a:t>
            </a:r>
            <a:r>
              <a:rPr lang="en-GB" sz="2000" dirty="0">
                <a:solidFill>
                  <a:srgbClr val="002060"/>
                </a:solidFill>
              </a:rPr>
              <a:t>.</a:t>
            </a:r>
          </a:p>
        </p:txBody>
      </p:sp>
      <p:sp>
        <p:nvSpPr>
          <p:cNvPr id="17" name="Oval Callout 7">
            <a:extLst>
              <a:ext uri="{FF2B5EF4-FFF2-40B4-BE49-F238E27FC236}">
                <a16:creationId xmlns:a16="http://schemas.microsoft.com/office/drawing/2014/main" id="{F91A1EC6-BA94-044B-8BDB-70BE596BF7CA}"/>
              </a:ext>
            </a:extLst>
          </p:cNvPr>
          <p:cNvSpPr/>
          <p:nvPr/>
        </p:nvSpPr>
        <p:spPr>
          <a:xfrm>
            <a:off x="511081" y="4932042"/>
            <a:ext cx="2829220" cy="1351935"/>
          </a:xfrm>
          <a:prstGeom prst="wedgeEllipseCallout">
            <a:avLst>
              <a:gd name="adj1" fmla="val -53695"/>
              <a:gd name="adj2" fmla="val -5748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5. </a:t>
            </a:r>
            <a:r>
              <a:rPr lang="en-GB" sz="2000" dirty="0" err="1">
                <a:solidFill>
                  <a:srgbClr val="002060"/>
                </a:solidFill>
              </a:rPr>
              <a:t>Perdimos</a:t>
            </a:r>
            <a:r>
              <a:rPr lang="en-GB" sz="2000" dirty="0">
                <a:solidFill>
                  <a:srgbClr val="002060"/>
                </a:solidFill>
              </a:rPr>
              <a:t> </a:t>
            </a:r>
            <a:r>
              <a:rPr lang="en-GB" sz="2000" dirty="0" err="1">
                <a:solidFill>
                  <a:srgbClr val="002060"/>
                </a:solidFill>
              </a:rPr>
              <a:t>muchos</a:t>
            </a:r>
            <a:r>
              <a:rPr lang="en-GB" sz="2000" dirty="0">
                <a:solidFill>
                  <a:srgbClr val="002060"/>
                </a:solidFill>
              </a:rPr>
              <a:t> </a:t>
            </a:r>
            <a:r>
              <a:rPr lang="en-GB" sz="2000" dirty="0" err="1">
                <a:solidFill>
                  <a:srgbClr val="002060"/>
                </a:solidFill>
              </a:rPr>
              <a:t>derechos</a:t>
            </a:r>
            <a:r>
              <a:rPr lang="en-GB" sz="2000" dirty="0">
                <a:solidFill>
                  <a:srgbClr val="002060"/>
                </a:solidFill>
              </a:rPr>
              <a:t>.</a:t>
            </a:r>
          </a:p>
        </p:txBody>
      </p:sp>
      <p:sp>
        <p:nvSpPr>
          <p:cNvPr id="18" name="Oval Callout 7">
            <a:extLst>
              <a:ext uri="{FF2B5EF4-FFF2-40B4-BE49-F238E27FC236}">
                <a16:creationId xmlns:a16="http://schemas.microsoft.com/office/drawing/2014/main" id="{BA5CFCFB-CEB0-D34D-BACD-2068DCDD547A}"/>
              </a:ext>
            </a:extLst>
          </p:cNvPr>
          <p:cNvSpPr/>
          <p:nvPr/>
        </p:nvSpPr>
        <p:spPr>
          <a:xfrm>
            <a:off x="3616737" y="5145240"/>
            <a:ext cx="2829220" cy="1138737"/>
          </a:xfrm>
          <a:prstGeom prst="wedgeEllipseCallout">
            <a:avLst>
              <a:gd name="adj1" fmla="val -55259"/>
              <a:gd name="adj2" fmla="val 3960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6. </a:t>
            </a:r>
            <a:r>
              <a:rPr lang="en-GB" sz="2000" dirty="0" err="1">
                <a:solidFill>
                  <a:srgbClr val="002060"/>
                </a:solidFill>
              </a:rPr>
              <a:t>Huimos</a:t>
            </a:r>
            <a:r>
              <a:rPr lang="en-GB" sz="2000" dirty="0">
                <a:solidFill>
                  <a:srgbClr val="002060"/>
                </a:solidFill>
              </a:rPr>
              <a:t> de </a:t>
            </a:r>
            <a:r>
              <a:rPr lang="en-GB" sz="2000" dirty="0" err="1">
                <a:solidFill>
                  <a:srgbClr val="002060"/>
                </a:solidFill>
              </a:rPr>
              <a:t>nuestro</a:t>
            </a:r>
            <a:r>
              <a:rPr lang="en-GB" sz="2000" dirty="0">
                <a:solidFill>
                  <a:srgbClr val="002060"/>
                </a:solidFill>
              </a:rPr>
              <a:t> pueblo.</a:t>
            </a:r>
          </a:p>
        </p:txBody>
      </p:sp>
      <p:sp>
        <p:nvSpPr>
          <p:cNvPr id="19" name="TextBox 12">
            <a:extLst>
              <a:ext uri="{FF2B5EF4-FFF2-40B4-BE49-F238E27FC236}">
                <a16:creationId xmlns:a16="http://schemas.microsoft.com/office/drawing/2014/main" id="{F4FFA658-05FA-B94A-826C-1194EB332E1C}"/>
              </a:ext>
            </a:extLst>
          </p:cNvPr>
          <p:cNvSpPr txBox="1"/>
          <p:nvPr/>
        </p:nvSpPr>
        <p:spPr>
          <a:xfrm>
            <a:off x="7228193" y="3758124"/>
            <a:ext cx="1404150" cy="400110"/>
          </a:xfrm>
          <a:prstGeom prst="rect">
            <a:avLst/>
          </a:prstGeom>
          <a:noFill/>
        </p:spPr>
        <p:txBody>
          <a:bodyPr wrap="square" rtlCol="0" anchor="ctr">
            <a:spAutoFit/>
          </a:bodyPr>
          <a:lstStyle/>
          <a:p>
            <a:pPr algn="ctr"/>
            <a:r>
              <a:rPr lang="en-GB" sz="2000" dirty="0" err="1">
                <a:solidFill>
                  <a:schemeClr val="accent5">
                    <a:lumMod val="50000"/>
                  </a:schemeClr>
                </a:solidFill>
              </a:rPr>
              <a:t>compartir</a:t>
            </a:r>
            <a:endParaRPr lang="en-GB" sz="2000" dirty="0">
              <a:solidFill>
                <a:schemeClr val="accent5">
                  <a:lumMod val="50000"/>
                </a:schemeClr>
              </a:solidFill>
            </a:endParaRPr>
          </a:p>
        </p:txBody>
      </p:sp>
      <p:sp>
        <p:nvSpPr>
          <p:cNvPr id="20" name="TextBox 12">
            <a:extLst>
              <a:ext uri="{FF2B5EF4-FFF2-40B4-BE49-F238E27FC236}">
                <a16:creationId xmlns:a16="http://schemas.microsoft.com/office/drawing/2014/main" id="{CB1EB060-BAF6-6648-9D69-EF1DEEA157E3}"/>
              </a:ext>
            </a:extLst>
          </p:cNvPr>
          <p:cNvSpPr txBox="1"/>
          <p:nvPr/>
        </p:nvSpPr>
        <p:spPr>
          <a:xfrm>
            <a:off x="7228193" y="4354117"/>
            <a:ext cx="1404150" cy="400110"/>
          </a:xfrm>
          <a:prstGeom prst="rect">
            <a:avLst/>
          </a:prstGeom>
          <a:noFill/>
        </p:spPr>
        <p:txBody>
          <a:bodyPr wrap="square" rtlCol="0" anchor="ctr">
            <a:spAutoFit/>
          </a:bodyPr>
          <a:lstStyle/>
          <a:p>
            <a:pPr algn="ctr"/>
            <a:r>
              <a:rPr lang="en-GB" sz="2000" dirty="0" err="1">
                <a:solidFill>
                  <a:schemeClr val="accent5">
                    <a:lumMod val="50000"/>
                  </a:schemeClr>
                </a:solidFill>
              </a:rPr>
              <a:t>decidir</a:t>
            </a:r>
            <a:endParaRPr lang="en-GB" sz="2000" dirty="0">
              <a:solidFill>
                <a:schemeClr val="accent5">
                  <a:lumMod val="50000"/>
                </a:schemeClr>
              </a:solidFill>
            </a:endParaRPr>
          </a:p>
        </p:txBody>
      </p:sp>
      <p:sp>
        <p:nvSpPr>
          <p:cNvPr id="21" name="TextBox 12">
            <a:extLst>
              <a:ext uri="{FF2B5EF4-FFF2-40B4-BE49-F238E27FC236}">
                <a16:creationId xmlns:a16="http://schemas.microsoft.com/office/drawing/2014/main" id="{BC892441-3424-184E-AB62-C04FE4F39E76}"/>
              </a:ext>
            </a:extLst>
          </p:cNvPr>
          <p:cNvSpPr txBox="1"/>
          <p:nvPr/>
        </p:nvSpPr>
        <p:spPr>
          <a:xfrm>
            <a:off x="7228193" y="4950110"/>
            <a:ext cx="1404150" cy="400110"/>
          </a:xfrm>
          <a:prstGeom prst="rect">
            <a:avLst/>
          </a:prstGeom>
          <a:noFill/>
        </p:spPr>
        <p:txBody>
          <a:bodyPr wrap="square" rtlCol="0" anchor="ctr">
            <a:spAutoFit/>
          </a:bodyPr>
          <a:lstStyle/>
          <a:p>
            <a:pPr algn="ctr"/>
            <a:r>
              <a:rPr lang="en-GB" sz="2000" dirty="0" err="1">
                <a:solidFill>
                  <a:schemeClr val="accent5">
                    <a:lumMod val="50000"/>
                  </a:schemeClr>
                </a:solidFill>
              </a:rPr>
              <a:t>perder</a:t>
            </a:r>
            <a:endParaRPr lang="en-GB" sz="2000" dirty="0">
              <a:solidFill>
                <a:schemeClr val="accent5">
                  <a:lumMod val="50000"/>
                </a:schemeClr>
              </a:solidFill>
            </a:endParaRPr>
          </a:p>
        </p:txBody>
      </p:sp>
      <p:sp>
        <p:nvSpPr>
          <p:cNvPr id="22" name="TextBox 12">
            <a:extLst>
              <a:ext uri="{FF2B5EF4-FFF2-40B4-BE49-F238E27FC236}">
                <a16:creationId xmlns:a16="http://schemas.microsoft.com/office/drawing/2014/main" id="{0B558B9D-4F12-7948-B96C-8C743C773B7C}"/>
              </a:ext>
            </a:extLst>
          </p:cNvPr>
          <p:cNvSpPr txBox="1"/>
          <p:nvPr/>
        </p:nvSpPr>
        <p:spPr>
          <a:xfrm>
            <a:off x="7228193" y="5546102"/>
            <a:ext cx="1404150" cy="400110"/>
          </a:xfrm>
          <a:prstGeom prst="rect">
            <a:avLst/>
          </a:prstGeom>
          <a:noFill/>
        </p:spPr>
        <p:txBody>
          <a:bodyPr wrap="square" rtlCol="0" anchor="ctr">
            <a:spAutoFit/>
          </a:bodyPr>
          <a:lstStyle/>
          <a:p>
            <a:pPr algn="ctr"/>
            <a:r>
              <a:rPr lang="en-GB" sz="2000" dirty="0" err="1">
                <a:solidFill>
                  <a:schemeClr val="accent5">
                    <a:lumMod val="50000"/>
                  </a:schemeClr>
                </a:solidFill>
              </a:rPr>
              <a:t>huir</a:t>
            </a:r>
            <a:endParaRPr lang="en-GB" sz="2000" dirty="0">
              <a:solidFill>
                <a:schemeClr val="accent5">
                  <a:lumMod val="50000"/>
                </a:schemeClr>
              </a:solidFill>
            </a:endParaRPr>
          </a:p>
        </p:txBody>
      </p:sp>
      <p:pic>
        <p:nvPicPr>
          <p:cNvPr id="23" name="Picture 2" descr="Powerpoint Check Mark Symbol">
            <a:extLst>
              <a:ext uri="{FF2B5EF4-FFF2-40B4-BE49-F238E27FC236}">
                <a16:creationId xmlns:a16="http://schemas.microsoft.com/office/drawing/2014/main" id="{3EEA98C4-5F86-A74C-AA21-AB56F2514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7199" y="3689855"/>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owerpoint Check Mark Symbol">
            <a:extLst>
              <a:ext uri="{FF2B5EF4-FFF2-40B4-BE49-F238E27FC236}">
                <a16:creationId xmlns:a16="http://schemas.microsoft.com/office/drawing/2014/main" id="{306216A8-D47E-314A-A580-4477826D32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7199" y="4335844"/>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owerpoint Check Mark Symbol">
            <a:extLst>
              <a:ext uri="{FF2B5EF4-FFF2-40B4-BE49-F238E27FC236}">
                <a16:creationId xmlns:a16="http://schemas.microsoft.com/office/drawing/2014/main" id="{EC87411C-C02D-CE41-A67C-5E8CC8CFE8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9102" y="4932042"/>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werpoint Check Mark Symbol">
            <a:extLst>
              <a:ext uri="{FF2B5EF4-FFF2-40B4-BE49-F238E27FC236}">
                <a16:creationId xmlns:a16="http://schemas.microsoft.com/office/drawing/2014/main" id="{56D709AD-7EEF-1443-9128-41F442525B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7199" y="5554355"/>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6665048" y="1398481"/>
            <a:ext cx="5174089" cy="1013518"/>
          </a:xfrm>
          <a:prstGeom prst="wedgeRoundRectCallout">
            <a:avLst>
              <a:gd name="adj1" fmla="val -62804"/>
              <a:gd name="adj2" fmla="val 2593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a:t>
            </a:r>
            <a:r>
              <a:rPr lang="en-GB" sz="2000" b="1" dirty="0" err="1">
                <a:solidFill>
                  <a:schemeClr val="accent5">
                    <a:lumMod val="50000"/>
                  </a:schemeClr>
                </a:solidFill>
              </a:rPr>
              <a:t>Vivir</a:t>
            </a:r>
            <a:r>
              <a:rPr lang="en-GB" sz="2000" dirty="0">
                <a:solidFill>
                  <a:schemeClr val="accent5">
                    <a:lumMod val="50000"/>
                  </a:schemeClr>
                </a:solidFill>
              </a:rPr>
              <a:t>’ is </a:t>
            </a:r>
            <a:r>
              <a:rPr lang="en-GB" sz="2000">
                <a:solidFill>
                  <a:schemeClr val="accent5">
                    <a:lumMod val="50000"/>
                  </a:schemeClr>
                </a:solidFill>
              </a:rPr>
              <a:t>used here with </a:t>
            </a:r>
            <a:r>
              <a:rPr lang="en-GB" sz="2000" dirty="0">
                <a:solidFill>
                  <a:schemeClr val="accent5">
                    <a:lumMod val="50000"/>
                  </a:schemeClr>
                </a:solidFill>
              </a:rPr>
              <a:t>a new meaning: ‘to experience’ or ‘to live through’.</a:t>
            </a:r>
          </a:p>
        </p:txBody>
      </p:sp>
      <p:pic>
        <p:nvPicPr>
          <p:cNvPr id="27" name="Imagen 35" descr="Una caricatura de una persona&#10;&#10;Descripción generada automáticamente con confianza media">
            <a:extLst>
              <a:ext uri="{FF2B5EF4-FFF2-40B4-BE49-F238E27FC236}">
                <a16:creationId xmlns:a16="http://schemas.microsoft.com/office/drawing/2014/main" id="{BCB36701-902C-B346-AB45-7298B714C017}"/>
              </a:ext>
            </a:extLst>
          </p:cNvPr>
          <p:cNvPicPr>
            <a:picLocks noChangeAspect="1"/>
          </p:cNvPicPr>
          <p:nvPr/>
        </p:nvPicPr>
        <p:blipFill rotWithShape="1">
          <a:blip r:embed="rId4"/>
          <a:srcRect l="48118" r="28231"/>
          <a:stretch/>
        </p:blipFill>
        <p:spPr>
          <a:xfrm>
            <a:off x="9810530" y="-65872"/>
            <a:ext cx="620515" cy="1475815"/>
          </a:xfrm>
          <a:prstGeom prst="rect">
            <a:avLst/>
          </a:prstGeom>
        </p:spPr>
      </p:pic>
      <p:pic>
        <p:nvPicPr>
          <p:cNvPr id="28" name="Imagen 36" descr="Una caricatura de una persona&#10;&#10;Descripción generada automáticamente con confianza media">
            <a:extLst>
              <a:ext uri="{FF2B5EF4-FFF2-40B4-BE49-F238E27FC236}">
                <a16:creationId xmlns:a16="http://schemas.microsoft.com/office/drawing/2014/main" id="{A0311549-79BB-5F44-89C7-CAF39AC36D03}"/>
              </a:ext>
            </a:extLst>
          </p:cNvPr>
          <p:cNvPicPr>
            <a:picLocks noChangeAspect="1"/>
          </p:cNvPicPr>
          <p:nvPr/>
        </p:nvPicPr>
        <p:blipFill rotWithShape="1">
          <a:blip r:embed="rId4"/>
          <a:srcRect l="24306" r="50325"/>
          <a:stretch/>
        </p:blipFill>
        <p:spPr>
          <a:xfrm flipH="1">
            <a:off x="9362958" y="6778"/>
            <a:ext cx="585477" cy="1428442"/>
          </a:xfrm>
          <a:prstGeom prst="rect">
            <a:avLst/>
          </a:prstGeom>
        </p:spPr>
      </p:pic>
    </p:spTree>
    <p:extLst>
      <p:ext uri="{BB962C8B-B14F-4D97-AF65-F5344CB8AC3E}">
        <p14:creationId xmlns:p14="http://schemas.microsoft.com/office/powerpoint/2010/main" val="135191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20" grpId="0"/>
      <p:bldP spid="21" grpId="0"/>
      <p:bldP spid="22" grpId="0"/>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889462" y="2013867"/>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sentir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8756518" y="5240208"/>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asistir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8790484" y="3169250"/>
            <a:ext cx="3367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raíz</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889462" y="4373194"/>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oír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8756518" y="1325404"/>
            <a:ext cx="34354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experiencia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CuadroTexto 7">
            <a:extLst>
              <a:ext uri="{FF2B5EF4-FFF2-40B4-BE49-F238E27FC236}">
                <a16:creationId xmlns:a16="http://schemas.microsoft.com/office/drawing/2014/main" id="{C5FA3B71-E860-7247-B676-C9A759BB0CFC}"/>
              </a:ext>
            </a:extLst>
          </p:cNvPr>
          <p:cNvSpPr txBox="1"/>
          <p:nvPr/>
        </p:nvSpPr>
        <p:spPr>
          <a:xfrm>
            <a:off x="5773794" y="4682014"/>
            <a:ext cx="2714205" cy="1446550"/>
          </a:xfrm>
          <a:prstGeom prst="rect">
            <a:avLst/>
          </a:prstGeom>
          <a:noFill/>
        </p:spPr>
        <p:txBody>
          <a:bodyPr wrap="none" rtlCol="0">
            <a:spAutoFit/>
          </a:bodyPr>
          <a:lstStyle/>
          <a:p>
            <a:pPr algn="l"/>
            <a:r>
              <a:rPr lang="es-GB" sz="4400" dirty="0">
                <a:solidFill>
                  <a:srgbClr val="7030A0"/>
                </a:solidFill>
                <a:latin typeface="Century Schoolbook" panose="02040604050505020304" pitchFamily="18" charset="0"/>
              </a:rPr>
              <a:t>to attend,</a:t>
            </a:r>
          </a:p>
          <a:p>
            <a:pPr algn="l"/>
            <a:r>
              <a:rPr lang="en-GB" sz="4400">
                <a:solidFill>
                  <a:srgbClr val="7030A0"/>
                </a:solidFill>
                <a:latin typeface="Century Schoolbook" panose="02040604050505020304" pitchFamily="18" charset="0"/>
              </a:rPr>
              <a:t>to go to</a:t>
            </a:r>
            <a:endParaRPr lang="es-GB" sz="4400" dirty="0">
              <a:solidFill>
                <a:srgbClr val="7030A0"/>
              </a:solidFill>
              <a:latin typeface="Century Schoolbook" panose="02040604050505020304" pitchFamily="18" charset="0"/>
            </a:endParaRPr>
          </a:p>
        </p:txBody>
      </p:sp>
      <p:sp>
        <p:nvSpPr>
          <p:cNvPr id="15" name="CuadroTexto 14">
            <a:extLst>
              <a:ext uri="{FF2B5EF4-FFF2-40B4-BE49-F238E27FC236}">
                <a16:creationId xmlns:a16="http://schemas.microsoft.com/office/drawing/2014/main" id="{8466D991-09C7-424D-ABE6-2E489009A033}"/>
              </a:ext>
            </a:extLst>
          </p:cNvPr>
          <p:cNvSpPr txBox="1"/>
          <p:nvPr/>
        </p:nvSpPr>
        <p:spPr>
          <a:xfrm>
            <a:off x="205570" y="5624403"/>
            <a:ext cx="2363147"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a:solidFill>
                  <a:schemeClr val="accent5">
                    <a:lumMod val="50000"/>
                  </a:schemeClr>
                </a:solidFill>
                <a:highlight>
                  <a:srgbClr val="E3EAFD"/>
                </a:highlight>
              </a:rPr>
              <a:t>to </a:t>
            </a:r>
            <a:r>
              <a:rPr lang="es-ES" sz="2000" dirty="0" err="1">
                <a:solidFill>
                  <a:schemeClr val="accent5">
                    <a:lumMod val="50000"/>
                  </a:schemeClr>
                </a:solidFill>
                <a:highlight>
                  <a:srgbClr val="E3EAFD"/>
                </a:highlight>
              </a:rPr>
              <a:t>hear</a:t>
            </a:r>
            <a:r>
              <a:rPr lang="es-ES" sz="2000" dirty="0">
                <a:solidFill>
                  <a:schemeClr val="accent5">
                    <a:lumMod val="50000"/>
                  </a:schemeClr>
                </a:solidFill>
                <a:highlight>
                  <a:srgbClr val="E3EAFD"/>
                </a:highlight>
              </a:rPr>
              <a:t>, </a:t>
            </a:r>
            <a:r>
              <a:rPr lang="es-ES" sz="2000" dirty="0" err="1">
                <a:solidFill>
                  <a:schemeClr val="accent5">
                    <a:lumMod val="50000"/>
                  </a:schemeClr>
                </a:solidFill>
                <a:highlight>
                  <a:srgbClr val="E3EAFD"/>
                </a:highlight>
              </a:rPr>
              <a:t>hearing</a:t>
            </a:r>
            <a:r>
              <a:rPr lang="x-none" sz="2000">
                <a:solidFill>
                  <a:schemeClr val="accent5">
                    <a:lumMod val="50000"/>
                  </a:schemeClr>
                </a:solidFill>
              </a:rPr>
              <a:t>]</a:t>
            </a:r>
            <a:endParaRPr lang="x-none" sz="2000" dirty="0">
              <a:solidFill>
                <a:schemeClr val="accent5">
                  <a:lumMod val="50000"/>
                </a:schemeClr>
              </a:solidFill>
            </a:endParaRPr>
          </a:p>
        </p:txBody>
      </p:sp>
      <p:sp>
        <p:nvSpPr>
          <p:cNvPr id="18" name="CuadroTexto 17">
            <a:extLst>
              <a:ext uri="{FF2B5EF4-FFF2-40B4-BE49-F238E27FC236}">
                <a16:creationId xmlns:a16="http://schemas.microsoft.com/office/drawing/2014/main" id="{77E8DF81-F26C-CD44-85E1-882A2744D42E}"/>
              </a:ext>
            </a:extLst>
          </p:cNvPr>
          <p:cNvSpPr txBox="1"/>
          <p:nvPr/>
        </p:nvSpPr>
        <p:spPr>
          <a:xfrm>
            <a:off x="6698728" y="3904939"/>
            <a:ext cx="864339"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root</a:t>
            </a:r>
            <a:r>
              <a:rPr lang="x-none" sz="2000">
                <a:solidFill>
                  <a:schemeClr val="accent5">
                    <a:lumMod val="50000"/>
                  </a:schemeClr>
                </a:solidFill>
              </a:rPr>
              <a:t>]</a:t>
            </a:r>
            <a:endParaRPr lang="x-none" sz="2000" dirty="0">
              <a:solidFill>
                <a:schemeClr val="accent5">
                  <a:lumMod val="50000"/>
                </a:schemeClr>
              </a:solidFill>
            </a:endParaRPr>
          </a:p>
        </p:txBody>
      </p:sp>
      <p:pic>
        <p:nvPicPr>
          <p:cNvPr id="3" name="Imagen 2">
            <a:extLst>
              <a:ext uri="{FF2B5EF4-FFF2-40B4-BE49-F238E27FC236}">
                <a16:creationId xmlns:a16="http://schemas.microsoft.com/office/drawing/2014/main" id="{F4A367C9-AE85-6746-8ED4-947949300AC8}"/>
              </a:ext>
            </a:extLst>
          </p:cNvPr>
          <p:cNvPicPr>
            <a:picLocks noChangeAspect="1"/>
          </p:cNvPicPr>
          <p:nvPr/>
        </p:nvPicPr>
        <p:blipFill>
          <a:blip r:embed="rId4"/>
          <a:stretch>
            <a:fillRect/>
          </a:stretch>
        </p:blipFill>
        <p:spPr>
          <a:xfrm>
            <a:off x="743407" y="4203925"/>
            <a:ext cx="1186993" cy="1382368"/>
          </a:xfrm>
          <a:prstGeom prst="rect">
            <a:avLst/>
          </a:prstGeom>
        </p:spPr>
      </p:pic>
      <p:sp>
        <p:nvSpPr>
          <p:cNvPr id="19" name="CuadroTexto 18">
            <a:extLst>
              <a:ext uri="{FF2B5EF4-FFF2-40B4-BE49-F238E27FC236}">
                <a16:creationId xmlns:a16="http://schemas.microsoft.com/office/drawing/2014/main" id="{3E00F727-A9B6-5D47-8FC4-573EA0D93D79}"/>
              </a:ext>
            </a:extLst>
          </p:cNvPr>
          <p:cNvSpPr txBox="1"/>
          <p:nvPr/>
        </p:nvSpPr>
        <p:spPr>
          <a:xfrm>
            <a:off x="302678" y="1473980"/>
            <a:ext cx="3048094" cy="1446550"/>
          </a:xfrm>
          <a:prstGeom prst="rect">
            <a:avLst/>
          </a:prstGeom>
          <a:noFill/>
        </p:spPr>
        <p:txBody>
          <a:bodyPr wrap="square" rtlCol="0">
            <a:spAutoFit/>
          </a:bodyPr>
          <a:lstStyle/>
          <a:p>
            <a:pPr algn="l"/>
            <a:r>
              <a:rPr lang="es-GB" sz="4400" dirty="0">
                <a:solidFill>
                  <a:srgbClr val="00B050"/>
                </a:solidFill>
                <a:latin typeface="Chalkboard" panose="03050602040202020205" pitchFamily="66" charset="77"/>
              </a:rPr>
              <a:t>to feel, feeling</a:t>
            </a:r>
          </a:p>
        </p:txBody>
      </p:sp>
      <p:sp>
        <p:nvSpPr>
          <p:cNvPr id="21" name="CuadroTexto 20">
            <a:extLst>
              <a:ext uri="{FF2B5EF4-FFF2-40B4-BE49-F238E27FC236}">
                <a16:creationId xmlns:a16="http://schemas.microsoft.com/office/drawing/2014/main" id="{BC9BB041-F2A4-A945-A7FC-E769B2713508}"/>
              </a:ext>
            </a:extLst>
          </p:cNvPr>
          <p:cNvSpPr txBox="1"/>
          <p:nvPr/>
        </p:nvSpPr>
        <p:spPr>
          <a:xfrm>
            <a:off x="5540420" y="1289574"/>
            <a:ext cx="3048094" cy="646331"/>
          </a:xfrm>
          <a:prstGeom prst="rect">
            <a:avLst/>
          </a:prstGeom>
          <a:noFill/>
        </p:spPr>
        <p:txBody>
          <a:bodyPr wrap="square" rtlCol="0">
            <a:spAutoFit/>
          </a:bodyPr>
          <a:lstStyle/>
          <a:p>
            <a:pPr algn="l"/>
            <a:r>
              <a:rPr lang="es-GB" sz="3600" dirty="0">
                <a:solidFill>
                  <a:srgbClr val="0070C0"/>
                </a:solidFill>
                <a:latin typeface="Lucida Console" panose="020B0609040504020204" pitchFamily="49" charset="0"/>
              </a:rPr>
              <a:t>experience</a:t>
            </a:r>
          </a:p>
        </p:txBody>
      </p:sp>
      <p:pic>
        <p:nvPicPr>
          <p:cNvPr id="4" name="Imagen 3">
            <a:extLst>
              <a:ext uri="{FF2B5EF4-FFF2-40B4-BE49-F238E27FC236}">
                <a16:creationId xmlns:a16="http://schemas.microsoft.com/office/drawing/2014/main" id="{900571D4-FD46-414E-86BF-C368E10568F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31902" y="2635293"/>
            <a:ext cx="1587733" cy="1254371"/>
          </a:xfrm>
          <a:prstGeom prst="rect">
            <a:avLst/>
          </a:prstGeom>
        </p:spPr>
      </p:pic>
      <p:sp>
        <p:nvSpPr>
          <p:cNvPr id="22" name="Llamada rectangular redondeada 21">
            <a:extLst>
              <a:ext uri="{FF2B5EF4-FFF2-40B4-BE49-F238E27FC236}">
                <a16:creationId xmlns:a16="http://schemas.microsoft.com/office/drawing/2014/main" id="{E1481E0C-D3D7-454D-982A-04DA139E89F5}"/>
              </a:ext>
            </a:extLst>
          </p:cNvPr>
          <p:cNvSpPr/>
          <p:nvPr/>
        </p:nvSpPr>
        <p:spPr>
          <a:xfrm>
            <a:off x="4446768" y="1248480"/>
            <a:ext cx="7331944" cy="1336154"/>
          </a:xfrm>
          <a:prstGeom prst="wedgeRoundRectCallout">
            <a:avLst>
              <a:gd name="adj1" fmla="val -54994"/>
              <a:gd name="adj2" fmla="val 1268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203864"/>
                </a:solidFill>
              </a:rPr>
              <a:t>In </a:t>
            </a:r>
            <a:r>
              <a:rPr lang="es-ES" sz="2000" dirty="0" err="1">
                <a:solidFill>
                  <a:srgbClr val="203864"/>
                </a:solidFill>
              </a:rPr>
              <a:t>Spanish</a:t>
            </a:r>
            <a:r>
              <a:rPr lang="es-ES" sz="2000" dirty="0">
                <a:solidFill>
                  <a:srgbClr val="203864"/>
                </a:solidFill>
              </a:rPr>
              <a:t>, </a:t>
            </a:r>
            <a:r>
              <a:rPr lang="es-ES" sz="2000" dirty="0" err="1">
                <a:solidFill>
                  <a:srgbClr val="203864"/>
                </a:solidFill>
              </a:rPr>
              <a:t>the</a:t>
            </a:r>
            <a:r>
              <a:rPr lang="es-ES" sz="2000" dirty="0">
                <a:solidFill>
                  <a:srgbClr val="203864"/>
                </a:solidFill>
              </a:rPr>
              <a:t> </a:t>
            </a:r>
            <a:r>
              <a:rPr lang="es-ES" sz="2000" dirty="0" err="1">
                <a:solidFill>
                  <a:srgbClr val="203864"/>
                </a:solidFill>
              </a:rPr>
              <a:t>verb</a:t>
            </a:r>
            <a:r>
              <a:rPr lang="es-ES" sz="2000" dirty="0">
                <a:solidFill>
                  <a:srgbClr val="203864"/>
                </a:solidFill>
              </a:rPr>
              <a:t> ‘sentir’ </a:t>
            </a:r>
            <a:r>
              <a:rPr lang="es-ES" sz="2000" err="1">
                <a:solidFill>
                  <a:srgbClr val="203864"/>
                </a:solidFill>
              </a:rPr>
              <a:t>is</a:t>
            </a:r>
            <a:r>
              <a:rPr lang="es-ES" sz="2000">
                <a:solidFill>
                  <a:srgbClr val="203864"/>
                </a:solidFill>
              </a:rPr>
              <a:t> often used </a:t>
            </a:r>
            <a:r>
              <a:rPr lang="es-ES" sz="2000" dirty="0" err="1">
                <a:solidFill>
                  <a:srgbClr val="203864"/>
                </a:solidFill>
              </a:rPr>
              <a:t>with</a:t>
            </a:r>
            <a:r>
              <a:rPr lang="es-ES" sz="2000" dirty="0">
                <a:solidFill>
                  <a:srgbClr val="203864"/>
                </a:solidFill>
              </a:rPr>
              <a:t> </a:t>
            </a:r>
            <a:r>
              <a:rPr lang="es-ES" sz="2000" b="1" err="1">
                <a:solidFill>
                  <a:srgbClr val="203864"/>
                </a:solidFill>
              </a:rPr>
              <a:t>nouns</a:t>
            </a:r>
            <a:r>
              <a:rPr lang="es-ES" sz="2000">
                <a:solidFill>
                  <a:srgbClr val="203864"/>
                </a:solidFill>
              </a:rPr>
              <a:t>:</a:t>
            </a:r>
          </a:p>
          <a:p>
            <a:pPr algn="ctr"/>
            <a:endParaRPr lang="es-ES" sz="2000" dirty="0">
              <a:solidFill>
                <a:srgbClr val="203864"/>
              </a:solidFill>
            </a:endParaRPr>
          </a:p>
          <a:p>
            <a:pPr algn="ctr"/>
            <a:r>
              <a:rPr lang="es-ES" sz="2000" dirty="0" err="1">
                <a:solidFill>
                  <a:srgbClr val="203864"/>
                </a:solidFill>
                <a:latin typeface="Century Gothic" panose="020B0502020202020204" pitchFamily="34" charset="0"/>
              </a:rPr>
              <a:t>we</a:t>
            </a:r>
            <a:r>
              <a:rPr lang="es-ES" sz="2000" dirty="0">
                <a:solidFill>
                  <a:srgbClr val="203864"/>
                </a:solidFill>
                <a:latin typeface="Century Gothic" panose="020B0502020202020204" pitchFamily="34" charset="0"/>
              </a:rPr>
              <a:t> </a:t>
            </a:r>
            <a:r>
              <a:rPr lang="es-ES" sz="2000" err="1">
                <a:solidFill>
                  <a:srgbClr val="203864"/>
                </a:solidFill>
                <a:latin typeface="Century Gothic" panose="020B0502020202020204" pitchFamily="34" charset="0"/>
              </a:rPr>
              <a:t>feel</a:t>
            </a:r>
            <a:r>
              <a:rPr lang="es-ES" sz="2000">
                <a:solidFill>
                  <a:srgbClr val="203864"/>
                </a:solidFill>
                <a:latin typeface="Century Gothic" panose="020B0502020202020204" pitchFamily="34" charset="0"/>
              </a:rPr>
              <a:t> sad (‘sadness’) </a:t>
            </a:r>
            <a:r>
              <a:rPr lang="es-ES" sz="2000" dirty="0">
                <a:solidFill>
                  <a:srgbClr val="203864"/>
                </a:solidFill>
                <a:latin typeface="Century Gothic" panose="020B0502020202020204" pitchFamily="34" charset="0"/>
              </a:rPr>
              <a:t>= sentimos pena, tristeza</a:t>
            </a:r>
          </a:p>
          <a:p>
            <a:pPr algn="ctr"/>
            <a:r>
              <a:rPr lang="es-ES" sz="2000" dirty="0" err="1">
                <a:solidFill>
                  <a:srgbClr val="203864"/>
                </a:solidFill>
                <a:latin typeface="Century Gothic" panose="020B0502020202020204" pitchFamily="34" charset="0"/>
              </a:rPr>
              <a:t>we</a:t>
            </a:r>
            <a:r>
              <a:rPr lang="es-ES" sz="2000" dirty="0">
                <a:solidFill>
                  <a:srgbClr val="203864"/>
                </a:solidFill>
                <a:latin typeface="Century Gothic" panose="020B0502020202020204" pitchFamily="34" charset="0"/>
              </a:rPr>
              <a:t> </a:t>
            </a:r>
            <a:r>
              <a:rPr lang="es-ES" sz="2000" err="1">
                <a:solidFill>
                  <a:srgbClr val="203864"/>
                </a:solidFill>
                <a:latin typeface="Century Gothic" panose="020B0502020202020204" pitchFamily="34" charset="0"/>
              </a:rPr>
              <a:t>feel</a:t>
            </a:r>
            <a:r>
              <a:rPr lang="es-ES" sz="2000">
                <a:solidFill>
                  <a:srgbClr val="203864"/>
                </a:solidFill>
                <a:latin typeface="Century Gothic" panose="020B0502020202020204" pitchFamily="34" charset="0"/>
              </a:rPr>
              <a:t> happy (‘happiness’) </a:t>
            </a:r>
            <a:r>
              <a:rPr lang="es-ES" sz="2000" dirty="0">
                <a:solidFill>
                  <a:srgbClr val="203864"/>
                </a:solidFill>
                <a:latin typeface="Century Gothic" panose="020B0502020202020204" pitchFamily="34" charset="0"/>
              </a:rPr>
              <a:t>= sentimos alegría</a:t>
            </a:r>
            <a:endParaRPr lang="en-GB" sz="2000" dirty="0">
              <a:solidFill>
                <a:srgbClr val="002060"/>
              </a:solidFill>
              <a:latin typeface="Century Gothic" panose="020B0502020202020204" pitchFamily="34" charset="0"/>
            </a:endParaRPr>
          </a:p>
        </p:txBody>
      </p:sp>
      <p:sp>
        <p:nvSpPr>
          <p:cNvPr id="23" name="Llamada rectangular redondeada 21">
            <a:extLst>
              <a:ext uri="{FF2B5EF4-FFF2-40B4-BE49-F238E27FC236}">
                <a16:creationId xmlns:a16="http://schemas.microsoft.com/office/drawing/2014/main" id="{E1481E0C-D3D7-454D-982A-04DA139E89F5}"/>
              </a:ext>
            </a:extLst>
          </p:cNvPr>
          <p:cNvSpPr/>
          <p:nvPr/>
        </p:nvSpPr>
        <p:spPr>
          <a:xfrm>
            <a:off x="6649156" y="3904939"/>
            <a:ext cx="5229415" cy="963710"/>
          </a:xfrm>
          <a:prstGeom prst="wedgeRoundRectCallout">
            <a:avLst>
              <a:gd name="adj1" fmla="val 22521"/>
              <a:gd name="adj2" fmla="val 7975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solidFill>
                  <a:srgbClr val="203864"/>
                </a:solidFill>
              </a:rPr>
              <a:t>Use the preposition ‘</a:t>
            </a:r>
            <a:r>
              <a:rPr lang="es-ES" sz="2000" b="1">
                <a:solidFill>
                  <a:srgbClr val="203864"/>
                </a:solidFill>
              </a:rPr>
              <a:t>a</a:t>
            </a:r>
            <a:r>
              <a:rPr lang="es-ES" sz="2000">
                <a:solidFill>
                  <a:srgbClr val="203864"/>
                </a:solidFill>
              </a:rPr>
              <a:t>’ after ‘asistir’.</a:t>
            </a:r>
          </a:p>
          <a:p>
            <a:pPr algn="ctr"/>
            <a:r>
              <a:rPr lang="es-ES" sz="2000">
                <a:solidFill>
                  <a:srgbClr val="203864"/>
                </a:solidFill>
                <a:latin typeface="Century Gothic" panose="020B0502020202020204" pitchFamily="34" charset="0"/>
              </a:rPr>
              <a:t>E.g. </a:t>
            </a:r>
            <a:r>
              <a:rPr lang="es-ES" sz="2000" i="1">
                <a:solidFill>
                  <a:srgbClr val="203864"/>
                </a:solidFill>
                <a:latin typeface="Century Gothic" panose="020B0502020202020204" pitchFamily="34" charset="0"/>
              </a:rPr>
              <a:t>Asisto </a:t>
            </a:r>
            <a:r>
              <a:rPr lang="es-ES" sz="2000" b="1" i="1">
                <a:solidFill>
                  <a:srgbClr val="203864"/>
                </a:solidFill>
                <a:latin typeface="Century Gothic" panose="020B0502020202020204" pitchFamily="34" charset="0"/>
              </a:rPr>
              <a:t>a</a:t>
            </a:r>
            <a:r>
              <a:rPr lang="es-ES" sz="2000" i="1">
                <a:solidFill>
                  <a:srgbClr val="203864"/>
                </a:solidFill>
                <a:latin typeface="Century Gothic" panose="020B0502020202020204" pitchFamily="34" charset="0"/>
              </a:rPr>
              <a:t> un colegio genial. </a:t>
            </a:r>
          </a:p>
          <a:p>
            <a:pPr algn="ctr"/>
            <a:r>
              <a:rPr lang="es-ES" sz="2000" i="1">
                <a:solidFill>
                  <a:srgbClr val="203864"/>
                </a:solidFill>
                <a:latin typeface="Century Gothic" panose="020B0502020202020204" pitchFamily="34" charset="0"/>
              </a:rPr>
              <a:t>I attend/go to a great school.</a:t>
            </a:r>
            <a:endParaRPr lang="en-GB" sz="2000" i="1" dirty="0">
              <a:solidFill>
                <a:srgbClr val="002060"/>
              </a:solidFill>
              <a:latin typeface="Century Gothic" panose="020B0502020202020204" pitchFamily="34" charset="0"/>
            </a:endParaRPr>
          </a:p>
        </p:txBody>
      </p:sp>
      <p:sp>
        <p:nvSpPr>
          <p:cNvPr id="24" name="Llamada rectangular redondeada 21">
            <a:extLst>
              <a:ext uri="{FF2B5EF4-FFF2-40B4-BE49-F238E27FC236}">
                <a16:creationId xmlns:a16="http://schemas.microsoft.com/office/drawing/2014/main" id="{E1481E0C-D3D7-454D-982A-04DA139E89F5}"/>
              </a:ext>
            </a:extLst>
          </p:cNvPr>
          <p:cNvSpPr/>
          <p:nvPr/>
        </p:nvSpPr>
        <p:spPr>
          <a:xfrm>
            <a:off x="667062" y="3004063"/>
            <a:ext cx="5229415" cy="963710"/>
          </a:xfrm>
          <a:prstGeom prst="wedgeRoundRectCallout">
            <a:avLst>
              <a:gd name="adj1" fmla="val 54335"/>
              <a:gd name="adj2" fmla="val -2172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solidFill>
                  <a:srgbClr val="203864"/>
                </a:solidFill>
              </a:rPr>
              <a:t>To form the plural of Spanish nouns ending in –z, remove –z and add –ces.</a:t>
            </a:r>
          </a:p>
          <a:p>
            <a:pPr algn="ctr"/>
            <a:r>
              <a:rPr lang="es-ES" sz="2000" i="1">
                <a:solidFill>
                  <a:srgbClr val="203864"/>
                </a:solidFill>
                <a:latin typeface="Century Gothic" panose="020B0502020202020204" pitchFamily="34" charset="0"/>
              </a:rPr>
              <a:t>la raí</a:t>
            </a:r>
            <a:r>
              <a:rPr lang="es-ES" sz="2000" b="1" i="1">
                <a:solidFill>
                  <a:srgbClr val="203864"/>
                </a:solidFill>
                <a:latin typeface="Century Gothic" panose="020B0502020202020204" pitchFamily="34" charset="0"/>
              </a:rPr>
              <a:t>z</a:t>
            </a:r>
            <a:r>
              <a:rPr lang="es-ES" sz="2000" i="1">
                <a:solidFill>
                  <a:srgbClr val="203864"/>
                </a:solidFill>
                <a:latin typeface="Century Gothic" panose="020B0502020202020204" pitchFamily="34" charset="0"/>
              </a:rPr>
              <a:t> -&gt; las raí</a:t>
            </a:r>
            <a:r>
              <a:rPr lang="es-ES" sz="2000" b="1" i="1">
                <a:solidFill>
                  <a:srgbClr val="203864"/>
                </a:solidFill>
                <a:latin typeface="Century Gothic" panose="020B0502020202020204" pitchFamily="34" charset="0"/>
              </a:rPr>
              <a:t>ces</a:t>
            </a:r>
            <a:endParaRPr lang="en-GB" sz="20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59709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4" grpId="0"/>
      <p:bldP spid="14" grpId="1"/>
      <p:bldP spid="20" grpId="0"/>
      <p:bldP spid="20" grpId="1"/>
      <p:bldP spid="34" grpId="0"/>
      <p:bldP spid="34" grpId="1"/>
      <p:bldP spid="8" grpId="0"/>
      <p:bldP spid="8" grpId="1"/>
      <p:bldP spid="15" grpId="0"/>
      <p:bldP spid="15" grpId="1"/>
      <p:bldP spid="18" grpId="0"/>
      <p:bldP spid="18" grpId="1"/>
      <p:bldP spid="19" grpId="0"/>
      <p:bldP spid="19" grpId="1"/>
      <p:bldP spid="21" grpId="0"/>
      <p:bldP spid="21" grpId="1"/>
      <p:bldP spid="22" grpId="0" animBg="1"/>
      <p:bldP spid="22" grpId="1" animBg="1"/>
      <p:bldP spid="23" grpId="0" animBg="1"/>
      <p:bldP spid="23" grpId="1" animBg="1"/>
      <p:bldP spid="24" grpId="0" animBg="1"/>
      <p:bldP spid="2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oogle Shape;822;p29"/>
          <p:cNvGraphicFramePr/>
          <p:nvPr>
            <p:extLst>
              <p:ext uri="{D42A27DB-BD31-4B8C-83A1-F6EECF244321}">
                <p14:modId xmlns:p14="http://schemas.microsoft.com/office/powerpoint/2010/main" val="2420047105"/>
              </p:ext>
            </p:extLst>
          </p:nvPr>
        </p:nvGraphicFramePr>
        <p:xfrm>
          <a:off x="1144605" y="1466631"/>
          <a:ext cx="10295772" cy="4734659"/>
        </p:xfrm>
        <a:graphic>
          <a:graphicData uri="http://schemas.openxmlformats.org/drawingml/2006/table">
            <a:tbl>
              <a:tblPr firstRow="1" bandRow="1">
                <a:noFill/>
              </a:tblPr>
              <a:tblGrid>
                <a:gridCol w="2002632">
                  <a:extLst>
                    <a:ext uri="{9D8B030D-6E8A-4147-A177-3AD203B41FA5}">
                      <a16:colId xmlns:a16="http://schemas.microsoft.com/office/drawing/2014/main" val="20003"/>
                    </a:ext>
                  </a:extLst>
                </a:gridCol>
                <a:gridCol w="1875377">
                  <a:extLst>
                    <a:ext uri="{9D8B030D-6E8A-4147-A177-3AD203B41FA5}">
                      <a16:colId xmlns:a16="http://schemas.microsoft.com/office/drawing/2014/main" val="1227205087"/>
                    </a:ext>
                  </a:extLst>
                </a:gridCol>
                <a:gridCol w="6417763">
                  <a:extLst>
                    <a:ext uri="{9D8B030D-6E8A-4147-A177-3AD203B41FA5}">
                      <a16:colId xmlns:a16="http://schemas.microsoft.com/office/drawing/2014/main" val="2609971018"/>
                    </a:ext>
                  </a:extLst>
                </a:gridCol>
              </a:tblGrid>
              <a:tr h="9835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Verbo en </a:t>
                      </a:r>
                      <a:r>
                        <a:rPr lang="en-GB" sz="2000" b="1">
                          <a:solidFill>
                            <a:schemeClr val="accent5">
                              <a:lumMod val="50000"/>
                            </a:schemeClr>
                          </a:solidFill>
                        </a:rPr>
                        <a:t>-er</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Verbo </a:t>
                      </a:r>
                      <a:r>
                        <a:rPr lang="en-GB" sz="2000" dirty="0" err="1">
                          <a:solidFill>
                            <a:schemeClr val="accent5">
                              <a:lumMod val="50000"/>
                            </a:schemeClr>
                          </a:solidFill>
                        </a:rPr>
                        <a:t>en</a:t>
                      </a:r>
                      <a:r>
                        <a:rPr lang="en-GB" sz="2000" dirty="0">
                          <a:solidFill>
                            <a:schemeClr val="accent5">
                              <a:lumMod val="50000"/>
                            </a:schemeClr>
                          </a:solidFill>
                        </a:rPr>
                        <a:t> </a:t>
                      </a:r>
                      <a:r>
                        <a:rPr lang="en-GB" sz="2000" b="1" dirty="0">
                          <a:solidFill>
                            <a:schemeClr val="accent5">
                              <a:lumMod val="50000"/>
                            </a:schemeClr>
                          </a:solidFill>
                        </a:rPr>
                        <a:t>-</a:t>
                      </a:r>
                      <a:r>
                        <a:rPr lang="en-GB" sz="2000" b="1" dirty="0" err="1">
                          <a:solidFill>
                            <a:schemeClr val="accent5">
                              <a:lumMod val="50000"/>
                            </a:schemeClr>
                          </a:solidFill>
                        </a:rPr>
                        <a:t>ir</a:t>
                      </a:r>
                      <a:endParaRPr lang="en-GB" sz="2000" b="1"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accent5">
                              <a:lumMod val="50000"/>
                            </a:schemeClr>
                          </a:solidFill>
                        </a:rPr>
                        <a:t>Completa la frase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629477">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lang="en-GB" sz="200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endParaRPr lang="en-GB"/>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98686">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GB"/>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62788">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GB"/>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62788">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GB"/>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98686">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GB"/>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98686">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224718" y="134224"/>
            <a:ext cx="9810822" cy="1325563"/>
          </a:xfrm>
        </p:spPr>
        <p:txBody>
          <a:bodyPr>
            <a:noAutofit/>
          </a:bodyPr>
          <a:lstStyle/>
          <a:p>
            <a:pPr>
              <a:lnSpc>
                <a:spcPct val="100000"/>
              </a:lnSpc>
            </a:pPr>
            <a:r>
              <a:rPr lang="en-GB" sz="2400"/>
              <a:t>Escucha las frases. Escribe el verbo en la forma del infinitivo.</a:t>
            </a:r>
            <a:br>
              <a:rPr lang="en-GB" sz="2400"/>
            </a:br>
            <a:r>
              <a:rPr lang="en-GB" sz="2400"/>
              <a:t>¿Es un verbo en </a:t>
            </a:r>
            <a:r>
              <a:rPr lang="en-GB" sz="2400" b="1"/>
              <a:t>–er </a:t>
            </a:r>
            <a:r>
              <a:rPr lang="en-GB" sz="2400"/>
              <a:t>o </a:t>
            </a:r>
            <a:r>
              <a:rPr lang="en-GB" sz="2400" b="1"/>
              <a:t>–ir</a:t>
            </a:r>
            <a:r>
              <a:rPr lang="en-GB" sz="2400"/>
              <a:t>? </a:t>
            </a:r>
            <a:br>
              <a:rPr lang="en-GB" sz="2400"/>
            </a:br>
            <a:r>
              <a:rPr lang="en-GB" sz="2400"/>
              <a:t>Decide también cómo traducir el verbo.</a:t>
            </a:r>
          </a:p>
        </p:txBody>
      </p:sp>
      <p:sp>
        <p:nvSpPr>
          <p:cNvPr id="9" name="Action Button: Custom 16">
            <a:hlinkClick r:id="" action="ppaction://noaction" highlightClick="1">
              <a:snd r:embed="rId3" name="1 Vivimos momentos.wav"/>
            </a:hlinkClick>
            <a:extLst>
              <a:ext uri="{FF2B5EF4-FFF2-40B4-BE49-F238E27FC236}">
                <a16:creationId xmlns:a16="http://schemas.microsoft.com/office/drawing/2014/main" id="{B6D5F6BC-90AA-0142-8E5F-EA8B236F2868}"/>
              </a:ext>
            </a:extLst>
          </p:cNvPr>
          <p:cNvSpPr/>
          <p:nvPr/>
        </p:nvSpPr>
        <p:spPr>
          <a:xfrm>
            <a:off x="316035" y="2570541"/>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2 Elegimos huir.wav"/>
            </a:hlinkClick>
            <a:extLst>
              <a:ext uri="{FF2B5EF4-FFF2-40B4-BE49-F238E27FC236}">
                <a16:creationId xmlns:a16="http://schemas.microsoft.com/office/drawing/2014/main" id="{B6D5F6BC-90AA-0142-8E5F-EA8B236F2868}"/>
              </a:ext>
            </a:extLst>
          </p:cNvPr>
          <p:cNvSpPr/>
          <p:nvPr/>
        </p:nvSpPr>
        <p:spPr>
          <a:xfrm>
            <a:off x="306460" y="3225061"/>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5" name="3 Vendimos.wav"/>
            </a:hlinkClick>
            <a:extLst>
              <a:ext uri="{FF2B5EF4-FFF2-40B4-BE49-F238E27FC236}">
                <a16:creationId xmlns:a16="http://schemas.microsoft.com/office/drawing/2014/main" id="{B6D5F6BC-90AA-0142-8E5F-EA8B236F2868}"/>
              </a:ext>
            </a:extLst>
          </p:cNvPr>
          <p:cNvSpPr/>
          <p:nvPr/>
        </p:nvSpPr>
        <p:spPr>
          <a:xfrm>
            <a:off x="306461" y="3842360"/>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6" name="4 Reconocimos a.wav"/>
            </a:hlinkClick>
            <a:extLst>
              <a:ext uri="{FF2B5EF4-FFF2-40B4-BE49-F238E27FC236}">
                <a16:creationId xmlns:a16="http://schemas.microsoft.com/office/drawing/2014/main" id="{B6D5F6BC-90AA-0142-8E5F-EA8B236F2868}"/>
              </a:ext>
            </a:extLst>
          </p:cNvPr>
          <p:cNvSpPr/>
          <p:nvPr/>
        </p:nvSpPr>
        <p:spPr>
          <a:xfrm>
            <a:off x="316035" y="4487526"/>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7" name="5 Vimos cambios.wav"/>
            </a:hlinkClick>
            <a:extLst>
              <a:ext uri="{FF2B5EF4-FFF2-40B4-BE49-F238E27FC236}">
                <a16:creationId xmlns:a16="http://schemas.microsoft.com/office/drawing/2014/main" id="{B6D5F6BC-90AA-0142-8E5F-EA8B236F2868}"/>
              </a:ext>
            </a:extLst>
          </p:cNvPr>
          <p:cNvSpPr/>
          <p:nvPr/>
        </p:nvSpPr>
        <p:spPr>
          <a:xfrm>
            <a:off x="306459" y="5104824"/>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8" name="6 Cumplimos nuestro.wav"/>
            </a:hlinkClick>
            <a:extLst>
              <a:ext uri="{FF2B5EF4-FFF2-40B4-BE49-F238E27FC236}">
                <a16:creationId xmlns:a16="http://schemas.microsoft.com/office/drawing/2014/main" id="{B6D5F6BC-90AA-0142-8E5F-EA8B236F2868}"/>
              </a:ext>
            </a:extLst>
          </p:cNvPr>
          <p:cNvSpPr/>
          <p:nvPr/>
        </p:nvSpPr>
        <p:spPr>
          <a:xfrm>
            <a:off x="306463" y="5722123"/>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Powerpoint Check Mark Symbo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4438" y="3842290"/>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609473" y="3900561"/>
            <a:ext cx="1456610" cy="400110"/>
          </a:xfrm>
          <a:prstGeom prst="rect">
            <a:avLst/>
          </a:prstGeom>
          <a:noFill/>
        </p:spPr>
        <p:txBody>
          <a:bodyPr wrap="square" rtlCol="0">
            <a:spAutoFit/>
          </a:bodyPr>
          <a:lstStyle/>
          <a:p>
            <a:pPr algn="l"/>
            <a:r>
              <a:rPr lang="en-GB" sz="2000" dirty="0">
                <a:solidFill>
                  <a:schemeClr val="accent5">
                    <a:lumMod val="50000"/>
                  </a:schemeClr>
                </a:solidFill>
              </a:rPr>
              <a:t>(vend</a:t>
            </a:r>
            <a:r>
              <a:rPr lang="en-GB" sz="2000" b="1" dirty="0">
                <a:solidFill>
                  <a:schemeClr val="accent5">
                    <a:lumMod val="50000"/>
                  </a:schemeClr>
                </a:solidFill>
              </a:rPr>
              <a:t>er</a:t>
            </a:r>
            <a:r>
              <a:rPr lang="en-GB" sz="2000" dirty="0">
                <a:solidFill>
                  <a:schemeClr val="accent5">
                    <a:lumMod val="50000"/>
                  </a:schemeClr>
                </a:solidFill>
              </a:rPr>
              <a:t>)</a:t>
            </a:r>
          </a:p>
        </p:txBody>
      </p:sp>
      <p:pic>
        <p:nvPicPr>
          <p:cNvPr id="20" name="Picture 2" descr="Powerpoint Check Mark Symbol">
            <a:extLst>
              <a:ext uri="{FF2B5EF4-FFF2-40B4-BE49-F238E27FC236}">
                <a16:creationId xmlns:a16="http://schemas.microsoft.com/office/drawing/2014/main" id="{D87C0C29-E889-4F4E-99C8-2838F92188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8946" y="2507275"/>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8">
            <a:extLst>
              <a:ext uri="{FF2B5EF4-FFF2-40B4-BE49-F238E27FC236}">
                <a16:creationId xmlns:a16="http://schemas.microsoft.com/office/drawing/2014/main" id="{BDA7A144-F272-A94B-BABA-58662519AF5C}"/>
              </a:ext>
            </a:extLst>
          </p:cNvPr>
          <p:cNvSpPr txBox="1"/>
          <p:nvPr/>
        </p:nvSpPr>
        <p:spPr>
          <a:xfrm>
            <a:off x="3712580" y="2531237"/>
            <a:ext cx="1456610" cy="400110"/>
          </a:xfrm>
          <a:prstGeom prst="rect">
            <a:avLst/>
          </a:prstGeom>
          <a:noFill/>
        </p:spPr>
        <p:txBody>
          <a:bodyPr wrap="square" rtlCol="0">
            <a:spAutoFit/>
          </a:bodyPr>
          <a:lstStyle/>
          <a:p>
            <a:pPr algn="l"/>
            <a:r>
              <a:rPr lang="en-GB" sz="2000" dirty="0">
                <a:solidFill>
                  <a:schemeClr val="accent5">
                    <a:lumMod val="50000"/>
                  </a:schemeClr>
                </a:solidFill>
              </a:rPr>
              <a:t>(</a:t>
            </a:r>
            <a:r>
              <a:rPr lang="en-GB" sz="2000" dirty="0" err="1">
                <a:solidFill>
                  <a:schemeClr val="accent5">
                    <a:lumMod val="50000"/>
                  </a:schemeClr>
                </a:solidFill>
              </a:rPr>
              <a:t>viv</a:t>
            </a:r>
            <a:r>
              <a:rPr lang="en-GB" sz="2000" b="1" dirty="0" err="1">
                <a:solidFill>
                  <a:schemeClr val="accent5">
                    <a:lumMod val="50000"/>
                  </a:schemeClr>
                </a:solidFill>
              </a:rPr>
              <a:t>ir</a:t>
            </a:r>
            <a:r>
              <a:rPr lang="en-GB" sz="2000" dirty="0">
                <a:solidFill>
                  <a:schemeClr val="accent5">
                    <a:lumMod val="50000"/>
                  </a:schemeClr>
                </a:solidFill>
              </a:rPr>
              <a:t>)</a:t>
            </a:r>
          </a:p>
        </p:txBody>
      </p:sp>
      <p:pic>
        <p:nvPicPr>
          <p:cNvPr id="22" name="Picture 2" descr="Powerpoint Check Mark Symbol">
            <a:extLst>
              <a:ext uri="{FF2B5EF4-FFF2-40B4-BE49-F238E27FC236}">
                <a16:creationId xmlns:a16="http://schemas.microsoft.com/office/drawing/2014/main" id="{7856DD23-009B-AC44-9A42-65EBA99A5F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8665" y="3130119"/>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8">
            <a:extLst>
              <a:ext uri="{FF2B5EF4-FFF2-40B4-BE49-F238E27FC236}">
                <a16:creationId xmlns:a16="http://schemas.microsoft.com/office/drawing/2014/main" id="{552E5A04-AB4A-D34A-BA0E-24C4396BAF0F}"/>
              </a:ext>
            </a:extLst>
          </p:cNvPr>
          <p:cNvSpPr txBox="1"/>
          <p:nvPr/>
        </p:nvSpPr>
        <p:spPr>
          <a:xfrm>
            <a:off x="3678590" y="3154051"/>
            <a:ext cx="1456610" cy="400110"/>
          </a:xfrm>
          <a:prstGeom prst="rect">
            <a:avLst/>
          </a:prstGeom>
          <a:noFill/>
        </p:spPr>
        <p:txBody>
          <a:bodyPr wrap="square" rtlCol="0">
            <a:spAutoFit/>
          </a:bodyPr>
          <a:lstStyle/>
          <a:p>
            <a:pPr algn="l"/>
            <a:r>
              <a:rPr lang="en-GB" sz="2000" dirty="0">
                <a:solidFill>
                  <a:schemeClr val="accent5">
                    <a:lumMod val="50000"/>
                  </a:schemeClr>
                </a:solidFill>
              </a:rPr>
              <a:t>(</a:t>
            </a:r>
            <a:r>
              <a:rPr lang="en-GB" sz="2000" dirty="0" err="1">
                <a:solidFill>
                  <a:schemeClr val="accent5">
                    <a:lumMod val="50000"/>
                  </a:schemeClr>
                </a:solidFill>
              </a:rPr>
              <a:t>eleg</a:t>
            </a:r>
            <a:r>
              <a:rPr lang="en-GB" sz="2000" b="1" dirty="0" err="1">
                <a:solidFill>
                  <a:schemeClr val="accent5">
                    <a:lumMod val="50000"/>
                  </a:schemeClr>
                </a:solidFill>
              </a:rPr>
              <a:t>ir</a:t>
            </a:r>
            <a:r>
              <a:rPr lang="en-GB" sz="2000" dirty="0">
                <a:solidFill>
                  <a:schemeClr val="accent5">
                    <a:lumMod val="50000"/>
                  </a:schemeClr>
                </a:solidFill>
              </a:rPr>
              <a:t>)</a:t>
            </a:r>
          </a:p>
        </p:txBody>
      </p:sp>
      <p:pic>
        <p:nvPicPr>
          <p:cNvPr id="26" name="Picture 2" descr="Powerpoint Check Mark Symbol">
            <a:extLst>
              <a:ext uri="{FF2B5EF4-FFF2-40B4-BE49-F238E27FC236}">
                <a16:creationId xmlns:a16="http://schemas.microsoft.com/office/drawing/2014/main" id="{49CEAF44-744A-774F-B14D-351CB84E50E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9216" y="4516130"/>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8">
            <a:extLst>
              <a:ext uri="{FF2B5EF4-FFF2-40B4-BE49-F238E27FC236}">
                <a16:creationId xmlns:a16="http://schemas.microsoft.com/office/drawing/2014/main" id="{C216CD14-B403-7B47-AE8E-BD6E80217D49}"/>
              </a:ext>
            </a:extLst>
          </p:cNvPr>
          <p:cNvSpPr txBox="1"/>
          <p:nvPr/>
        </p:nvSpPr>
        <p:spPr>
          <a:xfrm>
            <a:off x="1545630" y="4546792"/>
            <a:ext cx="1767072" cy="400110"/>
          </a:xfrm>
          <a:prstGeom prst="rect">
            <a:avLst/>
          </a:prstGeom>
          <a:noFill/>
        </p:spPr>
        <p:txBody>
          <a:bodyPr wrap="square" rtlCol="0">
            <a:spAutoFit/>
          </a:bodyPr>
          <a:lstStyle/>
          <a:p>
            <a:pPr algn="l"/>
            <a:r>
              <a:rPr lang="en-GB" sz="2000" dirty="0">
                <a:solidFill>
                  <a:schemeClr val="accent5">
                    <a:lumMod val="50000"/>
                  </a:schemeClr>
                </a:solidFill>
              </a:rPr>
              <a:t>(</a:t>
            </a:r>
            <a:r>
              <a:rPr lang="en-GB" sz="2000" dirty="0" err="1">
                <a:solidFill>
                  <a:schemeClr val="accent5">
                    <a:lumMod val="50000"/>
                  </a:schemeClr>
                </a:solidFill>
              </a:rPr>
              <a:t>reconoc</a:t>
            </a:r>
            <a:r>
              <a:rPr lang="en-GB" sz="2000" b="1" dirty="0" err="1">
                <a:solidFill>
                  <a:schemeClr val="accent5">
                    <a:lumMod val="50000"/>
                  </a:schemeClr>
                </a:solidFill>
              </a:rPr>
              <a:t>er</a:t>
            </a:r>
            <a:r>
              <a:rPr lang="en-GB" sz="2000" dirty="0">
                <a:solidFill>
                  <a:schemeClr val="accent5">
                    <a:lumMod val="50000"/>
                  </a:schemeClr>
                </a:solidFill>
              </a:rPr>
              <a:t>)</a:t>
            </a:r>
          </a:p>
        </p:txBody>
      </p:sp>
      <p:pic>
        <p:nvPicPr>
          <p:cNvPr id="28" name="Picture 2" descr="Powerpoint Check Mark Symbol">
            <a:extLst>
              <a:ext uri="{FF2B5EF4-FFF2-40B4-BE49-F238E27FC236}">
                <a16:creationId xmlns:a16="http://schemas.microsoft.com/office/drawing/2014/main" id="{963320DC-2FE4-6349-A8C5-25412BDE6D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9664" y="5095235"/>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8">
            <a:extLst>
              <a:ext uri="{FF2B5EF4-FFF2-40B4-BE49-F238E27FC236}">
                <a16:creationId xmlns:a16="http://schemas.microsoft.com/office/drawing/2014/main" id="{EC431547-4746-CD43-9453-3296878B5159}"/>
              </a:ext>
            </a:extLst>
          </p:cNvPr>
          <p:cNvSpPr txBox="1"/>
          <p:nvPr/>
        </p:nvSpPr>
        <p:spPr>
          <a:xfrm>
            <a:off x="1525081" y="5163504"/>
            <a:ext cx="1456610" cy="400110"/>
          </a:xfrm>
          <a:prstGeom prst="rect">
            <a:avLst/>
          </a:prstGeom>
          <a:noFill/>
        </p:spPr>
        <p:txBody>
          <a:bodyPr wrap="square" rtlCol="0">
            <a:spAutoFit/>
          </a:bodyPr>
          <a:lstStyle/>
          <a:p>
            <a:pPr algn="l"/>
            <a:r>
              <a:rPr lang="en-GB" sz="2000" dirty="0">
                <a:solidFill>
                  <a:schemeClr val="accent5">
                    <a:lumMod val="50000"/>
                  </a:schemeClr>
                </a:solidFill>
              </a:rPr>
              <a:t>(</a:t>
            </a:r>
            <a:r>
              <a:rPr lang="en-GB" sz="2000" dirty="0" err="1">
                <a:solidFill>
                  <a:schemeClr val="accent5">
                    <a:lumMod val="50000"/>
                  </a:schemeClr>
                </a:solidFill>
              </a:rPr>
              <a:t>v</a:t>
            </a:r>
            <a:r>
              <a:rPr lang="en-GB" sz="2000" b="1" dirty="0" err="1">
                <a:solidFill>
                  <a:schemeClr val="accent5">
                    <a:lumMod val="50000"/>
                  </a:schemeClr>
                </a:solidFill>
              </a:rPr>
              <a:t>er</a:t>
            </a:r>
            <a:r>
              <a:rPr lang="en-GB" sz="2000" dirty="0">
                <a:solidFill>
                  <a:schemeClr val="accent5">
                    <a:lumMod val="50000"/>
                  </a:schemeClr>
                </a:solidFill>
              </a:rPr>
              <a:t>)</a:t>
            </a:r>
          </a:p>
        </p:txBody>
      </p:sp>
      <p:pic>
        <p:nvPicPr>
          <p:cNvPr id="30" name="Picture 2" descr="Powerpoint Check Mark Symbol">
            <a:extLst>
              <a:ext uri="{FF2B5EF4-FFF2-40B4-BE49-F238E27FC236}">
                <a16:creationId xmlns:a16="http://schemas.microsoft.com/office/drawing/2014/main" id="{29A5C592-0F66-9447-9D6D-E992BEB7BCF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3421" y="5610536"/>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18">
            <a:extLst>
              <a:ext uri="{FF2B5EF4-FFF2-40B4-BE49-F238E27FC236}">
                <a16:creationId xmlns:a16="http://schemas.microsoft.com/office/drawing/2014/main" id="{05EAC404-276E-8D45-ABF8-622476441FCC}"/>
              </a:ext>
            </a:extLst>
          </p:cNvPr>
          <p:cNvSpPr txBox="1"/>
          <p:nvPr/>
        </p:nvSpPr>
        <p:spPr>
          <a:xfrm>
            <a:off x="3683796" y="5695338"/>
            <a:ext cx="1456610" cy="400110"/>
          </a:xfrm>
          <a:prstGeom prst="rect">
            <a:avLst/>
          </a:prstGeom>
          <a:noFill/>
        </p:spPr>
        <p:txBody>
          <a:bodyPr wrap="square" rtlCol="0">
            <a:spAutoFit/>
          </a:bodyPr>
          <a:lstStyle/>
          <a:p>
            <a:pPr algn="l"/>
            <a:r>
              <a:rPr lang="en-GB" sz="2000" dirty="0">
                <a:solidFill>
                  <a:schemeClr val="accent5">
                    <a:lumMod val="50000"/>
                  </a:schemeClr>
                </a:solidFill>
              </a:rPr>
              <a:t>(</a:t>
            </a:r>
            <a:r>
              <a:rPr lang="en-GB" sz="2000" dirty="0" err="1">
                <a:solidFill>
                  <a:schemeClr val="accent5">
                    <a:lumMod val="50000"/>
                  </a:schemeClr>
                </a:solidFill>
              </a:rPr>
              <a:t>cumpl</a:t>
            </a:r>
            <a:r>
              <a:rPr lang="en-GB" sz="2000" b="1" dirty="0" err="1">
                <a:solidFill>
                  <a:schemeClr val="accent5">
                    <a:lumMod val="50000"/>
                  </a:schemeClr>
                </a:solidFill>
              </a:rPr>
              <a:t>ir</a:t>
            </a:r>
            <a:r>
              <a:rPr lang="en-GB" sz="2000" dirty="0">
                <a:solidFill>
                  <a:schemeClr val="accent5">
                    <a:lumMod val="50000"/>
                  </a:schemeClr>
                </a:solidFill>
              </a:rPr>
              <a:t>)</a:t>
            </a:r>
          </a:p>
        </p:txBody>
      </p:sp>
      <p:pic>
        <p:nvPicPr>
          <p:cNvPr id="36" name="Imagen 35" descr="Una caricatura de una persona&#10;&#10;Descripción generada automáticamente con confianza media">
            <a:extLst>
              <a:ext uri="{FF2B5EF4-FFF2-40B4-BE49-F238E27FC236}">
                <a16:creationId xmlns:a16="http://schemas.microsoft.com/office/drawing/2014/main" id="{BCB36701-902C-B346-AB45-7298B714C017}"/>
              </a:ext>
            </a:extLst>
          </p:cNvPr>
          <p:cNvPicPr>
            <a:picLocks noChangeAspect="1"/>
          </p:cNvPicPr>
          <p:nvPr/>
        </p:nvPicPr>
        <p:blipFill rotWithShape="1">
          <a:blip r:embed="rId10"/>
          <a:srcRect l="48118" r="28231"/>
          <a:stretch/>
        </p:blipFill>
        <p:spPr>
          <a:xfrm>
            <a:off x="11362533" y="1466631"/>
            <a:ext cx="783538" cy="1863543"/>
          </a:xfrm>
          <a:prstGeom prst="rect">
            <a:avLst/>
          </a:prstGeom>
        </p:spPr>
      </p:pic>
      <p:pic>
        <p:nvPicPr>
          <p:cNvPr id="37" name="Imagen 36" descr="Una caricatura de una persona&#10;&#10;Descripción generada automáticamente con confianza media">
            <a:extLst>
              <a:ext uri="{FF2B5EF4-FFF2-40B4-BE49-F238E27FC236}">
                <a16:creationId xmlns:a16="http://schemas.microsoft.com/office/drawing/2014/main" id="{A0311549-79BB-5F44-89C7-CAF39AC36D03}"/>
              </a:ext>
            </a:extLst>
          </p:cNvPr>
          <p:cNvPicPr>
            <a:picLocks noChangeAspect="1"/>
          </p:cNvPicPr>
          <p:nvPr/>
        </p:nvPicPr>
        <p:blipFill rotWithShape="1">
          <a:blip r:embed="rId10"/>
          <a:srcRect l="24306" r="50325"/>
          <a:stretch/>
        </p:blipFill>
        <p:spPr>
          <a:xfrm flipH="1">
            <a:off x="11455603" y="4017911"/>
            <a:ext cx="736397" cy="1796657"/>
          </a:xfrm>
          <a:prstGeom prst="rect">
            <a:avLst/>
          </a:prstGeom>
        </p:spPr>
      </p:pic>
      <p:pic>
        <p:nvPicPr>
          <p:cNvPr id="2050" name="Picture 2" descr="cuba libre singapore logo - Clip Art Library">
            <a:extLst>
              <a:ext uri="{FF2B5EF4-FFF2-40B4-BE49-F238E27FC236}">
                <a16:creationId xmlns:a16="http://schemas.microsoft.com/office/drawing/2014/main" id="{6036CE34-C3C2-1945-9B7C-B6729C1AD329}"/>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4170" y="680687"/>
            <a:ext cx="708677" cy="1283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85555" y="2559144"/>
            <a:ext cx="6374366" cy="400110"/>
          </a:xfrm>
          <a:prstGeom prst="rect">
            <a:avLst/>
          </a:prstGeom>
          <a:noFill/>
        </p:spPr>
        <p:txBody>
          <a:bodyPr wrap="square" rtlCol="0">
            <a:spAutoFit/>
          </a:bodyPr>
          <a:lstStyle/>
          <a:p>
            <a:pPr algn="l"/>
            <a:r>
              <a:rPr lang="en-GB" sz="2000">
                <a:solidFill>
                  <a:schemeClr val="accent5">
                    <a:lumMod val="50000"/>
                  </a:schemeClr>
                </a:solidFill>
              </a:rPr>
              <a:t>We __________________________ very happy times.</a:t>
            </a:r>
            <a:endParaRPr lang="en-GB" sz="2000" dirty="0">
              <a:solidFill>
                <a:schemeClr val="accent5">
                  <a:lumMod val="50000"/>
                </a:schemeClr>
              </a:solidFill>
            </a:endParaRPr>
          </a:p>
        </p:txBody>
      </p:sp>
      <p:sp>
        <p:nvSpPr>
          <p:cNvPr id="38" name="TextBox 37"/>
          <p:cNvSpPr txBox="1"/>
          <p:nvPr/>
        </p:nvSpPr>
        <p:spPr>
          <a:xfrm>
            <a:off x="4999920" y="3166191"/>
            <a:ext cx="6374366" cy="400110"/>
          </a:xfrm>
          <a:prstGeom prst="rect">
            <a:avLst/>
          </a:prstGeom>
          <a:noFill/>
        </p:spPr>
        <p:txBody>
          <a:bodyPr wrap="square" rtlCol="0">
            <a:spAutoFit/>
          </a:bodyPr>
          <a:lstStyle/>
          <a:p>
            <a:pPr algn="l"/>
            <a:r>
              <a:rPr lang="en-GB" sz="2000">
                <a:solidFill>
                  <a:schemeClr val="accent5">
                    <a:lumMod val="50000"/>
                  </a:schemeClr>
                </a:solidFill>
              </a:rPr>
              <a:t>We _________________________ to flee the country.</a:t>
            </a:r>
            <a:endParaRPr lang="en-GB" sz="2000" dirty="0">
              <a:solidFill>
                <a:schemeClr val="accent5">
                  <a:lumMod val="50000"/>
                </a:schemeClr>
              </a:solidFill>
            </a:endParaRPr>
          </a:p>
        </p:txBody>
      </p:sp>
      <p:sp>
        <p:nvSpPr>
          <p:cNvPr id="39" name="TextBox 38"/>
          <p:cNvSpPr txBox="1"/>
          <p:nvPr/>
        </p:nvSpPr>
        <p:spPr>
          <a:xfrm>
            <a:off x="4975416" y="3844313"/>
            <a:ext cx="6374366" cy="400110"/>
          </a:xfrm>
          <a:prstGeom prst="rect">
            <a:avLst/>
          </a:prstGeom>
          <a:noFill/>
        </p:spPr>
        <p:txBody>
          <a:bodyPr wrap="square" rtlCol="0">
            <a:spAutoFit/>
          </a:bodyPr>
          <a:lstStyle/>
          <a:p>
            <a:r>
              <a:rPr lang="en-GB" sz="2000">
                <a:solidFill>
                  <a:schemeClr val="accent5">
                    <a:lumMod val="50000"/>
                  </a:schemeClr>
                </a:solidFill>
              </a:rPr>
              <a:t>We _________________________ the house.</a:t>
            </a:r>
            <a:endParaRPr lang="en-GB" sz="2000" dirty="0">
              <a:solidFill>
                <a:schemeClr val="accent5">
                  <a:lumMod val="50000"/>
                </a:schemeClr>
              </a:solidFill>
            </a:endParaRPr>
          </a:p>
        </p:txBody>
      </p:sp>
      <p:sp>
        <p:nvSpPr>
          <p:cNvPr id="41" name="TextBox 40"/>
          <p:cNvSpPr txBox="1"/>
          <p:nvPr/>
        </p:nvSpPr>
        <p:spPr>
          <a:xfrm>
            <a:off x="4995114" y="4502120"/>
            <a:ext cx="7006067" cy="400110"/>
          </a:xfrm>
          <a:prstGeom prst="rect">
            <a:avLst/>
          </a:prstGeom>
          <a:noFill/>
        </p:spPr>
        <p:txBody>
          <a:bodyPr wrap="square" rtlCol="0">
            <a:spAutoFit/>
          </a:bodyPr>
          <a:lstStyle/>
          <a:p>
            <a:r>
              <a:rPr lang="en-GB" sz="2000">
                <a:solidFill>
                  <a:schemeClr val="accent5">
                    <a:lumMod val="50000"/>
                  </a:schemeClr>
                </a:solidFill>
              </a:rPr>
              <a:t>We _________________________ some Cuban friends.</a:t>
            </a:r>
            <a:endParaRPr lang="en-GB" sz="2000" dirty="0">
              <a:solidFill>
                <a:schemeClr val="accent5">
                  <a:lumMod val="50000"/>
                </a:schemeClr>
              </a:solidFill>
            </a:endParaRPr>
          </a:p>
        </p:txBody>
      </p:sp>
      <p:sp>
        <p:nvSpPr>
          <p:cNvPr id="42" name="TextBox 41"/>
          <p:cNvSpPr txBox="1"/>
          <p:nvPr/>
        </p:nvSpPr>
        <p:spPr>
          <a:xfrm>
            <a:off x="4975416" y="5106777"/>
            <a:ext cx="6374366" cy="400110"/>
          </a:xfrm>
          <a:prstGeom prst="rect">
            <a:avLst/>
          </a:prstGeom>
          <a:noFill/>
        </p:spPr>
        <p:txBody>
          <a:bodyPr wrap="square" rtlCol="0">
            <a:spAutoFit/>
          </a:bodyPr>
          <a:lstStyle/>
          <a:p>
            <a:r>
              <a:rPr lang="en-GB" sz="2000">
                <a:solidFill>
                  <a:schemeClr val="accent5">
                    <a:lumMod val="50000"/>
                  </a:schemeClr>
                </a:solidFill>
              </a:rPr>
              <a:t>We _________________________ changes in society.</a:t>
            </a:r>
            <a:endParaRPr lang="en-GB" sz="2000" dirty="0">
              <a:solidFill>
                <a:schemeClr val="accent5">
                  <a:lumMod val="50000"/>
                </a:schemeClr>
              </a:solidFill>
            </a:endParaRPr>
          </a:p>
        </p:txBody>
      </p:sp>
      <p:sp>
        <p:nvSpPr>
          <p:cNvPr id="43" name="TextBox 42"/>
          <p:cNvSpPr txBox="1"/>
          <p:nvPr/>
        </p:nvSpPr>
        <p:spPr>
          <a:xfrm>
            <a:off x="4961375" y="5683404"/>
            <a:ext cx="6374366" cy="400110"/>
          </a:xfrm>
          <a:prstGeom prst="rect">
            <a:avLst/>
          </a:prstGeom>
          <a:noFill/>
        </p:spPr>
        <p:txBody>
          <a:bodyPr wrap="square" rtlCol="0">
            <a:spAutoFit/>
          </a:bodyPr>
          <a:lstStyle/>
          <a:p>
            <a:r>
              <a:rPr lang="en-GB" sz="2000">
                <a:solidFill>
                  <a:schemeClr val="accent5">
                    <a:lumMod val="50000"/>
                  </a:schemeClr>
                </a:solidFill>
              </a:rPr>
              <a:t>We _________________________ our dream.</a:t>
            </a:r>
            <a:endParaRPr lang="en-GB" sz="2000" dirty="0">
              <a:solidFill>
                <a:schemeClr val="accent5">
                  <a:lumMod val="50000"/>
                </a:schemeClr>
              </a:solidFill>
            </a:endParaRPr>
          </a:p>
        </p:txBody>
      </p:sp>
      <p:sp>
        <p:nvSpPr>
          <p:cNvPr id="4" name="TextBox 3"/>
          <p:cNvSpPr txBox="1"/>
          <p:nvPr/>
        </p:nvSpPr>
        <p:spPr>
          <a:xfrm>
            <a:off x="5503180" y="2538974"/>
            <a:ext cx="3340566" cy="400110"/>
          </a:xfrm>
          <a:prstGeom prst="rect">
            <a:avLst/>
          </a:prstGeom>
          <a:noFill/>
        </p:spPr>
        <p:txBody>
          <a:bodyPr wrap="square" rtlCol="0">
            <a:spAutoFit/>
          </a:bodyPr>
          <a:lstStyle/>
          <a:p>
            <a:pPr algn="l"/>
            <a:r>
              <a:rPr lang="en-GB" sz="2000">
                <a:solidFill>
                  <a:schemeClr val="accent5">
                    <a:lumMod val="50000"/>
                  </a:schemeClr>
                </a:solidFill>
              </a:rPr>
              <a:t>experience, experienced</a:t>
            </a:r>
            <a:endParaRPr lang="en-GB" sz="2000" dirty="0">
              <a:solidFill>
                <a:schemeClr val="accent5">
                  <a:lumMod val="50000"/>
                </a:schemeClr>
              </a:solidFill>
            </a:endParaRPr>
          </a:p>
        </p:txBody>
      </p:sp>
      <p:sp>
        <p:nvSpPr>
          <p:cNvPr id="44" name="TextBox 43"/>
          <p:cNvSpPr txBox="1"/>
          <p:nvPr/>
        </p:nvSpPr>
        <p:spPr>
          <a:xfrm>
            <a:off x="6142064" y="3130119"/>
            <a:ext cx="3340566" cy="400110"/>
          </a:xfrm>
          <a:prstGeom prst="rect">
            <a:avLst/>
          </a:prstGeom>
          <a:noFill/>
        </p:spPr>
        <p:txBody>
          <a:bodyPr wrap="square" rtlCol="0">
            <a:spAutoFit/>
          </a:bodyPr>
          <a:lstStyle/>
          <a:p>
            <a:pPr algn="l"/>
            <a:r>
              <a:rPr lang="en-GB" sz="2000">
                <a:solidFill>
                  <a:schemeClr val="accent5">
                    <a:lumMod val="50000"/>
                  </a:schemeClr>
                </a:solidFill>
              </a:rPr>
              <a:t>choose, chose</a:t>
            </a:r>
            <a:endParaRPr lang="en-GB" sz="2000" dirty="0">
              <a:solidFill>
                <a:schemeClr val="accent5">
                  <a:lumMod val="50000"/>
                </a:schemeClr>
              </a:solidFill>
            </a:endParaRPr>
          </a:p>
        </p:txBody>
      </p:sp>
      <p:sp>
        <p:nvSpPr>
          <p:cNvPr id="45" name="TextBox 44"/>
          <p:cNvSpPr txBox="1"/>
          <p:nvPr/>
        </p:nvSpPr>
        <p:spPr>
          <a:xfrm>
            <a:off x="6838509" y="3801742"/>
            <a:ext cx="878160" cy="400110"/>
          </a:xfrm>
          <a:prstGeom prst="rect">
            <a:avLst/>
          </a:prstGeom>
          <a:noFill/>
        </p:spPr>
        <p:txBody>
          <a:bodyPr wrap="square" rtlCol="0">
            <a:spAutoFit/>
          </a:bodyPr>
          <a:lstStyle/>
          <a:p>
            <a:pPr algn="l"/>
            <a:r>
              <a:rPr lang="en-GB" sz="2000">
                <a:solidFill>
                  <a:schemeClr val="accent5">
                    <a:lumMod val="50000"/>
                  </a:schemeClr>
                </a:solidFill>
              </a:rPr>
              <a:t>sold</a:t>
            </a:r>
            <a:endParaRPr lang="en-GB" sz="2000" dirty="0">
              <a:solidFill>
                <a:schemeClr val="accent5">
                  <a:lumMod val="50000"/>
                </a:schemeClr>
              </a:solidFill>
            </a:endParaRPr>
          </a:p>
        </p:txBody>
      </p:sp>
      <p:sp>
        <p:nvSpPr>
          <p:cNvPr id="46" name="TextBox 45"/>
          <p:cNvSpPr txBox="1"/>
          <p:nvPr/>
        </p:nvSpPr>
        <p:spPr>
          <a:xfrm>
            <a:off x="6565355" y="4445830"/>
            <a:ext cx="3340566" cy="400110"/>
          </a:xfrm>
          <a:prstGeom prst="rect">
            <a:avLst/>
          </a:prstGeom>
          <a:noFill/>
        </p:spPr>
        <p:txBody>
          <a:bodyPr wrap="square" rtlCol="0">
            <a:spAutoFit/>
          </a:bodyPr>
          <a:lstStyle/>
          <a:p>
            <a:pPr algn="l"/>
            <a:r>
              <a:rPr lang="en-GB" sz="2000">
                <a:solidFill>
                  <a:schemeClr val="accent5">
                    <a:lumMod val="50000"/>
                  </a:schemeClr>
                </a:solidFill>
              </a:rPr>
              <a:t>recognised</a:t>
            </a:r>
            <a:endParaRPr lang="en-GB" sz="2000" dirty="0">
              <a:solidFill>
                <a:schemeClr val="accent5">
                  <a:lumMod val="50000"/>
                </a:schemeClr>
              </a:solidFill>
            </a:endParaRPr>
          </a:p>
        </p:txBody>
      </p:sp>
      <p:sp>
        <p:nvSpPr>
          <p:cNvPr id="47" name="TextBox 46"/>
          <p:cNvSpPr txBox="1"/>
          <p:nvPr/>
        </p:nvSpPr>
        <p:spPr>
          <a:xfrm>
            <a:off x="6919929" y="5077391"/>
            <a:ext cx="3340566" cy="400110"/>
          </a:xfrm>
          <a:prstGeom prst="rect">
            <a:avLst/>
          </a:prstGeom>
          <a:noFill/>
        </p:spPr>
        <p:txBody>
          <a:bodyPr wrap="square" rtlCol="0">
            <a:spAutoFit/>
          </a:bodyPr>
          <a:lstStyle/>
          <a:p>
            <a:pPr algn="l"/>
            <a:r>
              <a:rPr lang="en-GB" sz="2000">
                <a:solidFill>
                  <a:schemeClr val="accent5">
                    <a:lumMod val="50000"/>
                  </a:schemeClr>
                </a:solidFill>
              </a:rPr>
              <a:t>saw</a:t>
            </a:r>
            <a:endParaRPr lang="en-GB" sz="2000" dirty="0">
              <a:solidFill>
                <a:schemeClr val="accent5">
                  <a:lumMod val="50000"/>
                </a:schemeClr>
              </a:solidFill>
            </a:endParaRPr>
          </a:p>
        </p:txBody>
      </p:sp>
      <p:sp>
        <p:nvSpPr>
          <p:cNvPr id="48" name="TextBox 47"/>
          <p:cNvSpPr txBox="1"/>
          <p:nvPr/>
        </p:nvSpPr>
        <p:spPr>
          <a:xfrm>
            <a:off x="6046386" y="5646172"/>
            <a:ext cx="3340566" cy="400110"/>
          </a:xfrm>
          <a:prstGeom prst="rect">
            <a:avLst/>
          </a:prstGeom>
          <a:noFill/>
        </p:spPr>
        <p:txBody>
          <a:bodyPr wrap="square" rtlCol="0">
            <a:spAutoFit/>
          </a:bodyPr>
          <a:lstStyle/>
          <a:p>
            <a:pPr algn="l"/>
            <a:r>
              <a:rPr lang="en-GB" sz="2000">
                <a:solidFill>
                  <a:schemeClr val="accent5">
                    <a:lumMod val="50000"/>
                  </a:schemeClr>
                </a:solidFill>
              </a:rPr>
              <a:t>achieve/achieved</a:t>
            </a:r>
            <a:endParaRPr lang="en-GB" sz="2000" dirty="0">
              <a:solidFill>
                <a:schemeClr val="accent5">
                  <a:lumMod val="50000"/>
                </a:schemeClr>
              </a:solidFill>
            </a:endParaRPr>
          </a:p>
        </p:txBody>
      </p:sp>
      <p:sp>
        <p:nvSpPr>
          <p:cNvPr id="5" name="TextBox 4"/>
          <p:cNvSpPr txBox="1"/>
          <p:nvPr/>
        </p:nvSpPr>
        <p:spPr>
          <a:xfrm>
            <a:off x="7618304" y="841581"/>
            <a:ext cx="5284382" cy="400110"/>
          </a:xfrm>
          <a:prstGeom prst="rect">
            <a:avLst/>
          </a:prstGeom>
          <a:noFill/>
        </p:spPr>
        <p:txBody>
          <a:bodyPr wrap="square" rtlCol="0">
            <a:spAutoFit/>
          </a:bodyPr>
          <a:lstStyle/>
          <a:p>
            <a:pPr algn="l"/>
            <a:r>
              <a:rPr lang="en-GB" sz="2000">
                <a:solidFill>
                  <a:schemeClr val="accent5">
                    <a:lumMod val="50000"/>
                  </a:schemeClr>
                </a:solidFill>
              </a:rPr>
              <a:t>*vivir = to experience, live through</a:t>
            </a:r>
            <a:endParaRPr lang="en-GB" sz="2000" dirty="0">
              <a:solidFill>
                <a:schemeClr val="accent5">
                  <a:lumMod val="50000"/>
                </a:schemeClr>
              </a:solidFill>
            </a:endParaRPr>
          </a:p>
        </p:txBody>
      </p:sp>
    </p:spTree>
    <p:extLst>
      <p:ext uri="{BB962C8B-B14F-4D97-AF65-F5344CB8AC3E}">
        <p14:creationId xmlns:p14="http://schemas.microsoft.com/office/powerpoint/2010/main" val="13751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5" grpId="0"/>
      <p:bldP spid="27" grpId="0"/>
      <p:bldP spid="29" grpId="0"/>
      <p:bldP spid="31" grpId="0"/>
      <p:bldP spid="4" grpId="0"/>
      <p:bldP spid="44" grpId="0"/>
      <p:bldP spid="45" grpId="0"/>
      <p:bldP spid="46" grpId="0"/>
      <p:bldP spid="47" grpId="0"/>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Talking about what ‘we’ did</a:t>
            </a:r>
            <a:br>
              <a:rPr lang="en-GB" sz="2800" b="1" dirty="0">
                <a:solidFill>
                  <a:schemeClr val="bg1"/>
                </a:solidFill>
              </a:rPr>
            </a:br>
            <a:r>
              <a:rPr lang="en-GB" sz="2800" dirty="0">
                <a:solidFill>
                  <a:schemeClr val="bg1"/>
                </a:solidFill>
              </a:rPr>
              <a:t>1</a:t>
            </a:r>
            <a:r>
              <a:rPr lang="en-GB" sz="2800" baseline="30000" dirty="0">
                <a:solidFill>
                  <a:schemeClr val="bg1"/>
                </a:solidFill>
              </a:rPr>
              <a:t>st</a:t>
            </a:r>
            <a:r>
              <a:rPr lang="en-GB" sz="2800" dirty="0">
                <a:solidFill>
                  <a:schemeClr val="bg1"/>
                </a:solidFill>
              </a:rPr>
              <a:t> person plural (-</a:t>
            </a:r>
            <a:r>
              <a:rPr lang="en-GB" sz="2800" dirty="0" err="1">
                <a:solidFill>
                  <a:schemeClr val="bg1"/>
                </a:solidFill>
              </a:rPr>
              <a:t>amos</a:t>
            </a:r>
            <a:r>
              <a:rPr lang="en-GB" sz="2800"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32524" y="1980344"/>
            <a:ext cx="12283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verb ending changes for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completed actions in the past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TextBox 7"/>
          <p:cNvSpPr txBox="1"/>
          <p:nvPr/>
        </p:nvSpPr>
        <p:spPr>
          <a:xfrm>
            <a:off x="232524" y="1287474"/>
            <a:ext cx="108927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some Spanish infinitives end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13"/>
          <p:cNvSpPr txBox="1"/>
          <p:nvPr/>
        </p:nvSpPr>
        <p:spPr>
          <a:xfrm>
            <a:off x="251654" y="2730649"/>
            <a:ext cx="11676489"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a:t>
            </a:r>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_______ </a:t>
            </a:r>
            <a:r>
              <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p>
        </p:txBody>
      </p:sp>
      <p:sp>
        <p:nvSpPr>
          <p:cNvPr id="7" name="Oval Callout 6"/>
          <p:cNvSpPr/>
          <p:nvPr/>
        </p:nvSpPr>
        <p:spPr>
          <a:xfrm>
            <a:off x="232524" y="5380615"/>
            <a:ext cx="7687832" cy="893822"/>
          </a:xfrm>
          <a:prstGeom prst="wedgeEllipseCallout">
            <a:avLst>
              <a:gd name="adj1" fmla="val 27263"/>
              <a:gd name="adj2" fmla="val -702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for </a:t>
            </a:r>
            <a:r>
              <a:rPr lang="en-GB" sz="2000" b="1" i="1" dirty="0">
                <a:solidFill>
                  <a:srgbClr val="002060"/>
                </a:solidFill>
                <a:latin typeface="Century Gothic" panose="020B0502020202020204" pitchFamily="34" charset="0"/>
              </a:rPr>
              <a:t>–</a:t>
            </a:r>
            <a:r>
              <a:rPr lang="en-GB" sz="2000" b="1" i="1" dirty="0" err="1">
                <a:solidFill>
                  <a:srgbClr val="002060"/>
                </a:solidFill>
                <a:latin typeface="Century Gothic" panose="020B0502020202020204" pitchFamily="34" charset="0"/>
              </a:rPr>
              <a:t>ar</a:t>
            </a:r>
            <a:r>
              <a:rPr lang="en-GB" sz="2000" b="1" i="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verbs, –</a:t>
            </a:r>
            <a:r>
              <a:rPr lang="en-GB" sz="2000" dirty="0" err="1">
                <a:solidFill>
                  <a:srgbClr val="002060"/>
                </a:solidFill>
                <a:latin typeface="Century Gothic" panose="020B0502020202020204" pitchFamily="34" charset="0"/>
              </a:rPr>
              <a:t>amos</a:t>
            </a:r>
            <a:r>
              <a:rPr lang="en-GB" sz="2000" dirty="0">
                <a:solidFill>
                  <a:srgbClr val="002060"/>
                </a:solidFill>
                <a:latin typeface="Century Gothic" panose="020B0502020202020204" pitchFamily="34" charset="0"/>
              </a:rPr>
              <a:t> is also used for ‘we’ in the </a:t>
            </a:r>
            <a:r>
              <a:rPr lang="en-GB" sz="2000" b="1" i="1" dirty="0">
                <a:solidFill>
                  <a:srgbClr val="002060"/>
                </a:solidFill>
                <a:latin typeface="Century Gothic" panose="020B0502020202020204" pitchFamily="34" charset="0"/>
              </a:rPr>
              <a:t>present</a:t>
            </a:r>
            <a:r>
              <a:rPr lang="en-GB" sz="2000" dirty="0">
                <a:solidFill>
                  <a:srgbClr val="002060"/>
                </a:solidFill>
                <a:latin typeface="Century Gothic" panose="020B0502020202020204" pitchFamily="34" charset="0"/>
              </a:rPr>
              <a:t> tense. </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13">
            <a:extLst>
              <a:ext uri="{FF2B5EF4-FFF2-40B4-BE49-F238E27FC236}">
                <a16:creationId xmlns:a16="http://schemas.microsoft.com/office/drawing/2014/main" id="{317057D7-8F63-B84B-9E9F-6099949ED993}"/>
              </a:ext>
            </a:extLst>
          </p:cNvPr>
          <p:cNvSpPr txBox="1"/>
          <p:nvPr/>
        </p:nvSpPr>
        <p:spPr>
          <a:xfrm>
            <a:off x="251654" y="3626392"/>
            <a:ext cx="4512365" cy="523220"/>
          </a:xfrm>
          <a:prstGeom prst="rect">
            <a:avLst/>
          </a:prstGeom>
          <a:noFill/>
        </p:spPr>
        <p:txBody>
          <a:bodyPr wrap="square" rtlCol="0">
            <a:spAutoFit/>
          </a:bodyPr>
          <a:lstStyle/>
          <a:p>
            <a:pPr lvl="0">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Escap</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del país.</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675A83CB-4266-0B48-99FE-31D4420F0B93}"/>
              </a:ext>
            </a:extLst>
          </p:cNvPr>
          <p:cNvSpPr txBox="1"/>
          <p:nvPr/>
        </p:nvSpPr>
        <p:spPr>
          <a:xfrm>
            <a:off x="9369287" y="2708388"/>
            <a:ext cx="1327608" cy="523220"/>
          </a:xfrm>
          <a:prstGeom prst="rect">
            <a:avLst/>
          </a:prstGeom>
          <a:noFill/>
        </p:spPr>
        <p:txBody>
          <a:bodyPr wrap="none" rtlCol="0">
            <a:spAutoFit/>
          </a:bodyPr>
          <a:lstStyle/>
          <a:p>
            <a:r>
              <a:rPr lang="en-GB" sz="2800" b="1" dirty="0">
                <a:solidFill>
                  <a:srgbClr val="FF6600"/>
                </a:solidFill>
                <a:latin typeface="Century Gothic" panose="020B0502020202020204" pitchFamily="34" charset="0"/>
              </a:rPr>
              <a:t>–</a:t>
            </a:r>
            <a:r>
              <a:rPr lang="en-GB" sz="2800" b="1" dirty="0" err="1">
                <a:solidFill>
                  <a:srgbClr val="FF6600"/>
                </a:solidFill>
                <a:latin typeface="Century Gothic" panose="020B0502020202020204" pitchFamily="34" charset="0"/>
              </a:rPr>
              <a:t>amos</a:t>
            </a:r>
            <a:endParaRPr lang="es-GB" sz="2800" dirty="0">
              <a:solidFill>
                <a:schemeClr val="accent5">
                  <a:lumMod val="50000"/>
                </a:schemeClr>
              </a:solidFill>
            </a:endParaRPr>
          </a:p>
        </p:txBody>
      </p:sp>
      <p:sp>
        <p:nvSpPr>
          <p:cNvPr id="34" name="TextBox 13">
            <a:extLst>
              <a:ext uri="{FF2B5EF4-FFF2-40B4-BE49-F238E27FC236}">
                <a16:creationId xmlns:a16="http://schemas.microsoft.com/office/drawing/2014/main" id="{6F654158-6B54-0049-B4F1-2ABED7BCC2D4}"/>
              </a:ext>
            </a:extLst>
          </p:cNvPr>
          <p:cNvSpPr txBox="1"/>
          <p:nvPr/>
        </p:nvSpPr>
        <p:spPr>
          <a:xfrm>
            <a:off x="4156655" y="3397025"/>
            <a:ext cx="11676489" cy="523220"/>
          </a:xfrm>
          <a:prstGeom prst="rect">
            <a:avLst/>
          </a:prstGeom>
          <a:noFill/>
        </p:spPr>
        <p:txBody>
          <a:bodyPr wrap="square" rtlCol="0">
            <a:spAutoFit/>
          </a:bodyPr>
          <a:lstStyle/>
          <a:p>
            <a:pPr lvl="0">
              <a:defRPr/>
            </a:pPr>
            <a:r>
              <a:rPr kumimoji="0" lang="en-GB" sz="28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We escape from the country.</a:t>
            </a:r>
            <a:endParaRPr kumimoji="0" lang="en-GB" sz="28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5" name="TextBox 13">
            <a:extLst>
              <a:ext uri="{FF2B5EF4-FFF2-40B4-BE49-F238E27FC236}">
                <a16:creationId xmlns:a16="http://schemas.microsoft.com/office/drawing/2014/main" id="{6053EAE6-39CB-7843-9229-3BEDD5FCBF10}"/>
              </a:ext>
            </a:extLst>
          </p:cNvPr>
          <p:cNvSpPr txBox="1"/>
          <p:nvPr/>
        </p:nvSpPr>
        <p:spPr>
          <a:xfrm>
            <a:off x="232524" y="4427996"/>
            <a:ext cx="5386398"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Ayud</a:t>
            </a:r>
            <a:r>
              <a:rPr lang="en-GB" sz="2800" b="1" dirty="0" err="1">
                <a:solidFill>
                  <a:srgbClr val="002060"/>
                </a:solidFill>
                <a:latin typeface="Century Gothic" panose="020B0502020202020204" pitchFamily="34" charset="0"/>
              </a:rPr>
              <a:t>amos</a:t>
            </a:r>
            <a:r>
              <a:rPr lang="en-GB" sz="2800" dirty="0">
                <a:solidFill>
                  <a:srgbClr val="002060"/>
                </a:solidFill>
                <a:latin typeface="Century Gothic" panose="020B0502020202020204" pitchFamily="34" charset="0"/>
              </a:rPr>
              <a:t> a </a:t>
            </a:r>
            <a:r>
              <a:rPr lang="en-GB" sz="2800" err="1">
                <a:solidFill>
                  <a:srgbClr val="002060"/>
                </a:solidFill>
                <a:latin typeface="Century Gothic" panose="020B0502020202020204" pitchFamily="34" charset="0"/>
              </a:rPr>
              <a:t>otras</a:t>
            </a:r>
            <a:r>
              <a:rPr lang="en-GB" sz="2800">
                <a:solidFill>
                  <a:srgbClr val="002060"/>
                </a:solidFill>
                <a:latin typeface="Century Gothic" panose="020B0502020202020204" pitchFamily="34" charset="0"/>
              </a:rPr>
              <a:t> personas.</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6" name="TextBox 13">
            <a:extLst>
              <a:ext uri="{FF2B5EF4-FFF2-40B4-BE49-F238E27FC236}">
                <a16:creationId xmlns:a16="http://schemas.microsoft.com/office/drawing/2014/main" id="{43350C1C-E50D-114E-8B43-E68CA049A395}"/>
              </a:ext>
            </a:extLst>
          </p:cNvPr>
          <p:cNvSpPr txBox="1"/>
          <p:nvPr/>
        </p:nvSpPr>
        <p:spPr>
          <a:xfrm>
            <a:off x="5618922" y="4297543"/>
            <a:ext cx="11676489" cy="523220"/>
          </a:xfrm>
          <a:prstGeom prst="rect">
            <a:avLst/>
          </a:prstGeom>
          <a:noFill/>
        </p:spPr>
        <p:txBody>
          <a:bodyPr wrap="square" rtlCol="0">
            <a:spAutoFit/>
          </a:bodyPr>
          <a:lstStyle/>
          <a:p>
            <a:pPr lvl="0">
              <a:defRPr/>
            </a:pPr>
            <a:r>
              <a:rPr kumimoji="0" lang="en-GB" sz="28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We help other people.</a:t>
            </a:r>
            <a:endParaRPr kumimoji="0" lang="en-GB" sz="28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5" name="TextBox 13">
            <a:extLst>
              <a:ext uri="{FF2B5EF4-FFF2-40B4-BE49-F238E27FC236}">
                <a16:creationId xmlns:a16="http://schemas.microsoft.com/office/drawing/2014/main" id="{6F654158-6B54-0049-B4F1-2ABED7BCC2D4}"/>
              </a:ext>
            </a:extLst>
          </p:cNvPr>
          <p:cNvSpPr txBox="1"/>
          <p:nvPr/>
        </p:nvSpPr>
        <p:spPr>
          <a:xfrm>
            <a:off x="4156655" y="3801569"/>
            <a:ext cx="11676489" cy="523220"/>
          </a:xfrm>
          <a:prstGeom prst="rect">
            <a:avLst/>
          </a:prstGeom>
          <a:noFill/>
        </p:spPr>
        <p:txBody>
          <a:bodyPr wrap="square" rtlCol="0">
            <a:spAutoFit/>
          </a:bodyPr>
          <a:lstStyle/>
          <a:p>
            <a:pPr lvl="0">
              <a:defRPr/>
            </a:pPr>
            <a:r>
              <a:rPr kumimoji="0" lang="en-GB" sz="28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We escaped from the country.</a:t>
            </a:r>
            <a:endParaRPr kumimoji="0" lang="en-GB" sz="28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6" name="TextBox 13">
            <a:extLst>
              <a:ext uri="{FF2B5EF4-FFF2-40B4-BE49-F238E27FC236}">
                <a16:creationId xmlns:a16="http://schemas.microsoft.com/office/drawing/2014/main" id="{43350C1C-E50D-114E-8B43-E68CA049A395}"/>
              </a:ext>
            </a:extLst>
          </p:cNvPr>
          <p:cNvSpPr txBox="1"/>
          <p:nvPr/>
        </p:nvSpPr>
        <p:spPr>
          <a:xfrm>
            <a:off x="5618922" y="4706380"/>
            <a:ext cx="11676489" cy="523220"/>
          </a:xfrm>
          <a:prstGeom prst="rect">
            <a:avLst/>
          </a:prstGeom>
          <a:noFill/>
        </p:spPr>
        <p:txBody>
          <a:bodyPr wrap="square" rtlCol="0">
            <a:spAutoFit/>
          </a:bodyPr>
          <a:lstStyle/>
          <a:p>
            <a:pPr lvl="0">
              <a:defRPr/>
            </a:pPr>
            <a:r>
              <a:rPr kumimoji="0" lang="en-GB" sz="28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We helped other people.</a:t>
            </a:r>
            <a:endParaRPr kumimoji="0" lang="en-GB" sz="28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381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P spid="7" grpId="0" animBg="1"/>
      <p:bldP spid="26" grpId="0"/>
      <p:bldP spid="3" grpId="0"/>
      <p:bldP spid="34" grpId="0"/>
      <p:bldP spid="35" grpId="0"/>
      <p:bldP spid="36"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071" y="169468"/>
            <a:ext cx="9352139" cy="829915"/>
          </a:xfrm>
        </p:spPr>
        <p:txBody>
          <a:bodyPr>
            <a:noAutofit/>
          </a:bodyPr>
          <a:lstStyle/>
          <a:p>
            <a:r>
              <a:rPr lang="en-GB" sz="2200" b="1" dirty="0"/>
              <a:t>Los </a:t>
            </a:r>
            <a:r>
              <a:rPr lang="en-GB" sz="2200" b="1" dirty="0" err="1"/>
              <a:t>abuelos</a:t>
            </a:r>
            <a:r>
              <a:rPr lang="en-GB" sz="2200" b="1" dirty="0"/>
              <a:t> </a:t>
            </a:r>
            <a:r>
              <a:rPr lang="en-GB" sz="2200" b="1" dirty="0" err="1"/>
              <a:t>hablan</a:t>
            </a:r>
            <a:r>
              <a:rPr lang="en-GB" sz="2200" b="1" dirty="0"/>
              <a:t> con María de los </a:t>
            </a:r>
            <a:r>
              <a:rPr lang="en-GB" sz="2200" b="1" dirty="0" err="1"/>
              <a:t>Ángeles</a:t>
            </a:r>
            <a:r>
              <a:rPr lang="en-GB" sz="2200" b="1" dirty="0"/>
              <a:t> y Jorge Jesús. Lee la </a:t>
            </a:r>
            <a:r>
              <a:rPr lang="en-GB" sz="2200" b="1" dirty="0" err="1"/>
              <a:t>conversación</a:t>
            </a:r>
            <a:r>
              <a:rPr lang="en-GB" sz="2200" b="1" dirty="0"/>
              <a:t> y escribe la </a:t>
            </a:r>
            <a:r>
              <a:rPr lang="en-GB" sz="2200" b="1" dirty="0" err="1"/>
              <a:t>traducción</a:t>
            </a:r>
            <a:r>
              <a:rPr lang="en-GB" sz="2200" b="1" dirty="0"/>
              <a:t> de las </a:t>
            </a:r>
            <a:r>
              <a:rPr lang="en-GB" sz="2200" b="1" dirty="0" err="1"/>
              <a:t>frases</a:t>
            </a:r>
            <a:r>
              <a:rPr lang="en-GB" sz="2200" b="1"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10071652" y="258166"/>
            <a:ext cx="18564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CuadroTexto 7">
            <a:extLst>
              <a:ext uri="{FF2B5EF4-FFF2-40B4-BE49-F238E27FC236}">
                <a16:creationId xmlns:a16="http://schemas.microsoft.com/office/drawing/2014/main" id="{F535F194-7E83-DD46-9625-87355F23BFDB}"/>
              </a:ext>
            </a:extLst>
          </p:cNvPr>
          <p:cNvSpPr txBox="1"/>
          <p:nvPr/>
        </p:nvSpPr>
        <p:spPr>
          <a:xfrm>
            <a:off x="306071" y="999383"/>
            <a:ext cx="10756936" cy="5170646"/>
          </a:xfrm>
          <a:prstGeom prst="rect">
            <a:avLst/>
          </a:prstGeom>
          <a:noFill/>
        </p:spPr>
        <p:txBody>
          <a:bodyPr wrap="square" rtlCol="0">
            <a:spAutoFit/>
          </a:bodyPr>
          <a:lstStyle/>
          <a:p>
            <a:pPr lvl="0" algn="just"/>
            <a:r>
              <a:rPr lang="es-ES" sz="2200" dirty="0">
                <a:solidFill>
                  <a:schemeClr val="accent5">
                    <a:lumMod val="50000"/>
                  </a:schemeClr>
                </a:solidFill>
              </a:rPr>
              <a:t>- Ambos nacimos en </a:t>
            </a:r>
            <a:r>
              <a:rPr lang="es-ES" sz="2200">
                <a:solidFill>
                  <a:schemeClr val="accent5">
                    <a:lumMod val="50000"/>
                  </a:schemeClr>
                </a:solidFill>
              </a:rPr>
              <a:t>La Habana, la capital de Cuba. Crecimos </a:t>
            </a:r>
            <a:r>
              <a:rPr lang="es-ES" sz="2200" dirty="0">
                <a:solidFill>
                  <a:schemeClr val="accent5">
                    <a:lumMod val="50000"/>
                  </a:schemeClr>
                </a:solidFill>
              </a:rPr>
              <a:t>en el mismo barrio y asistimos a la misma escuela. ¡Pasamos mucho tiempo juntos! </a:t>
            </a:r>
            <a:r>
              <a:rPr lang="es-ES" sz="2200" b="1" dirty="0">
                <a:solidFill>
                  <a:schemeClr val="accent5">
                    <a:lumMod val="50000"/>
                  </a:schemeClr>
                </a:solidFill>
              </a:rPr>
              <a:t>1) Durante varios años disfrutamos una vida simple.</a:t>
            </a:r>
            <a:endParaRPr lang="es-GB" sz="2200" b="1" dirty="0">
              <a:solidFill>
                <a:schemeClr val="accent5">
                  <a:lumMod val="50000"/>
                </a:schemeClr>
              </a:solidFill>
            </a:endParaRPr>
          </a:p>
          <a:p>
            <a:pPr lvl="0" algn="just"/>
            <a:r>
              <a:rPr lang="es-ES" sz="2200" dirty="0">
                <a:solidFill>
                  <a:schemeClr val="accent5">
                    <a:lumMod val="50000"/>
                  </a:schemeClr>
                </a:solidFill>
              </a:rPr>
              <a:t> - Sí, compartimos muchas experiencias y vivimos momentos muy felices. </a:t>
            </a:r>
            <a:r>
              <a:rPr lang="es-ES" sz="2200" b="1" dirty="0">
                <a:solidFill>
                  <a:schemeClr val="accent5">
                    <a:lumMod val="50000"/>
                  </a:schemeClr>
                </a:solidFill>
              </a:rPr>
              <a:t>2) Un día empezamos una relación</a:t>
            </a:r>
            <a:r>
              <a:rPr lang="es-ES" sz="2200" dirty="0">
                <a:solidFill>
                  <a:schemeClr val="accent5">
                    <a:lumMod val="50000"/>
                  </a:schemeClr>
                </a:solidFill>
              </a:rPr>
              <a:t> y poco después consideramos ser marido y mujer. Pensamos en crear una familia y comprar una casa en nuestro barrio. </a:t>
            </a:r>
            <a:r>
              <a:rPr lang="es-ES" sz="2200" b="1" dirty="0">
                <a:solidFill>
                  <a:schemeClr val="accent5">
                    <a:lumMod val="50000"/>
                  </a:schemeClr>
                </a:solidFill>
              </a:rPr>
              <a:t>3) Entonces celebramos una boda* muy bonita, </a:t>
            </a:r>
            <a:r>
              <a:rPr lang="es-ES" sz="2200" dirty="0">
                <a:solidFill>
                  <a:schemeClr val="accent5">
                    <a:lumMod val="50000"/>
                  </a:schemeClr>
                </a:solidFill>
              </a:rPr>
              <a:t>¡invitamos a mucha gente! </a:t>
            </a:r>
            <a:endParaRPr lang="es-GB" sz="2200" dirty="0">
              <a:solidFill>
                <a:schemeClr val="accent5">
                  <a:lumMod val="50000"/>
                </a:schemeClr>
              </a:solidFill>
            </a:endParaRPr>
          </a:p>
          <a:p>
            <a:pPr lvl="0" algn="just"/>
            <a:r>
              <a:rPr lang="es-ES" sz="2200" dirty="0">
                <a:solidFill>
                  <a:schemeClr val="accent5">
                    <a:lumMod val="50000"/>
                  </a:schemeClr>
                </a:solidFill>
              </a:rPr>
              <a:t>- </a:t>
            </a:r>
            <a:r>
              <a:rPr lang="es-ES" sz="2200" b="1" dirty="0">
                <a:solidFill>
                  <a:schemeClr val="accent5">
                    <a:lumMod val="50000"/>
                  </a:schemeClr>
                </a:solidFill>
              </a:rPr>
              <a:t>4) Y un año después decidimos tener un hijo</a:t>
            </a:r>
            <a:r>
              <a:rPr lang="es-ES" sz="2200" dirty="0">
                <a:solidFill>
                  <a:schemeClr val="accent5">
                    <a:lumMod val="50000"/>
                  </a:schemeClr>
                </a:solidFill>
              </a:rPr>
              <a:t>, vuestro padre Gerardo y, más tarde, vuestra tía Jezabel. </a:t>
            </a:r>
            <a:r>
              <a:rPr lang="es-ES" sz="2200" b="1" dirty="0">
                <a:solidFill>
                  <a:schemeClr val="accent5">
                    <a:lumMod val="50000"/>
                  </a:schemeClr>
                </a:solidFill>
              </a:rPr>
              <a:t>5) Pero entonces empezamos a ver muchos cambios</a:t>
            </a:r>
            <a:r>
              <a:rPr lang="es-ES" sz="2200" dirty="0">
                <a:solidFill>
                  <a:schemeClr val="accent5">
                    <a:lumMod val="50000"/>
                  </a:schemeClr>
                </a:solidFill>
              </a:rPr>
              <a:t> políticos* en el país y perdimos el derecho a dar nuestra opinión. </a:t>
            </a:r>
            <a:endParaRPr lang="es-GB" sz="2200" dirty="0">
              <a:solidFill>
                <a:schemeClr val="accent5">
                  <a:lumMod val="50000"/>
                </a:schemeClr>
              </a:solidFill>
            </a:endParaRPr>
          </a:p>
          <a:p>
            <a:pPr lvl="0" algn="just"/>
            <a:r>
              <a:rPr lang="es-ES" sz="2200" dirty="0">
                <a:solidFill>
                  <a:schemeClr val="accent5">
                    <a:lumMod val="50000"/>
                  </a:schemeClr>
                </a:solidFill>
              </a:rPr>
              <a:t>- Pues sí, no soportamos la situación. Estudiamos las opciones y elegimos huir del país. Organizamos un equipaje* ligero y escapamos urgentemente. </a:t>
            </a:r>
            <a:endParaRPr lang="es-GB" sz="2200" dirty="0">
              <a:solidFill>
                <a:schemeClr val="accent5">
                  <a:lumMod val="50000"/>
                </a:schemeClr>
              </a:solidFill>
            </a:endParaRPr>
          </a:p>
          <a:p>
            <a:pPr lvl="0" algn="just"/>
            <a:r>
              <a:rPr lang="es-ES" sz="2200" dirty="0">
                <a:solidFill>
                  <a:schemeClr val="accent5">
                    <a:lumMod val="50000"/>
                  </a:schemeClr>
                </a:solidFill>
              </a:rPr>
              <a:t>- Durante el viaje a Estados Unidos reconocimos a unos amigos cubanos y los ayudamos a cruzar la frontera. Llegamos todos juntos con muchas dudas, pero también con esperanza. </a:t>
            </a:r>
            <a:r>
              <a:rPr lang="es-ES" sz="2200" b="1" dirty="0">
                <a:solidFill>
                  <a:schemeClr val="accent5">
                    <a:lumMod val="50000"/>
                  </a:schemeClr>
                </a:solidFill>
              </a:rPr>
              <a:t>6) Finalmente, cumplimos nuestro sueño</a:t>
            </a:r>
            <a:r>
              <a:rPr lang="es-ES" sz="2200" dirty="0">
                <a:solidFill>
                  <a:schemeClr val="accent5">
                    <a:lumMod val="50000"/>
                  </a:schemeClr>
                </a:solidFill>
              </a:rPr>
              <a:t>.</a:t>
            </a:r>
            <a:endParaRPr lang="es-GB" sz="2200" dirty="0">
              <a:solidFill>
                <a:schemeClr val="accent5">
                  <a:lumMod val="50000"/>
                </a:schemeClr>
              </a:solidFill>
            </a:endParaRPr>
          </a:p>
        </p:txBody>
      </p:sp>
      <p:sp>
        <p:nvSpPr>
          <p:cNvPr id="9" name="CuadroTexto 8">
            <a:extLst>
              <a:ext uri="{FF2B5EF4-FFF2-40B4-BE49-F238E27FC236}">
                <a16:creationId xmlns:a16="http://schemas.microsoft.com/office/drawing/2014/main" id="{54B8B41D-7C3D-724A-901E-09FAA86A554C}"/>
              </a:ext>
            </a:extLst>
          </p:cNvPr>
          <p:cNvSpPr txBox="1"/>
          <p:nvPr/>
        </p:nvSpPr>
        <p:spPr>
          <a:xfrm>
            <a:off x="9591426" y="687971"/>
            <a:ext cx="2788919" cy="400110"/>
          </a:xfrm>
          <a:prstGeom prst="rect">
            <a:avLst/>
          </a:prstGeom>
          <a:noFill/>
        </p:spPr>
        <p:txBody>
          <a:bodyPr wrap="square" rtlCol="0">
            <a:spAutoFit/>
          </a:bodyPr>
          <a:lstStyle/>
          <a:p>
            <a:pPr algn="l"/>
            <a:r>
              <a:rPr lang="es-GB" sz="2000" dirty="0">
                <a:solidFill>
                  <a:schemeClr val="accent5">
                    <a:lumMod val="50000"/>
                  </a:schemeClr>
                </a:solidFill>
              </a:rPr>
              <a:t>boda* = wedding</a:t>
            </a:r>
          </a:p>
        </p:txBody>
      </p:sp>
      <p:sp>
        <p:nvSpPr>
          <p:cNvPr id="10" name="CuadroTexto 9">
            <a:extLst>
              <a:ext uri="{FF2B5EF4-FFF2-40B4-BE49-F238E27FC236}">
                <a16:creationId xmlns:a16="http://schemas.microsoft.com/office/drawing/2014/main" id="{BAA9075E-8F08-FB41-9D3D-5C80E0D75728}"/>
              </a:ext>
            </a:extLst>
          </p:cNvPr>
          <p:cNvSpPr txBox="1"/>
          <p:nvPr/>
        </p:nvSpPr>
        <p:spPr>
          <a:xfrm>
            <a:off x="9388016" y="6014552"/>
            <a:ext cx="2775119" cy="400110"/>
          </a:xfrm>
          <a:prstGeom prst="rect">
            <a:avLst/>
          </a:prstGeom>
          <a:noFill/>
        </p:spPr>
        <p:txBody>
          <a:bodyPr wrap="none" rtlCol="0">
            <a:spAutoFit/>
          </a:bodyPr>
          <a:lstStyle/>
          <a:p>
            <a:r>
              <a:rPr lang="es-GB" sz="2000" dirty="0">
                <a:solidFill>
                  <a:schemeClr val="accent5">
                    <a:lumMod val="50000"/>
                  </a:schemeClr>
                </a:solidFill>
              </a:rPr>
              <a:t>equipaje* = luggage</a:t>
            </a:r>
          </a:p>
        </p:txBody>
      </p:sp>
      <p:pic>
        <p:nvPicPr>
          <p:cNvPr id="11" name="Imagen 10">
            <a:extLst>
              <a:ext uri="{FF2B5EF4-FFF2-40B4-BE49-F238E27FC236}">
                <a16:creationId xmlns:a16="http://schemas.microsoft.com/office/drawing/2014/main" id="{78D5BF2E-CC12-F149-AC02-325826545550}"/>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11152021" y="5128060"/>
            <a:ext cx="786113" cy="706507"/>
          </a:xfrm>
          <a:prstGeom prst="rect">
            <a:avLst/>
          </a:prstGeom>
        </p:spPr>
      </p:pic>
      <p:pic>
        <p:nvPicPr>
          <p:cNvPr id="1028" name="Picture 4" descr="Free Cartoon Wedding Clipart, Download Free Cartoon Wedding ...">
            <a:extLst>
              <a:ext uri="{FF2B5EF4-FFF2-40B4-BE49-F238E27FC236}">
                <a16:creationId xmlns:a16="http://schemas.microsoft.com/office/drawing/2014/main" id="{59E5B8ED-A55B-6744-9BDE-2AF8C72A2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5886" y="1588708"/>
            <a:ext cx="1118379" cy="11183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ther Child Silhouette Clip art - mother s png download - 640 ...">
            <a:extLst>
              <a:ext uri="{FF2B5EF4-FFF2-40B4-BE49-F238E27FC236}">
                <a16:creationId xmlns:a16="http://schemas.microsoft.com/office/drawing/2014/main" id="{00979269-E368-9946-A642-78F9C4C58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10272" y="3247968"/>
            <a:ext cx="669606" cy="1339211"/>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7C254E0E-33BD-DB41-8AD5-64DF61FC16D6}"/>
              </a:ext>
            </a:extLst>
          </p:cNvPr>
          <p:cNvSpPr txBox="1"/>
          <p:nvPr/>
        </p:nvSpPr>
        <p:spPr>
          <a:xfrm>
            <a:off x="6612897" y="6014552"/>
            <a:ext cx="2484976" cy="400110"/>
          </a:xfrm>
          <a:prstGeom prst="rect">
            <a:avLst/>
          </a:prstGeom>
          <a:noFill/>
        </p:spPr>
        <p:txBody>
          <a:bodyPr wrap="none" rtlCol="0">
            <a:spAutoFit/>
          </a:bodyPr>
          <a:lstStyle/>
          <a:p>
            <a:r>
              <a:rPr lang="es-GB" sz="2000" dirty="0">
                <a:solidFill>
                  <a:schemeClr val="accent5">
                    <a:lumMod val="50000"/>
                  </a:schemeClr>
                </a:solidFill>
              </a:rPr>
              <a:t>político* = political</a:t>
            </a:r>
          </a:p>
        </p:txBody>
      </p:sp>
      <p:pic>
        <p:nvPicPr>
          <p:cNvPr id="14" name="Imagen 36" descr="Una caricatura de una persona&#10;&#10;Descripción generada automáticamente con confianza media">
            <a:extLst>
              <a:ext uri="{FF2B5EF4-FFF2-40B4-BE49-F238E27FC236}">
                <a16:creationId xmlns:a16="http://schemas.microsoft.com/office/drawing/2014/main" id="{A0311549-79BB-5F44-89C7-CAF39AC36D03}"/>
              </a:ext>
            </a:extLst>
          </p:cNvPr>
          <p:cNvPicPr>
            <a:picLocks noChangeAspect="1"/>
          </p:cNvPicPr>
          <p:nvPr/>
        </p:nvPicPr>
        <p:blipFill rotWithShape="1">
          <a:blip r:embed="rId6"/>
          <a:srcRect l="24306" r="50325"/>
          <a:stretch/>
        </p:blipFill>
        <p:spPr>
          <a:xfrm flipH="1">
            <a:off x="11455603" y="4017911"/>
            <a:ext cx="736397" cy="1796657"/>
          </a:xfrm>
          <a:prstGeom prst="rect">
            <a:avLst/>
          </a:prstGeom>
        </p:spPr>
      </p:pic>
    </p:spTree>
    <p:extLst>
      <p:ext uri="{BB962C8B-B14F-4D97-AF65-F5344CB8AC3E}">
        <p14:creationId xmlns:p14="http://schemas.microsoft.com/office/powerpoint/2010/main" val="3655843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32" y="357780"/>
            <a:ext cx="2584174" cy="539013"/>
          </a:xfrm>
        </p:spPr>
        <p:txBody>
          <a:bodyPr>
            <a:normAutofit/>
          </a:bodyPr>
          <a:lstStyle/>
          <a:p>
            <a:r>
              <a:rPr lang="en-GB" sz="2600" b="1" dirty="0" err="1"/>
              <a:t>Respuestas</a:t>
            </a:r>
            <a:endParaRPr lang="en-GB" sz="2600" b="1" dirty="0"/>
          </a:p>
        </p:txBody>
      </p:sp>
      <p:sp>
        <p:nvSpPr>
          <p:cNvPr id="5" name="CuadroTexto 4">
            <a:extLst>
              <a:ext uri="{FF2B5EF4-FFF2-40B4-BE49-F238E27FC236}">
                <a16:creationId xmlns:a16="http://schemas.microsoft.com/office/drawing/2014/main" id="{C853F835-FE7A-D541-9584-BBEF2D47F349}"/>
              </a:ext>
            </a:extLst>
          </p:cNvPr>
          <p:cNvSpPr txBox="1"/>
          <p:nvPr/>
        </p:nvSpPr>
        <p:spPr>
          <a:xfrm>
            <a:off x="385584" y="954728"/>
            <a:ext cx="10756936" cy="430887"/>
          </a:xfrm>
          <a:prstGeom prst="rect">
            <a:avLst/>
          </a:prstGeom>
          <a:noFill/>
        </p:spPr>
        <p:txBody>
          <a:bodyPr wrap="square" rtlCol="0">
            <a:spAutoFit/>
          </a:bodyPr>
          <a:lstStyle/>
          <a:p>
            <a:pPr lvl="0" algn="just"/>
            <a:r>
              <a:rPr lang="es-ES" sz="2200" b="1" dirty="0">
                <a:solidFill>
                  <a:schemeClr val="accent5">
                    <a:lumMod val="50000"/>
                  </a:schemeClr>
                </a:solidFill>
              </a:rPr>
              <a:t>1) Durante varios años disfrutamos una vida simple.</a:t>
            </a:r>
            <a:endParaRPr lang="es-GB" sz="2200" b="1" dirty="0">
              <a:solidFill>
                <a:schemeClr val="accent5">
                  <a:lumMod val="50000"/>
                </a:schemeClr>
              </a:solidFill>
            </a:endParaRPr>
          </a:p>
        </p:txBody>
      </p:sp>
      <p:sp>
        <p:nvSpPr>
          <p:cNvPr id="6" name="CuadroTexto 5">
            <a:extLst>
              <a:ext uri="{FF2B5EF4-FFF2-40B4-BE49-F238E27FC236}">
                <a16:creationId xmlns:a16="http://schemas.microsoft.com/office/drawing/2014/main" id="{4CC515FE-4596-EE41-B7A7-AD76966224A4}"/>
              </a:ext>
            </a:extLst>
          </p:cNvPr>
          <p:cNvSpPr txBox="1"/>
          <p:nvPr/>
        </p:nvSpPr>
        <p:spPr>
          <a:xfrm>
            <a:off x="385584" y="1840397"/>
            <a:ext cx="10756936" cy="430887"/>
          </a:xfrm>
          <a:prstGeom prst="rect">
            <a:avLst/>
          </a:prstGeom>
          <a:noFill/>
        </p:spPr>
        <p:txBody>
          <a:bodyPr wrap="square" rtlCol="0">
            <a:spAutoFit/>
          </a:bodyPr>
          <a:lstStyle/>
          <a:p>
            <a:pPr lvl="0" algn="just"/>
            <a:r>
              <a:rPr lang="es-ES" sz="2200" b="1" dirty="0">
                <a:solidFill>
                  <a:schemeClr val="accent5">
                    <a:lumMod val="50000"/>
                  </a:schemeClr>
                </a:solidFill>
              </a:rPr>
              <a:t>2) Un día empezamos una relación.</a:t>
            </a:r>
            <a:endParaRPr lang="es-GB" sz="2200" dirty="0">
              <a:solidFill>
                <a:schemeClr val="accent5">
                  <a:lumMod val="50000"/>
                </a:schemeClr>
              </a:solidFill>
            </a:endParaRPr>
          </a:p>
        </p:txBody>
      </p:sp>
      <p:sp>
        <p:nvSpPr>
          <p:cNvPr id="7" name="CuadroTexto 6">
            <a:extLst>
              <a:ext uri="{FF2B5EF4-FFF2-40B4-BE49-F238E27FC236}">
                <a16:creationId xmlns:a16="http://schemas.microsoft.com/office/drawing/2014/main" id="{8C2F16F9-1280-A94C-8B11-B98FBEEA178C}"/>
              </a:ext>
            </a:extLst>
          </p:cNvPr>
          <p:cNvSpPr txBox="1"/>
          <p:nvPr/>
        </p:nvSpPr>
        <p:spPr>
          <a:xfrm>
            <a:off x="385584" y="2726066"/>
            <a:ext cx="10756936" cy="430887"/>
          </a:xfrm>
          <a:prstGeom prst="rect">
            <a:avLst/>
          </a:prstGeom>
          <a:noFill/>
        </p:spPr>
        <p:txBody>
          <a:bodyPr wrap="square" rtlCol="0">
            <a:spAutoFit/>
          </a:bodyPr>
          <a:lstStyle/>
          <a:p>
            <a:pPr lvl="0" algn="just"/>
            <a:r>
              <a:rPr lang="es-ES" sz="2200" b="1" dirty="0">
                <a:solidFill>
                  <a:schemeClr val="accent5">
                    <a:lumMod val="50000"/>
                  </a:schemeClr>
                </a:solidFill>
              </a:rPr>
              <a:t>3) Entonces celebramos una boda* </a:t>
            </a:r>
            <a:r>
              <a:rPr lang="es-ES" sz="2200" b="1">
                <a:solidFill>
                  <a:schemeClr val="accent5">
                    <a:lumMod val="50000"/>
                  </a:schemeClr>
                </a:solidFill>
              </a:rPr>
              <a:t>muy bonita.</a:t>
            </a:r>
            <a:endParaRPr lang="es-GB" sz="2200" dirty="0">
              <a:solidFill>
                <a:schemeClr val="accent5">
                  <a:lumMod val="50000"/>
                </a:schemeClr>
              </a:solidFill>
            </a:endParaRPr>
          </a:p>
        </p:txBody>
      </p:sp>
      <p:sp>
        <p:nvSpPr>
          <p:cNvPr id="8" name="CuadroTexto 7">
            <a:extLst>
              <a:ext uri="{FF2B5EF4-FFF2-40B4-BE49-F238E27FC236}">
                <a16:creationId xmlns:a16="http://schemas.microsoft.com/office/drawing/2014/main" id="{B482B57B-1DAF-9444-9A6F-C550D05E779B}"/>
              </a:ext>
            </a:extLst>
          </p:cNvPr>
          <p:cNvSpPr txBox="1"/>
          <p:nvPr/>
        </p:nvSpPr>
        <p:spPr>
          <a:xfrm>
            <a:off x="385584" y="3611735"/>
            <a:ext cx="10756936" cy="430887"/>
          </a:xfrm>
          <a:prstGeom prst="rect">
            <a:avLst/>
          </a:prstGeom>
          <a:noFill/>
        </p:spPr>
        <p:txBody>
          <a:bodyPr wrap="square" rtlCol="0">
            <a:spAutoFit/>
          </a:bodyPr>
          <a:lstStyle/>
          <a:p>
            <a:pPr lvl="0" algn="just"/>
            <a:r>
              <a:rPr lang="es-ES" sz="2200" b="1" dirty="0">
                <a:solidFill>
                  <a:schemeClr val="accent5">
                    <a:lumMod val="50000"/>
                  </a:schemeClr>
                </a:solidFill>
              </a:rPr>
              <a:t>4) Y un año después decidimos tener </a:t>
            </a:r>
            <a:r>
              <a:rPr lang="es-ES" sz="2200" b="1">
                <a:solidFill>
                  <a:schemeClr val="accent5">
                    <a:lumMod val="50000"/>
                  </a:schemeClr>
                </a:solidFill>
              </a:rPr>
              <a:t>un hijo.</a:t>
            </a:r>
            <a:endParaRPr lang="es-GB" sz="2200" dirty="0">
              <a:solidFill>
                <a:schemeClr val="accent5">
                  <a:lumMod val="50000"/>
                </a:schemeClr>
              </a:solidFill>
            </a:endParaRPr>
          </a:p>
        </p:txBody>
      </p:sp>
      <p:sp>
        <p:nvSpPr>
          <p:cNvPr id="9" name="CuadroTexto 8">
            <a:extLst>
              <a:ext uri="{FF2B5EF4-FFF2-40B4-BE49-F238E27FC236}">
                <a16:creationId xmlns:a16="http://schemas.microsoft.com/office/drawing/2014/main" id="{2D836BD7-45F9-E044-8A1B-043558231A45}"/>
              </a:ext>
            </a:extLst>
          </p:cNvPr>
          <p:cNvSpPr txBox="1"/>
          <p:nvPr/>
        </p:nvSpPr>
        <p:spPr>
          <a:xfrm>
            <a:off x="385584" y="4497404"/>
            <a:ext cx="7751251" cy="430887"/>
          </a:xfrm>
          <a:prstGeom prst="rect">
            <a:avLst/>
          </a:prstGeom>
          <a:noFill/>
        </p:spPr>
        <p:txBody>
          <a:bodyPr wrap="square" rtlCol="0">
            <a:spAutoFit/>
          </a:bodyPr>
          <a:lstStyle/>
          <a:p>
            <a:pPr lvl="0" algn="just"/>
            <a:r>
              <a:rPr lang="es-ES" sz="2200" b="1" dirty="0">
                <a:solidFill>
                  <a:schemeClr val="accent5">
                    <a:lumMod val="50000"/>
                  </a:schemeClr>
                </a:solidFill>
              </a:rPr>
              <a:t>5) Pero entonces empezamos a ver muchos cambios.</a:t>
            </a:r>
            <a:endParaRPr lang="es-GB" sz="2200" dirty="0">
              <a:solidFill>
                <a:schemeClr val="accent5">
                  <a:lumMod val="50000"/>
                </a:schemeClr>
              </a:solidFill>
            </a:endParaRPr>
          </a:p>
        </p:txBody>
      </p:sp>
      <p:sp>
        <p:nvSpPr>
          <p:cNvPr id="10" name="CuadroTexto 9">
            <a:extLst>
              <a:ext uri="{FF2B5EF4-FFF2-40B4-BE49-F238E27FC236}">
                <a16:creationId xmlns:a16="http://schemas.microsoft.com/office/drawing/2014/main" id="{71CF52F3-8E67-8648-B228-F2E55D35E7B3}"/>
              </a:ext>
            </a:extLst>
          </p:cNvPr>
          <p:cNvSpPr txBox="1"/>
          <p:nvPr/>
        </p:nvSpPr>
        <p:spPr>
          <a:xfrm>
            <a:off x="385584" y="5383075"/>
            <a:ext cx="10756936" cy="430887"/>
          </a:xfrm>
          <a:prstGeom prst="rect">
            <a:avLst/>
          </a:prstGeom>
          <a:noFill/>
        </p:spPr>
        <p:txBody>
          <a:bodyPr wrap="square" rtlCol="0">
            <a:spAutoFit/>
          </a:bodyPr>
          <a:lstStyle/>
          <a:p>
            <a:pPr lvl="0" algn="just"/>
            <a:r>
              <a:rPr lang="es-ES" sz="2200" b="1" dirty="0">
                <a:solidFill>
                  <a:schemeClr val="accent5">
                    <a:lumMod val="50000"/>
                  </a:schemeClr>
                </a:solidFill>
              </a:rPr>
              <a:t>6) Finalmente, cumplimos nuestro sueño</a:t>
            </a:r>
            <a:r>
              <a:rPr lang="es-ES" sz="2200" dirty="0">
                <a:solidFill>
                  <a:schemeClr val="accent5">
                    <a:lumMod val="50000"/>
                  </a:schemeClr>
                </a:solidFill>
              </a:rPr>
              <a:t>.</a:t>
            </a:r>
            <a:endParaRPr lang="es-GB" sz="2200" dirty="0">
              <a:solidFill>
                <a:schemeClr val="accent5">
                  <a:lumMod val="50000"/>
                </a:schemeClr>
              </a:solidFill>
            </a:endParaRPr>
          </a:p>
        </p:txBody>
      </p:sp>
      <p:sp>
        <p:nvSpPr>
          <p:cNvPr id="11" name="CuadroTexto 10">
            <a:extLst>
              <a:ext uri="{FF2B5EF4-FFF2-40B4-BE49-F238E27FC236}">
                <a16:creationId xmlns:a16="http://schemas.microsoft.com/office/drawing/2014/main" id="{AFBFC461-97F9-F44F-88A9-9D08A6AD60B8}"/>
              </a:ext>
            </a:extLst>
          </p:cNvPr>
          <p:cNvSpPr txBox="1"/>
          <p:nvPr/>
        </p:nvSpPr>
        <p:spPr>
          <a:xfrm>
            <a:off x="717532" y="5813962"/>
            <a:ext cx="5800000" cy="430887"/>
          </a:xfrm>
          <a:prstGeom prst="rect">
            <a:avLst/>
          </a:prstGeom>
          <a:noFill/>
        </p:spPr>
        <p:txBody>
          <a:bodyPr wrap="square" rtlCol="0">
            <a:spAutoFit/>
          </a:bodyPr>
          <a:lstStyle/>
          <a:p>
            <a:pPr lvl="0" algn="just"/>
            <a:r>
              <a:rPr lang="es-ES" sz="2200" i="1" dirty="0" err="1">
                <a:solidFill>
                  <a:schemeClr val="accent5">
                    <a:lumMod val="50000"/>
                  </a:schemeClr>
                </a:solidFill>
              </a:rPr>
              <a:t>Finally</a:t>
            </a:r>
            <a:r>
              <a:rPr lang="es-ES" sz="2200" i="1" dirty="0">
                <a:solidFill>
                  <a:schemeClr val="accent5">
                    <a:lumMod val="50000"/>
                  </a:schemeClr>
                </a:solidFill>
              </a:rPr>
              <a:t>, </a:t>
            </a:r>
            <a:r>
              <a:rPr lang="es-ES" sz="2200" i="1" err="1">
                <a:solidFill>
                  <a:schemeClr val="accent5">
                    <a:lumMod val="50000"/>
                  </a:schemeClr>
                </a:solidFill>
              </a:rPr>
              <a:t>we</a:t>
            </a:r>
            <a:r>
              <a:rPr lang="es-ES" sz="2200" i="1">
                <a:solidFill>
                  <a:schemeClr val="accent5">
                    <a:lumMod val="50000"/>
                  </a:schemeClr>
                </a:solidFill>
              </a:rPr>
              <a:t> achieved </a:t>
            </a:r>
            <a:r>
              <a:rPr lang="es-ES" sz="2200" i="1" dirty="0" err="1">
                <a:solidFill>
                  <a:schemeClr val="accent5">
                    <a:lumMod val="50000"/>
                  </a:schemeClr>
                </a:solidFill>
              </a:rPr>
              <a:t>our</a:t>
            </a:r>
            <a:r>
              <a:rPr lang="es-ES" sz="2200" i="1" dirty="0">
                <a:solidFill>
                  <a:schemeClr val="accent5">
                    <a:lumMod val="50000"/>
                  </a:schemeClr>
                </a:solidFill>
              </a:rPr>
              <a:t> </a:t>
            </a:r>
            <a:r>
              <a:rPr lang="es-ES" sz="2200" i="1" dirty="0" err="1">
                <a:solidFill>
                  <a:schemeClr val="accent5">
                    <a:lumMod val="50000"/>
                  </a:schemeClr>
                </a:solidFill>
              </a:rPr>
              <a:t>dream</a:t>
            </a:r>
            <a:r>
              <a:rPr lang="es-ES" sz="2200" i="1" dirty="0">
                <a:solidFill>
                  <a:schemeClr val="accent5">
                    <a:lumMod val="50000"/>
                  </a:schemeClr>
                </a:solidFill>
              </a:rPr>
              <a:t>.</a:t>
            </a:r>
            <a:endParaRPr lang="es-GB" sz="2200" i="1" dirty="0">
              <a:solidFill>
                <a:schemeClr val="accent5">
                  <a:lumMod val="50000"/>
                </a:schemeClr>
              </a:solidFill>
            </a:endParaRPr>
          </a:p>
        </p:txBody>
      </p:sp>
      <p:sp>
        <p:nvSpPr>
          <p:cNvPr id="12" name="CuadroTexto 11">
            <a:extLst>
              <a:ext uri="{FF2B5EF4-FFF2-40B4-BE49-F238E27FC236}">
                <a16:creationId xmlns:a16="http://schemas.microsoft.com/office/drawing/2014/main" id="{DAB91D17-22CB-9C4F-A634-A103AAAB87A1}"/>
              </a:ext>
            </a:extLst>
          </p:cNvPr>
          <p:cNvSpPr txBox="1"/>
          <p:nvPr/>
        </p:nvSpPr>
        <p:spPr>
          <a:xfrm>
            <a:off x="717532" y="1364310"/>
            <a:ext cx="6438642" cy="430887"/>
          </a:xfrm>
          <a:prstGeom prst="rect">
            <a:avLst/>
          </a:prstGeom>
          <a:noFill/>
        </p:spPr>
        <p:txBody>
          <a:bodyPr wrap="square" rtlCol="0">
            <a:spAutoFit/>
          </a:bodyPr>
          <a:lstStyle/>
          <a:p>
            <a:pPr lvl="0" algn="just"/>
            <a:r>
              <a:rPr lang="es-ES" sz="2200" i="1" dirty="0" err="1">
                <a:solidFill>
                  <a:schemeClr val="accent5">
                    <a:lumMod val="50000"/>
                  </a:schemeClr>
                </a:solidFill>
              </a:rPr>
              <a:t>For</a:t>
            </a:r>
            <a:r>
              <a:rPr lang="es-ES" sz="2200" i="1" dirty="0">
                <a:solidFill>
                  <a:schemeClr val="accent5">
                    <a:lumMod val="50000"/>
                  </a:schemeClr>
                </a:solidFill>
              </a:rPr>
              <a:t> </a:t>
            </a:r>
            <a:r>
              <a:rPr lang="es-ES" sz="2200" i="1" dirty="0" err="1">
                <a:solidFill>
                  <a:schemeClr val="accent5">
                    <a:lumMod val="50000"/>
                  </a:schemeClr>
                </a:solidFill>
              </a:rPr>
              <a:t>several</a:t>
            </a:r>
            <a:r>
              <a:rPr lang="es-ES" sz="2200" i="1" dirty="0">
                <a:solidFill>
                  <a:schemeClr val="accent5">
                    <a:lumMod val="50000"/>
                  </a:schemeClr>
                </a:solidFill>
              </a:rPr>
              <a:t> </a:t>
            </a:r>
            <a:r>
              <a:rPr lang="es-ES" sz="2200" i="1" dirty="0" err="1">
                <a:solidFill>
                  <a:schemeClr val="accent5">
                    <a:lumMod val="50000"/>
                  </a:schemeClr>
                </a:solidFill>
              </a:rPr>
              <a:t>years</a:t>
            </a:r>
            <a:r>
              <a:rPr lang="es-ES" sz="2200" i="1" dirty="0">
                <a:solidFill>
                  <a:schemeClr val="accent5">
                    <a:lumMod val="50000"/>
                  </a:schemeClr>
                </a:solidFill>
              </a:rPr>
              <a:t> </a:t>
            </a:r>
            <a:r>
              <a:rPr lang="es-ES" sz="2200" i="1" dirty="0" err="1">
                <a:solidFill>
                  <a:schemeClr val="accent5">
                    <a:lumMod val="50000"/>
                  </a:schemeClr>
                </a:solidFill>
              </a:rPr>
              <a:t>we</a:t>
            </a:r>
            <a:r>
              <a:rPr lang="es-ES" sz="2200" i="1" dirty="0">
                <a:solidFill>
                  <a:schemeClr val="accent5">
                    <a:lumMod val="50000"/>
                  </a:schemeClr>
                </a:solidFill>
              </a:rPr>
              <a:t> </a:t>
            </a:r>
            <a:r>
              <a:rPr lang="es-ES" sz="2200" i="1" dirty="0" err="1">
                <a:solidFill>
                  <a:schemeClr val="accent5">
                    <a:lumMod val="50000"/>
                  </a:schemeClr>
                </a:solidFill>
              </a:rPr>
              <a:t>enjoyed</a:t>
            </a:r>
            <a:r>
              <a:rPr lang="es-ES" sz="2200" i="1" dirty="0">
                <a:solidFill>
                  <a:schemeClr val="accent5">
                    <a:lumMod val="50000"/>
                  </a:schemeClr>
                </a:solidFill>
              </a:rPr>
              <a:t> a simple </a:t>
            </a:r>
            <a:r>
              <a:rPr lang="es-ES" sz="2200" i="1" dirty="0" err="1">
                <a:solidFill>
                  <a:schemeClr val="accent5">
                    <a:lumMod val="50000"/>
                  </a:schemeClr>
                </a:solidFill>
              </a:rPr>
              <a:t>life</a:t>
            </a:r>
            <a:r>
              <a:rPr lang="es-ES" sz="2200" i="1" dirty="0">
                <a:solidFill>
                  <a:schemeClr val="accent5">
                    <a:lumMod val="50000"/>
                  </a:schemeClr>
                </a:solidFill>
              </a:rPr>
              <a:t>.</a:t>
            </a:r>
            <a:endParaRPr lang="es-GB" sz="2200" i="1" dirty="0">
              <a:solidFill>
                <a:schemeClr val="accent5">
                  <a:lumMod val="50000"/>
                </a:schemeClr>
              </a:solidFill>
            </a:endParaRPr>
          </a:p>
        </p:txBody>
      </p:sp>
      <p:sp>
        <p:nvSpPr>
          <p:cNvPr id="13" name="CuadroTexto 12">
            <a:extLst>
              <a:ext uri="{FF2B5EF4-FFF2-40B4-BE49-F238E27FC236}">
                <a16:creationId xmlns:a16="http://schemas.microsoft.com/office/drawing/2014/main" id="{D0BCD772-CC4F-A74F-8573-D1C6EEAA060E}"/>
              </a:ext>
            </a:extLst>
          </p:cNvPr>
          <p:cNvSpPr txBox="1"/>
          <p:nvPr/>
        </p:nvSpPr>
        <p:spPr>
          <a:xfrm>
            <a:off x="808383" y="2237246"/>
            <a:ext cx="6438642" cy="430887"/>
          </a:xfrm>
          <a:prstGeom prst="rect">
            <a:avLst/>
          </a:prstGeom>
          <a:noFill/>
        </p:spPr>
        <p:txBody>
          <a:bodyPr wrap="square" rtlCol="0">
            <a:spAutoFit/>
          </a:bodyPr>
          <a:lstStyle/>
          <a:p>
            <a:pPr lvl="0" algn="just"/>
            <a:r>
              <a:rPr lang="es-ES" sz="2200" i="1" dirty="0" err="1">
                <a:solidFill>
                  <a:schemeClr val="accent5">
                    <a:lumMod val="50000"/>
                  </a:schemeClr>
                </a:solidFill>
              </a:rPr>
              <a:t>One</a:t>
            </a:r>
            <a:r>
              <a:rPr lang="es-ES" sz="2200" i="1" dirty="0">
                <a:solidFill>
                  <a:schemeClr val="accent5">
                    <a:lumMod val="50000"/>
                  </a:schemeClr>
                </a:solidFill>
              </a:rPr>
              <a:t> </a:t>
            </a:r>
            <a:r>
              <a:rPr lang="es-ES" sz="2200" i="1" dirty="0" err="1">
                <a:solidFill>
                  <a:schemeClr val="accent5">
                    <a:lumMod val="50000"/>
                  </a:schemeClr>
                </a:solidFill>
              </a:rPr>
              <a:t>day</a:t>
            </a:r>
            <a:r>
              <a:rPr lang="es-ES" sz="2200" i="1" dirty="0">
                <a:solidFill>
                  <a:schemeClr val="accent5">
                    <a:lumMod val="50000"/>
                  </a:schemeClr>
                </a:solidFill>
              </a:rPr>
              <a:t> </a:t>
            </a:r>
            <a:r>
              <a:rPr lang="es-ES" sz="2200" i="1" dirty="0" err="1">
                <a:solidFill>
                  <a:schemeClr val="accent5">
                    <a:lumMod val="50000"/>
                  </a:schemeClr>
                </a:solidFill>
              </a:rPr>
              <a:t>we</a:t>
            </a:r>
            <a:r>
              <a:rPr lang="es-ES" sz="2200" i="1" dirty="0">
                <a:solidFill>
                  <a:schemeClr val="accent5">
                    <a:lumMod val="50000"/>
                  </a:schemeClr>
                </a:solidFill>
              </a:rPr>
              <a:t> </a:t>
            </a:r>
            <a:r>
              <a:rPr lang="es-ES" sz="2200" i="1" dirty="0" err="1">
                <a:solidFill>
                  <a:schemeClr val="accent5">
                    <a:lumMod val="50000"/>
                  </a:schemeClr>
                </a:solidFill>
              </a:rPr>
              <a:t>started</a:t>
            </a:r>
            <a:r>
              <a:rPr lang="es-ES" sz="2200" i="1" dirty="0">
                <a:solidFill>
                  <a:schemeClr val="accent5">
                    <a:lumMod val="50000"/>
                  </a:schemeClr>
                </a:solidFill>
              </a:rPr>
              <a:t> a </a:t>
            </a:r>
            <a:r>
              <a:rPr lang="es-ES" sz="2200" i="1" dirty="0" err="1">
                <a:solidFill>
                  <a:schemeClr val="accent5">
                    <a:lumMod val="50000"/>
                  </a:schemeClr>
                </a:solidFill>
              </a:rPr>
              <a:t>relationship</a:t>
            </a:r>
            <a:r>
              <a:rPr lang="es-ES" sz="2200" i="1" dirty="0">
                <a:solidFill>
                  <a:schemeClr val="accent5">
                    <a:lumMod val="50000"/>
                  </a:schemeClr>
                </a:solidFill>
              </a:rPr>
              <a:t>.</a:t>
            </a:r>
            <a:endParaRPr lang="es-GB" sz="2200" i="1" dirty="0">
              <a:solidFill>
                <a:schemeClr val="accent5">
                  <a:lumMod val="50000"/>
                </a:schemeClr>
              </a:solidFill>
            </a:endParaRPr>
          </a:p>
        </p:txBody>
      </p:sp>
      <p:sp>
        <p:nvSpPr>
          <p:cNvPr id="14" name="CuadroTexto 13">
            <a:extLst>
              <a:ext uri="{FF2B5EF4-FFF2-40B4-BE49-F238E27FC236}">
                <a16:creationId xmlns:a16="http://schemas.microsoft.com/office/drawing/2014/main" id="{C6BF473D-84C6-2846-860D-0248D06A5F0A}"/>
              </a:ext>
            </a:extLst>
          </p:cNvPr>
          <p:cNvSpPr txBox="1"/>
          <p:nvPr/>
        </p:nvSpPr>
        <p:spPr>
          <a:xfrm>
            <a:off x="808382" y="3156953"/>
            <a:ext cx="7528221" cy="430887"/>
          </a:xfrm>
          <a:prstGeom prst="rect">
            <a:avLst/>
          </a:prstGeom>
          <a:noFill/>
        </p:spPr>
        <p:txBody>
          <a:bodyPr wrap="square" rtlCol="0">
            <a:spAutoFit/>
          </a:bodyPr>
          <a:lstStyle/>
          <a:p>
            <a:pPr lvl="0" algn="just"/>
            <a:r>
              <a:rPr lang="es-ES" sz="2200" i="1" dirty="0" err="1">
                <a:solidFill>
                  <a:schemeClr val="accent5">
                    <a:lumMod val="50000"/>
                  </a:schemeClr>
                </a:solidFill>
              </a:rPr>
              <a:t>Then</a:t>
            </a:r>
            <a:r>
              <a:rPr lang="es-ES" sz="2200" i="1" dirty="0">
                <a:solidFill>
                  <a:schemeClr val="accent5">
                    <a:lumMod val="50000"/>
                  </a:schemeClr>
                </a:solidFill>
              </a:rPr>
              <a:t> </a:t>
            </a:r>
            <a:r>
              <a:rPr lang="es-ES" sz="2200" i="1" err="1">
                <a:solidFill>
                  <a:schemeClr val="accent5">
                    <a:lumMod val="50000"/>
                  </a:schemeClr>
                </a:solidFill>
              </a:rPr>
              <a:t>we</a:t>
            </a:r>
            <a:r>
              <a:rPr lang="es-ES" sz="2200" i="1">
                <a:solidFill>
                  <a:schemeClr val="accent5">
                    <a:lumMod val="50000"/>
                  </a:schemeClr>
                </a:solidFill>
              </a:rPr>
              <a:t> had (‘celebrated’) </a:t>
            </a:r>
            <a:r>
              <a:rPr lang="es-ES" sz="2200" i="1" dirty="0">
                <a:solidFill>
                  <a:schemeClr val="accent5">
                    <a:lumMod val="50000"/>
                  </a:schemeClr>
                </a:solidFill>
              </a:rPr>
              <a:t>a </a:t>
            </a:r>
            <a:r>
              <a:rPr lang="es-ES" sz="2200" i="1" dirty="0" err="1">
                <a:solidFill>
                  <a:schemeClr val="accent5">
                    <a:lumMod val="50000"/>
                  </a:schemeClr>
                </a:solidFill>
              </a:rPr>
              <a:t>very</a:t>
            </a:r>
            <a:r>
              <a:rPr lang="es-ES" sz="2200" i="1" dirty="0">
                <a:solidFill>
                  <a:schemeClr val="accent5">
                    <a:lumMod val="50000"/>
                  </a:schemeClr>
                </a:solidFill>
              </a:rPr>
              <a:t> </a:t>
            </a:r>
            <a:r>
              <a:rPr lang="es-ES" sz="2200" i="1" dirty="0" err="1">
                <a:solidFill>
                  <a:schemeClr val="accent5">
                    <a:lumMod val="50000"/>
                  </a:schemeClr>
                </a:solidFill>
              </a:rPr>
              <a:t>beautiful</a:t>
            </a:r>
            <a:r>
              <a:rPr lang="es-ES" sz="2200" i="1" dirty="0">
                <a:solidFill>
                  <a:schemeClr val="accent5">
                    <a:lumMod val="50000"/>
                  </a:schemeClr>
                </a:solidFill>
              </a:rPr>
              <a:t> </a:t>
            </a:r>
            <a:r>
              <a:rPr lang="es-ES" sz="2200" i="1" dirty="0" err="1">
                <a:solidFill>
                  <a:schemeClr val="accent5">
                    <a:lumMod val="50000"/>
                  </a:schemeClr>
                </a:solidFill>
              </a:rPr>
              <a:t>wedding</a:t>
            </a:r>
            <a:r>
              <a:rPr lang="es-ES" sz="2200" i="1" dirty="0">
                <a:solidFill>
                  <a:schemeClr val="accent5">
                    <a:lumMod val="50000"/>
                  </a:schemeClr>
                </a:solidFill>
              </a:rPr>
              <a:t>.</a:t>
            </a:r>
            <a:endParaRPr lang="es-GB" sz="2200" i="1" dirty="0">
              <a:solidFill>
                <a:schemeClr val="accent5">
                  <a:lumMod val="50000"/>
                </a:schemeClr>
              </a:solidFill>
            </a:endParaRPr>
          </a:p>
        </p:txBody>
      </p:sp>
      <p:sp>
        <p:nvSpPr>
          <p:cNvPr id="15" name="CuadroTexto 14">
            <a:extLst>
              <a:ext uri="{FF2B5EF4-FFF2-40B4-BE49-F238E27FC236}">
                <a16:creationId xmlns:a16="http://schemas.microsoft.com/office/drawing/2014/main" id="{BBEAA147-47D4-B340-B4AA-EFDF8D3C9FA6}"/>
              </a:ext>
            </a:extLst>
          </p:cNvPr>
          <p:cNvSpPr txBox="1"/>
          <p:nvPr/>
        </p:nvSpPr>
        <p:spPr>
          <a:xfrm>
            <a:off x="808382" y="4066517"/>
            <a:ext cx="8189843" cy="430887"/>
          </a:xfrm>
          <a:prstGeom prst="rect">
            <a:avLst/>
          </a:prstGeom>
          <a:noFill/>
        </p:spPr>
        <p:txBody>
          <a:bodyPr wrap="square" rtlCol="0">
            <a:spAutoFit/>
          </a:bodyPr>
          <a:lstStyle/>
          <a:p>
            <a:pPr lvl="0" algn="just"/>
            <a:r>
              <a:rPr lang="es-ES" sz="2200" i="1" dirty="0">
                <a:solidFill>
                  <a:schemeClr val="accent5">
                    <a:lumMod val="50000"/>
                  </a:schemeClr>
                </a:solidFill>
              </a:rPr>
              <a:t>And a </a:t>
            </a:r>
            <a:r>
              <a:rPr lang="es-ES" sz="2200" i="1" dirty="0" err="1">
                <a:solidFill>
                  <a:schemeClr val="accent5">
                    <a:lumMod val="50000"/>
                  </a:schemeClr>
                </a:solidFill>
              </a:rPr>
              <a:t>year</a:t>
            </a:r>
            <a:r>
              <a:rPr lang="es-ES" sz="2200" i="1" dirty="0">
                <a:solidFill>
                  <a:schemeClr val="accent5">
                    <a:lumMod val="50000"/>
                  </a:schemeClr>
                </a:solidFill>
              </a:rPr>
              <a:t> </a:t>
            </a:r>
            <a:r>
              <a:rPr lang="es-ES" sz="2200" i="1" dirty="0" err="1">
                <a:solidFill>
                  <a:schemeClr val="accent5">
                    <a:lumMod val="50000"/>
                  </a:schemeClr>
                </a:solidFill>
              </a:rPr>
              <a:t>after</a:t>
            </a:r>
            <a:r>
              <a:rPr lang="es-ES" sz="2200" i="1" dirty="0">
                <a:solidFill>
                  <a:schemeClr val="accent5">
                    <a:lumMod val="50000"/>
                  </a:schemeClr>
                </a:solidFill>
              </a:rPr>
              <a:t> </a:t>
            </a:r>
            <a:r>
              <a:rPr lang="es-ES" sz="2200" i="1" dirty="0" err="1">
                <a:solidFill>
                  <a:schemeClr val="accent5">
                    <a:lumMod val="50000"/>
                  </a:schemeClr>
                </a:solidFill>
              </a:rPr>
              <a:t>we</a:t>
            </a:r>
            <a:r>
              <a:rPr lang="es-ES" sz="2200" i="1" dirty="0">
                <a:solidFill>
                  <a:schemeClr val="accent5">
                    <a:lumMod val="50000"/>
                  </a:schemeClr>
                </a:solidFill>
              </a:rPr>
              <a:t> </a:t>
            </a:r>
            <a:r>
              <a:rPr lang="es-ES" sz="2200" i="1" dirty="0" err="1">
                <a:solidFill>
                  <a:schemeClr val="accent5">
                    <a:lumMod val="50000"/>
                  </a:schemeClr>
                </a:solidFill>
              </a:rPr>
              <a:t>decided</a:t>
            </a:r>
            <a:r>
              <a:rPr lang="es-ES" sz="2200" i="1" dirty="0">
                <a:solidFill>
                  <a:schemeClr val="accent5">
                    <a:lumMod val="50000"/>
                  </a:schemeClr>
                </a:solidFill>
              </a:rPr>
              <a:t> to </a:t>
            </a:r>
            <a:r>
              <a:rPr lang="es-ES" sz="2200" i="1" dirty="0" err="1">
                <a:solidFill>
                  <a:schemeClr val="accent5">
                    <a:lumMod val="50000"/>
                  </a:schemeClr>
                </a:solidFill>
              </a:rPr>
              <a:t>have</a:t>
            </a:r>
            <a:r>
              <a:rPr lang="es-ES" sz="2200" i="1" dirty="0">
                <a:solidFill>
                  <a:schemeClr val="accent5">
                    <a:lumMod val="50000"/>
                  </a:schemeClr>
                </a:solidFill>
              </a:rPr>
              <a:t> a </a:t>
            </a:r>
            <a:r>
              <a:rPr lang="es-ES" sz="2200" i="1" dirty="0" err="1">
                <a:solidFill>
                  <a:schemeClr val="accent5">
                    <a:lumMod val="50000"/>
                  </a:schemeClr>
                </a:solidFill>
              </a:rPr>
              <a:t>child</a:t>
            </a:r>
            <a:r>
              <a:rPr lang="es-ES" sz="2200" i="1" dirty="0">
                <a:solidFill>
                  <a:schemeClr val="accent5">
                    <a:lumMod val="50000"/>
                  </a:schemeClr>
                </a:solidFill>
              </a:rPr>
              <a:t>/son.</a:t>
            </a:r>
            <a:endParaRPr lang="es-GB" sz="2200" i="1" dirty="0">
              <a:solidFill>
                <a:schemeClr val="accent5">
                  <a:lumMod val="50000"/>
                </a:schemeClr>
              </a:solidFill>
            </a:endParaRPr>
          </a:p>
        </p:txBody>
      </p:sp>
      <p:sp>
        <p:nvSpPr>
          <p:cNvPr id="16" name="CuadroTexto 15">
            <a:extLst>
              <a:ext uri="{FF2B5EF4-FFF2-40B4-BE49-F238E27FC236}">
                <a16:creationId xmlns:a16="http://schemas.microsoft.com/office/drawing/2014/main" id="{BA291ABD-44CB-C74D-8FEB-0ED8AAE0B2B2}"/>
              </a:ext>
            </a:extLst>
          </p:cNvPr>
          <p:cNvSpPr txBox="1"/>
          <p:nvPr/>
        </p:nvSpPr>
        <p:spPr>
          <a:xfrm>
            <a:off x="808383" y="4952186"/>
            <a:ext cx="7222434" cy="430887"/>
          </a:xfrm>
          <a:prstGeom prst="rect">
            <a:avLst/>
          </a:prstGeom>
          <a:noFill/>
        </p:spPr>
        <p:txBody>
          <a:bodyPr wrap="square" rtlCol="0">
            <a:spAutoFit/>
          </a:bodyPr>
          <a:lstStyle/>
          <a:p>
            <a:pPr lvl="0" algn="just"/>
            <a:r>
              <a:rPr lang="es-ES" sz="2200" i="1" dirty="0" err="1">
                <a:solidFill>
                  <a:schemeClr val="accent5">
                    <a:lumMod val="50000"/>
                  </a:schemeClr>
                </a:solidFill>
              </a:rPr>
              <a:t>But</a:t>
            </a:r>
            <a:r>
              <a:rPr lang="es-ES" sz="2200" i="1" dirty="0">
                <a:solidFill>
                  <a:schemeClr val="accent5">
                    <a:lumMod val="50000"/>
                  </a:schemeClr>
                </a:solidFill>
              </a:rPr>
              <a:t> </a:t>
            </a:r>
            <a:r>
              <a:rPr lang="es-ES" sz="2200" i="1" dirty="0" err="1">
                <a:solidFill>
                  <a:schemeClr val="accent5">
                    <a:lumMod val="50000"/>
                  </a:schemeClr>
                </a:solidFill>
              </a:rPr>
              <a:t>then</a:t>
            </a:r>
            <a:r>
              <a:rPr lang="es-ES" sz="2200" i="1" dirty="0">
                <a:solidFill>
                  <a:schemeClr val="accent5">
                    <a:lumMod val="50000"/>
                  </a:schemeClr>
                </a:solidFill>
              </a:rPr>
              <a:t> </a:t>
            </a:r>
            <a:r>
              <a:rPr lang="es-ES" sz="2200" i="1" dirty="0" err="1">
                <a:solidFill>
                  <a:schemeClr val="accent5">
                    <a:lumMod val="50000"/>
                  </a:schemeClr>
                </a:solidFill>
              </a:rPr>
              <a:t>we</a:t>
            </a:r>
            <a:r>
              <a:rPr lang="es-ES" sz="2200" i="1" dirty="0">
                <a:solidFill>
                  <a:schemeClr val="accent5">
                    <a:lumMod val="50000"/>
                  </a:schemeClr>
                </a:solidFill>
              </a:rPr>
              <a:t> </a:t>
            </a:r>
            <a:r>
              <a:rPr lang="es-ES" sz="2200" i="1" dirty="0" err="1">
                <a:solidFill>
                  <a:schemeClr val="accent5">
                    <a:lumMod val="50000"/>
                  </a:schemeClr>
                </a:solidFill>
              </a:rPr>
              <a:t>started</a:t>
            </a:r>
            <a:r>
              <a:rPr lang="es-ES" sz="2200" i="1" dirty="0">
                <a:solidFill>
                  <a:schemeClr val="accent5">
                    <a:lumMod val="50000"/>
                  </a:schemeClr>
                </a:solidFill>
              </a:rPr>
              <a:t> to </a:t>
            </a:r>
            <a:r>
              <a:rPr lang="es-ES" sz="2200" i="1" dirty="0" err="1">
                <a:solidFill>
                  <a:schemeClr val="accent5">
                    <a:lumMod val="50000"/>
                  </a:schemeClr>
                </a:solidFill>
              </a:rPr>
              <a:t>see</a:t>
            </a:r>
            <a:r>
              <a:rPr lang="es-ES" sz="2200" i="1" dirty="0">
                <a:solidFill>
                  <a:schemeClr val="accent5">
                    <a:lumMod val="50000"/>
                  </a:schemeClr>
                </a:solidFill>
              </a:rPr>
              <a:t> </a:t>
            </a:r>
            <a:r>
              <a:rPr lang="es-ES" sz="2200" i="1" dirty="0" err="1">
                <a:solidFill>
                  <a:schemeClr val="accent5">
                    <a:lumMod val="50000"/>
                  </a:schemeClr>
                </a:solidFill>
              </a:rPr>
              <a:t>many</a:t>
            </a:r>
            <a:r>
              <a:rPr lang="es-ES" sz="2200" i="1" dirty="0">
                <a:solidFill>
                  <a:schemeClr val="accent5">
                    <a:lumMod val="50000"/>
                  </a:schemeClr>
                </a:solidFill>
              </a:rPr>
              <a:t> </a:t>
            </a:r>
            <a:r>
              <a:rPr lang="es-ES" sz="2200" i="1" dirty="0" err="1">
                <a:solidFill>
                  <a:schemeClr val="accent5">
                    <a:lumMod val="50000"/>
                  </a:schemeClr>
                </a:solidFill>
              </a:rPr>
              <a:t>changes</a:t>
            </a:r>
            <a:r>
              <a:rPr lang="es-ES" sz="2200" i="1" dirty="0">
                <a:solidFill>
                  <a:schemeClr val="accent5">
                    <a:lumMod val="50000"/>
                  </a:schemeClr>
                </a:solidFill>
              </a:rPr>
              <a:t>.</a:t>
            </a:r>
            <a:endParaRPr lang="es-GB" sz="2200" i="1" dirty="0">
              <a:solidFill>
                <a:schemeClr val="accent5">
                  <a:lumMod val="50000"/>
                </a:schemeClr>
              </a:solidFill>
            </a:endParaRPr>
          </a:p>
        </p:txBody>
      </p:sp>
      <p:sp>
        <p:nvSpPr>
          <p:cNvPr id="17" name="Rounded Rectangle 11">
            <a:extLst>
              <a:ext uri="{FF2B5EF4-FFF2-40B4-BE49-F238E27FC236}">
                <a16:creationId xmlns:a16="http://schemas.microsoft.com/office/drawing/2014/main" id="{D70B872E-9C67-FB42-B636-A5F285352CDF}"/>
              </a:ext>
            </a:extLst>
          </p:cNvPr>
          <p:cNvSpPr/>
          <p:nvPr/>
        </p:nvSpPr>
        <p:spPr>
          <a:xfrm>
            <a:off x="10071652" y="258166"/>
            <a:ext cx="18564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Imagen 18" descr="Una caricatura de una persona&#10;&#10;Descripción generada automáticamente con confianza media">
            <a:extLst>
              <a:ext uri="{FF2B5EF4-FFF2-40B4-BE49-F238E27FC236}">
                <a16:creationId xmlns:a16="http://schemas.microsoft.com/office/drawing/2014/main" id="{5B7114CB-D500-D842-B150-DEE5839F36C0}"/>
              </a:ext>
            </a:extLst>
          </p:cNvPr>
          <p:cNvPicPr>
            <a:picLocks noChangeAspect="1"/>
          </p:cNvPicPr>
          <p:nvPr/>
        </p:nvPicPr>
        <p:blipFill>
          <a:blip r:embed="rId3"/>
          <a:stretch>
            <a:fillRect/>
          </a:stretch>
        </p:blipFill>
        <p:spPr>
          <a:xfrm>
            <a:off x="7959913" y="1000506"/>
            <a:ext cx="3801520" cy="2138355"/>
          </a:xfrm>
          <a:prstGeom prst="rect">
            <a:avLst/>
          </a:prstGeom>
        </p:spPr>
      </p:pic>
      <p:sp>
        <p:nvSpPr>
          <p:cNvPr id="20" name="CuadroTexto 19">
            <a:extLst>
              <a:ext uri="{FF2B5EF4-FFF2-40B4-BE49-F238E27FC236}">
                <a16:creationId xmlns:a16="http://schemas.microsoft.com/office/drawing/2014/main" id="{748C862E-5D18-8A4D-AB1C-2495DCEB5189}"/>
              </a:ext>
            </a:extLst>
          </p:cNvPr>
          <p:cNvSpPr txBox="1"/>
          <p:nvPr/>
        </p:nvSpPr>
        <p:spPr>
          <a:xfrm>
            <a:off x="9591426" y="687971"/>
            <a:ext cx="2788919" cy="400110"/>
          </a:xfrm>
          <a:prstGeom prst="rect">
            <a:avLst/>
          </a:prstGeom>
          <a:noFill/>
        </p:spPr>
        <p:txBody>
          <a:bodyPr wrap="square" rtlCol="0">
            <a:spAutoFit/>
          </a:bodyPr>
          <a:lstStyle/>
          <a:p>
            <a:pPr algn="l"/>
            <a:r>
              <a:rPr lang="es-GB" sz="2000" dirty="0">
                <a:solidFill>
                  <a:schemeClr val="accent5">
                    <a:lumMod val="50000"/>
                  </a:schemeClr>
                </a:solidFill>
              </a:rPr>
              <a:t>boda* = wedding</a:t>
            </a:r>
          </a:p>
        </p:txBody>
      </p:sp>
      <p:pic>
        <p:nvPicPr>
          <p:cNvPr id="3074" name="Picture 2" descr="Cuba - Clip Art Library">
            <a:extLst>
              <a:ext uri="{FF2B5EF4-FFF2-40B4-BE49-F238E27FC236}">
                <a16:creationId xmlns:a16="http://schemas.microsoft.com/office/drawing/2014/main" id="{A238E3A9-1797-E34F-80E7-95EFB741B23D}"/>
              </a:ext>
            </a:extLst>
          </p:cNvPr>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178086" y="4437328"/>
            <a:ext cx="2070114" cy="207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702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071" y="272924"/>
            <a:ext cx="9765581" cy="556310"/>
          </a:xfrm>
        </p:spPr>
        <p:txBody>
          <a:bodyPr>
            <a:noAutofit/>
          </a:bodyPr>
          <a:lstStyle/>
          <a:p>
            <a:r>
              <a:rPr lang="en-GB" sz="2200" b="1" dirty="0" err="1"/>
              <a:t>Ahora</a:t>
            </a:r>
            <a:r>
              <a:rPr lang="en-GB" sz="2200" b="1" dirty="0"/>
              <a:t> lee el </a:t>
            </a:r>
            <a:r>
              <a:rPr lang="en-GB" sz="2200" b="1" dirty="0" err="1"/>
              <a:t>texto</a:t>
            </a:r>
            <a:r>
              <a:rPr lang="en-GB" sz="2200" b="1" dirty="0"/>
              <a:t> con </a:t>
            </a:r>
            <a:r>
              <a:rPr lang="en-GB" sz="2200" b="1" dirty="0" err="1"/>
              <a:t>tu</a:t>
            </a:r>
            <a:r>
              <a:rPr lang="en-GB" sz="2200" b="1" dirty="0"/>
              <a:t> pareja para </a:t>
            </a:r>
            <a:r>
              <a:rPr lang="en-GB" sz="2200" b="1" dirty="0" err="1"/>
              <a:t>practicar</a:t>
            </a:r>
            <a:r>
              <a:rPr lang="en-GB" sz="2200" b="1" dirty="0"/>
              <a:t> la </a:t>
            </a:r>
            <a:r>
              <a:rPr lang="en-GB" sz="2200" b="1" dirty="0" err="1"/>
              <a:t>pronunciación</a:t>
            </a:r>
            <a:r>
              <a:rPr lang="en-GB" sz="2200" b="1" dirty="0"/>
              <a:t>. ¡</a:t>
            </a:r>
            <a:r>
              <a:rPr lang="en-GB" sz="2200" b="1" dirty="0" err="1"/>
              <a:t>Atención</a:t>
            </a:r>
            <a:r>
              <a:rPr lang="en-GB" sz="2200" b="1" dirty="0"/>
              <a:t> a las palabras con ‘</a:t>
            </a:r>
            <a:r>
              <a:rPr lang="en-GB" sz="2200" b="1" dirty="0" err="1"/>
              <a:t>ge</a:t>
            </a:r>
            <a:r>
              <a:rPr lang="en-GB" sz="2200" b="1" dirty="0"/>
              <a:t>’ y ‘je’!</a:t>
            </a:r>
          </a:p>
        </p:txBody>
      </p:sp>
      <p:sp>
        <p:nvSpPr>
          <p:cNvPr id="5" name="Rounded Rectangle 11">
            <a:extLst>
              <a:ext uri="{FF2B5EF4-FFF2-40B4-BE49-F238E27FC236}">
                <a16:creationId xmlns:a16="http://schemas.microsoft.com/office/drawing/2014/main" id="{E9EAED9A-6625-BB40-B42F-661592F9F055}"/>
              </a:ext>
            </a:extLst>
          </p:cNvPr>
          <p:cNvSpPr/>
          <p:nvPr/>
        </p:nvSpPr>
        <p:spPr>
          <a:xfrm>
            <a:off x="10071652" y="258166"/>
            <a:ext cx="18564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5">
            <a:extLst>
              <a:ext uri="{FF2B5EF4-FFF2-40B4-BE49-F238E27FC236}">
                <a16:creationId xmlns:a16="http://schemas.microsoft.com/office/drawing/2014/main" id="{3E16822F-8924-0C47-969B-A31D9798D21E}"/>
              </a:ext>
            </a:extLst>
          </p:cNvPr>
          <p:cNvSpPr txBox="1"/>
          <p:nvPr/>
        </p:nvSpPr>
        <p:spPr>
          <a:xfrm>
            <a:off x="306071" y="999383"/>
            <a:ext cx="10613720" cy="5170646"/>
          </a:xfrm>
          <a:prstGeom prst="rect">
            <a:avLst/>
          </a:prstGeom>
          <a:noFill/>
        </p:spPr>
        <p:txBody>
          <a:bodyPr wrap="square" rtlCol="0">
            <a:spAutoFit/>
          </a:bodyPr>
          <a:lstStyle/>
          <a:p>
            <a:pPr lvl="0" algn="just"/>
            <a:r>
              <a:rPr lang="es-ES" sz="2200" b="1">
                <a:solidFill>
                  <a:srgbClr val="FF7C00"/>
                </a:solidFill>
              </a:rPr>
              <a:t>a) </a:t>
            </a:r>
            <a:r>
              <a:rPr lang="es-ES" sz="2200">
                <a:solidFill>
                  <a:schemeClr val="accent5">
                    <a:lumMod val="50000"/>
                  </a:schemeClr>
                </a:solidFill>
              </a:rPr>
              <a:t>Ambos </a:t>
            </a:r>
            <a:r>
              <a:rPr lang="es-ES" sz="2200" dirty="0">
                <a:solidFill>
                  <a:schemeClr val="accent5">
                    <a:lumMod val="50000"/>
                  </a:schemeClr>
                </a:solidFill>
              </a:rPr>
              <a:t>nacimos en La Habana, crecimos en el mismo barrio y asistimos a la misma escuela. ¡Pasamos mucho tiempo juntos! Durante varios años disfrutamos una </a:t>
            </a:r>
            <a:r>
              <a:rPr lang="es-ES" sz="2200">
                <a:solidFill>
                  <a:schemeClr val="accent5">
                    <a:lumMod val="50000"/>
                  </a:schemeClr>
                </a:solidFill>
              </a:rPr>
              <a:t>vida simple.</a:t>
            </a:r>
            <a:endParaRPr lang="es-GB" sz="2200">
              <a:solidFill>
                <a:schemeClr val="accent5">
                  <a:lumMod val="50000"/>
                </a:schemeClr>
              </a:solidFill>
            </a:endParaRPr>
          </a:p>
          <a:p>
            <a:pPr lvl="0" algn="just"/>
            <a:r>
              <a:rPr lang="es-ES" sz="2200" b="1">
                <a:solidFill>
                  <a:srgbClr val="FF7C00"/>
                </a:solidFill>
              </a:rPr>
              <a:t>b) </a:t>
            </a:r>
            <a:r>
              <a:rPr lang="es-ES" sz="2200">
                <a:solidFill>
                  <a:schemeClr val="accent5">
                    <a:lumMod val="50000"/>
                  </a:schemeClr>
                </a:solidFill>
              </a:rPr>
              <a:t>Sí, compartimos muchas experiencias y vivimos momentos muy felices. Un día empezamos una relación y poco después consideramos ser marido y mu</a:t>
            </a:r>
            <a:r>
              <a:rPr lang="es-ES" sz="2200" b="1">
                <a:solidFill>
                  <a:schemeClr val="accent5">
                    <a:lumMod val="50000"/>
                  </a:schemeClr>
                </a:solidFill>
              </a:rPr>
              <a:t>je</a:t>
            </a:r>
            <a:r>
              <a:rPr lang="es-ES" sz="2200">
                <a:solidFill>
                  <a:schemeClr val="accent5">
                    <a:lumMod val="50000"/>
                  </a:schemeClr>
                </a:solidFill>
              </a:rPr>
              <a:t>r. Pensamos en crear una familia y comprar una casa en nuestro barrio. Entonces celebramos una boda* muy bonita, ¡invitamos a mucha </a:t>
            </a:r>
            <a:r>
              <a:rPr lang="es-ES" sz="2200" b="1">
                <a:solidFill>
                  <a:schemeClr val="accent5">
                    <a:lumMod val="50000"/>
                  </a:schemeClr>
                </a:solidFill>
              </a:rPr>
              <a:t>ge</a:t>
            </a:r>
            <a:r>
              <a:rPr lang="es-ES" sz="2200">
                <a:solidFill>
                  <a:schemeClr val="accent5">
                    <a:lumMod val="50000"/>
                  </a:schemeClr>
                </a:solidFill>
              </a:rPr>
              <a:t>nte! </a:t>
            </a:r>
            <a:endParaRPr lang="es-GB" sz="2200">
              <a:solidFill>
                <a:schemeClr val="accent5">
                  <a:lumMod val="50000"/>
                </a:schemeClr>
              </a:solidFill>
            </a:endParaRPr>
          </a:p>
          <a:p>
            <a:pPr lvl="0" algn="just"/>
            <a:r>
              <a:rPr lang="es-ES" sz="2200" b="1">
                <a:solidFill>
                  <a:srgbClr val="FF7C00"/>
                </a:solidFill>
              </a:rPr>
              <a:t>a) </a:t>
            </a:r>
            <a:r>
              <a:rPr lang="es-ES" sz="2200">
                <a:solidFill>
                  <a:schemeClr val="accent5">
                    <a:lumMod val="50000"/>
                  </a:schemeClr>
                </a:solidFill>
              </a:rPr>
              <a:t>Y </a:t>
            </a:r>
            <a:r>
              <a:rPr lang="es-ES" sz="2200" dirty="0">
                <a:solidFill>
                  <a:schemeClr val="accent5">
                    <a:lumMod val="50000"/>
                  </a:schemeClr>
                </a:solidFill>
              </a:rPr>
              <a:t>un año después decidimos tener un hijo, vuestro padre </a:t>
            </a:r>
            <a:r>
              <a:rPr lang="es-ES" sz="2200" b="1" dirty="0">
                <a:solidFill>
                  <a:schemeClr val="accent5">
                    <a:lumMod val="50000"/>
                  </a:schemeClr>
                </a:solidFill>
              </a:rPr>
              <a:t>Ge</a:t>
            </a:r>
            <a:r>
              <a:rPr lang="es-ES" sz="2200" dirty="0">
                <a:solidFill>
                  <a:schemeClr val="accent5">
                    <a:lumMod val="50000"/>
                  </a:schemeClr>
                </a:solidFill>
              </a:rPr>
              <a:t>rardo y, más tarde, vuestra tía </a:t>
            </a:r>
            <a:r>
              <a:rPr lang="es-ES" sz="2200" b="1" dirty="0">
                <a:solidFill>
                  <a:schemeClr val="accent5">
                    <a:lumMod val="50000"/>
                  </a:schemeClr>
                </a:solidFill>
              </a:rPr>
              <a:t>Je</a:t>
            </a:r>
            <a:r>
              <a:rPr lang="es-ES" sz="2200" dirty="0">
                <a:solidFill>
                  <a:schemeClr val="accent5">
                    <a:lumMod val="50000"/>
                  </a:schemeClr>
                </a:solidFill>
              </a:rPr>
              <a:t>zabel. Pero entonces empezamos a ver muchos cambios políticos en el país y perdimos el derecho a dar nuestra opinión. </a:t>
            </a:r>
            <a:endParaRPr lang="es-GB" sz="2200" dirty="0">
              <a:solidFill>
                <a:schemeClr val="accent5">
                  <a:lumMod val="50000"/>
                </a:schemeClr>
              </a:solidFill>
            </a:endParaRPr>
          </a:p>
          <a:p>
            <a:pPr lvl="0" algn="just"/>
            <a:r>
              <a:rPr lang="es-ES" sz="2200" b="1">
                <a:solidFill>
                  <a:srgbClr val="FF7C00"/>
                </a:solidFill>
              </a:rPr>
              <a:t>b) </a:t>
            </a:r>
            <a:r>
              <a:rPr lang="es-ES" sz="2200">
                <a:solidFill>
                  <a:schemeClr val="accent5">
                    <a:lumMod val="50000"/>
                  </a:schemeClr>
                </a:solidFill>
              </a:rPr>
              <a:t>Pues </a:t>
            </a:r>
            <a:r>
              <a:rPr lang="es-ES" sz="2200" dirty="0">
                <a:solidFill>
                  <a:schemeClr val="accent5">
                    <a:lumMod val="50000"/>
                  </a:schemeClr>
                </a:solidFill>
              </a:rPr>
              <a:t>sí, no soportamos la situación. Estudiamos las opciones y elegimos huir del país. Organizamos un equipa</a:t>
            </a:r>
            <a:r>
              <a:rPr lang="es-ES" sz="2200" b="1" dirty="0">
                <a:solidFill>
                  <a:schemeClr val="accent5">
                    <a:lumMod val="50000"/>
                  </a:schemeClr>
                </a:solidFill>
              </a:rPr>
              <a:t>je</a:t>
            </a:r>
            <a:r>
              <a:rPr lang="es-ES" sz="2200" dirty="0">
                <a:solidFill>
                  <a:schemeClr val="accent5">
                    <a:lumMod val="50000"/>
                  </a:schemeClr>
                </a:solidFill>
              </a:rPr>
              <a:t>* li</a:t>
            </a:r>
            <a:r>
              <a:rPr lang="es-ES" sz="2200" b="1" dirty="0">
                <a:solidFill>
                  <a:schemeClr val="accent5">
                    <a:lumMod val="50000"/>
                  </a:schemeClr>
                </a:solidFill>
              </a:rPr>
              <a:t>ge</a:t>
            </a:r>
            <a:r>
              <a:rPr lang="es-ES" sz="2200" dirty="0">
                <a:solidFill>
                  <a:schemeClr val="accent5">
                    <a:lumMod val="50000"/>
                  </a:schemeClr>
                </a:solidFill>
              </a:rPr>
              <a:t>ro y escapamos ur</a:t>
            </a:r>
            <a:r>
              <a:rPr lang="es-ES" sz="2200" b="1" dirty="0">
                <a:solidFill>
                  <a:schemeClr val="accent5">
                    <a:lumMod val="50000"/>
                  </a:schemeClr>
                </a:solidFill>
              </a:rPr>
              <a:t>ge</a:t>
            </a:r>
            <a:r>
              <a:rPr lang="es-ES" sz="2200" dirty="0">
                <a:solidFill>
                  <a:schemeClr val="accent5">
                    <a:lumMod val="50000"/>
                  </a:schemeClr>
                </a:solidFill>
              </a:rPr>
              <a:t>ntemente. </a:t>
            </a:r>
            <a:endParaRPr lang="es-GB" sz="2200" dirty="0">
              <a:solidFill>
                <a:schemeClr val="accent5">
                  <a:lumMod val="50000"/>
                </a:schemeClr>
              </a:solidFill>
            </a:endParaRPr>
          </a:p>
          <a:p>
            <a:pPr lvl="0" algn="just"/>
            <a:r>
              <a:rPr lang="es-ES" sz="2200" b="1">
                <a:solidFill>
                  <a:srgbClr val="FF7C00"/>
                </a:solidFill>
              </a:rPr>
              <a:t>a) </a:t>
            </a:r>
            <a:r>
              <a:rPr lang="es-ES" sz="2200">
                <a:solidFill>
                  <a:schemeClr val="accent5">
                    <a:lumMod val="50000"/>
                  </a:schemeClr>
                </a:solidFill>
              </a:rPr>
              <a:t>Durante </a:t>
            </a:r>
            <a:r>
              <a:rPr lang="es-ES" sz="2200" dirty="0">
                <a:solidFill>
                  <a:schemeClr val="accent5">
                    <a:lumMod val="50000"/>
                  </a:schemeClr>
                </a:solidFill>
              </a:rPr>
              <a:t>el via</a:t>
            </a:r>
            <a:r>
              <a:rPr lang="es-ES" sz="2200" b="1" dirty="0">
                <a:solidFill>
                  <a:schemeClr val="accent5">
                    <a:lumMod val="50000"/>
                  </a:schemeClr>
                </a:solidFill>
              </a:rPr>
              <a:t>je</a:t>
            </a:r>
            <a:r>
              <a:rPr lang="es-ES" sz="2200" dirty="0">
                <a:solidFill>
                  <a:schemeClr val="accent5">
                    <a:lumMod val="50000"/>
                  </a:schemeClr>
                </a:solidFill>
              </a:rPr>
              <a:t> a Estados Unidos reconocimos a unos amigos cubanos y los ayudamos a cruzar la frontera. Llegamos todos juntos con muchas dudas, pero también con esperanza. Finalmente, cumplimos nuestro sueño.</a:t>
            </a:r>
            <a:endParaRPr lang="es-GB" sz="2200" dirty="0">
              <a:solidFill>
                <a:schemeClr val="accent5">
                  <a:lumMod val="50000"/>
                </a:schemeClr>
              </a:solidFill>
            </a:endParaRPr>
          </a:p>
        </p:txBody>
      </p:sp>
      <p:sp>
        <p:nvSpPr>
          <p:cNvPr id="8" name="CuadroTexto 7">
            <a:extLst>
              <a:ext uri="{FF2B5EF4-FFF2-40B4-BE49-F238E27FC236}">
                <a16:creationId xmlns:a16="http://schemas.microsoft.com/office/drawing/2014/main" id="{4AE5E51E-AEDC-0C4A-9673-8B79A4FFC35D}"/>
              </a:ext>
            </a:extLst>
          </p:cNvPr>
          <p:cNvSpPr txBox="1"/>
          <p:nvPr/>
        </p:nvSpPr>
        <p:spPr>
          <a:xfrm>
            <a:off x="9591426" y="687971"/>
            <a:ext cx="2788919" cy="400110"/>
          </a:xfrm>
          <a:prstGeom prst="rect">
            <a:avLst/>
          </a:prstGeom>
          <a:noFill/>
        </p:spPr>
        <p:txBody>
          <a:bodyPr wrap="square" rtlCol="0">
            <a:spAutoFit/>
          </a:bodyPr>
          <a:lstStyle/>
          <a:p>
            <a:pPr algn="l"/>
            <a:r>
              <a:rPr lang="es-GB" sz="2000" dirty="0">
                <a:solidFill>
                  <a:schemeClr val="accent5">
                    <a:lumMod val="50000"/>
                  </a:schemeClr>
                </a:solidFill>
              </a:rPr>
              <a:t>boda* = wedding</a:t>
            </a:r>
          </a:p>
        </p:txBody>
      </p:sp>
      <p:sp>
        <p:nvSpPr>
          <p:cNvPr id="9" name="CuadroTexto 8">
            <a:extLst>
              <a:ext uri="{FF2B5EF4-FFF2-40B4-BE49-F238E27FC236}">
                <a16:creationId xmlns:a16="http://schemas.microsoft.com/office/drawing/2014/main" id="{2504B83B-4C12-0D4D-B2AB-BD1D7D3FAC8B}"/>
              </a:ext>
            </a:extLst>
          </p:cNvPr>
          <p:cNvSpPr txBox="1"/>
          <p:nvPr/>
        </p:nvSpPr>
        <p:spPr>
          <a:xfrm>
            <a:off x="9388016" y="6014552"/>
            <a:ext cx="2775119" cy="400110"/>
          </a:xfrm>
          <a:prstGeom prst="rect">
            <a:avLst/>
          </a:prstGeom>
          <a:noFill/>
        </p:spPr>
        <p:txBody>
          <a:bodyPr wrap="none" rtlCol="0">
            <a:spAutoFit/>
          </a:bodyPr>
          <a:lstStyle/>
          <a:p>
            <a:r>
              <a:rPr lang="es-GB" sz="2000" dirty="0">
                <a:solidFill>
                  <a:schemeClr val="accent5">
                    <a:lumMod val="50000"/>
                  </a:schemeClr>
                </a:solidFill>
              </a:rPr>
              <a:t>equipaje* = luggage</a:t>
            </a:r>
          </a:p>
        </p:txBody>
      </p:sp>
      <p:pic>
        <p:nvPicPr>
          <p:cNvPr id="7" name="Imagen 6" descr="Una caricatura de una persona&#10;&#10;Descripción generada automáticamente con confianza media">
            <a:extLst>
              <a:ext uri="{FF2B5EF4-FFF2-40B4-BE49-F238E27FC236}">
                <a16:creationId xmlns:a16="http://schemas.microsoft.com/office/drawing/2014/main" id="{D0029B51-E33C-AA44-B0D1-E2264AA72E1B}"/>
              </a:ext>
            </a:extLst>
          </p:cNvPr>
          <p:cNvPicPr>
            <a:picLocks noChangeAspect="1"/>
          </p:cNvPicPr>
          <p:nvPr/>
        </p:nvPicPr>
        <p:blipFill rotWithShape="1">
          <a:blip r:embed="rId3"/>
          <a:srcRect l="24980" t="5341" r="51497"/>
          <a:stretch/>
        </p:blipFill>
        <p:spPr>
          <a:xfrm flipH="1">
            <a:off x="11011856" y="1606173"/>
            <a:ext cx="874072" cy="1978533"/>
          </a:xfrm>
          <a:prstGeom prst="rect">
            <a:avLst/>
          </a:prstGeom>
        </p:spPr>
      </p:pic>
      <p:pic>
        <p:nvPicPr>
          <p:cNvPr id="10" name="Imagen 9" descr="Una caricatura de una persona&#10;&#10;Descripción generada automáticamente con confianza media">
            <a:extLst>
              <a:ext uri="{FF2B5EF4-FFF2-40B4-BE49-F238E27FC236}">
                <a16:creationId xmlns:a16="http://schemas.microsoft.com/office/drawing/2014/main" id="{0728849E-9980-154E-BAD6-F97CF1A876D4}"/>
              </a:ext>
            </a:extLst>
          </p:cNvPr>
          <p:cNvPicPr>
            <a:picLocks noChangeAspect="1"/>
          </p:cNvPicPr>
          <p:nvPr/>
        </p:nvPicPr>
        <p:blipFill rotWithShape="1">
          <a:blip r:embed="rId3"/>
          <a:srcRect l="48968" t="5341" r="27739"/>
          <a:stretch/>
        </p:blipFill>
        <p:spPr>
          <a:xfrm>
            <a:off x="11138229" y="3800612"/>
            <a:ext cx="874070" cy="1998034"/>
          </a:xfrm>
          <a:prstGeom prst="rect">
            <a:avLst/>
          </a:prstGeom>
        </p:spPr>
      </p:pic>
    </p:spTree>
    <p:extLst>
      <p:ext uri="{BB962C8B-B14F-4D97-AF65-F5344CB8AC3E}">
        <p14:creationId xmlns:p14="http://schemas.microsoft.com/office/powerpoint/2010/main" val="1571352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41" y="318722"/>
            <a:ext cx="10515600" cy="668459"/>
          </a:xfrm>
        </p:spPr>
        <p:txBody>
          <a:bodyPr>
            <a:normAutofit/>
          </a:bodyPr>
          <a:lstStyle/>
          <a:p>
            <a:r>
              <a:rPr lang="es-GB" sz="2000" b="1">
                <a:solidFill>
                  <a:srgbClr val="002060"/>
                </a:solidFill>
              </a:rPr>
              <a:t>¿Cuál es tu opinión sobre la historia?</a:t>
            </a:r>
            <a:endParaRPr lang="en-GB" sz="2000" b="1">
              <a:solidFill>
                <a:srgbClr val="002060"/>
              </a:solidFill>
            </a:endParaRPr>
          </a:p>
        </p:txBody>
      </p:sp>
      <p:sp>
        <p:nvSpPr>
          <p:cNvPr id="6" name="CuadroTexto 10">
            <a:extLst>
              <a:ext uri="{FF2B5EF4-FFF2-40B4-BE49-F238E27FC236}">
                <a16:creationId xmlns:a16="http://schemas.microsoft.com/office/drawing/2014/main" id="{748E3AA4-83EB-0B4C-8ED4-A000BEBE780B}"/>
              </a:ext>
            </a:extLst>
          </p:cNvPr>
          <p:cNvSpPr txBox="1"/>
          <p:nvPr/>
        </p:nvSpPr>
        <p:spPr>
          <a:xfrm>
            <a:off x="248135" y="3137364"/>
            <a:ext cx="11338112" cy="400110"/>
          </a:xfrm>
          <a:prstGeom prst="rect">
            <a:avLst/>
          </a:prstGeom>
          <a:noFill/>
        </p:spPr>
        <p:txBody>
          <a:bodyPr wrap="square" rtlCol="0">
            <a:spAutoFit/>
          </a:bodyPr>
          <a:lstStyle/>
          <a:p>
            <a:pPr algn="l"/>
            <a:r>
              <a:rPr lang="en-GB" sz="2000" b="1">
                <a:solidFill>
                  <a:schemeClr val="accent5">
                    <a:lumMod val="50000"/>
                  </a:schemeClr>
                </a:solidFill>
              </a:rPr>
              <a:t>Puedes dar tu opinión sobre estas partes:</a:t>
            </a:r>
          </a:p>
        </p:txBody>
      </p:sp>
      <p:pic>
        <p:nvPicPr>
          <p:cNvPr id="7" name="Imagen 18" descr="Imagen que contiene dibujo&#10;&#10;Descripción generada automáticamente">
            <a:extLst>
              <a:ext uri="{FF2B5EF4-FFF2-40B4-BE49-F238E27FC236}">
                <a16:creationId xmlns:a16="http://schemas.microsoft.com/office/drawing/2014/main" id="{79BF94D9-56E4-F544-B2FB-630EC1D08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6392" y="1036602"/>
            <a:ext cx="1195622" cy="1195622"/>
          </a:xfrm>
          <a:prstGeom prst="rect">
            <a:avLst/>
          </a:prstGeom>
        </p:spPr>
      </p:pic>
      <p:pic>
        <p:nvPicPr>
          <p:cNvPr id="8" name="Imagen 19">
            <a:extLst>
              <a:ext uri="{FF2B5EF4-FFF2-40B4-BE49-F238E27FC236}">
                <a16:creationId xmlns:a16="http://schemas.microsoft.com/office/drawing/2014/main" id="{1826BDC3-3097-6943-A4B2-FFD36A14EA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977" y="1024279"/>
            <a:ext cx="1220269" cy="1220269"/>
          </a:xfrm>
          <a:prstGeom prst="rect">
            <a:avLst/>
          </a:prstGeom>
        </p:spPr>
      </p:pic>
      <p:pic>
        <p:nvPicPr>
          <p:cNvPr id="9" name="Imagen 20" descr="Imagen que contiene dibujo&#10;&#10;Descripción generada automáticamente">
            <a:extLst>
              <a:ext uri="{FF2B5EF4-FFF2-40B4-BE49-F238E27FC236}">
                <a16:creationId xmlns:a16="http://schemas.microsoft.com/office/drawing/2014/main" id="{4C35ABC1-CEE2-834C-AD17-B2F3EDB28D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42513" y="1036603"/>
            <a:ext cx="1195621" cy="1195621"/>
          </a:xfrm>
          <a:prstGeom prst="rect">
            <a:avLst/>
          </a:prstGeom>
        </p:spPr>
      </p:pic>
      <p:pic>
        <p:nvPicPr>
          <p:cNvPr id="10" name="Imagen 23">
            <a:extLst>
              <a:ext uri="{FF2B5EF4-FFF2-40B4-BE49-F238E27FC236}">
                <a16:creationId xmlns:a16="http://schemas.microsoft.com/office/drawing/2014/main" id="{0D652591-D032-C642-9A88-1D3F8D7CF4F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3848208" y="1164461"/>
            <a:ext cx="949635" cy="939905"/>
          </a:xfrm>
          <a:prstGeom prst="rect">
            <a:avLst/>
          </a:prstGeom>
        </p:spPr>
      </p:pic>
      <p:pic>
        <p:nvPicPr>
          <p:cNvPr id="11" name="Imagen 29">
            <a:extLst>
              <a:ext uri="{FF2B5EF4-FFF2-40B4-BE49-F238E27FC236}">
                <a16:creationId xmlns:a16="http://schemas.microsoft.com/office/drawing/2014/main" id="{9EDA2376-CCC0-2747-AFF8-442F22FD5B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82804" y="1036602"/>
            <a:ext cx="1150247" cy="1195622"/>
          </a:xfrm>
          <a:prstGeom prst="rect">
            <a:avLst/>
          </a:prstGeom>
        </p:spPr>
      </p:pic>
      <p:pic>
        <p:nvPicPr>
          <p:cNvPr id="12" name="Imagen 30">
            <a:extLst>
              <a:ext uri="{FF2B5EF4-FFF2-40B4-BE49-F238E27FC236}">
                <a16:creationId xmlns:a16="http://schemas.microsoft.com/office/drawing/2014/main" id="{7837D015-C337-7B4C-A779-FCBA403848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77721" y="1051770"/>
            <a:ext cx="1158627" cy="1165286"/>
          </a:xfrm>
          <a:prstGeom prst="rect">
            <a:avLst/>
          </a:prstGeom>
        </p:spPr>
      </p:pic>
      <p:sp>
        <p:nvSpPr>
          <p:cNvPr id="16" name="CuadroTexto 40">
            <a:extLst>
              <a:ext uri="{FF2B5EF4-FFF2-40B4-BE49-F238E27FC236}">
                <a16:creationId xmlns:a16="http://schemas.microsoft.com/office/drawing/2014/main" id="{64E24427-FED3-E443-AB5C-27F35583B601}"/>
              </a:ext>
            </a:extLst>
          </p:cNvPr>
          <p:cNvSpPr txBox="1"/>
          <p:nvPr/>
        </p:nvSpPr>
        <p:spPr>
          <a:xfrm>
            <a:off x="-18571" y="2244548"/>
            <a:ext cx="1852616"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a:t>
            </a:r>
            <a:r>
              <a:rPr lang="es-ES" sz="2000">
                <a:solidFill>
                  <a:schemeClr val="accent5">
                    <a:lumMod val="50000"/>
                  </a:schemeClr>
                </a:solidFill>
                <a:highlight>
                  <a:srgbClr val="FFFFFF"/>
                </a:highlight>
              </a:rPr>
              <a:t>da pena/tristeza</a:t>
            </a:r>
            <a:endParaRPr lang="es-GB" sz="2000" dirty="0">
              <a:solidFill>
                <a:schemeClr val="accent5">
                  <a:lumMod val="50000"/>
                </a:schemeClr>
              </a:solidFill>
              <a:highlight>
                <a:srgbClr val="FFFFFF"/>
              </a:highlight>
            </a:endParaRPr>
          </a:p>
        </p:txBody>
      </p:sp>
      <p:pic>
        <p:nvPicPr>
          <p:cNvPr id="17" name="Picture 6" descr="Laughter Face with Tears of Joy emoji Emoticon Clip art - Crying ...">
            <a:extLst>
              <a:ext uri="{FF2B5EF4-FFF2-40B4-BE49-F238E27FC236}">
                <a16:creationId xmlns:a16="http://schemas.microsoft.com/office/drawing/2014/main" id="{8A531EE2-CCCC-B946-BEE2-0BA417253F1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81016" y="1159596"/>
            <a:ext cx="949635" cy="94963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45">
            <a:extLst>
              <a:ext uri="{FF2B5EF4-FFF2-40B4-BE49-F238E27FC236}">
                <a16:creationId xmlns:a16="http://schemas.microsoft.com/office/drawing/2014/main" id="{793AEC3A-D4EB-A546-BF4A-E8A9814BA71A}"/>
              </a:ext>
            </a:extLst>
          </p:cNvPr>
          <p:cNvSpPr txBox="1"/>
          <p:nvPr/>
        </p:nvSpPr>
        <p:spPr>
          <a:xfrm>
            <a:off x="1834045" y="2244718"/>
            <a:ext cx="1543363"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rabia</a:t>
            </a:r>
            <a:endParaRPr lang="es-GB" sz="2000" dirty="0">
              <a:solidFill>
                <a:schemeClr val="accent5">
                  <a:lumMod val="50000"/>
                </a:schemeClr>
              </a:solidFill>
              <a:highlight>
                <a:srgbClr val="FFFFFF"/>
              </a:highlight>
            </a:endParaRPr>
          </a:p>
        </p:txBody>
      </p:sp>
      <p:sp>
        <p:nvSpPr>
          <p:cNvPr id="19" name="CuadroTexto 46">
            <a:extLst>
              <a:ext uri="{FF2B5EF4-FFF2-40B4-BE49-F238E27FC236}">
                <a16:creationId xmlns:a16="http://schemas.microsoft.com/office/drawing/2014/main" id="{3B58C243-557E-E548-A8F9-33BB5913253C}"/>
              </a:ext>
            </a:extLst>
          </p:cNvPr>
          <p:cNvSpPr txBox="1"/>
          <p:nvPr/>
        </p:nvSpPr>
        <p:spPr>
          <a:xfrm>
            <a:off x="3546151" y="2223387"/>
            <a:ext cx="1543363"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vergüenza</a:t>
            </a:r>
            <a:endParaRPr lang="es-GB" sz="2000" dirty="0">
              <a:solidFill>
                <a:schemeClr val="accent5">
                  <a:lumMod val="50000"/>
                </a:schemeClr>
              </a:solidFill>
              <a:highlight>
                <a:srgbClr val="FFFFFF"/>
              </a:highlight>
            </a:endParaRPr>
          </a:p>
        </p:txBody>
      </p:sp>
      <p:sp>
        <p:nvSpPr>
          <p:cNvPr id="20" name="CuadroTexto 47">
            <a:extLst>
              <a:ext uri="{FF2B5EF4-FFF2-40B4-BE49-F238E27FC236}">
                <a16:creationId xmlns:a16="http://schemas.microsoft.com/office/drawing/2014/main" id="{885ACF71-B5F5-D448-AE44-DB01B02F2368}"/>
              </a:ext>
            </a:extLst>
          </p:cNvPr>
          <p:cNvSpPr txBox="1"/>
          <p:nvPr/>
        </p:nvSpPr>
        <p:spPr>
          <a:xfrm>
            <a:off x="5268641" y="2296448"/>
            <a:ext cx="1543363" cy="400110"/>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alegra</a:t>
            </a:r>
            <a:endParaRPr lang="es-GB" sz="2000" dirty="0">
              <a:solidFill>
                <a:schemeClr val="accent5">
                  <a:lumMod val="50000"/>
                </a:schemeClr>
              </a:solidFill>
              <a:highlight>
                <a:srgbClr val="FFFFFF"/>
              </a:highlight>
            </a:endParaRPr>
          </a:p>
        </p:txBody>
      </p:sp>
      <p:sp>
        <p:nvSpPr>
          <p:cNvPr id="21" name="CuadroTexto 48">
            <a:extLst>
              <a:ext uri="{FF2B5EF4-FFF2-40B4-BE49-F238E27FC236}">
                <a16:creationId xmlns:a16="http://schemas.microsoft.com/office/drawing/2014/main" id="{ABBC19ED-9DA5-BC4D-BBE9-93E23C95158D}"/>
              </a:ext>
            </a:extLst>
          </p:cNvPr>
          <p:cNvSpPr txBox="1"/>
          <p:nvPr/>
        </p:nvSpPr>
        <p:spPr>
          <a:xfrm>
            <a:off x="7085222" y="2217056"/>
            <a:ext cx="1543363"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miedo</a:t>
            </a:r>
            <a:endParaRPr lang="es-GB" sz="2000" dirty="0">
              <a:solidFill>
                <a:schemeClr val="accent5">
                  <a:lumMod val="50000"/>
                </a:schemeClr>
              </a:solidFill>
              <a:highlight>
                <a:srgbClr val="FFFFFF"/>
              </a:highlight>
            </a:endParaRPr>
          </a:p>
        </p:txBody>
      </p:sp>
      <p:sp>
        <p:nvSpPr>
          <p:cNvPr id="22" name="CuadroTexto 49">
            <a:extLst>
              <a:ext uri="{FF2B5EF4-FFF2-40B4-BE49-F238E27FC236}">
                <a16:creationId xmlns:a16="http://schemas.microsoft.com/office/drawing/2014/main" id="{1AABD73C-82C6-0248-950E-1F149232824F}"/>
              </a:ext>
            </a:extLst>
          </p:cNvPr>
          <p:cNvSpPr txBox="1"/>
          <p:nvPr/>
        </p:nvSpPr>
        <p:spPr>
          <a:xfrm>
            <a:off x="8885352" y="2227114"/>
            <a:ext cx="1543363"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sueño</a:t>
            </a:r>
            <a:endParaRPr lang="es-GB" sz="2000" dirty="0">
              <a:solidFill>
                <a:schemeClr val="accent5">
                  <a:lumMod val="50000"/>
                </a:schemeClr>
              </a:solidFill>
              <a:highlight>
                <a:srgbClr val="FFFFFF"/>
              </a:highlight>
            </a:endParaRPr>
          </a:p>
        </p:txBody>
      </p:sp>
      <p:sp>
        <p:nvSpPr>
          <p:cNvPr id="23" name="CuadroTexto 50">
            <a:extLst>
              <a:ext uri="{FF2B5EF4-FFF2-40B4-BE49-F238E27FC236}">
                <a16:creationId xmlns:a16="http://schemas.microsoft.com/office/drawing/2014/main" id="{A18963D6-3FC0-BD48-874E-E799A7CFB254}"/>
              </a:ext>
            </a:extLst>
          </p:cNvPr>
          <p:cNvSpPr txBox="1"/>
          <p:nvPr/>
        </p:nvSpPr>
        <p:spPr>
          <a:xfrm>
            <a:off x="10584151" y="2255342"/>
            <a:ext cx="1543363" cy="400110"/>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risa</a:t>
            </a:r>
            <a:endParaRPr lang="es-GB" sz="2000" dirty="0">
              <a:solidFill>
                <a:schemeClr val="accent5">
                  <a:lumMod val="50000"/>
                </a:schemeClr>
              </a:solidFill>
              <a:highlight>
                <a:srgbClr val="FFFFFF"/>
              </a:highlight>
            </a:endParaRPr>
          </a:p>
        </p:txBody>
      </p:sp>
      <p:sp>
        <p:nvSpPr>
          <p:cNvPr id="24" name="Rounded Rectangular Callout 23"/>
          <p:cNvSpPr/>
          <p:nvPr/>
        </p:nvSpPr>
        <p:spPr>
          <a:xfrm>
            <a:off x="3066005" y="929916"/>
            <a:ext cx="772917" cy="542727"/>
          </a:xfrm>
          <a:prstGeom prst="wedgeRoundRectCallout">
            <a:avLst>
              <a:gd name="adj1" fmla="val -68712"/>
              <a:gd name="adj2" fmla="val 456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Grr..</a:t>
            </a:r>
          </a:p>
        </p:txBody>
      </p:sp>
      <p:sp>
        <p:nvSpPr>
          <p:cNvPr id="25" name="Rectangle 24"/>
          <p:cNvSpPr/>
          <p:nvPr/>
        </p:nvSpPr>
        <p:spPr>
          <a:xfrm>
            <a:off x="248135" y="3537474"/>
            <a:ext cx="11277326" cy="400110"/>
          </a:xfrm>
          <a:prstGeom prst="rect">
            <a:avLst/>
          </a:prstGeom>
        </p:spPr>
        <p:txBody>
          <a:bodyPr wrap="square">
            <a:spAutoFit/>
          </a:bodyPr>
          <a:lstStyle/>
          <a:p>
            <a:r>
              <a:rPr lang="es-ES" sz="2000" b="1">
                <a:solidFill>
                  <a:schemeClr val="accent5">
                    <a:lumMod val="50000"/>
                  </a:schemeClr>
                </a:solidFill>
              </a:rPr>
              <a:t>1. </a:t>
            </a:r>
            <a:r>
              <a:rPr lang="es-ES" sz="2000">
                <a:solidFill>
                  <a:schemeClr val="accent5">
                    <a:lumMod val="50000"/>
                  </a:schemeClr>
                </a:solidFill>
              </a:rPr>
              <a:t>Un día empezamos una relación y poco después consideramos ser marido y mujer.</a:t>
            </a:r>
            <a:endParaRPr lang="en-GB" sz="2000"/>
          </a:p>
        </p:txBody>
      </p:sp>
      <p:sp>
        <p:nvSpPr>
          <p:cNvPr id="26" name="Rectangle 25"/>
          <p:cNvSpPr/>
          <p:nvPr/>
        </p:nvSpPr>
        <p:spPr>
          <a:xfrm>
            <a:off x="252116" y="4815545"/>
            <a:ext cx="10855649" cy="707886"/>
          </a:xfrm>
          <a:prstGeom prst="rect">
            <a:avLst/>
          </a:prstGeom>
        </p:spPr>
        <p:txBody>
          <a:bodyPr wrap="square">
            <a:spAutoFit/>
          </a:bodyPr>
          <a:lstStyle/>
          <a:p>
            <a:pPr lvl="0" algn="just"/>
            <a:r>
              <a:rPr lang="es-ES" sz="2000" b="1">
                <a:solidFill>
                  <a:schemeClr val="accent5">
                    <a:lumMod val="50000"/>
                  </a:schemeClr>
                </a:solidFill>
              </a:rPr>
              <a:t>3. </a:t>
            </a:r>
            <a:r>
              <a:rPr lang="es-ES" sz="2000">
                <a:solidFill>
                  <a:schemeClr val="accent5">
                    <a:lumMod val="50000"/>
                  </a:schemeClr>
                </a:solidFill>
              </a:rPr>
              <a:t>Pero entonces empezamos a ver muchos cambios políticos en el país y perdimos el derecho a dar nuestra opinión. </a:t>
            </a:r>
            <a:endParaRPr lang="es-GB" sz="2000" dirty="0">
              <a:solidFill>
                <a:schemeClr val="accent5">
                  <a:lumMod val="50000"/>
                </a:schemeClr>
              </a:solidFill>
            </a:endParaRPr>
          </a:p>
        </p:txBody>
      </p:sp>
      <p:sp>
        <p:nvSpPr>
          <p:cNvPr id="27" name="Rectangle 26"/>
          <p:cNvSpPr/>
          <p:nvPr/>
        </p:nvSpPr>
        <p:spPr>
          <a:xfrm>
            <a:off x="248135" y="5580625"/>
            <a:ext cx="10855649" cy="707886"/>
          </a:xfrm>
          <a:prstGeom prst="rect">
            <a:avLst/>
          </a:prstGeom>
        </p:spPr>
        <p:txBody>
          <a:bodyPr wrap="square">
            <a:spAutoFit/>
          </a:bodyPr>
          <a:lstStyle/>
          <a:p>
            <a:pPr lvl="0" algn="just"/>
            <a:r>
              <a:rPr lang="es-ES" sz="2000" b="1">
                <a:solidFill>
                  <a:schemeClr val="accent5">
                    <a:lumMod val="50000"/>
                  </a:schemeClr>
                </a:solidFill>
              </a:rPr>
              <a:t>4. </a:t>
            </a:r>
            <a:r>
              <a:rPr lang="es-ES" sz="2000">
                <a:solidFill>
                  <a:schemeClr val="accent5">
                    <a:lumMod val="50000"/>
                  </a:schemeClr>
                </a:solidFill>
              </a:rPr>
              <a:t>Estudiamos las opciones y elegimos huir del país. Organizamos un equipaje* ligero y escapamos urgentemente. </a:t>
            </a:r>
            <a:endParaRPr lang="es-GB" sz="2000" dirty="0">
              <a:solidFill>
                <a:schemeClr val="accent5">
                  <a:lumMod val="50000"/>
                </a:schemeClr>
              </a:solidFill>
            </a:endParaRPr>
          </a:p>
        </p:txBody>
      </p:sp>
      <p:sp>
        <p:nvSpPr>
          <p:cNvPr id="28" name="Rectangle 27"/>
          <p:cNvSpPr/>
          <p:nvPr/>
        </p:nvSpPr>
        <p:spPr>
          <a:xfrm>
            <a:off x="252116" y="4062453"/>
            <a:ext cx="11582516" cy="707886"/>
          </a:xfrm>
          <a:prstGeom prst="rect">
            <a:avLst/>
          </a:prstGeom>
        </p:spPr>
        <p:txBody>
          <a:bodyPr wrap="square">
            <a:spAutoFit/>
          </a:bodyPr>
          <a:lstStyle/>
          <a:p>
            <a:r>
              <a:rPr lang="es-ES" sz="2000" b="1">
                <a:solidFill>
                  <a:schemeClr val="accent5">
                    <a:lumMod val="50000"/>
                  </a:schemeClr>
                </a:solidFill>
              </a:rPr>
              <a:t>2. </a:t>
            </a:r>
            <a:r>
              <a:rPr lang="es-ES" sz="2000">
                <a:solidFill>
                  <a:schemeClr val="accent5">
                    <a:lumMod val="50000"/>
                  </a:schemeClr>
                </a:solidFill>
              </a:rPr>
              <a:t>Y un año después decidimos tener un hijo, vuestro padre Gerardo y, más tarde, vuestra tía Jezabel.</a:t>
            </a:r>
            <a:endParaRPr lang="en-GB" sz="2000"/>
          </a:p>
        </p:txBody>
      </p:sp>
      <p:sp>
        <p:nvSpPr>
          <p:cNvPr id="30" name="Rectangle 29"/>
          <p:cNvSpPr/>
          <p:nvPr/>
        </p:nvSpPr>
        <p:spPr>
          <a:xfrm>
            <a:off x="9196591" y="308664"/>
            <a:ext cx="2775119" cy="400110"/>
          </a:xfrm>
          <a:prstGeom prst="rect">
            <a:avLst/>
          </a:prstGeom>
        </p:spPr>
        <p:txBody>
          <a:bodyPr wrap="none">
            <a:spAutoFit/>
          </a:bodyPr>
          <a:lstStyle/>
          <a:p>
            <a:r>
              <a:rPr lang="es-GB" sz="2000">
                <a:solidFill>
                  <a:schemeClr val="accent5">
                    <a:lumMod val="50000"/>
                  </a:schemeClr>
                </a:solidFill>
              </a:rPr>
              <a:t>equipaje* = luggage</a:t>
            </a:r>
            <a:endParaRPr lang="es-GB" sz="2000" dirty="0">
              <a:solidFill>
                <a:schemeClr val="accent5">
                  <a:lumMod val="50000"/>
                </a:schemeClr>
              </a:solidFill>
            </a:endParaRPr>
          </a:p>
        </p:txBody>
      </p:sp>
    </p:spTree>
    <p:extLst>
      <p:ext uri="{BB962C8B-B14F-4D97-AF65-F5344CB8AC3E}">
        <p14:creationId xmlns:p14="http://schemas.microsoft.com/office/powerpoint/2010/main" val="48068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4" grpId="0" animBg="1"/>
      <p:bldP spid="25" grpId="0"/>
      <p:bldP spid="26" grpId="0"/>
      <p:bldP spid="27"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7" y="99462"/>
            <a:ext cx="10458713" cy="770469"/>
          </a:xfrm>
        </p:spPr>
        <p:txBody>
          <a:bodyPr>
            <a:normAutofit/>
          </a:bodyPr>
          <a:lstStyle/>
          <a:p>
            <a:r>
              <a:rPr lang="en-GB" sz="2400" b="1" dirty="0">
                <a:solidFill>
                  <a:srgbClr val="002060"/>
                </a:solidFill>
              </a:rPr>
              <a:t>¡</a:t>
            </a:r>
            <a:r>
              <a:rPr lang="en-GB" sz="2400" b="1" dirty="0" err="1">
                <a:solidFill>
                  <a:srgbClr val="002060"/>
                </a:solidFill>
              </a:rPr>
              <a:t>Ahora</a:t>
            </a:r>
            <a:r>
              <a:rPr lang="en-GB" sz="2400" b="1" dirty="0">
                <a:solidFill>
                  <a:srgbClr val="002060"/>
                </a:solidFill>
              </a:rPr>
              <a:t> </a:t>
            </a:r>
            <a:r>
              <a:rPr lang="en-GB" sz="2400" b="1" dirty="0" err="1">
                <a:solidFill>
                  <a:srgbClr val="002060"/>
                </a:solidFill>
              </a:rPr>
              <a:t>tú</a:t>
            </a:r>
            <a:r>
              <a:rPr lang="en-GB" sz="2400" b="1" dirty="0">
                <a:solidFill>
                  <a:srgbClr val="002060"/>
                </a:solidFill>
              </a:rPr>
              <a:t>! Escribe </a:t>
            </a:r>
            <a:r>
              <a:rPr lang="en-GB" sz="2400" b="1" dirty="0" err="1">
                <a:solidFill>
                  <a:srgbClr val="002060"/>
                </a:solidFill>
              </a:rPr>
              <a:t>sobre</a:t>
            </a:r>
            <a:r>
              <a:rPr lang="en-GB" sz="2400" b="1" dirty="0">
                <a:solidFill>
                  <a:srgbClr val="002060"/>
                </a:solidFill>
              </a:rPr>
              <a:t> una </a:t>
            </a:r>
            <a:r>
              <a:rPr lang="en-GB" sz="2400" b="1" dirty="0" err="1">
                <a:solidFill>
                  <a:srgbClr val="002060"/>
                </a:solidFill>
              </a:rPr>
              <a:t>experiencia</a:t>
            </a:r>
            <a:r>
              <a:rPr lang="en-GB" sz="2400" b="1" dirty="0">
                <a:solidFill>
                  <a:srgbClr val="002060"/>
                </a:solidFill>
              </a:rPr>
              <a:t> </a:t>
            </a:r>
            <a:r>
              <a:rPr lang="en-GB" sz="2400" b="1" dirty="0" err="1">
                <a:solidFill>
                  <a:srgbClr val="002060"/>
                </a:solidFill>
              </a:rPr>
              <a:t>en</a:t>
            </a:r>
            <a:r>
              <a:rPr lang="en-GB" sz="2400" b="1" dirty="0">
                <a:solidFill>
                  <a:srgbClr val="002060"/>
                </a:solidFill>
              </a:rPr>
              <a:t> </a:t>
            </a:r>
            <a:r>
              <a:rPr lang="en-GB" sz="2400" b="1" dirty="0" err="1">
                <a:solidFill>
                  <a:srgbClr val="002060"/>
                </a:solidFill>
              </a:rPr>
              <a:t>tu</a:t>
            </a:r>
            <a:r>
              <a:rPr lang="en-GB" sz="2400" b="1" dirty="0">
                <a:solidFill>
                  <a:srgbClr val="002060"/>
                </a:solidFill>
              </a:rPr>
              <a:t> </a:t>
            </a:r>
            <a:r>
              <a:rPr lang="en-GB" sz="2400" b="1" dirty="0" err="1">
                <a:solidFill>
                  <a:srgbClr val="002060"/>
                </a:solidFill>
              </a:rPr>
              <a:t>vida</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marL="0" marR="0" lvl="0" indent="0" algn="ctr" defTabSz="91396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667"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4"/>
          <p:cNvSpPr/>
          <p:nvPr/>
        </p:nvSpPr>
        <p:spPr>
          <a:xfrm>
            <a:off x="6096000" y="3464440"/>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nacer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Rounded Rectangle 7"/>
          <p:cNvSpPr/>
          <p:nvPr/>
        </p:nvSpPr>
        <p:spPr>
          <a:xfrm>
            <a:off x="8951959" y="4055943"/>
            <a:ext cx="2773933" cy="3721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preferir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Rectangle 5"/>
          <p:cNvSpPr/>
          <p:nvPr/>
        </p:nvSpPr>
        <p:spPr>
          <a:xfrm>
            <a:off x="6066029" y="2860244"/>
            <a:ext cx="42530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Puedes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usar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verbos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como</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ounded Rectangle 9"/>
          <p:cNvSpPr/>
          <p:nvPr/>
        </p:nvSpPr>
        <p:spPr>
          <a:xfrm>
            <a:off x="6121104" y="4049764"/>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decidir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Rounded Rectangle 10"/>
          <p:cNvSpPr/>
          <p:nvPr/>
        </p:nvSpPr>
        <p:spPr>
          <a:xfrm>
            <a:off x="8951959" y="3458387"/>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crecer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p:cNvSpPr/>
          <p:nvPr/>
        </p:nvSpPr>
        <p:spPr>
          <a:xfrm>
            <a:off x="99824" y="751053"/>
            <a:ext cx="11856539"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Piensa</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una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experiencia</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tu</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vida</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puede</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ser con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tu</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familia</a:t>
            </a:r>
            <a:r>
              <a:rPr lang="en-US" sz="2200" dirty="0">
                <a:solidFill>
                  <a:schemeClr val="accent5">
                    <a:lumMod val="50000"/>
                  </a:schemeClr>
                </a:solidFill>
                <a:latin typeface="Century Gothic" panose="020F0302020204030204"/>
              </a:rPr>
              <a:t> o con </a:t>
            </a:r>
            <a:r>
              <a:rPr lang="en-US" sz="2200" dirty="0" err="1">
                <a:solidFill>
                  <a:schemeClr val="accent5">
                    <a:lumMod val="50000"/>
                  </a:schemeClr>
                </a:solidFill>
                <a:latin typeface="Century Gothic" panose="020F0302020204030204"/>
              </a:rPr>
              <a:t>otras</a:t>
            </a:r>
            <a:r>
              <a:rPr lang="en-US" sz="2200" dirty="0">
                <a:solidFill>
                  <a:schemeClr val="accent5">
                    <a:lumMod val="50000"/>
                  </a:schemeClr>
                </a:solidFill>
                <a:latin typeface="Century Gothic" panose="020F0302020204030204"/>
              </a:rPr>
              <a:t> personas. </a:t>
            </a:r>
            <a:r>
              <a:rPr lang="en-US" sz="2200" dirty="0" err="1">
                <a:solidFill>
                  <a:schemeClr val="accent5">
                    <a:lumMod val="50000"/>
                  </a:schemeClr>
                </a:solidFill>
                <a:latin typeface="Century Gothic" panose="020F0302020204030204"/>
              </a:rPr>
              <a:t>Debes</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escribir</a:t>
            </a:r>
            <a:r>
              <a:rPr lang="en-US" sz="2200" dirty="0">
                <a:solidFill>
                  <a:schemeClr val="accent5">
                    <a:lumMod val="50000"/>
                  </a:schemeClr>
                </a:solidFill>
                <a:latin typeface="Century Gothic" panose="020F0302020204030204"/>
              </a:rPr>
              <a:t> una </a:t>
            </a:r>
            <a:r>
              <a:rPr lang="en-US" sz="2200" dirty="0" err="1">
                <a:solidFill>
                  <a:schemeClr val="accent5">
                    <a:lumMod val="50000"/>
                  </a:schemeClr>
                </a:solidFill>
                <a:latin typeface="Century Gothic" panose="020F0302020204030204"/>
              </a:rPr>
              <a:t>historia</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en</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pasado</a:t>
            </a:r>
            <a:r>
              <a:rPr lang="en-US" sz="2200" dirty="0">
                <a:solidFill>
                  <a:schemeClr val="accent5">
                    <a:lumMod val="50000"/>
                  </a:schemeClr>
                </a:solidFill>
                <a:latin typeface="Century Gothic" panose="020F0302020204030204"/>
              </a:rPr>
              <a:t> y usar </a:t>
            </a:r>
            <a:r>
              <a:rPr lang="en-US" sz="2200" dirty="0" err="1">
                <a:solidFill>
                  <a:schemeClr val="accent5">
                    <a:lumMod val="50000"/>
                  </a:schemeClr>
                </a:solidFill>
                <a:latin typeface="Century Gothic" panose="020F0302020204030204"/>
              </a:rPr>
              <a:t>verbos</a:t>
            </a:r>
            <a:r>
              <a:rPr lang="en-US" sz="2200" dirty="0">
                <a:solidFill>
                  <a:schemeClr val="accent5">
                    <a:lumMod val="50000"/>
                  </a:schemeClr>
                </a:solidFill>
                <a:latin typeface="Century Gothic" panose="020F0302020204030204"/>
              </a:rPr>
              <a:t> con </a:t>
            </a:r>
            <a:r>
              <a:rPr lang="en-US" sz="2200" b="1" dirty="0">
                <a:solidFill>
                  <a:schemeClr val="accent5">
                    <a:lumMod val="50000"/>
                  </a:schemeClr>
                </a:solidFill>
                <a:latin typeface="Century Gothic" panose="020F0302020204030204"/>
              </a:rPr>
              <a:t>–</a:t>
            </a:r>
            <a:r>
              <a:rPr lang="en-US" sz="2200" b="1" dirty="0" err="1">
                <a:solidFill>
                  <a:schemeClr val="accent5">
                    <a:lumMod val="50000"/>
                  </a:schemeClr>
                </a:solidFill>
                <a:latin typeface="Century Gothic" panose="020F0302020204030204"/>
              </a:rPr>
              <a:t>amos</a:t>
            </a:r>
            <a:r>
              <a:rPr lang="en-US" sz="2200" b="1" dirty="0">
                <a:solidFill>
                  <a:schemeClr val="accent5">
                    <a:lumMod val="50000"/>
                  </a:schemeClr>
                </a:solidFill>
                <a:latin typeface="Century Gothic" panose="020F0302020204030204"/>
              </a:rPr>
              <a:t> </a:t>
            </a:r>
            <a:r>
              <a:rPr lang="en-US" sz="2200" dirty="0">
                <a:solidFill>
                  <a:schemeClr val="accent5">
                    <a:lumMod val="50000"/>
                  </a:schemeClr>
                </a:solidFill>
                <a:latin typeface="Century Gothic" panose="020F0302020204030204"/>
              </a:rPr>
              <a:t>y </a:t>
            </a:r>
            <a:r>
              <a:rPr lang="en-US" sz="2200" dirty="0" err="1">
                <a:solidFill>
                  <a:schemeClr val="accent5">
                    <a:lumMod val="50000"/>
                  </a:schemeClr>
                </a:solidFill>
                <a:latin typeface="Century Gothic" panose="020F0302020204030204"/>
              </a:rPr>
              <a:t>también</a:t>
            </a:r>
            <a:r>
              <a:rPr lang="en-US" sz="2200" dirty="0">
                <a:solidFill>
                  <a:schemeClr val="accent5">
                    <a:lumMod val="50000"/>
                  </a:schemeClr>
                </a:solidFill>
                <a:latin typeface="Century Gothic" panose="020F0302020204030204"/>
              </a:rPr>
              <a:t> </a:t>
            </a:r>
            <a:r>
              <a:rPr lang="en-US" sz="2200" b="1" dirty="0">
                <a:solidFill>
                  <a:schemeClr val="accent5">
                    <a:lumMod val="50000"/>
                  </a:schemeClr>
                </a:solidFill>
                <a:latin typeface="Century Gothic" panose="020F0302020204030204"/>
              </a:rPr>
              <a:t>–</a:t>
            </a:r>
            <a:r>
              <a:rPr lang="en-US" sz="2200" b="1" dirty="0" err="1">
                <a:solidFill>
                  <a:schemeClr val="accent5">
                    <a:lumMod val="50000"/>
                  </a:schemeClr>
                </a:solidFill>
                <a:latin typeface="Century Gothic" panose="020F0302020204030204"/>
              </a:rPr>
              <a:t>imos</a:t>
            </a:r>
            <a:r>
              <a:rPr lang="en-US" sz="2200" dirty="0">
                <a:solidFill>
                  <a:schemeClr val="accent5">
                    <a:lumMod val="50000"/>
                  </a:scheme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chemeClr val="accent5">
                    <a:lumMod val="50000"/>
                  </a:schemeClr>
                </a:solidFill>
                <a:latin typeface="Century Gothic" panose="020F0302020204030204"/>
              </a:rPr>
              <a:t>Puedes</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intentar</a:t>
            </a:r>
            <a:r>
              <a:rPr lang="en-US" sz="2200" dirty="0">
                <a:solidFill>
                  <a:schemeClr val="accent5">
                    <a:lumMod val="50000"/>
                  </a:schemeClr>
                </a:solidFill>
                <a:latin typeface="Century Gothic" panose="020F0302020204030204"/>
              </a:rPr>
              <a:t> usar </a:t>
            </a:r>
            <a:r>
              <a:rPr lang="en-US" sz="2200" dirty="0" err="1">
                <a:solidFill>
                  <a:schemeClr val="accent5">
                    <a:lumMod val="50000"/>
                  </a:schemeClr>
                </a:solidFill>
                <a:latin typeface="Century Gothic" panose="020F0302020204030204"/>
              </a:rPr>
              <a:t>estas</a:t>
            </a:r>
            <a:r>
              <a:rPr lang="en-US" sz="2200" dirty="0">
                <a:solidFill>
                  <a:schemeClr val="accent5">
                    <a:lumMod val="50000"/>
                  </a:schemeClr>
                </a:solidFill>
                <a:latin typeface="Century Gothic" panose="020F0302020204030204"/>
              </a:rPr>
              <a:t> palabras:</a:t>
            </a:r>
          </a:p>
        </p:txBody>
      </p:sp>
      <p:sp>
        <p:nvSpPr>
          <p:cNvPr id="21" name="Rectangle 20"/>
          <p:cNvSpPr/>
          <p:nvPr/>
        </p:nvSpPr>
        <p:spPr>
          <a:xfrm>
            <a:off x="149543" y="2268440"/>
            <a:ext cx="164298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 día</a:t>
            </a:r>
          </a:p>
        </p:txBody>
      </p:sp>
      <p:sp>
        <p:nvSpPr>
          <p:cNvPr id="22" name="Rectangle 21"/>
          <p:cNvSpPr/>
          <p:nvPr/>
        </p:nvSpPr>
        <p:spPr>
          <a:xfrm>
            <a:off x="2386528" y="2268440"/>
            <a:ext cx="1797302"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entonces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ectangle 23"/>
          <p:cNvSpPr/>
          <p:nvPr/>
        </p:nvSpPr>
        <p:spPr>
          <a:xfrm>
            <a:off x="170649" y="2889553"/>
            <a:ext cx="1642981"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antes de</a:t>
            </a:r>
          </a:p>
        </p:txBody>
      </p:sp>
      <p:sp>
        <p:nvSpPr>
          <p:cNvPr id="25" name="Rectangle 24"/>
          <p:cNvSpPr/>
          <p:nvPr/>
        </p:nvSpPr>
        <p:spPr>
          <a:xfrm>
            <a:off x="2391240" y="2860387"/>
            <a:ext cx="206569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después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a:t>
            </a:r>
          </a:p>
        </p:txBody>
      </p:sp>
      <p:sp>
        <p:nvSpPr>
          <p:cNvPr id="26" name="Rectangle 25"/>
          <p:cNvSpPr/>
          <p:nvPr/>
        </p:nvSpPr>
        <p:spPr>
          <a:xfrm>
            <a:off x="3600987" y="5060520"/>
            <a:ext cx="1421160"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así</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que</a:t>
            </a:r>
          </a:p>
        </p:txBody>
      </p:sp>
      <p:sp>
        <p:nvSpPr>
          <p:cNvPr id="27" name="Rectangle 26"/>
          <p:cNvSpPr/>
          <p:nvPr/>
        </p:nvSpPr>
        <p:spPr>
          <a:xfrm>
            <a:off x="202541" y="5655902"/>
            <a:ext cx="973729"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panose="020F0302020204030204"/>
                <a:ea typeface="+mn-ea"/>
                <a:cs typeface="+mn-cs"/>
              </a:rPr>
              <a:t>pero</a:t>
            </a:r>
          </a:p>
        </p:txBody>
      </p:sp>
      <p:sp>
        <p:nvSpPr>
          <p:cNvPr id="28" name="Rectangle 27"/>
          <p:cNvSpPr/>
          <p:nvPr/>
        </p:nvSpPr>
        <p:spPr>
          <a:xfrm>
            <a:off x="5131390" y="5060520"/>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panose="020F0302020204030204"/>
                <a:ea typeface="+mn-ea"/>
                <a:cs typeface="+mn-cs"/>
              </a:rPr>
              <a:t>y</a:t>
            </a:r>
          </a:p>
        </p:txBody>
      </p:sp>
      <p:sp>
        <p:nvSpPr>
          <p:cNvPr id="29" name="Rectangle 28"/>
          <p:cNvSpPr/>
          <p:nvPr/>
        </p:nvSpPr>
        <p:spPr>
          <a:xfrm>
            <a:off x="202541" y="5060520"/>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aunque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0" name="Rectangle 29"/>
          <p:cNvSpPr/>
          <p:nvPr/>
        </p:nvSpPr>
        <p:spPr>
          <a:xfrm>
            <a:off x="170649" y="3497621"/>
            <a:ext cx="310629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tiempo</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después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Rectangle 30"/>
          <p:cNvSpPr/>
          <p:nvPr/>
        </p:nvSpPr>
        <p:spPr>
          <a:xfrm>
            <a:off x="3491512" y="3497621"/>
            <a:ext cx="2140802"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finalmente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Rectangle 31"/>
          <p:cNvSpPr/>
          <p:nvPr/>
        </p:nvSpPr>
        <p:spPr>
          <a:xfrm>
            <a:off x="1409318" y="5655902"/>
            <a:ext cx="2290392"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sin embargo</a:t>
            </a:r>
          </a:p>
        </p:txBody>
      </p:sp>
      <p:sp>
        <p:nvSpPr>
          <p:cNvPr id="34" name="Rectangle 33"/>
          <p:cNvSpPr/>
          <p:nvPr/>
        </p:nvSpPr>
        <p:spPr>
          <a:xfrm>
            <a:off x="3932758" y="5655902"/>
            <a:ext cx="1697917"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porque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Rectangle 34"/>
          <p:cNvSpPr/>
          <p:nvPr/>
        </p:nvSpPr>
        <p:spPr>
          <a:xfrm>
            <a:off x="1901764" y="5060520"/>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además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E6A8AA50-3C20-468B-95FE-ADC25A53A8C8}"/>
              </a:ext>
            </a:extLst>
          </p:cNvPr>
          <p:cNvSpPr/>
          <p:nvPr/>
        </p:nvSpPr>
        <p:spPr>
          <a:xfrm>
            <a:off x="149542" y="4134782"/>
            <a:ext cx="579621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durante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varios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años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/meses/</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semanas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0" name="Rounded Rectangle 9">
            <a:extLst>
              <a:ext uri="{FF2B5EF4-FFF2-40B4-BE49-F238E27FC236}">
                <a16:creationId xmlns:a16="http://schemas.microsoft.com/office/drawing/2014/main" id="{DAC5636B-8EA0-41FD-84A0-7D63DD61E5F2}"/>
              </a:ext>
            </a:extLst>
          </p:cNvPr>
          <p:cNvSpPr/>
          <p:nvPr/>
        </p:nvSpPr>
        <p:spPr>
          <a:xfrm>
            <a:off x="6096000" y="4635088"/>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conocer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1" name="Rounded Rectangle 9">
            <a:extLst>
              <a:ext uri="{FF2B5EF4-FFF2-40B4-BE49-F238E27FC236}">
                <a16:creationId xmlns:a16="http://schemas.microsoft.com/office/drawing/2014/main" id="{D0E13912-0438-4111-BE9D-F502165921E5}"/>
              </a:ext>
            </a:extLst>
          </p:cNvPr>
          <p:cNvSpPr/>
          <p:nvPr/>
        </p:nvSpPr>
        <p:spPr>
          <a:xfrm>
            <a:off x="8951959" y="4635087"/>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comer</a:t>
            </a:r>
          </a:p>
        </p:txBody>
      </p:sp>
      <p:sp>
        <p:nvSpPr>
          <p:cNvPr id="42" name="Rounded Rectangle 9">
            <a:extLst>
              <a:ext uri="{FF2B5EF4-FFF2-40B4-BE49-F238E27FC236}">
                <a16:creationId xmlns:a16="http://schemas.microsoft.com/office/drawing/2014/main" id="{D75B49B0-73C0-4DA3-A4C0-B1BFB28D9FE8}"/>
              </a:ext>
            </a:extLst>
          </p:cNvPr>
          <p:cNvSpPr/>
          <p:nvPr/>
        </p:nvSpPr>
        <p:spPr>
          <a:xfrm>
            <a:off x="6121104" y="5220412"/>
            <a:ext cx="2558621" cy="34194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ayudar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Rounded Rectangle 9">
            <a:extLst>
              <a:ext uri="{FF2B5EF4-FFF2-40B4-BE49-F238E27FC236}">
                <a16:creationId xmlns:a16="http://schemas.microsoft.com/office/drawing/2014/main" id="{1682AB94-6E33-4824-A088-6530F7ED421A}"/>
              </a:ext>
            </a:extLst>
          </p:cNvPr>
          <p:cNvSpPr/>
          <p:nvPr/>
        </p:nvSpPr>
        <p:spPr>
          <a:xfrm>
            <a:off x="8951959" y="5220412"/>
            <a:ext cx="2734178" cy="34194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pasar </a:t>
            </a:r>
          </a:p>
        </p:txBody>
      </p:sp>
      <p:sp>
        <p:nvSpPr>
          <p:cNvPr id="44" name="Rounded Rectangle 9">
            <a:extLst>
              <a:ext uri="{FF2B5EF4-FFF2-40B4-BE49-F238E27FC236}">
                <a16:creationId xmlns:a16="http://schemas.microsoft.com/office/drawing/2014/main" id="{31903978-B515-4C70-9AF8-87BF0924B9C5}"/>
              </a:ext>
            </a:extLst>
          </p:cNvPr>
          <p:cNvSpPr/>
          <p:nvPr/>
        </p:nvSpPr>
        <p:spPr>
          <a:xfrm>
            <a:off x="6121104" y="5747483"/>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sentir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Rounded Rectangle 9">
            <a:extLst>
              <a:ext uri="{FF2B5EF4-FFF2-40B4-BE49-F238E27FC236}">
                <a16:creationId xmlns:a16="http://schemas.microsoft.com/office/drawing/2014/main" id="{B1752B20-749E-4B2F-8954-3C58E69D73AB}"/>
              </a:ext>
            </a:extLst>
          </p:cNvPr>
          <p:cNvSpPr/>
          <p:nvPr/>
        </p:nvSpPr>
        <p:spPr>
          <a:xfrm>
            <a:off x="8906822" y="5747484"/>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volver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 name="Imagen 2">
            <a:extLst>
              <a:ext uri="{FF2B5EF4-FFF2-40B4-BE49-F238E27FC236}">
                <a16:creationId xmlns:a16="http://schemas.microsoft.com/office/drawing/2014/main" id="{034CDC6E-65AD-5A44-9179-38B25030F2F1}"/>
              </a:ext>
            </a:extLst>
          </p:cNvPr>
          <p:cNvPicPr>
            <a:picLocks noChangeAspect="1"/>
          </p:cNvPicPr>
          <p:nvPr/>
        </p:nvPicPr>
        <p:blipFill>
          <a:blip r:embed="rId3"/>
          <a:stretch>
            <a:fillRect/>
          </a:stretch>
        </p:blipFill>
        <p:spPr>
          <a:xfrm>
            <a:off x="5381851" y="1572660"/>
            <a:ext cx="1928248" cy="1239588"/>
          </a:xfrm>
          <a:prstGeom prst="rect">
            <a:avLst/>
          </a:prstGeom>
        </p:spPr>
      </p:pic>
      <p:sp>
        <p:nvSpPr>
          <p:cNvPr id="7" name="Llamada de nube 6">
            <a:extLst>
              <a:ext uri="{FF2B5EF4-FFF2-40B4-BE49-F238E27FC236}">
                <a16:creationId xmlns:a16="http://schemas.microsoft.com/office/drawing/2014/main" id="{1C94D884-C7B9-A045-A0CD-7E42B5675F09}"/>
              </a:ext>
            </a:extLst>
          </p:cNvPr>
          <p:cNvSpPr/>
          <p:nvPr/>
        </p:nvSpPr>
        <p:spPr>
          <a:xfrm>
            <a:off x="7310099" y="1561648"/>
            <a:ext cx="4618045" cy="1327905"/>
          </a:xfrm>
          <a:prstGeom prst="cloudCallout">
            <a:avLst>
              <a:gd name="adj1" fmla="val -58679"/>
              <a:gd name="adj2" fmla="val -349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p>
        </p:txBody>
      </p:sp>
      <p:sp>
        <p:nvSpPr>
          <p:cNvPr id="9" name="CuadroTexto 8">
            <a:extLst>
              <a:ext uri="{FF2B5EF4-FFF2-40B4-BE49-F238E27FC236}">
                <a16:creationId xmlns:a16="http://schemas.microsoft.com/office/drawing/2014/main" id="{9F5220AD-0830-B147-B5EA-A5EB503D5DB7}"/>
              </a:ext>
            </a:extLst>
          </p:cNvPr>
          <p:cNvSpPr txBox="1"/>
          <p:nvPr/>
        </p:nvSpPr>
        <p:spPr>
          <a:xfrm>
            <a:off x="7773158" y="1859049"/>
            <a:ext cx="3509062" cy="707886"/>
          </a:xfrm>
          <a:prstGeom prst="rect">
            <a:avLst/>
          </a:prstGeom>
          <a:noFill/>
        </p:spPr>
        <p:txBody>
          <a:bodyPr wrap="square" rtlCol="0">
            <a:spAutoFit/>
          </a:bodyPr>
          <a:lstStyle/>
          <a:p>
            <a:pPr algn="l"/>
            <a:r>
              <a:rPr lang="es-GB" sz="2000" dirty="0">
                <a:solidFill>
                  <a:schemeClr val="accent5">
                    <a:lumMod val="50000"/>
                  </a:schemeClr>
                </a:solidFill>
                <a:latin typeface="Bradley Hand" pitchFamily="2" charset="77"/>
              </a:rPr>
              <a:t>Mi amiga Sara y yo nacimos en el mismo pueblo. Un día...</a:t>
            </a:r>
          </a:p>
        </p:txBody>
      </p:sp>
    </p:spTree>
    <p:extLst>
      <p:ext uri="{BB962C8B-B14F-4D97-AF65-F5344CB8AC3E}">
        <p14:creationId xmlns:p14="http://schemas.microsoft.com/office/powerpoint/2010/main" val="1400209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744703"/>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A8028F98-15CA-FC48-8C29-449A9F831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4578" y="2517522"/>
            <a:ext cx="1323975" cy="1323975"/>
          </a:xfrm>
          <a:prstGeom prst="rect">
            <a:avLst/>
          </a:prstGeom>
        </p:spPr>
      </p:pic>
    </p:spTree>
    <p:extLst>
      <p:ext uri="{BB962C8B-B14F-4D97-AF65-F5344CB8AC3E}">
        <p14:creationId xmlns:p14="http://schemas.microsoft.com/office/powerpoint/2010/main" val="141462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889462" y="2013867"/>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sentir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889462" y="4373194"/>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oír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8466D991-09C7-424D-ABE6-2E489009A033}"/>
              </a:ext>
            </a:extLst>
          </p:cNvPr>
          <p:cNvSpPr txBox="1"/>
          <p:nvPr/>
        </p:nvSpPr>
        <p:spPr>
          <a:xfrm>
            <a:off x="205570" y="5624403"/>
            <a:ext cx="2363147"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a:solidFill>
                  <a:schemeClr val="accent5">
                    <a:lumMod val="50000"/>
                  </a:schemeClr>
                </a:solidFill>
                <a:highlight>
                  <a:srgbClr val="E3EAFD"/>
                </a:highlight>
              </a:rPr>
              <a:t>to </a:t>
            </a:r>
            <a:r>
              <a:rPr lang="es-ES" sz="2000" dirty="0" err="1">
                <a:solidFill>
                  <a:schemeClr val="accent5">
                    <a:lumMod val="50000"/>
                  </a:schemeClr>
                </a:solidFill>
                <a:highlight>
                  <a:srgbClr val="E3EAFD"/>
                </a:highlight>
              </a:rPr>
              <a:t>hear</a:t>
            </a:r>
            <a:r>
              <a:rPr lang="es-ES" sz="2000" dirty="0">
                <a:solidFill>
                  <a:schemeClr val="accent5">
                    <a:lumMod val="50000"/>
                  </a:schemeClr>
                </a:solidFill>
                <a:highlight>
                  <a:srgbClr val="E3EAFD"/>
                </a:highlight>
              </a:rPr>
              <a:t>, </a:t>
            </a:r>
            <a:r>
              <a:rPr lang="es-ES" sz="2000" dirty="0" err="1">
                <a:solidFill>
                  <a:schemeClr val="accent5">
                    <a:lumMod val="50000"/>
                  </a:schemeClr>
                </a:solidFill>
                <a:highlight>
                  <a:srgbClr val="E3EAFD"/>
                </a:highlight>
              </a:rPr>
              <a:t>hearing</a:t>
            </a:r>
            <a:r>
              <a:rPr lang="x-none" sz="2000">
                <a:solidFill>
                  <a:schemeClr val="accent5">
                    <a:lumMod val="50000"/>
                  </a:schemeClr>
                </a:solidFill>
              </a:rPr>
              <a:t>]</a:t>
            </a:r>
            <a:endParaRPr lang="x-none" sz="2000" dirty="0">
              <a:solidFill>
                <a:schemeClr val="accent5">
                  <a:lumMod val="50000"/>
                </a:schemeClr>
              </a:solidFill>
            </a:endParaRPr>
          </a:p>
        </p:txBody>
      </p:sp>
      <p:pic>
        <p:nvPicPr>
          <p:cNvPr id="3" name="Imagen 2">
            <a:extLst>
              <a:ext uri="{FF2B5EF4-FFF2-40B4-BE49-F238E27FC236}">
                <a16:creationId xmlns:a16="http://schemas.microsoft.com/office/drawing/2014/main" id="{F4A367C9-AE85-6746-8ED4-947949300AC8}"/>
              </a:ext>
            </a:extLst>
          </p:cNvPr>
          <p:cNvPicPr>
            <a:picLocks noChangeAspect="1"/>
          </p:cNvPicPr>
          <p:nvPr/>
        </p:nvPicPr>
        <p:blipFill>
          <a:blip r:embed="rId4"/>
          <a:stretch>
            <a:fillRect/>
          </a:stretch>
        </p:blipFill>
        <p:spPr>
          <a:xfrm>
            <a:off x="527507" y="3753009"/>
            <a:ext cx="1383298" cy="1610984"/>
          </a:xfrm>
          <a:prstGeom prst="rect">
            <a:avLst/>
          </a:prstGeom>
        </p:spPr>
      </p:pic>
      <p:sp>
        <p:nvSpPr>
          <p:cNvPr id="19" name="CuadroTexto 18">
            <a:extLst>
              <a:ext uri="{FF2B5EF4-FFF2-40B4-BE49-F238E27FC236}">
                <a16:creationId xmlns:a16="http://schemas.microsoft.com/office/drawing/2014/main" id="{3E00F727-A9B6-5D47-8FC4-573EA0D93D79}"/>
              </a:ext>
            </a:extLst>
          </p:cNvPr>
          <p:cNvSpPr txBox="1"/>
          <p:nvPr/>
        </p:nvSpPr>
        <p:spPr>
          <a:xfrm>
            <a:off x="302678" y="1473980"/>
            <a:ext cx="3048094" cy="1446550"/>
          </a:xfrm>
          <a:prstGeom prst="rect">
            <a:avLst/>
          </a:prstGeom>
          <a:noFill/>
        </p:spPr>
        <p:txBody>
          <a:bodyPr wrap="square" rtlCol="0">
            <a:spAutoFit/>
          </a:bodyPr>
          <a:lstStyle/>
          <a:p>
            <a:pPr algn="l"/>
            <a:r>
              <a:rPr lang="es-GB" sz="4400" dirty="0">
                <a:solidFill>
                  <a:srgbClr val="00B050"/>
                </a:solidFill>
                <a:latin typeface="Chalkboard" panose="03050602040202020205" pitchFamily="66" charset="77"/>
              </a:rPr>
              <a:t>to feel, feeling</a:t>
            </a:r>
          </a:p>
        </p:txBody>
      </p:sp>
      <p:sp>
        <p:nvSpPr>
          <p:cNvPr id="22" name="Llamada rectangular redondeada 21">
            <a:extLst>
              <a:ext uri="{FF2B5EF4-FFF2-40B4-BE49-F238E27FC236}">
                <a16:creationId xmlns:a16="http://schemas.microsoft.com/office/drawing/2014/main" id="{E1481E0C-D3D7-454D-982A-04DA139E89F5}"/>
              </a:ext>
            </a:extLst>
          </p:cNvPr>
          <p:cNvSpPr/>
          <p:nvPr/>
        </p:nvSpPr>
        <p:spPr>
          <a:xfrm>
            <a:off x="4439157" y="1163990"/>
            <a:ext cx="7424132" cy="2652519"/>
          </a:xfrm>
          <a:prstGeom prst="wedgeRoundRectCallout">
            <a:avLst>
              <a:gd name="adj1" fmla="val -54346"/>
              <a:gd name="adj2" fmla="val -1130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203864"/>
                </a:solidFill>
              </a:rPr>
              <a:t>This</a:t>
            </a:r>
            <a:r>
              <a:rPr lang="es-ES" sz="2000" dirty="0">
                <a:solidFill>
                  <a:srgbClr val="203864"/>
                </a:solidFill>
              </a:rPr>
              <a:t> </a:t>
            </a:r>
            <a:r>
              <a:rPr lang="en-GB" sz="2000" dirty="0">
                <a:solidFill>
                  <a:srgbClr val="002060"/>
                </a:solidFill>
                <a:latin typeface="Century Gothic" panose="020B0502020202020204" pitchFamily="34" charset="0"/>
              </a:rPr>
              <a:t>verb has a change (</a:t>
            </a:r>
            <a:r>
              <a:rPr lang="en-GB" sz="2000" b="1" dirty="0">
                <a:solidFill>
                  <a:srgbClr val="002060"/>
                </a:solidFill>
                <a:latin typeface="Century Gothic" panose="020B0502020202020204" pitchFamily="34" charset="0"/>
              </a:rPr>
              <a:t>e&gt;</a:t>
            </a:r>
            <a:r>
              <a:rPr lang="en-GB" sz="2000" b="1" dirty="0" err="1">
                <a:solidFill>
                  <a:srgbClr val="002060"/>
                </a:solidFill>
                <a:latin typeface="Century Gothic" panose="020B0502020202020204" pitchFamily="34" charset="0"/>
              </a:rPr>
              <a:t>ie</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in</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the </a:t>
            </a:r>
            <a:r>
              <a:rPr lang="en-GB" sz="2000">
                <a:solidFill>
                  <a:srgbClr val="002060"/>
                </a:solidFill>
                <a:latin typeface="Century Gothic" panose="020B0502020202020204" pitchFamily="34" charset="0"/>
              </a:rPr>
              <a:t>stem for </a:t>
            </a:r>
            <a:r>
              <a:rPr lang="en-GB" sz="2000" dirty="0">
                <a:solidFill>
                  <a:srgbClr val="002060"/>
                </a:solidFill>
                <a:latin typeface="Century Gothic" panose="020B0502020202020204" pitchFamily="34" charset="0"/>
              </a:rPr>
              <a:t>‘I’, ‘you singular’, ‘he/she’ and ‘they’, </a:t>
            </a:r>
            <a:r>
              <a:rPr lang="es-ES" sz="2000" dirty="0" err="1">
                <a:solidFill>
                  <a:srgbClr val="203864"/>
                </a:solidFill>
              </a:rPr>
              <a:t>just</a:t>
            </a:r>
            <a:r>
              <a:rPr lang="es-ES" sz="2000" dirty="0">
                <a:solidFill>
                  <a:srgbClr val="203864"/>
                </a:solidFill>
              </a:rPr>
              <a:t> </a:t>
            </a:r>
            <a:r>
              <a:rPr lang="es-ES" sz="2000" dirty="0" err="1">
                <a:solidFill>
                  <a:srgbClr val="203864"/>
                </a:solidFill>
              </a:rPr>
              <a:t>like</a:t>
            </a:r>
            <a:r>
              <a:rPr lang="es-ES" sz="2000" dirty="0">
                <a:solidFill>
                  <a:srgbClr val="203864"/>
                </a:solidFill>
              </a:rPr>
              <a:t> </a:t>
            </a:r>
            <a:r>
              <a:rPr lang="es-ES" sz="2000" dirty="0" err="1">
                <a:solidFill>
                  <a:srgbClr val="203864"/>
                </a:solidFill>
              </a:rPr>
              <a:t>other</a:t>
            </a:r>
            <a:r>
              <a:rPr lang="es-ES" sz="2000" dirty="0">
                <a:solidFill>
                  <a:srgbClr val="203864"/>
                </a:solidFill>
              </a:rPr>
              <a:t> </a:t>
            </a:r>
            <a:r>
              <a:rPr lang="es-ES" sz="2000" dirty="0" err="1">
                <a:solidFill>
                  <a:srgbClr val="203864"/>
                </a:solidFill>
              </a:rPr>
              <a:t>verbs</a:t>
            </a:r>
            <a:r>
              <a:rPr lang="es-ES" sz="2000" dirty="0">
                <a:solidFill>
                  <a:srgbClr val="203864"/>
                </a:solidFill>
              </a:rPr>
              <a:t> </a:t>
            </a:r>
            <a:r>
              <a:rPr lang="es-ES" sz="2000" dirty="0" err="1">
                <a:solidFill>
                  <a:srgbClr val="203864"/>
                </a:solidFill>
              </a:rPr>
              <a:t>that</a:t>
            </a:r>
            <a:r>
              <a:rPr lang="es-ES" sz="2000" dirty="0">
                <a:solidFill>
                  <a:srgbClr val="203864"/>
                </a:solidFill>
              </a:rPr>
              <a:t> </a:t>
            </a:r>
            <a:r>
              <a:rPr lang="es-ES" sz="2000" dirty="0" err="1">
                <a:solidFill>
                  <a:srgbClr val="203864"/>
                </a:solidFill>
              </a:rPr>
              <a:t>you</a:t>
            </a:r>
            <a:r>
              <a:rPr lang="es-ES" sz="2000" dirty="0">
                <a:solidFill>
                  <a:srgbClr val="203864"/>
                </a:solidFill>
              </a:rPr>
              <a:t> </a:t>
            </a:r>
            <a:r>
              <a:rPr lang="es-ES" sz="2000" dirty="0" err="1">
                <a:solidFill>
                  <a:srgbClr val="203864"/>
                </a:solidFill>
              </a:rPr>
              <a:t>know</a:t>
            </a:r>
            <a:r>
              <a:rPr lang="es-ES" sz="2000" dirty="0">
                <a:solidFill>
                  <a:srgbClr val="203864"/>
                </a:solidFill>
              </a:rPr>
              <a:t> (pr</a:t>
            </a:r>
            <a:r>
              <a:rPr lang="es-ES" sz="2000" b="1" dirty="0">
                <a:solidFill>
                  <a:srgbClr val="203864"/>
                </a:solidFill>
              </a:rPr>
              <a:t>e</a:t>
            </a:r>
            <a:r>
              <a:rPr lang="es-ES" sz="2000" dirty="0">
                <a:solidFill>
                  <a:srgbClr val="203864"/>
                </a:solidFill>
              </a:rPr>
              <a:t>ferir, p</a:t>
            </a:r>
            <a:r>
              <a:rPr lang="es-ES" sz="2000" b="1" dirty="0">
                <a:solidFill>
                  <a:srgbClr val="203864"/>
                </a:solidFill>
              </a:rPr>
              <a:t>e</a:t>
            </a:r>
            <a:r>
              <a:rPr lang="es-ES" sz="2000" dirty="0">
                <a:solidFill>
                  <a:srgbClr val="203864"/>
                </a:solidFill>
              </a:rPr>
              <a:t>nsar...):</a:t>
            </a:r>
          </a:p>
          <a:p>
            <a:pPr marL="903288">
              <a:lnSpc>
                <a:spcPct val="150000"/>
              </a:lnSpc>
            </a:pPr>
            <a:r>
              <a:rPr lang="en-GB" sz="2000">
                <a:solidFill>
                  <a:srgbClr val="002060"/>
                </a:solidFill>
                <a:latin typeface="Century Gothic" panose="020B0502020202020204" pitchFamily="34" charset="0"/>
              </a:rPr>
              <a:t>(yo) </a:t>
            </a:r>
            <a:r>
              <a:rPr lang="en-GB" sz="2000" dirty="0" err="1">
                <a:solidFill>
                  <a:srgbClr val="002060"/>
                </a:solidFill>
                <a:latin typeface="Century Gothic" panose="020B0502020202020204" pitchFamily="34" charset="0"/>
              </a:rPr>
              <a:t>s</a:t>
            </a:r>
            <a:r>
              <a:rPr lang="en-GB" sz="2000" b="1" u="sng"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nto</a:t>
            </a:r>
            <a:r>
              <a:rPr lang="en-GB" sz="2000" dirty="0">
                <a:solidFill>
                  <a:srgbClr val="002060"/>
                </a:solidFill>
                <a:latin typeface="Century Gothic" panose="020B0502020202020204" pitchFamily="34" charset="0"/>
              </a:rPr>
              <a:t>		I feel</a:t>
            </a:r>
          </a:p>
          <a:p>
            <a:pPr marL="903288">
              <a:lnSpc>
                <a:spcPct val="150000"/>
              </a:lnSpc>
            </a:pPr>
            <a:r>
              <a:rPr lang="en-GB" sz="2000">
                <a:solidFill>
                  <a:srgbClr val="002060"/>
                </a:solidFill>
                <a:latin typeface="Century Gothic" panose="020B0502020202020204" pitchFamily="34" charset="0"/>
              </a:rPr>
              <a:t>(tú) </a:t>
            </a:r>
            <a:r>
              <a:rPr lang="en-GB" sz="2000" dirty="0" err="1">
                <a:solidFill>
                  <a:srgbClr val="002060"/>
                </a:solidFill>
                <a:latin typeface="Century Gothic" panose="020B0502020202020204" pitchFamily="34" charset="0"/>
              </a:rPr>
              <a:t>s</a:t>
            </a:r>
            <a:r>
              <a:rPr lang="en-GB" sz="2000" b="1" u="sng"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ntes</a:t>
            </a:r>
            <a:r>
              <a:rPr lang="en-GB" sz="2000" dirty="0">
                <a:solidFill>
                  <a:srgbClr val="002060"/>
                </a:solidFill>
                <a:latin typeface="Century Gothic" panose="020B0502020202020204" pitchFamily="34" charset="0"/>
              </a:rPr>
              <a:t>		you feel</a:t>
            </a:r>
          </a:p>
          <a:p>
            <a:pPr marL="903288">
              <a:lnSpc>
                <a:spcPct val="150000"/>
              </a:lnSpc>
            </a:pPr>
            <a:r>
              <a:rPr lang="en-GB" sz="2000">
                <a:solidFill>
                  <a:srgbClr val="002060"/>
                </a:solidFill>
                <a:latin typeface="Century Gothic" panose="020B0502020202020204" pitchFamily="34" charset="0"/>
              </a:rPr>
              <a:t>(él /ella) </a:t>
            </a:r>
            <a:r>
              <a:rPr lang="en-GB" sz="2000" dirty="0" err="1">
                <a:solidFill>
                  <a:srgbClr val="002060"/>
                </a:solidFill>
                <a:latin typeface="Century Gothic" panose="020B0502020202020204" pitchFamily="34" charset="0"/>
              </a:rPr>
              <a:t>s</a:t>
            </a:r>
            <a:r>
              <a:rPr lang="en-GB" sz="2000" b="1" u="sng"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nte</a:t>
            </a:r>
            <a:r>
              <a:rPr lang="en-GB" sz="2000" dirty="0">
                <a:solidFill>
                  <a:srgbClr val="002060"/>
                </a:solidFill>
                <a:latin typeface="Century Gothic" panose="020B0502020202020204" pitchFamily="34" charset="0"/>
              </a:rPr>
              <a:t>	</a:t>
            </a:r>
            <a:r>
              <a:rPr lang="en-GB" sz="2000">
                <a:solidFill>
                  <a:srgbClr val="002060"/>
                </a:solidFill>
                <a:latin typeface="Century Gothic" panose="020B0502020202020204" pitchFamily="34" charset="0"/>
              </a:rPr>
              <a:t>	s/he, it feels</a:t>
            </a:r>
            <a:endParaRPr lang="en-GB" sz="2000" dirty="0">
              <a:solidFill>
                <a:srgbClr val="002060"/>
              </a:solidFill>
              <a:latin typeface="Century Gothic" panose="020B0502020202020204" pitchFamily="34" charset="0"/>
            </a:endParaRPr>
          </a:p>
          <a:p>
            <a:pPr marL="903288">
              <a:lnSpc>
                <a:spcPct val="150000"/>
              </a:lnSpc>
            </a:pPr>
            <a:r>
              <a:rPr lang="en-GB" sz="2000">
                <a:solidFill>
                  <a:srgbClr val="002060"/>
                </a:solidFill>
                <a:latin typeface="Century Gothic" panose="020B0502020202020204" pitchFamily="34" charset="0"/>
              </a:rPr>
              <a:t>(ellos / ellas) </a:t>
            </a:r>
            <a:r>
              <a:rPr lang="en-GB" sz="2000" dirty="0" err="1">
                <a:solidFill>
                  <a:srgbClr val="002060"/>
                </a:solidFill>
                <a:latin typeface="Century Gothic" panose="020B0502020202020204" pitchFamily="34" charset="0"/>
              </a:rPr>
              <a:t>s</a:t>
            </a:r>
            <a:r>
              <a:rPr lang="en-GB" sz="2000" b="1" u="sng"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nten</a:t>
            </a:r>
            <a:r>
              <a:rPr lang="en-GB" sz="2000" dirty="0">
                <a:solidFill>
                  <a:srgbClr val="002060"/>
                </a:solidFill>
                <a:latin typeface="Century Gothic" panose="020B0502020202020204" pitchFamily="34" charset="0"/>
              </a:rPr>
              <a:t>	they feel</a:t>
            </a:r>
          </a:p>
        </p:txBody>
      </p:sp>
      <p:sp>
        <p:nvSpPr>
          <p:cNvPr id="59" name="Llamada rectangular redondeada 58">
            <a:extLst>
              <a:ext uri="{FF2B5EF4-FFF2-40B4-BE49-F238E27FC236}">
                <a16:creationId xmlns:a16="http://schemas.microsoft.com/office/drawing/2014/main" id="{27A9182C-1693-E642-A845-0567C585195C}"/>
              </a:ext>
            </a:extLst>
          </p:cNvPr>
          <p:cNvSpPr/>
          <p:nvPr/>
        </p:nvSpPr>
        <p:spPr>
          <a:xfrm>
            <a:off x="4465348" y="3929956"/>
            <a:ext cx="7424133" cy="2394504"/>
          </a:xfrm>
          <a:prstGeom prst="wedgeRoundRectCallout">
            <a:avLst>
              <a:gd name="adj1" fmla="val -56247"/>
              <a:gd name="adj2" fmla="val -1859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This verb has a spelling change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in</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the stem (‘</a:t>
            </a:r>
            <a:r>
              <a:rPr lang="en-GB" sz="2000" b="1" dirty="0">
                <a:solidFill>
                  <a:srgbClr val="002060"/>
                </a:solidFill>
                <a:latin typeface="Century Gothic" panose="020B0502020202020204" pitchFamily="34" charset="0"/>
              </a:rPr>
              <a:t>y</a:t>
            </a:r>
            <a:r>
              <a:rPr lang="en-GB" sz="2000" dirty="0">
                <a:solidFill>
                  <a:srgbClr val="002060"/>
                </a:solidFill>
                <a:latin typeface="Century Gothic" panose="020B0502020202020204" pitchFamily="34" charset="0"/>
              </a:rPr>
              <a:t>’)for ‘you singular’, ‘he/she’ and ‘they’. </a:t>
            </a:r>
            <a:r>
              <a:rPr lang="en-GB" sz="2000">
                <a:solidFill>
                  <a:srgbClr val="002060"/>
                </a:solidFill>
                <a:latin typeface="Century Gothic" panose="020B0502020202020204" pitchFamily="34" charset="0"/>
              </a:rPr>
              <a:t>The ‘I’ form has </a:t>
            </a:r>
            <a:r>
              <a:rPr lang="en-GB" sz="2000" dirty="0">
                <a:solidFill>
                  <a:srgbClr val="002060"/>
                </a:solidFill>
                <a:latin typeface="Century Gothic" panose="020B0502020202020204" pitchFamily="34" charset="0"/>
              </a:rPr>
              <a:t>a ‘g’:</a:t>
            </a:r>
          </a:p>
          <a:p>
            <a:pPr marL="903288">
              <a:lnSpc>
                <a:spcPct val="150000"/>
              </a:lnSpc>
            </a:pPr>
            <a:r>
              <a:rPr lang="en-GB" sz="2000">
                <a:solidFill>
                  <a:srgbClr val="002060"/>
                </a:solidFill>
                <a:latin typeface="Century Gothic" panose="020B0502020202020204" pitchFamily="34" charset="0"/>
              </a:rPr>
              <a:t>(yo) </a:t>
            </a:r>
            <a:r>
              <a:rPr lang="en-GB" sz="2000" dirty="0" err="1">
                <a:solidFill>
                  <a:srgbClr val="002060"/>
                </a:solidFill>
                <a:latin typeface="Century Gothic" panose="020B0502020202020204" pitchFamily="34" charset="0"/>
              </a:rPr>
              <a:t>oi</a:t>
            </a:r>
            <a:r>
              <a:rPr lang="en-GB" sz="2000" b="1" u="sng" dirty="0" err="1">
                <a:solidFill>
                  <a:srgbClr val="002060"/>
                </a:solidFill>
                <a:latin typeface="Century Gothic" panose="020B0502020202020204" pitchFamily="34" charset="0"/>
              </a:rPr>
              <a:t>g</a:t>
            </a:r>
            <a:r>
              <a:rPr lang="en-GB" sz="2000" dirty="0" err="1">
                <a:solidFill>
                  <a:srgbClr val="002060"/>
                </a:solidFill>
                <a:latin typeface="Century Gothic" panose="020B0502020202020204" pitchFamily="34" charset="0"/>
              </a:rPr>
              <a:t>o</a:t>
            </a:r>
            <a:r>
              <a:rPr lang="en-GB" sz="2000" dirty="0">
                <a:solidFill>
                  <a:srgbClr val="002060"/>
                </a:solidFill>
                <a:latin typeface="Century Gothic" panose="020B0502020202020204" pitchFamily="34" charset="0"/>
              </a:rPr>
              <a:t>		I hear</a:t>
            </a:r>
          </a:p>
          <a:p>
            <a:pPr marL="903288">
              <a:lnSpc>
                <a:spcPct val="150000"/>
              </a:lnSpc>
            </a:pPr>
            <a:r>
              <a:rPr lang="en-GB" sz="2000">
                <a:solidFill>
                  <a:srgbClr val="002060"/>
                </a:solidFill>
                <a:latin typeface="Century Gothic" panose="020B0502020202020204" pitchFamily="34" charset="0"/>
              </a:rPr>
              <a:t>(tú) </a:t>
            </a:r>
            <a:r>
              <a:rPr lang="en-GB" sz="2000" dirty="0" err="1">
                <a:solidFill>
                  <a:srgbClr val="002060"/>
                </a:solidFill>
                <a:latin typeface="Century Gothic" panose="020B0502020202020204" pitchFamily="34" charset="0"/>
              </a:rPr>
              <a:t>o</a:t>
            </a:r>
            <a:r>
              <a:rPr lang="en-GB" sz="2000" b="1" u="sng" dirty="0" err="1">
                <a:solidFill>
                  <a:srgbClr val="002060"/>
                </a:solidFill>
                <a:latin typeface="Century Gothic" panose="020B0502020202020204" pitchFamily="34" charset="0"/>
              </a:rPr>
              <a:t>y</a:t>
            </a:r>
            <a:r>
              <a:rPr lang="en-GB" sz="2000" dirty="0" err="1">
                <a:solidFill>
                  <a:srgbClr val="002060"/>
                </a:solidFill>
                <a:latin typeface="Century Gothic" panose="020B0502020202020204" pitchFamily="34" charset="0"/>
              </a:rPr>
              <a:t>es</a:t>
            </a:r>
            <a:r>
              <a:rPr lang="en-GB" sz="2000" dirty="0">
                <a:solidFill>
                  <a:srgbClr val="002060"/>
                </a:solidFill>
                <a:latin typeface="Century Gothic" panose="020B0502020202020204" pitchFamily="34" charset="0"/>
              </a:rPr>
              <a:t>	</a:t>
            </a:r>
            <a:r>
              <a:rPr lang="en-GB" sz="2000">
                <a:solidFill>
                  <a:srgbClr val="002060"/>
                </a:solidFill>
                <a:latin typeface="Century Gothic" panose="020B0502020202020204" pitchFamily="34" charset="0"/>
              </a:rPr>
              <a:t>	you </a:t>
            </a:r>
            <a:r>
              <a:rPr lang="en-GB" sz="2000" dirty="0">
                <a:solidFill>
                  <a:srgbClr val="002060"/>
                </a:solidFill>
                <a:latin typeface="Century Gothic" panose="020B0502020202020204" pitchFamily="34" charset="0"/>
              </a:rPr>
              <a:t>hear</a:t>
            </a:r>
          </a:p>
          <a:p>
            <a:pPr marL="903288">
              <a:lnSpc>
                <a:spcPct val="150000"/>
              </a:lnSpc>
            </a:pPr>
            <a:r>
              <a:rPr lang="en-GB" sz="2000">
                <a:solidFill>
                  <a:srgbClr val="002060"/>
                </a:solidFill>
                <a:latin typeface="Century Gothic" panose="020B0502020202020204" pitchFamily="34" charset="0"/>
              </a:rPr>
              <a:t>(él /ella) </a:t>
            </a:r>
            <a:r>
              <a:rPr lang="en-GB" sz="2000" dirty="0" err="1">
                <a:solidFill>
                  <a:srgbClr val="002060"/>
                </a:solidFill>
                <a:latin typeface="Century Gothic" panose="020B0502020202020204" pitchFamily="34" charset="0"/>
              </a:rPr>
              <a:t>o</a:t>
            </a:r>
            <a:r>
              <a:rPr lang="en-GB" sz="2000" b="1" u="sng" dirty="0" err="1">
                <a:solidFill>
                  <a:srgbClr val="002060"/>
                </a:solidFill>
                <a:latin typeface="Century Gothic" panose="020B0502020202020204" pitchFamily="34" charset="0"/>
              </a:rPr>
              <a:t>y</a:t>
            </a:r>
            <a:r>
              <a:rPr lang="en-GB" sz="2000" dirty="0" err="1">
                <a:solidFill>
                  <a:srgbClr val="002060"/>
                </a:solidFill>
                <a:latin typeface="Century Gothic" panose="020B0502020202020204" pitchFamily="34" charset="0"/>
              </a:rPr>
              <a:t>e</a:t>
            </a:r>
            <a:r>
              <a:rPr lang="en-GB" sz="2000" dirty="0">
                <a:solidFill>
                  <a:srgbClr val="002060"/>
                </a:solidFill>
                <a:latin typeface="Century Gothic" panose="020B0502020202020204" pitchFamily="34" charset="0"/>
              </a:rPr>
              <a:t>	</a:t>
            </a:r>
            <a:r>
              <a:rPr lang="en-GB" sz="2000">
                <a:solidFill>
                  <a:srgbClr val="002060"/>
                </a:solidFill>
                <a:latin typeface="Century Gothic" panose="020B0502020202020204" pitchFamily="34" charset="0"/>
              </a:rPr>
              <a:t>	s/he, it hears</a:t>
            </a:r>
            <a:endParaRPr lang="en-GB" sz="2000" dirty="0">
              <a:solidFill>
                <a:srgbClr val="002060"/>
              </a:solidFill>
              <a:latin typeface="Century Gothic" panose="020B0502020202020204" pitchFamily="34" charset="0"/>
            </a:endParaRPr>
          </a:p>
          <a:p>
            <a:pPr marL="903288">
              <a:lnSpc>
                <a:spcPct val="150000"/>
              </a:lnSpc>
            </a:pPr>
            <a:r>
              <a:rPr lang="en-GB" sz="2000">
                <a:solidFill>
                  <a:srgbClr val="002060"/>
                </a:solidFill>
                <a:latin typeface="Century Gothic" panose="020B0502020202020204" pitchFamily="34" charset="0"/>
              </a:rPr>
              <a:t>(ellos / ellas) </a:t>
            </a:r>
            <a:r>
              <a:rPr lang="en-GB" sz="2000" dirty="0" err="1">
                <a:solidFill>
                  <a:srgbClr val="002060"/>
                </a:solidFill>
                <a:latin typeface="Century Gothic" panose="020B0502020202020204" pitchFamily="34" charset="0"/>
              </a:rPr>
              <a:t>o</a:t>
            </a:r>
            <a:r>
              <a:rPr lang="en-GB" sz="2000" b="1" u="sng" dirty="0" err="1">
                <a:solidFill>
                  <a:srgbClr val="002060"/>
                </a:solidFill>
                <a:latin typeface="Century Gothic" panose="020B0502020202020204" pitchFamily="34" charset="0"/>
              </a:rPr>
              <a:t>y</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they hear</a:t>
            </a:r>
            <a:endParaRPr lang="x-none" sz="2000" dirty="0">
              <a:solidFill>
                <a:srgbClr val="203864"/>
              </a:solidFill>
            </a:endParaRPr>
          </a:p>
        </p:txBody>
      </p:sp>
      <p:sp>
        <p:nvSpPr>
          <p:cNvPr id="14" name="Action Button: Custom 16">
            <a:hlinkClick r:id="" action="ppaction://noaction" highlightClick="1">
              <a:snd r:embed="rId5" name="oigo.wav"/>
            </a:hlinkClick>
            <a:extLst>
              <a:ext uri="{FF2B5EF4-FFF2-40B4-BE49-F238E27FC236}">
                <a16:creationId xmlns:a16="http://schemas.microsoft.com/office/drawing/2014/main" id="{B6D5F6BC-90AA-0142-8E5F-EA8B236F2868}"/>
              </a:ext>
            </a:extLst>
          </p:cNvPr>
          <p:cNvSpPr/>
          <p:nvPr/>
        </p:nvSpPr>
        <p:spPr>
          <a:xfrm>
            <a:off x="5111251" y="4607626"/>
            <a:ext cx="332754" cy="35034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6" name="oír.wav"/>
            </a:hlinkClick>
            <a:extLst>
              <a:ext uri="{FF2B5EF4-FFF2-40B4-BE49-F238E27FC236}">
                <a16:creationId xmlns:a16="http://schemas.microsoft.com/office/drawing/2014/main" id="{B6D5F6BC-90AA-0142-8E5F-EA8B236F2868}"/>
              </a:ext>
            </a:extLst>
          </p:cNvPr>
          <p:cNvSpPr/>
          <p:nvPr/>
        </p:nvSpPr>
        <p:spPr>
          <a:xfrm>
            <a:off x="2463280" y="4505083"/>
            <a:ext cx="332754" cy="35034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7" name="oyes.wav"/>
            </a:hlinkClick>
            <a:extLst>
              <a:ext uri="{FF2B5EF4-FFF2-40B4-BE49-F238E27FC236}">
                <a16:creationId xmlns:a16="http://schemas.microsoft.com/office/drawing/2014/main" id="{B6D5F6BC-90AA-0142-8E5F-EA8B236F2868}"/>
              </a:ext>
            </a:extLst>
          </p:cNvPr>
          <p:cNvSpPr/>
          <p:nvPr/>
        </p:nvSpPr>
        <p:spPr>
          <a:xfrm>
            <a:off x="5111251" y="5071416"/>
            <a:ext cx="332754" cy="35034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Action Button: Custom 17">
            <a:hlinkClick r:id="" action="ppaction://noaction" highlightClick="1">
              <a:snd r:embed="rId8" name="oye.wav"/>
            </a:hlinkClick>
            <a:extLst>
              <a:ext uri="{FF2B5EF4-FFF2-40B4-BE49-F238E27FC236}">
                <a16:creationId xmlns:a16="http://schemas.microsoft.com/office/drawing/2014/main" id="{B6D5F6BC-90AA-0142-8E5F-EA8B236F2868}"/>
              </a:ext>
            </a:extLst>
          </p:cNvPr>
          <p:cNvSpPr/>
          <p:nvPr/>
        </p:nvSpPr>
        <p:spPr>
          <a:xfrm>
            <a:off x="5111251" y="5510327"/>
            <a:ext cx="332754" cy="35034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20">
            <a:hlinkClick r:id="" action="ppaction://noaction" highlightClick="1">
              <a:snd r:embed="rId9" name="oyen.wav"/>
            </a:hlinkClick>
            <a:extLst>
              <a:ext uri="{FF2B5EF4-FFF2-40B4-BE49-F238E27FC236}">
                <a16:creationId xmlns:a16="http://schemas.microsoft.com/office/drawing/2014/main" id="{B6D5F6BC-90AA-0142-8E5F-EA8B236F2868}"/>
              </a:ext>
            </a:extLst>
          </p:cNvPr>
          <p:cNvSpPr/>
          <p:nvPr/>
        </p:nvSpPr>
        <p:spPr>
          <a:xfrm>
            <a:off x="5111251" y="5960111"/>
            <a:ext cx="332754" cy="35034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10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9" grpId="0" animBg="1"/>
      <p:bldP spid="14" grpId="0" animBg="1"/>
      <p:bldP spid="16" grpId="0" animBg="1"/>
      <p:bldP spid="17" grpId="0" animBg="1"/>
      <p:bldP spid="18"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3229056" y="1702906"/>
            <a:ext cx="27555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extranjero</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3267156" y="5243896"/>
            <a:ext cx="27555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actual</a:t>
            </a:r>
          </a:p>
        </p:txBody>
      </p:sp>
      <p:sp>
        <p:nvSpPr>
          <p:cNvPr id="13" name="TextBox 12"/>
          <p:cNvSpPr txBox="1"/>
          <p:nvPr/>
        </p:nvSpPr>
        <p:spPr>
          <a:xfrm>
            <a:off x="9450903" y="4771892"/>
            <a:ext cx="31097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cubano</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cubana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3298442" y="3638638"/>
            <a:ext cx="37308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población</a:t>
            </a:r>
          </a:p>
        </p:txBody>
      </p:sp>
      <p:sp>
        <p:nvSpPr>
          <p:cNvPr id="34" name="TextBox 13">
            <a:extLst>
              <a:ext uri="{FF2B5EF4-FFF2-40B4-BE49-F238E27FC236}">
                <a16:creationId xmlns:a16="http://schemas.microsoft.com/office/drawing/2014/main" id="{A8E9E737-46AB-4F4A-8D31-937B64EFFEFE}"/>
              </a:ext>
            </a:extLst>
          </p:cNvPr>
          <p:cNvSpPr txBox="1"/>
          <p:nvPr/>
        </p:nvSpPr>
        <p:spPr>
          <a:xfrm>
            <a:off x="9451529" y="1729571"/>
            <a:ext cx="34354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relación</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8" name="CuadroTexto 7">
            <a:extLst>
              <a:ext uri="{FF2B5EF4-FFF2-40B4-BE49-F238E27FC236}">
                <a16:creationId xmlns:a16="http://schemas.microsoft.com/office/drawing/2014/main" id="{C5FA3B71-E860-7247-B676-C9A759BB0CFC}"/>
              </a:ext>
            </a:extLst>
          </p:cNvPr>
          <p:cNvSpPr txBox="1"/>
          <p:nvPr/>
        </p:nvSpPr>
        <p:spPr>
          <a:xfrm>
            <a:off x="229355" y="1325563"/>
            <a:ext cx="3866395" cy="1077218"/>
          </a:xfrm>
          <a:prstGeom prst="rect">
            <a:avLst/>
          </a:prstGeom>
          <a:noFill/>
        </p:spPr>
        <p:txBody>
          <a:bodyPr wrap="square" rtlCol="0">
            <a:spAutoFit/>
          </a:bodyPr>
          <a:lstStyle/>
          <a:p>
            <a:pPr algn="l"/>
            <a:r>
              <a:rPr lang="en-GB" sz="3200">
                <a:solidFill>
                  <a:srgbClr val="FF40FF"/>
                </a:solidFill>
                <a:latin typeface="Cooper Black" panose="0208090404030B020404" pitchFamily="18" charset="77"/>
              </a:rPr>
              <a:t>abroad, </a:t>
            </a:r>
          </a:p>
          <a:p>
            <a:pPr algn="l"/>
            <a:r>
              <a:rPr lang="en-GB" sz="3200">
                <a:solidFill>
                  <a:srgbClr val="FF40FF"/>
                </a:solidFill>
                <a:latin typeface="Cooper Black" panose="0208090404030B020404" pitchFamily="18" charset="77"/>
              </a:rPr>
              <a:t>f</a:t>
            </a:r>
            <a:r>
              <a:rPr lang="es-GB" sz="3200">
                <a:solidFill>
                  <a:srgbClr val="FF40FF"/>
                </a:solidFill>
                <a:latin typeface="Cooper Black" panose="0208090404030B020404" pitchFamily="18" charset="77"/>
              </a:rPr>
              <a:t>oreigner</a:t>
            </a:r>
            <a:r>
              <a:rPr lang="en-GB" sz="3200">
                <a:solidFill>
                  <a:srgbClr val="FF40FF"/>
                </a:solidFill>
                <a:latin typeface="Cooper Black" panose="0208090404030B020404" pitchFamily="18" charset="77"/>
              </a:rPr>
              <a:t> (m)</a:t>
            </a:r>
            <a:endParaRPr lang="es-GB" sz="3200" dirty="0">
              <a:solidFill>
                <a:srgbClr val="FF40FF"/>
              </a:solidFill>
              <a:latin typeface="Cooper Black" panose="0208090404030B020404" pitchFamily="18" charset="77"/>
            </a:endParaRPr>
          </a:p>
        </p:txBody>
      </p:sp>
      <p:pic>
        <p:nvPicPr>
          <p:cNvPr id="6" name="Imagen 5">
            <a:extLst>
              <a:ext uri="{FF2B5EF4-FFF2-40B4-BE49-F238E27FC236}">
                <a16:creationId xmlns:a16="http://schemas.microsoft.com/office/drawing/2014/main" id="{6E97F44F-A98A-9C42-BCD2-6ABDD3BF6500}"/>
              </a:ext>
            </a:extLst>
          </p:cNvPr>
          <p:cNvPicPr>
            <a:picLocks noChangeAspect="1"/>
          </p:cNvPicPr>
          <p:nvPr/>
        </p:nvPicPr>
        <p:blipFill>
          <a:blip r:embed="rId4"/>
          <a:stretch>
            <a:fillRect/>
          </a:stretch>
        </p:blipFill>
        <p:spPr>
          <a:xfrm>
            <a:off x="324287" y="2803288"/>
            <a:ext cx="1949625" cy="1949625"/>
          </a:xfrm>
          <a:prstGeom prst="rect">
            <a:avLst/>
          </a:prstGeom>
        </p:spPr>
      </p:pic>
      <p:sp>
        <p:nvSpPr>
          <p:cNvPr id="17" name="CuadroTexto 16">
            <a:extLst>
              <a:ext uri="{FF2B5EF4-FFF2-40B4-BE49-F238E27FC236}">
                <a16:creationId xmlns:a16="http://schemas.microsoft.com/office/drawing/2014/main" id="{2D54E250-11D4-8742-BE6F-90CF2161ED89}"/>
              </a:ext>
            </a:extLst>
          </p:cNvPr>
          <p:cNvSpPr txBox="1"/>
          <p:nvPr/>
        </p:nvSpPr>
        <p:spPr>
          <a:xfrm>
            <a:off x="216767" y="5170383"/>
            <a:ext cx="2048959" cy="769441"/>
          </a:xfrm>
          <a:prstGeom prst="rect">
            <a:avLst/>
          </a:prstGeom>
          <a:noFill/>
        </p:spPr>
        <p:txBody>
          <a:bodyPr wrap="none" rtlCol="0">
            <a:spAutoFit/>
          </a:bodyPr>
          <a:lstStyle/>
          <a:p>
            <a:pPr algn="l"/>
            <a:r>
              <a:rPr lang="es-GB" sz="4400" dirty="0">
                <a:solidFill>
                  <a:srgbClr val="011893"/>
                </a:solidFill>
                <a:latin typeface="Britannic Bold" panose="020B0903060703020204" pitchFamily="34" charset="77"/>
              </a:rPr>
              <a:t>current</a:t>
            </a:r>
          </a:p>
        </p:txBody>
      </p:sp>
      <p:pic>
        <p:nvPicPr>
          <p:cNvPr id="7" name="Imagen 6">
            <a:extLst>
              <a:ext uri="{FF2B5EF4-FFF2-40B4-BE49-F238E27FC236}">
                <a16:creationId xmlns:a16="http://schemas.microsoft.com/office/drawing/2014/main" id="{2A856CF8-7086-7F41-9832-C532EA13802E}"/>
              </a:ext>
            </a:extLst>
          </p:cNvPr>
          <p:cNvPicPr>
            <a:picLocks noChangeAspect="1"/>
          </p:cNvPicPr>
          <p:nvPr/>
        </p:nvPicPr>
        <p:blipFill rotWithShape="1">
          <a:blip r:embed="rId5"/>
          <a:srcRect b="5676"/>
          <a:stretch/>
        </p:blipFill>
        <p:spPr>
          <a:xfrm>
            <a:off x="7562847" y="815118"/>
            <a:ext cx="1472309" cy="1524233"/>
          </a:xfrm>
          <a:prstGeom prst="rect">
            <a:avLst/>
          </a:prstGeom>
        </p:spPr>
      </p:pic>
      <p:pic>
        <p:nvPicPr>
          <p:cNvPr id="9" name="Imagen 8">
            <a:extLst>
              <a:ext uri="{FF2B5EF4-FFF2-40B4-BE49-F238E27FC236}">
                <a16:creationId xmlns:a16="http://schemas.microsoft.com/office/drawing/2014/main" id="{C70A13EC-9F63-E946-B9EF-527EB83D700C}"/>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7256114" y="4285153"/>
            <a:ext cx="1917487" cy="1917487"/>
          </a:xfrm>
          <a:prstGeom prst="rect">
            <a:avLst/>
          </a:prstGeom>
        </p:spPr>
      </p:pic>
      <p:sp>
        <p:nvSpPr>
          <p:cNvPr id="21" name="CuadroTexto 20">
            <a:extLst>
              <a:ext uri="{FF2B5EF4-FFF2-40B4-BE49-F238E27FC236}">
                <a16:creationId xmlns:a16="http://schemas.microsoft.com/office/drawing/2014/main" id="{640D510C-5D96-7E40-A245-84CBE43BB0FD}"/>
              </a:ext>
            </a:extLst>
          </p:cNvPr>
          <p:cNvSpPr txBox="1"/>
          <p:nvPr/>
        </p:nvSpPr>
        <p:spPr>
          <a:xfrm>
            <a:off x="460424" y="4572123"/>
            <a:ext cx="1726755"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population</a:t>
            </a:r>
            <a:r>
              <a:rPr lang="x-none" sz="2000">
                <a:solidFill>
                  <a:schemeClr val="accent5">
                    <a:lumMod val="50000"/>
                  </a:schemeClr>
                </a:solidFill>
              </a:rPr>
              <a:t>]</a:t>
            </a:r>
            <a:endParaRPr lang="x-none" sz="2000" dirty="0">
              <a:solidFill>
                <a:schemeClr val="accent5">
                  <a:lumMod val="50000"/>
                </a:schemeClr>
              </a:solidFill>
            </a:endParaRPr>
          </a:p>
        </p:txBody>
      </p:sp>
      <p:sp>
        <p:nvSpPr>
          <p:cNvPr id="22" name="CuadroTexto 21">
            <a:extLst>
              <a:ext uri="{FF2B5EF4-FFF2-40B4-BE49-F238E27FC236}">
                <a16:creationId xmlns:a16="http://schemas.microsoft.com/office/drawing/2014/main" id="{915CBE62-7F32-F54A-B56D-FAB99AC876EA}"/>
              </a:ext>
            </a:extLst>
          </p:cNvPr>
          <p:cNvSpPr txBox="1"/>
          <p:nvPr/>
        </p:nvSpPr>
        <p:spPr>
          <a:xfrm>
            <a:off x="7409560" y="2368809"/>
            <a:ext cx="2972309" cy="400110"/>
          </a:xfrm>
          <a:prstGeom prst="rect">
            <a:avLst/>
          </a:prstGeom>
          <a:noFill/>
        </p:spPr>
        <p:txBody>
          <a:bodyPr wrap="square" rtlCol="0">
            <a:spAutoFit/>
          </a:bodyPr>
          <a:lstStyle/>
          <a:p>
            <a:pPr algn="l"/>
            <a:r>
              <a:rPr lang="x-none" sz="2000">
                <a:solidFill>
                  <a:schemeClr val="accent5">
                    <a:lumMod val="50000"/>
                  </a:schemeClr>
                </a:solidFill>
              </a:rPr>
              <a:t>[</a:t>
            </a:r>
            <a:r>
              <a:rPr lang="es-ES" sz="2000">
                <a:solidFill>
                  <a:schemeClr val="accent5">
                    <a:lumMod val="50000"/>
                  </a:schemeClr>
                </a:solidFill>
                <a:highlight>
                  <a:srgbClr val="E3EAFD"/>
                </a:highlight>
              </a:rPr>
              <a:t>relationship</a:t>
            </a:r>
            <a:r>
              <a:rPr lang="x-none" sz="2000">
                <a:solidFill>
                  <a:schemeClr val="accent5">
                    <a:lumMod val="50000"/>
                  </a:schemeClr>
                </a:solidFill>
              </a:rPr>
              <a:t>]</a:t>
            </a:r>
            <a:endParaRPr lang="x-none" sz="2000" dirty="0">
              <a:solidFill>
                <a:schemeClr val="accent5">
                  <a:lumMod val="50000"/>
                </a:schemeClr>
              </a:solidFill>
            </a:endParaRPr>
          </a:p>
        </p:txBody>
      </p:sp>
      <p:sp>
        <p:nvSpPr>
          <p:cNvPr id="23" name="CuadroTexto 22">
            <a:extLst>
              <a:ext uri="{FF2B5EF4-FFF2-40B4-BE49-F238E27FC236}">
                <a16:creationId xmlns:a16="http://schemas.microsoft.com/office/drawing/2014/main" id="{3FDA2A24-55E8-584A-A5E8-C4918778D014}"/>
              </a:ext>
            </a:extLst>
          </p:cNvPr>
          <p:cNvSpPr txBox="1"/>
          <p:nvPr/>
        </p:nvSpPr>
        <p:spPr>
          <a:xfrm>
            <a:off x="7562221" y="5840199"/>
            <a:ext cx="4721164" cy="400110"/>
          </a:xfrm>
          <a:prstGeom prst="rect">
            <a:avLst/>
          </a:prstGeom>
          <a:noFill/>
        </p:spPr>
        <p:txBody>
          <a:bodyPr wrap="none" rtlCol="0">
            <a:spAutoFit/>
          </a:bodyPr>
          <a:lstStyle/>
          <a:p>
            <a:pPr algn="l"/>
            <a:r>
              <a:rPr lang="x-none" sz="2000">
                <a:solidFill>
                  <a:schemeClr val="accent5">
                    <a:lumMod val="50000"/>
                  </a:schemeClr>
                </a:solidFill>
              </a:rPr>
              <a:t>[</a:t>
            </a:r>
            <a:r>
              <a:rPr lang="es-ES" sz="2000">
                <a:solidFill>
                  <a:schemeClr val="accent5">
                    <a:lumMod val="50000"/>
                  </a:schemeClr>
                </a:solidFill>
                <a:highlight>
                  <a:srgbClr val="E3EAFD"/>
                </a:highlight>
              </a:rPr>
              <a:t>Cuban (adj), Cuban person (noun)</a:t>
            </a:r>
            <a:r>
              <a:rPr lang="x-none" sz="2000">
                <a:solidFill>
                  <a:schemeClr val="accent5">
                    <a:lumMod val="50000"/>
                  </a:schemeClr>
                </a:solidFill>
              </a:rPr>
              <a:t>]</a:t>
            </a:r>
            <a:endParaRPr lang="x-none" sz="2000" dirty="0">
              <a:solidFill>
                <a:schemeClr val="accent5">
                  <a:lumMod val="50000"/>
                </a:schemeClr>
              </a:solidFill>
            </a:endParaRPr>
          </a:p>
        </p:txBody>
      </p:sp>
      <p:sp>
        <p:nvSpPr>
          <p:cNvPr id="3" name="Rectangle 2"/>
          <p:cNvSpPr/>
          <p:nvPr/>
        </p:nvSpPr>
        <p:spPr>
          <a:xfrm>
            <a:off x="9450903" y="3593937"/>
            <a:ext cx="2513830" cy="553998"/>
          </a:xfrm>
          <a:prstGeom prst="rect">
            <a:avLst/>
          </a:prstGeom>
        </p:spPr>
        <p:txBody>
          <a:bodyPr wrap="none">
            <a:spAutoFit/>
          </a:bodyPr>
          <a:lstStyle/>
          <a:p>
            <a:pPr lvl="0">
              <a:defRPr/>
            </a:pPr>
            <a:r>
              <a:rPr lang="en-GB" sz="3000">
                <a:solidFill>
                  <a:srgbClr val="4472C4">
                    <a:lumMod val="50000"/>
                  </a:srgbClr>
                </a:solidFill>
              </a:rPr>
              <a:t>la extranjera</a:t>
            </a:r>
            <a:endParaRPr lang="en-GB" sz="3000" dirty="0">
              <a:solidFill>
                <a:srgbClr val="4472C4">
                  <a:lumMod val="50000"/>
                </a:srgbClr>
              </a:solidFill>
            </a:endParaRPr>
          </a:p>
        </p:txBody>
      </p:sp>
      <p:sp>
        <p:nvSpPr>
          <p:cNvPr id="25" name="CuadroTexto 7">
            <a:extLst>
              <a:ext uri="{FF2B5EF4-FFF2-40B4-BE49-F238E27FC236}">
                <a16:creationId xmlns:a16="http://schemas.microsoft.com/office/drawing/2014/main" id="{C5FA3B71-E860-7247-B676-C9A759BB0CFC}"/>
              </a:ext>
            </a:extLst>
          </p:cNvPr>
          <p:cNvSpPr txBox="1"/>
          <p:nvPr/>
        </p:nvSpPr>
        <p:spPr>
          <a:xfrm>
            <a:off x="6348190" y="3582603"/>
            <a:ext cx="3461702" cy="584775"/>
          </a:xfrm>
          <a:prstGeom prst="rect">
            <a:avLst/>
          </a:prstGeom>
          <a:noFill/>
        </p:spPr>
        <p:txBody>
          <a:bodyPr wrap="square" rtlCol="0">
            <a:spAutoFit/>
          </a:bodyPr>
          <a:lstStyle/>
          <a:p>
            <a:pPr algn="l"/>
            <a:r>
              <a:rPr lang="en-GB" sz="3200">
                <a:solidFill>
                  <a:srgbClr val="7030A0"/>
                </a:solidFill>
                <a:latin typeface="Cooper Black" panose="0208090404030B020404" pitchFamily="18" charset="77"/>
              </a:rPr>
              <a:t>f</a:t>
            </a:r>
            <a:r>
              <a:rPr lang="es-GB" sz="3200">
                <a:solidFill>
                  <a:srgbClr val="7030A0"/>
                </a:solidFill>
                <a:latin typeface="Cooper Black" panose="0208090404030B020404" pitchFamily="18" charset="77"/>
              </a:rPr>
              <a:t>oreigner</a:t>
            </a:r>
            <a:r>
              <a:rPr lang="en-GB" sz="3200">
                <a:solidFill>
                  <a:srgbClr val="7030A0"/>
                </a:solidFill>
                <a:latin typeface="Cooper Black" panose="0208090404030B020404" pitchFamily="18" charset="77"/>
              </a:rPr>
              <a:t> (f)</a:t>
            </a:r>
            <a:endParaRPr lang="es-GB" sz="3200" dirty="0">
              <a:solidFill>
                <a:srgbClr val="7030A0"/>
              </a:solidFill>
              <a:latin typeface="Cooper Black" panose="0208090404030B020404" pitchFamily="18" charset="77"/>
            </a:endParaRPr>
          </a:p>
        </p:txBody>
      </p:sp>
      <p:sp>
        <p:nvSpPr>
          <p:cNvPr id="26" name="Llamada rectangular redondeada 21">
            <a:extLst>
              <a:ext uri="{FF2B5EF4-FFF2-40B4-BE49-F238E27FC236}">
                <a16:creationId xmlns:a16="http://schemas.microsoft.com/office/drawing/2014/main" id="{E1481E0C-D3D7-454D-982A-04DA139E89F5}"/>
              </a:ext>
            </a:extLst>
          </p:cNvPr>
          <p:cNvSpPr/>
          <p:nvPr/>
        </p:nvSpPr>
        <p:spPr>
          <a:xfrm>
            <a:off x="6430312" y="744325"/>
            <a:ext cx="5534421" cy="2171800"/>
          </a:xfrm>
          <a:prstGeom prst="wedgeRoundRectCallout">
            <a:avLst>
              <a:gd name="adj1" fmla="val -54994"/>
              <a:gd name="adj2" fmla="val 1268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solidFill>
                  <a:srgbClr val="203864"/>
                </a:solidFill>
              </a:rPr>
              <a:t>‘Extranjero/a’ may also be an </a:t>
            </a:r>
            <a:r>
              <a:rPr lang="es-ES" sz="2000" b="1">
                <a:solidFill>
                  <a:srgbClr val="203864"/>
                </a:solidFill>
              </a:rPr>
              <a:t>adjective </a:t>
            </a:r>
            <a:r>
              <a:rPr lang="es-ES" sz="2000">
                <a:solidFill>
                  <a:srgbClr val="203864"/>
                </a:solidFill>
              </a:rPr>
              <a:t>meaning ‘foreign’.</a:t>
            </a:r>
          </a:p>
          <a:p>
            <a:pPr algn="ctr"/>
            <a:endParaRPr lang="es-ES" sz="2000">
              <a:solidFill>
                <a:srgbClr val="203864"/>
              </a:solidFill>
            </a:endParaRPr>
          </a:p>
          <a:p>
            <a:pPr algn="ctr"/>
            <a:r>
              <a:rPr lang="es-ES" sz="2000">
                <a:solidFill>
                  <a:srgbClr val="203864"/>
                </a:solidFill>
                <a:latin typeface="Century Gothic" panose="020B0502020202020204" pitchFamily="34" charset="0"/>
              </a:rPr>
              <a:t>E.g. (la) gente </a:t>
            </a:r>
            <a:r>
              <a:rPr lang="es-ES" sz="2000" b="1" i="1">
                <a:solidFill>
                  <a:srgbClr val="203864"/>
                </a:solidFill>
                <a:latin typeface="Century Gothic" panose="020B0502020202020204" pitchFamily="34" charset="0"/>
              </a:rPr>
              <a:t>extranjera</a:t>
            </a:r>
            <a:r>
              <a:rPr lang="es-ES" sz="2000">
                <a:solidFill>
                  <a:srgbClr val="203864"/>
                </a:solidFill>
                <a:latin typeface="Century Gothic" panose="020B0502020202020204" pitchFamily="34" charset="0"/>
              </a:rPr>
              <a:t> =</a:t>
            </a:r>
          </a:p>
          <a:p>
            <a:pPr algn="ctr"/>
            <a:r>
              <a:rPr lang="es-ES" sz="2000">
                <a:solidFill>
                  <a:srgbClr val="203864"/>
                </a:solidFill>
                <a:latin typeface="Century Gothic" panose="020B0502020202020204" pitchFamily="34" charset="0"/>
              </a:rPr>
              <a:t>(the) </a:t>
            </a:r>
            <a:r>
              <a:rPr lang="es-ES" sz="2000" b="1" i="1">
                <a:solidFill>
                  <a:srgbClr val="203864"/>
                </a:solidFill>
                <a:latin typeface="Century Gothic" panose="020B0502020202020204" pitchFamily="34" charset="0"/>
              </a:rPr>
              <a:t>foreign</a:t>
            </a:r>
            <a:r>
              <a:rPr lang="es-ES" sz="2000">
                <a:solidFill>
                  <a:srgbClr val="203864"/>
                </a:solidFill>
                <a:latin typeface="Century Gothic" panose="020B0502020202020204" pitchFamily="34" charset="0"/>
              </a:rPr>
              <a:t> people</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2784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34" grpId="0"/>
      <p:bldP spid="34" grpId="1"/>
      <p:bldP spid="8" grpId="0"/>
      <p:bldP spid="8" grpId="1"/>
      <p:bldP spid="17" grpId="0"/>
      <p:bldP spid="17" grpId="1"/>
      <p:bldP spid="21" grpId="0"/>
      <p:bldP spid="21" grpId="1"/>
      <p:bldP spid="22" grpId="0"/>
      <p:bldP spid="22" grpId="1"/>
      <p:bldP spid="23" grpId="0"/>
      <p:bldP spid="23" grpId="1"/>
      <p:bldP spid="3" grpId="0"/>
      <p:bldP spid="3" grpId="1"/>
      <p:bldP spid="25" grpId="0"/>
      <p:bldP spid="25" grpId="1"/>
      <p:bldP spid="26" grpId="0" animBg="1"/>
      <p:bldP spid="2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5616"/>
            <a:ext cx="6649156" cy="1325563"/>
          </a:xfrm>
        </p:spPr>
        <p:txBody>
          <a:bodyPr>
            <a:normAutofit/>
          </a:bodyPr>
          <a:lstStyle/>
          <a:p>
            <a:r>
              <a:rPr lang="en-GB" sz="2200" b="1" dirty="0">
                <a:solidFill>
                  <a:schemeClr val="bg1"/>
                </a:solidFill>
              </a:rPr>
              <a:t>Talking about what ‘we’ and ‘they’ do</a:t>
            </a:r>
            <a:br>
              <a:rPr lang="en-GB" sz="2000" b="1">
                <a:solidFill>
                  <a:schemeClr val="bg1"/>
                </a:solidFill>
              </a:rPr>
            </a:br>
            <a:r>
              <a:rPr lang="en-GB" sz="2000">
                <a:solidFill>
                  <a:schemeClr val="bg1"/>
                </a:solidFill>
              </a:rPr>
              <a:t>-er &amp; -ir verbs in 1</a:t>
            </a:r>
            <a:r>
              <a:rPr lang="en-GB" sz="2000" baseline="30000">
                <a:solidFill>
                  <a:schemeClr val="bg1"/>
                </a:solidFill>
              </a:rPr>
              <a:t>st</a:t>
            </a:r>
            <a:r>
              <a:rPr lang="en-GB" sz="2000">
                <a:solidFill>
                  <a:schemeClr val="bg1"/>
                </a:solidFill>
              </a:rPr>
              <a:t> and 3</a:t>
            </a:r>
            <a:r>
              <a:rPr lang="en-GB" sz="2000" baseline="30000">
                <a:solidFill>
                  <a:schemeClr val="bg1"/>
                </a:solidFill>
              </a:rPr>
              <a:t>rd</a:t>
            </a:r>
            <a:r>
              <a:rPr lang="en-GB" sz="2000">
                <a:solidFill>
                  <a:schemeClr val="bg1"/>
                </a:solidFill>
              </a:rPr>
              <a:t> person plural</a:t>
            </a:r>
            <a:endParaRPr lang="en-GB" sz="20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51183" y="1808010"/>
            <a:ext cx="12283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verb ending changes depending on who the verb refers to. </a:t>
            </a:r>
          </a:p>
        </p:txBody>
      </p:sp>
      <p:sp>
        <p:nvSpPr>
          <p:cNvPr id="8" name="TextBox 7"/>
          <p:cNvSpPr txBox="1"/>
          <p:nvPr/>
        </p:nvSpPr>
        <p:spPr>
          <a:xfrm>
            <a:off x="251183" y="1163991"/>
            <a:ext cx="10892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some Spanish infinitives end in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some in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p:cNvSpPr txBox="1"/>
          <p:nvPr/>
        </p:nvSpPr>
        <p:spPr>
          <a:xfrm>
            <a:off x="251183" y="5028105"/>
            <a:ext cx="11830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____.</a:t>
            </a:r>
          </a:p>
        </p:txBody>
      </p:sp>
      <p:sp>
        <p:nvSpPr>
          <p:cNvPr id="10" name="TextBox 9"/>
          <p:cNvSpPr txBox="1"/>
          <p:nvPr/>
        </p:nvSpPr>
        <p:spPr>
          <a:xfrm>
            <a:off x="251183" y="3096048"/>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Ofrec</a:t>
            </a:r>
            <a:r>
              <a:rPr kumimoji="0" lang="en-GB" sz="24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emos</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 _____________</a:t>
            </a:r>
          </a:p>
        </p:txBody>
      </p:sp>
      <p:sp>
        <p:nvSpPr>
          <p:cNvPr id="11" name="Rectangle 10"/>
          <p:cNvSpPr/>
          <p:nvPr/>
        </p:nvSpPr>
        <p:spPr>
          <a:xfrm>
            <a:off x="2702080" y="3039264"/>
            <a:ext cx="140294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offer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4612498" y="3086068"/>
            <a:ext cx="7469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Conoc</a:t>
            </a:r>
            <a:r>
              <a:rPr kumimoji="0" lang="en-GB" sz="24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emos</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a:ln>
                  <a:noFill/>
                </a:ln>
                <a:solidFill>
                  <a:schemeClr val="accent2"/>
                </a:solidFill>
                <a:effectLst/>
                <a:uLnTx/>
                <a:uFillTx/>
                <a:latin typeface="Century Gothic" panose="020B0502020202020204" pitchFamily="34" charset="0"/>
                <a:ea typeface="+mn-ea"/>
                <a:cs typeface="+mn-cs"/>
              </a:rPr>
              <a:t>= ______________________________</a:t>
            </a:r>
            <a:endPar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13" name="Rectangle 12"/>
          <p:cNvSpPr/>
          <p:nvPr/>
        </p:nvSpPr>
        <p:spPr>
          <a:xfrm>
            <a:off x="6900407" y="3047314"/>
            <a:ext cx="4747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we </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know, we are familiar</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with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251183" y="2452029"/>
            <a:ext cx="11830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–er and add </a:t>
            </a:r>
            <a:r>
              <a:rPr kumimoji="0" lang="en-GB" sz="24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_______</a:t>
            </a: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 </a:t>
            </a:r>
          </a:p>
        </p:txBody>
      </p:sp>
      <p:sp>
        <p:nvSpPr>
          <p:cNvPr id="27" name="TextBox 13">
            <a:extLst>
              <a:ext uri="{FF2B5EF4-FFF2-40B4-BE49-F238E27FC236}">
                <a16:creationId xmlns:a16="http://schemas.microsoft.com/office/drawing/2014/main" id="{D8CC8231-07B6-284B-9FE2-4C3C5CD6C08F}"/>
              </a:ext>
            </a:extLst>
          </p:cNvPr>
          <p:cNvSpPr txBox="1"/>
          <p:nvPr/>
        </p:nvSpPr>
        <p:spPr>
          <a:xfrm>
            <a:off x="251183" y="3740067"/>
            <a:ext cx="109420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–ir and add </a:t>
            </a:r>
            <a:r>
              <a:rPr kumimoji="0" lang="en-GB" sz="24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______</a:t>
            </a: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 </a:t>
            </a:r>
          </a:p>
        </p:txBody>
      </p:sp>
      <p:sp>
        <p:nvSpPr>
          <p:cNvPr id="28" name="Rectangle 2">
            <a:extLst>
              <a:ext uri="{FF2B5EF4-FFF2-40B4-BE49-F238E27FC236}">
                <a16:creationId xmlns:a16="http://schemas.microsoft.com/office/drawing/2014/main" id="{09A36E1A-80F1-7A44-8DFA-96126D8AA310}"/>
              </a:ext>
            </a:extLst>
          </p:cNvPr>
          <p:cNvSpPr/>
          <p:nvPr/>
        </p:nvSpPr>
        <p:spPr>
          <a:xfrm>
            <a:off x="8117967" y="2421416"/>
            <a:ext cx="11560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emos</a:t>
            </a:r>
            <a:endParaRPr kumimoji="0" lang="en-GB" sz="2400" b="0" i="0"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29" name="Rectangle 2">
            <a:extLst>
              <a:ext uri="{FF2B5EF4-FFF2-40B4-BE49-F238E27FC236}">
                <a16:creationId xmlns:a16="http://schemas.microsoft.com/office/drawing/2014/main" id="{A5F9E3C7-0AF8-8044-87E6-0EB57F42742F}"/>
              </a:ext>
            </a:extLst>
          </p:cNvPr>
          <p:cNvSpPr/>
          <p:nvPr/>
        </p:nvSpPr>
        <p:spPr>
          <a:xfrm>
            <a:off x="7797019" y="3704667"/>
            <a:ext cx="10326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a:t>
            </a:r>
            <a:r>
              <a:rPr lang="en-GB" sz="2400" b="1" dirty="0">
                <a:solidFill>
                  <a:schemeClr val="accent2"/>
                </a:solidFill>
                <a:latin typeface="Century Gothic" panose="020B0502020202020204" pitchFamily="34" charset="0"/>
              </a:rPr>
              <a:t>i</a:t>
            </a:r>
            <a:r>
              <a:rPr kumimoji="0" lang="en-GB" sz="2400" b="1"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mos</a:t>
            </a:r>
            <a:endParaRPr kumimoji="0" lang="en-GB" sz="2400" b="0" i="0"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30" name="TextBox 9">
            <a:extLst>
              <a:ext uri="{FF2B5EF4-FFF2-40B4-BE49-F238E27FC236}">
                <a16:creationId xmlns:a16="http://schemas.microsoft.com/office/drawing/2014/main" id="{07C02F34-0492-DE40-9A6F-EBFEC37B374B}"/>
              </a:ext>
            </a:extLst>
          </p:cNvPr>
          <p:cNvSpPr txBox="1"/>
          <p:nvPr/>
        </p:nvSpPr>
        <p:spPr>
          <a:xfrm>
            <a:off x="251183" y="4384086"/>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Sent</a:t>
            </a:r>
            <a:r>
              <a:rPr lang="en-GB" sz="2400" dirty="0" err="1">
                <a:solidFill>
                  <a:schemeClr val="accent2"/>
                </a:solidFill>
                <a:latin typeface="Century Gothic" panose="020B0502020202020204" pitchFamily="34" charset="0"/>
              </a:rPr>
              <a:t>i</a:t>
            </a:r>
            <a:r>
              <a:rPr kumimoji="0" lang="en-GB" sz="24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mos</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 _____________</a:t>
            </a:r>
          </a:p>
        </p:txBody>
      </p:sp>
      <p:sp>
        <p:nvSpPr>
          <p:cNvPr id="31" name="Rectangle 10">
            <a:extLst>
              <a:ext uri="{FF2B5EF4-FFF2-40B4-BE49-F238E27FC236}">
                <a16:creationId xmlns:a16="http://schemas.microsoft.com/office/drawing/2014/main" id="{8780323F-D05A-6A49-BBA6-453065E4E9FF}"/>
              </a:ext>
            </a:extLst>
          </p:cNvPr>
          <p:cNvSpPr/>
          <p:nvPr/>
        </p:nvSpPr>
        <p:spPr>
          <a:xfrm>
            <a:off x="2267578" y="4327302"/>
            <a:ext cx="127310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feel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11">
            <a:extLst>
              <a:ext uri="{FF2B5EF4-FFF2-40B4-BE49-F238E27FC236}">
                <a16:creationId xmlns:a16="http://schemas.microsoft.com/office/drawing/2014/main" id="{3F29117D-D35F-E841-A94E-2525FF1E246E}"/>
              </a:ext>
            </a:extLst>
          </p:cNvPr>
          <p:cNvSpPr txBox="1"/>
          <p:nvPr/>
        </p:nvSpPr>
        <p:spPr>
          <a:xfrm>
            <a:off x="4612498" y="4383960"/>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Asist</a:t>
            </a:r>
            <a:r>
              <a:rPr lang="en-GB" sz="2400" dirty="0" err="1">
                <a:solidFill>
                  <a:schemeClr val="accent2"/>
                </a:solidFill>
                <a:latin typeface="Century Gothic" panose="020B0502020202020204" pitchFamily="34" charset="0"/>
              </a:rPr>
              <a:t>i</a:t>
            </a:r>
            <a:r>
              <a:rPr kumimoji="0" lang="en-GB" sz="24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mos</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a:ln>
                  <a:noFill/>
                </a:ln>
                <a:solidFill>
                  <a:schemeClr val="accent2"/>
                </a:solidFill>
                <a:effectLst/>
                <a:uLnTx/>
                <a:uFillTx/>
                <a:latin typeface="Century Gothic" panose="020B0502020202020204" pitchFamily="34" charset="0"/>
                <a:ea typeface="+mn-ea"/>
                <a:cs typeface="+mn-cs"/>
              </a:rPr>
              <a:t>= ___________________</a:t>
            </a:r>
            <a:endPar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p:txBody>
      </p:sp>
      <p:sp>
        <p:nvSpPr>
          <p:cNvPr id="33" name="Rectangle 12">
            <a:extLst>
              <a:ext uri="{FF2B5EF4-FFF2-40B4-BE49-F238E27FC236}">
                <a16:creationId xmlns:a16="http://schemas.microsoft.com/office/drawing/2014/main" id="{4556041B-B003-A647-A859-152736979F08}"/>
              </a:ext>
            </a:extLst>
          </p:cNvPr>
          <p:cNvSpPr/>
          <p:nvPr/>
        </p:nvSpPr>
        <p:spPr>
          <a:xfrm>
            <a:off x="6393006" y="4360793"/>
            <a:ext cx="270298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we </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attend, go to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9">
            <a:extLst>
              <a:ext uri="{FF2B5EF4-FFF2-40B4-BE49-F238E27FC236}">
                <a16:creationId xmlns:a16="http://schemas.microsoft.com/office/drawing/2014/main" id="{47F9286F-1B7D-384E-AD24-0BE4B69C21E0}"/>
              </a:ext>
            </a:extLst>
          </p:cNvPr>
          <p:cNvSpPr txBox="1"/>
          <p:nvPr/>
        </p:nvSpPr>
        <p:spPr>
          <a:xfrm>
            <a:off x="251183" y="5672126"/>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Permit</a:t>
            </a:r>
            <a:r>
              <a:rPr kumimoji="0" lang="en-GB" sz="24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 = _____________</a:t>
            </a:r>
          </a:p>
        </p:txBody>
      </p:sp>
      <p:sp>
        <p:nvSpPr>
          <p:cNvPr id="35" name="Rectangle 10">
            <a:extLst>
              <a:ext uri="{FF2B5EF4-FFF2-40B4-BE49-F238E27FC236}">
                <a16:creationId xmlns:a16="http://schemas.microsoft.com/office/drawing/2014/main" id="{D3CE7D76-3B61-5D44-9FC7-21013C3ADA12}"/>
              </a:ext>
            </a:extLst>
          </p:cNvPr>
          <p:cNvSpPr/>
          <p:nvPr/>
        </p:nvSpPr>
        <p:spPr>
          <a:xfrm>
            <a:off x="2118045" y="5615340"/>
            <a:ext cx="17139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allow</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11">
            <a:extLst>
              <a:ext uri="{FF2B5EF4-FFF2-40B4-BE49-F238E27FC236}">
                <a16:creationId xmlns:a16="http://schemas.microsoft.com/office/drawing/2014/main" id="{74155AA0-ABA9-2148-B2D3-B0047779A2DD}"/>
              </a:ext>
            </a:extLst>
          </p:cNvPr>
          <p:cNvSpPr txBox="1"/>
          <p:nvPr/>
        </p:nvSpPr>
        <p:spPr>
          <a:xfrm>
            <a:off x="4670801" y="5636008"/>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Beb</a:t>
            </a:r>
            <a:r>
              <a:rPr kumimoji="0" lang="en-GB" sz="24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 _______________</a:t>
            </a:r>
          </a:p>
        </p:txBody>
      </p:sp>
      <p:sp>
        <p:nvSpPr>
          <p:cNvPr id="37" name="Rectangle 12">
            <a:extLst>
              <a:ext uri="{FF2B5EF4-FFF2-40B4-BE49-F238E27FC236}">
                <a16:creationId xmlns:a16="http://schemas.microsoft.com/office/drawing/2014/main" id="{8DECB145-EC02-7C48-A17A-F73C581840B7}"/>
              </a:ext>
            </a:extLst>
          </p:cNvPr>
          <p:cNvSpPr/>
          <p:nvPr/>
        </p:nvSpPr>
        <p:spPr>
          <a:xfrm>
            <a:off x="6307856" y="5615340"/>
            <a:ext cx="16305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drink</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2">
            <a:extLst>
              <a:ext uri="{FF2B5EF4-FFF2-40B4-BE49-F238E27FC236}">
                <a16:creationId xmlns:a16="http://schemas.microsoft.com/office/drawing/2014/main" id="{B5CEE6B6-520C-B849-BEC9-DE07E00EDA36}"/>
              </a:ext>
            </a:extLst>
          </p:cNvPr>
          <p:cNvSpPr/>
          <p:nvPr/>
        </p:nvSpPr>
        <p:spPr>
          <a:xfrm>
            <a:off x="9455082" y="4991863"/>
            <a:ext cx="7200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a:t>
            </a:r>
            <a:r>
              <a:rPr lang="en-GB" sz="2400" b="1" dirty="0" err="1">
                <a:solidFill>
                  <a:schemeClr val="accent2"/>
                </a:solidFill>
                <a:latin typeface="Century Gothic" panose="020B0502020202020204" pitchFamily="34" charset="0"/>
              </a:rPr>
              <a:t>en</a:t>
            </a:r>
            <a:endParaRPr kumimoji="0" lang="en-GB" sz="2400" b="0" i="0"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5108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3" grpId="0"/>
      <p:bldP spid="14" grpId="0"/>
      <p:bldP spid="28" grpId="0"/>
      <p:bldP spid="29" grpId="0"/>
      <p:bldP spid="31" grpId="0"/>
      <p:bldP spid="32" grpId="0"/>
      <p:bldP spid="33" grpId="0"/>
      <p:bldP spid="34"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0" y="0"/>
            <a:ext cx="10515600" cy="1325563"/>
          </a:xfrm>
        </p:spPr>
        <p:txBody>
          <a:bodyPr>
            <a:normAutofit/>
          </a:bodyPr>
          <a:lstStyle/>
          <a:p>
            <a:r>
              <a:rPr lang="en-GB" sz="2400" b="1" dirty="0">
                <a:solidFill>
                  <a:schemeClr val="bg1"/>
                </a:solidFill>
              </a:rPr>
              <a:t>Una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cubana</a:t>
            </a:r>
            <a:r>
              <a:rPr lang="en-GB" sz="2400" b="1" dirty="0">
                <a:solidFill>
                  <a:schemeClr val="bg1"/>
                </a:solidFill>
              </a:rPr>
              <a:t> </a:t>
            </a:r>
            <a:r>
              <a:rPr lang="en-GB" sz="2400" b="1" dirty="0" err="1">
                <a:solidFill>
                  <a:schemeClr val="bg1"/>
                </a:solidFill>
              </a:rPr>
              <a:t>en</a:t>
            </a:r>
            <a:r>
              <a:rPr lang="en-GB" sz="2400" b="1" dirty="0">
                <a:solidFill>
                  <a:schemeClr val="bg1"/>
                </a:solidFill>
              </a:rPr>
              <a:t> </a:t>
            </a:r>
            <a:r>
              <a:rPr lang="en-GB" sz="2400" b="1" dirty="0" err="1">
                <a:solidFill>
                  <a:schemeClr val="bg1"/>
                </a:solidFill>
              </a:rPr>
              <a:t>Estados</a:t>
            </a:r>
            <a:r>
              <a:rPr lang="en-GB" sz="2400" b="1" dirty="0">
                <a:solidFill>
                  <a:schemeClr val="bg1"/>
                </a:solidFill>
              </a:rPr>
              <a:t> Unidos</a:t>
            </a:r>
          </a:p>
        </p:txBody>
      </p:sp>
      <p:sp>
        <p:nvSpPr>
          <p:cNvPr id="30" name="TextBox 29"/>
          <p:cNvSpPr txBox="1"/>
          <p:nvPr/>
        </p:nvSpPr>
        <p:spPr>
          <a:xfrm>
            <a:off x="192616" y="1931774"/>
            <a:ext cx="57382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Completa</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la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tabla</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También</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escribe los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pronombres</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nosotros</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o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ellos</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en</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Arial"/>
              </a:rPr>
              <a:t>español</a:t>
            </a:r>
            <a:r>
              <a:rPr kumimoji="0" lang="en-GB" sz="20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Arial"/>
              </a:rPr>
              <a:t>. </a:t>
            </a:r>
          </a:p>
        </p:txBody>
      </p:sp>
      <p:sp>
        <p:nvSpPr>
          <p:cNvPr id="31" name="TextBox 30"/>
          <p:cNvSpPr txBox="1"/>
          <p:nvPr/>
        </p:nvSpPr>
        <p:spPr>
          <a:xfrm>
            <a:off x="156613" y="1147911"/>
            <a:ext cx="81110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María de los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Ángeles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y Jorge Jesús son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hermanos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y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viven</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en</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Estados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Unidos.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Hablan</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sobre</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la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vida</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de los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abuelos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rPr>
              <a:t>cubanos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t>
            </a:r>
          </a:p>
        </p:txBody>
      </p:sp>
      <p:graphicFrame>
        <p:nvGraphicFramePr>
          <p:cNvPr id="50" name="Google Shape;822;p29"/>
          <p:cNvGraphicFramePr/>
          <p:nvPr>
            <p:extLst>
              <p:ext uri="{D42A27DB-BD31-4B8C-83A1-F6EECF244321}">
                <p14:modId xmlns:p14="http://schemas.microsoft.com/office/powerpoint/2010/main" val="4204814224"/>
              </p:ext>
            </p:extLst>
          </p:nvPr>
        </p:nvGraphicFramePr>
        <p:xfrm>
          <a:off x="5875416" y="1635895"/>
          <a:ext cx="6213337" cy="4745336"/>
        </p:xfrm>
        <a:graphic>
          <a:graphicData uri="http://schemas.openxmlformats.org/drawingml/2006/table">
            <a:tbl>
              <a:tblPr firstRow="1" bandRow="1">
                <a:noFill/>
              </a:tblPr>
              <a:tblGrid>
                <a:gridCol w="3309251">
                  <a:extLst>
                    <a:ext uri="{9D8B030D-6E8A-4147-A177-3AD203B41FA5}">
                      <a16:colId xmlns:a16="http://schemas.microsoft.com/office/drawing/2014/main" val="20000"/>
                    </a:ext>
                  </a:extLst>
                </a:gridCol>
                <a:gridCol w="1452043">
                  <a:extLst>
                    <a:ext uri="{9D8B030D-6E8A-4147-A177-3AD203B41FA5}">
                      <a16:colId xmlns:a16="http://schemas.microsoft.com/office/drawing/2014/main" val="20001"/>
                    </a:ext>
                  </a:extLst>
                </a:gridCol>
                <a:gridCol w="1452043">
                  <a:extLst>
                    <a:ext uri="{9D8B030D-6E8A-4147-A177-3AD203B41FA5}">
                      <a16:colId xmlns:a16="http://schemas.microsoft.com/office/drawing/2014/main" val="20003"/>
                    </a:ext>
                  </a:extLst>
                </a:gridCol>
              </a:tblGrid>
              <a:tr h="975505">
                <a:tc>
                  <a:txBody>
                    <a:bodyPr/>
                    <a:lstStyle/>
                    <a:p>
                      <a:pPr marL="0" marR="0" lvl="0" indent="0" algn="l" rtl="0">
                        <a:spcBef>
                          <a:spcPts val="0"/>
                        </a:spcBef>
                        <a:spcAft>
                          <a:spcPts val="0"/>
                        </a:spcAft>
                        <a:buNone/>
                      </a:pPr>
                      <a:r>
                        <a:rPr lang="en-GB" sz="2000" b="1" dirty="0">
                          <a:solidFill>
                            <a:schemeClr val="accent5">
                              <a:lumMod val="50000"/>
                            </a:schemeClr>
                          </a:solidFill>
                          <a:latin typeface="Century Gothic" panose="020B0502020202020204" pitchFamily="34" charset="0"/>
                        </a:rPr>
                        <a:t>Who…</a:t>
                      </a:r>
                      <a:endParaRPr sz="2000" b="1" dirty="0">
                        <a:solidFill>
                          <a:schemeClr val="accent5">
                            <a:lumMod val="50000"/>
                          </a:schemeClr>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GB" sz="2000" b="1" dirty="0">
                          <a:solidFill>
                            <a:schemeClr val="accent5">
                              <a:lumMod val="50000"/>
                            </a:schemeClr>
                          </a:solidFill>
                          <a:latin typeface="Century Gothic" panose="020B0502020202020204" pitchFamily="34" charset="0"/>
                        </a:rPr>
                        <a:t>Los </a:t>
                      </a:r>
                      <a:r>
                        <a:rPr lang="en-GB" sz="2000" b="1" dirty="0" err="1">
                          <a:solidFill>
                            <a:schemeClr val="accent5">
                              <a:lumMod val="50000"/>
                            </a:schemeClr>
                          </a:solidFill>
                          <a:latin typeface="Century Gothic" panose="020B0502020202020204" pitchFamily="34" charset="0"/>
                        </a:rPr>
                        <a:t>hermanos</a:t>
                      </a:r>
                      <a:endParaRPr lang="en-GB" sz="2000" b="1" dirty="0">
                        <a:solidFill>
                          <a:schemeClr val="accent5">
                            <a:lumMod val="50000"/>
                          </a:schemeClr>
                        </a:solidFill>
                        <a:latin typeface="Century Gothic" panose="020B0502020202020204" pitchFamily="34" charset="0"/>
                      </a:endParaRPr>
                    </a:p>
                    <a:p>
                      <a:pPr marL="0" marR="0" lvl="0" indent="0" algn="ctr" rtl="0">
                        <a:spcBef>
                          <a:spcPts val="0"/>
                        </a:spcBef>
                        <a:spcAft>
                          <a:spcPts val="0"/>
                        </a:spcAft>
                        <a:buNone/>
                      </a:pPr>
                      <a:r>
                        <a:rPr lang="en-GB" sz="2000" b="1" dirty="0">
                          <a:solidFill>
                            <a:schemeClr val="accent5">
                              <a:lumMod val="50000"/>
                            </a:schemeClr>
                          </a:solidFill>
                          <a:latin typeface="Century Gothic" panose="020B0502020202020204" pitchFamily="34" charset="0"/>
                        </a:rPr>
                        <a:t> (‘we’)</a:t>
                      </a:r>
                      <a:endParaRPr sz="2000" b="1" dirty="0">
                        <a:solidFill>
                          <a:schemeClr val="accent5">
                            <a:lumMod val="50000"/>
                          </a:schemeClr>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chemeClr val="accent5">
                              <a:lumMod val="50000"/>
                            </a:schemeClr>
                          </a:solidFill>
                          <a:latin typeface="Century Gothic" panose="020B0502020202020204" pitchFamily="34" charset="0"/>
                        </a:rPr>
                        <a:t>Los </a:t>
                      </a:r>
                      <a:r>
                        <a:rPr lang="en-GB" sz="2000" b="1" dirty="0" err="1">
                          <a:solidFill>
                            <a:schemeClr val="accent5">
                              <a:lumMod val="50000"/>
                            </a:schemeClr>
                          </a:solidFill>
                          <a:latin typeface="Century Gothic" panose="020B0502020202020204" pitchFamily="34" charset="0"/>
                        </a:rPr>
                        <a:t>abuelos</a:t>
                      </a:r>
                      <a:r>
                        <a:rPr lang="en-GB" sz="2000" b="1" dirty="0">
                          <a:solidFill>
                            <a:schemeClr val="accent5">
                              <a:lumMod val="50000"/>
                            </a:schemeClr>
                          </a:solidFill>
                          <a:latin typeface="Century Gothic" panose="020B0502020202020204" pitchFamily="34" charset="0"/>
                        </a:rPr>
                        <a:t> </a:t>
                      </a:r>
                    </a:p>
                    <a:p>
                      <a:pPr marL="0" marR="0" lvl="0" indent="0" algn="ctr" rtl="0">
                        <a:spcBef>
                          <a:spcPts val="0"/>
                        </a:spcBef>
                        <a:spcAft>
                          <a:spcPts val="0"/>
                        </a:spcAft>
                        <a:buNone/>
                      </a:pPr>
                      <a:r>
                        <a:rPr lang="en-GB" sz="2000" b="1" dirty="0">
                          <a:solidFill>
                            <a:schemeClr val="accent5">
                              <a:lumMod val="50000"/>
                            </a:schemeClr>
                          </a:solidFill>
                          <a:latin typeface="Century Gothic" panose="020B0502020202020204" pitchFamily="34" charset="0"/>
                        </a:rPr>
                        <a:t>(‘they’)</a:t>
                      </a:r>
                      <a:endParaRPr sz="2000" b="1" dirty="0">
                        <a:solidFill>
                          <a:schemeClr val="accent5">
                            <a:lumMod val="50000"/>
                          </a:schemeClr>
                        </a:solidFill>
                        <a:latin typeface="Century Gothic" panose="020B0502020202020204" pitchFamily="34" charset="0"/>
                      </a:endParaRPr>
                    </a:p>
                  </a:txBody>
                  <a:tcPr marL="91450" marR="91450" marT="45725" marB="45725" anchor="ctr">
                    <a:solidFill>
                      <a:schemeClr val="accent4">
                        <a:lumMod val="20000"/>
                        <a:lumOff val="80000"/>
                      </a:schemeClr>
                    </a:solidFill>
                  </a:tcPr>
                </a:tc>
                <a:extLst>
                  <a:ext uri="{0D108BD9-81ED-4DB2-BD59-A6C34878D82A}">
                    <a16:rowId xmlns:a16="http://schemas.microsoft.com/office/drawing/2014/main" val="10000"/>
                  </a:ext>
                </a:extLst>
              </a:tr>
              <a:tr h="679900">
                <a:tc>
                  <a:txBody>
                    <a:bodyPr/>
                    <a:lstStyle/>
                    <a:p>
                      <a:pPr marL="0" marR="0" lvl="0" indent="0" algn="l" rtl="0">
                        <a:spcBef>
                          <a:spcPts val="0"/>
                        </a:spcBef>
                        <a:spcAft>
                          <a:spcPts val="0"/>
                        </a:spcAft>
                        <a:buNone/>
                      </a:pPr>
                      <a:r>
                        <a:rPr lang="en-GB" sz="2000" b="0" dirty="0">
                          <a:solidFill>
                            <a:schemeClr val="accent5">
                              <a:lumMod val="50000"/>
                            </a:schemeClr>
                          </a:solidFill>
                          <a:latin typeface="Century Gothic" panose="020B0502020202020204" pitchFamily="34" charset="0"/>
                        </a:rPr>
                        <a:t>1. can’t speak English very well?</a:t>
                      </a:r>
                      <a:endParaRPr sz="2000" b="0" dirty="0">
                        <a:solidFill>
                          <a:schemeClr val="accent5">
                            <a:lumMod val="50000"/>
                          </a:schemeClr>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679900">
                <a:tc>
                  <a:txBody>
                    <a:bodyPr/>
                    <a:lstStyle/>
                    <a:p>
                      <a:pPr marL="0" marR="0" lvl="0" indent="0" algn="l" rtl="0">
                        <a:spcBef>
                          <a:spcPts val="0"/>
                        </a:spcBef>
                        <a:spcAft>
                          <a:spcPts val="0"/>
                        </a:spcAft>
                        <a:buNone/>
                      </a:pPr>
                      <a:r>
                        <a:rPr lang="en-GB" sz="2000" b="0" dirty="0">
                          <a:solidFill>
                            <a:schemeClr val="accent5">
                              <a:lumMod val="50000"/>
                            </a:schemeClr>
                          </a:solidFill>
                          <a:latin typeface="Century Gothic" panose="020B0502020202020204" pitchFamily="34" charset="0"/>
                        </a:rPr>
                        <a:t>2. translates things for them?</a:t>
                      </a:r>
                      <a:endParaRPr sz="2000" b="0" dirty="0">
                        <a:solidFill>
                          <a:schemeClr val="accent5">
                            <a:lumMod val="50000"/>
                          </a:schemeClr>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539036">
                <a:tc>
                  <a:txBody>
                    <a:bodyPr/>
                    <a:lstStyle/>
                    <a:p>
                      <a:pPr marL="0" marR="0" lvl="0" indent="0" algn="l" rtl="0">
                        <a:spcBef>
                          <a:spcPts val="0"/>
                        </a:spcBef>
                        <a:spcAft>
                          <a:spcPts val="0"/>
                        </a:spcAft>
                        <a:buNone/>
                      </a:pPr>
                      <a:r>
                        <a:rPr lang="en-GB" sz="2000" b="0" dirty="0">
                          <a:solidFill>
                            <a:schemeClr val="accent5">
                              <a:lumMod val="50000"/>
                            </a:schemeClr>
                          </a:solidFill>
                          <a:latin typeface="Century Gothic" panose="020B0502020202020204" pitchFamily="34" charset="0"/>
                        </a:rPr>
                        <a:t>3. feels sad?</a:t>
                      </a:r>
                      <a:endParaRPr sz="2000" b="0" dirty="0">
                        <a:solidFill>
                          <a:schemeClr val="accent5">
                            <a:lumMod val="50000"/>
                          </a:schemeClr>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79900">
                <a:tc>
                  <a:txBody>
                    <a:bodyPr/>
                    <a:lstStyle/>
                    <a:p>
                      <a:pPr marL="0" marR="0" lvl="0" indent="0" algn="l" rtl="0">
                        <a:spcBef>
                          <a:spcPts val="0"/>
                        </a:spcBef>
                        <a:spcAft>
                          <a:spcPts val="0"/>
                        </a:spcAft>
                        <a:buNone/>
                      </a:pPr>
                      <a:r>
                        <a:rPr lang="en-GB" sz="2000" b="0" dirty="0">
                          <a:solidFill>
                            <a:schemeClr val="accent5">
                              <a:lumMod val="50000"/>
                            </a:schemeClr>
                          </a:solidFill>
                          <a:latin typeface="Century Gothic" panose="020B0502020202020204" pitchFamily="34" charset="0"/>
                        </a:rPr>
                        <a:t>4. doesn’t understand Spanish completely?</a:t>
                      </a:r>
                      <a:endParaRPr sz="2000" b="0" dirty="0">
                        <a:solidFill>
                          <a:schemeClr val="accent5">
                            <a:lumMod val="50000"/>
                          </a:schemeClr>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386385">
                <a:tc>
                  <a:txBody>
                    <a:bodyPr/>
                    <a:lstStyle/>
                    <a:p>
                      <a:pPr marL="0" marR="0" lvl="0" indent="0" algn="l" rtl="0">
                        <a:spcBef>
                          <a:spcPts val="0"/>
                        </a:spcBef>
                        <a:spcAft>
                          <a:spcPts val="0"/>
                        </a:spcAft>
                        <a:buNone/>
                      </a:pPr>
                      <a:r>
                        <a:rPr lang="en-GB" sz="2000" b="0" dirty="0">
                          <a:solidFill>
                            <a:schemeClr val="accent5">
                              <a:lumMod val="50000"/>
                            </a:schemeClr>
                          </a:solidFill>
                          <a:latin typeface="Century Gothic" panose="020B0502020202020204" pitchFamily="34" charset="0"/>
                        </a:rPr>
                        <a:t>5. wants to go to Cuba?</a:t>
                      </a:r>
                      <a:endParaRPr sz="2000" b="0" dirty="0">
                        <a:solidFill>
                          <a:schemeClr val="accent5">
                            <a:lumMod val="50000"/>
                          </a:schemeClr>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679900">
                <a:tc>
                  <a:txBody>
                    <a:bodyPr/>
                    <a:lstStyle/>
                    <a:p>
                      <a:pPr marL="0" marR="0" lvl="0" indent="0" algn="l" rtl="0">
                        <a:spcBef>
                          <a:spcPts val="0"/>
                        </a:spcBef>
                        <a:spcAft>
                          <a:spcPts val="0"/>
                        </a:spcAft>
                        <a:buNone/>
                      </a:pPr>
                      <a:r>
                        <a:rPr lang="en-GB" sz="2000" b="0" dirty="0">
                          <a:solidFill>
                            <a:schemeClr val="accent5">
                              <a:lumMod val="50000"/>
                            </a:schemeClr>
                          </a:solidFill>
                          <a:latin typeface="Century Gothic" panose="020B0502020202020204" pitchFamily="34" charset="0"/>
                        </a:rPr>
                        <a:t>6. prefers life in the United States?</a:t>
                      </a:r>
                      <a:endParaRPr sz="2000" b="0" dirty="0">
                        <a:solidFill>
                          <a:schemeClr val="accent5">
                            <a:lumMod val="50000"/>
                          </a:schemeClr>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chemeClr val="accent5">
                            <a:lumMod val="50000"/>
                          </a:schemeClr>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pic>
        <p:nvPicPr>
          <p:cNvPr id="51"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4567" y="2729662"/>
            <a:ext cx="418682" cy="43612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6614" y="3471255"/>
            <a:ext cx="418682" cy="43612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0086" y="4086580"/>
            <a:ext cx="418682" cy="43612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6614" y="4666128"/>
            <a:ext cx="418682" cy="4361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6614" y="5222105"/>
            <a:ext cx="418682" cy="43612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8140" y="5781762"/>
            <a:ext cx="418682" cy="436127"/>
          </a:xfrm>
          <a:prstGeom prst="rect">
            <a:avLst/>
          </a:prstGeom>
          <a:noFill/>
          <a:extLst>
            <a:ext uri="{909E8E84-426E-40DD-AFC4-6F175D3DCCD1}">
              <a14:hiddenFill xmlns:a14="http://schemas.microsoft.com/office/drawing/2010/main">
                <a:solidFill>
                  <a:srgbClr val="FFFFFF"/>
                </a:solidFill>
              </a14:hiddenFill>
            </a:ext>
          </a:extLst>
        </p:spPr>
      </p:pic>
      <p:sp>
        <p:nvSpPr>
          <p:cNvPr id="21" name="Título 2">
            <a:extLst>
              <a:ext uri="{FF2B5EF4-FFF2-40B4-BE49-F238E27FC236}">
                <a16:creationId xmlns:a16="http://schemas.microsoft.com/office/drawing/2014/main" id="{CF04BD95-4353-F44E-BE45-EB2224E9DA9C}"/>
              </a:ext>
            </a:extLst>
          </p:cNvPr>
          <p:cNvSpPr txBox="1">
            <a:spLocks/>
          </p:cNvSpPr>
          <p:nvPr/>
        </p:nvSpPr>
        <p:spPr>
          <a:xfrm>
            <a:off x="11214567" y="58967"/>
            <a:ext cx="780642" cy="39047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x-none" sz="2000" b="1" i="0" u="none" strike="noStrike" kern="0" cap="none" spc="0" normalizeH="0" baseline="0" noProof="0">
                <a:ln>
                  <a:noFill/>
                </a:ln>
                <a:solidFill>
                  <a:srgbClr val="FFFFFF"/>
                </a:solidFill>
                <a:effectLst/>
                <a:uLnTx/>
                <a:uFillTx/>
                <a:latin typeface="Century Gothic"/>
                <a:sym typeface="Century Gothic"/>
              </a:rPr>
              <a:t>leer</a:t>
            </a:r>
            <a:endParaRPr kumimoji="0" lang="x-none" sz="2000" b="1" i="0" u="none" strike="noStrike" kern="0" cap="none" spc="0" normalizeH="0" baseline="0" noProof="0" dirty="0">
              <a:ln>
                <a:noFill/>
              </a:ln>
              <a:solidFill>
                <a:srgbClr val="FFFFFF"/>
              </a:solidFill>
              <a:effectLst/>
              <a:uLnTx/>
              <a:uFillTx/>
              <a:latin typeface="Century Gothic"/>
              <a:sym typeface="Century Gothic"/>
            </a:endParaRP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848528" y="258166"/>
            <a:ext cx="1079615" cy="400919"/>
          </a:xfrm>
          <a:prstGeom prst="roundRect">
            <a:avLst/>
          </a:prstGeom>
          <a:solidFill>
            <a:srgbClr val="F66400"/>
          </a:solidFill>
          <a:ln w="19050">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2" name="Rounded Rectangular Callout 31"/>
          <p:cNvSpPr/>
          <p:nvPr/>
        </p:nvSpPr>
        <p:spPr>
          <a:xfrm>
            <a:off x="192616" y="2776719"/>
            <a:ext cx="5245144" cy="3347787"/>
          </a:xfrm>
          <a:prstGeom prst="wedgeRoundRectCallout">
            <a:avLst>
              <a:gd name="adj1" fmla="val 23321"/>
              <a:gd name="adj2" fmla="val 5563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TextBox 33"/>
          <p:cNvSpPr txBox="1"/>
          <p:nvPr/>
        </p:nvSpPr>
        <p:spPr>
          <a:xfrm>
            <a:off x="271872" y="2864947"/>
            <a:ext cx="5185838" cy="1015663"/>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lang="en-GB" sz="2000" dirty="0">
                <a:solidFill>
                  <a:srgbClr val="002060"/>
                </a:solidFill>
                <a:latin typeface="Century Gothic" panose="020B0502020202020204" pitchFamily="34" charset="0"/>
              </a:rPr>
              <a:t>“_________ no </a:t>
            </a:r>
            <a:r>
              <a:rPr lang="en-GB" sz="2000" dirty="0" err="1">
                <a:solidFill>
                  <a:srgbClr val="002060"/>
                </a:solidFill>
                <a:latin typeface="Century Gothic" panose="020B0502020202020204" pitchFamily="34" charset="0"/>
              </a:rPr>
              <a:t>saben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hablar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inglés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muy</a:t>
            </a:r>
            <a:r>
              <a:rPr lang="en-GB" sz="2000" dirty="0">
                <a:solidFill>
                  <a:srgbClr val="002060"/>
                </a:solidFill>
                <a:latin typeface="Century Gothic" panose="020B0502020202020204" pitchFamily="34" charset="0"/>
              </a:rPr>
              <a:t> bien, </a:t>
            </a:r>
            <a:r>
              <a:rPr lang="en-GB" sz="2000" dirty="0" err="1">
                <a:solidFill>
                  <a:srgbClr val="002060"/>
                </a:solidFill>
                <a:latin typeface="Century Gothic" panose="020B0502020202020204" pitchFamily="34" charset="0"/>
              </a:rPr>
              <a:t>pero</a:t>
            </a:r>
            <a:r>
              <a:rPr lang="en-GB" sz="2000" dirty="0">
                <a:solidFill>
                  <a:srgbClr val="002060"/>
                </a:solidFill>
                <a:latin typeface="Century Gothic" panose="020B0502020202020204" pitchFamily="34" charset="0"/>
              </a:rPr>
              <a:t> _________ les </a:t>
            </a:r>
            <a:r>
              <a:rPr lang="en-GB" sz="2000" dirty="0" err="1">
                <a:solidFill>
                  <a:srgbClr val="002060"/>
                </a:solidFill>
                <a:latin typeface="Century Gothic" panose="020B0502020202020204" pitchFamily="34" charset="0"/>
              </a:rPr>
              <a:t>traducimos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cosas</a:t>
            </a:r>
            <a:r>
              <a:rPr lang="en-GB" sz="2000" dirty="0">
                <a:solidFill>
                  <a:srgbClr val="002060"/>
                </a:solidFill>
                <a:latin typeface="Century Gothic" panose="020B0502020202020204" pitchFamily="34" charset="0"/>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p:cNvSpPr/>
          <p:nvPr/>
        </p:nvSpPr>
        <p:spPr>
          <a:xfrm>
            <a:off x="293237" y="4984163"/>
            <a:ext cx="4737100" cy="1015663"/>
          </a:xfrm>
          <a:prstGeom prst="rect">
            <a:avLst/>
          </a:prstGeom>
        </p:spPr>
        <p:txBody>
          <a:bodyPr wrap="square">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3. </a:t>
            </a:r>
            <a:r>
              <a:rPr lang="en-GB" sz="2000" dirty="0">
                <a:solidFill>
                  <a:srgbClr val="002060"/>
                </a:solidFill>
                <a:latin typeface="Century Gothic"/>
                <a:ea typeface="Century Gothic"/>
                <a:cs typeface="Century Gothic"/>
                <a:sym typeface="Century Gothic"/>
              </a:rPr>
              <a:t>“</a:t>
            </a:r>
            <a:r>
              <a:rPr lang="en-GB" sz="2000" dirty="0">
                <a:solidFill>
                  <a:srgbClr val="002060"/>
                </a:solidFill>
                <a:latin typeface="Century Gothic" panose="020B0502020202020204" pitchFamily="34" charset="0"/>
              </a:rPr>
              <a:t>_________</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queremos</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ir</a:t>
            </a:r>
            <a:r>
              <a:rPr lang="en-GB" sz="2000" dirty="0">
                <a:solidFill>
                  <a:srgbClr val="002060"/>
                </a:solidFill>
                <a:latin typeface="Century Gothic"/>
                <a:ea typeface="Century Gothic"/>
                <a:cs typeface="Century Gothic"/>
                <a:sym typeface="Century Gothic"/>
              </a:rPr>
              <a:t> a Cuba un día, </a:t>
            </a:r>
            <a:r>
              <a:rPr lang="en-GB" sz="2000" dirty="0" err="1">
                <a:solidFill>
                  <a:srgbClr val="002060"/>
                </a:solidFill>
                <a:latin typeface="Century Gothic"/>
                <a:ea typeface="Century Gothic"/>
                <a:cs typeface="Century Gothic"/>
                <a:sym typeface="Century Gothic"/>
              </a:rPr>
              <a:t>pero</a:t>
            </a:r>
            <a:r>
              <a:rPr lang="en-GB" sz="2000" dirty="0">
                <a:solidFill>
                  <a:srgbClr val="002060"/>
                </a:solidFill>
                <a:latin typeface="Century Gothic"/>
                <a:ea typeface="Century Gothic"/>
                <a:cs typeface="Century Gothic"/>
                <a:sym typeface="Century Gothic"/>
              </a:rPr>
              <a:t> </a:t>
            </a:r>
            <a:r>
              <a:rPr lang="en-GB" sz="2000" dirty="0">
                <a:solidFill>
                  <a:srgbClr val="002060"/>
                </a:solidFill>
                <a:latin typeface="Century Gothic" panose="020B0502020202020204" pitchFamily="34" charset="0"/>
              </a:rPr>
              <a:t>_________</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prefieren</a:t>
            </a:r>
            <a:r>
              <a:rPr lang="en-GB" sz="2000" dirty="0">
                <a:solidFill>
                  <a:srgbClr val="002060"/>
                </a:solidFill>
                <a:latin typeface="Century Gothic"/>
                <a:ea typeface="Century Gothic"/>
                <a:cs typeface="Century Gothic"/>
                <a:sym typeface="Century Gothic"/>
              </a:rPr>
              <a:t> la </a:t>
            </a:r>
            <a:r>
              <a:rPr lang="en-GB" sz="2000" dirty="0" err="1">
                <a:solidFill>
                  <a:srgbClr val="002060"/>
                </a:solidFill>
                <a:latin typeface="Century Gothic"/>
                <a:ea typeface="Century Gothic"/>
                <a:cs typeface="Century Gothic"/>
                <a:sym typeface="Century Gothic"/>
              </a:rPr>
              <a:t>vida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en</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Estados</a:t>
            </a:r>
            <a:r>
              <a:rPr lang="en-GB" sz="2000" dirty="0">
                <a:solidFill>
                  <a:srgbClr val="002060"/>
                </a:solidFill>
                <a:latin typeface="Century Gothic"/>
                <a:ea typeface="Century Gothic"/>
                <a:cs typeface="Century Gothic"/>
                <a:sym typeface="Century Gothic"/>
              </a:rPr>
              <a:t> Unidos</a:t>
            </a:r>
            <a:r>
              <a:rPr kumimoji="0" lang="en-GB"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0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2000" b="0" i="1" u="none" strike="noStrike" kern="1200" cap="none" spc="0" normalizeH="0" baseline="0" noProof="0" dirty="0">
              <a:ln>
                <a:noFill/>
              </a:ln>
              <a:solidFill>
                <a:srgbClr val="000000"/>
              </a:solidFill>
              <a:effectLst/>
              <a:uLnTx/>
              <a:uFillTx/>
              <a:latin typeface="Arial"/>
              <a:ea typeface="+mn-ea"/>
              <a:cs typeface="+mn-cs"/>
            </a:endParaRPr>
          </a:p>
        </p:txBody>
      </p:sp>
      <p:sp>
        <p:nvSpPr>
          <p:cNvPr id="36" name="Rectangle 35"/>
          <p:cNvSpPr/>
          <p:nvPr/>
        </p:nvSpPr>
        <p:spPr>
          <a:xfrm>
            <a:off x="266533" y="3924555"/>
            <a:ext cx="4528130" cy="1015663"/>
          </a:xfrm>
          <a:prstGeom prst="rect">
            <a:avLst/>
          </a:prstGeom>
        </p:spPr>
        <p:txBody>
          <a:bodyPr wrap="square">
            <a:spAutoFit/>
          </a:bodyPr>
          <a:lstStyle/>
          <a:p>
            <a:pPr lvl="0">
              <a:defRPr/>
            </a:pPr>
            <a:r>
              <a:rPr kumimoji="0" lang="en-GB" sz="20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2. “</a:t>
            </a:r>
            <a:r>
              <a:rPr lang="en-GB" sz="2000" dirty="0">
                <a:solidFill>
                  <a:srgbClr val="002060"/>
                </a:solidFill>
                <a:latin typeface="Century Gothic" panose="020B0502020202020204" pitchFamily="34" charset="0"/>
              </a:rPr>
              <a:t>_________</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sienten</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pena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porque</a:t>
            </a:r>
            <a:r>
              <a:rPr lang="en-GB" sz="2000" dirty="0">
                <a:solidFill>
                  <a:srgbClr val="002060"/>
                </a:solidFill>
                <a:latin typeface="Century Gothic"/>
                <a:ea typeface="Century Gothic"/>
                <a:cs typeface="Century Gothic"/>
                <a:sym typeface="Century Gothic"/>
              </a:rPr>
              <a:t> </a:t>
            </a:r>
            <a:r>
              <a:rPr lang="en-GB" sz="2000" dirty="0">
                <a:solidFill>
                  <a:srgbClr val="002060"/>
                </a:solidFill>
                <a:latin typeface="Century Gothic" panose="020B0502020202020204" pitchFamily="34" charset="0"/>
              </a:rPr>
              <a:t>_________</a:t>
            </a:r>
            <a:r>
              <a:rPr lang="en-GB" sz="2000" dirty="0">
                <a:solidFill>
                  <a:srgbClr val="002060"/>
                </a:solidFill>
                <a:latin typeface="Century Gothic"/>
                <a:ea typeface="Century Gothic"/>
                <a:cs typeface="Century Gothic"/>
                <a:sym typeface="Century Gothic"/>
              </a:rPr>
              <a:t> no </a:t>
            </a:r>
            <a:r>
              <a:rPr lang="en-GB" sz="2000" dirty="0" err="1">
                <a:solidFill>
                  <a:srgbClr val="002060"/>
                </a:solidFill>
                <a:latin typeface="Century Gothic"/>
                <a:ea typeface="Century Gothic"/>
                <a:cs typeface="Century Gothic"/>
                <a:sym typeface="Century Gothic"/>
              </a:rPr>
              <a:t>entendemos</a:t>
            </a:r>
            <a:r>
              <a:rPr lang="en-GB" sz="2000" dirty="0">
                <a:solidFill>
                  <a:srgbClr val="002060"/>
                </a:solidFill>
                <a:latin typeface="Century Gothic"/>
                <a:ea typeface="Century Gothic"/>
                <a:cs typeface="Century Gothic"/>
                <a:sym typeface="Century Gothic"/>
              </a:rPr>
              <a:t> el </a:t>
            </a:r>
            <a:r>
              <a:rPr lang="en-GB" sz="2000" dirty="0" err="1">
                <a:solidFill>
                  <a:srgbClr val="002060"/>
                </a:solidFill>
                <a:latin typeface="Century Gothic"/>
                <a:ea typeface="Century Gothic"/>
                <a:cs typeface="Century Gothic"/>
                <a:sym typeface="Century Gothic"/>
              </a:rPr>
              <a:t>español</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completamente</a:t>
            </a:r>
            <a:r>
              <a:rPr lang="en-GB" sz="2000" dirty="0">
                <a:solidFill>
                  <a:srgbClr val="002060"/>
                </a:solidFill>
                <a:latin typeface="Century Gothic"/>
                <a:ea typeface="Century Gothic"/>
                <a:cs typeface="Century Gothic"/>
                <a:sym typeface="Century Gothic"/>
              </a:rPr>
              <a:t>.” </a:t>
            </a:r>
            <a:endParaRPr kumimoji="0" lang="en-GB" sz="2000" b="0" strike="noStrike" kern="1200" cap="none" spc="0" normalizeH="0" baseline="0" noProof="0" dirty="0">
              <a:ln>
                <a:noFill/>
              </a:ln>
              <a:solidFill>
                <a:srgbClr val="000000"/>
              </a:solidFill>
              <a:effectLst/>
              <a:uLnTx/>
              <a:uFillTx/>
              <a:latin typeface="Arial"/>
              <a:ea typeface="+mn-ea"/>
              <a:cs typeface="+mn-cs"/>
            </a:endParaRPr>
          </a:p>
        </p:txBody>
      </p:sp>
      <p:sp>
        <p:nvSpPr>
          <p:cNvPr id="37" name="TextBox 36"/>
          <p:cNvSpPr txBox="1"/>
          <p:nvPr/>
        </p:nvSpPr>
        <p:spPr>
          <a:xfrm>
            <a:off x="907001" y="2812908"/>
            <a:ext cx="90651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46801"/>
                </a:solidFill>
                <a:effectLst/>
                <a:uLnTx/>
                <a:uFillTx/>
                <a:latin typeface="Century Gothic" panose="020B0502020202020204" pitchFamily="34" charset="0"/>
                <a:ea typeface="+mn-ea"/>
                <a:cs typeface="+mn-cs"/>
              </a:rPr>
              <a:t>Ellos</a:t>
            </a:r>
            <a:endParaRPr kumimoji="0" lang="en-GB" sz="2200" b="1" i="0" u="none" strike="noStrike" kern="1200" cap="none" spc="0" normalizeH="0" baseline="0" noProof="0" dirty="0">
              <a:ln>
                <a:noFill/>
              </a:ln>
              <a:solidFill>
                <a:srgbClr val="E46801"/>
              </a:solidFill>
              <a:effectLst/>
              <a:uLnTx/>
              <a:uFillTx/>
              <a:latin typeface="Century Gothic" panose="020B0502020202020204" pitchFamily="34" charset="0"/>
              <a:ea typeface="+mn-ea"/>
              <a:cs typeface="+mn-cs"/>
            </a:endParaRPr>
          </a:p>
        </p:txBody>
      </p:sp>
      <p:sp>
        <p:nvSpPr>
          <p:cNvPr id="38" name="TextBox 37"/>
          <p:cNvSpPr txBox="1"/>
          <p:nvPr/>
        </p:nvSpPr>
        <p:spPr>
          <a:xfrm>
            <a:off x="2220252" y="3111509"/>
            <a:ext cx="141616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46801"/>
                </a:solidFill>
                <a:effectLst/>
                <a:uLnTx/>
                <a:uFillTx/>
                <a:latin typeface="Century Gothic" panose="020B0502020202020204" pitchFamily="34" charset="0"/>
                <a:ea typeface="+mn-ea"/>
                <a:cs typeface="+mn-cs"/>
              </a:rPr>
              <a:t>nosotros</a:t>
            </a:r>
            <a:endParaRPr kumimoji="0" lang="en-GB" sz="2200" b="1" i="0" u="none" strike="noStrike" kern="1200" cap="none" spc="0" normalizeH="0" baseline="0" noProof="0" dirty="0">
              <a:ln>
                <a:noFill/>
              </a:ln>
              <a:solidFill>
                <a:srgbClr val="E46801"/>
              </a:solidFill>
              <a:effectLst/>
              <a:uLnTx/>
              <a:uFillTx/>
              <a:latin typeface="Century Gothic" panose="020B0502020202020204" pitchFamily="34" charset="0"/>
              <a:ea typeface="+mn-ea"/>
              <a:cs typeface="+mn-cs"/>
            </a:endParaRPr>
          </a:p>
        </p:txBody>
      </p:sp>
      <p:sp>
        <p:nvSpPr>
          <p:cNvPr id="39" name="TextBox 38"/>
          <p:cNvSpPr txBox="1"/>
          <p:nvPr/>
        </p:nvSpPr>
        <p:spPr>
          <a:xfrm>
            <a:off x="812573" y="3871137"/>
            <a:ext cx="109537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46801"/>
                </a:solidFill>
                <a:effectLst/>
                <a:uLnTx/>
                <a:uFillTx/>
                <a:latin typeface="Century Gothic" panose="020B0502020202020204" pitchFamily="34" charset="0"/>
                <a:ea typeface="+mn-ea"/>
                <a:cs typeface="+mn-cs"/>
              </a:rPr>
              <a:t>Ellos</a:t>
            </a:r>
            <a:endParaRPr kumimoji="0" lang="en-GB" sz="2200" b="1" i="0" u="none" strike="noStrike" kern="1200" cap="none" spc="0" normalizeH="0" baseline="0" noProof="0" dirty="0">
              <a:ln>
                <a:noFill/>
              </a:ln>
              <a:solidFill>
                <a:srgbClr val="E46801"/>
              </a:solidFill>
              <a:effectLst/>
              <a:uLnTx/>
              <a:uFillTx/>
              <a:latin typeface="Century Gothic" panose="020B0502020202020204" pitchFamily="34" charset="0"/>
              <a:ea typeface="+mn-ea"/>
              <a:cs typeface="+mn-cs"/>
            </a:endParaRPr>
          </a:p>
        </p:txBody>
      </p:sp>
      <p:sp>
        <p:nvSpPr>
          <p:cNvPr id="40" name="TextBox 39"/>
          <p:cNvSpPr txBox="1"/>
          <p:nvPr/>
        </p:nvSpPr>
        <p:spPr>
          <a:xfrm>
            <a:off x="293237" y="4156437"/>
            <a:ext cx="13091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46801"/>
                </a:solidFill>
                <a:effectLst/>
                <a:uLnTx/>
                <a:uFillTx/>
                <a:latin typeface="Century Gothic" panose="020B0502020202020204" pitchFamily="34" charset="0"/>
                <a:ea typeface="+mn-ea"/>
                <a:cs typeface="+mn-cs"/>
              </a:rPr>
              <a:t>nosotros</a:t>
            </a:r>
            <a:endParaRPr kumimoji="0" lang="en-GB" sz="2200" b="1" i="0" u="none" strike="noStrike" kern="1200" cap="none" spc="0" normalizeH="0" baseline="0" noProof="0" dirty="0">
              <a:ln>
                <a:noFill/>
              </a:ln>
              <a:solidFill>
                <a:srgbClr val="E46801"/>
              </a:solidFill>
              <a:effectLst/>
              <a:uLnTx/>
              <a:uFillTx/>
              <a:latin typeface="Century Gothic" panose="020B0502020202020204" pitchFamily="34" charset="0"/>
              <a:ea typeface="+mn-ea"/>
              <a:cs typeface="+mn-cs"/>
            </a:endParaRPr>
          </a:p>
        </p:txBody>
      </p:sp>
      <p:sp>
        <p:nvSpPr>
          <p:cNvPr id="41" name="TextBox 40"/>
          <p:cNvSpPr txBox="1"/>
          <p:nvPr/>
        </p:nvSpPr>
        <p:spPr>
          <a:xfrm>
            <a:off x="1602373" y="5269374"/>
            <a:ext cx="9937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46801"/>
                </a:solidFill>
                <a:effectLst/>
                <a:uLnTx/>
                <a:uFillTx/>
                <a:latin typeface="Century Gothic" panose="020B0502020202020204" pitchFamily="34" charset="0"/>
                <a:ea typeface="+mn-ea"/>
                <a:cs typeface="+mn-cs"/>
              </a:rPr>
              <a:t>ellos</a:t>
            </a:r>
            <a:endParaRPr kumimoji="0" lang="en-GB" sz="2200" b="1" i="0" u="none" strike="noStrike" kern="1200" cap="none" spc="0" normalizeH="0" baseline="0" noProof="0" dirty="0">
              <a:ln>
                <a:noFill/>
              </a:ln>
              <a:solidFill>
                <a:srgbClr val="E46801"/>
              </a:solidFill>
              <a:effectLst/>
              <a:uLnTx/>
              <a:uFillTx/>
              <a:latin typeface="Century Gothic" panose="020B0502020202020204" pitchFamily="34" charset="0"/>
              <a:ea typeface="+mn-ea"/>
              <a:cs typeface="+mn-cs"/>
            </a:endParaRPr>
          </a:p>
        </p:txBody>
      </p:sp>
      <p:sp>
        <p:nvSpPr>
          <p:cNvPr id="42" name="TextBox 41"/>
          <p:cNvSpPr txBox="1"/>
          <p:nvPr/>
        </p:nvSpPr>
        <p:spPr>
          <a:xfrm>
            <a:off x="677527" y="4952509"/>
            <a:ext cx="14388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46801"/>
                </a:solidFill>
                <a:effectLst/>
                <a:uLnTx/>
                <a:uFillTx/>
                <a:latin typeface="Century Gothic" panose="020B0502020202020204" pitchFamily="34" charset="0"/>
                <a:ea typeface="+mn-ea"/>
                <a:cs typeface="+mn-cs"/>
              </a:rPr>
              <a:t>Nosotros</a:t>
            </a:r>
            <a:endParaRPr kumimoji="0" lang="en-GB" sz="2200" b="1" i="0" u="none" strike="noStrike" kern="1200" cap="none" spc="0" normalizeH="0" baseline="0" noProof="0" dirty="0">
              <a:ln>
                <a:noFill/>
              </a:ln>
              <a:solidFill>
                <a:srgbClr val="E46801"/>
              </a:solidFill>
              <a:effectLst/>
              <a:uLnTx/>
              <a:uFillTx/>
              <a:latin typeface="Century Gothic" panose="020B0502020202020204" pitchFamily="34" charset="0"/>
              <a:ea typeface="+mn-ea"/>
              <a:cs typeface="+mn-cs"/>
            </a:endParaRPr>
          </a:p>
        </p:txBody>
      </p:sp>
      <p:pic>
        <p:nvPicPr>
          <p:cNvPr id="5" name="Imagen 4" descr="Una caricatura de una persona&#10;&#10;Descripción generada automáticamente con confianza media">
            <a:extLst>
              <a:ext uri="{FF2B5EF4-FFF2-40B4-BE49-F238E27FC236}">
                <a16:creationId xmlns:a16="http://schemas.microsoft.com/office/drawing/2014/main" id="{DE8640EC-ED4D-0E4B-A960-AE50C6C612AE}"/>
              </a:ext>
            </a:extLst>
          </p:cNvPr>
          <p:cNvPicPr>
            <a:picLocks noChangeAspect="1"/>
          </p:cNvPicPr>
          <p:nvPr/>
        </p:nvPicPr>
        <p:blipFill>
          <a:blip r:embed="rId5"/>
          <a:stretch>
            <a:fillRect/>
          </a:stretch>
        </p:blipFill>
        <p:spPr>
          <a:xfrm>
            <a:off x="8620408" y="-20328"/>
            <a:ext cx="2940956" cy="1654288"/>
          </a:xfrm>
          <a:prstGeom prst="rect">
            <a:avLst/>
          </a:prstGeom>
        </p:spPr>
      </p:pic>
      <p:pic>
        <p:nvPicPr>
          <p:cNvPr id="7" name="Imagen 6" descr="Imagen que contiene juguete, muñeca&#10;&#10;Descripción generada automáticamente">
            <a:extLst>
              <a:ext uri="{FF2B5EF4-FFF2-40B4-BE49-F238E27FC236}">
                <a16:creationId xmlns:a16="http://schemas.microsoft.com/office/drawing/2014/main" id="{52843A9B-C76B-2749-8CAF-396AEAFD532B}"/>
              </a:ext>
            </a:extLst>
          </p:cNvPr>
          <p:cNvPicPr>
            <a:picLocks noChangeAspect="1"/>
          </p:cNvPicPr>
          <p:nvPr/>
        </p:nvPicPr>
        <p:blipFill>
          <a:blip r:embed="rId6"/>
          <a:stretch>
            <a:fillRect/>
          </a:stretch>
        </p:blipFill>
        <p:spPr>
          <a:xfrm>
            <a:off x="6925834" y="-123241"/>
            <a:ext cx="3165052" cy="1782062"/>
          </a:xfrm>
          <a:prstGeom prst="rect">
            <a:avLst/>
          </a:prstGeom>
        </p:spPr>
      </p:pic>
    </p:spTree>
    <p:extLst>
      <p:ext uri="{BB962C8B-B14F-4D97-AF65-F5344CB8AC3E}">
        <p14:creationId xmlns:p14="http://schemas.microsoft.com/office/powerpoint/2010/main" val="41526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27" y="196801"/>
            <a:ext cx="10033000" cy="673386"/>
          </a:xfrm>
        </p:spPr>
        <p:txBody>
          <a:bodyPr>
            <a:noAutofit/>
          </a:bodyPr>
          <a:lstStyle/>
          <a:p>
            <a:r>
              <a:rPr lang="en-GB" sz="2200" b="1" dirty="0"/>
              <a:t>María de los </a:t>
            </a:r>
            <a:r>
              <a:rPr lang="en-GB" sz="2200" b="1" dirty="0" err="1"/>
              <a:t>Ángeles</a:t>
            </a:r>
            <a:r>
              <a:rPr lang="en-GB" sz="2200" b="1" dirty="0"/>
              <a:t> </a:t>
            </a:r>
            <a:r>
              <a:rPr lang="en-GB" sz="2200" b="1" dirty="0" err="1"/>
              <a:t>habla</a:t>
            </a:r>
            <a:r>
              <a:rPr lang="en-GB" sz="2200" b="1" dirty="0"/>
              <a:t> </a:t>
            </a:r>
            <a:r>
              <a:rPr lang="en-GB" sz="2200" b="1" dirty="0" err="1"/>
              <a:t>sobre</a:t>
            </a:r>
            <a:r>
              <a:rPr lang="en-GB" sz="2200" b="1" dirty="0"/>
              <a:t> la </a:t>
            </a:r>
            <a:r>
              <a:rPr lang="en-GB" sz="2200" b="1" dirty="0" err="1"/>
              <a:t>vida</a:t>
            </a:r>
            <a:r>
              <a:rPr lang="en-GB" sz="2200" b="1" dirty="0"/>
              <a:t> de </a:t>
            </a:r>
            <a:r>
              <a:rPr lang="en-GB" sz="2200" b="1" dirty="0" err="1"/>
              <a:t>su</a:t>
            </a:r>
            <a:r>
              <a:rPr lang="en-GB" sz="2200" b="1" dirty="0"/>
              <a:t> </a:t>
            </a:r>
            <a:r>
              <a:rPr lang="en-GB" sz="2200" b="1" dirty="0" err="1"/>
              <a:t>familia</a:t>
            </a:r>
            <a:r>
              <a:rPr lang="en-GB" sz="2200" b="1" dirty="0"/>
              <a:t> </a:t>
            </a:r>
            <a:r>
              <a:rPr lang="en-GB" sz="2200" b="1" dirty="0" err="1"/>
              <a:t>en</a:t>
            </a:r>
            <a:r>
              <a:rPr lang="en-GB" sz="2200" b="1" dirty="0"/>
              <a:t> </a:t>
            </a:r>
            <a:r>
              <a:rPr lang="en-GB" sz="2200" b="1" dirty="0" err="1"/>
              <a:t>Estados</a:t>
            </a:r>
            <a:r>
              <a:rPr lang="en-GB" sz="2200" b="1" dirty="0"/>
              <a:t> Unidos. </a:t>
            </a:r>
            <a:r>
              <a:rPr lang="en-GB" sz="2200" b="1" dirty="0" err="1"/>
              <a:t>Escucha</a:t>
            </a:r>
            <a:r>
              <a:rPr lang="en-GB" sz="2200" b="1" dirty="0"/>
              <a:t> y </a:t>
            </a:r>
            <a:r>
              <a:rPr lang="en-GB" sz="2200" b="1" dirty="0" err="1"/>
              <a:t>completa</a:t>
            </a:r>
            <a:r>
              <a:rPr lang="en-GB" sz="2200" b="1" dirty="0"/>
              <a:t> la </a:t>
            </a:r>
            <a:r>
              <a:rPr lang="en-GB" sz="2200" b="1" dirty="0" err="1"/>
              <a:t>tabla</a:t>
            </a:r>
            <a:r>
              <a:rPr lang="en-GB" sz="2200" b="1" dirty="0"/>
              <a:t>.</a:t>
            </a:r>
          </a:p>
        </p:txBody>
      </p:sp>
      <p:graphicFrame>
        <p:nvGraphicFramePr>
          <p:cNvPr id="4" name="Tabla 2">
            <a:extLst>
              <a:ext uri="{FF2B5EF4-FFF2-40B4-BE49-F238E27FC236}">
                <a16:creationId xmlns:a16="http://schemas.microsoft.com/office/drawing/2014/main" id="{6D0B6A77-1DA7-9D41-B187-7C2135B43C0C}"/>
              </a:ext>
            </a:extLst>
          </p:cNvPr>
          <p:cNvGraphicFramePr>
            <a:graphicFrameLocks noGrp="1"/>
          </p:cNvGraphicFramePr>
          <p:nvPr>
            <p:extLst>
              <p:ext uri="{D42A27DB-BD31-4B8C-83A1-F6EECF244321}">
                <p14:modId xmlns:p14="http://schemas.microsoft.com/office/powerpoint/2010/main" val="1410465043"/>
              </p:ext>
            </p:extLst>
          </p:nvPr>
        </p:nvGraphicFramePr>
        <p:xfrm>
          <a:off x="246027" y="1000127"/>
          <a:ext cx="10628090" cy="5304480"/>
        </p:xfrm>
        <a:graphic>
          <a:graphicData uri="http://schemas.openxmlformats.org/drawingml/2006/table">
            <a:tbl>
              <a:tblPr firstRow="1" bandRow="1">
                <a:tableStyleId>{5DA37D80-6434-44D0-A028-1B22A696006F}</a:tableStyleId>
              </a:tblPr>
              <a:tblGrid>
                <a:gridCol w="692908">
                  <a:extLst>
                    <a:ext uri="{9D8B030D-6E8A-4147-A177-3AD203B41FA5}">
                      <a16:colId xmlns:a16="http://schemas.microsoft.com/office/drawing/2014/main" val="2524297801"/>
                    </a:ext>
                  </a:extLst>
                </a:gridCol>
                <a:gridCol w="1558548">
                  <a:extLst>
                    <a:ext uri="{9D8B030D-6E8A-4147-A177-3AD203B41FA5}">
                      <a16:colId xmlns:a16="http://schemas.microsoft.com/office/drawing/2014/main" val="462279301"/>
                    </a:ext>
                  </a:extLst>
                </a:gridCol>
                <a:gridCol w="1558548">
                  <a:extLst>
                    <a:ext uri="{9D8B030D-6E8A-4147-A177-3AD203B41FA5}">
                      <a16:colId xmlns:a16="http://schemas.microsoft.com/office/drawing/2014/main" val="2747429998"/>
                    </a:ext>
                  </a:extLst>
                </a:gridCol>
                <a:gridCol w="1544669">
                  <a:extLst>
                    <a:ext uri="{9D8B030D-6E8A-4147-A177-3AD203B41FA5}">
                      <a16:colId xmlns:a16="http://schemas.microsoft.com/office/drawing/2014/main" val="1748926299"/>
                    </a:ext>
                  </a:extLst>
                </a:gridCol>
                <a:gridCol w="5273417">
                  <a:extLst>
                    <a:ext uri="{9D8B030D-6E8A-4147-A177-3AD203B41FA5}">
                      <a16:colId xmlns:a16="http://schemas.microsoft.com/office/drawing/2014/main" val="338803676"/>
                    </a:ext>
                  </a:extLst>
                </a:gridCol>
              </a:tblGrid>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mn-lt"/>
                        </a:rPr>
                        <a:t>Los </a:t>
                      </a:r>
                      <a:r>
                        <a:rPr lang="en-GB" sz="2200" b="1" dirty="0" err="1">
                          <a:solidFill>
                            <a:srgbClr val="203864"/>
                          </a:solidFill>
                          <a:latin typeface="+mn-lt"/>
                        </a:rPr>
                        <a:t>hermanos</a:t>
                      </a:r>
                      <a:r>
                        <a:rPr lang="en-GB" sz="2200" b="1" dirty="0">
                          <a:solidFill>
                            <a:srgbClr val="203864"/>
                          </a:solidFill>
                          <a:latin typeface="+mn-lt"/>
                        </a:rPr>
                        <a:t> (‘we’) </a:t>
                      </a:r>
                      <a:endParaRPr lang="x-none" sz="2200" b="1" dirty="0">
                        <a:solidFill>
                          <a:srgbClr val="203864"/>
                        </a:solidFill>
                        <a:latin typeface="+mn-lt"/>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mn-lt"/>
                        </a:rPr>
                        <a:t>Los </a:t>
                      </a:r>
                      <a:r>
                        <a:rPr lang="en-GB" sz="2200" b="1" dirty="0" err="1">
                          <a:solidFill>
                            <a:srgbClr val="203864"/>
                          </a:solidFill>
                          <a:latin typeface="+mn-lt"/>
                        </a:rPr>
                        <a:t>abuelos</a:t>
                      </a:r>
                      <a:r>
                        <a:rPr lang="en-GB" sz="2200" b="1" dirty="0">
                          <a:solidFill>
                            <a:srgbClr val="203864"/>
                          </a:solidFill>
                          <a:latin typeface="+mn-lt"/>
                        </a:rPr>
                        <a:t> (‘they’)</a:t>
                      </a:r>
                      <a:endParaRPr lang="x-none" sz="2200" b="1" dirty="0">
                        <a:solidFill>
                          <a:srgbClr val="203864"/>
                        </a:solidFill>
                        <a:latin typeface="+mn-lt"/>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mn-lt"/>
                        </a:rPr>
                        <a:t>el</a:t>
                      </a:r>
                      <a:r>
                        <a:rPr lang="en-GB" sz="2200" b="1" baseline="0" dirty="0">
                          <a:solidFill>
                            <a:srgbClr val="203864"/>
                          </a:solidFill>
                          <a:latin typeface="+mn-lt"/>
                        </a:rPr>
                        <a:t> verbo</a:t>
                      </a:r>
                      <a:endParaRPr lang="x-none" sz="2200" b="1" dirty="0">
                        <a:solidFill>
                          <a:srgbClr val="203864"/>
                        </a:solidFill>
                        <a:latin typeface="+mn-lt"/>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mn-lt"/>
                      </a:endParaRPr>
                    </a:p>
                  </a:txBody>
                  <a:tcPr anchor="ctr">
                    <a:noFill/>
                  </a:tcPr>
                </a:tc>
                <a:extLst>
                  <a:ext uri="{0D108BD9-81ED-4DB2-BD59-A6C34878D82A}">
                    <a16:rowId xmlns:a16="http://schemas.microsoft.com/office/drawing/2014/main" val="2870342616"/>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576960863"/>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2291600148"/>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107879504"/>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1044101"/>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3018009062"/>
                  </a:ext>
                </a:extLst>
              </a:tr>
              <a:tr h="70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2092095535"/>
                  </a:ext>
                </a:extLst>
              </a:tr>
            </a:tbl>
          </a:graphicData>
        </a:graphic>
      </p:graphicFrame>
      <p:sp>
        <p:nvSpPr>
          <p:cNvPr id="5" name="Action Button: Custom 16">
            <a:hlinkClick r:id="" action="ppaction://noaction" highlightClick="1">
              <a:snd r:embed="rId3" name="1 Asistimos.wav"/>
            </a:hlinkClick>
            <a:extLst>
              <a:ext uri="{FF2B5EF4-FFF2-40B4-BE49-F238E27FC236}">
                <a16:creationId xmlns:a16="http://schemas.microsoft.com/office/drawing/2014/main" id="{B6D5F6BC-90AA-0142-8E5F-EA8B236F2868}"/>
              </a:ext>
            </a:extLst>
          </p:cNvPr>
          <p:cNvSpPr/>
          <p:nvPr/>
        </p:nvSpPr>
        <p:spPr>
          <a:xfrm>
            <a:off x="372020" y="2274890"/>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16">
            <a:hlinkClick r:id="" action="ppaction://noaction" highlightClick="1">
              <a:snd r:embed="rId4" name="2 Ponen mucha.wav"/>
            </a:hlinkClick>
            <a:extLst>
              <a:ext uri="{FF2B5EF4-FFF2-40B4-BE49-F238E27FC236}">
                <a16:creationId xmlns:a16="http://schemas.microsoft.com/office/drawing/2014/main" id="{B6D5F6BC-90AA-0142-8E5F-EA8B236F2868}"/>
              </a:ext>
            </a:extLst>
          </p:cNvPr>
          <p:cNvSpPr/>
          <p:nvPr/>
        </p:nvSpPr>
        <p:spPr>
          <a:xfrm>
            <a:off x="372020" y="2912275"/>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Action Button: Custom 16">
            <a:hlinkClick r:id="" action="ppaction://noaction" highlightClick="1">
              <a:snd r:embed="rId5" name="3 Tenemos una.wav"/>
            </a:hlinkClick>
            <a:extLst>
              <a:ext uri="{FF2B5EF4-FFF2-40B4-BE49-F238E27FC236}">
                <a16:creationId xmlns:a16="http://schemas.microsoft.com/office/drawing/2014/main" id="{B6D5F6BC-90AA-0142-8E5F-EA8B236F2868}"/>
              </a:ext>
            </a:extLst>
          </p:cNvPr>
          <p:cNvSpPr/>
          <p:nvPr/>
        </p:nvSpPr>
        <p:spPr>
          <a:xfrm>
            <a:off x="372020" y="3632922"/>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16">
            <a:hlinkClick r:id="" action="ppaction://noaction" highlightClick="1">
              <a:snd r:embed="rId6" name="4 Debemos hablar.wav"/>
            </a:hlinkClick>
            <a:extLst>
              <a:ext uri="{FF2B5EF4-FFF2-40B4-BE49-F238E27FC236}">
                <a16:creationId xmlns:a16="http://schemas.microsoft.com/office/drawing/2014/main" id="{B6D5F6BC-90AA-0142-8E5F-EA8B236F2868}"/>
              </a:ext>
            </a:extLst>
          </p:cNvPr>
          <p:cNvSpPr/>
          <p:nvPr/>
        </p:nvSpPr>
        <p:spPr>
          <a:xfrm>
            <a:off x="372019" y="4301467"/>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7" name="5 Ofrecen comida.wav"/>
            </a:hlinkClick>
            <a:extLst>
              <a:ext uri="{FF2B5EF4-FFF2-40B4-BE49-F238E27FC236}">
                <a16:creationId xmlns:a16="http://schemas.microsoft.com/office/drawing/2014/main" id="{B6D5F6BC-90AA-0142-8E5F-EA8B236F2868}"/>
              </a:ext>
            </a:extLst>
          </p:cNvPr>
          <p:cNvSpPr/>
          <p:nvPr/>
        </p:nvSpPr>
        <p:spPr>
          <a:xfrm>
            <a:off x="372019" y="5022114"/>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8" name="6 Describen los.wav"/>
            </a:hlinkClick>
            <a:extLst>
              <a:ext uri="{FF2B5EF4-FFF2-40B4-BE49-F238E27FC236}">
                <a16:creationId xmlns:a16="http://schemas.microsoft.com/office/drawing/2014/main" id="{B6D5F6BC-90AA-0142-8E5F-EA8B236F2868}"/>
              </a:ext>
            </a:extLst>
          </p:cNvPr>
          <p:cNvSpPr/>
          <p:nvPr/>
        </p:nvSpPr>
        <p:spPr>
          <a:xfrm>
            <a:off x="372018" y="5721602"/>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8FAB4FBE-551C-4AA9-B7F0-EB8B96CE3F0C}"/>
              </a:ext>
            </a:extLst>
          </p:cNvPr>
          <p:cNvSpPr/>
          <p:nvPr/>
        </p:nvSpPr>
        <p:spPr>
          <a:xfrm>
            <a:off x="10363200" y="183612"/>
            <a:ext cx="16488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6832600" y="1323404"/>
            <a:ext cx="35306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p:cNvSpPr txBox="1"/>
          <p:nvPr/>
        </p:nvSpPr>
        <p:spPr>
          <a:xfrm>
            <a:off x="5843554" y="2288278"/>
            <a:ext cx="57006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school.</a:t>
            </a:r>
          </a:p>
        </p:txBody>
      </p:sp>
      <p:sp>
        <p:nvSpPr>
          <p:cNvPr id="25" name="TextBox 24"/>
          <p:cNvSpPr txBox="1"/>
          <p:nvPr/>
        </p:nvSpPr>
        <p:spPr>
          <a:xfrm>
            <a:off x="3976786" y="2244986"/>
            <a:ext cx="1615210" cy="400110"/>
          </a:xfrm>
          <a:prstGeom prst="rect">
            <a:avLst/>
          </a:prstGeom>
          <a:noFill/>
        </p:spPr>
        <p:txBody>
          <a:bodyPr wrap="square" rtlCol="0">
            <a:spAutoFit/>
          </a:bodyPr>
          <a:lstStyle/>
          <a:p>
            <a:pPr lvl="0" algn="ctr"/>
            <a:r>
              <a:rPr lang="en-GB" sz="2000" i="1" dirty="0" err="1">
                <a:solidFill>
                  <a:srgbClr val="4472C4">
                    <a:lumMod val="50000"/>
                  </a:srgbClr>
                </a:solidFill>
              </a:rPr>
              <a:t>asistimos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5970899" y="2248096"/>
            <a:ext cx="2474601" cy="400110"/>
          </a:xfrm>
          <a:prstGeom prst="rect">
            <a:avLst/>
          </a:prstGeom>
          <a:noFill/>
        </p:spPr>
        <p:txBody>
          <a:bodyPr wrap="square" rtlCol="0">
            <a:spAutoFit/>
          </a:bodyPr>
          <a:lstStyle/>
          <a:p>
            <a:pPr lvl="0"/>
            <a:r>
              <a:rPr lang="en-GB" sz="2000" b="1" i="1" dirty="0">
                <a:solidFill>
                  <a:srgbClr val="4472C4">
                    <a:lumMod val="50000"/>
                  </a:srgbClr>
                </a:solidFill>
              </a:rPr>
              <a:t>We attend a great</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24">
            <a:extLst>
              <a:ext uri="{FF2B5EF4-FFF2-40B4-BE49-F238E27FC236}">
                <a16:creationId xmlns:a16="http://schemas.microsoft.com/office/drawing/2014/main" id="{6462FE46-F381-BD4B-BB52-9ED00C32F961}"/>
              </a:ext>
            </a:extLst>
          </p:cNvPr>
          <p:cNvSpPr txBox="1"/>
          <p:nvPr/>
        </p:nvSpPr>
        <p:spPr>
          <a:xfrm>
            <a:off x="3976786" y="2941479"/>
            <a:ext cx="1615210" cy="400110"/>
          </a:xfrm>
          <a:prstGeom prst="rect">
            <a:avLst/>
          </a:prstGeom>
          <a:noFill/>
        </p:spPr>
        <p:txBody>
          <a:bodyPr wrap="square" rtlCol="0">
            <a:spAutoFit/>
          </a:bodyPr>
          <a:lstStyle/>
          <a:p>
            <a:pPr lvl="0" algn="ctr"/>
            <a:r>
              <a:rPr lang="en-GB" sz="2000" i="1" dirty="0" err="1">
                <a:solidFill>
                  <a:srgbClr val="4472C4">
                    <a:lumMod val="50000"/>
                  </a:srgbClr>
                </a:solidFill>
              </a:rPr>
              <a:t>ponen</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24">
            <a:extLst>
              <a:ext uri="{FF2B5EF4-FFF2-40B4-BE49-F238E27FC236}">
                <a16:creationId xmlns:a16="http://schemas.microsoft.com/office/drawing/2014/main" id="{C95EF4FD-8B25-6842-909D-AF8D495020E6}"/>
              </a:ext>
            </a:extLst>
          </p:cNvPr>
          <p:cNvSpPr txBox="1"/>
          <p:nvPr/>
        </p:nvSpPr>
        <p:spPr>
          <a:xfrm>
            <a:off x="3976786" y="3660804"/>
            <a:ext cx="1615210" cy="400110"/>
          </a:xfrm>
          <a:prstGeom prst="rect">
            <a:avLst/>
          </a:prstGeom>
          <a:noFill/>
        </p:spPr>
        <p:txBody>
          <a:bodyPr wrap="square" rtlCol="0">
            <a:spAutoFit/>
          </a:bodyPr>
          <a:lstStyle/>
          <a:p>
            <a:pPr lvl="0" algn="ctr"/>
            <a:r>
              <a:rPr lang="en-GB" sz="2000" i="1" dirty="0" err="1">
                <a:solidFill>
                  <a:srgbClr val="4472C4">
                    <a:lumMod val="50000"/>
                  </a:srgbClr>
                </a:solidFill>
              </a:rPr>
              <a:t>tenemos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24">
            <a:extLst>
              <a:ext uri="{FF2B5EF4-FFF2-40B4-BE49-F238E27FC236}">
                <a16:creationId xmlns:a16="http://schemas.microsoft.com/office/drawing/2014/main" id="{F6EE971B-A02A-0844-A47B-CF5FD905C8E6}"/>
              </a:ext>
            </a:extLst>
          </p:cNvPr>
          <p:cNvSpPr txBox="1"/>
          <p:nvPr/>
        </p:nvSpPr>
        <p:spPr>
          <a:xfrm>
            <a:off x="3976786" y="4316541"/>
            <a:ext cx="1615210" cy="400110"/>
          </a:xfrm>
          <a:prstGeom prst="rect">
            <a:avLst/>
          </a:prstGeom>
          <a:noFill/>
        </p:spPr>
        <p:txBody>
          <a:bodyPr wrap="square" rtlCol="0">
            <a:spAutoFit/>
          </a:bodyPr>
          <a:lstStyle/>
          <a:p>
            <a:pPr lvl="0" algn="ctr"/>
            <a:r>
              <a:rPr lang="en-GB" sz="2000" i="1" dirty="0" err="1">
                <a:solidFill>
                  <a:srgbClr val="4472C4">
                    <a:lumMod val="50000"/>
                  </a:srgbClr>
                </a:solidFill>
              </a:rPr>
              <a:t>debemos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24">
            <a:extLst>
              <a:ext uri="{FF2B5EF4-FFF2-40B4-BE49-F238E27FC236}">
                <a16:creationId xmlns:a16="http://schemas.microsoft.com/office/drawing/2014/main" id="{606CE629-27D9-6F4C-9B81-6216FBD8F16E}"/>
              </a:ext>
            </a:extLst>
          </p:cNvPr>
          <p:cNvSpPr txBox="1"/>
          <p:nvPr/>
        </p:nvSpPr>
        <p:spPr>
          <a:xfrm>
            <a:off x="3976786" y="5024225"/>
            <a:ext cx="1615210" cy="400110"/>
          </a:xfrm>
          <a:prstGeom prst="rect">
            <a:avLst/>
          </a:prstGeom>
          <a:noFill/>
        </p:spPr>
        <p:txBody>
          <a:bodyPr wrap="square" rtlCol="0">
            <a:spAutoFit/>
          </a:bodyPr>
          <a:lstStyle/>
          <a:p>
            <a:pPr lvl="0" algn="ctr"/>
            <a:r>
              <a:rPr lang="en-GB" sz="2000" i="1" dirty="0" err="1">
                <a:solidFill>
                  <a:srgbClr val="4472C4">
                    <a:lumMod val="50000"/>
                  </a:srgbClr>
                </a:solidFill>
              </a:rPr>
              <a:t>ofrecen</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24">
            <a:extLst>
              <a:ext uri="{FF2B5EF4-FFF2-40B4-BE49-F238E27FC236}">
                <a16:creationId xmlns:a16="http://schemas.microsoft.com/office/drawing/2014/main" id="{3D582820-5271-904C-A5E1-569B45509026}"/>
              </a:ext>
            </a:extLst>
          </p:cNvPr>
          <p:cNvSpPr txBox="1"/>
          <p:nvPr/>
        </p:nvSpPr>
        <p:spPr>
          <a:xfrm>
            <a:off x="3976786" y="5772893"/>
            <a:ext cx="1615210" cy="400110"/>
          </a:xfrm>
          <a:prstGeom prst="rect">
            <a:avLst/>
          </a:prstGeom>
          <a:noFill/>
        </p:spPr>
        <p:txBody>
          <a:bodyPr wrap="square" rtlCol="0">
            <a:spAutoFit/>
          </a:bodyPr>
          <a:lstStyle/>
          <a:p>
            <a:pPr lvl="0" algn="ctr"/>
            <a:r>
              <a:rPr lang="en-GB" sz="2000" i="1" dirty="0" err="1">
                <a:solidFill>
                  <a:srgbClr val="4472C4">
                    <a:lumMod val="50000"/>
                  </a:srgbClr>
                </a:solidFill>
              </a:rPr>
              <a:t>describen</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2" descr="Powerpoint Check Mark Symbol">
            <a:extLst>
              <a:ext uri="{FF2B5EF4-FFF2-40B4-BE49-F238E27FC236}">
                <a16:creationId xmlns:a16="http://schemas.microsoft.com/office/drawing/2014/main" id="{92B3BEB9-E710-3443-AAE7-B014A5A5AE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693" y="2172663"/>
            <a:ext cx="538576" cy="5610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Powerpoint Check Mark Symbol">
            <a:extLst>
              <a:ext uri="{FF2B5EF4-FFF2-40B4-BE49-F238E27FC236}">
                <a16:creationId xmlns:a16="http://schemas.microsoft.com/office/drawing/2014/main" id="{10D23A0E-CEFA-A148-B4A5-E79E94B68C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2288" y="2867983"/>
            <a:ext cx="538576" cy="5610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owerpoint Check Mark Symbol">
            <a:extLst>
              <a:ext uri="{FF2B5EF4-FFF2-40B4-BE49-F238E27FC236}">
                <a16:creationId xmlns:a16="http://schemas.microsoft.com/office/drawing/2014/main" id="{E0B36B71-B7C6-8D42-BD3B-3235DB74E3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693" y="3568869"/>
            <a:ext cx="538576" cy="56101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owerpoint Check Mark Symbol">
            <a:extLst>
              <a:ext uri="{FF2B5EF4-FFF2-40B4-BE49-F238E27FC236}">
                <a16:creationId xmlns:a16="http://schemas.microsoft.com/office/drawing/2014/main" id="{5C62F43B-2504-F54D-AE6C-E33FED17BE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693" y="4308084"/>
            <a:ext cx="538576" cy="5610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werpoint Check Mark Symbol">
            <a:extLst>
              <a:ext uri="{FF2B5EF4-FFF2-40B4-BE49-F238E27FC236}">
                <a16:creationId xmlns:a16="http://schemas.microsoft.com/office/drawing/2014/main" id="{E8740D35-99B1-DD4B-AD06-BC2F4F4121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2288" y="4994395"/>
            <a:ext cx="538576" cy="56101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Powerpoint Check Mark Symbol">
            <a:extLst>
              <a:ext uri="{FF2B5EF4-FFF2-40B4-BE49-F238E27FC236}">
                <a16:creationId xmlns:a16="http://schemas.microsoft.com/office/drawing/2014/main" id="{57B8A6E6-FF8D-094C-8D2C-3D59282659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2288" y="5670488"/>
            <a:ext cx="538576" cy="56101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27">
            <a:extLst>
              <a:ext uri="{FF2B5EF4-FFF2-40B4-BE49-F238E27FC236}">
                <a16:creationId xmlns:a16="http://schemas.microsoft.com/office/drawing/2014/main" id="{2370C086-8E65-A544-8DB4-D211B63BFE4A}"/>
              </a:ext>
            </a:extLst>
          </p:cNvPr>
          <p:cNvSpPr txBox="1"/>
          <p:nvPr/>
        </p:nvSpPr>
        <p:spPr>
          <a:xfrm>
            <a:off x="5843554" y="3000692"/>
            <a:ext cx="57006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the table.</a:t>
            </a:r>
          </a:p>
        </p:txBody>
      </p:sp>
      <p:sp>
        <p:nvSpPr>
          <p:cNvPr id="42" name="TextBox 28">
            <a:extLst>
              <a:ext uri="{FF2B5EF4-FFF2-40B4-BE49-F238E27FC236}">
                <a16:creationId xmlns:a16="http://schemas.microsoft.com/office/drawing/2014/main" id="{A4F0325A-016C-C947-89BF-1572BB53E7DF}"/>
              </a:ext>
            </a:extLst>
          </p:cNvPr>
          <p:cNvSpPr txBox="1"/>
          <p:nvPr/>
        </p:nvSpPr>
        <p:spPr>
          <a:xfrm>
            <a:off x="5970900" y="2927620"/>
            <a:ext cx="4127683" cy="400110"/>
          </a:xfrm>
          <a:prstGeom prst="rect">
            <a:avLst/>
          </a:prstGeom>
          <a:noFill/>
        </p:spPr>
        <p:txBody>
          <a:bodyPr wrap="square" rtlCol="0">
            <a:spAutoFit/>
          </a:bodyPr>
          <a:lstStyle/>
          <a:p>
            <a:pPr lvl="0"/>
            <a:r>
              <a:rPr lang="en-GB" sz="2000" b="1" i="1" dirty="0">
                <a:solidFill>
                  <a:srgbClr val="4472C4">
                    <a:lumMod val="50000"/>
                  </a:srgbClr>
                </a:solidFill>
              </a:rPr>
              <a:t>They put a lot of food</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3" name="TextBox 27">
            <a:extLst>
              <a:ext uri="{FF2B5EF4-FFF2-40B4-BE49-F238E27FC236}">
                <a16:creationId xmlns:a16="http://schemas.microsoft.com/office/drawing/2014/main" id="{D6D00A42-88E9-A746-B87E-DC65BF57A71A}"/>
              </a:ext>
            </a:extLst>
          </p:cNvPr>
          <p:cNvSpPr txBox="1"/>
          <p:nvPr/>
        </p:nvSpPr>
        <p:spPr>
          <a:xfrm>
            <a:off x="5843554" y="3737403"/>
            <a:ext cx="57006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relationship.</a:t>
            </a:r>
          </a:p>
        </p:txBody>
      </p:sp>
      <p:sp>
        <p:nvSpPr>
          <p:cNvPr id="44" name="TextBox 28">
            <a:extLst>
              <a:ext uri="{FF2B5EF4-FFF2-40B4-BE49-F238E27FC236}">
                <a16:creationId xmlns:a16="http://schemas.microsoft.com/office/drawing/2014/main" id="{6F6AB2B2-9912-8D4B-9880-D46E30EFEDC0}"/>
              </a:ext>
            </a:extLst>
          </p:cNvPr>
          <p:cNvSpPr txBox="1"/>
          <p:nvPr/>
        </p:nvSpPr>
        <p:spPr>
          <a:xfrm>
            <a:off x="5900344" y="3660804"/>
            <a:ext cx="4127683" cy="400110"/>
          </a:xfrm>
          <a:prstGeom prst="rect">
            <a:avLst/>
          </a:prstGeom>
          <a:noFill/>
        </p:spPr>
        <p:txBody>
          <a:bodyPr wrap="square" rtlCol="0">
            <a:spAutoFit/>
          </a:bodyPr>
          <a:lstStyle/>
          <a:p>
            <a:pPr lvl="0"/>
            <a:r>
              <a:rPr lang="en-GB" sz="2000" b="1" i="1" dirty="0">
                <a:solidFill>
                  <a:srgbClr val="4472C4">
                    <a:lumMod val="50000"/>
                  </a:srgbClr>
                </a:solidFill>
              </a:rPr>
              <a:t>We have a very good</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5" name="TextBox 27">
            <a:extLst>
              <a:ext uri="{FF2B5EF4-FFF2-40B4-BE49-F238E27FC236}">
                <a16:creationId xmlns:a16="http://schemas.microsoft.com/office/drawing/2014/main" id="{08E0C52F-900D-D240-9779-338D420B9C0D}"/>
              </a:ext>
            </a:extLst>
          </p:cNvPr>
          <p:cNvSpPr txBox="1"/>
          <p:nvPr/>
        </p:nvSpPr>
        <p:spPr>
          <a:xfrm>
            <a:off x="5861773" y="4398398"/>
            <a:ext cx="57006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000" i="1" dirty="0">
                <a:solidFill>
                  <a:srgbClr val="4472C4">
                    <a:lumMod val="50000"/>
                  </a:srgbClr>
                </a:solidFill>
                <a:latin typeface="Century Gothic" panose="020F0302020204030204"/>
              </a:rPr>
              <a:t>in Spanish.</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28">
            <a:extLst>
              <a:ext uri="{FF2B5EF4-FFF2-40B4-BE49-F238E27FC236}">
                <a16:creationId xmlns:a16="http://schemas.microsoft.com/office/drawing/2014/main" id="{19515FE3-0A2D-EE4B-867C-D7A88217F520}"/>
              </a:ext>
            </a:extLst>
          </p:cNvPr>
          <p:cNvSpPr txBox="1"/>
          <p:nvPr/>
        </p:nvSpPr>
        <p:spPr>
          <a:xfrm>
            <a:off x="5861773" y="4385159"/>
            <a:ext cx="2825027" cy="400110"/>
          </a:xfrm>
          <a:prstGeom prst="rect">
            <a:avLst/>
          </a:prstGeom>
          <a:noFill/>
        </p:spPr>
        <p:txBody>
          <a:bodyPr wrap="square" rtlCol="0">
            <a:spAutoFit/>
          </a:bodyPr>
          <a:lstStyle/>
          <a:p>
            <a:pPr lvl="0"/>
            <a:r>
              <a:rPr lang="en-GB" sz="2000" b="1" i="1" dirty="0">
                <a:solidFill>
                  <a:srgbClr val="4472C4">
                    <a:lumMod val="50000"/>
                  </a:srgbClr>
                </a:solidFill>
              </a:rPr>
              <a:t>We must speak more</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7" name="TextBox 27">
            <a:extLst>
              <a:ext uri="{FF2B5EF4-FFF2-40B4-BE49-F238E27FC236}">
                <a16:creationId xmlns:a16="http://schemas.microsoft.com/office/drawing/2014/main" id="{28509746-1011-1848-B82A-2A51F8BE320F}"/>
              </a:ext>
            </a:extLst>
          </p:cNvPr>
          <p:cNvSpPr txBox="1"/>
          <p:nvPr/>
        </p:nvSpPr>
        <p:spPr>
          <a:xfrm>
            <a:off x="5843554" y="5084303"/>
            <a:ext cx="57006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000" i="1" dirty="0">
                <a:solidFill>
                  <a:srgbClr val="4472C4">
                    <a:lumMod val="50000"/>
                  </a:srgbClr>
                </a:solidFill>
                <a:latin typeface="Century Gothic" panose="020F0302020204030204"/>
              </a:rPr>
              <a:t>Cuban food.</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28">
            <a:extLst>
              <a:ext uri="{FF2B5EF4-FFF2-40B4-BE49-F238E27FC236}">
                <a16:creationId xmlns:a16="http://schemas.microsoft.com/office/drawing/2014/main" id="{06F84ED5-17C9-AA4C-A024-8405FA8CE615}"/>
              </a:ext>
            </a:extLst>
          </p:cNvPr>
          <p:cNvSpPr txBox="1"/>
          <p:nvPr/>
        </p:nvSpPr>
        <p:spPr>
          <a:xfrm>
            <a:off x="5970900" y="5019645"/>
            <a:ext cx="2317717" cy="400110"/>
          </a:xfrm>
          <a:prstGeom prst="rect">
            <a:avLst/>
          </a:prstGeom>
          <a:noFill/>
        </p:spPr>
        <p:txBody>
          <a:bodyPr wrap="square" rtlCol="0">
            <a:spAutoFit/>
          </a:bodyPr>
          <a:lstStyle/>
          <a:p>
            <a:pPr lvl="0"/>
            <a:r>
              <a:rPr lang="en-GB" sz="2000" b="1" i="1" dirty="0">
                <a:solidFill>
                  <a:srgbClr val="4472C4">
                    <a:lumMod val="50000"/>
                  </a:srgbClr>
                </a:solidFill>
              </a:rPr>
              <a:t>They offer typical</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9" name="TextBox 27">
            <a:extLst>
              <a:ext uri="{FF2B5EF4-FFF2-40B4-BE49-F238E27FC236}">
                <a16:creationId xmlns:a16="http://schemas.microsoft.com/office/drawing/2014/main" id="{F7EE0D8F-63DB-BC43-9F05-EB3EAFF2D8F2}"/>
              </a:ext>
            </a:extLst>
          </p:cNvPr>
          <p:cNvSpPr txBox="1"/>
          <p:nvPr/>
        </p:nvSpPr>
        <p:spPr>
          <a:xfrm>
            <a:off x="5843554" y="5770208"/>
            <a:ext cx="57006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a:t>
            </a:r>
            <a:r>
              <a:rPr kumimoji="0" lang="en-GB"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Cuba.</a:t>
            </a:r>
          </a:p>
        </p:txBody>
      </p:sp>
      <p:sp>
        <p:nvSpPr>
          <p:cNvPr id="50" name="TextBox 28">
            <a:extLst>
              <a:ext uri="{FF2B5EF4-FFF2-40B4-BE49-F238E27FC236}">
                <a16:creationId xmlns:a16="http://schemas.microsoft.com/office/drawing/2014/main" id="{FC488F90-1FBD-7240-A81E-A31437240BF3}"/>
              </a:ext>
            </a:extLst>
          </p:cNvPr>
          <p:cNvSpPr txBox="1"/>
          <p:nvPr/>
        </p:nvSpPr>
        <p:spPr>
          <a:xfrm>
            <a:off x="5856912" y="5745298"/>
            <a:ext cx="4507698" cy="400110"/>
          </a:xfrm>
          <a:prstGeom prst="rect">
            <a:avLst/>
          </a:prstGeom>
          <a:noFill/>
        </p:spPr>
        <p:txBody>
          <a:bodyPr wrap="square" rtlCol="0">
            <a:spAutoFit/>
          </a:bodyPr>
          <a:lstStyle/>
          <a:p>
            <a:pPr lvl="0"/>
            <a:r>
              <a:rPr lang="en-GB" sz="2000" b="1" i="1" dirty="0">
                <a:solidFill>
                  <a:srgbClr val="4472C4">
                    <a:lumMod val="50000"/>
                  </a:srgbClr>
                </a:solidFill>
              </a:rPr>
              <a:t>They describe the landscapes</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2" name="Imagen 11">
            <a:extLst>
              <a:ext uri="{FF2B5EF4-FFF2-40B4-BE49-F238E27FC236}">
                <a16:creationId xmlns:a16="http://schemas.microsoft.com/office/drawing/2014/main" id="{90D3606D-BF5E-1249-836E-201EFC22386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1000109" y="3232523"/>
            <a:ext cx="1084018" cy="1084018"/>
          </a:xfrm>
          <a:prstGeom prst="rect">
            <a:avLst/>
          </a:prstGeom>
        </p:spPr>
      </p:pic>
      <p:pic>
        <p:nvPicPr>
          <p:cNvPr id="13" name="Imagen 12">
            <a:extLst>
              <a:ext uri="{FF2B5EF4-FFF2-40B4-BE49-F238E27FC236}">
                <a16:creationId xmlns:a16="http://schemas.microsoft.com/office/drawing/2014/main" id="{684F4E73-4428-CB45-876B-A2913ECD495A}"/>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0629526" y="4677638"/>
            <a:ext cx="1760613" cy="1171608"/>
          </a:xfrm>
          <a:prstGeom prst="rect">
            <a:avLst/>
          </a:prstGeom>
        </p:spPr>
      </p:pic>
      <p:pic>
        <p:nvPicPr>
          <p:cNvPr id="51" name="Imagen 50" descr="Imagen que contiene juguete, muñeca&#10;&#10;Descripción generada automáticamente">
            <a:extLst>
              <a:ext uri="{FF2B5EF4-FFF2-40B4-BE49-F238E27FC236}">
                <a16:creationId xmlns:a16="http://schemas.microsoft.com/office/drawing/2014/main" id="{4290D061-267F-704A-9E78-042F7902361F}"/>
              </a:ext>
            </a:extLst>
          </p:cNvPr>
          <p:cNvPicPr>
            <a:picLocks noChangeAspect="1"/>
          </p:cNvPicPr>
          <p:nvPr/>
        </p:nvPicPr>
        <p:blipFill rotWithShape="1">
          <a:blip r:embed="rId12"/>
          <a:srcRect l="25303" t="12688" r="51986"/>
          <a:stretch/>
        </p:blipFill>
        <p:spPr>
          <a:xfrm flipH="1">
            <a:off x="11114328" y="943605"/>
            <a:ext cx="831114" cy="1854229"/>
          </a:xfrm>
          <a:prstGeom prst="rect">
            <a:avLst/>
          </a:prstGeom>
        </p:spPr>
      </p:pic>
    </p:spTree>
    <p:extLst>
      <p:ext uri="{BB962C8B-B14F-4D97-AF65-F5344CB8AC3E}">
        <p14:creationId xmlns:p14="http://schemas.microsoft.com/office/powerpoint/2010/main" val="34367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0" grpId="0"/>
      <p:bldP spid="33" grpId="0"/>
      <p:bldP spid="42" grpId="0"/>
      <p:bldP spid="44" grpId="0"/>
      <p:bldP spid="46"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07F6A58-2404-2B43-82B2-D271FA3826DA}"/>
              </a:ext>
            </a:extLst>
          </p:cNvPr>
          <p:cNvSpPr txBox="1"/>
          <p:nvPr/>
        </p:nvSpPr>
        <p:spPr>
          <a:xfrm>
            <a:off x="155104" y="1238744"/>
            <a:ext cx="9877028" cy="4893647"/>
          </a:xfrm>
          <a:prstGeom prst="rect">
            <a:avLst/>
          </a:prstGeom>
          <a:noFill/>
        </p:spPr>
        <p:txBody>
          <a:bodyPr wrap="square" rtlCol="0">
            <a:spAutoFit/>
          </a:bodyPr>
          <a:lstStyle/>
          <a:p>
            <a:pPr lvl="0" algn="just">
              <a:defRPr/>
            </a:pPr>
            <a:r>
              <a:rPr lang="es-ES" sz="2600" dirty="0">
                <a:solidFill>
                  <a:srgbClr val="4472C4">
                    <a:lumMod val="50000"/>
                  </a:srgbClr>
                </a:solidFill>
              </a:rPr>
              <a:t>Mi hermano Jorge Jesús y yo somos 1</a:t>
            </a:r>
            <a:r>
              <a:rPr lang="es-ES" sz="2600">
                <a:solidFill>
                  <a:srgbClr val="4472C4">
                    <a:lumMod val="50000"/>
                  </a:srgbClr>
                </a:solidFill>
              </a:rPr>
              <a:t>) ________, </a:t>
            </a:r>
            <a:r>
              <a:rPr lang="es-ES" sz="2600" dirty="0">
                <a:solidFill>
                  <a:srgbClr val="4472C4">
                    <a:lumMod val="50000"/>
                  </a:srgbClr>
                </a:solidFill>
              </a:rPr>
              <a:t>pero vivimos en los Estados Unidos. Nuestra casa está en Miami, Florida, en una zona generalmente de población 2) _______. Hay mucha gente extranjera aquí.  Asistimos a un colegio genial donde aprendemos muchas cosas y hacemos ejercicio. Por ejemplo, leemos y escribimos textos 3) _______ personajes* actuales y corremos en el parque. Cuando salimos de clase cogemos el autobús y volvemos a casa. </a:t>
            </a:r>
          </a:p>
          <a:p>
            <a:pPr lvl="0" algn="just">
              <a:defRPr/>
            </a:pPr>
            <a:endParaRPr lang="es-ES" sz="2600" dirty="0">
              <a:solidFill>
                <a:srgbClr val="4472C4">
                  <a:lumMod val="50000"/>
                </a:srgbClr>
              </a:solidFill>
            </a:endParaRPr>
          </a:p>
          <a:p>
            <a:pPr lvl="0" algn="just">
              <a:defRPr/>
            </a:pPr>
            <a:r>
              <a:rPr lang="es-ES" sz="2600" dirty="0">
                <a:solidFill>
                  <a:srgbClr val="4472C4">
                    <a:lumMod val="50000"/>
                  </a:srgbClr>
                </a:solidFill>
              </a:rPr>
              <a:t>Solemos visitar 4) _______ mis abuelos los fines de semana.  5) ____________ ponen mucha comida en la mesa y comemos platos deliciosos. </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854047" y="258166"/>
            <a:ext cx="10740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5" name="Título 4">
            <a:extLst>
              <a:ext uri="{FF2B5EF4-FFF2-40B4-BE49-F238E27FC236}">
                <a16:creationId xmlns:a16="http://schemas.microsoft.com/office/drawing/2014/main" id="{9BC7541D-7EFB-1040-8EA2-C6B7C65231C7}"/>
              </a:ext>
            </a:extLst>
          </p:cNvPr>
          <p:cNvSpPr>
            <a:spLocks noGrp="1"/>
          </p:cNvSpPr>
          <p:nvPr>
            <p:ph type="title"/>
          </p:nvPr>
        </p:nvSpPr>
        <p:spPr>
          <a:xfrm>
            <a:off x="155104" y="369615"/>
            <a:ext cx="10828582" cy="553531"/>
          </a:xfrm>
        </p:spPr>
        <p:txBody>
          <a:bodyPr>
            <a:noAutofit/>
          </a:bodyPr>
          <a:lstStyle/>
          <a:p>
            <a:r>
              <a:rPr lang="es-ES" sz="2400" b="1" dirty="0"/>
              <a:t>Lee y completa el texto. ¿Cuál es la palabra correcta para cada espacio en blanco? Luego, escucha y comprueba las respuestas.</a:t>
            </a:r>
            <a:endParaRPr lang="es-GB" sz="2400" b="1" dirty="0"/>
          </a:p>
        </p:txBody>
      </p:sp>
      <p:sp>
        <p:nvSpPr>
          <p:cNvPr id="3" name="CuadroTexto 2">
            <a:extLst>
              <a:ext uri="{FF2B5EF4-FFF2-40B4-BE49-F238E27FC236}">
                <a16:creationId xmlns:a16="http://schemas.microsoft.com/office/drawing/2014/main" id="{C48842BD-D623-F74B-8FEE-7495A968D855}"/>
              </a:ext>
            </a:extLst>
          </p:cNvPr>
          <p:cNvSpPr txBox="1"/>
          <p:nvPr/>
        </p:nvSpPr>
        <p:spPr>
          <a:xfrm>
            <a:off x="7325510" y="1217825"/>
            <a:ext cx="1598515" cy="492443"/>
          </a:xfrm>
          <a:prstGeom prst="rect">
            <a:avLst/>
          </a:prstGeom>
          <a:noFill/>
        </p:spPr>
        <p:txBody>
          <a:bodyPr wrap="none" rtlCol="0">
            <a:spAutoFit/>
          </a:bodyPr>
          <a:lstStyle/>
          <a:p>
            <a:pPr algn="l"/>
            <a:r>
              <a:rPr lang="es-GB" sz="2600" b="1" dirty="0">
                <a:solidFill>
                  <a:schemeClr val="accent2"/>
                </a:solidFill>
              </a:rPr>
              <a:t>cubanos</a:t>
            </a:r>
          </a:p>
        </p:txBody>
      </p:sp>
      <p:sp>
        <p:nvSpPr>
          <p:cNvPr id="20" name="CuadroTexto 19">
            <a:extLst>
              <a:ext uri="{FF2B5EF4-FFF2-40B4-BE49-F238E27FC236}">
                <a16:creationId xmlns:a16="http://schemas.microsoft.com/office/drawing/2014/main" id="{05C4BD29-1C33-744D-A3A7-F5CBA8E81FFB}"/>
              </a:ext>
            </a:extLst>
          </p:cNvPr>
          <p:cNvSpPr txBox="1"/>
          <p:nvPr/>
        </p:nvSpPr>
        <p:spPr>
          <a:xfrm>
            <a:off x="8519948" y="2004947"/>
            <a:ext cx="1457450" cy="492443"/>
          </a:xfrm>
          <a:prstGeom prst="rect">
            <a:avLst/>
          </a:prstGeom>
          <a:noFill/>
        </p:spPr>
        <p:txBody>
          <a:bodyPr wrap="none" rtlCol="0">
            <a:spAutoFit/>
          </a:bodyPr>
          <a:lstStyle/>
          <a:p>
            <a:pPr algn="l"/>
            <a:r>
              <a:rPr lang="es-GB" sz="2600" b="1" dirty="0">
                <a:solidFill>
                  <a:schemeClr val="accent2"/>
                </a:solidFill>
              </a:rPr>
              <a:t>cubana</a:t>
            </a:r>
          </a:p>
        </p:txBody>
      </p:sp>
      <p:sp>
        <p:nvSpPr>
          <p:cNvPr id="21" name="CuadroTexto 20">
            <a:extLst>
              <a:ext uri="{FF2B5EF4-FFF2-40B4-BE49-F238E27FC236}">
                <a16:creationId xmlns:a16="http://schemas.microsoft.com/office/drawing/2014/main" id="{CF7FEEBC-8F27-294D-82FC-706EBE5667FB}"/>
              </a:ext>
            </a:extLst>
          </p:cNvPr>
          <p:cNvSpPr txBox="1"/>
          <p:nvPr/>
        </p:nvSpPr>
        <p:spPr>
          <a:xfrm>
            <a:off x="3536615" y="4797408"/>
            <a:ext cx="404278" cy="492443"/>
          </a:xfrm>
          <a:prstGeom prst="rect">
            <a:avLst/>
          </a:prstGeom>
          <a:noFill/>
        </p:spPr>
        <p:txBody>
          <a:bodyPr wrap="none" rtlCol="0">
            <a:spAutoFit/>
          </a:bodyPr>
          <a:lstStyle/>
          <a:p>
            <a:pPr algn="l"/>
            <a:r>
              <a:rPr lang="es-GB" sz="2600" b="1" dirty="0">
                <a:solidFill>
                  <a:schemeClr val="accent2"/>
                </a:solidFill>
              </a:rPr>
              <a:t>a</a:t>
            </a:r>
          </a:p>
        </p:txBody>
      </p:sp>
      <p:sp>
        <p:nvSpPr>
          <p:cNvPr id="22" name="CuadroTexto 21">
            <a:extLst>
              <a:ext uri="{FF2B5EF4-FFF2-40B4-BE49-F238E27FC236}">
                <a16:creationId xmlns:a16="http://schemas.microsoft.com/office/drawing/2014/main" id="{B12DE79F-D1D0-B349-90BC-235C82E9CDB1}"/>
              </a:ext>
            </a:extLst>
          </p:cNvPr>
          <p:cNvSpPr txBox="1"/>
          <p:nvPr/>
        </p:nvSpPr>
        <p:spPr>
          <a:xfrm>
            <a:off x="621948" y="5192858"/>
            <a:ext cx="2447823" cy="492443"/>
          </a:xfrm>
          <a:prstGeom prst="rect">
            <a:avLst/>
          </a:prstGeom>
          <a:noFill/>
        </p:spPr>
        <p:txBody>
          <a:bodyPr wrap="square" rtlCol="0">
            <a:spAutoFit/>
          </a:bodyPr>
          <a:lstStyle/>
          <a:p>
            <a:pPr algn="l"/>
            <a:r>
              <a:rPr lang="es-GB" sz="2600" b="1" dirty="0">
                <a:solidFill>
                  <a:schemeClr val="accent2"/>
                </a:solidFill>
              </a:rPr>
              <a:t>Normalmente</a:t>
            </a:r>
          </a:p>
        </p:txBody>
      </p:sp>
      <p:sp>
        <p:nvSpPr>
          <p:cNvPr id="23" name="CuadroTexto 22">
            <a:extLst>
              <a:ext uri="{FF2B5EF4-FFF2-40B4-BE49-F238E27FC236}">
                <a16:creationId xmlns:a16="http://schemas.microsoft.com/office/drawing/2014/main" id="{6C00CCF7-F8BA-244E-9EEA-83F2834E2599}"/>
              </a:ext>
            </a:extLst>
          </p:cNvPr>
          <p:cNvSpPr txBox="1"/>
          <p:nvPr/>
        </p:nvSpPr>
        <p:spPr>
          <a:xfrm>
            <a:off x="8818972" y="3182778"/>
            <a:ext cx="1085554" cy="492443"/>
          </a:xfrm>
          <a:prstGeom prst="rect">
            <a:avLst/>
          </a:prstGeom>
          <a:noFill/>
        </p:spPr>
        <p:txBody>
          <a:bodyPr wrap="none" rtlCol="0">
            <a:spAutoFit/>
          </a:bodyPr>
          <a:lstStyle/>
          <a:p>
            <a:pPr algn="l"/>
            <a:r>
              <a:rPr lang="es-GB" sz="2600" b="1" dirty="0">
                <a:solidFill>
                  <a:schemeClr val="accent2"/>
                </a:solidFill>
              </a:rPr>
              <a:t>sobre</a:t>
            </a:r>
          </a:p>
        </p:txBody>
      </p:sp>
      <p:sp>
        <p:nvSpPr>
          <p:cNvPr id="4" name="CuadroTexto 3">
            <a:extLst>
              <a:ext uri="{FF2B5EF4-FFF2-40B4-BE49-F238E27FC236}">
                <a16:creationId xmlns:a16="http://schemas.microsoft.com/office/drawing/2014/main" id="{4F595287-3C52-5B49-BA6F-8766D7ECC8C7}"/>
              </a:ext>
            </a:extLst>
          </p:cNvPr>
          <p:cNvSpPr txBox="1"/>
          <p:nvPr/>
        </p:nvSpPr>
        <p:spPr>
          <a:xfrm>
            <a:off x="4366805" y="5953255"/>
            <a:ext cx="5808000" cy="400110"/>
          </a:xfrm>
          <a:prstGeom prst="rect">
            <a:avLst/>
          </a:prstGeom>
          <a:noFill/>
        </p:spPr>
        <p:txBody>
          <a:bodyPr wrap="none" rtlCol="0">
            <a:spAutoFit/>
          </a:bodyPr>
          <a:lstStyle/>
          <a:p>
            <a:pPr algn="l"/>
            <a:r>
              <a:rPr lang="es-GB" sz="2000" dirty="0">
                <a:solidFill>
                  <a:schemeClr val="accent5">
                    <a:lumMod val="50000"/>
                  </a:schemeClr>
                </a:solidFill>
              </a:rPr>
              <a:t>*personaje </a:t>
            </a:r>
            <a:r>
              <a:rPr lang="es-GB" sz="2000">
                <a:solidFill>
                  <a:schemeClr val="accent5">
                    <a:lumMod val="50000"/>
                  </a:schemeClr>
                </a:solidFill>
              </a:rPr>
              <a:t>= </a:t>
            </a:r>
            <a:r>
              <a:rPr lang="en-GB" sz="2000">
                <a:solidFill>
                  <a:schemeClr val="accent5">
                    <a:lumMod val="50000"/>
                  </a:schemeClr>
                </a:solidFill>
              </a:rPr>
              <a:t>character (e.g. in film)</a:t>
            </a:r>
            <a:r>
              <a:rPr lang="es-GB" sz="2000">
                <a:solidFill>
                  <a:schemeClr val="accent5">
                    <a:lumMod val="50000"/>
                  </a:schemeClr>
                </a:solidFill>
              </a:rPr>
              <a:t>, </a:t>
            </a:r>
            <a:r>
              <a:rPr lang="es-GB" sz="2000" dirty="0">
                <a:solidFill>
                  <a:schemeClr val="accent5">
                    <a:lumMod val="50000"/>
                  </a:schemeClr>
                </a:solidFill>
              </a:rPr>
              <a:t>celebrity</a:t>
            </a:r>
          </a:p>
        </p:txBody>
      </p:sp>
      <p:graphicFrame>
        <p:nvGraphicFramePr>
          <p:cNvPr id="18" name="Tabla 2">
            <a:extLst>
              <a:ext uri="{FF2B5EF4-FFF2-40B4-BE49-F238E27FC236}">
                <a16:creationId xmlns:a16="http://schemas.microsoft.com/office/drawing/2014/main" id="{E2E57E5A-7A52-6948-A5BD-8BB001BAE717}"/>
              </a:ext>
            </a:extLst>
          </p:cNvPr>
          <p:cNvGraphicFramePr>
            <a:graphicFrameLocks noGrp="1"/>
          </p:cNvGraphicFramePr>
          <p:nvPr>
            <p:extLst>
              <p:ext uri="{D42A27DB-BD31-4B8C-83A1-F6EECF244321}">
                <p14:modId xmlns:p14="http://schemas.microsoft.com/office/powerpoint/2010/main" val="3093709030"/>
              </p:ext>
            </p:extLst>
          </p:nvPr>
        </p:nvGraphicFramePr>
        <p:xfrm>
          <a:off x="10174805" y="1431548"/>
          <a:ext cx="1901245" cy="4663440"/>
        </p:xfrm>
        <a:graphic>
          <a:graphicData uri="http://schemas.openxmlformats.org/drawingml/2006/table">
            <a:tbl>
              <a:tblPr firstRow="1" bandRow="1">
                <a:tableStyleId>{5DA37D80-6434-44D0-A028-1B22A696006F}</a:tableStyleId>
              </a:tblPr>
              <a:tblGrid>
                <a:gridCol w="1901245">
                  <a:extLst>
                    <a:ext uri="{9D8B030D-6E8A-4147-A177-3AD203B41FA5}">
                      <a16:colId xmlns:a16="http://schemas.microsoft.com/office/drawing/2014/main" val="1206814716"/>
                    </a:ext>
                  </a:extLst>
                </a:gridCol>
              </a:tblGrid>
              <a:tr h="564462">
                <a:tc>
                  <a:txBody>
                    <a:bodyPr/>
                    <a:lstStyle/>
                    <a:p>
                      <a:pPr algn="ctr"/>
                      <a:r>
                        <a:rPr lang="es-GB" sz="2000" dirty="0">
                          <a:solidFill>
                            <a:schemeClr val="accent5">
                              <a:lumMod val="50000"/>
                            </a:schemeClr>
                          </a:solidFill>
                        </a:rPr>
                        <a:t>Palabras posibles</a:t>
                      </a:r>
                    </a:p>
                  </a:txBody>
                  <a:tcPr>
                    <a:noFill/>
                  </a:tcPr>
                </a:tc>
                <a:extLst>
                  <a:ext uri="{0D108BD9-81ED-4DB2-BD59-A6C34878D82A}">
                    <a16:rowId xmlns:a16="http://schemas.microsoft.com/office/drawing/2014/main" val="3054638344"/>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normalmente</a:t>
                      </a:r>
                    </a:p>
                  </a:txBody>
                  <a:tcPr>
                    <a:noFill/>
                  </a:tcPr>
                </a:tc>
                <a:extLst>
                  <a:ext uri="{0D108BD9-81ED-4DB2-BD59-A6C34878D82A}">
                    <a16:rowId xmlns:a16="http://schemas.microsoft.com/office/drawing/2014/main" val="814963833"/>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noventa</a:t>
                      </a:r>
                      <a:endParaRPr lang="es-GB" sz="2000" dirty="0">
                        <a:solidFill>
                          <a:schemeClr val="accent5">
                            <a:lumMod val="50000"/>
                          </a:schemeClr>
                        </a:solidFill>
                      </a:endParaRPr>
                    </a:p>
                  </a:txBody>
                  <a:tcPr>
                    <a:noFill/>
                  </a:tcPr>
                </a:tc>
                <a:extLst>
                  <a:ext uri="{0D108BD9-81ED-4DB2-BD59-A6C34878D82A}">
                    <a16:rowId xmlns:a16="http://schemas.microsoft.com/office/drawing/2014/main" val="485104652"/>
                  </a:ext>
                </a:extLst>
              </a:tr>
              <a:tr h="319044">
                <a:tc>
                  <a:txBody>
                    <a:bodyPr/>
                    <a:lstStyle/>
                    <a:p>
                      <a:pPr algn="ctr"/>
                      <a:r>
                        <a:rPr lang="es-GB" sz="2000">
                          <a:solidFill>
                            <a:schemeClr val="accent5">
                              <a:lumMod val="50000"/>
                            </a:schemeClr>
                          </a:solidFill>
                        </a:rPr>
                        <a:t>sobre</a:t>
                      </a:r>
                      <a:endParaRPr lang="es-GB" sz="2000" dirty="0">
                        <a:solidFill>
                          <a:schemeClr val="accent5">
                            <a:lumMod val="50000"/>
                          </a:schemeClr>
                        </a:solidFill>
                      </a:endParaRPr>
                    </a:p>
                  </a:txBody>
                  <a:tcPr>
                    <a:noFill/>
                  </a:tcPr>
                </a:tc>
                <a:extLst>
                  <a:ext uri="{0D108BD9-81ED-4DB2-BD59-A6C34878D82A}">
                    <a16:rowId xmlns:a16="http://schemas.microsoft.com/office/drawing/2014/main" val="554556084"/>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cubanos</a:t>
                      </a:r>
                    </a:p>
                  </a:txBody>
                  <a:tcPr>
                    <a:noFill/>
                  </a:tcPr>
                </a:tc>
                <a:extLst>
                  <a:ext uri="{0D108BD9-81ED-4DB2-BD59-A6C34878D82A}">
                    <a16:rowId xmlns:a16="http://schemas.microsoft.com/office/drawing/2014/main" val="3852552290"/>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porque</a:t>
                      </a:r>
                      <a:endParaRPr lang="es-GB" sz="2000" dirty="0">
                        <a:solidFill>
                          <a:schemeClr val="accent5">
                            <a:lumMod val="50000"/>
                          </a:schemeClr>
                        </a:solidFill>
                      </a:endParaRPr>
                    </a:p>
                  </a:txBody>
                  <a:tcPr>
                    <a:noFill/>
                  </a:tcPr>
                </a:tc>
                <a:extLst>
                  <a:ext uri="{0D108BD9-81ED-4DB2-BD59-A6C34878D82A}">
                    <a16:rowId xmlns:a16="http://schemas.microsoft.com/office/drawing/2014/main" val="1109866478"/>
                  </a:ext>
                </a:extLst>
              </a:tr>
              <a:tr h="319044">
                <a:tc>
                  <a:txBody>
                    <a:bodyPr/>
                    <a:lstStyle/>
                    <a:p>
                      <a:pPr algn="ctr"/>
                      <a:r>
                        <a:rPr lang="en-GB" sz="2000">
                          <a:solidFill>
                            <a:schemeClr val="accent5">
                              <a:lumMod val="50000"/>
                            </a:schemeClr>
                          </a:solidFill>
                        </a:rPr>
                        <a:t>camiseta</a:t>
                      </a:r>
                      <a:endParaRPr lang="es-GB" sz="2000" dirty="0">
                        <a:solidFill>
                          <a:schemeClr val="accent5">
                            <a:lumMod val="50000"/>
                          </a:schemeClr>
                        </a:solidFill>
                      </a:endParaRPr>
                    </a:p>
                  </a:txBody>
                  <a:tcPr>
                    <a:noFill/>
                  </a:tcPr>
                </a:tc>
                <a:extLst>
                  <a:ext uri="{0D108BD9-81ED-4DB2-BD59-A6C34878D82A}">
                    <a16:rowId xmlns:a16="http://schemas.microsoft.com/office/drawing/2014/main" val="1642146010"/>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cubana</a:t>
                      </a:r>
                    </a:p>
                  </a:txBody>
                  <a:tcPr>
                    <a:noFill/>
                  </a:tcPr>
                </a:tc>
                <a:extLst>
                  <a:ext uri="{0D108BD9-81ED-4DB2-BD59-A6C34878D82A}">
                    <a16:rowId xmlns:a16="http://schemas.microsoft.com/office/drawing/2014/main" val="3889005904"/>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accent5">
                              <a:lumMod val="50000"/>
                            </a:schemeClr>
                          </a:solidFill>
                        </a:rPr>
                        <a:t>a</a:t>
                      </a:r>
                    </a:p>
                  </a:txBody>
                  <a:tcPr>
                    <a:noFill/>
                  </a:tcPr>
                </a:tc>
                <a:extLst>
                  <a:ext uri="{0D108BD9-81ED-4DB2-BD59-A6C34878D82A}">
                    <a16:rowId xmlns:a16="http://schemas.microsoft.com/office/drawing/2014/main" val="1568855671"/>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nunca</a:t>
                      </a:r>
                      <a:endParaRPr lang="es-GB" sz="2000" dirty="0">
                        <a:solidFill>
                          <a:schemeClr val="accent5">
                            <a:lumMod val="50000"/>
                          </a:schemeClr>
                        </a:solidFill>
                      </a:endParaRPr>
                    </a:p>
                  </a:txBody>
                  <a:tcPr>
                    <a:noFill/>
                  </a:tcPr>
                </a:tc>
                <a:extLst>
                  <a:ext uri="{0D108BD9-81ED-4DB2-BD59-A6C34878D82A}">
                    <a16:rowId xmlns:a16="http://schemas.microsoft.com/office/drawing/2014/main" val="2382865562"/>
                  </a:ext>
                </a:extLst>
              </a:tr>
              <a:tr h="319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vais</a:t>
                      </a:r>
                      <a:endParaRPr lang="es-GB" sz="2000" dirty="0">
                        <a:solidFill>
                          <a:schemeClr val="accent5">
                            <a:lumMod val="50000"/>
                          </a:schemeClr>
                        </a:solidFill>
                      </a:endParaRPr>
                    </a:p>
                  </a:txBody>
                  <a:tcPr>
                    <a:noFill/>
                  </a:tcPr>
                </a:tc>
                <a:extLst>
                  <a:ext uri="{0D108BD9-81ED-4DB2-BD59-A6C34878D82A}">
                    <a16:rowId xmlns:a16="http://schemas.microsoft.com/office/drawing/2014/main" val="4131641809"/>
                  </a:ext>
                </a:extLst>
              </a:tr>
            </a:tbl>
          </a:graphicData>
        </a:graphic>
      </p:graphicFrame>
      <p:pic>
        <p:nvPicPr>
          <p:cNvPr id="15" name="Imagen 14" descr="Imagen que contiene juguete, muñeca&#10;&#10;Descripción generada automáticamente">
            <a:extLst>
              <a:ext uri="{FF2B5EF4-FFF2-40B4-BE49-F238E27FC236}">
                <a16:creationId xmlns:a16="http://schemas.microsoft.com/office/drawing/2014/main" id="{70EAD342-22A9-FB4A-9808-68D26D5077D2}"/>
              </a:ext>
            </a:extLst>
          </p:cNvPr>
          <p:cNvPicPr>
            <a:picLocks noChangeAspect="1"/>
          </p:cNvPicPr>
          <p:nvPr/>
        </p:nvPicPr>
        <p:blipFill rotWithShape="1">
          <a:blip r:embed="rId5"/>
          <a:srcRect l="22983" r="51093"/>
          <a:stretch/>
        </p:blipFill>
        <p:spPr>
          <a:xfrm flipH="1">
            <a:off x="11517528" y="414745"/>
            <a:ext cx="820498" cy="1782062"/>
          </a:xfrm>
          <a:prstGeom prst="rect">
            <a:avLst/>
          </a:prstGeom>
        </p:spPr>
      </p:pic>
      <p:sp>
        <p:nvSpPr>
          <p:cNvPr id="9" name="CuadroTexto 8">
            <a:extLst>
              <a:ext uri="{FF2B5EF4-FFF2-40B4-BE49-F238E27FC236}">
                <a16:creationId xmlns:a16="http://schemas.microsoft.com/office/drawing/2014/main" id="{6C307BDE-FF3E-DA43-B780-47D4C9E06C01}"/>
              </a:ext>
            </a:extLst>
          </p:cNvPr>
          <p:cNvSpPr txBox="1"/>
          <p:nvPr/>
        </p:nvSpPr>
        <p:spPr>
          <a:xfrm>
            <a:off x="9919246" y="206963"/>
            <a:ext cx="873957" cy="461665"/>
          </a:xfrm>
          <a:prstGeom prst="rect">
            <a:avLst/>
          </a:prstGeom>
          <a:noFill/>
        </p:spPr>
        <p:txBody>
          <a:bodyPr wrap="none" rtlCol="0">
            <a:spAutoFit/>
          </a:bodyPr>
          <a:lstStyle/>
          <a:p>
            <a:pPr algn="l"/>
            <a:r>
              <a:rPr lang="es-GB" sz="2400" dirty="0">
                <a:solidFill>
                  <a:schemeClr val="accent5">
                    <a:lumMod val="50000"/>
                  </a:schemeClr>
                </a:solidFill>
              </a:rPr>
              <a:t>[1/2]</a:t>
            </a:r>
          </a:p>
        </p:txBody>
      </p:sp>
      <p:pic>
        <p:nvPicPr>
          <p:cNvPr id="10" name="Full text Part 1" descr="Full text Part 1">
            <a:hlinkClick r:id="" action="ppaction://media"/>
            <a:extLst>
              <a:ext uri="{FF2B5EF4-FFF2-40B4-BE49-F238E27FC236}">
                <a16:creationId xmlns:a16="http://schemas.microsoft.com/office/drawing/2014/main" id="{B0B7F485-32CA-B44A-A4B6-185BBE3D3A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1391" y="618748"/>
            <a:ext cx="812800" cy="812800"/>
          </a:xfrm>
          <a:prstGeom prst="rect">
            <a:avLst/>
          </a:prstGeom>
        </p:spPr>
      </p:pic>
    </p:spTree>
    <p:extLst>
      <p:ext uri="{BB962C8B-B14F-4D97-AF65-F5344CB8AC3E}">
        <p14:creationId xmlns:p14="http://schemas.microsoft.com/office/powerpoint/2010/main" val="21732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3" grpId="0"/>
      <p:bldP spid="20" grpId="0"/>
      <p:bldP spid="21" grpId="0"/>
      <p:bldP spid="2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6063</TotalTime>
  <Words>9391</Words>
  <Application>Microsoft Macintosh PowerPoint</Application>
  <PresentationFormat>Widescreen</PresentationFormat>
  <Paragraphs>1064</Paragraphs>
  <Slides>37</Slides>
  <Notes>37</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Arial</vt:lpstr>
      <vt:lpstr>Bradley Hand</vt:lpstr>
      <vt:lpstr>Britannic Bold</vt:lpstr>
      <vt:lpstr>Calibri</vt:lpstr>
      <vt:lpstr>Century Gothic</vt:lpstr>
      <vt:lpstr>Century Gothic (Body)</vt:lpstr>
      <vt:lpstr>Century Schoolbook</vt:lpstr>
      <vt:lpstr>Chalkboard</vt:lpstr>
      <vt:lpstr>Cooper Black</vt:lpstr>
      <vt:lpstr>Lucida Console</vt:lpstr>
      <vt:lpstr>Tw Cen MT</vt:lpstr>
      <vt:lpstr>1_Office Theme</vt:lpstr>
      <vt:lpstr>3_Office Theme</vt:lpstr>
      <vt:lpstr>Talking about the lives of Spanish speakers in the USA</vt:lpstr>
      <vt:lpstr>Vocabulario</vt:lpstr>
      <vt:lpstr>Vocabulario</vt:lpstr>
      <vt:lpstr>Vocabulario</vt:lpstr>
      <vt:lpstr>Vocabulario</vt:lpstr>
      <vt:lpstr>Talking about what ‘we’ and ‘they’ do -er &amp; -ir verbs in 1st and 3rd person plural</vt:lpstr>
      <vt:lpstr>Una familia cubana en Estados Unidos</vt:lpstr>
      <vt:lpstr>María de los Ángeles habla sobre la vida de su familia en Estados Unidos. Escucha y completa la tabla.</vt:lpstr>
      <vt:lpstr>Lee y completa el texto. ¿Cuál es la palabra correcta para cada espacio en blanco? Luego, escucha y comprueba las respuestas.</vt:lpstr>
      <vt:lpstr>Lee y completa la segunda parte del texto. Escribe la mejor palabra para cada espacio y escucha el audio:</vt:lpstr>
      <vt:lpstr>leer / hablar</vt:lpstr>
      <vt:lpstr>Ahora contesta las preguntas en inglés.  ¿En qué parte del texto está la respuesta?</vt:lpstr>
      <vt:lpstr>Respuestas</vt:lpstr>
      <vt:lpstr>Escucha cada audio y decide cómo puede terminar la frase.</vt:lpstr>
      <vt:lpstr>Escucha cada audio y decide cómo puede terminar la frase.</vt:lpstr>
      <vt:lpstr>Una familia cubana en  Estados Unidos</vt:lpstr>
      <vt:lpstr>Una familia cubana en  Estados Unidos </vt:lpstr>
      <vt:lpstr>Una familia cubana en  Estados Unidos </vt:lpstr>
      <vt:lpstr>Una familia cubana en  Estados Unidos </vt:lpstr>
      <vt:lpstr>Una familia cubana en  Estados Unidos </vt:lpstr>
      <vt:lpstr>Una familia cubana en  Estados Unidos </vt:lpstr>
      <vt:lpstr>Talking about the lives of Spanish speakers in the USA [2]</vt:lpstr>
      <vt:lpstr>Pronuncia cada palabra correctamente.</vt:lpstr>
      <vt:lpstr>Vocabulario</vt:lpstr>
      <vt:lpstr>Vocabulario</vt:lpstr>
      <vt:lpstr>Vocabulario</vt:lpstr>
      <vt:lpstr>Lee unas frases sobre latinoamericanos en Estados Unidos. ¿Qué piensas? ¿Son verdaderas o falsas?</vt:lpstr>
      <vt:lpstr>Talking about what ‘we’ did 1st person plural (-imos)</vt:lpstr>
      <vt:lpstr>Lee cada frase y escribe el verbo en la forma de infinitivo.  ¿Es un verbo en –er o –ir?  Decide si el verbo es en el pasado o puede ser presente / pasado.</vt:lpstr>
      <vt:lpstr>Escucha las frases. Escribe el verbo en la forma del infinitivo. ¿Es un verbo en –er o –ir?  Decide también cómo traducir el verbo.</vt:lpstr>
      <vt:lpstr>Talking about what ‘we’ did 1st person plural (-amos)</vt:lpstr>
      <vt:lpstr>Los abuelos hablan con María de los Ángeles y Jorge Jesús. Lee la conversación y escribe la traducción de las frases.</vt:lpstr>
      <vt:lpstr>Respuestas</vt:lpstr>
      <vt:lpstr>Ahora lee el texto con tu pareja para practicar la pronunciación. ¡Atención a las palabras con ‘ge’ y ‘je’!</vt:lpstr>
      <vt:lpstr>¿Cuál es tu opinión sobre la historia?</vt:lpstr>
      <vt:lpstr>¡Ahora tú! Escribe sobre una experiencia en tu vida.</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Louise Caruso</cp:lastModifiedBy>
  <cp:revision>153</cp:revision>
  <dcterms:created xsi:type="dcterms:W3CDTF">2021-06-23T17:04:36Z</dcterms:created>
  <dcterms:modified xsi:type="dcterms:W3CDTF">2021-12-09T12:38:40Z</dcterms:modified>
</cp:coreProperties>
</file>