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738" r:id="rId2"/>
    <p:sldId id="257" r:id="rId3"/>
    <p:sldId id="717" r:id="rId4"/>
    <p:sldId id="724" r:id="rId5"/>
    <p:sldId id="709" r:id="rId6"/>
    <p:sldId id="726" r:id="rId7"/>
    <p:sldId id="492" r:id="rId8"/>
    <p:sldId id="614" r:id="rId9"/>
    <p:sldId id="727" r:id="rId10"/>
    <p:sldId id="669" r:id="rId11"/>
    <p:sldId id="273" r:id="rId12"/>
    <p:sldId id="728" r:id="rId13"/>
    <p:sldId id="723" r:id="rId14"/>
    <p:sldId id="694" r:id="rId15"/>
    <p:sldId id="729" r:id="rId16"/>
    <p:sldId id="701" r:id="rId17"/>
    <p:sldId id="703" r:id="rId18"/>
    <p:sldId id="716" r:id="rId19"/>
    <p:sldId id="730" r:id="rId20"/>
    <p:sldId id="275" r:id="rId21"/>
    <p:sldId id="731" r:id="rId22"/>
    <p:sldId id="611" r:id="rId23"/>
    <p:sldId id="676" r:id="rId24"/>
    <p:sldId id="677" r:id="rId25"/>
    <p:sldId id="678" r:id="rId26"/>
    <p:sldId id="732" r:id="rId27"/>
    <p:sldId id="274" r:id="rId28"/>
    <p:sldId id="710" r:id="rId29"/>
    <p:sldId id="733" r:id="rId30"/>
    <p:sldId id="734" r:id="rId31"/>
    <p:sldId id="285" r:id="rId32"/>
    <p:sldId id="286" r:id="rId33"/>
    <p:sldId id="621" r:id="rId34"/>
    <p:sldId id="287" r:id="rId35"/>
    <p:sldId id="618" r:id="rId36"/>
    <p:sldId id="735" r:id="rId37"/>
    <p:sldId id="261" r:id="rId38"/>
    <p:sldId id="321" r:id="rId39"/>
    <p:sldId id="322" r:id="rId40"/>
    <p:sldId id="323" r:id="rId41"/>
    <p:sldId id="324" r:id="rId42"/>
    <p:sldId id="736" r:id="rId43"/>
    <p:sldId id="679" r:id="rId44"/>
    <p:sldId id="602" r:id="rId45"/>
    <p:sldId id="737" r:id="rId46"/>
    <p:sldId id="69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872"/>
  </p:normalViewPr>
  <p:slideViewPr>
    <p:cSldViewPr snapToGrid="0" snapToObjects="1">
      <p:cViewPr varScale="1">
        <p:scale>
          <a:sx n="111" d="100"/>
          <a:sy n="111" d="100"/>
        </p:scale>
        <p:origin x="6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D65DFAEA-354D-3F4F-97E6-141CA9C49F9E}" type="datetimeFigureOut">
              <a:rPr lang="en-US" smtClean="0"/>
              <a:pPr/>
              <a:t>5/10/22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122A2C91-5DB8-0D4A-8E0A-16A8997F40E8}" type="slidenum">
              <a:rPr lang="en-US" smtClean="0"/>
              <a:pPr/>
              <a:t>‹#›</a:t>
            </a:fld>
            <a:endParaRPr lang="en-US" dirty="0"/>
          </a:p>
        </p:txBody>
      </p:sp>
    </p:spTree>
    <p:extLst>
      <p:ext uri="{BB962C8B-B14F-4D97-AF65-F5344CB8AC3E}">
        <p14:creationId xmlns:p14="http://schemas.microsoft.com/office/powerpoint/2010/main" val="831839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pload.wikimedia.org/wikipedia/commons/5/5a/Brothers_Grimm_Blow.jp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3ryohiCVq3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youtube.com/watch?v=Cz1rJtlGHV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deutschlandfunkkultur.de/muslim-oder-moslem-respekt-drueckt-sich-auch-in-der.1278.de.html?dram:article_id=492434"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www.duden.de/rechtschreibung/Muslim" TargetMode="External"/><Relationship Id="rId4" Type="http://schemas.openxmlformats.org/officeDocument/2006/relationships/hyperlink" Target="https://www.duden.de/rechtschreibung/Mosle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br>
              <a:rPr lang="en-GB" dirty="0"/>
            </a:br>
            <a:br>
              <a:rPr lang="en-GB" b="1" dirty="0"/>
            </a:br>
            <a:r>
              <a:rPr lang="en-GB" b="1" dirty="0"/>
              <a:t>Aim: </a:t>
            </a:r>
            <a:r>
              <a:rPr lang="en-GB" b="0" dirty="0"/>
              <a:t>To practise transcribing and then pronouncing unknown cognates that are pronounced with different stress from their English equivalents.</a:t>
            </a:r>
            <a:br>
              <a:rPr lang="en-GB" dirty="0"/>
            </a:br>
            <a:br>
              <a:rPr lang="en-GB" dirty="0"/>
            </a:br>
            <a:r>
              <a:rPr lang="en-GB" b="1" dirty="0"/>
              <a:t>Procedure:</a:t>
            </a:r>
            <a:br>
              <a:rPr lang="en-GB" dirty="0"/>
            </a:br>
            <a:r>
              <a:rPr lang="en-GB" dirty="0"/>
              <a:t>1. Click to play audio.</a:t>
            </a:r>
          </a:p>
          <a:p>
            <a:r>
              <a:rPr lang="en-GB" dirty="0"/>
              <a:t>2. Students listen and transcribe the missing cognates.</a:t>
            </a:r>
          </a:p>
          <a:p>
            <a:r>
              <a:rPr lang="en-GB" dirty="0"/>
              <a:t>3. Click to reveal answers.</a:t>
            </a:r>
          </a:p>
          <a:p>
            <a:r>
              <a:rPr lang="en-GB" dirty="0"/>
              <a:t>4. Click to bring up the 2</a:t>
            </a:r>
            <a:r>
              <a:rPr lang="en-GB" baseline="30000" dirty="0"/>
              <a:t>nd</a:t>
            </a:r>
            <a:r>
              <a:rPr lang="en-GB" dirty="0"/>
              <a:t> task instruction.  Ensure that the meaning of ‘</a:t>
            </a:r>
            <a:r>
              <a:rPr lang="en-GB" dirty="0" err="1"/>
              <a:t>Betonung</a:t>
            </a:r>
            <a:r>
              <a:rPr lang="en-GB" dirty="0"/>
              <a:t>’ is clear, and tell students that German cognates are often stressed on the 2</a:t>
            </a:r>
            <a:r>
              <a:rPr lang="en-GB" baseline="30000" dirty="0"/>
              <a:t>nd</a:t>
            </a:r>
            <a:r>
              <a:rPr lang="en-GB" dirty="0"/>
              <a:t> syllable, whereas the equivalent words in English often stress the first syllable .</a:t>
            </a:r>
          </a:p>
          <a:p>
            <a:r>
              <a:rPr lang="en-GB" dirty="0"/>
              <a:t>5. Students read the sentences aloud, putting the stress on the underlined syllable, and comparing with English.</a:t>
            </a:r>
            <a:br>
              <a:rPr lang="en-GB" dirty="0"/>
            </a:br>
            <a:r>
              <a:rPr lang="en-GB" dirty="0"/>
              <a:t>6. Students might also be asked to identify any cognates or near cognates in the text that have the same stress as in English: </a:t>
            </a:r>
            <a:r>
              <a:rPr lang="en-GB" sz="1200" kern="1200" dirty="0">
                <a:solidFill>
                  <a:schemeClr val="tx1"/>
                </a:solidFill>
                <a:effectLst/>
                <a:ea typeface="+mn-ea"/>
                <a:cs typeface="+mn-cs"/>
              </a:rPr>
              <a:t>the 1-syllable words, Fans, Shows, but also Castings, </a:t>
            </a:r>
            <a:r>
              <a:rPr lang="en-GB" sz="1200" kern="1200" dirty="0" err="1">
                <a:solidFill>
                  <a:schemeClr val="tx1"/>
                </a:solidFill>
                <a:effectLst/>
                <a:ea typeface="+mn-ea"/>
                <a:cs typeface="+mn-cs"/>
              </a:rPr>
              <a:t>Publikum</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Medien</a:t>
            </a:r>
            <a:r>
              <a:rPr lang="en-GB" sz="1200" kern="1200" dirty="0">
                <a:solidFill>
                  <a:schemeClr val="tx1"/>
                </a:solidFill>
                <a:effectLst/>
                <a:ea typeface="+mn-ea"/>
                <a:cs typeface="+mn-cs"/>
              </a:rPr>
              <a:t>, Superstar. But note the names Idol, Factor, which also stress the 2</a:t>
            </a:r>
            <a:r>
              <a:rPr lang="en-GB" sz="1200" kern="1200" baseline="30000" dirty="0">
                <a:solidFill>
                  <a:schemeClr val="tx1"/>
                </a:solidFill>
                <a:effectLst/>
                <a:ea typeface="+mn-ea"/>
                <a:cs typeface="+mn-cs"/>
              </a:rPr>
              <a:t>nd</a:t>
            </a:r>
            <a:r>
              <a:rPr lang="en-GB" sz="1200" kern="1200" dirty="0">
                <a:solidFill>
                  <a:schemeClr val="tx1"/>
                </a:solidFill>
                <a:effectLst/>
                <a:ea typeface="+mn-ea"/>
                <a:cs typeface="+mn-cs"/>
              </a:rPr>
              <a:t> syllable.</a:t>
            </a:r>
            <a:endParaRPr lang="en-GB" dirty="0"/>
          </a:p>
          <a:p>
            <a:endParaRPr lang="en-GB" dirty="0"/>
          </a:p>
          <a:p>
            <a:r>
              <a:rPr lang="en-GB" dirty="0"/>
              <a:t>Note: Ensure that students know that Deutschland </a:t>
            </a:r>
            <a:r>
              <a:rPr lang="en-GB" dirty="0" err="1"/>
              <a:t>sucht</a:t>
            </a:r>
            <a:r>
              <a:rPr lang="en-GB" dirty="0"/>
              <a:t> den Superstar is real!  It’s currently in its 18</a:t>
            </a:r>
            <a:r>
              <a:rPr lang="en-GB" baseline="30000" dirty="0"/>
              <a:t>th</a:t>
            </a:r>
            <a:r>
              <a:rPr lang="en-GB" dirty="0"/>
              <a:t> series and going strong.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kern="1200" dirty="0">
                <a:solidFill>
                  <a:schemeClr val="tx1"/>
                </a:solidFill>
                <a:effectLst/>
                <a:ea typeface="+mn-ea"/>
                <a:cs typeface="+mn-cs"/>
              </a:rPr>
              <a:t>1. Deutschland sucht den Superstar ist eine deutsche Talentshow. </a:t>
            </a:r>
            <a:br>
              <a:rPr lang="de-DE" sz="1200" kern="1200" dirty="0">
                <a:solidFill>
                  <a:schemeClr val="tx1"/>
                </a:solidFill>
                <a:effectLst/>
                <a:ea typeface="+mn-ea"/>
                <a:cs typeface="+mn-cs"/>
              </a:rPr>
            </a:br>
            <a:r>
              <a:rPr lang="de-DE" sz="1200" kern="1200" dirty="0">
                <a:solidFill>
                  <a:schemeClr val="tx1"/>
                </a:solidFill>
                <a:effectLst/>
                <a:ea typeface="+mn-ea"/>
                <a:cs typeface="+mn-cs"/>
              </a:rPr>
              <a:t>2. Sie hat das gleiche Konzept wie Pop Idol oder X-</a:t>
            </a:r>
            <a:r>
              <a:rPr lang="de-DE" sz="1200" kern="1200" dirty="0" err="1">
                <a:solidFill>
                  <a:schemeClr val="tx1"/>
                </a:solidFill>
                <a:effectLst/>
                <a:ea typeface="+mn-ea"/>
                <a:cs typeface="+mn-cs"/>
              </a:rPr>
              <a:t>Factor</a:t>
            </a:r>
            <a:r>
              <a:rPr lang="de-DE" sz="1200" kern="1200" dirty="0">
                <a:solidFill>
                  <a:schemeClr val="tx1"/>
                </a:solidFill>
                <a:effectLst/>
                <a:ea typeface="+mn-ea"/>
                <a:cs typeface="+mn-cs"/>
              </a:rPr>
              <a:t>.</a:t>
            </a:r>
            <a:br>
              <a:rPr lang="de-DE" sz="1200" kern="1200" dirty="0">
                <a:solidFill>
                  <a:schemeClr val="tx1"/>
                </a:solidFill>
                <a:effectLst/>
                <a:ea typeface="+mn-ea"/>
                <a:cs typeface="+mn-cs"/>
              </a:rPr>
            </a:br>
            <a:r>
              <a:rPr lang="de-DE" sz="1200" kern="1200" dirty="0">
                <a:solidFill>
                  <a:schemeClr val="tx1"/>
                </a:solidFill>
                <a:effectLst/>
                <a:ea typeface="+mn-ea"/>
                <a:cs typeface="+mn-cs"/>
              </a:rPr>
              <a:t>3. Diese Shows sind jetzt eine globale Marke.</a:t>
            </a:r>
            <a:br>
              <a:rPr lang="de-DE" sz="1200" kern="1200" dirty="0">
                <a:solidFill>
                  <a:schemeClr val="tx1"/>
                </a:solidFill>
                <a:effectLst/>
                <a:ea typeface="+mn-ea"/>
                <a:cs typeface="+mn-cs"/>
              </a:rPr>
            </a:br>
            <a:r>
              <a:rPr lang="de-DE" sz="1200" kern="1200" dirty="0">
                <a:solidFill>
                  <a:schemeClr val="tx1"/>
                </a:solidFill>
                <a:effectLst/>
                <a:ea typeface="+mn-ea"/>
                <a:cs typeface="+mn-cs"/>
              </a:rPr>
              <a:t>4. Sie haben viele Fans in den sozialen Medien.</a:t>
            </a:r>
            <a:br>
              <a:rPr lang="de-DE" sz="1200" kern="1200" dirty="0">
                <a:solidFill>
                  <a:schemeClr val="tx1"/>
                </a:solidFill>
                <a:effectLst/>
                <a:ea typeface="+mn-ea"/>
                <a:cs typeface="+mn-cs"/>
              </a:rPr>
            </a:br>
            <a:r>
              <a:rPr lang="de-DE" sz="1200" kern="1200" dirty="0">
                <a:solidFill>
                  <a:schemeClr val="tx1"/>
                </a:solidFill>
                <a:effectLst/>
                <a:ea typeface="+mn-ea"/>
                <a:cs typeface="+mn-cs"/>
              </a:rPr>
              <a:t>5. DSDS hat ihren eigenen YouTube-Kanal.</a:t>
            </a:r>
            <a:br>
              <a:rPr lang="de-DE" sz="1200" kern="1200" dirty="0">
                <a:solidFill>
                  <a:schemeClr val="tx1"/>
                </a:solidFill>
                <a:effectLst/>
                <a:ea typeface="+mn-ea"/>
                <a:cs typeface="+mn-cs"/>
              </a:rPr>
            </a:br>
            <a:r>
              <a:rPr lang="de-DE" sz="1200" kern="1200" dirty="0">
                <a:solidFill>
                  <a:schemeClr val="tx1"/>
                </a:solidFill>
                <a:effectLst/>
                <a:ea typeface="+mn-ea"/>
                <a:cs typeface="+mn-cs"/>
              </a:rPr>
              <a:t>6. Die Castings für hundert Kandidaten finden auf einem Schiff statt.</a:t>
            </a:r>
            <a:br>
              <a:rPr lang="de-DE" sz="1200" kern="1200" dirty="0">
                <a:solidFill>
                  <a:schemeClr val="tx1"/>
                </a:solidFill>
                <a:effectLst/>
                <a:ea typeface="+mn-ea"/>
                <a:cs typeface="+mn-cs"/>
              </a:rPr>
            </a:br>
            <a:r>
              <a:rPr lang="de-DE" sz="1200" kern="1200" dirty="0">
                <a:solidFill>
                  <a:schemeClr val="tx1"/>
                </a:solidFill>
                <a:effectLst/>
                <a:ea typeface="+mn-ea"/>
                <a:cs typeface="+mn-cs"/>
              </a:rPr>
              <a:t>7. Die letzten neun singen im Halbfinale.</a:t>
            </a:r>
            <a:br>
              <a:rPr lang="de-DE" sz="1200" kern="1200" dirty="0">
                <a:solidFill>
                  <a:schemeClr val="tx1"/>
                </a:solidFill>
                <a:effectLst/>
                <a:ea typeface="+mn-ea"/>
                <a:cs typeface="+mn-cs"/>
              </a:rPr>
            </a:br>
            <a:r>
              <a:rPr lang="de-DE" sz="1200" kern="1200" dirty="0">
                <a:solidFill>
                  <a:schemeClr val="tx1"/>
                </a:solidFill>
                <a:effectLst/>
                <a:ea typeface="+mn-ea"/>
                <a:cs typeface="+mn-cs"/>
              </a:rPr>
              <a:t>8. Das Publikum votet im April auch beim Finale. </a:t>
            </a: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Finale [2771] global [1464] </a:t>
            </a:r>
            <a:r>
              <a:rPr lang="en-GB" b="0" baseline="0" dirty="0" err="1"/>
              <a:t>Kanal</a:t>
            </a:r>
            <a:r>
              <a:rPr lang="en-GB" b="0" baseline="0" dirty="0"/>
              <a:t> [2511] </a:t>
            </a:r>
            <a:r>
              <a:rPr lang="en-GB" b="0" baseline="0" dirty="0" err="1"/>
              <a:t>Kandidat</a:t>
            </a:r>
            <a:r>
              <a:rPr lang="en-GB" b="0" baseline="0" dirty="0"/>
              <a:t> [1855] </a:t>
            </a:r>
            <a:r>
              <a:rPr lang="en-GB" b="0" baseline="0" dirty="0" err="1"/>
              <a:t>Konzept</a:t>
            </a:r>
            <a:r>
              <a:rPr lang="en-GB" b="0" baseline="0" dirty="0"/>
              <a:t> [1187] </a:t>
            </a:r>
            <a:r>
              <a:rPr lang="en-GB" b="0" baseline="0" dirty="0" err="1"/>
              <a:t>Halbfinale</a:t>
            </a:r>
            <a:r>
              <a:rPr lang="en-GB" b="0" baseline="0" dirty="0"/>
              <a:t> [4669] </a:t>
            </a:r>
            <a:r>
              <a:rPr lang="en-GB" b="0" baseline="0" dirty="0" err="1"/>
              <a:t>Marke</a:t>
            </a:r>
            <a:r>
              <a:rPr lang="en-GB" b="0" baseline="0" dirty="0"/>
              <a:t> [2193] </a:t>
            </a:r>
            <a:r>
              <a:rPr lang="en-GB" b="0" baseline="0" dirty="0" err="1"/>
              <a:t>Medien</a:t>
            </a:r>
            <a:r>
              <a:rPr lang="en-GB" b="0" baseline="0" dirty="0"/>
              <a:t> [952] Talent [2925] Show [3368] </a:t>
            </a:r>
            <a:r>
              <a:rPr lang="en-GB" b="0" baseline="0" dirty="0" err="1"/>
              <a:t>sozial</a:t>
            </a:r>
            <a:r>
              <a:rPr lang="en-GB" b="0" baseline="0" dirty="0"/>
              <a:t> [431]</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practise written production of vocabulary and structures from this week.</a:t>
            </a:r>
            <a:br>
              <a:rPr lang="en-GB" b="0" dirty="0"/>
            </a:br>
            <a:br>
              <a:rPr lang="en-GB" dirty="0"/>
            </a:br>
            <a:r>
              <a:rPr lang="en-GB" b="1" dirty="0"/>
              <a:t>Procedure:</a:t>
            </a:r>
            <a:br>
              <a:rPr lang="en-GB" dirty="0"/>
            </a:br>
            <a:r>
              <a:rPr lang="en-GB" dirty="0"/>
              <a:t>1. Students write the six sentences  in German.</a:t>
            </a:r>
          </a:p>
          <a:p>
            <a:r>
              <a:rPr lang="en-GB" dirty="0"/>
              <a:t>2. Click to correct each sentence.</a:t>
            </a:r>
          </a:p>
          <a:p>
            <a:endParaRPr lang="en-GB" dirty="0"/>
          </a:p>
          <a:p>
            <a:pPr lvl="0"/>
            <a:r>
              <a:rPr lang="en-GB" sz="1200" kern="1200" dirty="0">
                <a:solidFill>
                  <a:schemeClr val="tx1"/>
                </a:solidFill>
                <a:effectLst/>
                <a:ea typeface="+mn-ea"/>
                <a:cs typeface="+mn-cs"/>
              </a:rPr>
              <a:t>Teachers following the NCELP SOW might like to draw the links between Goethe (8.3.2.4 lessons on </a:t>
            </a:r>
            <a:r>
              <a:rPr lang="en-GB" sz="1200" kern="1200" dirty="0" err="1">
                <a:solidFill>
                  <a:schemeClr val="tx1"/>
                </a:solidFill>
                <a:effectLst/>
                <a:ea typeface="+mn-ea"/>
                <a:cs typeface="+mn-cs"/>
              </a:rPr>
              <a:t>Erlkönig</a:t>
            </a:r>
            <a:r>
              <a:rPr lang="en-GB" sz="1200" kern="1200" dirty="0">
                <a:solidFill>
                  <a:schemeClr val="tx1"/>
                </a:solidFill>
                <a:effectLst/>
                <a:ea typeface="+mn-ea"/>
                <a:cs typeface="+mn-cs"/>
              </a:rPr>
              <a:t>), Caspar David Friedrich and the Romantic movement:</a:t>
            </a:r>
          </a:p>
          <a:p>
            <a:pPr lvl="0"/>
            <a:endParaRPr lang="en-GB" sz="1200" kern="1200" dirty="0">
              <a:solidFill>
                <a:schemeClr val="tx1"/>
              </a:solidFill>
              <a:effectLst/>
              <a:ea typeface="+mn-ea"/>
              <a:cs typeface="+mn-cs"/>
            </a:endParaRPr>
          </a:p>
          <a:p>
            <a:pPr marL="171450" lvl="0" indent="-171450">
              <a:buFont typeface="Arial" panose="020B0604020202020204" pitchFamily="34" charset="0"/>
              <a:buChar char="•"/>
            </a:pPr>
            <a:r>
              <a:rPr lang="en-GB" sz="1200" kern="1200" dirty="0">
                <a:solidFill>
                  <a:schemeClr val="tx1"/>
                </a:solidFill>
                <a:effectLst/>
                <a:ea typeface="+mn-ea"/>
                <a:cs typeface="+mn-cs"/>
              </a:rPr>
              <a:t>Caspar David Friedrich, 1774-1840 and from north Germany, is one of the best-known landscape painters of that time.  </a:t>
            </a:r>
          </a:p>
          <a:p>
            <a:pPr marL="171450" lvl="0" indent="-171450">
              <a:buFont typeface="Arial" panose="020B0604020202020204" pitchFamily="34" charset="0"/>
              <a:buChar char="•"/>
            </a:pPr>
            <a:r>
              <a:rPr lang="en-GB" sz="1200" kern="1200" dirty="0">
                <a:solidFill>
                  <a:schemeClr val="tx1"/>
                </a:solidFill>
                <a:effectLst/>
                <a:ea typeface="+mn-ea"/>
                <a:cs typeface="+mn-cs"/>
              </a:rPr>
              <a:t>He was a contemporary of Johann Wolfgang von Goethe (1749-1832), who wrote the poem </a:t>
            </a:r>
            <a:r>
              <a:rPr lang="en-GB" sz="1200" kern="1200" dirty="0" err="1">
                <a:solidFill>
                  <a:schemeClr val="tx1"/>
                </a:solidFill>
                <a:effectLst/>
                <a:ea typeface="+mn-ea"/>
                <a:cs typeface="+mn-cs"/>
              </a:rPr>
              <a:t>Erlkönig</a:t>
            </a:r>
            <a:r>
              <a:rPr lang="en-GB" sz="1200" kern="1200" dirty="0">
                <a:solidFill>
                  <a:schemeClr val="tx1"/>
                </a:solidFill>
                <a:effectLst/>
                <a:ea typeface="+mn-ea"/>
                <a:cs typeface="+mn-cs"/>
              </a:rPr>
              <a:t>, which we looked at in week x.  </a:t>
            </a:r>
          </a:p>
          <a:p>
            <a:pPr marL="171450" lvl="0" indent="-171450">
              <a:buFont typeface="Arial" panose="020B0604020202020204" pitchFamily="34" charset="0"/>
              <a:buChar char="•"/>
            </a:pPr>
            <a:r>
              <a:rPr lang="en-GB" sz="1200" kern="1200" dirty="0">
                <a:solidFill>
                  <a:schemeClr val="tx1"/>
                </a:solidFill>
                <a:effectLst/>
                <a:ea typeface="+mn-ea"/>
                <a:cs typeface="+mn-cs"/>
              </a:rPr>
              <a:t>In both pieces of work, we can see themes from the Romantic movement, which was an important period in art, music, literature and architecture across Europe.  </a:t>
            </a:r>
          </a:p>
          <a:p>
            <a:pPr marL="171450" lvl="0" indent="-171450">
              <a:buFont typeface="Arial" panose="020B0604020202020204" pitchFamily="34" charset="0"/>
              <a:buChar char="•"/>
            </a:pPr>
            <a:r>
              <a:rPr lang="en-GB" sz="1200" kern="1200" dirty="0">
                <a:solidFill>
                  <a:schemeClr val="tx1"/>
                </a:solidFill>
                <a:effectLst/>
                <a:ea typeface="+mn-ea"/>
                <a:cs typeface="+mn-cs"/>
              </a:rPr>
              <a:t>Note that ‘romantic’ has a different meaning than the way we usually use the word today (i.e. to do with falling in love).  </a:t>
            </a:r>
          </a:p>
          <a:p>
            <a:pPr marL="171450" lvl="0" indent="-171450">
              <a:buFont typeface="Arial" panose="020B0604020202020204" pitchFamily="34" charset="0"/>
              <a:buChar char="•"/>
            </a:pPr>
            <a:r>
              <a:rPr lang="en-GB" sz="1200" kern="1200" dirty="0">
                <a:solidFill>
                  <a:schemeClr val="tx1"/>
                </a:solidFill>
                <a:effectLst/>
                <a:ea typeface="+mn-ea"/>
                <a:cs typeface="+mn-cs"/>
              </a:rPr>
              <a:t>Some key themes and ideas of the Romantic movement are: the importance of intense feelings and emotions; the supernatural and the ‘uncanny’ (things which are both familiar yet also strange, creepy and unsettling); the relationship of man to the forces of nature; unfulfilled yearning and longing for something unattainable; the tensions between everyday life and a higher plane of creative genius.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malen</a:t>
            </a:r>
            <a:r>
              <a:rPr lang="en-GB" baseline="0" dirty="0"/>
              <a:t> [1925] </a:t>
            </a:r>
            <a:r>
              <a:rPr lang="en-GB" baseline="0" dirty="0" err="1"/>
              <a:t>Nebel</a:t>
            </a:r>
            <a:r>
              <a:rPr lang="en-GB" baseline="0" dirty="0"/>
              <a:t> [3533] Wanderer [5009] hell [1411] (NB: hell is known as bright).</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7332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(four slides)</a:t>
            </a:r>
            <a:br>
              <a:rPr lang="en-GB" dirty="0"/>
            </a:br>
            <a:br>
              <a:rPr lang="en-GB" b="1" dirty="0"/>
            </a:br>
            <a:r>
              <a:rPr lang="en-GB" b="1" dirty="0"/>
              <a:t>Aim: </a:t>
            </a:r>
            <a:r>
              <a:rPr lang="en-GB" b="0" dirty="0"/>
              <a:t>to practise productive oral recall of some of this week’s and other known vocabulary and to put into practice the new information about word stress.</a:t>
            </a:r>
            <a:br>
              <a:rPr lang="en-GB" b="0" dirty="0"/>
            </a:br>
            <a:endParaRPr lang="en-GB" b="0" dirty="0"/>
          </a:p>
          <a:p>
            <a:r>
              <a:rPr lang="en-GB" b="1" dirty="0"/>
              <a:t>Procedure:</a:t>
            </a:r>
            <a:br>
              <a:rPr lang="en-GB" dirty="0"/>
            </a:br>
            <a:r>
              <a:rPr lang="en-GB" dirty="0"/>
              <a:t>1. Click to </a:t>
            </a:r>
            <a:r>
              <a:rPr lang="en-GB" baseline="0" dirty="0"/>
              <a:t>animate the text.</a:t>
            </a:r>
            <a:br>
              <a:rPr lang="en-GB" baseline="0" dirty="0"/>
            </a:br>
            <a:r>
              <a:rPr lang="en-GB" dirty="0"/>
              <a:t>2. Student A reads the text aloud, substituting the English for German words.</a:t>
            </a:r>
            <a:br>
              <a:rPr lang="en-GB" dirty="0"/>
            </a:br>
            <a:r>
              <a:rPr lang="en-GB" dirty="0"/>
              <a:t>3. Student B listens and translates, additionally giving feedback about the stress if needed.</a:t>
            </a:r>
            <a:br>
              <a:rPr lang="en-GB" dirty="0"/>
            </a:br>
            <a:r>
              <a:rPr lang="en-GB" dirty="0"/>
              <a:t>4. Students swap roles using the following slide.</a:t>
            </a:r>
          </a:p>
          <a:p>
            <a:r>
              <a:rPr lang="en-GB" dirty="0"/>
              <a:t>5. There follow two slides which reveal the answers.    </a:t>
            </a:r>
            <a:br>
              <a:rPr lang="en-GB" dirty="0"/>
            </a:br>
            <a:r>
              <a:rPr lang="en-GB" dirty="0"/>
              <a:t>6. Move to the next slide.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b="1" dirty="0"/>
              <a:t>Word frequency (1 is the most frequent word in German): </a:t>
            </a:r>
            <a:br>
              <a:rPr lang="en-GB" dirty="0"/>
            </a:br>
            <a:r>
              <a:rPr lang="en-GB" dirty="0"/>
              <a:t>fest [567] </a:t>
            </a:r>
            <a:r>
              <a:rPr lang="en-GB" dirty="0" err="1"/>
              <a:t>übersetzen</a:t>
            </a:r>
            <a:r>
              <a:rPr lang="en-GB" dirty="0"/>
              <a:t> [1766]</a:t>
            </a:r>
            <a:br>
              <a:rPr lang="en-GB" dirty="0"/>
            </a:br>
            <a:endParaRPr lang="en-GB" dirty="0"/>
          </a:p>
          <a:p>
            <a:r>
              <a:rPr lang="en-GB" dirty="0"/>
              <a:t>Source: Jones, R.L &amp; </a:t>
            </a:r>
            <a:r>
              <a:rPr lang="en-GB" dirty="0" err="1"/>
              <a:t>Tschirner</a:t>
            </a:r>
            <a:r>
              <a:rPr lang="en-GB" dirty="0"/>
              <a:t>, E. (2019). A frequency dictionary of German: Core vocabulary for learners. London: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86266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[1/2]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24058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a:t>
            </a:r>
            <a:r>
              <a:rPr lang="en-GB" b="0" baseline="0" dirty="0"/>
              <a:t> practise written production of known past tense forms (perfect and imperfect as appropriate).</a:t>
            </a:r>
            <a:br>
              <a:rPr lang="en-GB" b="0" dirty="0"/>
            </a:br>
            <a:br>
              <a:rPr lang="en-GB" dirty="0"/>
            </a:br>
            <a:r>
              <a:rPr lang="en-GB" b="1" dirty="0"/>
              <a:t>Procedure:</a:t>
            </a:r>
            <a:br>
              <a:rPr lang="en-GB" dirty="0"/>
            </a:br>
            <a:r>
              <a:rPr lang="en-GB" dirty="0"/>
              <a:t>1. Students re-write</a:t>
            </a:r>
            <a:r>
              <a:rPr lang="en-GB" baseline="0" dirty="0"/>
              <a:t> the text, which uses the historical present, changing the highlighted verbs to their appropriate past tense form.</a:t>
            </a:r>
            <a:endParaRPr lang="en-GB" dirty="0"/>
          </a:p>
          <a:p>
            <a:r>
              <a:rPr lang="en-GB" dirty="0"/>
              <a:t>2. Advance</a:t>
            </a:r>
            <a:r>
              <a:rPr lang="en-GB" baseline="0" dirty="0"/>
              <a:t> to the next slide to display a model answer.</a:t>
            </a:r>
            <a:br>
              <a:rPr lang="en-GB" dirty="0"/>
            </a:br>
            <a:br>
              <a:rPr lang="en-GB" dirty="0"/>
            </a:br>
            <a:r>
              <a:rPr lang="en-GB" b="1" baseline="0" dirty="0"/>
              <a:t>Word frequency (1 is the most frequent word in German): </a:t>
            </a:r>
            <a:br>
              <a:rPr lang="en-GB" baseline="0" dirty="0"/>
            </a:br>
            <a:r>
              <a:rPr lang="en-GB" baseline="0" dirty="0" err="1"/>
              <a:t>Mittel</a:t>
            </a:r>
            <a:r>
              <a:rPr lang="en-GB" baseline="0" dirty="0"/>
              <a:t> [691] </a:t>
            </a:r>
            <a:r>
              <a:rPr lang="de-DE" altLang="en-US" sz="1200" dirty="0">
                <a:solidFill>
                  <a:srgbClr val="104F75"/>
                </a:solidFill>
              </a:rPr>
              <a:t>Knie [1679] Rücken [1060]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Photo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Photo by Steffen </a:t>
            </a:r>
            <a:r>
              <a:rPr kumimoji="0" lang="en-GB" sz="1200" b="0" i="0" u="none" strike="noStrike" kern="1200" cap="none" spc="0" normalizeH="0" baseline="0" noProof="0" dirty="0" err="1">
                <a:ln>
                  <a:noFill/>
                </a:ln>
                <a:solidFill>
                  <a:srgbClr val="104F75"/>
                </a:solidFill>
                <a:effectLst/>
                <a:uLnTx/>
                <a:uFillTx/>
                <a:latin typeface="Century Gothic" panose="020F0302020204030204"/>
                <a:ea typeface="+mn-ea"/>
                <a:cs typeface="+mn-cs"/>
              </a:rPr>
              <a:t>Prößdorf</a:t>
            </a: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 CC BY-SA 4.0, https://commons.wikimedia.org/w/index.php?curid=92407733</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This slide provides </a:t>
            </a:r>
            <a:r>
              <a:rPr lang="en-GB" b="1" baseline="0" dirty="0"/>
              <a:t>a model answer for the activity on the previous slide.</a:t>
            </a:r>
            <a:br>
              <a:rPr lang="en-GB" b="0" dirty="0"/>
            </a:br>
            <a:br>
              <a:rPr lang="en-GB" dirty="0"/>
            </a:br>
            <a:r>
              <a:rPr lang="en-GB" b="1" baseline="0" dirty="0"/>
              <a:t>Word frequency (1 is the most frequent word in German): </a:t>
            </a:r>
            <a:br>
              <a:rPr lang="en-GB" baseline="0" dirty="0"/>
            </a:br>
            <a:r>
              <a:rPr lang="en-GB" baseline="0" dirty="0" err="1"/>
              <a:t>Mittelfeldspieler</a:t>
            </a:r>
            <a:r>
              <a:rPr lang="en-GB" baseline="0" dirty="0"/>
              <a:t> [691/834/822] </a:t>
            </a:r>
            <a:r>
              <a:rPr lang="de-DE" altLang="en-US" sz="1200" dirty="0">
                <a:solidFill>
                  <a:srgbClr val="104F75"/>
                </a:solidFill>
              </a:rPr>
              <a:t>Knieprobleme [1679/210] Rückenprobleme [1060/210]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74176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11 minutes (3 slides)</a:t>
            </a:r>
            <a:br>
              <a:rPr lang="en-GB" dirty="0"/>
            </a:br>
            <a:br>
              <a:rPr lang="en-GB" b="1" dirty="0"/>
            </a:br>
            <a:r>
              <a:rPr lang="en-GB" b="1" dirty="0"/>
              <a:t>Aim: </a:t>
            </a:r>
            <a:r>
              <a:rPr lang="en-GB" b="0" dirty="0"/>
              <a:t>to practise oral production of the perfect and imperfect tenses using the present tense text as a scaffold. </a:t>
            </a:r>
            <a:br>
              <a:rPr lang="en-GB" dirty="0"/>
            </a:br>
            <a:br>
              <a:rPr lang="en-GB" dirty="0"/>
            </a:br>
            <a:r>
              <a:rPr lang="en-GB" b="1" dirty="0"/>
              <a:t>Procedure:</a:t>
            </a:r>
            <a:br>
              <a:rPr lang="en-GB" dirty="0"/>
            </a:br>
            <a:r>
              <a:rPr lang="en-GB" dirty="0"/>
              <a:t>1. Person A turns away from the board.</a:t>
            </a:r>
          </a:p>
          <a:p>
            <a:r>
              <a:rPr lang="en-GB" dirty="0"/>
              <a:t>2. Person B reads out the text to Person A, replacing the bold verbs with a form of the past tense.</a:t>
            </a:r>
          </a:p>
          <a:p>
            <a:r>
              <a:rPr lang="en-GB" dirty="0"/>
              <a:t>3. Person A makes notes in English.</a:t>
            </a:r>
          </a:p>
          <a:p>
            <a:r>
              <a:rPr lang="en-GB" dirty="0"/>
              <a:t>4. Person A turns back again and reconstructs the text in the past tense, using their notes. </a:t>
            </a:r>
          </a:p>
          <a:p>
            <a:r>
              <a:rPr lang="en-GB" dirty="0"/>
              <a:t>5. Person B helps.</a:t>
            </a:r>
          </a:p>
          <a:p>
            <a:endParaRPr lang="en-GB" dirty="0"/>
          </a:p>
          <a:p>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Forschung</a:t>
            </a:r>
            <a:r>
              <a:rPr lang="en-GB" b="0" baseline="0" dirty="0"/>
              <a:t> [1335]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Photo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Photograph by Joseph H. Bailey  https://www.nationalgeographic.co.uk/adventure/2020/02/these-women-were-trailblazing-explorers-why-did-history-forget-them</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comprehension (written modality) of half of this week’s revisited vocabulary (all of the words from 9.1.1.2)</a:t>
            </a:r>
            <a:br>
              <a:rPr lang="en-GB" b="0" dirty="0"/>
            </a:br>
            <a:br>
              <a:rPr lang="en-GB" dirty="0"/>
            </a:br>
            <a:r>
              <a:rPr lang="en-GB" b="1" dirty="0"/>
              <a:t>Procedure:</a:t>
            </a:r>
            <a:br>
              <a:rPr lang="en-GB" dirty="0"/>
            </a:br>
            <a:r>
              <a:rPr lang="en-GB" dirty="0"/>
              <a:t>1. Ensure that students are clear that the story is Cinderella.</a:t>
            </a:r>
          </a:p>
          <a:p>
            <a:r>
              <a:rPr lang="en-GB" dirty="0"/>
              <a:t>2. Students translate (either individually or in pairs or chorally, orally or in writing) the four text bubbles.</a:t>
            </a:r>
          </a:p>
          <a:p>
            <a:r>
              <a:rPr lang="en-GB" dirty="0"/>
              <a:t>3. Elicit responses and give oral feedback (see below for English translations, if required).</a:t>
            </a:r>
          </a:p>
          <a:p>
            <a:r>
              <a:rPr lang="en-GB" dirty="0"/>
              <a:t>4. Click to prompt students to give the English translation of ‘die </a:t>
            </a:r>
            <a:r>
              <a:rPr lang="en-GB" i="1" dirty="0" err="1"/>
              <a:t>bösen</a:t>
            </a:r>
            <a:r>
              <a:rPr lang="en-GB" i="1" dirty="0"/>
              <a:t> </a:t>
            </a:r>
            <a:r>
              <a:rPr lang="en-GB" dirty="0" err="1"/>
              <a:t>Schwestern</a:t>
            </a:r>
            <a:r>
              <a:rPr lang="en-GB" dirty="0"/>
              <a:t>’ (ugly sisters) and elicit the difference in meaning. </a:t>
            </a:r>
            <a:r>
              <a:rPr lang="en-GB" i="1" dirty="0" err="1"/>
              <a:t>Böse</a:t>
            </a:r>
            <a:r>
              <a:rPr lang="en-GB" dirty="0"/>
              <a:t> is one of this week’s new vocabulary items.  Students have previously learnt </a:t>
            </a:r>
            <a:r>
              <a:rPr lang="en-GB" i="1" dirty="0" err="1"/>
              <a:t>hässlich</a:t>
            </a:r>
            <a:r>
              <a:rPr lang="en-GB" dirty="0"/>
              <a:t> (ugly).</a:t>
            </a:r>
          </a:p>
          <a:p>
            <a:r>
              <a:rPr lang="en-GB" dirty="0"/>
              <a:t>5. Click again to bring up the text introducing the </a:t>
            </a:r>
            <a:r>
              <a:rPr lang="en-GB" dirty="0" err="1"/>
              <a:t>Brüder</a:t>
            </a:r>
            <a:r>
              <a:rPr lang="en-GB" dirty="0"/>
              <a:t> Grimm, which some students will have heard of. Elicit a brief oral translation of the text (see below) and ask students to tell you any other Grimm fairy tales they may know (e.g. Sleeping Beauty, Little Red Riding Hood, Rapunzel, Rumpelstiltskin).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Text translations:</a:t>
            </a:r>
            <a:br>
              <a:rPr lang="en-GB" b="1" dirty="0"/>
            </a:br>
            <a:r>
              <a:rPr lang="en-GB" b="0" dirty="0"/>
              <a:t>I collect wood for the fire but you (both/all) talk about the ball with the prince.</a:t>
            </a:r>
            <a:br>
              <a:rPr lang="en-GB" b="0" dirty="0"/>
            </a:br>
            <a:r>
              <a:rPr lang="en-GB" b="0" dirty="0"/>
              <a:t>I prepare the room for the guest, but you are expecting the ball with the prince.</a:t>
            </a:r>
            <a:br>
              <a:rPr lang="en-GB" b="0" dirty="0"/>
            </a:br>
            <a:r>
              <a:rPr lang="en-GB" b="0" dirty="0"/>
              <a:t>I serve for hours and hours / hours on end every day, but you are already celebrating at the ball with the prince.</a:t>
            </a:r>
            <a:br>
              <a:rPr lang="en-GB" b="0" dirty="0"/>
            </a:br>
            <a:r>
              <a:rPr lang="en-GB" b="0" dirty="0"/>
              <a:t>Oh dear! When will there be an end? What?!? Where did you come from? Who are you?</a:t>
            </a:r>
            <a:br>
              <a:rPr lang="en-GB" b="1" dirty="0"/>
            </a:br>
            <a:br>
              <a:rPr lang="en-GB" b="1" dirty="0"/>
            </a:br>
            <a:r>
              <a:rPr lang="en-GB" sz="1200" dirty="0">
                <a:solidFill>
                  <a:srgbClr val="FFF4E7"/>
                </a:solidFill>
              </a:rPr>
              <a:t>The Grimm brothers were authors and linguists. In the 19</a:t>
            </a:r>
            <a:r>
              <a:rPr lang="en-GB" sz="1200" baseline="30000" dirty="0">
                <a:solidFill>
                  <a:srgbClr val="FFF4E7"/>
                </a:solidFill>
              </a:rPr>
              <a:t>th</a:t>
            </a:r>
            <a:r>
              <a:rPr lang="en-GB" sz="1200" dirty="0">
                <a:solidFill>
                  <a:srgbClr val="FFF4E7"/>
                </a:solidFill>
              </a:rPr>
              <a:t> century they collected and published many fairy tales and folk stories. For example, Cinderella, The Frog Prince and Hansel and Gretel.</a:t>
            </a:r>
            <a:br>
              <a:rPr lang="en-GB" sz="1200" dirty="0">
                <a:solidFill>
                  <a:srgbClr val="FFF4E7"/>
                </a:solidFill>
              </a:rPr>
            </a:br>
            <a:br>
              <a:rPr lang="en-GB" dirty="0"/>
            </a:br>
            <a:r>
              <a:rPr lang="en-GB" b="1" baseline="0" dirty="0"/>
              <a:t>Word frequency of unknown words (1 is the most frequent word in German): </a:t>
            </a:r>
            <a:br>
              <a:rPr lang="en-GB" baseline="0" dirty="0"/>
            </a:br>
            <a:r>
              <a:rPr lang="en-GB" baseline="0" dirty="0" err="1"/>
              <a:t>Märchen</a:t>
            </a:r>
            <a:r>
              <a:rPr lang="en-GB" baseline="0" dirty="0"/>
              <a:t> [4155] </a:t>
            </a:r>
            <a:r>
              <a:rPr lang="en-GB" baseline="0" dirty="0" err="1"/>
              <a:t>veröffentlichen</a:t>
            </a:r>
            <a:r>
              <a:rPr lang="en-GB" baseline="0" dirty="0"/>
              <a:t> [1453]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https://upload.wikimedia.org/wikipedia/commons/5/5a/Brothers_Grimm_Blow.jpg</a:t>
            </a:r>
            <a:r>
              <a:rPr lang="en-GB" dirty="0"/>
              <a:t> </a:t>
            </a:r>
            <a:br>
              <a:rPr lang="en-GB" dirty="0"/>
            </a:br>
            <a:r>
              <a:rPr lang="en-GB" dirty="0"/>
              <a:t>Attribution: Hermann Blow, Public domain, via Wikimedia Commons</a:t>
            </a:r>
            <a:br>
              <a:rPr lang="en-GB" dirty="0"/>
            </a:br>
            <a:r>
              <a:rPr lang="en-GB" dirty="0"/>
              <a:t>Attribution not legally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28200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12 minutes (three slides)</a:t>
            </a:r>
            <a:br>
              <a:rPr lang="en-GB" dirty="0"/>
            </a:br>
            <a:br>
              <a:rPr lang="en-GB" b="1" dirty="0"/>
            </a:br>
            <a:r>
              <a:rPr lang="en-GB" b="1" dirty="0"/>
              <a:t>Aim: </a:t>
            </a:r>
            <a:r>
              <a:rPr lang="en-GB" b="0" dirty="0"/>
              <a:t>Written recognition of word order 1 and 3 conjunctions and connection with meaning.</a:t>
            </a:r>
            <a:br>
              <a:rPr lang="en-GB" dirty="0"/>
            </a:br>
            <a:br>
              <a:rPr lang="en-GB" dirty="0"/>
            </a:br>
            <a:r>
              <a:rPr lang="en-GB" b="1" dirty="0"/>
              <a:t>Procedure:</a:t>
            </a:r>
          </a:p>
          <a:p>
            <a:r>
              <a:rPr lang="en-GB" b="0" dirty="0"/>
              <a:t>1. Ensure students understand the premise that </a:t>
            </a:r>
            <a:r>
              <a:rPr lang="en-GB" b="0" dirty="0" err="1"/>
              <a:t>Onkel</a:t>
            </a:r>
            <a:r>
              <a:rPr lang="en-GB" b="0" dirty="0"/>
              <a:t> Heinrich is telling us about two famous friends that he has made on his travels.  </a:t>
            </a:r>
            <a:br>
              <a:rPr lang="en-GB" b="0" dirty="0"/>
            </a:br>
            <a:r>
              <a:rPr lang="en-GB" b="0" dirty="0"/>
              <a:t>2. Students write 1-8 and select the correct conjunction, based on syntax. Both conjunctions create meaningful sentences, albeit with slightly different meanings.</a:t>
            </a:r>
            <a:br>
              <a:rPr lang="en-GB" b="0" dirty="0"/>
            </a:br>
            <a:r>
              <a:rPr lang="en-GB" b="0" dirty="0"/>
              <a:t>3. Elicit the answer to number 1 to check student understanding of the task. Click to reveal the answer.</a:t>
            </a:r>
            <a:br>
              <a:rPr lang="en-GB" b="0" dirty="0"/>
            </a:br>
            <a:r>
              <a:rPr lang="en-GB" b="0" dirty="0"/>
              <a:t>4. Students complete 2-8.</a:t>
            </a:r>
            <a:br>
              <a:rPr lang="en-GB" b="0" dirty="0"/>
            </a:br>
            <a:r>
              <a:rPr lang="en-GB" b="0" dirty="0"/>
              <a:t>5. Elicit full sentence answers from students. Click to reveal each answer.</a:t>
            </a:r>
          </a:p>
          <a:p>
            <a:r>
              <a:rPr lang="en-GB" dirty="0"/>
              <a:t>6. Continue to the next slides for text comprehension task.</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accreditations: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Arnold Schwarzenegger: bodybuilding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Madison Square Garden </a:t>
            </a:r>
            <a:r>
              <a:rPr lang="en-GB" dirty="0" err="1"/>
              <a:t>Center</a:t>
            </a:r>
            <a:r>
              <a:rPr lang="en-GB" dirty="0"/>
              <a:t>, Public domain,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[Attribution not legally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Arnold Schwarzenegger: </a:t>
            </a:r>
            <a:r>
              <a:rPr lang="en-GB" sz="1200" kern="1200" dirty="0">
                <a:solidFill>
                  <a:schemeClr val="tx1"/>
                </a:solidFill>
                <a:effectLst/>
                <a:ea typeface="+mn-ea"/>
                <a:cs typeface="+mn-cs"/>
              </a:rPr>
              <a:t>Gage Skidmore </a:t>
            </a:r>
            <a:r>
              <a:rPr lang="en-GB" dirty="0"/>
              <a:t>CC BY-SA 3.0, via Wikimedia Commons</a:t>
            </a:r>
            <a:r>
              <a:rPr lang="en-GB" sz="1200" kern="1200" dirty="0">
                <a:solidFill>
                  <a:schemeClr val="tx1"/>
                </a:solidFill>
                <a:effectLst/>
                <a:ea typeface="+mn-ea"/>
                <a:cs typeface="+mn-cs"/>
              </a:rPr>
              <a:t> [legally required]</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Roger Federer: Esther Lim, CC BY-SA 2.0 via Wikimedia Commons</a:t>
            </a:r>
            <a:br>
              <a:rPr lang="en-GB" dirty="0"/>
            </a:br>
            <a:br>
              <a:rPr lang="en-GB" dirty="0"/>
            </a:br>
            <a:r>
              <a:rPr lang="en-GB" b="1" baseline="0" dirty="0"/>
              <a:t>Word frequency of unknown and cognate words(1 is the most frequent word in German): </a:t>
            </a:r>
            <a:br>
              <a:rPr lang="en-GB" baseline="0" dirty="0"/>
            </a:br>
            <a:r>
              <a:rPr lang="en-GB" baseline="0" dirty="0" err="1"/>
              <a:t>sogar</a:t>
            </a:r>
            <a:r>
              <a:rPr lang="en-GB" baseline="0" dirty="0"/>
              <a:t> [227] Bodybuilder [&gt;5009] </a:t>
            </a:r>
            <a:r>
              <a:rPr lang="en-GB" baseline="0" dirty="0" err="1"/>
              <a:t>Politiker</a:t>
            </a:r>
            <a:r>
              <a:rPr lang="en-GB" baseline="0" dirty="0"/>
              <a:t> [1140] </a:t>
            </a:r>
            <a:r>
              <a:rPr lang="en-GB" baseline="0" dirty="0" err="1"/>
              <a:t>Sieger</a:t>
            </a:r>
            <a:r>
              <a:rPr lang="en-GB" baseline="0" dirty="0"/>
              <a:t> [3503] Superstar [&gt;5009] </a:t>
            </a:r>
            <a:r>
              <a:rPr lang="en-GB" baseline="0" dirty="0" err="1"/>
              <a:t>Veganer</a:t>
            </a:r>
            <a:r>
              <a:rPr lang="en-GB" baseline="0" dirty="0"/>
              <a:t> [&gt;5009] </a:t>
            </a:r>
            <a:r>
              <a:rPr lang="en-GB" baseline="0" dirty="0" err="1"/>
              <a:t>Zwillinge</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39950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Second slide</a:t>
            </a:r>
            <a:br>
              <a:rPr lang="en-GB" dirty="0"/>
            </a:br>
            <a:br>
              <a:rPr lang="en-GB" b="1" dirty="0"/>
            </a:br>
            <a:r>
              <a:rPr lang="en-GB" b="1" dirty="0"/>
              <a:t>Aim: </a:t>
            </a:r>
            <a:r>
              <a:rPr lang="en-GB" b="0" dirty="0"/>
              <a:t>to understand the detail of the text and to connect the new conjunctions with their meaning.</a:t>
            </a:r>
          </a:p>
          <a:p>
            <a:br>
              <a:rPr lang="en-GB" dirty="0"/>
            </a:br>
            <a:r>
              <a:rPr lang="en-GB" b="1" dirty="0"/>
              <a:t>Procedure: </a:t>
            </a:r>
            <a:br>
              <a:rPr lang="en-GB" b="1" dirty="0"/>
            </a:br>
            <a:r>
              <a:rPr lang="en-GB" b="0" dirty="0"/>
              <a:t>1. Complete question 1 together with the class to model the two possible answer formats (short phrase vs full sentence).</a:t>
            </a:r>
            <a:br>
              <a:rPr lang="en-GB" b="0" dirty="0"/>
            </a:br>
            <a:r>
              <a:rPr lang="en-GB" b="0" dirty="0"/>
              <a:t>2. Give students time to complete questions 2-5 and elicit feedback from students, using teacher judgement to differentiate the forms of answer required.</a:t>
            </a:r>
            <a:br>
              <a:rPr lang="en-GB" b="0" dirty="0"/>
            </a:br>
            <a:br>
              <a:rPr lang="en-GB" dirty="0"/>
            </a:br>
            <a:r>
              <a:rPr lang="en-GB" b="1" dirty="0"/>
              <a:t>Image accreditations: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Arnold Schwarzenegger: bodybuilding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Madison Square Garden </a:t>
            </a:r>
            <a:r>
              <a:rPr lang="en-GB" dirty="0" err="1"/>
              <a:t>Center</a:t>
            </a:r>
            <a:r>
              <a:rPr lang="en-GB" dirty="0"/>
              <a:t>, Public domain,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[Attribution not legally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Arnold Schwarzenegger: </a:t>
            </a:r>
            <a:r>
              <a:rPr lang="en-GB" sz="1200" kern="1200" dirty="0">
                <a:solidFill>
                  <a:schemeClr val="tx1"/>
                </a:solidFill>
                <a:effectLst/>
                <a:ea typeface="+mn-ea"/>
                <a:cs typeface="+mn-cs"/>
              </a:rPr>
              <a:t>Gage Skidmore </a:t>
            </a:r>
            <a:r>
              <a:rPr lang="en-GB" dirty="0"/>
              <a:t>CC BY-SA 3.0, via Wikimedia Commons</a:t>
            </a:r>
            <a:r>
              <a:rPr lang="en-GB" sz="1200" kern="1200" dirty="0">
                <a:solidFill>
                  <a:schemeClr val="tx1"/>
                </a:solidFill>
                <a:effectLst/>
                <a:ea typeface="+mn-ea"/>
                <a:cs typeface="+mn-cs"/>
              </a:rPr>
              <a:t> [legally required]</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and cognate words(1 is the most frequent word in German): </a:t>
            </a:r>
            <a:br>
              <a:rPr lang="en-GB" baseline="0" dirty="0"/>
            </a:br>
            <a:r>
              <a:rPr lang="en-GB" baseline="0" dirty="0" err="1"/>
              <a:t>sogar</a:t>
            </a:r>
            <a:r>
              <a:rPr lang="en-GB" baseline="0" dirty="0"/>
              <a:t> [227] Bodybuilder [&gt;5009] </a:t>
            </a:r>
            <a:r>
              <a:rPr lang="en-GB" baseline="0" dirty="0" err="1"/>
              <a:t>Politiker</a:t>
            </a:r>
            <a:r>
              <a:rPr lang="en-GB" baseline="0" dirty="0"/>
              <a:t> [1140] </a:t>
            </a:r>
            <a:r>
              <a:rPr lang="en-GB" baseline="0" dirty="0" err="1"/>
              <a:t>Veganer</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04165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Second slide</a:t>
            </a:r>
            <a:br>
              <a:rPr lang="en-GB" dirty="0"/>
            </a:br>
            <a:br>
              <a:rPr lang="en-GB" b="1" dirty="0"/>
            </a:br>
            <a:r>
              <a:rPr lang="en-GB" b="1" dirty="0"/>
              <a:t>Aim: </a:t>
            </a:r>
            <a:r>
              <a:rPr lang="en-GB" b="0" dirty="0"/>
              <a:t>to understand the detail of the text and to connect the conjunctions with their meaning.</a:t>
            </a:r>
          </a:p>
          <a:p>
            <a:br>
              <a:rPr lang="en-GB" dirty="0"/>
            </a:br>
            <a:r>
              <a:rPr lang="en-GB" b="1" dirty="0"/>
              <a:t>Procedure: </a:t>
            </a:r>
            <a:br>
              <a:rPr lang="en-GB" b="1" dirty="0"/>
            </a:br>
            <a:r>
              <a:rPr lang="en-GB" b="0" dirty="0"/>
              <a:t>1. Students translate the text.</a:t>
            </a:r>
            <a:br>
              <a:rPr lang="en-GB" b="0" dirty="0"/>
            </a:br>
            <a:r>
              <a:rPr lang="en-GB" b="0" dirty="0"/>
              <a:t>2. Click to reveal a translation of the text.</a:t>
            </a:r>
            <a:br>
              <a:rPr lang="en-GB" b="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accreditations: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Roger Federer: Esther Lim, CC BY-SA 2.0 via Wikimedia Commons</a:t>
            </a:r>
            <a:br>
              <a:rPr lang="en-GB" dirty="0"/>
            </a:br>
            <a:br>
              <a:rPr lang="en-GB" dirty="0"/>
            </a:br>
            <a:r>
              <a:rPr lang="en-GB" b="1" baseline="0" dirty="0"/>
              <a:t>Word frequency of unknown and cognate words(1 is the most frequent word in German): </a:t>
            </a:r>
            <a:br>
              <a:rPr lang="en-GB" baseline="0" dirty="0"/>
            </a:br>
            <a:r>
              <a:rPr lang="en-GB" baseline="0" dirty="0" err="1"/>
              <a:t>sogar</a:t>
            </a:r>
            <a:r>
              <a:rPr lang="en-GB" baseline="0" dirty="0"/>
              <a:t> [227] </a:t>
            </a:r>
            <a:r>
              <a:rPr lang="en-GB" baseline="0" dirty="0" err="1"/>
              <a:t>Sieger</a:t>
            </a:r>
            <a:r>
              <a:rPr lang="en-GB" baseline="0" dirty="0"/>
              <a:t> [3503] Superstar [&gt;5009] </a:t>
            </a:r>
            <a:r>
              <a:rPr lang="en-GB" baseline="0" dirty="0" err="1"/>
              <a:t>Zwillinge</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82863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baseline="0" dirty="0"/>
              <a:t>Projekt [720] Organisation [1113] Aspekt [1296] Profit [&gt;5009] Material [1390] Initiative [1775] Kompetenz [2556] Toleranz [4798] Kreativität [4553] kulturell [1033] sozial [430] speziell [815] individuell [1343] </a:t>
            </a:r>
            <a:br>
              <a:rPr lang="de-DE"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958655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written production of some of this week’s vocabulary in a longer context.</a:t>
            </a:r>
            <a:br>
              <a:rPr lang="en-GB" dirty="0"/>
            </a:br>
            <a:br>
              <a:rPr lang="en-GB" dirty="0"/>
            </a:br>
            <a:r>
              <a:rPr lang="en-GB" b="1" dirty="0"/>
              <a:t>Procedure:</a:t>
            </a:r>
            <a:br>
              <a:rPr lang="en-GB" dirty="0"/>
            </a:br>
            <a:r>
              <a:rPr lang="en-GB" dirty="0"/>
              <a:t>1. Students write 1-7 and the missing vocabulary.</a:t>
            </a:r>
          </a:p>
          <a:p>
            <a:r>
              <a:rPr lang="en-GB" dirty="0"/>
              <a:t>2. They listen to check their answers.</a:t>
            </a:r>
          </a:p>
          <a:p>
            <a:r>
              <a:rPr lang="en-GB" dirty="0"/>
              <a:t>3. Teachers elicit student understanding of the text and tell them they are going to learn more about the DDR.</a:t>
            </a:r>
          </a:p>
          <a:p>
            <a:br>
              <a:rPr lang="en-GB" dirty="0"/>
            </a:br>
            <a:r>
              <a:rPr lang="en-GB" b="1" baseline="0" dirty="0"/>
              <a:t>Word frequency (1 is the most frequent word in German): </a:t>
            </a:r>
            <a:br>
              <a:rPr lang="en-GB" baseline="0" dirty="0"/>
            </a:br>
            <a:r>
              <a:rPr lang="en-GB" baseline="0" dirty="0"/>
              <a:t>BRD (</a:t>
            </a:r>
            <a:r>
              <a:rPr lang="en-GB" baseline="0" dirty="0" err="1"/>
              <a:t>Bundesrepublik</a:t>
            </a:r>
            <a:r>
              <a:rPr lang="en-GB" baseline="0" dirty="0"/>
              <a:t> Deutschland) [2034] </a:t>
            </a:r>
            <a:r>
              <a:rPr lang="en-GB" baseline="0" dirty="0" err="1"/>
              <a:t>sozialistisch</a:t>
            </a:r>
            <a:r>
              <a:rPr lang="en-GB" baseline="0" dirty="0"/>
              <a:t> [4090]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(8 slides)</a:t>
            </a:r>
            <a:br>
              <a:rPr lang="en-GB" dirty="0"/>
            </a:br>
            <a:br>
              <a:rPr lang="en-GB" b="1" dirty="0"/>
            </a:br>
            <a:r>
              <a:rPr lang="en-GB" b="1" dirty="0"/>
              <a:t>Aim: </a:t>
            </a:r>
            <a:r>
              <a:rPr lang="en-GB" b="0" dirty="0"/>
              <a:t>to practise spoken production of all vocabulary from this week’s sets in a longer context and to learn new information about the GDR.</a:t>
            </a:r>
            <a:br>
              <a:rPr lang="en-GB" b="0" dirty="0"/>
            </a:br>
            <a:br>
              <a:rPr lang="en-GB" b="0" dirty="0"/>
            </a:br>
            <a:r>
              <a:rPr lang="en-GB" b="1" dirty="0"/>
              <a:t>Procedure:</a:t>
            </a:r>
            <a:br>
              <a:rPr lang="en-GB" dirty="0"/>
            </a:br>
            <a:r>
              <a:rPr lang="en-GB" dirty="0"/>
              <a:t>1. Students read the texts aloud, translating the English words into German.</a:t>
            </a:r>
          </a:p>
          <a:p>
            <a:r>
              <a:rPr lang="en-GB" dirty="0"/>
              <a:t>2. Teachers judge the moment to move the slide on. Note: after 8 slides the text with answers is presented all together, for further comprehension work.</a:t>
            </a:r>
          </a:p>
          <a:p>
            <a:br>
              <a:rPr lang="en-GB" dirty="0"/>
            </a:br>
            <a:r>
              <a:rPr lang="en-GB" b="1" baseline="0" dirty="0"/>
              <a:t>Word frequency of unknown and cognate words (1 is the most frequent word in German): </a:t>
            </a:r>
            <a:br>
              <a:rPr lang="en-GB" baseline="0" dirty="0"/>
            </a:br>
            <a:r>
              <a:rPr lang="en-GB" baseline="0" dirty="0" err="1"/>
              <a:t>Wappen</a:t>
            </a:r>
            <a:r>
              <a:rPr lang="en-GB" baseline="0" dirty="0"/>
              <a:t> [&gt;5009] </a:t>
            </a:r>
            <a:r>
              <a:rPr lang="en-GB" baseline="0" dirty="0" err="1"/>
              <a:t>Flagge</a:t>
            </a:r>
            <a:r>
              <a:rPr lang="en-GB" baseline="0" dirty="0"/>
              <a:t> [&gt;5009]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03259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and </a:t>
            </a:r>
            <a:r>
              <a:rPr lang="en-GB" b="1" baseline="0" dirty="0" err="1"/>
              <a:t>cogate</a:t>
            </a:r>
            <a:r>
              <a:rPr lang="en-GB" b="1" baseline="0" dirty="0"/>
              <a:t> words (1 is the most frequent word in German): </a:t>
            </a:r>
            <a:br>
              <a:rPr lang="en-GB" baseline="0" dirty="0"/>
            </a:br>
            <a:r>
              <a:rPr lang="en-GB" baseline="0" dirty="0" err="1"/>
              <a:t>Sekretär</a:t>
            </a:r>
            <a:r>
              <a:rPr lang="en-GB" baseline="0" dirty="0"/>
              <a:t> [4533] Einheit [755] </a:t>
            </a:r>
            <a:r>
              <a:rPr lang="en-GB" baseline="0" dirty="0" err="1"/>
              <a:t>Partei</a:t>
            </a:r>
            <a:r>
              <a:rPr lang="en-GB" baseline="0" dirty="0"/>
              <a:t> [588]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26213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aural comprehension of </a:t>
            </a:r>
            <a:r>
              <a:rPr lang="en-GB" b="0" i="1" dirty="0" err="1"/>
              <a:t>alle</a:t>
            </a:r>
            <a:r>
              <a:rPr lang="en-GB" b="0" i="1" dirty="0"/>
              <a:t> </a:t>
            </a:r>
            <a:r>
              <a:rPr lang="en-GB" b="0" dirty="0"/>
              <a:t>and </a:t>
            </a:r>
            <a:r>
              <a:rPr lang="en-GB" b="0" i="1" dirty="0" err="1"/>
              <a:t>jeder</a:t>
            </a:r>
            <a:r>
              <a:rPr lang="en-GB" b="0" dirty="0"/>
              <a:t>, differentiating their use based on plural (</a:t>
            </a:r>
            <a:r>
              <a:rPr lang="en-GB" b="0" dirty="0" err="1"/>
              <a:t>alle</a:t>
            </a:r>
            <a:r>
              <a:rPr lang="en-GB" b="0" dirty="0"/>
              <a:t>) or singular (</a:t>
            </a:r>
            <a:r>
              <a:rPr lang="en-GB" b="0" dirty="0" err="1"/>
              <a:t>jeder</a:t>
            </a:r>
            <a:r>
              <a:rPr lang="en-GB" b="0" dirty="0"/>
              <a:t>) verbs.</a:t>
            </a:r>
            <a:br>
              <a:rPr lang="en-GB" dirty="0"/>
            </a:br>
            <a:br>
              <a:rPr lang="en-GB" dirty="0"/>
            </a:br>
            <a:r>
              <a:rPr lang="en-GB" b="1" dirty="0"/>
              <a:t>Procedure:</a:t>
            </a:r>
            <a:br>
              <a:rPr lang="en-GB" dirty="0"/>
            </a:br>
            <a:r>
              <a:rPr lang="en-GB" dirty="0"/>
              <a:t>1. Ensure that students understand that they use the singular or plural verb in the sentence to decide whether it should be </a:t>
            </a:r>
            <a:r>
              <a:rPr lang="en-GB" i="1" dirty="0"/>
              <a:t>alle</a:t>
            </a:r>
            <a:r>
              <a:rPr lang="en-GB" dirty="0"/>
              <a:t> or </a:t>
            </a:r>
            <a:r>
              <a:rPr lang="en-GB" i="1" dirty="0" err="1"/>
              <a:t>jeder</a:t>
            </a:r>
            <a:r>
              <a:rPr lang="en-GB" dirty="0"/>
              <a:t>. Click on audio button 1 to play recording.</a:t>
            </a:r>
          </a:p>
          <a:p>
            <a:r>
              <a:rPr lang="en-GB" dirty="0"/>
              <a:t>2. Learners tick either </a:t>
            </a:r>
            <a:r>
              <a:rPr lang="en-GB" i="1" dirty="0"/>
              <a:t>alle</a:t>
            </a:r>
            <a:r>
              <a:rPr lang="en-GB" dirty="0"/>
              <a:t> or </a:t>
            </a:r>
            <a:r>
              <a:rPr lang="en-GB" i="1" dirty="0" err="1"/>
              <a:t>jeder</a:t>
            </a:r>
            <a:r>
              <a:rPr lang="en-GB" dirty="0"/>
              <a:t>.</a:t>
            </a:r>
          </a:p>
          <a:p>
            <a:r>
              <a:rPr lang="en-GB" dirty="0"/>
              <a:t>3. If necessary listen again and students write the sentence meaning in English.</a:t>
            </a:r>
          </a:p>
          <a:p>
            <a:r>
              <a:rPr lang="en-GB" dirty="0"/>
              <a:t>4. Click to reveal answers and English translation.</a:t>
            </a:r>
          </a:p>
          <a:p>
            <a:r>
              <a:rPr lang="en-GB" dirty="0"/>
              <a:t>5. Continue for items 2-8.</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de-DE" b="0" dirty="0"/>
              <a:t>[Alle] gehen auf den historischen Marktplatz – er ist Teil der Universität.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2 [Alle] beobachten die anderen Touristen in der Nähe.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3 [Jeder] trinkt einen Glühwein oder einen Punsch.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4 [Alle] genießen die Bewegung und die Momente mit Freunden.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5 [Jeder] probiert ein traditionelles Gericht.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6 [Jeder] wählt einen Lebkuchen aus.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7 [Jeder] genießt die Atmosphäre und unterstützt gern die Händler.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8 [Alle] entdecken, kaufen oder verkaufen günstige Weihnachtsgeschenke.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Händler</a:t>
            </a:r>
            <a:r>
              <a:rPr lang="en-GB" b="0" baseline="0" dirty="0"/>
              <a:t> [2672] Glühwein [&gt;5009] Lebkuchen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a:t>
            </a:r>
            <a:r>
              <a:rPr lang="en-GB" b="1" dirty="0"/>
              <a:t> </a:t>
            </a:r>
            <a:r>
              <a:rPr lang="en-GB" b="0" dirty="0"/>
              <a:t>practise written comprehension of </a:t>
            </a:r>
            <a:r>
              <a:rPr lang="en-GB" b="0" i="1" dirty="0" err="1"/>
              <a:t>jeder</a:t>
            </a:r>
            <a:r>
              <a:rPr lang="en-GB" b="0" i="1" dirty="0"/>
              <a:t>/</a:t>
            </a:r>
            <a:r>
              <a:rPr lang="en-GB" b="0" i="1" dirty="0" err="1"/>
              <a:t>jeden</a:t>
            </a:r>
            <a:r>
              <a:rPr lang="en-GB" b="0" i="1" dirty="0"/>
              <a:t>/</a:t>
            </a:r>
            <a:r>
              <a:rPr lang="en-GB" b="0" i="1" dirty="0" err="1"/>
              <a:t>jedes</a:t>
            </a:r>
            <a:r>
              <a:rPr lang="en-GB" b="0" i="1" dirty="0"/>
              <a:t> </a:t>
            </a:r>
            <a:r>
              <a:rPr lang="en-GB" b="0" dirty="0"/>
              <a:t>and </a:t>
            </a:r>
            <a:r>
              <a:rPr lang="en-GB" b="0" i="1" dirty="0" err="1"/>
              <a:t>alle</a:t>
            </a:r>
            <a:r>
              <a:rPr lang="en-GB" b="0" dirty="0"/>
              <a:t>.</a:t>
            </a:r>
            <a:br>
              <a:rPr lang="en-GB" dirty="0"/>
            </a:br>
            <a:br>
              <a:rPr lang="en-GB" dirty="0"/>
            </a:br>
            <a:r>
              <a:rPr lang="en-GB" b="1" dirty="0"/>
              <a:t>Procedure:</a:t>
            </a:r>
            <a:br>
              <a:rPr lang="en-GB" dirty="0"/>
            </a:br>
            <a:r>
              <a:rPr lang="en-GB" dirty="0"/>
              <a:t>1. Students read the text, scaffold if necessary.</a:t>
            </a:r>
          </a:p>
          <a:p>
            <a:r>
              <a:rPr lang="en-GB" dirty="0"/>
              <a:t>2. Elicit item 1 – students select </a:t>
            </a:r>
            <a:r>
              <a:rPr lang="en-GB" dirty="0" err="1"/>
              <a:t>jeder</a:t>
            </a:r>
            <a:r>
              <a:rPr lang="en-GB" dirty="0"/>
              <a:t>, </a:t>
            </a:r>
            <a:r>
              <a:rPr lang="en-GB" dirty="0" err="1"/>
              <a:t>jeden</a:t>
            </a:r>
            <a:r>
              <a:rPr lang="en-GB" dirty="0"/>
              <a:t>, </a:t>
            </a:r>
            <a:r>
              <a:rPr lang="en-GB" dirty="0" err="1"/>
              <a:t>jede</a:t>
            </a:r>
            <a:r>
              <a:rPr lang="en-GB" dirty="0"/>
              <a:t>, </a:t>
            </a:r>
            <a:r>
              <a:rPr lang="en-GB" dirty="0" err="1"/>
              <a:t>jedes</a:t>
            </a:r>
            <a:r>
              <a:rPr lang="en-GB" dirty="0"/>
              <a:t> or alle as appropriate. </a:t>
            </a:r>
          </a:p>
          <a:p>
            <a:r>
              <a:rPr lang="en-GB" dirty="0"/>
              <a:t>3. Click to bring up answer.</a:t>
            </a:r>
          </a:p>
          <a:p>
            <a:r>
              <a:rPr lang="en-GB" dirty="0"/>
              <a:t>4. Continue for items 2-11. For more advanced classes, students fill in all the items, before going over it in the plenary.</a:t>
            </a:r>
          </a:p>
          <a:p>
            <a:r>
              <a:rPr lang="en-GB" dirty="0"/>
              <a:t>5. Click for a bubble to explain the use of </a:t>
            </a:r>
            <a:r>
              <a:rPr lang="en-GB" dirty="0" err="1"/>
              <a:t>ganz</a:t>
            </a:r>
            <a:r>
              <a:rPr lang="en-GB" dirty="0"/>
              <a:t>, click again to disappear. </a:t>
            </a:r>
          </a:p>
          <a:p>
            <a:r>
              <a:rPr lang="en-GB" dirty="0"/>
              <a:t>6. Click for another bubble to explain </a:t>
            </a:r>
            <a:r>
              <a:rPr lang="en-GB" dirty="0" err="1"/>
              <a:t>aus</a:t>
            </a:r>
            <a:r>
              <a:rPr lang="en-GB" dirty="0"/>
              <a:t> </a:t>
            </a:r>
            <a:r>
              <a:rPr lang="en-GB" dirty="0" err="1"/>
              <a:t>Holz</a:t>
            </a:r>
            <a:r>
              <a:rPr lang="en-GB" dirty="0"/>
              <a:t> and </a:t>
            </a:r>
            <a:r>
              <a:rPr lang="en-GB" dirty="0" err="1"/>
              <a:t>aus</a:t>
            </a:r>
            <a:r>
              <a:rPr lang="en-GB" dirty="0"/>
              <a:t> Deutschland/ der </a:t>
            </a:r>
            <a:r>
              <a:rPr lang="en-GB" dirty="0" err="1"/>
              <a:t>ganzen</a:t>
            </a:r>
            <a:r>
              <a:rPr lang="en-GB" dirty="0"/>
              <a:t> Welt. Click again to disappear.</a:t>
            </a:r>
          </a:p>
          <a:p>
            <a:r>
              <a:rPr lang="en-GB" dirty="0"/>
              <a:t>7. Explain the ab </a:t>
            </a:r>
            <a:r>
              <a:rPr lang="en-GB" dirty="0" err="1"/>
              <a:t>Dezember</a:t>
            </a:r>
            <a:r>
              <a:rPr lang="en-GB" dirty="0"/>
              <a:t> meaning from also – no bubble as enough pop-up bubbles for one slide!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and/or cognates (1 is the most frequent word in German): </a:t>
            </a:r>
            <a:br>
              <a:rPr lang="en-GB" baseline="0" dirty="0"/>
            </a:br>
            <a:r>
              <a:rPr lang="en-GB" b="0" baseline="0" dirty="0" err="1"/>
              <a:t>Händler</a:t>
            </a:r>
            <a:r>
              <a:rPr lang="en-GB" b="0" baseline="0" dirty="0"/>
              <a:t> [2672] Bayern [624] </a:t>
            </a:r>
            <a:r>
              <a:rPr lang="en-GB" b="0" baseline="0" dirty="0" err="1"/>
              <a:t>dorthin</a:t>
            </a:r>
            <a:r>
              <a:rPr lang="en-GB" b="0" baseline="0" dirty="0"/>
              <a:t> [2599] </a:t>
            </a:r>
            <a:r>
              <a:rPr lang="en-GB" b="0" baseline="0" dirty="0" err="1"/>
              <a:t>hin</a:t>
            </a:r>
            <a:r>
              <a:rPr lang="en-GB" b="0" baseline="0" dirty="0"/>
              <a:t> [712]  </a:t>
            </a:r>
            <a:r>
              <a:rPr lang="en-GB" b="0" baseline="0" dirty="0" err="1"/>
              <a:t>dritt</a:t>
            </a:r>
            <a:r>
              <a:rPr lang="en-GB" b="0" baseline="0" dirty="0"/>
              <a:t>- [&gt;5009]  </a:t>
            </a:r>
            <a:r>
              <a:rPr lang="en-GB" b="0" baseline="0" dirty="0" err="1"/>
              <a:t>Weg</a:t>
            </a:r>
            <a:r>
              <a:rPr lang="en-GB" b="0" baseline="0" dirty="0"/>
              <a:t> [221]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a:t>
            </a:r>
            <a:r>
              <a:rPr lang="en-GB" b="0" dirty="0"/>
              <a:t>: to practise further written comprehension of </a:t>
            </a:r>
            <a:r>
              <a:rPr lang="en-GB" b="0" i="1" dirty="0" err="1"/>
              <a:t>jed</a:t>
            </a:r>
            <a:r>
              <a:rPr lang="en-GB" b="0" i="1" dirty="0"/>
              <a:t>- alle, </a:t>
            </a:r>
            <a:r>
              <a:rPr lang="en-GB" b="0" i="1" dirty="0" err="1"/>
              <a:t>ganz</a:t>
            </a:r>
            <a:r>
              <a:rPr lang="en-GB" b="0" i="1" dirty="0"/>
              <a:t>, ab</a:t>
            </a:r>
            <a:r>
              <a:rPr lang="en-GB" b="0" dirty="0"/>
              <a:t>, and </a:t>
            </a:r>
            <a:r>
              <a:rPr lang="en-GB" b="0" i="1" dirty="0" err="1"/>
              <a:t>aus</a:t>
            </a:r>
            <a:r>
              <a:rPr lang="en-GB" b="0" dirty="0" err="1"/>
              <a:t>.</a:t>
            </a:r>
            <a:r>
              <a:rPr lang="en-GB" b="0" dirty="0"/>
              <a:t> The text from the previous slide is copied at the top for ease of reference. </a:t>
            </a:r>
            <a:br>
              <a:rPr lang="en-GB" dirty="0"/>
            </a:br>
            <a:br>
              <a:rPr lang="en-GB" dirty="0"/>
            </a:br>
            <a:r>
              <a:rPr lang="en-GB" b="1" dirty="0"/>
              <a:t>Procedure:</a:t>
            </a:r>
            <a:br>
              <a:rPr lang="en-GB" dirty="0"/>
            </a:br>
            <a:r>
              <a:rPr lang="en-GB" dirty="0"/>
              <a:t>1. Students translate short phrases 1-18.</a:t>
            </a:r>
          </a:p>
          <a:p>
            <a:r>
              <a:rPr lang="en-GB" dirty="0"/>
              <a:t>2. Click to reveal answers one by one.</a:t>
            </a:r>
          </a:p>
          <a:p>
            <a:r>
              <a:rPr lang="en-GB" dirty="0"/>
              <a:t>3. When you come to items 3 and 4, the next click will bring up a bubble asking the difference between the two. Elicit that in German, 3 is singular so use </a:t>
            </a:r>
            <a:r>
              <a:rPr lang="en-GB" i="1" dirty="0" err="1"/>
              <a:t>jed</a:t>
            </a:r>
            <a:r>
              <a:rPr lang="en-GB" dirty="0"/>
              <a:t>-, 4 is plural so use </a:t>
            </a:r>
            <a:r>
              <a:rPr lang="en-GB" i="1" dirty="0"/>
              <a:t>alle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and/or cognates (1 is the most frequent word in German): </a:t>
            </a:r>
            <a:br>
              <a:rPr lang="en-GB" baseline="0" dirty="0"/>
            </a:br>
            <a:r>
              <a:rPr lang="en-GB" b="0" baseline="0" dirty="0" err="1"/>
              <a:t>Händler</a:t>
            </a:r>
            <a:r>
              <a:rPr lang="en-GB" b="0" baseline="0" dirty="0"/>
              <a:t> [2672] Bayern [624] </a:t>
            </a:r>
            <a:r>
              <a:rPr lang="en-GB" b="0" baseline="0" dirty="0" err="1"/>
              <a:t>dorthin</a:t>
            </a:r>
            <a:r>
              <a:rPr lang="en-GB" b="0" baseline="0" dirty="0"/>
              <a:t> [2599] </a:t>
            </a:r>
            <a:r>
              <a:rPr lang="en-GB" b="0" baseline="0" dirty="0" err="1"/>
              <a:t>hin</a:t>
            </a:r>
            <a:r>
              <a:rPr lang="en-GB" b="0" baseline="0" dirty="0"/>
              <a:t> [712]  </a:t>
            </a:r>
            <a:r>
              <a:rPr lang="en-GB" b="0" baseline="0" dirty="0" err="1"/>
              <a:t>dritt</a:t>
            </a:r>
            <a:r>
              <a:rPr lang="en-GB" b="0" baseline="0" dirty="0"/>
              <a:t>- [&gt;5009]  </a:t>
            </a:r>
            <a:r>
              <a:rPr lang="en-GB" b="0" baseline="0" dirty="0" err="1"/>
              <a:t>Weg</a:t>
            </a:r>
            <a:r>
              <a:rPr lang="en-GB" b="0" baseline="0" dirty="0"/>
              <a:t> [221]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87911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MORE CHALLENGING VERSION</a:t>
            </a:r>
            <a:br>
              <a:rPr lang="en-GB" b="1" dirty="0"/>
            </a:br>
            <a:r>
              <a:rPr lang="en-GB" b="1" dirty="0"/>
              <a:t>Timing: </a:t>
            </a:r>
            <a:r>
              <a:rPr lang="en-GB" b="0" dirty="0"/>
              <a:t>10 minutes (two slides)</a:t>
            </a:r>
            <a:br>
              <a:rPr lang="en-GB" b="0" dirty="0"/>
            </a:br>
            <a:r>
              <a:rPr lang="en-US"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Note:  There are two versions of this </a:t>
            </a:r>
            <a: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activity; this is the more challenging version where students must translate the whole sentence. For a more supported version, see slides 14-15.</a:t>
            </a:r>
          </a:p>
          <a:p>
            <a:br>
              <a:rPr lang="en-GB" b="1" dirty="0"/>
            </a:br>
            <a:r>
              <a:rPr lang="en-GB" b="1" dirty="0"/>
              <a:t>Aim: </a:t>
            </a:r>
            <a:r>
              <a:rPr lang="en-GB" b="0" dirty="0"/>
              <a:t>to model the more challenging version of the writing activity.</a:t>
            </a:r>
            <a:br>
              <a:rPr lang="en-GB" dirty="0"/>
            </a:br>
            <a:br>
              <a:rPr lang="en-GB" dirty="0"/>
            </a:br>
            <a:r>
              <a:rPr lang="en-GB" b="1" dirty="0"/>
              <a:t>Procedure:</a:t>
            </a:r>
            <a:br>
              <a:rPr lang="en-GB" dirty="0"/>
            </a:br>
            <a:r>
              <a:rPr lang="en-GB" dirty="0"/>
              <a:t>1. Ensure that students understand the scenario and the task.</a:t>
            </a:r>
          </a:p>
          <a:p>
            <a:r>
              <a:rPr lang="en-GB" dirty="0"/>
              <a:t>2. Learners then translate full sentences 1-8 (the example here is number 1) into German, focusing in particular on the correct forms of </a:t>
            </a:r>
            <a:r>
              <a:rPr lang="en-GB" i="1" dirty="0" err="1"/>
              <a:t>jed</a:t>
            </a:r>
            <a:r>
              <a:rPr lang="en-GB" i="1" dirty="0"/>
              <a:t>-, dies- </a:t>
            </a:r>
            <a:r>
              <a:rPr lang="en-GB" dirty="0"/>
              <a:t>and </a:t>
            </a:r>
            <a:r>
              <a:rPr lang="en-GB" i="1" dirty="0"/>
              <a:t>welch</a:t>
            </a:r>
            <a:r>
              <a:rPr lang="en-GB" dirty="0"/>
              <a:t>-.</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MORE CHALLENGING VERSION</a:t>
            </a:r>
          </a:p>
          <a:p>
            <a:r>
              <a:rPr lang="en-GB" b="1" dirty="0"/>
              <a:t>Timing: 8 minutes</a:t>
            </a:r>
            <a:br>
              <a:rPr lang="en-GB" dirty="0"/>
            </a:br>
            <a:br>
              <a:rPr lang="en-GB" b="1" dirty="0"/>
            </a:br>
            <a:r>
              <a:rPr lang="en-GB" b="1" dirty="0"/>
              <a:t>Aim: </a:t>
            </a:r>
            <a:r>
              <a:rPr lang="en-GB" b="0" dirty="0"/>
              <a:t>to practise written comprehension and production of this week’s new and revisited vocabulary items. </a:t>
            </a:r>
            <a:br>
              <a:rPr lang="en-GB" b="0" dirty="0"/>
            </a:br>
            <a:br>
              <a:rPr lang="en-GB" dirty="0"/>
            </a:br>
            <a:r>
              <a:rPr lang="en-GB" b="1" dirty="0"/>
              <a:t>Procedure:</a:t>
            </a:r>
            <a:br>
              <a:rPr lang="en-GB" dirty="0"/>
            </a:br>
            <a:r>
              <a:rPr lang="en-GB" dirty="0"/>
              <a:t>1. Students read the text  and write the missing words in German. To help them, the scroll under the text lists the missing words in English – students translate them and fill in the gaps with an appropriate word.</a:t>
            </a:r>
          </a:p>
          <a:p>
            <a:r>
              <a:rPr lang="en-GB" dirty="0"/>
              <a:t>2. Remind students that they will need to consider any necessary endings for the adjectives, and the correct forms for the verbs, remember capital letters on any nouns, and pay careful attention to word spelling.</a:t>
            </a:r>
          </a:p>
          <a:p>
            <a:r>
              <a:rPr lang="en-GB" dirty="0"/>
              <a:t>3. Click to reveal the answers one by 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Gruß</a:t>
            </a:r>
            <a:r>
              <a:rPr lang="en-GB" baseline="0" dirty="0"/>
              <a:t> [4722] </a:t>
            </a:r>
            <a:r>
              <a:rPr lang="en-GB" baseline="0" dirty="0" err="1"/>
              <a:t>Denkmal</a:t>
            </a:r>
            <a:r>
              <a:rPr lang="en-GB" baseline="0" dirty="0"/>
              <a:t> [4789] Wurst [3923]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96446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US" b="1" dirty="0"/>
              <a:t>Aims: </a:t>
            </a:r>
          </a:p>
          <a:p>
            <a:r>
              <a:rPr lang="en-US" b="0" dirty="0" err="1"/>
              <a:t>i</a:t>
            </a:r>
            <a:r>
              <a:rPr lang="en-US" b="0" dirty="0"/>
              <a:t>) to consolidate recognition of cognate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ii) to consolidate the </a:t>
            </a:r>
            <a:r>
              <a:rPr lang="en-GB" b="0" dirty="0"/>
              <a:t>knowledge of accurate sound-spelling relationships by transcribing words previously taught words in Y7/8.</a:t>
            </a:r>
            <a:br>
              <a:rPr lang="en-GB" b="0" dirty="0"/>
            </a:br>
            <a:br>
              <a:rPr lang="en-GB" b="0" dirty="0"/>
            </a:br>
            <a:r>
              <a:rPr lang="en-GB" b="1" dirty="0"/>
              <a:t>Note:</a:t>
            </a:r>
            <a:r>
              <a:rPr lang="en-GB" b="1" baseline="0" dirty="0"/>
              <a:t> </a:t>
            </a:r>
            <a:r>
              <a:rPr lang="en-GB" b="0" dirty="0"/>
              <a:t>some words are known and others are unknown, making this a hybrid vocabulary/sounds of the language task.</a:t>
            </a:r>
          </a:p>
          <a:p>
            <a:endParaRPr lang="en-GB" dirty="0"/>
          </a:p>
          <a:p>
            <a:r>
              <a:rPr lang="en-GB" b="1" dirty="0"/>
              <a:t>Procedure:</a:t>
            </a:r>
          </a:p>
          <a:p>
            <a:pPr marL="0" indent="0">
              <a:buNone/>
            </a:pPr>
            <a:r>
              <a:rPr lang="en-GB" b="0" dirty="0"/>
              <a:t>1.  Students listen to each sentence and write the missing words.</a:t>
            </a:r>
          </a:p>
          <a:p>
            <a:pPr marL="0" indent="0">
              <a:buNone/>
            </a:pPr>
            <a:r>
              <a:rPr lang="en-GB" b="0" dirty="0"/>
              <a:t>2.  Click to reveal the correct spellings.</a:t>
            </a:r>
          </a:p>
          <a:p>
            <a:pPr marL="0" indent="0">
              <a:buNone/>
            </a:pPr>
            <a:r>
              <a:rPr lang="en-GB" b="0" dirty="0"/>
              <a:t>3.  Elicit the English meaning of the full sentence. Note that unknown words are not glossed. Where they are not cognates, students are encouraged to use their knowledge of the surrounding words to predict their meaning, e.g. Umwelt, Rolle.</a:t>
            </a:r>
          </a:p>
          <a:p>
            <a:r>
              <a:rPr lang="en-GB" dirty="0"/>
              <a:t>4.  Where a sentence has a (near) cognate, students are asked to pronounce them with the correct stress.</a:t>
            </a:r>
            <a:br>
              <a:rPr lang="en-GB" dirty="0"/>
            </a:br>
            <a:r>
              <a:rPr lang="en-GB" dirty="0"/>
              <a:t>5.  Click to show the stressed syllables.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or cognate words (1 is the most frequent word in German): </a:t>
            </a:r>
            <a:br>
              <a:rPr lang="en-GB" baseline="0" dirty="0"/>
            </a:br>
            <a:r>
              <a:rPr lang="en-GB" baseline="0" dirty="0"/>
              <a:t>Umwelt [1664] </a:t>
            </a:r>
            <a:r>
              <a:rPr lang="en-GB" baseline="0" dirty="0" err="1"/>
              <a:t>Projekt</a:t>
            </a:r>
            <a:r>
              <a:rPr lang="en-GB" baseline="0" dirty="0"/>
              <a:t> [720] global [1463] Situation [423] Planet [2744] </a:t>
            </a:r>
            <a:r>
              <a:rPr lang="en-GB" baseline="0" dirty="0" err="1"/>
              <a:t>positiv</a:t>
            </a:r>
            <a:r>
              <a:rPr lang="en-GB" baseline="0" dirty="0"/>
              <a:t> [516] </a:t>
            </a:r>
            <a:r>
              <a:rPr lang="en-GB" baseline="0" dirty="0" err="1"/>
              <a:t>Konsequenz</a:t>
            </a:r>
            <a:r>
              <a:rPr lang="en-GB" baseline="0" dirty="0"/>
              <a:t> [1582] Rolle [385]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use knowledge of SSCs to pronounce unfamiliar words in German.</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sz="1800" dirty="0">
                <a:effectLst/>
                <a:ea typeface="Calibri" panose="020F0502020204030204" pitchFamily="34" charset="0"/>
                <a:cs typeface="Times New Roman" panose="02020603050405020304" pitchFamily="18" charset="0"/>
              </a:rPr>
              <a:t>this text is 76% words covered to date in SoW, not including the proper names Luisa-Marie Neubauer and Greta Thunberg.  However, the other words are mainly transparent cognates, facilitating comprehension.    </a:t>
            </a:r>
          </a:p>
          <a:p>
            <a:br>
              <a:rPr lang="en-GB" dirty="0"/>
            </a:br>
            <a:r>
              <a:rPr lang="en-GB" b="1" dirty="0"/>
              <a:t>Procedure:</a:t>
            </a:r>
            <a:br>
              <a:rPr lang="en-GB" dirty="0"/>
            </a:br>
            <a:r>
              <a:rPr lang="en-GB" dirty="0"/>
              <a:t>1. Partner A reads the first paragraph to Partner B, who stops their partner if they hear English pronunciation of the orange words.</a:t>
            </a:r>
          </a:p>
          <a:p>
            <a:r>
              <a:rPr lang="en-GB" dirty="0"/>
              <a:t>2. Partners swap roles for the second paragraph.</a:t>
            </a:r>
            <a:br>
              <a:rPr lang="en-GB" dirty="0"/>
            </a:br>
            <a:r>
              <a:rPr lang="en-GB" dirty="0"/>
              <a:t>3. Teachers may want to follow up with some oral questions. For example: </a:t>
            </a:r>
            <a:r>
              <a:rPr lang="en-GB" dirty="0" err="1"/>
              <a:t>Wer</a:t>
            </a:r>
            <a:r>
              <a:rPr lang="en-GB" dirty="0"/>
              <a:t> </a:t>
            </a:r>
            <a:r>
              <a:rPr lang="en-GB" dirty="0" err="1"/>
              <a:t>ist</a:t>
            </a:r>
            <a:r>
              <a:rPr lang="en-GB" dirty="0"/>
              <a:t> Luisa-Marie Neubauer? Was </a:t>
            </a:r>
            <a:r>
              <a:rPr lang="en-GB" dirty="0" err="1"/>
              <a:t>macht</a:t>
            </a:r>
            <a:r>
              <a:rPr lang="en-GB" dirty="0"/>
              <a:t> </a:t>
            </a:r>
            <a:r>
              <a:rPr lang="en-GB" dirty="0" err="1"/>
              <a:t>sie</a:t>
            </a:r>
            <a:r>
              <a:rPr lang="en-GB" dirty="0"/>
              <a:t> </a:t>
            </a:r>
            <a:r>
              <a:rPr lang="en-GB" dirty="0" err="1"/>
              <a:t>für</a:t>
            </a:r>
            <a:r>
              <a:rPr lang="en-GB" dirty="0"/>
              <a:t> Fridays for Future? / </a:t>
            </a:r>
            <a:r>
              <a:rPr lang="en-GB" dirty="0" err="1"/>
              <a:t>Welche</a:t>
            </a:r>
            <a:r>
              <a:rPr lang="en-GB" dirty="0"/>
              <a:t> Rolle </a:t>
            </a:r>
            <a:r>
              <a:rPr lang="en-GB" dirty="0" err="1"/>
              <a:t>spielt</a:t>
            </a:r>
            <a:r>
              <a:rPr lang="en-GB" dirty="0"/>
              <a:t> </a:t>
            </a:r>
            <a:r>
              <a:rPr lang="en-GB" dirty="0" err="1"/>
              <a:t>sie</a:t>
            </a:r>
            <a:r>
              <a:rPr lang="en-GB" dirty="0"/>
              <a:t> </a:t>
            </a:r>
            <a:r>
              <a:rPr lang="en-GB" dirty="0" err="1"/>
              <a:t>für</a:t>
            </a:r>
            <a:r>
              <a:rPr lang="en-GB" dirty="0"/>
              <a:t> Fridays for Future?  Was </a:t>
            </a:r>
            <a:r>
              <a:rPr lang="en-GB" dirty="0" err="1"/>
              <a:t>ist</a:t>
            </a:r>
            <a:r>
              <a:rPr lang="en-GB" dirty="0"/>
              <a:t> Fridays for Future? Was </a:t>
            </a:r>
            <a:r>
              <a:rPr lang="en-GB" dirty="0" err="1"/>
              <a:t>machen</a:t>
            </a:r>
            <a:r>
              <a:rPr lang="en-GB" dirty="0"/>
              <a:t> die </a:t>
            </a:r>
            <a:r>
              <a:rPr lang="en-GB" dirty="0" err="1"/>
              <a:t>Schüler</a:t>
            </a:r>
            <a:r>
              <a:rPr lang="en-GB" dirty="0"/>
              <a:t> </a:t>
            </a:r>
            <a:r>
              <a:rPr lang="en-GB" dirty="0" err="1"/>
              <a:t>freitags</a:t>
            </a:r>
            <a:r>
              <a:rPr lang="en-GB" dirty="0"/>
              <a:t>? Wie </a:t>
            </a:r>
            <a:r>
              <a:rPr lang="en-GB" dirty="0" err="1"/>
              <a:t>heißt</a:t>
            </a:r>
            <a:r>
              <a:rPr lang="en-GB" dirty="0"/>
              <a:t> Fridays for Future auf Deutsch?</a:t>
            </a:r>
          </a:p>
          <a:p>
            <a:r>
              <a:rPr lang="en-GB" dirty="0"/>
              <a:t>4. Click on the audio to hear both paragraphs read aloud.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Aktivist</a:t>
            </a:r>
            <a:r>
              <a:rPr lang="en-GB" b="0" baseline="0" dirty="0"/>
              <a:t> [&gt;5000] </a:t>
            </a:r>
            <a:r>
              <a:rPr lang="en-GB" b="0" baseline="0" dirty="0" err="1"/>
              <a:t>Partei</a:t>
            </a:r>
            <a:r>
              <a:rPr lang="en-GB" b="0" baseline="0" dirty="0"/>
              <a:t> [588]</a:t>
            </a:r>
            <a:r>
              <a:rPr lang="en-GB" baseline="0" dirty="0"/>
              <a:t> Klima [3146] </a:t>
            </a:r>
            <a:r>
              <a:rPr lang="en-GB" baseline="0" dirty="0" err="1"/>
              <a:t>Organisator</a:t>
            </a:r>
            <a:r>
              <a:rPr lang="en-GB" baseline="0" dirty="0"/>
              <a:t> [&gt;5000] </a:t>
            </a:r>
            <a:r>
              <a:rPr lang="en-GB" baseline="0" dirty="0" err="1"/>
              <a:t>Streik</a:t>
            </a:r>
            <a:r>
              <a:rPr lang="en-GB" baseline="0" dirty="0"/>
              <a:t> [&gt;5000] </a:t>
            </a:r>
            <a:r>
              <a:rPr lang="en-GB" baseline="0" dirty="0" err="1"/>
              <a:t>inspirieren</a:t>
            </a:r>
            <a:r>
              <a:rPr lang="en-GB" baseline="0" dirty="0"/>
              <a:t> [&gt;5000] Protest [2639]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dirty="0"/>
              <a:t>Image source: </a:t>
            </a:r>
            <a:r>
              <a:rPr lang="en-GB" b="1" dirty="0" err="1"/>
              <a:t>Andol</a:t>
            </a:r>
            <a:r>
              <a:rPr lang="en-GB" b="1" dirty="0"/>
              <a:t>, CC BY-SA 4.0 &lt;https://creativecommons.org/licenses/by-sa/4.0&gt;, via Wikimedia Commons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(two slides)</a:t>
            </a:r>
            <a:br>
              <a:rPr lang="en-GB" dirty="0"/>
            </a:br>
            <a:br>
              <a:rPr lang="en-GB" b="1" dirty="0"/>
            </a:br>
            <a:r>
              <a:rPr lang="en-GB" b="1" dirty="0"/>
              <a:t>Aim: </a:t>
            </a:r>
            <a:r>
              <a:rPr lang="en-GB" b="0" dirty="0"/>
              <a:t>to practise written comprehension of present tense structures (3</a:t>
            </a:r>
            <a:r>
              <a:rPr lang="en-GB" b="0" baseline="30000" dirty="0"/>
              <a:t>rd</a:t>
            </a:r>
            <a:r>
              <a:rPr lang="en-GB" b="0" dirty="0"/>
              <a:t> persons singular and plural) and vocabulary from this week in a longer context.</a:t>
            </a:r>
            <a:br>
              <a:rPr lang="en-GB" b="0" dirty="0"/>
            </a:br>
            <a:br>
              <a:rPr lang="en-GB" b="0" dirty="0"/>
            </a:br>
            <a:r>
              <a:rPr lang="en-GB" b="1" dirty="0"/>
              <a:t>Procedure:</a:t>
            </a:r>
            <a:br>
              <a:rPr lang="en-GB" dirty="0"/>
            </a:br>
            <a:r>
              <a:rPr lang="en-GB" dirty="0"/>
              <a:t>1. Ensure that students realise that the sentences refer either to the band </a:t>
            </a:r>
            <a:r>
              <a:rPr lang="en-GB" dirty="0" err="1"/>
              <a:t>Mikroschrei</a:t>
            </a:r>
            <a:r>
              <a:rPr lang="en-GB" dirty="0"/>
              <a:t> (they) or </a:t>
            </a:r>
            <a:r>
              <a:rPr lang="en-GB" dirty="0" err="1"/>
              <a:t>Namika</a:t>
            </a:r>
            <a:r>
              <a:rPr lang="en-GB" dirty="0"/>
              <a:t> (she) and that they must focus their attention on the verb endings to decide which, as the pronouns do not help them to differentiate.</a:t>
            </a:r>
          </a:p>
          <a:p>
            <a:r>
              <a:rPr lang="en-GB" dirty="0"/>
              <a:t>2. Students read the text and summarise the information about the band and the singer under two headings: </a:t>
            </a:r>
            <a:r>
              <a:rPr lang="en-GB" i="1" dirty="0" err="1"/>
              <a:t>Mikroschrei</a:t>
            </a:r>
            <a:r>
              <a:rPr lang="en-GB" i="1" dirty="0"/>
              <a:t> (they)</a:t>
            </a:r>
            <a:r>
              <a:rPr lang="en-GB" dirty="0"/>
              <a:t> and </a:t>
            </a:r>
            <a:r>
              <a:rPr lang="en-GB" i="1" dirty="0" err="1"/>
              <a:t>Namika</a:t>
            </a:r>
            <a:r>
              <a:rPr lang="en-GB" i="1" dirty="0"/>
              <a:t> (she).</a:t>
            </a:r>
          </a:p>
          <a:p>
            <a:r>
              <a:rPr lang="en-GB" dirty="0"/>
              <a:t>3. Answers appear on the next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words(1 is the most frequent word in German): </a:t>
            </a:r>
            <a:br>
              <a:rPr lang="en-GB" baseline="0" dirty="0"/>
            </a:br>
            <a:r>
              <a:rPr lang="en-GB" baseline="0" dirty="0"/>
              <a:t>Single [&gt;5009] Rap [&gt;5009] </a:t>
            </a:r>
            <a:r>
              <a:rPr lang="en-GB" baseline="0" dirty="0" err="1"/>
              <a:t>Gesang</a:t>
            </a:r>
            <a:r>
              <a:rPr lang="en-GB" baseline="0" dirty="0"/>
              <a:t> [4839] </a:t>
            </a:r>
            <a:r>
              <a:rPr lang="en-GB" baseline="0" dirty="0" err="1"/>
              <a:t>Großeltern</a:t>
            </a:r>
            <a:r>
              <a:rPr lang="en-GB" baseline="0" dirty="0"/>
              <a:t> [&gt;5009] Festival [4513] </a:t>
            </a:r>
            <a:r>
              <a:rPr lang="en-GB" baseline="0" dirty="0" err="1"/>
              <a:t>Marokko</a:t>
            </a:r>
            <a:r>
              <a:rPr lang="en-GB" baseline="0" dirty="0"/>
              <a:t> [&gt;5009]  Hit [&gt;5009] Chart [&gt;5009] Keyboard [&gt;5009] Text [473] Album [3630] </a:t>
            </a:r>
            <a:r>
              <a:rPr lang="en-GB" baseline="0" dirty="0" err="1"/>
              <a:t>Identität</a:t>
            </a:r>
            <a:r>
              <a:rPr lang="en-GB" baseline="0" dirty="0"/>
              <a:t> [2272]</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Note:</a:t>
            </a:r>
            <a:r>
              <a:rPr lang="en-GB" dirty="0"/>
              <a:t> All of the details about the musicians are authentic and come</a:t>
            </a:r>
            <a:r>
              <a:rPr lang="en-GB" baseline="0" dirty="0"/>
              <a:t> from several online sources, including YouTube interviews, podcasts and written interviews.</a:t>
            </a:r>
            <a:br>
              <a:rPr lang="en-GB" baseline="0" dirty="0"/>
            </a:br>
            <a:br>
              <a:rPr lang="en-GB" baseline="0" dirty="0"/>
            </a:br>
            <a:r>
              <a:rPr lang="en-GB" baseline="0" dirty="0" err="1"/>
              <a:t>Namika</a:t>
            </a:r>
            <a:r>
              <a:rPr lang="en-GB" baseline="0" dirty="0"/>
              <a:t> - </a:t>
            </a:r>
            <a:r>
              <a:rPr lang="en-GB" baseline="0" dirty="0" err="1"/>
              <a:t>Lieblingsmensch</a:t>
            </a:r>
            <a:r>
              <a:rPr lang="en-GB" baseline="0" dirty="0"/>
              <a:t> - </a:t>
            </a:r>
            <a:r>
              <a:rPr lang="en-GB" dirty="0">
                <a:hlinkClick r:id="rId3"/>
              </a:rPr>
              <a:t>https://www.youtube.com/watch?v=3ryohiCVq3M</a:t>
            </a:r>
            <a:br>
              <a:rPr lang="en-GB" dirty="0"/>
            </a:br>
            <a:r>
              <a:rPr lang="en-GB" dirty="0"/>
              <a:t>Was a big</a:t>
            </a:r>
            <a:r>
              <a:rPr lang="en-GB" baseline="0" dirty="0"/>
              <a:t> hit in Germany (summer 2015) and followed by Je ne </a:t>
            </a:r>
            <a:r>
              <a:rPr lang="en-GB" baseline="0" dirty="0" err="1"/>
              <a:t>parle</a:t>
            </a:r>
            <a:r>
              <a:rPr lang="en-GB" baseline="0" dirty="0"/>
              <a:t> pas </a:t>
            </a:r>
            <a:r>
              <a:rPr lang="en-GB" baseline="0" dirty="0" err="1"/>
              <a:t>français</a:t>
            </a:r>
            <a:r>
              <a:rPr lang="en-GB" baseline="0" dirty="0"/>
              <a:t> (2018) - </a:t>
            </a:r>
            <a:r>
              <a:rPr lang="en-GB" dirty="0">
                <a:hlinkClick r:id="rId4"/>
              </a:rPr>
              <a:t>https://www.youtube.com/watch?v=Cz1rJtlGHVs</a:t>
            </a:r>
            <a:endParaRPr lang="en-GB" dirty="0"/>
          </a:p>
          <a:p>
            <a:endParaRPr lang="en-GB" dirty="0"/>
          </a:p>
          <a:p>
            <a:r>
              <a:rPr lang="en-GB" dirty="0" err="1"/>
              <a:t>Mikroschrei</a:t>
            </a:r>
            <a:r>
              <a:rPr lang="en-GB" dirty="0"/>
              <a:t> won </a:t>
            </a:r>
            <a:r>
              <a:rPr lang="en-GB" dirty="0" err="1"/>
              <a:t>SchoolJam</a:t>
            </a:r>
            <a:r>
              <a:rPr lang="en-GB" dirty="0"/>
              <a:t> in 2016.  They have an FB page and interviews with them are available on YouTube.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12076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(3 slides)</a:t>
            </a:r>
            <a:br>
              <a:rPr lang="en-GB" dirty="0"/>
            </a:br>
            <a:br>
              <a:rPr lang="en-GB" b="1" dirty="0"/>
            </a:br>
            <a:r>
              <a:rPr lang="en-GB" b="1" dirty="0"/>
              <a:t>Aim: </a:t>
            </a:r>
            <a:r>
              <a:rPr lang="en-GB" b="0" dirty="0"/>
              <a:t>to practise speaking with limited prompts and support structures.</a:t>
            </a:r>
            <a:br>
              <a:rPr lang="en-GB" dirty="0"/>
            </a:br>
            <a:br>
              <a:rPr lang="en-GB" dirty="0"/>
            </a:br>
            <a:r>
              <a:rPr lang="en-GB" b="1" dirty="0"/>
              <a:t>Procedure:</a:t>
            </a:r>
            <a:br>
              <a:rPr lang="en-GB" dirty="0"/>
            </a:br>
            <a:r>
              <a:rPr lang="en-GB" dirty="0"/>
              <a:t>1. Introduce the task using this slide.</a:t>
            </a:r>
          </a:p>
          <a:p>
            <a:r>
              <a:rPr lang="en-GB" dirty="0"/>
              <a:t>2. On the next slide, Partner A talks and Partner B makes notes. Partner B also answers Partner A’s two questions.</a:t>
            </a:r>
            <a:br>
              <a:rPr lang="en-GB" dirty="0"/>
            </a:br>
            <a:r>
              <a:rPr lang="en-GB" dirty="0"/>
              <a:t>3. Swap roles. On the following slide, Partner B talks, Partner A makes notes. Partner A answers B’s two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Teacher circulates to listen in and support, as needed.</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33832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1908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81934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i="0" dirty="0"/>
              <a:t>to practise reading aloud a text, focusing on syllable stress; to learn about one cultural tradition in Germany.</a:t>
            </a:r>
            <a:br>
              <a:rPr lang="en-GB" b="0" i="0" dirty="0"/>
            </a:br>
            <a:br>
              <a:rPr lang="en-GB" b="0" i="0" dirty="0"/>
            </a:br>
            <a:r>
              <a:rPr lang="en-GB" b="1" dirty="0"/>
              <a:t>Procedure:</a:t>
            </a:r>
            <a:br>
              <a:rPr lang="en-GB" dirty="0"/>
            </a:br>
            <a:r>
              <a:rPr lang="en-GB" dirty="0"/>
              <a:t>1. Draw attention to examples of typical word stress (</a:t>
            </a:r>
            <a:r>
              <a:rPr lang="en-GB" b="1" dirty="0" err="1"/>
              <a:t>Os</a:t>
            </a:r>
            <a:r>
              <a:rPr lang="en-GB" dirty="0" err="1"/>
              <a:t>tern</a:t>
            </a:r>
            <a:r>
              <a:rPr lang="en-GB" dirty="0"/>
              <a:t>, </a:t>
            </a:r>
            <a:r>
              <a:rPr lang="en-GB" b="1" dirty="0"/>
              <a:t>Deutsch</a:t>
            </a:r>
            <a:r>
              <a:rPr lang="en-GB" dirty="0"/>
              <a:t>land), cognates (</a:t>
            </a:r>
            <a:r>
              <a:rPr lang="en-GB" dirty="0" err="1"/>
              <a:t>kultur</a:t>
            </a:r>
            <a:r>
              <a:rPr lang="en-GB" b="1" dirty="0" err="1"/>
              <a:t>ell</a:t>
            </a:r>
            <a:r>
              <a:rPr lang="en-GB" b="1" dirty="0"/>
              <a:t>, </a:t>
            </a:r>
            <a:r>
              <a:rPr lang="en-GB" b="0" dirty="0"/>
              <a:t>Traditi</a:t>
            </a:r>
            <a:r>
              <a:rPr lang="en-GB" b="1" dirty="0"/>
              <a:t>on</a:t>
            </a:r>
            <a:r>
              <a:rPr lang="en-GB" b="0" dirty="0"/>
              <a:t>)</a:t>
            </a:r>
            <a:r>
              <a:rPr lang="en-GB" b="1" dirty="0"/>
              <a:t> </a:t>
            </a:r>
            <a:r>
              <a:rPr lang="en-GB" b="0" dirty="0"/>
              <a:t>and verbs with inseparable prefix (</a:t>
            </a:r>
            <a:r>
              <a:rPr lang="en-GB" b="0" dirty="0" err="1"/>
              <a:t>be</a:t>
            </a:r>
            <a:r>
              <a:rPr lang="en-GB" b="1" dirty="0" err="1"/>
              <a:t>mal</a:t>
            </a:r>
            <a:r>
              <a:rPr lang="en-GB" b="0" dirty="0" err="1"/>
              <a:t>en</a:t>
            </a:r>
            <a:r>
              <a:rPr lang="en-GB" b="0" dirty="0"/>
              <a:t>).</a:t>
            </a:r>
            <a:endParaRPr lang="en-GB" b="1" dirty="0"/>
          </a:p>
          <a:p>
            <a:r>
              <a:rPr lang="en-GB" b="0" dirty="0"/>
              <a:t>2. Students read the text aloud, chorally, focusing on word stress.</a:t>
            </a:r>
          </a:p>
          <a:p>
            <a:r>
              <a:rPr lang="en-GB" dirty="0"/>
              <a:t>3. Students listen to native audio.</a:t>
            </a:r>
          </a:p>
          <a:p>
            <a:r>
              <a:rPr lang="en-GB" dirty="0"/>
              <a:t>4. Click to bring up the text with highlighted syllable stress. Students repeat the task.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US" sz="1200" b="0" dirty="0" err="1">
                <a:solidFill>
                  <a:schemeClr val="accent5">
                    <a:lumMod val="50000"/>
                  </a:schemeClr>
                </a:solidFill>
              </a:rPr>
              <a:t>Ostern</a:t>
            </a:r>
            <a:r>
              <a:rPr lang="en-US" sz="1200" b="0" dirty="0">
                <a:solidFill>
                  <a:schemeClr val="accent5">
                    <a:lumMod val="50000"/>
                  </a:schemeClr>
                </a:solidFill>
              </a:rPr>
              <a:t>* </a:t>
            </a:r>
            <a:r>
              <a:rPr lang="en-US" sz="1200" b="0" dirty="0" err="1">
                <a:solidFill>
                  <a:schemeClr val="accent5">
                    <a:lumMod val="50000"/>
                  </a:schemeClr>
                </a:solidFill>
              </a:rPr>
              <a:t>ist</a:t>
            </a:r>
            <a:r>
              <a:rPr lang="en-US" sz="1200" b="0" dirty="0">
                <a:solidFill>
                  <a:schemeClr val="accent5">
                    <a:lumMod val="50000"/>
                  </a:schemeClr>
                </a:solidFill>
              </a:rPr>
              <a:t> in Deutschland </a:t>
            </a:r>
            <a:r>
              <a:rPr lang="en-US" sz="1200" b="0" dirty="0" err="1">
                <a:solidFill>
                  <a:schemeClr val="accent5">
                    <a:lumMod val="50000"/>
                  </a:schemeClr>
                </a:solidFill>
              </a:rPr>
              <a:t>eine</a:t>
            </a:r>
            <a:r>
              <a:rPr lang="en-US" sz="1200" b="0" dirty="0">
                <a:solidFill>
                  <a:schemeClr val="accent5">
                    <a:lumMod val="50000"/>
                  </a:schemeClr>
                </a:solidFill>
              </a:rPr>
              <a:t> </a:t>
            </a:r>
            <a:r>
              <a:rPr lang="en-US" sz="1200" b="0" dirty="0" err="1">
                <a:solidFill>
                  <a:schemeClr val="accent5">
                    <a:lumMod val="50000"/>
                  </a:schemeClr>
                </a:solidFill>
              </a:rPr>
              <a:t>wichtige</a:t>
            </a:r>
            <a:r>
              <a:rPr lang="en-US" sz="1200" b="0" dirty="0">
                <a:solidFill>
                  <a:schemeClr val="accent5">
                    <a:lumMod val="50000"/>
                  </a:schemeClr>
                </a:solidFill>
              </a:rPr>
              <a:t> </a:t>
            </a:r>
            <a:r>
              <a:rPr lang="en-US" sz="1200" b="0" dirty="0" err="1">
                <a:solidFill>
                  <a:schemeClr val="accent5">
                    <a:lumMod val="50000"/>
                  </a:schemeClr>
                </a:solidFill>
              </a:rPr>
              <a:t>kulturelle</a:t>
            </a:r>
            <a:r>
              <a:rPr lang="en-US" sz="1200" b="0" dirty="0">
                <a:solidFill>
                  <a:schemeClr val="accent5">
                    <a:lumMod val="50000"/>
                  </a:schemeClr>
                </a:solidFill>
              </a:rPr>
              <a:t> Tradition. </a:t>
            </a:r>
            <a:r>
              <a:rPr lang="en-US" sz="1200" b="0" dirty="0" err="1">
                <a:solidFill>
                  <a:schemeClr val="accent5">
                    <a:lumMod val="50000"/>
                  </a:schemeClr>
                </a:solidFill>
              </a:rPr>
              <a:t>Große</a:t>
            </a:r>
            <a:r>
              <a:rPr lang="en-US" sz="1200" b="0" dirty="0">
                <a:solidFill>
                  <a:schemeClr val="accent5">
                    <a:lumMod val="50000"/>
                  </a:schemeClr>
                </a:solidFill>
              </a:rPr>
              <a:t> und </a:t>
            </a:r>
            <a:r>
              <a:rPr lang="en-US" sz="1200" b="0" dirty="0" err="1">
                <a:solidFill>
                  <a:schemeClr val="accent5">
                    <a:lumMod val="50000"/>
                  </a:schemeClr>
                </a:solidFill>
              </a:rPr>
              <a:t>kleine</a:t>
            </a:r>
            <a:r>
              <a:rPr lang="en-US" sz="1200" b="0" dirty="0">
                <a:solidFill>
                  <a:schemeClr val="accent5">
                    <a:lumMod val="50000"/>
                  </a:schemeClr>
                </a:solidFill>
              </a:rPr>
              <a:t> Menschen </a:t>
            </a:r>
            <a:r>
              <a:rPr lang="en-US" sz="1200" b="0" dirty="0" err="1">
                <a:solidFill>
                  <a:schemeClr val="accent5">
                    <a:lumMod val="50000"/>
                  </a:schemeClr>
                </a:solidFill>
              </a:rPr>
              <a:t>bemalen</a:t>
            </a:r>
            <a:r>
              <a:rPr lang="en-US" sz="1200" b="0" dirty="0">
                <a:solidFill>
                  <a:schemeClr val="accent5">
                    <a:lumMod val="50000"/>
                  </a:schemeClr>
                </a:solidFill>
              </a:rPr>
              <a:t>* gerne </a:t>
            </a:r>
            <a:r>
              <a:rPr lang="en-US" sz="1200" b="0" dirty="0" err="1">
                <a:solidFill>
                  <a:schemeClr val="accent5">
                    <a:lumMod val="50000"/>
                  </a:schemeClr>
                </a:solidFill>
              </a:rPr>
              <a:t>Eier</a:t>
            </a:r>
            <a:r>
              <a:rPr lang="en-US" sz="1200" b="0" dirty="0">
                <a:solidFill>
                  <a:schemeClr val="accent5">
                    <a:lumMod val="50000"/>
                  </a:schemeClr>
                </a:solidFill>
              </a:rPr>
              <a:t>* in </a:t>
            </a:r>
            <a:r>
              <a:rPr lang="en-US" sz="1200" b="0" dirty="0" err="1">
                <a:solidFill>
                  <a:schemeClr val="accent5">
                    <a:lumMod val="50000"/>
                  </a:schemeClr>
                </a:solidFill>
              </a:rPr>
              <a:t>vielen</a:t>
            </a:r>
            <a:r>
              <a:rPr lang="en-US" sz="1200" b="0" dirty="0">
                <a:solidFill>
                  <a:schemeClr val="accent5">
                    <a:lumMod val="50000"/>
                  </a:schemeClr>
                </a:solidFill>
              </a:rPr>
              <a:t> </a:t>
            </a:r>
            <a:r>
              <a:rPr lang="en-US" sz="1200" b="0" dirty="0" err="1">
                <a:solidFill>
                  <a:schemeClr val="accent5">
                    <a:lumMod val="50000"/>
                  </a:schemeClr>
                </a:solidFill>
              </a:rPr>
              <a:t>bunten</a:t>
            </a:r>
            <a:r>
              <a:rPr lang="en-US" sz="1200" b="0" dirty="0">
                <a:solidFill>
                  <a:schemeClr val="accent5">
                    <a:lumMod val="50000"/>
                  </a:schemeClr>
                </a:solidFill>
              </a:rPr>
              <a:t> </a:t>
            </a:r>
            <a:r>
              <a:rPr lang="en-US" sz="1200" b="0" dirty="0" err="1">
                <a:solidFill>
                  <a:schemeClr val="accent5">
                    <a:lumMod val="50000"/>
                  </a:schemeClr>
                </a:solidFill>
              </a:rPr>
              <a:t>Farben</a:t>
            </a:r>
            <a:r>
              <a:rPr lang="en-US" sz="1200" b="0" dirty="0">
                <a:solidFill>
                  <a:schemeClr val="accent5">
                    <a:lumMod val="50000"/>
                  </a:schemeClr>
                </a:solidFill>
              </a:rPr>
              <a:t> und </a:t>
            </a:r>
            <a:r>
              <a:rPr lang="en-US" sz="1200" b="0" dirty="0" err="1">
                <a:solidFill>
                  <a:schemeClr val="accent5">
                    <a:lumMod val="50000"/>
                  </a:schemeClr>
                </a:solidFill>
              </a:rPr>
              <a:t>hängen</a:t>
            </a:r>
            <a:r>
              <a:rPr lang="en-US" sz="1200" b="0" dirty="0">
                <a:solidFill>
                  <a:schemeClr val="accent5">
                    <a:lumMod val="50000"/>
                  </a:schemeClr>
                </a:solidFill>
              </a:rPr>
              <a:t> </a:t>
            </a:r>
            <a:r>
              <a:rPr lang="en-US" sz="1200" b="0" dirty="0" err="1">
                <a:solidFill>
                  <a:schemeClr val="accent5">
                    <a:lumMod val="50000"/>
                  </a:schemeClr>
                </a:solidFill>
              </a:rPr>
              <a:t>sie</a:t>
            </a:r>
            <a:r>
              <a:rPr lang="en-US" sz="1200" b="0" dirty="0">
                <a:solidFill>
                  <a:schemeClr val="accent5">
                    <a:lumMod val="50000"/>
                  </a:schemeClr>
                </a:solidFill>
              </a:rPr>
              <a:t> auf, </a:t>
            </a:r>
            <a:r>
              <a:rPr lang="en-US" sz="1200" b="0" dirty="0" err="1">
                <a:solidFill>
                  <a:schemeClr val="accent5">
                    <a:lumMod val="50000"/>
                  </a:schemeClr>
                </a:solidFill>
              </a:rPr>
              <a:t>im</a:t>
            </a:r>
            <a:r>
              <a:rPr lang="en-US" sz="1200" b="0" dirty="0">
                <a:solidFill>
                  <a:schemeClr val="accent5">
                    <a:lumMod val="50000"/>
                  </a:schemeClr>
                </a:solidFill>
              </a:rPr>
              <a:t> Haus </a:t>
            </a:r>
            <a:r>
              <a:rPr lang="en-US" sz="1200" b="0" dirty="0" err="1">
                <a:solidFill>
                  <a:schemeClr val="accent5">
                    <a:lumMod val="50000"/>
                  </a:schemeClr>
                </a:solidFill>
              </a:rPr>
              <a:t>oder</a:t>
            </a:r>
            <a:r>
              <a:rPr lang="en-US" sz="1200" b="0" dirty="0">
                <a:solidFill>
                  <a:schemeClr val="accent5">
                    <a:lumMod val="50000"/>
                  </a:schemeClr>
                </a:solidFill>
              </a:rPr>
              <a:t> </a:t>
            </a:r>
            <a:r>
              <a:rPr lang="en-US" sz="1200" b="0" dirty="0" err="1">
                <a:solidFill>
                  <a:schemeClr val="accent5">
                    <a:lumMod val="50000"/>
                  </a:schemeClr>
                </a:solidFill>
              </a:rPr>
              <a:t>auch</a:t>
            </a:r>
            <a:r>
              <a:rPr lang="en-US" sz="1200" b="0" dirty="0">
                <a:solidFill>
                  <a:schemeClr val="accent5">
                    <a:lumMod val="50000"/>
                  </a:schemeClr>
                </a:solidFill>
              </a:rPr>
              <a:t> </a:t>
            </a:r>
            <a:r>
              <a:rPr lang="en-US" sz="1200" b="0" dirty="0" err="1">
                <a:solidFill>
                  <a:schemeClr val="accent5">
                    <a:lumMod val="50000"/>
                  </a:schemeClr>
                </a:solidFill>
              </a:rPr>
              <a:t>draußen</a:t>
            </a:r>
            <a:r>
              <a:rPr lang="en-US" sz="1200" b="0" dirty="0">
                <a:solidFill>
                  <a:schemeClr val="accent5">
                    <a:lumMod val="50000"/>
                  </a:schemeClr>
                </a:solidFill>
              </a:rPr>
              <a:t>* an </a:t>
            </a:r>
            <a:r>
              <a:rPr lang="en-US" sz="1200" b="0" dirty="0" err="1">
                <a:solidFill>
                  <a:schemeClr val="accent5">
                    <a:lumMod val="50000"/>
                  </a:schemeClr>
                </a:solidFill>
              </a:rPr>
              <a:t>Bäumen</a:t>
            </a:r>
            <a:r>
              <a:rPr lang="en-US" sz="1200" b="0" dirty="0">
                <a:solidFill>
                  <a:schemeClr val="accent5">
                    <a:lumMod val="50000"/>
                  </a:schemeClr>
                </a:solidFill>
              </a:rPr>
              <a:t>. In </a:t>
            </a:r>
            <a:r>
              <a:rPr lang="en-US" sz="1200" b="0" dirty="0" err="1">
                <a:solidFill>
                  <a:schemeClr val="accent5">
                    <a:lumMod val="50000"/>
                  </a:schemeClr>
                </a:solidFill>
              </a:rPr>
              <a:t>welcher</a:t>
            </a:r>
            <a:r>
              <a:rPr lang="en-US" sz="1200" b="0" dirty="0">
                <a:solidFill>
                  <a:schemeClr val="accent5">
                    <a:lumMod val="50000"/>
                  </a:schemeClr>
                </a:solidFill>
              </a:rPr>
              <a:t> </a:t>
            </a:r>
            <a:r>
              <a:rPr lang="en-US" sz="1200" b="0" dirty="0" err="1">
                <a:solidFill>
                  <a:schemeClr val="accent5">
                    <a:lumMod val="50000"/>
                  </a:schemeClr>
                </a:solidFill>
              </a:rPr>
              <a:t>Farbe</a:t>
            </a:r>
            <a:r>
              <a:rPr lang="en-US" sz="1200" b="0" dirty="0">
                <a:solidFill>
                  <a:schemeClr val="accent5">
                    <a:lumMod val="50000"/>
                  </a:schemeClr>
                </a:solidFill>
              </a:rPr>
              <a:t> </a:t>
            </a:r>
            <a:r>
              <a:rPr lang="en-US" sz="1200" b="0" dirty="0" err="1">
                <a:solidFill>
                  <a:schemeClr val="accent5">
                    <a:lumMod val="50000"/>
                  </a:schemeClr>
                </a:solidFill>
              </a:rPr>
              <a:t>möchtest</a:t>
            </a:r>
            <a:r>
              <a:rPr lang="en-US" sz="1200" b="0" dirty="0">
                <a:solidFill>
                  <a:schemeClr val="accent5">
                    <a:lumMod val="50000"/>
                  </a:schemeClr>
                </a:solidFill>
              </a:rPr>
              <a:t> du </a:t>
            </a:r>
            <a:r>
              <a:rPr lang="en-US" sz="1200" b="0" dirty="0" err="1">
                <a:solidFill>
                  <a:schemeClr val="accent5">
                    <a:lumMod val="50000"/>
                  </a:schemeClr>
                </a:solidFill>
              </a:rPr>
              <a:t>dein</a:t>
            </a:r>
            <a:r>
              <a:rPr lang="en-US" sz="1200" b="0" dirty="0">
                <a:solidFill>
                  <a:schemeClr val="accent5">
                    <a:lumMod val="50000"/>
                  </a:schemeClr>
                </a:solidFill>
              </a:rPr>
              <a:t> </a:t>
            </a:r>
            <a:r>
              <a:rPr lang="en-US" sz="1200" b="0" dirty="0" err="1">
                <a:solidFill>
                  <a:schemeClr val="accent5">
                    <a:lumMod val="50000"/>
                  </a:schemeClr>
                </a:solidFill>
              </a:rPr>
              <a:t>Ei</a:t>
            </a:r>
            <a:r>
              <a:rPr lang="en-US" sz="1200" b="0" dirty="0">
                <a:solidFill>
                  <a:schemeClr val="accent5">
                    <a:lumMod val="50000"/>
                  </a:schemeClr>
                </a:solidFill>
              </a:rPr>
              <a:t> </a:t>
            </a:r>
            <a:r>
              <a:rPr lang="en-US" sz="1200" b="0" dirty="0" err="1">
                <a:solidFill>
                  <a:schemeClr val="accent5">
                    <a:lumMod val="50000"/>
                  </a:schemeClr>
                </a:solidFill>
              </a:rPr>
              <a:t>bemalen</a:t>
            </a:r>
            <a:r>
              <a:rPr lang="en-US" sz="1200" b="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bemalen</a:t>
            </a:r>
            <a:r>
              <a:rPr lang="en-GB" baseline="0" dirty="0"/>
              <a:t> [&gt;5009] </a:t>
            </a:r>
            <a:r>
              <a:rPr lang="en-GB" baseline="0" dirty="0" err="1"/>
              <a:t>draußen</a:t>
            </a:r>
            <a:r>
              <a:rPr lang="en-GB" baseline="0" dirty="0"/>
              <a:t> [848] </a:t>
            </a:r>
            <a:r>
              <a:rPr lang="en-GB" baseline="0" dirty="0" err="1"/>
              <a:t>Ei</a:t>
            </a:r>
            <a:r>
              <a:rPr lang="en-GB" baseline="0" dirty="0"/>
              <a:t> [2000] </a:t>
            </a:r>
            <a:r>
              <a:rPr lang="en-GB" baseline="0" dirty="0" err="1"/>
              <a:t>Ostern</a:t>
            </a:r>
            <a:r>
              <a:rPr lang="en-GB" baseline="0" dirty="0"/>
              <a:t> [&gt;5009]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4987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written understanding of different meanings of reflexive and non-reflexive uses of plural verbs in context.</a:t>
            </a:r>
            <a:br>
              <a:rPr lang="en-GB" b="0" dirty="0"/>
            </a:br>
            <a:br>
              <a:rPr lang="en-GB" b="0" dirty="0"/>
            </a:br>
            <a:r>
              <a:rPr lang="en-GB" b="1" dirty="0"/>
              <a:t>Procedure:</a:t>
            </a:r>
            <a:br>
              <a:rPr lang="en-GB" dirty="0"/>
            </a:br>
            <a:r>
              <a:rPr lang="en-GB" dirty="0"/>
              <a:t>1. Tell students that they are going to listen and read, and translate the phrases in bold into English.</a:t>
            </a:r>
            <a:br>
              <a:rPr lang="en-GB" dirty="0"/>
            </a:br>
            <a:r>
              <a:rPr lang="en-GB" dirty="0"/>
              <a:t>2. Students write 1-9.</a:t>
            </a:r>
          </a:p>
          <a:p>
            <a:r>
              <a:rPr lang="en-GB" dirty="0"/>
              <a:t>3. Click to play audio. Students write the meaning of the phrase in bold.</a:t>
            </a:r>
          </a:p>
          <a:p>
            <a:r>
              <a:rPr lang="en-GB" dirty="0"/>
              <a:t>4. Click to reveal the English translation. </a:t>
            </a:r>
            <a:endParaRPr lang="en-GB" sz="1200" kern="1200" baseline="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baseline="0" dirty="0">
                <a:solidFill>
                  <a:schemeClr val="tx1"/>
                </a:solidFill>
                <a:effectLst/>
                <a:ea typeface="+mn-ea"/>
                <a:cs typeface="+mn-cs"/>
              </a:rPr>
              <a:t>Note: the audio can be played as a full conversation, or individual sentences.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48805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read aloud of short texts about Christmas in Switzerland, which contain known and unknown words.</a:t>
            </a:r>
            <a:br>
              <a:rPr lang="en-GB" dirty="0"/>
            </a:br>
            <a:br>
              <a:rPr lang="en-GB" dirty="0"/>
            </a:br>
            <a:r>
              <a:rPr lang="en-GB" b="1" dirty="0"/>
              <a:t>Procedure:</a:t>
            </a:r>
            <a:br>
              <a:rPr lang="en-GB" dirty="0"/>
            </a:br>
            <a:r>
              <a:rPr lang="en-GB" dirty="0"/>
              <a:t>1. Students listen carefully to their partner’s pronunciation and give feedback, as appropriate.</a:t>
            </a:r>
          </a:p>
          <a:p>
            <a:r>
              <a:rPr lang="en-GB" dirty="0"/>
              <a:t>2. Click to hear the native audio versions.</a:t>
            </a:r>
          </a:p>
          <a:p>
            <a:r>
              <a:rPr lang="en-GB" dirty="0"/>
              <a:t>3. Elicit two facts in English from each text about Christmas in Switzerland.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US" sz="1200" dirty="0">
                <a:solidFill>
                  <a:schemeClr val="accent5">
                    <a:lumMod val="50000"/>
                  </a:schemeClr>
                </a:solidFill>
              </a:rPr>
              <a:t>Der Schweizer ‘Santa’ </a:t>
            </a:r>
            <a:r>
              <a:rPr lang="en-US" sz="1200" dirty="0" err="1">
                <a:solidFill>
                  <a:schemeClr val="accent5">
                    <a:lumMod val="50000"/>
                  </a:schemeClr>
                </a:solidFill>
              </a:rPr>
              <a:t>heißt</a:t>
            </a:r>
            <a:r>
              <a:rPr lang="en-US" sz="1200" dirty="0">
                <a:solidFill>
                  <a:schemeClr val="accent5">
                    <a:lumMod val="50000"/>
                  </a:schemeClr>
                </a:solidFill>
              </a:rPr>
              <a:t> </a:t>
            </a:r>
            <a:r>
              <a:rPr lang="en-US" sz="1200" i="1" dirty="0" err="1">
                <a:solidFill>
                  <a:schemeClr val="accent5">
                    <a:lumMod val="50000"/>
                  </a:schemeClr>
                </a:solidFill>
              </a:rPr>
              <a:t>Samichclaus</a:t>
            </a:r>
            <a:r>
              <a:rPr lang="en-US" sz="1200" dirty="0">
                <a:solidFill>
                  <a:schemeClr val="accent5">
                    <a:lumMod val="50000"/>
                  </a:schemeClr>
                </a:solidFill>
              </a:rPr>
              <a:t> und </a:t>
            </a:r>
            <a:r>
              <a:rPr lang="en-US" sz="1200" dirty="0" err="1">
                <a:solidFill>
                  <a:schemeClr val="accent5">
                    <a:lumMod val="50000"/>
                  </a:schemeClr>
                </a:solidFill>
              </a:rPr>
              <a:t>kommt</a:t>
            </a:r>
            <a:r>
              <a:rPr lang="en-US" sz="1200" dirty="0">
                <a:solidFill>
                  <a:schemeClr val="accent5">
                    <a:lumMod val="50000"/>
                  </a:schemeClr>
                </a:solidFill>
              </a:rPr>
              <a:t> am 6. </a:t>
            </a:r>
            <a:r>
              <a:rPr lang="en-US" sz="1200" dirty="0" err="1">
                <a:solidFill>
                  <a:schemeClr val="accent5">
                    <a:lumMod val="50000"/>
                  </a:schemeClr>
                </a:solidFill>
              </a:rPr>
              <a:t>Dezember</a:t>
            </a:r>
            <a:r>
              <a:rPr lang="en-US" sz="1200" dirty="0">
                <a:solidFill>
                  <a:schemeClr val="accent5">
                    <a:lumMod val="50000"/>
                  </a:schemeClr>
                </a:solidFill>
              </a:rPr>
              <a:t> </a:t>
            </a:r>
            <a:r>
              <a:rPr lang="en-US" sz="1200" dirty="0" err="1">
                <a:solidFill>
                  <a:schemeClr val="accent5">
                    <a:lumMod val="50000"/>
                  </a:schemeClr>
                </a:solidFill>
              </a:rPr>
              <a:t>mit</a:t>
            </a:r>
            <a:r>
              <a:rPr lang="en-US" sz="1200" dirty="0">
                <a:solidFill>
                  <a:schemeClr val="accent5">
                    <a:lumMod val="50000"/>
                  </a:schemeClr>
                </a:solidFill>
              </a:rPr>
              <a:t> </a:t>
            </a:r>
            <a:r>
              <a:rPr lang="en-US" sz="1200" dirty="0" err="1">
                <a:solidFill>
                  <a:schemeClr val="accent5">
                    <a:lumMod val="50000"/>
                  </a:schemeClr>
                </a:solidFill>
              </a:rPr>
              <a:t>seinem</a:t>
            </a:r>
            <a:r>
              <a:rPr lang="en-US" sz="1200" dirty="0">
                <a:solidFill>
                  <a:schemeClr val="accent5">
                    <a:lumMod val="50000"/>
                  </a:schemeClr>
                </a:solidFill>
              </a:rPr>
              <a:t> Helfer </a:t>
            </a:r>
            <a:r>
              <a:rPr lang="en-US" sz="1200" i="1" dirty="0" err="1">
                <a:solidFill>
                  <a:schemeClr val="accent5">
                    <a:lumMod val="50000"/>
                  </a:schemeClr>
                </a:solidFill>
              </a:rPr>
              <a:t>Schmutzli</a:t>
            </a:r>
            <a:r>
              <a:rPr lang="en-US" sz="1200" i="1" dirty="0">
                <a:solidFill>
                  <a:schemeClr val="accent5">
                    <a:lumMod val="50000"/>
                  </a:schemeClr>
                </a:solidFill>
              </a:rPr>
              <a:t> </a:t>
            </a:r>
            <a:r>
              <a:rPr lang="en-US" sz="1200" dirty="0" err="1">
                <a:solidFill>
                  <a:schemeClr val="accent5">
                    <a:lumMod val="50000"/>
                  </a:schemeClr>
                </a:solidFill>
              </a:rPr>
              <a:t>zu</a:t>
            </a:r>
            <a:r>
              <a:rPr lang="en-US" sz="1200" dirty="0">
                <a:solidFill>
                  <a:schemeClr val="accent5">
                    <a:lumMod val="50000"/>
                  </a:schemeClr>
                </a:solidFill>
              </a:rPr>
              <a:t> den Menschen. </a:t>
            </a:r>
            <a:r>
              <a:rPr lang="en-US" sz="1200" dirty="0" err="1">
                <a:solidFill>
                  <a:schemeClr val="accent5">
                    <a:lumMod val="50000"/>
                  </a:schemeClr>
                </a:solidFill>
              </a:rPr>
              <a:t>Alle</a:t>
            </a:r>
            <a:r>
              <a:rPr lang="en-US" sz="1200" dirty="0">
                <a:solidFill>
                  <a:schemeClr val="accent5">
                    <a:lumMod val="50000"/>
                  </a:schemeClr>
                </a:solidFill>
              </a:rPr>
              <a:t> </a:t>
            </a:r>
            <a:r>
              <a:rPr lang="en-US" sz="1200" dirty="0" err="1">
                <a:solidFill>
                  <a:schemeClr val="accent5">
                    <a:lumMod val="50000"/>
                  </a:schemeClr>
                </a:solidFill>
              </a:rPr>
              <a:t>freuen</a:t>
            </a:r>
            <a:r>
              <a:rPr lang="en-US" sz="1200" dirty="0">
                <a:solidFill>
                  <a:schemeClr val="accent5">
                    <a:lumMod val="50000"/>
                  </a:schemeClr>
                </a:solidFill>
              </a:rPr>
              <a:t> </a:t>
            </a:r>
            <a:r>
              <a:rPr lang="en-US" sz="1200" dirty="0" err="1">
                <a:solidFill>
                  <a:schemeClr val="accent5">
                    <a:lumMod val="50000"/>
                  </a:schemeClr>
                </a:solidFill>
              </a:rPr>
              <a:t>sich</a:t>
            </a:r>
            <a:r>
              <a:rPr lang="en-US" sz="1200" dirty="0">
                <a:solidFill>
                  <a:schemeClr val="accent5">
                    <a:lumMod val="50000"/>
                  </a:schemeClr>
                </a:solidFill>
              </a:rPr>
              <a:t> auf* </a:t>
            </a:r>
            <a:r>
              <a:rPr lang="en-US" sz="1200" dirty="0" err="1">
                <a:solidFill>
                  <a:schemeClr val="accent5">
                    <a:lumMod val="50000"/>
                  </a:schemeClr>
                </a:solidFill>
              </a:rPr>
              <a:t>ihn</a:t>
            </a:r>
            <a:r>
              <a:rPr lang="en-US"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Man </a:t>
            </a:r>
            <a:r>
              <a:rPr lang="en-US" sz="1200" dirty="0" err="1">
                <a:solidFill>
                  <a:schemeClr val="accent5">
                    <a:lumMod val="50000"/>
                  </a:schemeClr>
                </a:solidFill>
              </a:rPr>
              <a:t>bäckt</a:t>
            </a:r>
            <a:r>
              <a:rPr lang="en-US" sz="1200" dirty="0">
                <a:solidFill>
                  <a:schemeClr val="accent5">
                    <a:lumMod val="50000"/>
                  </a:schemeClr>
                </a:solidFill>
              </a:rPr>
              <a:t> </a:t>
            </a:r>
            <a:r>
              <a:rPr lang="en-US" sz="1200" dirty="0" err="1">
                <a:solidFill>
                  <a:schemeClr val="accent5">
                    <a:lumMod val="50000"/>
                  </a:schemeClr>
                </a:solidFill>
              </a:rPr>
              <a:t>Plätzchen</a:t>
            </a:r>
            <a:r>
              <a:rPr lang="en-US" sz="1200" dirty="0">
                <a:solidFill>
                  <a:schemeClr val="accent5">
                    <a:lumMod val="50000"/>
                  </a:schemeClr>
                </a:solidFill>
              </a:rPr>
              <a:t>* – </a:t>
            </a:r>
            <a:r>
              <a:rPr lang="en-US" sz="1200" dirty="0" err="1">
                <a:solidFill>
                  <a:schemeClr val="accent5">
                    <a:lumMod val="50000"/>
                  </a:schemeClr>
                </a:solidFill>
              </a:rPr>
              <a:t>zum</a:t>
            </a:r>
            <a:r>
              <a:rPr lang="en-US" sz="1200" dirty="0">
                <a:solidFill>
                  <a:schemeClr val="accent5">
                    <a:lumMod val="50000"/>
                  </a:schemeClr>
                </a:solidFill>
              </a:rPr>
              <a:t> </a:t>
            </a:r>
            <a:r>
              <a:rPr lang="en-US" sz="1200" dirty="0" err="1">
                <a:solidFill>
                  <a:schemeClr val="accent5">
                    <a:lumMod val="50000"/>
                  </a:schemeClr>
                </a:solidFill>
              </a:rPr>
              <a:t>Beispiel</a:t>
            </a:r>
            <a:r>
              <a:rPr lang="en-US" sz="1200" dirty="0">
                <a:solidFill>
                  <a:schemeClr val="accent5">
                    <a:lumMod val="50000"/>
                  </a:schemeClr>
                </a:solidFill>
              </a:rPr>
              <a:t> </a:t>
            </a:r>
            <a:r>
              <a:rPr lang="en-US" sz="1200" dirty="0" err="1">
                <a:solidFill>
                  <a:schemeClr val="accent5">
                    <a:lumMod val="50000"/>
                  </a:schemeClr>
                </a:solidFill>
              </a:rPr>
              <a:t>Zimtsterne</a:t>
            </a:r>
            <a:r>
              <a:rPr lang="en-US" sz="1200" dirty="0">
                <a:solidFill>
                  <a:schemeClr val="accent5">
                    <a:lumMod val="50000"/>
                  </a:schemeClr>
                </a:solidFill>
              </a:rPr>
              <a:t> – und </a:t>
            </a:r>
            <a:r>
              <a:rPr lang="en-US" sz="1200" dirty="0" err="1">
                <a:solidFill>
                  <a:schemeClr val="accent5">
                    <a:lumMod val="50000"/>
                  </a:schemeClr>
                </a:solidFill>
              </a:rPr>
              <a:t>schmückt</a:t>
            </a:r>
            <a:r>
              <a:rPr lang="en-US" sz="1200" dirty="0">
                <a:solidFill>
                  <a:schemeClr val="accent5">
                    <a:lumMod val="50000"/>
                  </a:schemeClr>
                </a:solidFill>
              </a:rPr>
              <a:t>* die Fenster </a:t>
            </a:r>
            <a:r>
              <a:rPr lang="en-US" sz="1200" dirty="0" err="1">
                <a:solidFill>
                  <a:schemeClr val="accent5">
                    <a:lumMod val="50000"/>
                  </a:schemeClr>
                </a:solidFill>
              </a:rPr>
              <a:t>mit</a:t>
            </a:r>
            <a:r>
              <a:rPr lang="en-US" sz="1200" dirty="0">
                <a:solidFill>
                  <a:schemeClr val="accent5">
                    <a:lumMod val="50000"/>
                  </a:schemeClr>
                </a:solidFill>
              </a:rPr>
              <a:t> </a:t>
            </a:r>
            <a:r>
              <a:rPr lang="en-US" sz="1200" dirty="0" err="1">
                <a:solidFill>
                  <a:schemeClr val="accent5">
                    <a:lumMod val="50000"/>
                  </a:schemeClr>
                </a:solidFill>
              </a:rPr>
              <a:t>einem</a:t>
            </a:r>
            <a:r>
              <a:rPr lang="en-US" sz="1200" dirty="0">
                <a:solidFill>
                  <a:schemeClr val="accent5">
                    <a:lumMod val="50000"/>
                  </a:schemeClr>
                </a:solidFill>
              </a:rPr>
              <a:t> </a:t>
            </a:r>
            <a:r>
              <a:rPr lang="en-US" sz="1200" dirty="0" err="1">
                <a:solidFill>
                  <a:schemeClr val="accent5">
                    <a:lumMod val="50000"/>
                  </a:schemeClr>
                </a:solidFill>
              </a:rPr>
              <a:t>großen</a:t>
            </a:r>
            <a:r>
              <a:rPr lang="en-US" sz="1200" dirty="0">
                <a:solidFill>
                  <a:schemeClr val="accent5">
                    <a:lumMod val="50000"/>
                  </a:schemeClr>
                </a:solidFill>
              </a:rPr>
              <a:t> </a:t>
            </a:r>
            <a:r>
              <a:rPr lang="en-US" sz="1200" dirty="0" err="1">
                <a:solidFill>
                  <a:schemeClr val="accent5">
                    <a:lumMod val="50000"/>
                  </a:schemeClr>
                </a:solidFill>
              </a:rPr>
              <a:t>Adventskalender</a:t>
            </a:r>
            <a:r>
              <a:rPr lang="en-US"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err="1"/>
              <a:t>Plätzchen</a:t>
            </a:r>
            <a:r>
              <a:rPr lang="en-GB" baseline="0" dirty="0"/>
              <a:t> [&gt;5009] </a:t>
            </a:r>
            <a:r>
              <a:rPr lang="en-GB" baseline="0" dirty="0" err="1"/>
              <a:t>schmücken</a:t>
            </a:r>
            <a:r>
              <a:rPr lang="en-GB" baseline="0" dirty="0"/>
              <a:t> [&gt;5009] Advent [&gt;5009] </a:t>
            </a:r>
            <a:r>
              <a:rPr lang="en-GB" baseline="0" dirty="0" err="1"/>
              <a:t>Kalendar</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45</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(three slides)</a:t>
            </a:r>
            <a:br>
              <a:rPr lang="en-GB" dirty="0"/>
            </a:br>
            <a:br>
              <a:rPr lang="en-GB" b="1" dirty="0"/>
            </a:br>
            <a:r>
              <a:rPr lang="en-GB" b="1" dirty="0"/>
              <a:t>Aim: </a:t>
            </a:r>
            <a:r>
              <a:rPr lang="en-GB" b="0" dirty="0"/>
              <a:t>to practise written comprehension of a longer text on the theme of festivals and traditions. </a:t>
            </a:r>
          </a:p>
          <a:p>
            <a:br>
              <a:rPr lang="en-GB" dirty="0"/>
            </a:br>
            <a:r>
              <a:rPr lang="en-GB" b="1" dirty="0"/>
              <a:t>Procedure:</a:t>
            </a:r>
            <a:br>
              <a:rPr lang="en-GB" dirty="0"/>
            </a:br>
            <a:r>
              <a:rPr lang="en-GB" dirty="0"/>
              <a:t>1. Students read the text and replace 1-6 with the German words/ phrases.</a:t>
            </a:r>
            <a:br>
              <a:rPr lang="en-GB" dirty="0"/>
            </a:br>
            <a:r>
              <a:rPr lang="en-GB" dirty="0"/>
              <a:t>2. Listen and check answers.</a:t>
            </a:r>
          </a:p>
          <a:p>
            <a:r>
              <a:rPr lang="en-GB" dirty="0"/>
              <a:t>3. Click to reveal answers.</a:t>
            </a:r>
            <a:br>
              <a:rPr lang="en-GB" dirty="0"/>
            </a:br>
            <a:r>
              <a:rPr lang="en-GB" dirty="0"/>
              <a:t>4. Students note down any facts they understand.</a:t>
            </a:r>
            <a:br>
              <a:rPr lang="en-GB" dirty="0"/>
            </a:br>
            <a:r>
              <a:rPr lang="en-GB" dirty="0"/>
              <a:t>5. Proceed to the next slide.</a:t>
            </a:r>
          </a:p>
          <a:p>
            <a:endParaRPr lang="en-GB" dirty="0"/>
          </a:p>
          <a:p>
            <a:r>
              <a:rPr lang="en-GB" b="1" dirty="0"/>
              <a:t>Transcript:</a:t>
            </a:r>
            <a:br>
              <a:rPr lang="en-GB" dirty="0"/>
            </a:br>
            <a:r>
              <a:rPr lang="de-DE" sz="1200" kern="1200" dirty="0">
                <a:solidFill>
                  <a:schemeClr val="tx1"/>
                </a:solidFill>
                <a:effectLst/>
                <a:ea typeface="+mn-ea"/>
                <a:cs typeface="+mn-cs"/>
              </a:rPr>
              <a:t>Eid-al-Fitr ist ein sehr wichtiges Fest für Muslime auf der ganzen Welt. Man feiert ihn am Ende vom Ramadan. Der Ramadan ist der neunte Monat im islamischen Kalender.</a:t>
            </a:r>
            <a:endParaRPr lang="en-GB" sz="1200" kern="1200" dirty="0">
              <a:solidFill>
                <a:schemeClr val="tx1"/>
              </a:solidFill>
              <a:effectLst/>
              <a:ea typeface="+mn-ea"/>
              <a:cs typeface="+mn-cs"/>
            </a:endParaRPr>
          </a:p>
          <a:p>
            <a:r>
              <a:rPr lang="de-DE" sz="1200" kern="1200" dirty="0">
                <a:solidFill>
                  <a:schemeClr val="tx1"/>
                </a:solidFill>
                <a:effectLst/>
                <a:ea typeface="+mn-ea"/>
                <a:cs typeface="+mn-cs"/>
              </a:rPr>
              <a:t>In diesem Fastenmonat nehmen sich die Menschen Zeit, den Koran zu studieren, den Geist zu verbessern und sich persönlich zu entwickeln. Das Fasten ist jedoch eine relativ schwierige Leistung.</a:t>
            </a:r>
            <a:endParaRPr lang="en-GB" sz="1200" kern="1200" dirty="0">
              <a:solidFill>
                <a:schemeClr val="tx1"/>
              </a:solidFill>
              <a:effectLst/>
              <a:ea typeface="+mn-ea"/>
              <a:cs typeface="+mn-cs"/>
            </a:endParaRPr>
          </a:p>
          <a:p>
            <a:r>
              <a:rPr lang="de-DE" sz="1200" kern="1200" dirty="0">
                <a:solidFill>
                  <a:schemeClr val="tx1"/>
                </a:solidFill>
                <a:effectLst/>
                <a:ea typeface="+mn-ea"/>
                <a:cs typeface="+mn-cs"/>
              </a:rPr>
              <a:t>An einem typischen Tag im Ramadan isst die Familie sehr früh zusammen, wenn es noch dunkel ist. Laut der Tradition isst und trinkt sie dann nichts mehr bis zum Sonnenuntergang. </a:t>
            </a:r>
            <a:br>
              <a:rPr lang="en-GB" dirty="0"/>
            </a:br>
            <a:br>
              <a:rPr lang="en-GB" dirty="0"/>
            </a:br>
            <a:r>
              <a:rPr lang="en-GB" b="1" baseline="0" dirty="0"/>
              <a:t>Word frequency of unknown words and cognates (1 is the most frequent word in German): </a:t>
            </a:r>
            <a:br>
              <a:rPr lang="en-GB" baseline="0" dirty="0"/>
            </a:br>
            <a:r>
              <a:rPr lang="en-GB" baseline="0" dirty="0"/>
              <a:t>Moslem [2597] </a:t>
            </a:r>
            <a:r>
              <a:rPr lang="en-GB" baseline="0" dirty="0" err="1"/>
              <a:t>islamisch</a:t>
            </a:r>
            <a:r>
              <a:rPr lang="en-GB" baseline="0" dirty="0"/>
              <a:t> [2506] </a:t>
            </a:r>
            <a:r>
              <a:rPr lang="en-GB" baseline="0" dirty="0" err="1"/>
              <a:t>Kalender</a:t>
            </a:r>
            <a:r>
              <a:rPr lang="en-GB" baseline="0" dirty="0"/>
              <a:t> [&gt;5009] fasten [&gt;5009] Koran [&gt;5009] </a:t>
            </a:r>
            <a:r>
              <a:rPr lang="en-GB" baseline="0" dirty="0" err="1"/>
              <a:t>Sonnenuntergang</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r>
              <a:rPr lang="en-GB" b="1" dirty="0"/>
              <a:t>Note: </a:t>
            </a:r>
            <a:r>
              <a:rPr lang="en-GB" dirty="0"/>
              <a:t>Whilst Moslem [2597] is listed in the frequency dictionary, Muslim (plural </a:t>
            </a:r>
            <a:r>
              <a:rPr lang="en-GB" dirty="0" err="1"/>
              <a:t>Muslime</a:t>
            </a:r>
            <a:r>
              <a:rPr lang="en-GB" dirty="0"/>
              <a:t>) has been preferred here as the currently more generally accepted term for Muslims in Germany.  </a:t>
            </a:r>
            <a:br>
              <a:rPr lang="en-GB" dirty="0"/>
            </a:br>
            <a:r>
              <a:rPr lang="en-GB" dirty="0"/>
              <a:t>See the links below for further information:</a:t>
            </a:r>
          </a:p>
          <a:p>
            <a:r>
              <a:rPr lang="en-US" sz="1200" u="sng" kern="1200" dirty="0">
                <a:solidFill>
                  <a:schemeClr val="tx1"/>
                </a:solidFill>
                <a:effectLst/>
                <a:ea typeface="+mn-ea"/>
                <a:cs typeface="+mn-cs"/>
                <a:hlinkClick r:id="rId3"/>
              </a:rPr>
              <a:t>https://www.deutschlandfunkkultur.de/muslim-oder-moslem-respekt-drueckt-sich-auch-in-der.1278.de.html?dram:article_id=492434</a:t>
            </a:r>
            <a:endParaRPr lang="en-GB" sz="1200" kern="1200" dirty="0">
              <a:solidFill>
                <a:schemeClr val="tx1"/>
              </a:solidFill>
              <a:effectLst/>
              <a:ea typeface="+mn-ea"/>
              <a:cs typeface="+mn-cs"/>
            </a:endParaRPr>
          </a:p>
          <a:p>
            <a:r>
              <a:rPr lang="en-US" sz="1200" u="sng" kern="1200" dirty="0">
                <a:solidFill>
                  <a:schemeClr val="tx1"/>
                </a:solidFill>
                <a:effectLst/>
                <a:ea typeface="+mn-ea"/>
                <a:cs typeface="+mn-cs"/>
                <a:hlinkClick r:id="rId4"/>
              </a:rPr>
              <a:t>https://www.duden.de/rechtschreibung/Moslem</a:t>
            </a:r>
            <a:endParaRPr lang="en-GB" sz="1200" kern="1200" dirty="0">
              <a:solidFill>
                <a:schemeClr val="tx1"/>
              </a:solidFill>
              <a:effectLst/>
              <a:ea typeface="+mn-ea"/>
              <a:cs typeface="+mn-cs"/>
            </a:endParaRPr>
          </a:p>
          <a:p>
            <a:r>
              <a:rPr lang="en-US" sz="1200" u="sng" kern="1200" dirty="0">
                <a:solidFill>
                  <a:schemeClr val="tx1"/>
                </a:solidFill>
                <a:effectLst/>
                <a:ea typeface="+mn-ea"/>
                <a:cs typeface="+mn-cs"/>
                <a:hlinkClick r:id="rId5"/>
              </a:rPr>
              <a:t>https://www.duden.de/rechtschreibung/Muslim</a:t>
            </a:r>
            <a:endParaRPr lang="en-GB" sz="1200" kern="1200" dirty="0">
              <a:solidFill>
                <a:schemeClr val="tx1"/>
              </a:solidFill>
              <a:effectLst/>
              <a:ea typeface="+mn-ea"/>
              <a:cs typeface="+mn-cs"/>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73809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a:t>
            </a:r>
            <a:r>
              <a:rPr lang="en-GB" b="0" dirty="0"/>
              <a:t> to practise oral comprehension of the R1 endings –</a:t>
            </a:r>
            <a:r>
              <a:rPr lang="en-GB" b="1" i="1" dirty="0"/>
              <a:t>er</a:t>
            </a:r>
            <a:r>
              <a:rPr lang="en-GB" b="0" dirty="0"/>
              <a:t> for masculine and –e for feminine nouns using </a:t>
            </a:r>
            <a:r>
              <a:rPr lang="en-GB" b="1" dirty="0" err="1"/>
              <a:t>liebe</a:t>
            </a:r>
            <a:r>
              <a:rPr lang="en-GB" b="1" dirty="0"/>
              <a:t>/r </a:t>
            </a:r>
            <a:r>
              <a:rPr lang="en-GB" b="0" dirty="0"/>
              <a:t>plus masculine/ feminine name. </a:t>
            </a:r>
            <a:br>
              <a:rPr lang="en-GB" dirty="0"/>
            </a:br>
            <a:br>
              <a:rPr lang="en-GB" dirty="0"/>
            </a:br>
            <a:r>
              <a:rPr lang="en-GB" b="1" dirty="0"/>
              <a:t>Procedure:</a:t>
            </a:r>
            <a:br>
              <a:rPr lang="en-GB" dirty="0"/>
            </a:br>
            <a:r>
              <a:rPr lang="en-GB" dirty="0"/>
              <a:t>1. Click to hear recording of the song (recording includes the names ‘Dieter’ and ‘Elke’).</a:t>
            </a:r>
          </a:p>
          <a:p>
            <a:r>
              <a:rPr lang="en-GB" dirty="0"/>
              <a:t>2. Unpack what the words mean literally – use the example of ‘</a:t>
            </a:r>
            <a:r>
              <a:rPr lang="en-GB" dirty="0" err="1"/>
              <a:t>Guten</a:t>
            </a:r>
            <a:r>
              <a:rPr lang="en-GB" dirty="0"/>
              <a:t> Tag’ to explain that the implication is ‘I wish you a happy birthday / </a:t>
            </a:r>
            <a:r>
              <a:rPr lang="en-GB" dirty="0" err="1"/>
              <a:t>guten</a:t>
            </a:r>
            <a:r>
              <a:rPr lang="en-GB" dirty="0"/>
              <a:t> Tag.</a:t>
            </a:r>
          </a:p>
          <a:p>
            <a:r>
              <a:rPr lang="en-GB" dirty="0"/>
              <a:t>3. Click for callout bubble to explain that </a:t>
            </a:r>
            <a:r>
              <a:rPr lang="en-GB" dirty="0" err="1"/>
              <a:t>lieb</a:t>
            </a:r>
            <a:r>
              <a:rPr lang="en-GB" b="1" dirty="0" err="1"/>
              <a:t>er</a:t>
            </a:r>
            <a:r>
              <a:rPr lang="en-GB" dirty="0"/>
              <a:t> refers to masculine, </a:t>
            </a:r>
            <a:r>
              <a:rPr lang="en-GB" dirty="0" err="1"/>
              <a:t>lieb</a:t>
            </a:r>
            <a:r>
              <a:rPr lang="en-GB" b="1" dirty="0" err="1"/>
              <a:t>e</a:t>
            </a:r>
            <a:r>
              <a:rPr lang="en-GB" dirty="0"/>
              <a:t> to feminine noun/name.</a:t>
            </a:r>
          </a:p>
          <a:p>
            <a:r>
              <a:rPr lang="en-GB" dirty="0"/>
              <a:t>4. Listen to song again, click again to reveal the names ’Dieter’ and ‘Elke’. </a:t>
            </a:r>
          </a:p>
          <a:p>
            <a:r>
              <a:rPr lang="en-GB" dirty="0"/>
              <a:t>5. Listening exercise using the name table on the right: Click sound button to play recording for item one. In pairs, learners decide whether they hear </a:t>
            </a:r>
            <a:r>
              <a:rPr lang="en-GB" dirty="0" err="1"/>
              <a:t>liebe</a:t>
            </a:r>
            <a:r>
              <a:rPr lang="en-GB" dirty="0"/>
              <a:t> or </a:t>
            </a:r>
            <a:r>
              <a:rPr lang="en-GB" dirty="0" err="1"/>
              <a:t>lieber</a:t>
            </a:r>
            <a:r>
              <a:rPr lang="en-GB" dirty="0"/>
              <a:t>, and whether it refers to a male or female name. </a:t>
            </a:r>
          </a:p>
          <a:p>
            <a:r>
              <a:rPr lang="en-GB" dirty="0"/>
              <a:t>6. Click to reveal the answer.</a:t>
            </a:r>
          </a:p>
          <a:p>
            <a:r>
              <a:rPr lang="en-GB" dirty="0"/>
              <a:t>7. Repeat for items 2-6.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indent="0" algn="l">
              <a:lnSpc>
                <a:spcPct val="107000"/>
              </a:lnSpc>
              <a:spcAft>
                <a:spcPts val="800"/>
              </a:spcAf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lieber [Dieter] </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p>
          <a:p>
            <a:pPr marL="228600" indent="-228600" algn="l">
              <a:lnSpc>
                <a:spcPct val="107000"/>
              </a:lnSpc>
              <a:spcAft>
                <a:spcPts val="800"/>
              </a:spcAft>
              <a:buAutoNum type="arabicPeriod"/>
            </a:pPr>
            <a:endParaRPr lang="en-GB" sz="1200" dirty="0">
              <a:effectLst/>
              <a:ea typeface="Calibri" panose="020F0502020204030204" pitchFamily="34" charset="0"/>
              <a:cs typeface="Times New Roman" panose="02020603050405020304" pitchFamily="18" charset="0"/>
            </a:endParaRPr>
          </a:p>
          <a:p>
            <a:pPr algn="l">
              <a:lnSpc>
                <a:spcPct val="107000"/>
              </a:lnSpc>
              <a:spcAft>
                <a:spcPts val="800"/>
              </a:spcAft>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liebe [Elke] </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endParaRPr lang="en-GB" sz="12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dirty="0" err="1"/>
              <a:t>lieber</a:t>
            </a:r>
            <a:r>
              <a:rPr lang="en-GB" dirty="0"/>
              <a:t> Jonas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liebe</a:t>
            </a:r>
            <a:r>
              <a:rPr lang="en-GB" dirty="0"/>
              <a:t> Paula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lieber</a:t>
            </a:r>
            <a:r>
              <a:rPr lang="en-GB" dirty="0"/>
              <a:t> Emil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lieber</a:t>
            </a:r>
            <a:r>
              <a:rPr lang="en-GB" dirty="0"/>
              <a:t> Luka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liebe</a:t>
            </a:r>
            <a:r>
              <a:rPr lang="en-GB" dirty="0"/>
              <a:t> Melanie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lieber</a:t>
            </a:r>
            <a:r>
              <a:rPr lang="en-GB" dirty="0"/>
              <a:t> Franz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words(1 is the most frequent word in German): </a:t>
            </a:r>
            <a:br>
              <a:rPr lang="en-GB" baseline="0" dirty="0"/>
            </a:br>
            <a:r>
              <a:rPr lang="en-GB" baseline="0" dirty="0" err="1"/>
              <a:t>Glück</a:t>
            </a:r>
            <a:r>
              <a:rPr lang="en-GB" baseline="0" dirty="0"/>
              <a:t> [641]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6567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9 minutes</a:t>
            </a:r>
            <a:br>
              <a:rPr lang="en-GB" dirty="0"/>
            </a:br>
            <a:br>
              <a:rPr lang="en-GB" b="1" dirty="0"/>
            </a:br>
            <a:r>
              <a:rPr lang="en-GB" b="1" dirty="0"/>
              <a:t>Aim:</a:t>
            </a:r>
            <a:r>
              <a:rPr lang="en-GB" b="0" dirty="0"/>
              <a:t> to practise reading aloud at sentence level. The texts include a combination of previously taught, unknown and cognate words.  In addition, to introduce students to an iconic singer, song and its historical background.</a:t>
            </a:r>
            <a:endParaRPr lang="en-GB" sz="1200" kern="1200" dirty="0">
              <a:solidFill>
                <a:schemeClr val="tx1"/>
              </a:solidFill>
              <a:effectLst/>
              <a:ea typeface="+mn-ea"/>
              <a:cs typeface="+mn-cs"/>
            </a:endParaRPr>
          </a:p>
          <a:p>
            <a:endParaRPr lang="en-GB" sz="1200" kern="1200" dirty="0">
              <a:solidFill>
                <a:schemeClr val="tx1"/>
              </a:solidFill>
              <a:effectLst/>
              <a:ea typeface="+mn-ea"/>
              <a:cs typeface="+mn-cs"/>
            </a:endParaRPr>
          </a:p>
          <a:p>
            <a:r>
              <a:rPr lang="en-GB" b="1" dirty="0"/>
              <a:t>Procedure:</a:t>
            </a:r>
            <a:br>
              <a:rPr lang="en-GB" dirty="0"/>
            </a:br>
            <a:r>
              <a:rPr lang="en-GB" dirty="0"/>
              <a:t>1 Learners read the first few lines of the song out loud (centre text box). </a:t>
            </a:r>
            <a:br>
              <a:rPr lang="en-GB" dirty="0"/>
            </a:br>
            <a:r>
              <a:rPr lang="en-GB" dirty="0"/>
              <a:t>2. Then click for Acapella version of the song to check pronunciation (NB: not sung by Nena!)</a:t>
            </a:r>
          </a:p>
          <a:p>
            <a:r>
              <a:rPr lang="en-GB" dirty="0"/>
              <a:t>3. If suitable for your class, play video of live version from 1985: https://www.youtube.com/watch?v=Zgb-4Mwk11c, or official video with English subtitles https://www.youtube.com/watch?v=7aLiT3wXko0. Students could try singing along to the chorus with the crowd. Nena is still a big star in Germany currently – official website https://www.nena.de/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a:t>
            </a:r>
            <a:r>
              <a:rPr lang="en-US" dirty="0"/>
              <a:t> Explain briefly the cultural and historical context. Explain that 1983 was still cold war and before fall of the wall in 1989, so there was a lot of paranoia, and people had real fears that a nuclear war might start from just such a misunderstanding. Add more background info if appropriate for your class. </a:t>
            </a:r>
          </a:p>
          <a:p>
            <a:r>
              <a:rPr lang="en-GB" dirty="0"/>
              <a:t>5. Now learners read the cultural info text out loud (text box bottom left). This can be done in pairs, reading one sentence each, then swap roles.</a:t>
            </a:r>
          </a:p>
          <a:p>
            <a:r>
              <a:rPr lang="en-GB" dirty="0"/>
              <a:t>6. Click on the sound player box to play recording to check.</a:t>
            </a:r>
          </a:p>
          <a:p>
            <a:r>
              <a:rPr lang="en-GB" dirty="0"/>
              <a:t>7. Optional – learners translate the text orally. Teachers scaffold as much as needed for the class.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anti [&gt;5009] Himmel [889] international [426] Krieg [575] </a:t>
            </a:r>
            <a:r>
              <a:rPr lang="en-GB" b="0" baseline="0" dirty="0" err="1"/>
              <a:t>menschlich</a:t>
            </a:r>
            <a:r>
              <a:rPr lang="en-GB" b="0" baseline="0" dirty="0"/>
              <a:t> [881] paranoid [&gt;5009] </a:t>
            </a:r>
            <a:r>
              <a:rPr lang="en-GB" b="0" baseline="0" dirty="0" err="1"/>
              <a:t>Reaktion</a:t>
            </a:r>
            <a:r>
              <a:rPr lang="en-GB" b="0" baseline="0" dirty="0"/>
              <a:t> [400] UFO [&gt;5009] Version [2860] </a:t>
            </a:r>
            <a:r>
              <a:rPr lang="en-GB" b="0" baseline="0" dirty="0" err="1"/>
              <a:t>treiben</a:t>
            </a:r>
            <a:r>
              <a:rPr lang="en-GB" b="0" baseline="0" dirty="0"/>
              <a:t> [967] </a:t>
            </a:r>
            <a:r>
              <a:rPr lang="en-GB" b="0" baseline="0" dirty="0" err="1"/>
              <a:t>Zivilisation</a:t>
            </a:r>
            <a:r>
              <a:rPr lang="en-GB" b="0" baseline="0" dirty="0"/>
              <a:t> [5008] </a:t>
            </a:r>
            <a:r>
              <a:rPr lang="en-GB" b="0" baseline="0" dirty="0" err="1"/>
              <a:t>Horizont</a:t>
            </a:r>
            <a:r>
              <a:rPr lang="en-GB" b="0" baseline="0" dirty="0"/>
              <a:t> [3024] </a:t>
            </a:r>
            <a:r>
              <a:rPr lang="en-GB" b="0" baseline="0" dirty="0" err="1"/>
              <a:t>Weg</a:t>
            </a:r>
            <a:r>
              <a:rPr lang="en-GB" b="0" baseline="0" dirty="0"/>
              <a:t> [220] </a:t>
            </a:r>
            <a:r>
              <a:rPr lang="en-GB" b="0" baseline="0" dirty="0" err="1"/>
              <a:t>starten</a:t>
            </a:r>
            <a:r>
              <a:rPr lang="en-GB" b="0" baseline="0" dirty="0"/>
              <a:t> [1192] </a:t>
            </a:r>
            <a:r>
              <a:rPr lang="en-GB" b="0" baseline="0" dirty="0" err="1"/>
              <a:t>Erde</a:t>
            </a:r>
            <a:r>
              <a:rPr lang="en-GB" b="0" baseline="0" dirty="0"/>
              <a:t> [783]</a:t>
            </a:r>
            <a:br>
              <a:rPr lang="en-GB" b="0"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r>
              <a:rPr lang="en-GB" dirty="0"/>
              <a:t>Photo link: https://upload.wikimedia.org/wikipedia/commons/0/0f/2018_Sternstunden-Gala_-_Nena_-_by_2eight_-_DSC5713.jpg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83695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application of the revisited rules for using </a:t>
            </a:r>
            <a:r>
              <a:rPr lang="en-GB" b="1" i="1" dirty="0" err="1"/>
              <a:t>nicht</a:t>
            </a:r>
            <a:r>
              <a:rPr lang="en-GB" b="0" dirty="0"/>
              <a:t> and </a:t>
            </a:r>
            <a:r>
              <a:rPr lang="en-GB" b="1" i="1" dirty="0" err="1"/>
              <a:t>kein</a:t>
            </a:r>
            <a:r>
              <a:rPr lang="en-GB" b="0" dirty="0"/>
              <a:t> in comprehension of written input. To learn a little more about Switzerland. To use four more of this week’s new vocabulary items (</a:t>
            </a:r>
            <a:r>
              <a:rPr lang="en-GB" b="0" i="1" dirty="0" err="1"/>
              <a:t>bezahlen</a:t>
            </a:r>
            <a:r>
              <a:rPr lang="en-GB" b="0" i="1" dirty="0"/>
              <a:t>, </a:t>
            </a:r>
            <a:r>
              <a:rPr lang="en-GB" b="0" i="1" dirty="0" err="1"/>
              <a:t>Staat</a:t>
            </a:r>
            <a:r>
              <a:rPr lang="en-GB" b="0" i="1" dirty="0"/>
              <a:t>, </a:t>
            </a:r>
            <a:r>
              <a:rPr lang="en-GB" b="0" i="1" dirty="0" err="1"/>
              <a:t>Küste</a:t>
            </a:r>
            <a:r>
              <a:rPr lang="en-GB" b="0" i="1" dirty="0"/>
              <a:t>, </a:t>
            </a:r>
            <a:r>
              <a:rPr lang="en-GB" b="0" i="1" dirty="0" err="1"/>
              <a:t>offiziell</a:t>
            </a:r>
            <a:r>
              <a:rPr lang="en-GB" b="0" dirty="0"/>
              <a:t>).</a:t>
            </a:r>
          </a:p>
          <a:p>
            <a:r>
              <a:rPr lang="en-GB" b="0" dirty="0"/>
              <a:t>The four languages of Switzerland are </a:t>
            </a:r>
            <a:r>
              <a:rPr lang="en-US" sz="1200" kern="1200" dirty="0">
                <a:solidFill>
                  <a:schemeClr val="tx1"/>
                </a:solidFill>
                <a:effectLst/>
                <a:ea typeface="+mn-ea"/>
                <a:cs typeface="+mn-cs"/>
              </a:rPr>
              <a:t>German, French, Italian and Romansh.</a:t>
            </a:r>
            <a:br>
              <a:rPr lang="en-GB" b="0" dirty="0"/>
            </a:br>
            <a:br>
              <a:rPr lang="en-GB" dirty="0"/>
            </a:br>
            <a:r>
              <a:rPr lang="en-GB" b="1" dirty="0"/>
              <a:t>Procedure:</a:t>
            </a:r>
            <a:br>
              <a:rPr lang="en-GB" dirty="0"/>
            </a:br>
            <a:r>
              <a:rPr lang="en-GB" dirty="0"/>
              <a:t>1. Elicit from students how they decide between </a:t>
            </a:r>
            <a:r>
              <a:rPr lang="en-GB" i="1" dirty="0" err="1"/>
              <a:t>kein</a:t>
            </a:r>
            <a:r>
              <a:rPr lang="en-GB" i="1" dirty="0"/>
              <a:t>/</a:t>
            </a:r>
            <a:r>
              <a:rPr lang="en-GB" i="1" dirty="0" err="1"/>
              <a:t>keine</a:t>
            </a:r>
            <a:r>
              <a:rPr lang="en-GB" i="1" dirty="0"/>
              <a:t> </a:t>
            </a:r>
            <a:r>
              <a:rPr lang="en-GB" dirty="0"/>
              <a:t>(which has been previously taught).</a:t>
            </a:r>
            <a:br>
              <a:rPr lang="en-GB" dirty="0"/>
            </a:br>
            <a:r>
              <a:rPr lang="en-GB" dirty="0"/>
              <a:t>2. Students write 1-8 and decide between </a:t>
            </a:r>
            <a:r>
              <a:rPr lang="en-GB" i="1" dirty="0" err="1"/>
              <a:t>nicht</a:t>
            </a:r>
            <a:r>
              <a:rPr lang="en-GB" i="1" dirty="0"/>
              <a:t> </a:t>
            </a:r>
            <a:r>
              <a:rPr lang="en-GB" dirty="0"/>
              <a:t>and </a:t>
            </a:r>
            <a:r>
              <a:rPr lang="en-GB" i="1" dirty="0" err="1"/>
              <a:t>kein</a:t>
            </a:r>
            <a:r>
              <a:rPr lang="en-GB" i="1" dirty="0"/>
              <a:t>(e)</a:t>
            </a:r>
            <a:r>
              <a:rPr lang="en-GB" dirty="0"/>
              <a:t>.</a:t>
            </a:r>
          </a:p>
          <a:p>
            <a:r>
              <a:rPr lang="en-GB" dirty="0"/>
              <a:t>3. Elicit full sentence responses orally from students and click to reveal the answers.</a:t>
            </a:r>
          </a:p>
          <a:p>
            <a:r>
              <a:rPr lang="en-GB" dirty="0"/>
              <a:t>4. Elicit the identity of the country (</a:t>
            </a:r>
            <a:r>
              <a:rPr lang="en-GB" i="1" dirty="0"/>
              <a:t>die Schweiz</a:t>
            </a:r>
            <a:r>
              <a:rPr lang="en-GB" dirty="0"/>
              <a:t>).</a:t>
            </a:r>
            <a:br>
              <a:rPr lang="en-GB" dirty="0"/>
            </a:br>
            <a:r>
              <a:rPr lang="en-GB" dirty="0"/>
              <a:t>5. Click to reveal three more details about </a:t>
            </a:r>
            <a:r>
              <a:rPr lang="en-GB" i="1" dirty="0"/>
              <a:t>die Schweiz</a:t>
            </a:r>
            <a:r>
              <a:rPr lang="en-GB"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Blume [2463] </a:t>
            </a:r>
            <a:r>
              <a:rPr lang="en-GB" baseline="0" dirty="0" err="1"/>
              <a:t>Edelweiß</a:t>
            </a:r>
            <a:r>
              <a:rPr lang="en-GB" baseline="0" dirty="0"/>
              <a:t> [&gt;5009] </a:t>
            </a:r>
            <a:r>
              <a:rPr lang="en-GB" baseline="0" dirty="0" err="1"/>
              <a:t>Flagge</a:t>
            </a:r>
            <a:r>
              <a:rPr lang="en-GB" baseline="0" dirty="0"/>
              <a:t> [&gt;5009] </a:t>
            </a:r>
            <a:r>
              <a:rPr lang="en-GB" baseline="0" dirty="0" err="1"/>
              <a:t>Hauptstadt</a:t>
            </a:r>
            <a:r>
              <a:rPr lang="en-GB" baseline="0" dirty="0"/>
              <a:t> [1694] </a:t>
            </a:r>
            <a:r>
              <a:rPr lang="en-GB" baseline="0" dirty="0" err="1"/>
              <a:t>Schokolade</a:t>
            </a:r>
            <a:r>
              <a:rPr lang="en-GB" baseline="0" dirty="0"/>
              <a:t> [4532] (cognate) </a:t>
            </a:r>
            <a:r>
              <a:rPr lang="en-GB" baseline="0" dirty="0" err="1"/>
              <a:t>Sprache</a:t>
            </a:r>
            <a:r>
              <a:rPr lang="en-GB" baseline="0" dirty="0"/>
              <a:t> [421]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there is a more structured version of the task on the next slide.</a:t>
            </a:r>
          </a:p>
          <a:p>
            <a:r>
              <a:rPr lang="en-GB" b="1" dirty="0"/>
              <a:t>Timing: 10 minutes</a:t>
            </a:r>
            <a:br>
              <a:rPr lang="en-GB" dirty="0"/>
            </a:br>
            <a:br>
              <a:rPr lang="en-GB" b="1" dirty="0"/>
            </a:br>
            <a:r>
              <a:rPr lang="en-GB" b="1" dirty="0"/>
              <a:t>Aim: </a:t>
            </a:r>
            <a:r>
              <a:rPr lang="en-GB" b="0" dirty="0"/>
              <a:t>to practise aural comprehension and written production of adjective endings in a longer context (</a:t>
            </a:r>
            <a:r>
              <a:rPr lang="en-GB" b="0" dirty="0" err="1"/>
              <a:t>Dictogloss</a:t>
            </a:r>
            <a:r>
              <a:rPr lang="en-GB" b="0" dirty="0"/>
              <a:t>).  </a:t>
            </a:r>
            <a:endParaRPr lang="en-GB" dirty="0"/>
          </a:p>
          <a:p>
            <a:br>
              <a:rPr lang="en-GB" dirty="0"/>
            </a:br>
            <a:r>
              <a:rPr lang="en-GB" b="1" dirty="0"/>
              <a:t>Procedure:</a:t>
            </a:r>
            <a:br>
              <a:rPr lang="en-GB" dirty="0"/>
            </a:br>
            <a:r>
              <a:rPr lang="en-GB" dirty="0"/>
              <a:t>1. Click audio buttons to play recording in segments. Students listen and take notes.</a:t>
            </a:r>
          </a:p>
          <a:p>
            <a:r>
              <a:rPr lang="en-GB" dirty="0"/>
              <a:t>2. Students construct the text from their notes, taking care to use endings correctly, based on their grammar knowledge. </a:t>
            </a:r>
            <a:br>
              <a:rPr lang="en-GB" dirty="0"/>
            </a:br>
            <a:r>
              <a:rPr lang="en-GB" dirty="0"/>
              <a:t>3. Teachers can use the next slide to correct work with students, as the main focus is on the adjective agreement.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kern="1200" dirty="0">
                <a:solidFill>
                  <a:schemeClr val="tx1"/>
                </a:solidFill>
                <a:effectLst/>
                <a:ea typeface="+mn-ea"/>
                <a:cs typeface="+mn-cs"/>
              </a:rPr>
              <a:t>Das Bild zeigt einen Tisch in der Mitte vor einem braunen Regal.  Am Tisch sitzen zwei Personen, eine Frau mit schwarzen Haaren links und ein Mann in einer blauen Jacke rechts.  Auf dem Tisch stehen weiß-blaue Tassen, vorne rechts steht ein alter Stuhl. Hinten auf dem Regal stehen bunte Vasen und andere Skulpturen.  Das Regal steht vor einer gelben Wand. Der Boden ist rot. </a:t>
            </a:r>
            <a:r>
              <a:rPr lang="en-GB" sz="1200" kern="1200" dirty="0">
                <a:solidFill>
                  <a:schemeClr val="tx1"/>
                </a:solidFill>
                <a:effectLst/>
                <a:ea typeface="+mn-ea"/>
                <a:cs typeface="+mn-cs"/>
              </a:rPr>
              <a:t>Die </a:t>
            </a:r>
            <a:r>
              <a:rPr lang="en-GB" sz="1200" kern="1200" dirty="0" err="1">
                <a:solidFill>
                  <a:schemeClr val="tx1"/>
                </a:solidFill>
                <a:effectLst/>
                <a:ea typeface="+mn-ea"/>
                <a:cs typeface="+mn-cs"/>
              </a:rPr>
              <a:t>Farben</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sind</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überall</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sehr</a:t>
            </a:r>
            <a:r>
              <a:rPr lang="en-GB" sz="1200" kern="1200" dirty="0">
                <a:solidFill>
                  <a:schemeClr val="tx1"/>
                </a:solidFill>
                <a:effectLst/>
                <a:ea typeface="+mn-ea"/>
                <a:cs typeface="+mn-cs"/>
              </a:rPr>
              <a:t> bunt.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a:t>Regal [3179] </a:t>
            </a:r>
            <a:r>
              <a:rPr lang="en-GB" baseline="0" dirty="0" err="1"/>
              <a:t>Tasse</a:t>
            </a:r>
            <a:r>
              <a:rPr lang="en-GB" baseline="0" dirty="0"/>
              <a:t> [3518] Vase [&gt;5009] </a:t>
            </a:r>
            <a:r>
              <a:rPr lang="en-GB" baseline="0" dirty="0" err="1"/>
              <a:t>Skulptur</a:t>
            </a:r>
            <a:r>
              <a:rPr lang="en-GB" baseline="0" dirty="0"/>
              <a:t> [4967]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TO DICTOGLOSS WITH ATTENTION TO ADJECTIVE ENDINGS</a:t>
            </a:r>
            <a:br>
              <a:rPr lang="en-GB" dirty="0"/>
            </a:br>
            <a:br>
              <a:rPr lang="en-GB" b="1" dirty="0"/>
            </a:br>
            <a:r>
              <a:rPr lang="en-GB" b="1" dirty="0"/>
              <a:t>Transcript:</a:t>
            </a:r>
            <a:br>
              <a:rPr lang="en-GB" dirty="0"/>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Das Bild zeigt einen Tisch in der Mitte vor einem braunen Regal.  Am Tisch sitzen zwei Personen, eine Frau mit schwarzen Haaren links und ein Mann in einer blauen Jacke rechts.  Auf dem Tisch stehen weiß-blaue Tassen, vorne rechts steht ein alter Stuhl. Hinten auf dem Regal stehen bunte Vasen und andere Skulpturen.  Das Regal steht vor einer gelben Wand. Der Boden ist rot. </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Farben</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sind</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überall</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sehr</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bunt.  </a:t>
            </a:r>
            <a:endParaRPr lang="en-GB" sz="12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64709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Supported version of written production of adjective endings task.</a:t>
            </a:r>
          </a:p>
          <a:p>
            <a:r>
              <a:rPr lang="en-GB" b="1" dirty="0"/>
              <a:t>Timing: 10 minutes</a:t>
            </a:r>
            <a:br>
              <a:rPr lang="en-GB" dirty="0"/>
            </a:br>
            <a:br>
              <a:rPr lang="en-GB" b="1" dirty="0"/>
            </a:br>
            <a:r>
              <a:rPr lang="en-GB" b="1" dirty="0"/>
              <a:t>Aim: </a:t>
            </a:r>
            <a:r>
              <a:rPr lang="en-GB" b="0" dirty="0"/>
              <a:t>to practise written production of adjective endings in a longer context.</a:t>
            </a:r>
            <a:br>
              <a:rPr lang="en-GB" b="0" dirty="0"/>
            </a:br>
            <a:br>
              <a:rPr lang="en-GB" dirty="0"/>
            </a:br>
            <a:r>
              <a:rPr lang="en-GB" b="1" dirty="0"/>
              <a:t>Procedure:</a:t>
            </a:r>
            <a:br>
              <a:rPr lang="en-GB" dirty="0"/>
            </a:br>
            <a:r>
              <a:rPr lang="en-GB" dirty="0"/>
              <a:t>1. Students read the text and use the English prompts and the picture to identify unknown words.</a:t>
            </a:r>
            <a:br>
              <a:rPr lang="en-GB" dirty="0"/>
            </a:br>
            <a:r>
              <a:rPr lang="en-GB" dirty="0"/>
              <a:t>2. Click to elicit these words from students. This ensures that students have the gender of unknown words to refer to, before starting the task.</a:t>
            </a:r>
            <a:br>
              <a:rPr lang="en-GB" dirty="0"/>
            </a:br>
            <a:r>
              <a:rPr lang="en-GB" dirty="0"/>
              <a:t>3. Then students write 1-10 and the correct adjective, paying attention to the words surrounding it to produce the correct ending.</a:t>
            </a:r>
          </a:p>
          <a:p>
            <a:r>
              <a:rPr lang="en-GB" dirty="0"/>
              <a:t>4. Play audio recording to check answers.</a:t>
            </a:r>
            <a:br>
              <a:rPr lang="en-GB" dirty="0"/>
            </a:br>
            <a:r>
              <a:rPr lang="en-GB" dirty="0"/>
              <a:t>5. Click to confirm written version of answers.</a:t>
            </a:r>
          </a:p>
          <a:p>
            <a:endParaRPr lang="en-GB" dirty="0"/>
          </a:p>
          <a:p>
            <a:endParaRPr lang="en-GB" dirty="0"/>
          </a:p>
          <a:p>
            <a:pPr algn="l">
              <a:lnSpc>
                <a:spcPct val="107000"/>
              </a:lnSpc>
              <a:spcAft>
                <a:spcPts val="800"/>
              </a:spcAft>
            </a:pPr>
            <a:r>
              <a:rPr lang="en-GB" b="1" dirty="0"/>
              <a:t>Transcript:</a:t>
            </a:r>
            <a:br>
              <a:rPr lang="en-GB" dirty="0"/>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Das Bild zeigt einen Tisch in der Mitte vor einem braunen Regal.  Am Tisch sitzen zwei Personen, eine Frau mit schwarzen Haaren links und ein Mann in einer blauen Jacke rechts.  Auf dem Tisch stehen weiß-blaue Tassen, vorne rechts steht ein alter Stuhl. Hinten auf dem Regal stehen bunte Vasen und andere Skulpturen.  Das Regal steht vor einer gelben Wand. Der Boden ist rot. </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Farben</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sind</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überall</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sehr</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bunt.  </a:t>
            </a:r>
            <a:endParaRPr lang="en-GB" sz="12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19430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F52E-E937-012A-81F7-0CBDFF7C2E7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12D81CF-4C61-C63F-DD56-E61028929F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8048FB6-99DB-6CC1-4B4F-20CE85AFCF6D}"/>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5" name="Footer Placeholder 4">
            <a:extLst>
              <a:ext uri="{FF2B5EF4-FFF2-40B4-BE49-F238E27FC236}">
                <a16:creationId xmlns:a16="http://schemas.microsoft.com/office/drawing/2014/main" id="{0D764B45-0028-4700-F5A5-ECEF88811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FC39E-6B2C-2936-A7FD-ACA1EEF7AA67}"/>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2509941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9227-5536-F49A-DA1C-036B0745FB1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C68A540-AF27-80E7-CAE0-3DC529BAB15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89133FA-369C-096F-52AE-3B670080C5BE}"/>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5" name="Footer Placeholder 4">
            <a:extLst>
              <a:ext uri="{FF2B5EF4-FFF2-40B4-BE49-F238E27FC236}">
                <a16:creationId xmlns:a16="http://schemas.microsoft.com/office/drawing/2014/main" id="{0C589162-51C1-F8AB-5450-BF488C9787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9B9AA-2EA6-DC10-45BA-9772FB3DD1A9}"/>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2991219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AE509-AAC4-0F20-53F5-55AC55AA9A0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81C3FC4-5E8C-DEAA-E564-67D01EA0ED8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95D832D-49D7-C809-FB4A-D2915F03BDDD}"/>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5" name="Footer Placeholder 4">
            <a:extLst>
              <a:ext uri="{FF2B5EF4-FFF2-40B4-BE49-F238E27FC236}">
                <a16:creationId xmlns:a16="http://schemas.microsoft.com/office/drawing/2014/main" id="{98CA1714-30BE-E0ED-8E16-78CA67B66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52B98-0FAB-B25F-088B-EB25AD0459C7}"/>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1062661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A9F2-FA32-74B8-25AC-CAC1BAA2E5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9B954D5-41C6-B19B-F4F3-F1005A59CCC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F5FFCF-F6A5-3D9C-6AF3-47187572E8CB}"/>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5" name="Footer Placeholder 4">
            <a:extLst>
              <a:ext uri="{FF2B5EF4-FFF2-40B4-BE49-F238E27FC236}">
                <a16:creationId xmlns:a16="http://schemas.microsoft.com/office/drawing/2014/main" id="{E2CE794F-2E01-8151-C731-BDE565229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7D287-7589-1336-A519-2D3CD2D6A817}"/>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102093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591F-B98E-F6CF-528D-0C86279C598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DBCFAA-DDB1-5B76-E3FC-D7550441F8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CE36950-1AFD-A2A9-EFF6-FA22FEAE016B}"/>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5" name="Footer Placeholder 4">
            <a:extLst>
              <a:ext uri="{FF2B5EF4-FFF2-40B4-BE49-F238E27FC236}">
                <a16:creationId xmlns:a16="http://schemas.microsoft.com/office/drawing/2014/main" id="{159C8042-C0F7-CE24-5BDC-3B555F620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E551A-99BC-C5A1-F9A3-CE96D0193C93}"/>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135278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E661-AC96-F210-C05D-02F5F24C6A6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7254E2-8D2B-497D-2870-9756856090F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A4DD0A1-4D48-F673-B6A2-64648EB25AB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FEB6461-8409-EE9A-CF99-4EB7386EFC22}"/>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6" name="Footer Placeholder 5">
            <a:extLst>
              <a:ext uri="{FF2B5EF4-FFF2-40B4-BE49-F238E27FC236}">
                <a16:creationId xmlns:a16="http://schemas.microsoft.com/office/drawing/2014/main" id="{B10FF4E5-E648-B200-6EC4-8660C4D0DD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7B4B8-9CC1-B40F-3C12-5CB1E4257104}"/>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4030916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4EEB-32D8-629B-8108-B5A14928643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3210A6B-33AC-FD94-90EF-D63A1A0EE6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600CB7A-3959-4B40-2E6C-BDCFCCB6729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D575CA2-B179-9842-DD2C-882F95124B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511E42-BE47-FB1F-D37E-C0C35DC2496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6395FFA-C411-B7EC-1DE3-8CC346E06E81}"/>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8" name="Footer Placeholder 7">
            <a:extLst>
              <a:ext uri="{FF2B5EF4-FFF2-40B4-BE49-F238E27FC236}">
                <a16:creationId xmlns:a16="http://schemas.microsoft.com/office/drawing/2014/main" id="{88BB9676-029E-6AED-360F-B9D113B4FF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BCEE62-0D90-C74D-1A2E-4C75E041F246}"/>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995772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DF2-C9B7-FB4F-95BB-3848078877C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FB7E2B8-BCFB-28D6-8131-C24DEADE3BEE}"/>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4" name="Footer Placeholder 3">
            <a:extLst>
              <a:ext uri="{FF2B5EF4-FFF2-40B4-BE49-F238E27FC236}">
                <a16:creationId xmlns:a16="http://schemas.microsoft.com/office/drawing/2014/main" id="{939BB61D-2D14-3A3D-0595-3AD6C0541D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C1EDFD-327C-8295-CDAC-1A16131B1DA7}"/>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3808599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FFF9F-574B-9547-FFCA-16CA0085A88B}"/>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3" name="Footer Placeholder 2">
            <a:extLst>
              <a:ext uri="{FF2B5EF4-FFF2-40B4-BE49-F238E27FC236}">
                <a16:creationId xmlns:a16="http://schemas.microsoft.com/office/drawing/2014/main" id="{5FAC2544-DF71-F7FB-7E8C-9D0C366561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83AD7-E191-66A8-5805-731A8B9425E5}"/>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2745351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69A2-1209-BAB5-BF54-EDC1392FDF7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CFC5029-69D7-04E2-A83B-D1AB74D47F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BD0F01A-30DE-EECA-51FD-2106E524D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5040C3E-DADD-83ED-190C-BA0B0A3992DE}"/>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6" name="Footer Placeholder 5">
            <a:extLst>
              <a:ext uri="{FF2B5EF4-FFF2-40B4-BE49-F238E27FC236}">
                <a16:creationId xmlns:a16="http://schemas.microsoft.com/office/drawing/2014/main" id="{7DAE2B1E-75B9-7CDD-AF40-1224CEA111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E22D0-B6B8-1122-023B-5C77A23079FD}"/>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726156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E45F-B1D9-6863-D626-EEC935CFE2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D62F6AF-AB88-EE12-DC24-2E11DF0A97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18093-3E38-7866-E4C8-DF32A352D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F479725-FA3D-CB0A-F744-8963444711B3}"/>
              </a:ext>
            </a:extLst>
          </p:cNvPr>
          <p:cNvSpPr>
            <a:spLocks noGrp="1"/>
          </p:cNvSpPr>
          <p:nvPr>
            <p:ph type="dt" sz="half" idx="10"/>
          </p:nvPr>
        </p:nvSpPr>
        <p:spPr/>
        <p:txBody>
          <a:bodyPr/>
          <a:lstStyle/>
          <a:p>
            <a:fld id="{67DDB8AF-7604-B941-BCC6-969529D5E478}" type="datetimeFigureOut">
              <a:rPr lang="en-US" smtClean="0"/>
              <a:t>5/10/22</a:t>
            </a:fld>
            <a:endParaRPr lang="en-US"/>
          </a:p>
        </p:txBody>
      </p:sp>
      <p:sp>
        <p:nvSpPr>
          <p:cNvPr id="6" name="Footer Placeholder 5">
            <a:extLst>
              <a:ext uri="{FF2B5EF4-FFF2-40B4-BE49-F238E27FC236}">
                <a16:creationId xmlns:a16="http://schemas.microsoft.com/office/drawing/2014/main" id="{216D2025-B69F-DCC1-C4B5-9F5D596D0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EF375-2941-8631-91BA-4B35B8801CAD}"/>
              </a:ext>
            </a:extLst>
          </p:cNvPr>
          <p:cNvSpPr>
            <a:spLocks noGrp="1"/>
          </p:cNvSpPr>
          <p:nvPr>
            <p:ph type="sldNum" sz="quarter" idx="12"/>
          </p:nvPr>
        </p:nvSpPr>
        <p:spPr/>
        <p:txBody>
          <a:bodyPr/>
          <a:lstStyle/>
          <a:p>
            <a:fld id="{3029F952-171B-2145-9987-22C1F0B7398F}" type="slidenum">
              <a:rPr lang="en-US" smtClean="0"/>
              <a:t>‹#›</a:t>
            </a:fld>
            <a:endParaRPr lang="en-US"/>
          </a:p>
        </p:txBody>
      </p:sp>
    </p:spTree>
    <p:extLst>
      <p:ext uri="{BB962C8B-B14F-4D97-AF65-F5344CB8AC3E}">
        <p14:creationId xmlns:p14="http://schemas.microsoft.com/office/powerpoint/2010/main" val="3110662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4780D2-6021-10FE-38CC-FB22682D5E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D8A938B-C01D-9917-BF2E-6DBBB1C2D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79448374-70A9-3007-7C53-31458EB3E8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67DDB8AF-7604-B941-BCC6-969529D5E478}" type="datetimeFigureOut">
              <a:rPr lang="en-US" smtClean="0"/>
              <a:pPr/>
              <a:t>5/10/22</a:t>
            </a:fld>
            <a:endParaRPr lang="en-US" dirty="0"/>
          </a:p>
        </p:txBody>
      </p:sp>
      <p:sp>
        <p:nvSpPr>
          <p:cNvPr id="5" name="Footer Placeholder 4">
            <a:extLst>
              <a:ext uri="{FF2B5EF4-FFF2-40B4-BE49-F238E27FC236}">
                <a16:creationId xmlns:a16="http://schemas.microsoft.com/office/drawing/2014/main" id="{6EC3E38F-DF8C-85AF-5523-02FA96494C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3B011BE-F956-DFA5-AA04-BABD910DFD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3029F952-171B-2145-9987-22C1F0B7398F}" type="slidenum">
              <a:rPr lang="en-US" smtClean="0"/>
              <a:pPr/>
              <a:t>‹#›</a:t>
            </a:fld>
            <a:endParaRPr lang="en-US" dirty="0"/>
          </a:p>
        </p:txBody>
      </p:sp>
    </p:spTree>
    <p:extLst>
      <p:ext uri="{BB962C8B-B14F-4D97-AF65-F5344CB8AC3E}">
        <p14:creationId xmlns:p14="http://schemas.microsoft.com/office/powerpoint/2010/main" val="1565943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2.png"/><Relationship Id="rId7" Type="http://schemas.openxmlformats.org/officeDocument/2006/relationships/audio" Target="../media/audio19.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slideLayout" Target="../slideLayouts/slideLayout2.xml"/><Relationship Id="rId7" Type="http://schemas.openxmlformats.org/officeDocument/2006/relationships/image" Target="../media/image20.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jpeg"/><Relationship Id="rId5"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0.gif"/><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1.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6.jpeg"/><Relationship Id="rId5" Type="http://schemas.openxmlformats.org/officeDocument/2006/relationships/image" Target="../media/image2.png"/><Relationship Id="rId4" Type="http://schemas.openxmlformats.org/officeDocument/2006/relationships/notesSlide" Target="../notesSlides/notesSlide20.xml"/><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audio" Target="../media/audio21.wav"/><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audio" Target="../media/audio22.wav"/><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audio" Target="../media/audio4.wav"/><Relationship Id="rId12"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18" Type="http://schemas.openxmlformats.org/officeDocument/2006/relationships/audio" Target="../media/audio35.wav"/><Relationship Id="rId3" Type="http://schemas.openxmlformats.org/officeDocument/2006/relationships/image" Target="../media/image41.jpeg"/><Relationship Id="rId21" Type="http://schemas.openxmlformats.org/officeDocument/2006/relationships/audio" Target="../media/audio38.wav"/><Relationship Id="rId7" Type="http://schemas.openxmlformats.org/officeDocument/2006/relationships/audio" Target="../media/audio25.wav"/><Relationship Id="rId12" Type="http://schemas.openxmlformats.org/officeDocument/2006/relationships/audio" Target="../media/audio30.wav"/><Relationship Id="rId17" Type="http://schemas.openxmlformats.org/officeDocument/2006/relationships/audio" Target="../media/audio34.wav"/><Relationship Id="rId2" Type="http://schemas.openxmlformats.org/officeDocument/2006/relationships/notesSlide" Target="../notesSlides/notesSlide23.xml"/><Relationship Id="rId16" Type="http://schemas.openxmlformats.org/officeDocument/2006/relationships/audio" Target="../media/audio33.wav"/><Relationship Id="rId20" Type="http://schemas.openxmlformats.org/officeDocument/2006/relationships/audio" Target="../media/audio37.wav"/><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5" Type="http://schemas.openxmlformats.org/officeDocument/2006/relationships/audio" Target="../media/audio32.wav"/><Relationship Id="rId10" Type="http://schemas.openxmlformats.org/officeDocument/2006/relationships/audio" Target="../media/audio28.wav"/><Relationship Id="rId19" Type="http://schemas.openxmlformats.org/officeDocument/2006/relationships/audio" Target="../media/audio36.wav"/><Relationship Id="rId4" Type="http://schemas.openxmlformats.org/officeDocument/2006/relationships/image" Target="../media/image2.png"/><Relationship Id="rId9" Type="http://schemas.openxmlformats.org/officeDocument/2006/relationships/audio" Target="../media/audio27.wav"/><Relationship Id="rId14" Type="http://schemas.openxmlformats.org/officeDocument/2006/relationships/image" Target="../media/image42.png"/><Relationship Id="rId22"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image" Target="../media/image2.png"/><Relationship Id="rId7" Type="http://schemas.openxmlformats.org/officeDocument/2006/relationships/audio" Target="../media/audio42.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41.wav"/><Relationship Id="rId5" Type="http://schemas.openxmlformats.org/officeDocument/2006/relationships/audio" Target="../media/audio40.wav"/><Relationship Id="rId10" Type="http://schemas.openxmlformats.org/officeDocument/2006/relationships/image" Target="../media/image53.jpeg"/><Relationship Id="rId4" Type="http://schemas.openxmlformats.org/officeDocument/2006/relationships/audio" Target="../media/audio39.wav"/><Relationship Id="rId9" Type="http://schemas.openxmlformats.org/officeDocument/2006/relationships/audio" Target="../media/audio44.wav"/></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4.jpeg"/><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7.png"/><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2.wav"/><Relationship Id="rId3" Type="http://schemas.openxmlformats.org/officeDocument/2006/relationships/slideLayout" Target="../slideLayouts/slideLayout2.xml"/><Relationship Id="rId7" Type="http://schemas.openxmlformats.org/officeDocument/2006/relationships/audio" Target="../media/audio46.wav"/><Relationship Id="rId12" Type="http://schemas.openxmlformats.org/officeDocument/2006/relationships/audio" Target="../media/audio51.wav"/><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image" Target="../media/image59.jpeg"/><Relationship Id="rId15" Type="http://schemas.openxmlformats.org/officeDocument/2006/relationships/image" Target="../media/image5.png"/><Relationship Id="rId10" Type="http://schemas.openxmlformats.org/officeDocument/2006/relationships/audio" Target="../media/audio49.wav"/><Relationship Id="rId4" Type="http://schemas.openxmlformats.org/officeDocument/2006/relationships/notesSlide" Target="../notesSlides/notesSlide34.xml"/><Relationship Id="rId9" Type="http://schemas.openxmlformats.org/officeDocument/2006/relationships/audio" Target="../media/audio48.wav"/><Relationship Id="rId14" Type="http://schemas.openxmlformats.org/officeDocument/2006/relationships/audio" Target="../media/audio53.wav"/></Relationships>
</file>

<file path=ppt/slides/_rels/slide45.xml.rels><?xml version="1.0" encoding="UTF-8" standalone="yes"?>
<Relationships xmlns="http://schemas.openxmlformats.org/package/2006/relationships"><Relationship Id="rId8" Type="http://schemas.openxmlformats.org/officeDocument/2006/relationships/image" Target="../media/image61.jpeg"/><Relationship Id="rId3" Type="http://schemas.microsoft.com/office/2007/relationships/media" Target="../media/media10.mp3"/><Relationship Id="rId7" Type="http://schemas.openxmlformats.org/officeDocument/2006/relationships/image" Target="../media/image60.jpeg"/><Relationship Id="rId12"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notesSlide" Target="../notesSlides/notesSlide35.xml"/><Relationship Id="rId11" Type="http://schemas.openxmlformats.org/officeDocument/2006/relationships/image" Target="../media/image63.png"/><Relationship Id="rId5" Type="http://schemas.openxmlformats.org/officeDocument/2006/relationships/slideLayout" Target="../slideLayouts/slideLayout2.xml"/><Relationship Id="rId10" Type="http://schemas.openxmlformats.org/officeDocument/2006/relationships/image" Target="../media/image2.png"/><Relationship Id="rId4" Type="http://schemas.openxmlformats.org/officeDocument/2006/relationships/audio" Target="../media/media10.mp3"/><Relationship Id="rId9"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64.png"/><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9.png"/><Relationship Id="rId7" Type="http://schemas.openxmlformats.org/officeDocument/2006/relationships/audio" Target="../media/audio10.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2.png"/><Relationship Id="rId10" Type="http://schemas.openxmlformats.org/officeDocument/2006/relationships/audio" Target="../media/audio13.wav"/><Relationship Id="rId4" Type="http://schemas.microsoft.com/office/2007/relationships/hdphoto" Target="../media/hdphoto1.wdp"/><Relationship Id="rId9" Type="http://schemas.openxmlformats.org/officeDocument/2006/relationships/audio" Target="../media/audio12.wav"/></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audio" Target="../media/audio15.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5.xml"/><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background rectangle">
            <a:extLst>
              <a:ext uri="{FF2B5EF4-FFF2-40B4-BE49-F238E27FC236}">
                <a16:creationId xmlns:a16="http://schemas.microsoft.com/office/drawing/2014/main" id="{49393EDC-D1FB-EE66-2C2D-EB52EE58AE01}"/>
              </a:ex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7" name="Group 6">
              <a:extLst>
                <a:ext uri="{FF2B5EF4-FFF2-40B4-BE49-F238E27FC236}">
                  <a16:creationId xmlns:a16="http://schemas.microsoft.com/office/drawing/2014/main" id="{225C7200-F352-1AE8-0F10-FCE6F698E344}"/>
                </a:ext>
              </a:extLst>
            </p:cNvPr>
            <p:cNvGrpSpPr/>
            <p:nvPr/>
          </p:nvGrpSpPr>
          <p:grpSpPr>
            <a:xfrm>
              <a:off x="-56445" y="0"/>
              <a:ext cx="12192000" cy="6858000"/>
              <a:chOff x="0" y="0"/>
              <a:chExt cx="12192000" cy="6858000"/>
            </a:xfrm>
            <a:solidFill>
              <a:srgbClr val="FBF0D5"/>
            </a:solidFill>
          </p:grpSpPr>
          <p:sp>
            <p:nvSpPr>
              <p:cNvPr id="10" name="Isosceles Triangle 8">
                <a:extLst>
                  <a:ext uri="{FF2B5EF4-FFF2-40B4-BE49-F238E27FC236}">
                    <a16:creationId xmlns:a16="http://schemas.microsoft.com/office/drawing/2014/main" id="{AEDFDAB0-7834-36CA-0D3F-C607599C6979}"/>
                  </a:ex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38110EE2-53BE-1317-2FDA-8C9C7E3BACF8}"/>
                  </a:ex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 name="Isosceles Triangle 3">
              <a:extLst>
                <a:ext uri="{FF2B5EF4-FFF2-40B4-BE49-F238E27FC236}">
                  <a16:creationId xmlns:a16="http://schemas.microsoft.com/office/drawing/2014/main" id="{58A9C644-91EE-EEB9-E973-315377A9E41E}"/>
                </a:ex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A1FD7E97-8AB4-F5E0-7297-A352861CF309}"/>
                </a:ex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Title 3">
            <a:extLst>
              <a:ext uri="{FF2B5EF4-FFF2-40B4-BE49-F238E27FC236}">
                <a16:creationId xmlns:a16="http://schemas.microsoft.com/office/drawing/2014/main" id="{2B284268-BE77-4767-3B4B-EE6A01C13F2F}"/>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3</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05 / 22</a:t>
            </a:r>
          </a:p>
        </p:txBody>
      </p:sp>
      <p:pic>
        <p:nvPicPr>
          <p:cNvPr id="13" name="Picture 12" descr="NCELP logo">
            <a:extLst>
              <a:ext uri="{FF2B5EF4-FFF2-40B4-BE49-F238E27FC236}">
                <a16:creationId xmlns:a16="http://schemas.microsoft.com/office/drawing/2014/main" id="{C5F83C9F-2BF4-C81F-E685-8152E2C0D1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4" name="TextBox 13">
            <a:extLst>
              <a:ext uri="{FF2B5EF4-FFF2-40B4-BE49-F238E27FC236}">
                <a16:creationId xmlns:a16="http://schemas.microsoft.com/office/drawing/2014/main" id="{5D972E70-3323-3652-DC25-3D5DA500D5AF}"/>
              </a:ext>
            </a:extLst>
          </p:cNvPr>
          <p:cNvSpPr txBox="1"/>
          <p:nvPr/>
        </p:nvSpPr>
        <p:spPr>
          <a:xfrm>
            <a:off x="429899" y="2177105"/>
            <a:ext cx="7841593" cy="707886"/>
          </a:xfrm>
          <a:prstGeom prst="rect">
            <a:avLst/>
          </a:prstGeom>
          <a:noFill/>
        </p:spPr>
        <p:txBody>
          <a:bodyPr wrap="square" rtlCol="0">
            <a:spAutoFit/>
          </a:bodyPr>
          <a:lstStyle/>
          <a:p>
            <a:r>
              <a:rPr lang="en-US" sz="4000" b="1" dirty="0">
                <a:solidFill>
                  <a:schemeClr val="bg1"/>
                </a:solidFill>
                <a:latin typeface="Century Gothic" panose="020B0502020202020204" pitchFamily="34" charset="0"/>
              </a:rPr>
              <a:t>German cultural collection</a:t>
            </a:r>
          </a:p>
        </p:txBody>
      </p:sp>
      <p:sp>
        <p:nvSpPr>
          <p:cNvPr id="21" name="TextBox 20">
            <a:extLst>
              <a:ext uri="{FF2B5EF4-FFF2-40B4-BE49-F238E27FC236}">
                <a16:creationId xmlns:a16="http://schemas.microsoft.com/office/drawing/2014/main" id="{FD797429-51A6-11CD-DC95-5C7C133FDF4B}"/>
              </a:ext>
            </a:extLst>
          </p:cNvPr>
          <p:cNvSpPr txBox="1"/>
          <p:nvPr/>
        </p:nvSpPr>
        <p:spPr>
          <a:xfrm>
            <a:off x="466066" y="3048623"/>
            <a:ext cx="6747641" cy="553998"/>
          </a:xfrm>
          <a:prstGeom prst="rect">
            <a:avLst/>
          </a:prstGeom>
          <a:noFill/>
        </p:spPr>
        <p:txBody>
          <a:bodyPr wrap="square" rtlCol="0">
            <a:spAutoFit/>
          </a:bodyPr>
          <a:lstStyle/>
          <a:p>
            <a:r>
              <a:rPr lang="en-US" sz="3000" dirty="0">
                <a:solidFill>
                  <a:schemeClr val="bg1"/>
                </a:solidFill>
                <a:latin typeface="Century Gothic" panose="020B0502020202020204" pitchFamily="34" charset="0"/>
              </a:rPr>
              <a:t>Year 9 Term 1</a:t>
            </a:r>
          </a:p>
        </p:txBody>
      </p:sp>
    </p:spTree>
    <p:extLst>
      <p:ext uri="{BB962C8B-B14F-4D97-AF65-F5344CB8AC3E}">
        <p14:creationId xmlns:p14="http://schemas.microsoft.com/office/powerpoint/2010/main" val="3605613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743891" cy="869950"/>
          </a:xfrm>
          <a:prstGeom prst="rect">
            <a:avLst/>
          </a:prstGeom>
        </p:spPr>
      </p:pic>
      <p:sp>
        <p:nvSpPr>
          <p:cNvPr id="4" name="Title 3"/>
          <p:cNvSpPr>
            <a:spLocks noGrp="1"/>
          </p:cNvSpPr>
          <p:nvPr>
            <p:ph type="title"/>
          </p:nvPr>
        </p:nvSpPr>
        <p:spPr>
          <a:xfrm>
            <a:off x="0" y="294041"/>
            <a:ext cx="5372100" cy="707849"/>
          </a:xfrm>
        </p:spPr>
        <p:txBody>
          <a:bodyPr>
            <a:normAutofit/>
          </a:bodyPr>
          <a:lstStyle/>
          <a:p>
            <a:r>
              <a:rPr lang="en-GB" sz="3600" b="1" dirty="0">
                <a:solidFill>
                  <a:schemeClr val="bg1"/>
                </a:solidFill>
              </a:rPr>
              <a:t>Welches Land bin ich?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163991"/>
            <a:ext cx="8373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Flowchart: Process 1">
            <a:extLst>
              <a:ext uri="{FF2B5EF4-FFF2-40B4-BE49-F238E27FC236}">
                <a16:creationId xmlns:a16="http://schemas.microsoft.com/office/drawing/2014/main" id="{2E331B38-50A8-4FDE-82D6-A5DF771EB056}"/>
              </a:ext>
            </a:extLst>
          </p:cNvPr>
          <p:cNvSpPr/>
          <p:nvPr/>
        </p:nvSpPr>
        <p:spPr>
          <a:xfrm>
            <a:off x="313350" y="1625656"/>
            <a:ext cx="7287600" cy="4451294"/>
          </a:xfrm>
          <a:prstGeom prst="flowChartProcess">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 name="TextBox 6">
            <a:extLst>
              <a:ext uri="{FF2B5EF4-FFF2-40B4-BE49-F238E27FC236}">
                <a16:creationId xmlns:a16="http://schemas.microsoft.com/office/drawing/2014/main" id="{1C010F72-A85E-458C-937B-45E69E0A9D0B}"/>
              </a:ext>
            </a:extLst>
          </p:cNvPr>
          <p:cNvSpPr txBox="1"/>
          <p:nvPr/>
        </p:nvSpPr>
        <p:spPr>
          <a:xfrm>
            <a:off x="313350" y="1705262"/>
            <a:ext cx="875445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1. </a:t>
            </a:r>
            <a:r>
              <a:rPr lang="en-GB" sz="2400" dirty="0" err="1">
                <a:solidFill>
                  <a:schemeClr val="accent5">
                    <a:lumMod val="50000"/>
                  </a:schemeClr>
                </a:solidFill>
                <a:latin typeface="Century Gothic" panose="020B0502020202020204" pitchFamily="34" charset="0"/>
              </a:rPr>
              <a:t>Englisch</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ist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nicht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meine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offizielle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Sprache</a:t>
            </a:r>
            <a:r>
              <a:rPr lang="en-GB" sz="2400" dirty="0">
                <a:solidFill>
                  <a:schemeClr val="accent5">
                    <a:lumMod val="50000"/>
                  </a:schemeClr>
                </a:solidFill>
                <a:latin typeface="Century Gothic" panose="020B0502020202020204" pitchFamily="34" charset="0"/>
              </a:rPr>
              <a:t>.</a:t>
            </a:r>
          </a:p>
        </p:txBody>
      </p:sp>
      <p:sp>
        <p:nvSpPr>
          <p:cNvPr id="8" name="TextBox 7">
            <a:extLst>
              <a:ext uri="{FF2B5EF4-FFF2-40B4-BE49-F238E27FC236}">
                <a16:creationId xmlns:a16="http://schemas.microsoft.com/office/drawing/2014/main" id="{90502FF1-5AF5-47A8-8001-303DF6539390}"/>
              </a:ext>
            </a:extLst>
          </p:cNvPr>
          <p:cNvSpPr txBox="1"/>
          <p:nvPr/>
        </p:nvSpPr>
        <p:spPr>
          <a:xfrm>
            <a:off x="313350" y="2148998"/>
            <a:ext cx="875445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2. Ich bin </a:t>
            </a:r>
            <a:r>
              <a:rPr lang="en-GB" sz="2400" dirty="0" err="1">
                <a:solidFill>
                  <a:schemeClr val="accent5">
                    <a:lumMod val="50000"/>
                  </a:schemeClr>
                </a:solidFill>
                <a:latin typeface="Century Gothic" panose="020B0502020202020204" pitchFamily="34" charset="0"/>
              </a:rPr>
              <a:t>nicht</a:t>
            </a:r>
            <a:r>
              <a:rPr lang="en-GB" sz="2400" dirty="0">
                <a:solidFill>
                  <a:schemeClr val="accent5">
                    <a:lumMod val="50000"/>
                  </a:schemeClr>
                </a:solidFill>
                <a:latin typeface="Century Gothic" panose="020B0502020202020204" pitchFamily="34" charset="0"/>
              </a:rPr>
              <a:t> das Land </a:t>
            </a:r>
            <a:r>
              <a:rPr lang="en-GB" sz="2400" dirty="0" err="1">
                <a:solidFill>
                  <a:schemeClr val="accent5">
                    <a:lumMod val="50000"/>
                  </a:schemeClr>
                </a:solidFill>
                <a:latin typeface="Century Gothic" panose="020B0502020202020204" pitchFamily="34" charset="0"/>
              </a:rPr>
              <a:t>mit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dieser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Flagge</a:t>
            </a:r>
            <a:r>
              <a:rPr lang="en-GB" sz="2400" dirty="0">
                <a:solidFill>
                  <a:schemeClr val="accent5">
                    <a:lumMod val="50000"/>
                  </a:schemeClr>
                </a:solidFill>
                <a:latin typeface="Century Gothic" panose="020B0502020202020204" pitchFamily="34" charset="0"/>
              </a:rPr>
              <a:t>:</a:t>
            </a:r>
          </a:p>
        </p:txBody>
      </p:sp>
      <p:sp>
        <p:nvSpPr>
          <p:cNvPr id="9" name="TextBox 8">
            <a:extLst>
              <a:ext uri="{FF2B5EF4-FFF2-40B4-BE49-F238E27FC236}">
                <a16:creationId xmlns:a16="http://schemas.microsoft.com/office/drawing/2014/main" id="{E279178E-3B78-4906-9DB0-B01A4CA5E7DD}"/>
              </a:ext>
            </a:extLst>
          </p:cNvPr>
          <p:cNvSpPr txBox="1"/>
          <p:nvPr/>
        </p:nvSpPr>
        <p:spPr>
          <a:xfrm>
            <a:off x="313350" y="2708827"/>
            <a:ext cx="875445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3. Wien </a:t>
            </a:r>
            <a:r>
              <a:rPr lang="en-GB" sz="2400" dirty="0" err="1">
                <a:solidFill>
                  <a:schemeClr val="accent5">
                    <a:lumMod val="50000"/>
                  </a:schemeClr>
                </a:solidFill>
                <a:latin typeface="Century Gothic" panose="020B0502020202020204" pitchFamily="34" charset="0"/>
              </a:rPr>
              <a:t>ist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nicht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meine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Hauptstadt</a:t>
            </a:r>
            <a:r>
              <a:rPr lang="en-GB" sz="2400" dirty="0">
                <a:solidFill>
                  <a:schemeClr val="accent5">
                    <a:lumMod val="50000"/>
                  </a:schemeClr>
                </a:solidFill>
                <a:latin typeface="Century Gothic" panose="020B0502020202020204" pitchFamily="34" charset="0"/>
              </a:rPr>
              <a:t>.</a:t>
            </a:r>
          </a:p>
        </p:txBody>
      </p:sp>
      <p:sp>
        <p:nvSpPr>
          <p:cNvPr id="10" name="TextBox 9">
            <a:extLst>
              <a:ext uri="{FF2B5EF4-FFF2-40B4-BE49-F238E27FC236}">
                <a16:creationId xmlns:a16="http://schemas.microsoft.com/office/drawing/2014/main" id="{4763736F-AD1A-47E8-9D66-BCE41A8A12E3}"/>
              </a:ext>
            </a:extLst>
          </p:cNvPr>
          <p:cNvSpPr txBox="1"/>
          <p:nvPr/>
        </p:nvSpPr>
        <p:spPr>
          <a:xfrm>
            <a:off x="313350" y="3266919"/>
            <a:ext cx="875445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4. Ich bin </a:t>
            </a:r>
            <a:r>
              <a:rPr lang="en-GB" sz="2400" dirty="0" err="1">
                <a:solidFill>
                  <a:schemeClr val="accent5">
                    <a:lumMod val="50000"/>
                  </a:schemeClr>
                </a:solidFill>
                <a:latin typeface="Century Gothic" panose="020B0502020202020204" pitchFamily="34" charset="0"/>
              </a:rPr>
              <a:t>kein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großes</a:t>
            </a:r>
            <a:r>
              <a:rPr lang="en-GB" sz="2400" dirty="0">
                <a:solidFill>
                  <a:schemeClr val="accent5">
                    <a:lumMod val="50000"/>
                  </a:schemeClr>
                </a:solidFill>
                <a:latin typeface="Century Gothic" panose="020B0502020202020204" pitchFamily="34" charset="0"/>
              </a:rPr>
              <a:t> Land.</a:t>
            </a:r>
          </a:p>
        </p:txBody>
      </p:sp>
      <p:sp>
        <p:nvSpPr>
          <p:cNvPr id="11" name="TextBox 10">
            <a:extLst>
              <a:ext uri="{FF2B5EF4-FFF2-40B4-BE49-F238E27FC236}">
                <a16:creationId xmlns:a16="http://schemas.microsoft.com/office/drawing/2014/main" id="{01C7FA14-292B-4A16-A80E-B4150767F0A2}"/>
              </a:ext>
            </a:extLst>
          </p:cNvPr>
          <p:cNvSpPr txBox="1"/>
          <p:nvPr/>
        </p:nvSpPr>
        <p:spPr>
          <a:xfrm>
            <a:off x="313350" y="3851303"/>
            <a:ext cx="875445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5. Ich </a:t>
            </a:r>
            <a:r>
              <a:rPr lang="en-GB" sz="2400" dirty="0" err="1">
                <a:solidFill>
                  <a:schemeClr val="accent5">
                    <a:lumMod val="50000"/>
                  </a:schemeClr>
                </a:solidFill>
                <a:latin typeface="Century Gothic" panose="020B0502020202020204" pitchFamily="34" charset="0"/>
              </a:rPr>
              <a:t>heiße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nicht</a:t>
            </a:r>
            <a:r>
              <a:rPr lang="en-GB" sz="2400" dirty="0">
                <a:solidFill>
                  <a:schemeClr val="accent5">
                    <a:lumMod val="50000"/>
                  </a:schemeClr>
                </a:solidFill>
                <a:latin typeface="Century Gothic" panose="020B0502020202020204" pitchFamily="34" charset="0"/>
              </a:rPr>
              <a:t> Deutschland.</a:t>
            </a:r>
          </a:p>
        </p:txBody>
      </p:sp>
      <p:sp>
        <p:nvSpPr>
          <p:cNvPr id="12" name="TextBox 11">
            <a:extLst>
              <a:ext uri="{FF2B5EF4-FFF2-40B4-BE49-F238E27FC236}">
                <a16:creationId xmlns:a16="http://schemas.microsoft.com/office/drawing/2014/main" id="{F3DD00D2-21AB-4E37-B4DB-460127BB6C10}"/>
              </a:ext>
            </a:extLst>
          </p:cNvPr>
          <p:cNvSpPr txBox="1"/>
          <p:nvPr/>
        </p:nvSpPr>
        <p:spPr>
          <a:xfrm>
            <a:off x="313350" y="4435687"/>
            <a:ext cx="875445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6. Ich </a:t>
            </a:r>
            <a:r>
              <a:rPr lang="en-GB" sz="2400" dirty="0" err="1">
                <a:solidFill>
                  <a:schemeClr val="accent5">
                    <a:lumMod val="50000"/>
                  </a:schemeClr>
                </a:solidFill>
                <a:latin typeface="Century Gothic" panose="020B0502020202020204" pitchFamily="34" charset="0"/>
              </a:rPr>
              <a:t>habe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viele</a:t>
            </a:r>
            <a:r>
              <a:rPr lang="en-GB" sz="2400" dirty="0">
                <a:solidFill>
                  <a:schemeClr val="accent5">
                    <a:lumMod val="50000"/>
                  </a:schemeClr>
                </a:solidFill>
                <a:latin typeface="Century Gothic" panose="020B0502020202020204" pitchFamily="34" charset="0"/>
              </a:rPr>
              <a:t> Seen, </a:t>
            </a:r>
            <a:r>
              <a:rPr lang="en-GB" sz="2400" dirty="0" err="1">
                <a:solidFill>
                  <a:schemeClr val="accent5">
                    <a:lumMod val="50000"/>
                  </a:schemeClr>
                </a:solidFill>
                <a:latin typeface="Century Gothic" panose="020B0502020202020204" pitchFamily="34" charset="0"/>
              </a:rPr>
              <a:t>aber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keine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Küste</a:t>
            </a:r>
            <a:r>
              <a:rPr lang="en-GB" sz="2400" dirty="0">
                <a:solidFill>
                  <a:schemeClr val="accent5">
                    <a:lumMod val="50000"/>
                  </a:schemeClr>
                </a:solidFill>
                <a:latin typeface="Century Gothic" panose="020B0502020202020204" pitchFamily="34" charset="0"/>
              </a:rPr>
              <a:t>.</a:t>
            </a:r>
          </a:p>
        </p:txBody>
      </p:sp>
      <p:sp>
        <p:nvSpPr>
          <p:cNvPr id="13" name="TextBox 12">
            <a:extLst>
              <a:ext uri="{FF2B5EF4-FFF2-40B4-BE49-F238E27FC236}">
                <a16:creationId xmlns:a16="http://schemas.microsoft.com/office/drawing/2014/main" id="{A45AC0A9-6EAC-4D3A-A057-5CE8723A8775}"/>
              </a:ext>
            </a:extLst>
          </p:cNvPr>
          <p:cNvSpPr txBox="1"/>
          <p:nvPr/>
        </p:nvSpPr>
        <p:spPr>
          <a:xfrm>
            <a:off x="313350" y="4993779"/>
            <a:ext cx="875445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7. Man </a:t>
            </a:r>
            <a:r>
              <a:rPr lang="en-GB" sz="2400" dirty="0" err="1">
                <a:solidFill>
                  <a:schemeClr val="accent5">
                    <a:lumMod val="50000"/>
                  </a:schemeClr>
                </a:solidFill>
                <a:latin typeface="Century Gothic" panose="020B0502020202020204" pitchFamily="34" charset="0"/>
              </a:rPr>
              <a:t>bezahlt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hier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nicht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mit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dem</a:t>
            </a:r>
            <a:r>
              <a:rPr lang="en-GB" sz="2400" dirty="0">
                <a:solidFill>
                  <a:schemeClr val="accent5">
                    <a:lumMod val="50000"/>
                  </a:schemeClr>
                </a:solidFill>
                <a:latin typeface="Century Gothic" panose="020B0502020202020204" pitchFamily="34" charset="0"/>
              </a:rPr>
              <a:t> Euro.</a:t>
            </a:r>
          </a:p>
        </p:txBody>
      </p:sp>
      <p:sp>
        <p:nvSpPr>
          <p:cNvPr id="14" name="TextBox 13">
            <a:extLst>
              <a:ext uri="{FF2B5EF4-FFF2-40B4-BE49-F238E27FC236}">
                <a16:creationId xmlns:a16="http://schemas.microsoft.com/office/drawing/2014/main" id="{ACC1C100-AACC-4E80-A318-5D7C8F9555D9}"/>
              </a:ext>
            </a:extLst>
          </p:cNvPr>
          <p:cNvSpPr txBox="1"/>
          <p:nvPr/>
        </p:nvSpPr>
        <p:spPr>
          <a:xfrm>
            <a:off x="313350" y="5594070"/>
            <a:ext cx="875445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8. Ich bin </a:t>
            </a:r>
            <a:r>
              <a:rPr lang="en-GB" sz="2400" dirty="0" err="1">
                <a:solidFill>
                  <a:schemeClr val="accent5">
                    <a:lumMod val="50000"/>
                  </a:schemeClr>
                </a:solidFill>
                <a:latin typeface="Century Gothic" panose="020B0502020202020204" pitchFamily="34" charset="0"/>
              </a:rPr>
              <a:t>kein</a:t>
            </a:r>
            <a:r>
              <a:rPr lang="en-GB" sz="2400" dirty="0">
                <a:solidFill>
                  <a:schemeClr val="accent5">
                    <a:lumMod val="50000"/>
                  </a:schemeClr>
                </a:solidFill>
                <a:latin typeface="Century Gothic" panose="020B0502020202020204" pitchFamily="34" charset="0"/>
              </a:rPr>
              <a:t> EU-</a:t>
            </a:r>
            <a:r>
              <a:rPr lang="en-GB" sz="2400" dirty="0" err="1">
                <a:solidFill>
                  <a:schemeClr val="accent5">
                    <a:lumMod val="50000"/>
                  </a:schemeClr>
                </a:solidFill>
                <a:latin typeface="Century Gothic" panose="020B0502020202020204" pitchFamily="34" charset="0"/>
              </a:rPr>
              <a:t>Staat</a:t>
            </a:r>
            <a:r>
              <a:rPr lang="en-GB" sz="2400" dirty="0">
                <a:solidFill>
                  <a:schemeClr val="accent5">
                    <a:lumMod val="50000"/>
                  </a:schemeClr>
                </a:solidFill>
                <a:latin typeface="Century Gothic" panose="020B0502020202020204" pitchFamily="34" charset="0"/>
              </a:rPr>
              <a:t>.</a:t>
            </a:r>
          </a:p>
        </p:txBody>
      </p:sp>
      <p:sp>
        <p:nvSpPr>
          <p:cNvPr id="15" name="Rectangle: Rounded Corners 14">
            <a:extLst>
              <a:ext uri="{FF2B5EF4-FFF2-40B4-BE49-F238E27FC236}">
                <a16:creationId xmlns:a16="http://schemas.microsoft.com/office/drawing/2014/main" id="{C94D824D-4475-4309-8B6C-E1CC94C9EC5D}"/>
              </a:ext>
            </a:extLst>
          </p:cNvPr>
          <p:cNvSpPr/>
          <p:nvPr/>
        </p:nvSpPr>
        <p:spPr>
          <a:xfrm>
            <a:off x="2372285" y="1760398"/>
            <a:ext cx="742950" cy="3993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____</a:t>
            </a:r>
          </a:p>
        </p:txBody>
      </p:sp>
      <p:sp>
        <p:nvSpPr>
          <p:cNvPr id="16" name="Rectangle: Rounded Corners 15">
            <a:extLst>
              <a:ext uri="{FF2B5EF4-FFF2-40B4-BE49-F238E27FC236}">
                <a16:creationId xmlns:a16="http://schemas.microsoft.com/office/drawing/2014/main" id="{AF019FFB-CD52-44B1-9AD0-A1A2ACB760B5}"/>
              </a:ext>
            </a:extLst>
          </p:cNvPr>
          <p:cNvSpPr/>
          <p:nvPr/>
        </p:nvSpPr>
        <p:spPr>
          <a:xfrm>
            <a:off x="1790700" y="2147261"/>
            <a:ext cx="742950" cy="3993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____</a:t>
            </a:r>
          </a:p>
        </p:txBody>
      </p:sp>
      <p:sp>
        <p:nvSpPr>
          <p:cNvPr id="17" name="Rectangle: Rounded Corners 16">
            <a:extLst>
              <a:ext uri="{FF2B5EF4-FFF2-40B4-BE49-F238E27FC236}">
                <a16:creationId xmlns:a16="http://schemas.microsoft.com/office/drawing/2014/main" id="{419AA16A-6AC2-4184-B820-06B62876BAC6}"/>
              </a:ext>
            </a:extLst>
          </p:cNvPr>
          <p:cNvSpPr/>
          <p:nvPr/>
        </p:nvSpPr>
        <p:spPr>
          <a:xfrm>
            <a:off x="1943100" y="2723160"/>
            <a:ext cx="742950" cy="3993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____</a:t>
            </a:r>
          </a:p>
        </p:txBody>
      </p:sp>
      <p:sp>
        <p:nvSpPr>
          <p:cNvPr id="18" name="Rectangle: Rounded Corners 17">
            <a:extLst>
              <a:ext uri="{FF2B5EF4-FFF2-40B4-BE49-F238E27FC236}">
                <a16:creationId xmlns:a16="http://schemas.microsoft.com/office/drawing/2014/main" id="{F8BA58B1-03D6-4173-9A1D-D89668744100}"/>
              </a:ext>
            </a:extLst>
          </p:cNvPr>
          <p:cNvSpPr/>
          <p:nvPr/>
        </p:nvSpPr>
        <p:spPr>
          <a:xfrm>
            <a:off x="1790700" y="3329214"/>
            <a:ext cx="742950" cy="3993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____</a:t>
            </a:r>
          </a:p>
        </p:txBody>
      </p:sp>
      <p:sp>
        <p:nvSpPr>
          <p:cNvPr id="19" name="Rectangle: Rounded Corners 18">
            <a:extLst>
              <a:ext uri="{FF2B5EF4-FFF2-40B4-BE49-F238E27FC236}">
                <a16:creationId xmlns:a16="http://schemas.microsoft.com/office/drawing/2014/main" id="{E8C713CA-A41E-4197-A49C-2E92677A806D}"/>
              </a:ext>
            </a:extLst>
          </p:cNvPr>
          <p:cNvSpPr/>
          <p:nvPr/>
        </p:nvSpPr>
        <p:spPr>
          <a:xfrm>
            <a:off x="2171700" y="3913865"/>
            <a:ext cx="742950" cy="3993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____</a:t>
            </a:r>
          </a:p>
        </p:txBody>
      </p:sp>
      <p:sp>
        <p:nvSpPr>
          <p:cNvPr id="20" name="Rectangle: Rounded Corners 19">
            <a:extLst>
              <a:ext uri="{FF2B5EF4-FFF2-40B4-BE49-F238E27FC236}">
                <a16:creationId xmlns:a16="http://schemas.microsoft.com/office/drawing/2014/main" id="{50B24460-F8ED-478C-896A-56C04ED41595}"/>
              </a:ext>
            </a:extLst>
          </p:cNvPr>
          <p:cNvSpPr/>
          <p:nvPr/>
        </p:nvSpPr>
        <p:spPr>
          <a:xfrm>
            <a:off x="4619625" y="4416323"/>
            <a:ext cx="838200" cy="4305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____</a:t>
            </a:r>
          </a:p>
        </p:txBody>
      </p:sp>
      <p:sp>
        <p:nvSpPr>
          <p:cNvPr id="21" name="Rectangle: Rounded Corners 20">
            <a:extLst>
              <a:ext uri="{FF2B5EF4-FFF2-40B4-BE49-F238E27FC236}">
                <a16:creationId xmlns:a16="http://schemas.microsoft.com/office/drawing/2014/main" id="{787A507B-B06C-4FBD-AC8C-BF23A792EA2D}"/>
              </a:ext>
            </a:extLst>
          </p:cNvPr>
          <p:cNvSpPr/>
          <p:nvPr/>
        </p:nvSpPr>
        <p:spPr>
          <a:xfrm>
            <a:off x="3295650" y="5068237"/>
            <a:ext cx="742950" cy="3993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____</a:t>
            </a:r>
          </a:p>
        </p:txBody>
      </p:sp>
      <p:sp>
        <p:nvSpPr>
          <p:cNvPr id="22" name="Rectangle: Rounded Corners 21">
            <a:extLst>
              <a:ext uri="{FF2B5EF4-FFF2-40B4-BE49-F238E27FC236}">
                <a16:creationId xmlns:a16="http://schemas.microsoft.com/office/drawing/2014/main" id="{36AB4173-21F4-4589-B010-AD6C287C6209}"/>
              </a:ext>
            </a:extLst>
          </p:cNvPr>
          <p:cNvSpPr/>
          <p:nvPr/>
        </p:nvSpPr>
        <p:spPr>
          <a:xfrm>
            <a:off x="1781175" y="5625217"/>
            <a:ext cx="742950" cy="3993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____</a:t>
            </a:r>
          </a:p>
        </p:txBody>
      </p:sp>
      <p:pic>
        <p:nvPicPr>
          <p:cNvPr id="24" name="Picture 23">
            <a:extLst>
              <a:ext uri="{FF2B5EF4-FFF2-40B4-BE49-F238E27FC236}">
                <a16:creationId xmlns:a16="http://schemas.microsoft.com/office/drawing/2014/main" id="{5DF7B777-D91C-4A3E-A133-8A5F3C9CA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3339" y="2130769"/>
            <a:ext cx="487561" cy="656924"/>
          </a:xfrm>
          <a:prstGeom prst="rect">
            <a:avLst/>
          </a:prstGeom>
        </p:spPr>
      </p:pic>
      <p:sp>
        <p:nvSpPr>
          <p:cNvPr id="25" name="TextBox 24">
            <a:extLst>
              <a:ext uri="{FF2B5EF4-FFF2-40B4-BE49-F238E27FC236}">
                <a16:creationId xmlns:a16="http://schemas.microsoft.com/office/drawing/2014/main" id="{7B925FB2-F3F7-40A6-8DEB-1F418232B6DD}"/>
              </a:ext>
            </a:extLst>
          </p:cNvPr>
          <p:cNvSpPr txBox="1"/>
          <p:nvPr/>
        </p:nvSpPr>
        <p:spPr>
          <a:xfrm>
            <a:off x="7833750" y="3497751"/>
            <a:ext cx="3577200" cy="2677656"/>
          </a:xfrm>
          <a:prstGeom prst="rect">
            <a:avLst/>
          </a:prstGeom>
          <a:solidFill>
            <a:schemeClr val="bg1"/>
          </a:solidFill>
        </p:spPr>
        <p:txBody>
          <a:bodyPr wrap="square" rtlCol="0">
            <a:spAutoFit/>
          </a:bodyPr>
          <a:lstStyle/>
          <a:p>
            <a:pPr algn="l"/>
            <a:r>
              <a:rPr lang="en-GB" sz="2400" dirty="0">
                <a:solidFill>
                  <a:schemeClr val="accent5">
                    <a:lumMod val="50000"/>
                  </a:schemeClr>
                </a:solidFill>
                <a:latin typeface="Century Gothic" panose="020B0502020202020204" pitchFamily="34" charset="0"/>
              </a:rPr>
              <a:t>Ich </a:t>
            </a:r>
            <a:r>
              <a:rPr lang="en-GB" sz="2400" dirty="0" err="1">
                <a:solidFill>
                  <a:schemeClr val="accent5">
                    <a:lumMod val="50000"/>
                  </a:schemeClr>
                </a:solidFill>
                <a:latin typeface="Century Gothic" panose="020B0502020202020204" pitchFamily="34" charset="0"/>
              </a:rPr>
              <a:t>habe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viele</a:t>
            </a:r>
            <a:r>
              <a:rPr lang="en-GB" sz="2400" dirty="0">
                <a:solidFill>
                  <a:schemeClr val="accent5">
                    <a:lumMod val="50000"/>
                  </a:schemeClr>
                </a:solidFill>
                <a:latin typeface="Century Gothic" panose="020B0502020202020204" pitchFamily="34" charset="0"/>
              </a:rPr>
              <a:t> Berge, </a:t>
            </a:r>
            <a:r>
              <a:rPr lang="en-GB" sz="2400" dirty="0" err="1">
                <a:solidFill>
                  <a:schemeClr val="accent5">
                    <a:lumMod val="50000"/>
                  </a:schemeClr>
                </a:solidFill>
                <a:latin typeface="Century Gothic" panose="020B0502020202020204" pitchFamily="34" charset="0"/>
              </a:rPr>
              <a:t>vier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Sprachen</a:t>
            </a:r>
            <a:r>
              <a:rPr lang="en-GB" sz="2400" dirty="0">
                <a:solidFill>
                  <a:schemeClr val="accent5">
                    <a:lumMod val="50000"/>
                  </a:schemeClr>
                </a:solidFill>
                <a:latin typeface="Century Gothic" panose="020B0502020202020204" pitchFamily="34" charset="0"/>
              </a:rPr>
              <a:t> und bin </a:t>
            </a:r>
            <a:r>
              <a:rPr lang="en-GB" sz="2400" dirty="0" err="1">
                <a:solidFill>
                  <a:schemeClr val="accent5">
                    <a:lumMod val="50000"/>
                  </a:schemeClr>
                </a:solidFill>
                <a:latin typeface="Century Gothic" panose="020B0502020202020204" pitchFamily="34" charset="0"/>
              </a:rPr>
              <a:t>bekannt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für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Schokolade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Meine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Haupstadt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heißt</a:t>
            </a:r>
            <a:r>
              <a:rPr lang="en-GB" sz="2400" dirty="0">
                <a:solidFill>
                  <a:schemeClr val="accent5">
                    <a:lumMod val="50000"/>
                  </a:schemeClr>
                </a:solidFill>
                <a:latin typeface="Century Gothic" panose="020B0502020202020204" pitchFamily="34" charset="0"/>
              </a:rPr>
              <a:t> Bern und </a:t>
            </a:r>
            <a:r>
              <a:rPr lang="en-GB" sz="2400" dirty="0" err="1">
                <a:solidFill>
                  <a:schemeClr val="accent5">
                    <a:lumMod val="50000"/>
                  </a:schemeClr>
                </a:solidFill>
                <a:latin typeface="Century Gothic" panose="020B0502020202020204" pitchFamily="34" charset="0"/>
              </a:rPr>
              <a:t>meine</a:t>
            </a:r>
            <a:r>
              <a:rPr lang="en-GB" sz="2400" dirty="0">
                <a:solidFill>
                  <a:schemeClr val="accent5">
                    <a:lumMod val="50000"/>
                  </a:schemeClr>
                </a:solidFill>
                <a:latin typeface="Century Gothic" panose="020B0502020202020204" pitchFamily="34" charset="0"/>
              </a:rPr>
              <a:t> Blume </a:t>
            </a:r>
            <a:r>
              <a:rPr lang="en-GB" sz="2400" dirty="0" err="1">
                <a:solidFill>
                  <a:schemeClr val="accent5">
                    <a:lumMod val="50000"/>
                  </a:schemeClr>
                </a:solidFill>
                <a:latin typeface="Century Gothic" panose="020B0502020202020204" pitchFamily="34" charset="0"/>
              </a:rPr>
              <a:t>heißt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Edelweiß</a:t>
            </a:r>
            <a:r>
              <a:rPr lang="en-GB" sz="2400" dirty="0">
                <a:solidFill>
                  <a:schemeClr val="accent5">
                    <a:lumMod val="50000"/>
                  </a:schemeClr>
                </a:solidFill>
                <a:latin typeface="Century Gothic" panose="020B0502020202020204" pitchFamily="34" charset="0"/>
              </a:rPr>
              <a:t>. </a:t>
            </a:r>
          </a:p>
        </p:txBody>
      </p:sp>
      <p:pic>
        <p:nvPicPr>
          <p:cNvPr id="27" name="Picture 26" descr="Icon&#10;&#10;Description automatically generated">
            <a:extLst>
              <a:ext uri="{FF2B5EF4-FFF2-40B4-BE49-F238E27FC236}">
                <a16:creationId xmlns:a16="http://schemas.microsoft.com/office/drawing/2014/main" id="{1DDEFCE3-4A62-40FD-B772-E3729EB1A0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1962" y="893612"/>
            <a:ext cx="3960738" cy="2546631"/>
          </a:xfrm>
          <a:prstGeom prst="rect">
            <a:avLst/>
          </a:prstGeom>
        </p:spPr>
      </p:pic>
      <p:sp>
        <p:nvSpPr>
          <p:cNvPr id="28" name="TextBox 27">
            <a:extLst>
              <a:ext uri="{FF2B5EF4-FFF2-40B4-BE49-F238E27FC236}">
                <a16:creationId xmlns:a16="http://schemas.microsoft.com/office/drawing/2014/main" id="{58616D36-E2CD-47B5-80BD-9DA4AC869A52}"/>
              </a:ext>
            </a:extLst>
          </p:cNvPr>
          <p:cNvSpPr txBox="1"/>
          <p:nvPr/>
        </p:nvSpPr>
        <p:spPr>
          <a:xfrm>
            <a:off x="8382000" y="447505"/>
            <a:ext cx="357720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die Schweiz</a:t>
            </a:r>
          </a:p>
        </p:txBody>
      </p:sp>
      <p:pic>
        <p:nvPicPr>
          <p:cNvPr id="1026" name="Picture 2" descr="Blossom, Bloom, Edelweiss, Alpine Flower, Nature">
            <a:extLst>
              <a:ext uri="{FF2B5EF4-FFF2-40B4-BE49-F238E27FC236}">
                <a16:creationId xmlns:a16="http://schemas.microsoft.com/office/drawing/2014/main" id="{A0AD9EC0-7496-495C-939A-965C312F97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45200" y="4150323"/>
            <a:ext cx="1104900" cy="106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58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5" grpId="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174958"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Bildbeschreibung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2972" y="294041"/>
            <a:ext cx="24093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01351" y="5626876"/>
            <a:ext cx="10081600" cy="707886"/>
          </a:xfrm>
          <a:prstGeom prst="rect">
            <a:avLst/>
          </a:prstGeom>
          <a:noFill/>
        </p:spPr>
        <p:txBody>
          <a:bodyPr wrap="square" rtlCol="0">
            <a:spAutoFit/>
          </a:bodyPr>
          <a:lstStyle/>
          <a:p>
            <a:pPr lvl="0">
              <a:defRPr/>
            </a:pPr>
            <a:r>
              <a:rPr lang="de-DE" sz="2000" dirty="0">
                <a:solidFill>
                  <a:srgbClr val="4472C4">
                    <a:lumMod val="50000"/>
                  </a:srgbClr>
                </a:solidFill>
                <a:latin typeface="Century Gothic" panose="020B0502020202020204" pitchFamily="34" charset="0"/>
              </a:rPr>
              <a:t>Das Bild heißt “Kandinsky und Emma Bossi am Tisch”. </a:t>
            </a:r>
          </a:p>
          <a:p>
            <a:pPr lvl="0">
              <a:defRPr/>
            </a:pPr>
            <a:r>
              <a:rPr lang="de-DE" sz="2000" dirty="0">
                <a:solidFill>
                  <a:srgbClr val="4472C4">
                    <a:lumMod val="50000"/>
                  </a:srgbClr>
                </a:solidFill>
                <a:latin typeface="Century Gothic" panose="020B0502020202020204" pitchFamily="34" charset="0"/>
              </a:rPr>
              <a:t>Gabriele Münter hat das Bild 1912 gemalt*.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8C54129B-10D9-4515-B8F0-228CDFED8B65}"/>
              </a:ext>
            </a:extLst>
          </p:cNvPr>
          <p:cNvSpPr txBox="1"/>
          <p:nvPr/>
        </p:nvSpPr>
        <p:spPr>
          <a:xfrm>
            <a:off x="4074851" y="279461"/>
            <a:ext cx="5911360" cy="830997"/>
          </a:xfrm>
          <a:prstGeom prst="rect">
            <a:avLst/>
          </a:prstGeom>
          <a:noFill/>
          <a:ln>
            <a:noFill/>
          </a:ln>
        </p:spPr>
        <p:txBody>
          <a:bodyPr wrap="square" rtlCol="0">
            <a:spAutoFit/>
          </a:bodyPr>
          <a:lstStyle/>
          <a:p>
            <a:pPr lvl="0">
              <a:defRPr/>
            </a:pPr>
            <a:r>
              <a:rPr lang="de-DE" sz="2400" dirty="0">
                <a:solidFill>
                  <a:srgbClr val="4472C4">
                    <a:lumMod val="50000"/>
                  </a:srgbClr>
                </a:solidFill>
                <a:latin typeface="Century Gothic" panose="020B0502020202020204" pitchFamily="34" charset="0"/>
              </a:rPr>
              <a:t>Hör zu und mach Notizen. </a:t>
            </a:r>
            <a:br>
              <a:rPr lang="de-DE" sz="2400" dirty="0">
                <a:solidFill>
                  <a:srgbClr val="4472C4">
                    <a:lumMod val="50000"/>
                  </a:srgbClr>
                </a:solidFill>
                <a:latin typeface="Century Gothic" panose="020B0502020202020204" pitchFamily="34" charset="0"/>
              </a:rPr>
            </a:br>
            <a:r>
              <a:rPr lang="de-DE" sz="2400" dirty="0">
                <a:solidFill>
                  <a:srgbClr val="4472C4">
                    <a:lumMod val="50000"/>
                  </a:srgbClr>
                </a:solidFill>
                <a:latin typeface="Century Gothic" panose="020B0502020202020204" pitchFamily="34" charset="0"/>
              </a:rPr>
              <a:t>Dann schreibe den Text auf Deutsch.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Speech Bubble: Rectangle with Corners Rounded 7">
            <a:extLst>
              <a:ext uri="{FF2B5EF4-FFF2-40B4-BE49-F238E27FC236}">
                <a16:creationId xmlns:a16="http://schemas.microsoft.com/office/drawing/2014/main" id="{7D0C8625-D00D-4B3E-96FB-2D07D3AB4455}"/>
              </a:ext>
            </a:extLst>
          </p:cNvPr>
          <p:cNvSpPr/>
          <p:nvPr/>
        </p:nvSpPr>
        <p:spPr>
          <a:xfrm>
            <a:off x="280909" y="1280435"/>
            <a:ext cx="3183269" cy="1576874"/>
          </a:xfrm>
          <a:prstGeom prst="wedgeRoundRectCallout">
            <a:avLst>
              <a:gd name="adj1" fmla="val -11841"/>
              <a:gd name="adj2" fmla="val 492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das Regal – shelving</a:t>
            </a:r>
            <a:br>
              <a:rPr lang="en-GB" sz="2000" dirty="0">
                <a:latin typeface="Century Gothic" panose="020B0502020202020204" pitchFamily="34" charset="0"/>
              </a:rPr>
            </a:br>
            <a:r>
              <a:rPr lang="en-GB" sz="2000" dirty="0">
                <a:latin typeface="Century Gothic" panose="020B0502020202020204" pitchFamily="34" charset="0"/>
              </a:rPr>
              <a:t>die </a:t>
            </a:r>
            <a:r>
              <a:rPr lang="en-GB" sz="2000" dirty="0" err="1">
                <a:latin typeface="Century Gothic" panose="020B0502020202020204" pitchFamily="34" charset="0"/>
              </a:rPr>
              <a:t>Tasse</a:t>
            </a:r>
            <a:r>
              <a:rPr lang="en-GB" sz="2000" dirty="0">
                <a:latin typeface="Century Gothic" panose="020B0502020202020204" pitchFamily="34" charset="0"/>
              </a:rPr>
              <a:t> – cup</a:t>
            </a:r>
            <a:br>
              <a:rPr lang="en-GB" sz="2000" dirty="0">
                <a:latin typeface="Century Gothic" panose="020B0502020202020204" pitchFamily="34" charset="0"/>
              </a:rPr>
            </a:br>
            <a:r>
              <a:rPr lang="en-GB" sz="2000" dirty="0">
                <a:latin typeface="Century Gothic" panose="020B0502020202020204" pitchFamily="34" charset="0"/>
              </a:rPr>
              <a:t>die Vase – vase</a:t>
            </a:r>
            <a:br>
              <a:rPr lang="en-GB" sz="2000" dirty="0">
                <a:latin typeface="Century Gothic" panose="020B0502020202020204" pitchFamily="34" charset="0"/>
              </a:rPr>
            </a:br>
            <a:r>
              <a:rPr lang="en-GB" sz="2000" dirty="0">
                <a:latin typeface="Century Gothic" panose="020B0502020202020204" pitchFamily="34" charset="0"/>
              </a:rPr>
              <a:t>die </a:t>
            </a:r>
            <a:r>
              <a:rPr lang="en-GB" sz="2000" dirty="0" err="1">
                <a:latin typeface="Century Gothic" panose="020B0502020202020204" pitchFamily="34" charset="0"/>
              </a:rPr>
              <a:t>Skulptur</a:t>
            </a:r>
            <a:r>
              <a:rPr lang="en-GB" sz="2000" dirty="0">
                <a:latin typeface="Century Gothic" panose="020B0502020202020204" pitchFamily="34" charset="0"/>
              </a:rPr>
              <a:t> – sculpture</a:t>
            </a:r>
            <a:br>
              <a:rPr lang="en-GB" sz="2000" dirty="0">
                <a:latin typeface="Century Gothic" panose="020B0502020202020204" pitchFamily="34" charset="0"/>
              </a:rPr>
            </a:br>
            <a:r>
              <a:rPr lang="en-GB" sz="2000" dirty="0">
                <a:latin typeface="Century Gothic" panose="020B0502020202020204" pitchFamily="34" charset="0"/>
              </a:rPr>
              <a:t>der </a:t>
            </a:r>
            <a:r>
              <a:rPr lang="en-GB" sz="2000" dirty="0" err="1">
                <a:latin typeface="Century Gothic" panose="020B0502020202020204" pitchFamily="34" charset="0"/>
              </a:rPr>
              <a:t>Stuhl</a:t>
            </a:r>
            <a:r>
              <a:rPr lang="en-GB" sz="2000" dirty="0">
                <a:latin typeface="Century Gothic" panose="020B0502020202020204" pitchFamily="34" charset="0"/>
              </a:rPr>
              <a:t> – chair</a:t>
            </a:r>
          </a:p>
        </p:txBody>
      </p:sp>
      <p:sp>
        <p:nvSpPr>
          <p:cNvPr id="9" name="Speech Bubble: Rectangle with Corners Rounded 8">
            <a:extLst>
              <a:ext uri="{FF2B5EF4-FFF2-40B4-BE49-F238E27FC236}">
                <a16:creationId xmlns:a16="http://schemas.microsoft.com/office/drawing/2014/main" id="{1C3D3888-B543-487C-92B6-472C5E1A3BE3}"/>
              </a:ext>
            </a:extLst>
          </p:cNvPr>
          <p:cNvSpPr/>
          <p:nvPr/>
        </p:nvSpPr>
        <p:spPr>
          <a:xfrm>
            <a:off x="9519138" y="5840984"/>
            <a:ext cx="2571511" cy="402779"/>
          </a:xfrm>
          <a:prstGeom prst="wedgeRoundRectCallout">
            <a:avLst>
              <a:gd name="adj1" fmla="val -11841"/>
              <a:gd name="adj2" fmla="val 492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 </a:t>
            </a:r>
            <a:r>
              <a:rPr lang="en-GB" sz="2000" dirty="0" err="1">
                <a:latin typeface="Century Gothic" panose="020B0502020202020204" pitchFamily="34" charset="0"/>
              </a:rPr>
              <a:t>malen</a:t>
            </a:r>
            <a:r>
              <a:rPr lang="en-GB" sz="2000" dirty="0">
                <a:latin typeface="Century Gothic" panose="020B0502020202020204" pitchFamily="34" charset="0"/>
              </a:rPr>
              <a:t> – to paint </a:t>
            </a:r>
          </a:p>
        </p:txBody>
      </p:sp>
      <p:sp>
        <p:nvSpPr>
          <p:cNvPr id="11" name="Action Button: Custom 16">
            <a:hlinkClick r:id="" action="ppaction://noaction" highlightClick="1">
              <a:snd r:embed="rId4" name="9.1.1.4 Slide 49 1.wav"/>
            </a:hlinkClick>
            <a:extLst>
              <a:ext uri="{FF2B5EF4-FFF2-40B4-BE49-F238E27FC236}">
                <a16:creationId xmlns:a16="http://schemas.microsoft.com/office/drawing/2014/main" id="{8C7C5F20-8551-4ADE-81B3-71559B14ADB9}"/>
              </a:ext>
            </a:extLst>
          </p:cNvPr>
          <p:cNvSpPr/>
          <p:nvPr/>
        </p:nvSpPr>
        <p:spPr>
          <a:xfrm>
            <a:off x="10335307" y="12804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5" name="9.1.1.4 Slide 49 2.wav"/>
            </a:hlinkClick>
            <a:extLst>
              <a:ext uri="{FF2B5EF4-FFF2-40B4-BE49-F238E27FC236}">
                <a16:creationId xmlns:a16="http://schemas.microsoft.com/office/drawing/2014/main" id="{433FF8DE-C5E3-4496-A5F3-EB246D84E5FD}"/>
              </a:ext>
            </a:extLst>
          </p:cNvPr>
          <p:cNvSpPr/>
          <p:nvPr/>
        </p:nvSpPr>
        <p:spPr>
          <a:xfrm>
            <a:off x="10335307" y="17530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6" name="9.1.1.4 Slide 49 4.wav"/>
            </a:hlinkClick>
            <a:extLst>
              <a:ext uri="{FF2B5EF4-FFF2-40B4-BE49-F238E27FC236}">
                <a16:creationId xmlns:a16="http://schemas.microsoft.com/office/drawing/2014/main" id="{EEA2BAE6-2459-4486-8856-139504302FA4}"/>
              </a:ext>
            </a:extLst>
          </p:cNvPr>
          <p:cNvSpPr/>
          <p:nvPr/>
        </p:nvSpPr>
        <p:spPr>
          <a:xfrm>
            <a:off x="10333229" y="274592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7" name="9.1.1.4 Slide 49 5.wav"/>
            </a:hlinkClick>
            <a:extLst>
              <a:ext uri="{FF2B5EF4-FFF2-40B4-BE49-F238E27FC236}">
                <a16:creationId xmlns:a16="http://schemas.microsoft.com/office/drawing/2014/main" id="{6470A461-1D00-4087-A2B3-97146B222CA9}"/>
              </a:ext>
            </a:extLst>
          </p:cNvPr>
          <p:cNvSpPr/>
          <p:nvPr/>
        </p:nvSpPr>
        <p:spPr>
          <a:xfrm>
            <a:off x="10333229" y="32634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8" name="9.1.1.4 Slide 49 3.wav"/>
            </a:hlinkClick>
            <a:extLst>
              <a:ext uri="{FF2B5EF4-FFF2-40B4-BE49-F238E27FC236}">
                <a16:creationId xmlns:a16="http://schemas.microsoft.com/office/drawing/2014/main" id="{6CAEE92D-DC81-4D58-9A5E-634D9A38864E}"/>
              </a:ext>
            </a:extLst>
          </p:cNvPr>
          <p:cNvSpPr/>
          <p:nvPr/>
        </p:nvSpPr>
        <p:spPr>
          <a:xfrm>
            <a:off x="10333229" y="22352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6" name="Picture 15" descr="A painting of a group of people sitting at a table&#10;&#10;Description automatically generated with medium confidence">
            <a:extLst>
              <a:ext uri="{FF2B5EF4-FFF2-40B4-BE49-F238E27FC236}">
                <a16:creationId xmlns:a16="http://schemas.microsoft.com/office/drawing/2014/main" id="{BAD4DA58-C9E7-4E87-8E9D-22AA1A36A0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4958" y="1276751"/>
            <a:ext cx="5621333" cy="4259126"/>
          </a:xfrm>
          <a:prstGeom prst="rect">
            <a:avLst/>
          </a:prstGeom>
        </p:spPr>
      </p:pic>
    </p:spTree>
    <p:extLst>
      <p:ext uri="{BB962C8B-B14F-4D97-AF65-F5344CB8AC3E}">
        <p14:creationId xmlns:p14="http://schemas.microsoft.com/office/powerpoint/2010/main" val="1804762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17633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ANTWORTEN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2972" y="294041"/>
            <a:ext cx="24093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94991" y="1163991"/>
            <a:ext cx="6807200" cy="5262979"/>
          </a:xfrm>
          <a:prstGeom prst="rect">
            <a:avLst/>
          </a:prstGeom>
          <a:noFill/>
        </p:spPr>
        <p:txBody>
          <a:bodyPr wrap="square" rtlCol="0">
            <a:spAutoFit/>
          </a:bodyPr>
          <a:lstStyle/>
          <a:p>
            <a:pPr lvl="0">
              <a:defRPr/>
            </a:pPr>
            <a:r>
              <a:rPr lang="de-DE" sz="2800" dirty="0">
                <a:solidFill>
                  <a:srgbClr val="4472C4">
                    <a:lumMod val="50000"/>
                  </a:srgbClr>
                </a:solidFill>
                <a:latin typeface="Century Gothic" panose="020B0502020202020204" pitchFamily="34" charset="0"/>
              </a:rPr>
              <a:t>Das Bild zeigt einen Tisch in der Mitte vor einem braunen Regal. Am Tisch sitzen zwei Personen, eine Frau mit schwarzen Haaren links und ein Mann in einer blauen Jacke rechts. Auf dem Tisch stehen weiß-blaue Tassen, vorne rechts steht ein alter Stuhl. Hinten auf dem Regal stehen bunte Vasen und andere Skulpturen. Das Regal steht vor einer gelben Wand. Der Boden ist rot.    Die Farben sind überall sehr bunt.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0F9586F0-1FE7-43A9-A6A5-86D71414E6C6}"/>
              </a:ext>
            </a:extLst>
          </p:cNvPr>
          <p:cNvSpPr txBox="1"/>
          <p:nvPr/>
        </p:nvSpPr>
        <p:spPr>
          <a:xfrm>
            <a:off x="2041399" y="1641007"/>
            <a:ext cx="1557192"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1 _______</a:t>
            </a:r>
            <a:endParaRPr lang="en-GB" sz="2400" dirty="0">
              <a:solidFill>
                <a:srgbClr val="FA6500"/>
              </a:solidFill>
              <a:latin typeface="Century Gothic" panose="020B0502020202020204" pitchFamily="34" charset="0"/>
            </a:endParaRPr>
          </a:p>
        </p:txBody>
      </p:sp>
      <p:sp>
        <p:nvSpPr>
          <p:cNvPr id="9" name="TextBox 8">
            <a:extLst>
              <a:ext uri="{FF2B5EF4-FFF2-40B4-BE49-F238E27FC236}">
                <a16:creationId xmlns:a16="http://schemas.microsoft.com/office/drawing/2014/main" id="{746DAF78-A588-4B57-BEE7-4D4BF285F1C8}"/>
              </a:ext>
            </a:extLst>
          </p:cNvPr>
          <p:cNvSpPr txBox="1"/>
          <p:nvPr/>
        </p:nvSpPr>
        <p:spPr>
          <a:xfrm>
            <a:off x="242448" y="2499590"/>
            <a:ext cx="1903192"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2 ________</a:t>
            </a:r>
            <a:endParaRPr lang="en-GB" sz="2400" dirty="0">
              <a:solidFill>
                <a:srgbClr val="FA6500"/>
              </a:solidFill>
              <a:latin typeface="Century Gothic" panose="020B0502020202020204" pitchFamily="34" charset="0"/>
            </a:endParaRPr>
          </a:p>
        </p:txBody>
      </p:sp>
      <p:sp>
        <p:nvSpPr>
          <p:cNvPr id="10" name="TextBox 9">
            <a:extLst>
              <a:ext uri="{FF2B5EF4-FFF2-40B4-BE49-F238E27FC236}">
                <a16:creationId xmlns:a16="http://schemas.microsoft.com/office/drawing/2014/main" id="{F9EC4C5E-C849-4590-8FBD-A3F20BAAB96E}"/>
              </a:ext>
            </a:extLst>
          </p:cNvPr>
          <p:cNvSpPr txBox="1"/>
          <p:nvPr/>
        </p:nvSpPr>
        <p:spPr>
          <a:xfrm>
            <a:off x="1637198" y="2933206"/>
            <a:ext cx="1243655"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3 _____</a:t>
            </a:r>
            <a:endParaRPr lang="en-GB" sz="2400" dirty="0">
              <a:solidFill>
                <a:srgbClr val="FA6500"/>
              </a:solidFill>
              <a:latin typeface="Century Gothic" panose="020B0502020202020204" pitchFamily="34" charset="0"/>
            </a:endParaRPr>
          </a:p>
        </p:txBody>
      </p:sp>
      <p:sp>
        <p:nvSpPr>
          <p:cNvPr id="11" name="TextBox 10">
            <a:extLst>
              <a:ext uri="{FF2B5EF4-FFF2-40B4-BE49-F238E27FC236}">
                <a16:creationId xmlns:a16="http://schemas.microsoft.com/office/drawing/2014/main" id="{71C701BC-4BB4-430C-AE40-BC008CB7C5B0}"/>
              </a:ext>
            </a:extLst>
          </p:cNvPr>
          <p:cNvSpPr txBox="1"/>
          <p:nvPr/>
        </p:nvSpPr>
        <p:spPr>
          <a:xfrm>
            <a:off x="2410356" y="3301461"/>
            <a:ext cx="2048417"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4 __________</a:t>
            </a:r>
            <a:endParaRPr lang="en-GB" sz="2400" dirty="0">
              <a:solidFill>
                <a:srgbClr val="FA6500"/>
              </a:solidFill>
              <a:latin typeface="Century Gothic" panose="020B0502020202020204" pitchFamily="34" charset="0"/>
            </a:endParaRPr>
          </a:p>
        </p:txBody>
      </p:sp>
      <p:sp>
        <p:nvSpPr>
          <p:cNvPr id="13" name="TextBox 12">
            <a:extLst>
              <a:ext uri="{FF2B5EF4-FFF2-40B4-BE49-F238E27FC236}">
                <a16:creationId xmlns:a16="http://schemas.microsoft.com/office/drawing/2014/main" id="{79B075A9-52DD-43FB-B372-3A508691C046}"/>
              </a:ext>
            </a:extLst>
          </p:cNvPr>
          <p:cNvSpPr txBox="1"/>
          <p:nvPr/>
        </p:nvSpPr>
        <p:spPr>
          <a:xfrm>
            <a:off x="3459373" y="4118883"/>
            <a:ext cx="1165790"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6 ____</a:t>
            </a:r>
            <a:endParaRPr lang="en-GB" sz="2400" dirty="0">
              <a:solidFill>
                <a:srgbClr val="FA6500"/>
              </a:solidFill>
              <a:latin typeface="Century Gothic" panose="020B0502020202020204" pitchFamily="34" charset="0"/>
            </a:endParaRPr>
          </a:p>
        </p:txBody>
      </p:sp>
      <p:sp>
        <p:nvSpPr>
          <p:cNvPr id="14" name="TextBox 13">
            <a:extLst>
              <a:ext uri="{FF2B5EF4-FFF2-40B4-BE49-F238E27FC236}">
                <a16:creationId xmlns:a16="http://schemas.microsoft.com/office/drawing/2014/main" id="{426AEE12-9C6A-4026-BD43-D1A40496E5A5}"/>
              </a:ext>
            </a:extLst>
          </p:cNvPr>
          <p:cNvSpPr txBox="1"/>
          <p:nvPr/>
        </p:nvSpPr>
        <p:spPr>
          <a:xfrm>
            <a:off x="194184" y="4643621"/>
            <a:ext cx="1414466"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7 ______</a:t>
            </a:r>
            <a:endParaRPr lang="en-GB" sz="2400" dirty="0">
              <a:solidFill>
                <a:srgbClr val="FA6500"/>
              </a:solidFill>
              <a:latin typeface="Century Gothic" panose="020B0502020202020204" pitchFamily="34" charset="0"/>
            </a:endParaRPr>
          </a:p>
        </p:txBody>
      </p:sp>
      <p:sp>
        <p:nvSpPr>
          <p:cNvPr id="15" name="TextBox 14">
            <a:extLst>
              <a:ext uri="{FF2B5EF4-FFF2-40B4-BE49-F238E27FC236}">
                <a16:creationId xmlns:a16="http://schemas.microsoft.com/office/drawing/2014/main" id="{B89BF999-3525-4FDD-BAE0-5304A2E3ADC8}"/>
              </a:ext>
            </a:extLst>
          </p:cNvPr>
          <p:cNvSpPr txBox="1"/>
          <p:nvPr/>
        </p:nvSpPr>
        <p:spPr>
          <a:xfrm>
            <a:off x="1794623" y="5022172"/>
            <a:ext cx="1414466"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8 ______</a:t>
            </a:r>
            <a:endParaRPr lang="en-GB" sz="2400" dirty="0">
              <a:solidFill>
                <a:srgbClr val="FA6500"/>
              </a:solidFill>
              <a:latin typeface="Century Gothic" panose="020B0502020202020204" pitchFamily="34" charset="0"/>
            </a:endParaRPr>
          </a:p>
        </p:txBody>
      </p:sp>
      <p:sp>
        <p:nvSpPr>
          <p:cNvPr id="16" name="TextBox 15">
            <a:extLst>
              <a:ext uri="{FF2B5EF4-FFF2-40B4-BE49-F238E27FC236}">
                <a16:creationId xmlns:a16="http://schemas.microsoft.com/office/drawing/2014/main" id="{9FD75149-4FD4-4519-AED5-AC9334710B13}"/>
              </a:ext>
            </a:extLst>
          </p:cNvPr>
          <p:cNvSpPr txBox="1"/>
          <p:nvPr/>
        </p:nvSpPr>
        <p:spPr>
          <a:xfrm>
            <a:off x="153930" y="5463176"/>
            <a:ext cx="1040114"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9 ___.</a:t>
            </a:r>
            <a:endParaRPr lang="en-GB" sz="2400" dirty="0">
              <a:solidFill>
                <a:srgbClr val="FA6500"/>
              </a:solidFill>
              <a:latin typeface="Century Gothic" panose="020B0502020202020204" pitchFamily="34" charset="0"/>
            </a:endParaRPr>
          </a:p>
        </p:txBody>
      </p:sp>
      <p:sp>
        <p:nvSpPr>
          <p:cNvPr id="17" name="TextBox 16">
            <a:extLst>
              <a:ext uri="{FF2B5EF4-FFF2-40B4-BE49-F238E27FC236}">
                <a16:creationId xmlns:a16="http://schemas.microsoft.com/office/drawing/2014/main" id="{98E477E3-3422-444D-8B85-D9D927BD0486}"/>
              </a:ext>
            </a:extLst>
          </p:cNvPr>
          <p:cNvSpPr txBox="1"/>
          <p:nvPr/>
        </p:nvSpPr>
        <p:spPr>
          <a:xfrm>
            <a:off x="2880853" y="3710172"/>
            <a:ext cx="937717"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5 ___</a:t>
            </a:r>
            <a:endParaRPr lang="en-GB" sz="2400" dirty="0">
              <a:solidFill>
                <a:srgbClr val="FA6500"/>
              </a:solidFill>
              <a:latin typeface="Century Gothic" panose="020B0502020202020204" pitchFamily="34" charset="0"/>
            </a:endParaRPr>
          </a:p>
        </p:txBody>
      </p:sp>
      <p:sp>
        <p:nvSpPr>
          <p:cNvPr id="18" name="TextBox 17">
            <a:extLst>
              <a:ext uri="{FF2B5EF4-FFF2-40B4-BE49-F238E27FC236}">
                <a16:creationId xmlns:a16="http://schemas.microsoft.com/office/drawing/2014/main" id="{9F32EB07-9DD9-4FF3-9796-C0917574AE88}"/>
              </a:ext>
            </a:extLst>
          </p:cNvPr>
          <p:cNvSpPr txBox="1"/>
          <p:nvPr/>
        </p:nvSpPr>
        <p:spPr>
          <a:xfrm>
            <a:off x="9018" y="5913418"/>
            <a:ext cx="2401338"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10 __________.</a:t>
            </a:r>
            <a:endParaRPr lang="en-GB" sz="2400" dirty="0">
              <a:solidFill>
                <a:srgbClr val="FA6500"/>
              </a:solidFill>
              <a:latin typeface="Century Gothic" panose="020B0502020202020204" pitchFamily="34" charset="0"/>
            </a:endParaRPr>
          </a:p>
        </p:txBody>
      </p:sp>
      <p:pic>
        <p:nvPicPr>
          <p:cNvPr id="8" name="9.1.1.4 Slide 47">
            <a:hlinkClick r:id="" action="ppaction://media"/>
            <a:extLst>
              <a:ext uri="{FF2B5EF4-FFF2-40B4-BE49-F238E27FC236}">
                <a16:creationId xmlns:a16="http://schemas.microsoft.com/office/drawing/2014/main" id="{A761D072-63EA-48FB-A10B-AFEA2B59FB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3713" y="322616"/>
            <a:ext cx="1020208" cy="1020208"/>
          </a:xfrm>
          <a:prstGeom prst="rect">
            <a:avLst/>
          </a:prstGeom>
        </p:spPr>
      </p:pic>
      <p:pic>
        <p:nvPicPr>
          <p:cNvPr id="19" name="Picture 18" descr="A painting of a group of people sitting at a table&#10;&#10;Description automatically generated with medium confidence">
            <a:extLst>
              <a:ext uri="{FF2B5EF4-FFF2-40B4-BE49-F238E27FC236}">
                <a16:creationId xmlns:a16="http://schemas.microsoft.com/office/drawing/2014/main" id="{7CE5A1C8-A681-4A28-B0B3-FF090A955B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2191" y="1837645"/>
            <a:ext cx="4785094" cy="3625531"/>
          </a:xfrm>
          <a:prstGeom prst="rect">
            <a:avLst/>
          </a:prstGeom>
        </p:spPr>
      </p:pic>
    </p:spTree>
    <p:extLst>
      <p:ext uri="{BB962C8B-B14F-4D97-AF65-F5344CB8AC3E}">
        <p14:creationId xmlns:p14="http://schemas.microsoft.com/office/powerpoint/2010/main" val="72141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72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8"/>
                </p:tgtEl>
              </p:cMediaNode>
            </p:audio>
          </p:childTnLst>
        </p:cTn>
      </p:par>
    </p:tnLst>
    <p:bldLst>
      <p:bldP spid="2"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596063"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Bildbeschreibung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2972" y="294041"/>
            <a:ext cx="24093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94991" y="1163991"/>
            <a:ext cx="6807200" cy="5262979"/>
          </a:xfrm>
          <a:prstGeom prst="rect">
            <a:avLst/>
          </a:prstGeom>
          <a:noFill/>
        </p:spPr>
        <p:txBody>
          <a:bodyPr wrap="square" rtlCol="0">
            <a:spAutoFit/>
          </a:bodyPr>
          <a:lstStyle/>
          <a:p>
            <a:pPr lvl="0">
              <a:defRPr/>
            </a:pPr>
            <a:r>
              <a:rPr lang="de-DE" sz="2800" dirty="0">
                <a:solidFill>
                  <a:srgbClr val="4472C4">
                    <a:lumMod val="50000"/>
                  </a:srgbClr>
                </a:solidFill>
                <a:latin typeface="Century Gothic" panose="020B0502020202020204" pitchFamily="34" charset="0"/>
              </a:rPr>
              <a:t>Das Bild zeigt einen Tisch in der Mitte vor einem braunen Regal.  Am Tisch sitzen zwei Personen, eine Frau mit schwarzen Haaren links und ein Mann in einer blauen Jacke rechts.  Auf dem Tisch stehen weiß-blaue Tassen, vorne rechts steht ein alter Stuhl. Hinten auf dem Regal stehen bunte Vasen und andere Skulpturen.  Das Regal steht vor einer gelben Wand. Der Boden ist rot.    Die Farben sind überall sehr bunt.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0F9586F0-1FE7-43A9-A6A5-86D71414E6C6}"/>
              </a:ext>
            </a:extLst>
          </p:cNvPr>
          <p:cNvSpPr txBox="1"/>
          <p:nvPr/>
        </p:nvSpPr>
        <p:spPr>
          <a:xfrm>
            <a:off x="2041399" y="1641007"/>
            <a:ext cx="1557192"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1 brown</a:t>
            </a:r>
            <a:endParaRPr lang="en-GB" sz="2400" dirty="0">
              <a:solidFill>
                <a:srgbClr val="FA6500"/>
              </a:solidFill>
              <a:latin typeface="Century Gothic" panose="020B0502020202020204" pitchFamily="34" charset="0"/>
            </a:endParaRPr>
          </a:p>
        </p:txBody>
      </p:sp>
      <p:sp>
        <p:nvSpPr>
          <p:cNvPr id="9" name="TextBox 8">
            <a:extLst>
              <a:ext uri="{FF2B5EF4-FFF2-40B4-BE49-F238E27FC236}">
                <a16:creationId xmlns:a16="http://schemas.microsoft.com/office/drawing/2014/main" id="{746DAF78-A588-4B57-BEE7-4D4BF285F1C8}"/>
              </a:ext>
            </a:extLst>
          </p:cNvPr>
          <p:cNvSpPr txBox="1"/>
          <p:nvPr/>
        </p:nvSpPr>
        <p:spPr>
          <a:xfrm>
            <a:off x="242448" y="2499590"/>
            <a:ext cx="1903192"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2 black</a:t>
            </a:r>
            <a:endParaRPr lang="en-GB" sz="2400" dirty="0">
              <a:solidFill>
                <a:srgbClr val="FA6500"/>
              </a:solidFill>
              <a:latin typeface="Century Gothic" panose="020B0502020202020204" pitchFamily="34" charset="0"/>
            </a:endParaRPr>
          </a:p>
        </p:txBody>
      </p:sp>
      <p:sp>
        <p:nvSpPr>
          <p:cNvPr id="10" name="TextBox 9">
            <a:extLst>
              <a:ext uri="{FF2B5EF4-FFF2-40B4-BE49-F238E27FC236}">
                <a16:creationId xmlns:a16="http://schemas.microsoft.com/office/drawing/2014/main" id="{F9EC4C5E-C849-4590-8FBD-A3F20BAAB96E}"/>
              </a:ext>
            </a:extLst>
          </p:cNvPr>
          <p:cNvSpPr txBox="1"/>
          <p:nvPr/>
        </p:nvSpPr>
        <p:spPr>
          <a:xfrm>
            <a:off x="1637198" y="2933206"/>
            <a:ext cx="1243655"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3 blue</a:t>
            </a:r>
            <a:endParaRPr lang="en-GB" sz="2400" dirty="0">
              <a:solidFill>
                <a:srgbClr val="FA6500"/>
              </a:solidFill>
              <a:latin typeface="Century Gothic" panose="020B0502020202020204" pitchFamily="34" charset="0"/>
            </a:endParaRPr>
          </a:p>
        </p:txBody>
      </p:sp>
      <p:sp>
        <p:nvSpPr>
          <p:cNvPr id="11" name="TextBox 10">
            <a:extLst>
              <a:ext uri="{FF2B5EF4-FFF2-40B4-BE49-F238E27FC236}">
                <a16:creationId xmlns:a16="http://schemas.microsoft.com/office/drawing/2014/main" id="{71C701BC-4BB4-430C-AE40-BC008CB7C5B0}"/>
              </a:ext>
            </a:extLst>
          </p:cNvPr>
          <p:cNvSpPr txBox="1"/>
          <p:nvPr/>
        </p:nvSpPr>
        <p:spPr>
          <a:xfrm>
            <a:off x="3273090" y="3343392"/>
            <a:ext cx="2048417"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4 blue-white</a:t>
            </a:r>
            <a:endParaRPr lang="en-GB" sz="2400" dirty="0">
              <a:solidFill>
                <a:srgbClr val="FA6500"/>
              </a:solidFill>
              <a:latin typeface="Century Gothic" panose="020B0502020202020204" pitchFamily="34" charset="0"/>
            </a:endParaRPr>
          </a:p>
        </p:txBody>
      </p:sp>
      <p:sp>
        <p:nvSpPr>
          <p:cNvPr id="13" name="TextBox 12">
            <a:extLst>
              <a:ext uri="{FF2B5EF4-FFF2-40B4-BE49-F238E27FC236}">
                <a16:creationId xmlns:a16="http://schemas.microsoft.com/office/drawing/2014/main" id="{79B075A9-52DD-43FB-B372-3A508691C046}"/>
              </a:ext>
            </a:extLst>
          </p:cNvPr>
          <p:cNvSpPr txBox="1"/>
          <p:nvPr/>
        </p:nvSpPr>
        <p:spPr>
          <a:xfrm>
            <a:off x="5392734" y="4197990"/>
            <a:ext cx="1847396"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6 </a:t>
            </a:r>
            <a:r>
              <a:rPr lang="en-US" sz="2400" dirty="0" err="1">
                <a:solidFill>
                  <a:srgbClr val="FA6500"/>
                </a:solidFill>
                <a:latin typeface="Century Gothic" panose="020B0502020202020204" pitchFamily="34" charset="0"/>
              </a:rPr>
              <a:t>colourful</a:t>
            </a:r>
            <a:endParaRPr lang="en-GB" sz="2400" dirty="0">
              <a:solidFill>
                <a:srgbClr val="FA6500"/>
              </a:solidFill>
              <a:latin typeface="Century Gothic" panose="020B0502020202020204" pitchFamily="34" charset="0"/>
            </a:endParaRPr>
          </a:p>
        </p:txBody>
      </p:sp>
      <p:sp>
        <p:nvSpPr>
          <p:cNvPr id="14" name="TextBox 13">
            <a:extLst>
              <a:ext uri="{FF2B5EF4-FFF2-40B4-BE49-F238E27FC236}">
                <a16:creationId xmlns:a16="http://schemas.microsoft.com/office/drawing/2014/main" id="{426AEE12-9C6A-4026-BD43-D1A40496E5A5}"/>
              </a:ext>
            </a:extLst>
          </p:cNvPr>
          <p:cNvSpPr txBox="1"/>
          <p:nvPr/>
        </p:nvSpPr>
        <p:spPr>
          <a:xfrm>
            <a:off x="2205599" y="4635947"/>
            <a:ext cx="1414466"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7 other</a:t>
            </a:r>
            <a:endParaRPr lang="en-GB" sz="2400" dirty="0">
              <a:solidFill>
                <a:srgbClr val="FA6500"/>
              </a:solidFill>
              <a:latin typeface="Century Gothic" panose="020B0502020202020204" pitchFamily="34" charset="0"/>
            </a:endParaRPr>
          </a:p>
        </p:txBody>
      </p:sp>
      <p:sp>
        <p:nvSpPr>
          <p:cNvPr id="15" name="TextBox 14">
            <a:extLst>
              <a:ext uri="{FF2B5EF4-FFF2-40B4-BE49-F238E27FC236}">
                <a16:creationId xmlns:a16="http://schemas.microsoft.com/office/drawing/2014/main" id="{B89BF999-3525-4FDD-BAE0-5304A2E3ADC8}"/>
              </a:ext>
            </a:extLst>
          </p:cNvPr>
          <p:cNvSpPr txBox="1"/>
          <p:nvPr/>
        </p:nvSpPr>
        <p:spPr>
          <a:xfrm>
            <a:off x="3815056" y="5059222"/>
            <a:ext cx="1414466"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8 yellow</a:t>
            </a:r>
            <a:endParaRPr lang="en-GB" sz="2400" dirty="0">
              <a:solidFill>
                <a:srgbClr val="FA6500"/>
              </a:solidFill>
              <a:latin typeface="Century Gothic" panose="020B0502020202020204" pitchFamily="34" charset="0"/>
            </a:endParaRPr>
          </a:p>
        </p:txBody>
      </p:sp>
      <p:sp>
        <p:nvSpPr>
          <p:cNvPr id="16" name="TextBox 15">
            <a:extLst>
              <a:ext uri="{FF2B5EF4-FFF2-40B4-BE49-F238E27FC236}">
                <a16:creationId xmlns:a16="http://schemas.microsoft.com/office/drawing/2014/main" id="{9FD75149-4FD4-4519-AED5-AC9334710B13}"/>
              </a:ext>
            </a:extLst>
          </p:cNvPr>
          <p:cNvSpPr txBox="1"/>
          <p:nvPr/>
        </p:nvSpPr>
        <p:spPr>
          <a:xfrm>
            <a:off x="2537003" y="5466481"/>
            <a:ext cx="1040114"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9 red.</a:t>
            </a:r>
            <a:endParaRPr lang="en-GB" sz="2400" dirty="0">
              <a:solidFill>
                <a:srgbClr val="FA6500"/>
              </a:solidFill>
              <a:latin typeface="Century Gothic" panose="020B0502020202020204" pitchFamily="34" charset="0"/>
            </a:endParaRPr>
          </a:p>
        </p:txBody>
      </p:sp>
      <p:sp>
        <p:nvSpPr>
          <p:cNvPr id="17" name="TextBox 16">
            <a:extLst>
              <a:ext uri="{FF2B5EF4-FFF2-40B4-BE49-F238E27FC236}">
                <a16:creationId xmlns:a16="http://schemas.microsoft.com/office/drawing/2014/main" id="{98E477E3-3422-444D-8B85-D9D927BD0486}"/>
              </a:ext>
            </a:extLst>
          </p:cNvPr>
          <p:cNvSpPr txBox="1"/>
          <p:nvPr/>
        </p:nvSpPr>
        <p:spPr>
          <a:xfrm>
            <a:off x="3989915" y="3792360"/>
            <a:ext cx="937717"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5 old</a:t>
            </a:r>
            <a:endParaRPr lang="en-GB" sz="2400" dirty="0">
              <a:solidFill>
                <a:srgbClr val="FA6500"/>
              </a:solidFill>
              <a:latin typeface="Century Gothic" panose="020B0502020202020204" pitchFamily="34" charset="0"/>
            </a:endParaRPr>
          </a:p>
        </p:txBody>
      </p:sp>
      <p:sp>
        <p:nvSpPr>
          <p:cNvPr id="18" name="TextBox 17">
            <a:extLst>
              <a:ext uri="{FF2B5EF4-FFF2-40B4-BE49-F238E27FC236}">
                <a16:creationId xmlns:a16="http://schemas.microsoft.com/office/drawing/2014/main" id="{9F32EB07-9DD9-4FF3-9796-C0917574AE88}"/>
              </a:ext>
            </a:extLst>
          </p:cNvPr>
          <p:cNvSpPr txBox="1"/>
          <p:nvPr/>
        </p:nvSpPr>
        <p:spPr>
          <a:xfrm>
            <a:off x="2351136" y="5856110"/>
            <a:ext cx="2401338" cy="461665"/>
          </a:xfrm>
          <a:prstGeom prst="rect">
            <a:avLst/>
          </a:prstGeom>
          <a:solidFill>
            <a:schemeClr val="bg1"/>
          </a:solidFill>
        </p:spPr>
        <p:txBody>
          <a:bodyPr wrap="square" rtlCol="0">
            <a:spAutoFit/>
          </a:bodyPr>
          <a:lstStyle/>
          <a:p>
            <a:pPr algn="ctr"/>
            <a:r>
              <a:rPr lang="en-US" sz="2400" dirty="0">
                <a:solidFill>
                  <a:srgbClr val="FA6500"/>
                </a:solidFill>
                <a:latin typeface="Century Gothic" panose="020B0502020202020204" pitchFamily="34" charset="0"/>
              </a:rPr>
              <a:t>10 </a:t>
            </a:r>
            <a:r>
              <a:rPr lang="en-US" sz="2400" dirty="0" err="1">
                <a:solidFill>
                  <a:srgbClr val="FA6500"/>
                </a:solidFill>
                <a:latin typeface="Century Gothic" panose="020B0502020202020204" pitchFamily="34" charset="0"/>
              </a:rPr>
              <a:t>colourful</a:t>
            </a:r>
            <a:r>
              <a:rPr lang="en-US" sz="2400" dirty="0">
                <a:solidFill>
                  <a:srgbClr val="FA6500"/>
                </a:solidFill>
                <a:latin typeface="Century Gothic" panose="020B0502020202020204" pitchFamily="34" charset="0"/>
              </a:rPr>
              <a:t>.</a:t>
            </a:r>
            <a:endParaRPr lang="en-GB" sz="2400" dirty="0">
              <a:solidFill>
                <a:srgbClr val="FA6500"/>
              </a:solidFill>
              <a:latin typeface="Century Gothic" panose="020B0502020202020204" pitchFamily="34" charset="0"/>
            </a:endParaRPr>
          </a:p>
        </p:txBody>
      </p:sp>
      <p:sp>
        <p:nvSpPr>
          <p:cNvPr id="19" name="TextBox 18">
            <a:extLst>
              <a:ext uri="{FF2B5EF4-FFF2-40B4-BE49-F238E27FC236}">
                <a16:creationId xmlns:a16="http://schemas.microsoft.com/office/drawing/2014/main" id="{B8E72D33-2685-4CA5-AB28-9A545B1083FD}"/>
              </a:ext>
            </a:extLst>
          </p:cNvPr>
          <p:cNvSpPr txBox="1"/>
          <p:nvPr/>
        </p:nvSpPr>
        <p:spPr>
          <a:xfrm>
            <a:off x="4596063" y="395726"/>
            <a:ext cx="4596063" cy="461665"/>
          </a:xfrm>
          <a:prstGeom prst="rect">
            <a:avLst/>
          </a:prstGeom>
          <a:noFill/>
          <a:ln>
            <a:noFill/>
          </a:ln>
        </p:spPr>
        <p:txBody>
          <a:bodyPr wrap="square" rtlCol="0">
            <a:spAutoFit/>
          </a:bodyPr>
          <a:lstStyle/>
          <a:p>
            <a:pPr lvl="0">
              <a:defRPr/>
            </a:pPr>
            <a:r>
              <a:rPr lang="de-DE" sz="2400" dirty="0">
                <a:solidFill>
                  <a:schemeClr val="accent5">
                    <a:lumMod val="50000"/>
                  </a:schemeClr>
                </a:solidFill>
                <a:latin typeface="Century Gothic" panose="020B0502020202020204" pitchFamily="34" charset="0"/>
              </a:rPr>
              <a:t>Schreibe die Adjektive.</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20" name="Speech Bubble: Rectangle with Corners Rounded 19">
            <a:extLst>
              <a:ext uri="{FF2B5EF4-FFF2-40B4-BE49-F238E27FC236}">
                <a16:creationId xmlns:a16="http://schemas.microsoft.com/office/drawing/2014/main" id="{24F9591C-0414-4D6F-9112-2CFF9B2A633F}"/>
              </a:ext>
            </a:extLst>
          </p:cNvPr>
          <p:cNvSpPr/>
          <p:nvPr/>
        </p:nvSpPr>
        <p:spPr>
          <a:xfrm>
            <a:off x="8358582" y="4197990"/>
            <a:ext cx="3183269" cy="1880501"/>
          </a:xfrm>
          <a:prstGeom prst="wedgeRoundRectCallout">
            <a:avLst>
              <a:gd name="adj1" fmla="val -11841"/>
              <a:gd name="adj2" fmla="val 492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das Regal – shelving</a:t>
            </a:r>
            <a:br>
              <a:rPr lang="en-GB" sz="2000" dirty="0">
                <a:latin typeface="Century Gothic" panose="020B0502020202020204" pitchFamily="34" charset="0"/>
              </a:rPr>
            </a:br>
            <a:r>
              <a:rPr lang="en-GB" sz="2000" dirty="0">
                <a:latin typeface="Century Gothic" panose="020B0502020202020204" pitchFamily="34" charset="0"/>
              </a:rPr>
              <a:t>die </a:t>
            </a:r>
            <a:r>
              <a:rPr lang="en-GB" sz="2000" dirty="0" err="1">
                <a:latin typeface="Century Gothic" panose="020B0502020202020204" pitchFamily="34" charset="0"/>
              </a:rPr>
              <a:t>Tasse</a:t>
            </a:r>
            <a:r>
              <a:rPr lang="en-GB" sz="2000" dirty="0">
                <a:latin typeface="Century Gothic" panose="020B0502020202020204" pitchFamily="34" charset="0"/>
              </a:rPr>
              <a:t> – cup</a:t>
            </a:r>
            <a:br>
              <a:rPr lang="en-GB" sz="2000" dirty="0">
                <a:latin typeface="Century Gothic" panose="020B0502020202020204" pitchFamily="34" charset="0"/>
              </a:rPr>
            </a:br>
            <a:r>
              <a:rPr lang="en-GB" sz="2000" dirty="0">
                <a:latin typeface="Century Gothic" panose="020B0502020202020204" pitchFamily="34" charset="0"/>
              </a:rPr>
              <a:t>der </a:t>
            </a:r>
            <a:r>
              <a:rPr lang="en-GB" sz="2000" dirty="0" err="1">
                <a:latin typeface="Century Gothic" panose="020B0502020202020204" pitchFamily="34" charset="0"/>
              </a:rPr>
              <a:t>Stuhl</a:t>
            </a:r>
            <a:r>
              <a:rPr lang="en-GB" sz="2000" dirty="0">
                <a:latin typeface="Century Gothic" panose="020B0502020202020204" pitchFamily="34" charset="0"/>
              </a:rPr>
              <a:t> – chair </a:t>
            </a:r>
            <a:br>
              <a:rPr lang="en-GB" sz="2000" dirty="0">
                <a:latin typeface="Century Gothic" panose="020B0502020202020204" pitchFamily="34" charset="0"/>
              </a:rPr>
            </a:br>
            <a:r>
              <a:rPr lang="en-GB" sz="2000" dirty="0">
                <a:latin typeface="Century Gothic" panose="020B0502020202020204" pitchFamily="34" charset="0"/>
              </a:rPr>
              <a:t>die Vase – vase</a:t>
            </a:r>
            <a:br>
              <a:rPr lang="en-GB" sz="2000" dirty="0">
                <a:latin typeface="Century Gothic" panose="020B0502020202020204" pitchFamily="34" charset="0"/>
              </a:rPr>
            </a:br>
            <a:r>
              <a:rPr lang="en-GB" sz="2000" dirty="0">
                <a:latin typeface="Century Gothic" panose="020B0502020202020204" pitchFamily="34" charset="0"/>
              </a:rPr>
              <a:t>die </a:t>
            </a:r>
            <a:r>
              <a:rPr lang="en-GB" sz="2000" dirty="0" err="1">
                <a:latin typeface="Century Gothic" panose="020B0502020202020204" pitchFamily="34" charset="0"/>
              </a:rPr>
              <a:t>Skulptur</a:t>
            </a:r>
            <a:r>
              <a:rPr lang="en-GB" sz="2000" dirty="0">
                <a:latin typeface="Century Gothic" panose="020B0502020202020204" pitchFamily="34" charset="0"/>
              </a:rPr>
              <a:t> – sculpture</a:t>
            </a:r>
          </a:p>
        </p:txBody>
      </p:sp>
      <p:sp>
        <p:nvSpPr>
          <p:cNvPr id="12" name="Rectangle: Rounded Corners 11">
            <a:extLst>
              <a:ext uri="{FF2B5EF4-FFF2-40B4-BE49-F238E27FC236}">
                <a16:creationId xmlns:a16="http://schemas.microsoft.com/office/drawing/2014/main" id="{FFECD703-28FE-4A1B-B755-10D19CE91F54}"/>
              </a:ext>
            </a:extLst>
          </p:cNvPr>
          <p:cNvSpPr/>
          <p:nvPr/>
        </p:nvSpPr>
        <p:spPr>
          <a:xfrm>
            <a:off x="10202114" y="4428822"/>
            <a:ext cx="998621" cy="268129"/>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1" name="Rectangle: Rounded Corners 20">
            <a:extLst>
              <a:ext uri="{FF2B5EF4-FFF2-40B4-BE49-F238E27FC236}">
                <a16:creationId xmlns:a16="http://schemas.microsoft.com/office/drawing/2014/main" id="{C7940347-E8CE-4077-A2AD-5784707E55CD}"/>
              </a:ext>
            </a:extLst>
          </p:cNvPr>
          <p:cNvSpPr/>
          <p:nvPr/>
        </p:nvSpPr>
        <p:spPr>
          <a:xfrm>
            <a:off x="10328346" y="4763325"/>
            <a:ext cx="998621" cy="268129"/>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2" name="Rectangle: Rounded Corners 21">
            <a:extLst>
              <a:ext uri="{FF2B5EF4-FFF2-40B4-BE49-F238E27FC236}">
                <a16:creationId xmlns:a16="http://schemas.microsoft.com/office/drawing/2014/main" id="{FE4B982C-B160-4DFD-A8DF-62867796335D}"/>
              </a:ext>
            </a:extLst>
          </p:cNvPr>
          <p:cNvSpPr/>
          <p:nvPr/>
        </p:nvSpPr>
        <p:spPr>
          <a:xfrm>
            <a:off x="10314501" y="5013327"/>
            <a:ext cx="998621" cy="268129"/>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1E64FA78-AC67-433B-B3A3-1E31CAB42BA5}"/>
              </a:ext>
            </a:extLst>
          </p:cNvPr>
          <p:cNvSpPr/>
          <p:nvPr/>
        </p:nvSpPr>
        <p:spPr>
          <a:xfrm>
            <a:off x="10237544" y="5347830"/>
            <a:ext cx="1152537" cy="268129"/>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020CB4EB-5247-4AD5-BBE3-EA69EBB9F730}"/>
              </a:ext>
            </a:extLst>
          </p:cNvPr>
          <p:cNvSpPr/>
          <p:nvPr/>
        </p:nvSpPr>
        <p:spPr>
          <a:xfrm>
            <a:off x="10202114" y="5615959"/>
            <a:ext cx="1152537" cy="282965"/>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25" name="9.1.1.4 Slide 47">
            <a:hlinkClick r:id="" action="ppaction://media"/>
            <a:extLst>
              <a:ext uri="{FF2B5EF4-FFF2-40B4-BE49-F238E27FC236}">
                <a16:creationId xmlns:a16="http://schemas.microsoft.com/office/drawing/2014/main" id="{BC3F4FBC-6950-4104-A511-7B6D7D5CF5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4809" y="206924"/>
            <a:ext cx="599606" cy="599606"/>
          </a:xfrm>
          <a:prstGeom prst="rect">
            <a:avLst/>
          </a:prstGeom>
        </p:spPr>
      </p:pic>
      <p:pic>
        <p:nvPicPr>
          <p:cNvPr id="26" name="Picture 25" descr="A painting of a group of people sitting at a table&#10;&#10;Description automatically generated with medium confidence">
            <a:extLst>
              <a:ext uri="{FF2B5EF4-FFF2-40B4-BE49-F238E27FC236}">
                <a16:creationId xmlns:a16="http://schemas.microsoft.com/office/drawing/2014/main" id="{A1AFD59F-C86D-45D1-BE9D-8328CD10FA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2465" y="1037362"/>
            <a:ext cx="3738757" cy="2832751"/>
          </a:xfrm>
          <a:prstGeom prst="rect">
            <a:avLst/>
          </a:prstGeom>
        </p:spPr>
      </p:pic>
    </p:spTree>
    <p:extLst>
      <p:ext uri="{BB962C8B-B14F-4D97-AF65-F5344CB8AC3E}">
        <p14:creationId xmlns:p14="http://schemas.microsoft.com/office/powerpoint/2010/main" val="417958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7260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25"/>
                </p:tgtEl>
              </p:cMediaNode>
            </p:audio>
          </p:childTnLst>
        </p:cTn>
      </p:par>
    </p:tnLst>
    <p:bldLst>
      <p:bldP spid="2" grpId="0" animBg="1"/>
      <p:bldP spid="9" grpId="0" animBg="1"/>
      <p:bldP spid="10" grpId="0" animBg="1"/>
      <p:bldP spid="11" grpId="0" animBg="1"/>
      <p:bldP spid="13" grpId="0" animBg="1"/>
      <p:bldP spid="14" grpId="0" animBg="1"/>
      <p:bldP spid="15" grpId="0" animBg="1"/>
      <p:bldP spid="16" grpId="0" animBg="1"/>
      <p:bldP spid="17" grpId="0" animBg="1"/>
      <p:bldP spid="18" grpId="0" animBg="1"/>
      <p:bldP spid="12" grpId="0" animBg="1"/>
      <p:bldP spid="21" grpId="0" animBg="1"/>
      <p:bldP spid="22"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elf Portrait, Wanderer Above The Sea Of Fog">
            <a:extLst>
              <a:ext uri="{FF2B5EF4-FFF2-40B4-BE49-F238E27FC236}">
                <a16:creationId xmlns:a16="http://schemas.microsoft.com/office/drawing/2014/main" id="{65BE0BF5-B9F6-4986-905E-22AB7DD73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342" y="-9052"/>
            <a:ext cx="5005233" cy="64123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3022"/>
            <a:ext cx="6539576" cy="707849"/>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622222" y="93581"/>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329486" y="820871"/>
            <a:ext cx="32453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B</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eschreibe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Bild. </a:t>
            </a:r>
          </a:p>
        </p:txBody>
      </p:sp>
      <p:sp>
        <p:nvSpPr>
          <p:cNvPr id="4" name="Title 3"/>
          <p:cNvSpPr>
            <a:spLocks noGrp="1"/>
          </p:cNvSpPr>
          <p:nvPr>
            <p:ph type="title"/>
          </p:nvPr>
        </p:nvSpPr>
        <p:spPr>
          <a:xfrm>
            <a:off x="-62431" y="24362"/>
            <a:ext cx="5943036" cy="707849"/>
          </a:xfrm>
        </p:spPr>
        <p:txBody>
          <a:bodyPr>
            <a:noAutofit/>
          </a:bodyPr>
          <a:lstStyle/>
          <a:p>
            <a:r>
              <a:rPr lang="en-GB" sz="2600" b="1" dirty="0">
                <a:solidFill>
                  <a:schemeClr val="bg1"/>
                </a:solidFill>
              </a:rPr>
              <a:t>Der Wanderer </a:t>
            </a:r>
            <a:r>
              <a:rPr lang="en-GB" sz="2600" b="1" dirty="0" err="1">
                <a:solidFill>
                  <a:schemeClr val="bg1"/>
                </a:solidFill>
              </a:rPr>
              <a:t>über</a:t>
            </a:r>
            <a:r>
              <a:rPr lang="en-GB" sz="2600" b="1" dirty="0">
                <a:solidFill>
                  <a:schemeClr val="bg1"/>
                </a:solidFill>
              </a:rPr>
              <a:t> </a:t>
            </a:r>
            <a:r>
              <a:rPr lang="en-GB" sz="2600" b="1" dirty="0" err="1">
                <a:solidFill>
                  <a:schemeClr val="bg1"/>
                </a:solidFill>
              </a:rPr>
              <a:t>dem</a:t>
            </a:r>
            <a:r>
              <a:rPr lang="en-GB" sz="2600" b="1" dirty="0">
                <a:solidFill>
                  <a:schemeClr val="bg1"/>
                </a:solidFill>
              </a:rPr>
              <a:t> </a:t>
            </a:r>
            <a:r>
              <a:rPr lang="en-GB" sz="2600" b="1" dirty="0" err="1">
                <a:solidFill>
                  <a:schemeClr val="bg1"/>
                </a:solidFill>
              </a:rPr>
              <a:t>Nebelmeer</a:t>
            </a:r>
            <a:endParaRPr lang="en-GB" sz="2600" b="1" dirty="0">
              <a:solidFill>
                <a:schemeClr val="bg1"/>
              </a:solidFill>
            </a:endParaRPr>
          </a:p>
        </p:txBody>
      </p:sp>
      <p:sp>
        <p:nvSpPr>
          <p:cNvPr id="14" name="TextBox 13">
            <a:extLst>
              <a:ext uri="{FF2B5EF4-FFF2-40B4-BE49-F238E27FC236}">
                <a16:creationId xmlns:a16="http://schemas.microsoft.com/office/drawing/2014/main" id="{E8A199AC-33EB-4EE1-9069-CF24334875A5}"/>
              </a:ext>
            </a:extLst>
          </p:cNvPr>
          <p:cNvSpPr txBox="1"/>
          <p:nvPr/>
        </p:nvSpPr>
        <p:spPr>
          <a:xfrm>
            <a:off x="8909575" y="600539"/>
            <a:ext cx="3412913" cy="1938992"/>
          </a:xfrm>
          <a:prstGeom prst="rect">
            <a:avLst/>
          </a:prstGeom>
          <a:noFill/>
        </p:spPr>
        <p:txBody>
          <a:bodyPr wrap="square" rtlCol="0">
            <a:spAutoFit/>
          </a:bodyPr>
          <a:lstStyle/>
          <a:p>
            <a:pPr lvl="0">
              <a:defRPr/>
            </a:pPr>
            <a:r>
              <a:rPr lang="de-DE" sz="2000" dirty="0">
                <a:solidFill>
                  <a:srgbClr val="4472C4">
                    <a:lumMod val="50000"/>
                  </a:srgbClr>
                </a:solidFill>
                <a:latin typeface="Century Gothic" panose="020B0502020202020204" pitchFamily="34" charset="0"/>
              </a:rPr>
              <a:t>Das Bild heißt „Der Wanderer über dem Nebelmeer“ (Wanderer above the sea of fog).</a:t>
            </a:r>
          </a:p>
          <a:p>
            <a:pPr lvl="0">
              <a:defRPr/>
            </a:pPr>
            <a:r>
              <a:rPr lang="de-DE" sz="2000" dirty="0">
                <a:solidFill>
                  <a:srgbClr val="4472C4">
                    <a:lumMod val="50000"/>
                  </a:srgbClr>
                </a:solidFill>
                <a:latin typeface="Century Gothic" panose="020B0502020202020204" pitchFamily="34" charset="0"/>
              </a:rPr>
              <a:t>Caspar David Friedrich hat das Bild 1818 gemalt*.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F6E2DE9B-CBAA-4848-B50E-54235C287DB0}"/>
              </a:ext>
            </a:extLst>
          </p:cNvPr>
          <p:cNvSpPr txBox="1"/>
          <p:nvPr/>
        </p:nvSpPr>
        <p:spPr>
          <a:xfrm>
            <a:off x="31426" y="1413788"/>
            <a:ext cx="4109022"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You see the figure from the back/behind.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He is wearing black clothing.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He is looking to the front/ahead.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Right, left and in front is a sea of fog.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At the back there is a high mountain.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The sky is light* blue.  I think it is morning.</a:t>
            </a:r>
          </a:p>
        </p:txBody>
      </p:sp>
      <p:sp>
        <p:nvSpPr>
          <p:cNvPr id="18" name="Speech Bubble: Rectangle with Corners Rounded 17">
            <a:extLst>
              <a:ext uri="{FF2B5EF4-FFF2-40B4-BE49-F238E27FC236}">
                <a16:creationId xmlns:a16="http://schemas.microsoft.com/office/drawing/2014/main" id="{0E76FE08-46A2-4E90-B46A-4C576C70552C}"/>
              </a:ext>
            </a:extLst>
          </p:cNvPr>
          <p:cNvSpPr/>
          <p:nvPr/>
        </p:nvSpPr>
        <p:spPr>
          <a:xfrm>
            <a:off x="9568546" y="5618746"/>
            <a:ext cx="2522103" cy="638715"/>
          </a:xfrm>
          <a:prstGeom prst="wedgeRoundRectCallout">
            <a:avLst>
              <a:gd name="adj1" fmla="val -11841"/>
              <a:gd name="adj2" fmla="val 492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malen</a:t>
            </a:r>
            <a:r>
              <a:rPr lang="en-GB" sz="2000" dirty="0">
                <a:latin typeface="Century Gothic" panose="020B0502020202020204" pitchFamily="34" charset="0"/>
              </a:rPr>
              <a:t> – to paint</a:t>
            </a:r>
            <a:br>
              <a:rPr lang="en-GB" sz="2000" dirty="0">
                <a:latin typeface="Century Gothic" panose="020B0502020202020204" pitchFamily="34" charset="0"/>
              </a:rPr>
            </a:br>
            <a:r>
              <a:rPr lang="en-GB" sz="2000" dirty="0">
                <a:latin typeface="Century Gothic" panose="020B0502020202020204" pitchFamily="34" charset="0"/>
              </a:rPr>
              <a:t>light (bright) – hell</a:t>
            </a:r>
          </a:p>
        </p:txBody>
      </p:sp>
      <p:sp>
        <p:nvSpPr>
          <p:cNvPr id="6" name="TextBox 5">
            <a:extLst>
              <a:ext uri="{FF2B5EF4-FFF2-40B4-BE49-F238E27FC236}">
                <a16:creationId xmlns:a16="http://schemas.microsoft.com/office/drawing/2014/main" id="{A158BE90-EA78-44F1-852C-E12C52103553}"/>
              </a:ext>
            </a:extLst>
          </p:cNvPr>
          <p:cNvSpPr txBox="1"/>
          <p:nvPr/>
        </p:nvSpPr>
        <p:spPr>
          <a:xfrm>
            <a:off x="362366" y="1343240"/>
            <a:ext cx="3541976" cy="830997"/>
          </a:xfrm>
          <a:prstGeom prst="rect">
            <a:avLst/>
          </a:prstGeom>
          <a:solidFill>
            <a:schemeClr val="bg1"/>
          </a:solidFill>
        </p:spPr>
        <p:txBody>
          <a:bodyPr wrap="square" rtlCol="0">
            <a:spAutoFit/>
          </a:bodyPr>
          <a:lstStyle/>
          <a:p>
            <a:pPr algn="l"/>
            <a:r>
              <a:rPr lang="en-GB" sz="2400" dirty="0">
                <a:solidFill>
                  <a:schemeClr val="accent5">
                    <a:lumMod val="50000"/>
                  </a:schemeClr>
                </a:solidFill>
                <a:latin typeface="Century Gothic" panose="020B0502020202020204" pitchFamily="34" charset="0"/>
              </a:rPr>
              <a:t>Man </a:t>
            </a:r>
            <a:r>
              <a:rPr lang="en-GB" sz="2400" dirty="0" err="1">
                <a:solidFill>
                  <a:schemeClr val="accent5">
                    <a:lumMod val="50000"/>
                  </a:schemeClr>
                </a:solidFill>
                <a:latin typeface="Century Gothic" panose="020B0502020202020204" pitchFamily="34" charset="0"/>
              </a:rPr>
              <a:t>sieht</a:t>
            </a:r>
            <a:r>
              <a:rPr lang="en-GB" sz="2400" dirty="0">
                <a:solidFill>
                  <a:schemeClr val="accent5">
                    <a:lumMod val="50000"/>
                  </a:schemeClr>
                </a:solidFill>
                <a:latin typeface="Century Gothic" panose="020B0502020202020204" pitchFamily="34" charset="0"/>
              </a:rPr>
              <a:t> die </a:t>
            </a:r>
            <a:r>
              <a:rPr lang="en-GB" sz="2400" dirty="0" err="1">
                <a:solidFill>
                  <a:schemeClr val="accent5">
                    <a:lumMod val="50000"/>
                  </a:schemeClr>
                </a:solidFill>
                <a:latin typeface="Century Gothic" panose="020B0502020202020204" pitchFamily="34" charset="0"/>
              </a:rPr>
              <a:t>Figur</a:t>
            </a:r>
            <a:r>
              <a:rPr lang="en-GB" sz="2400" dirty="0">
                <a:solidFill>
                  <a:schemeClr val="accent5">
                    <a:lumMod val="50000"/>
                  </a:schemeClr>
                </a:solidFill>
                <a:latin typeface="Century Gothic" panose="020B0502020202020204" pitchFamily="34" charset="0"/>
              </a:rPr>
              <a:t> von </a:t>
            </a:r>
            <a:r>
              <a:rPr lang="en-GB" sz="2400" dirty="0" err="1">
                <a:solidFill>
                  <a:schemeClr val="accent5">
                    <a:lumMod val="50000"/>
                  </a:schemeClr>
                </a:solidFill>
                <a:latin typeface="Century Gothic" panose="020B0502020202020204" pitchFamily="34" charset="0"/>
              </a:rPr>
              <a:t>hinten</a:t>
            </a:r>
            <a:r>
              <a:rPr lang="en-GB" sz="2400" dirty="0">
                <a:solidFill>
                  <a:schemeClr val="accent5">
                    <a:lumMod val="50000"/>
                  </a:schemeClr>
                </a:solidFill>
                <a:latin typeface="Century Gothic" panose="020B0502020202020204" pitchFamily="34" charset="0"/>
              </a:rPr>
              <a:t>.</a:t>
            </a:r>
          </a:p>
        </p:txBody>
      </p:sp>
      <p:sp>
        <p:nvSpPr>
          <p:cNvPr id="19" name="TextBox 18">
            <a:extLst>
              <a:ext uri="{FF2B5EF4-FFF2-40B4-BE49-F238E27FC236}">
                <a16:creationId xmlns:a16="http://schemas.microsoft.com/office/drawing/2014/main" id="{9E5ED3A8-BF6E-4F2E-B710-6F854A4E1ECB}"/>
              </a:ext>
            </a:extLst>
          </p:cNvPr>
          <p:cNvSpPr txBox="1"/>
          <p:nvPr/>
        </p:nvSpPr>
        <p:spPr>
          <a:xfrm>
            <a:off x="362366" y="2134780"/>
            <a:ext cx="3447142" cy="830997"/>
          </a:xfrm>
          <a:prstGeom prst="rect">
            <a:avLst/>
          </a:prstGeom>
          <a:solidFill>
            <a:schemeClr val="bg1"/>
          </a:solidFill>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Er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trägt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schwarze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Kleidung</a:t>
            </a:r>
            <a:r>
              <a:rPr lang="en-GB" sz="2400" dirty="0">
                <a:solidFill>
                  <a:schemeClr val="accent5">
                    <a:lumMod val="50000"/>
                  </a:schemeClr>
                </a:solidFill>
                <a:latin typeface="Century Gothic" panose="020B0502020202020204" pitchFamily="34" charset="0"/>
              </a:rPr>
              <a:t>.</a:t>
            </a:r>
          </a:p>
        </p:txBody>
      </p:sp>
      <p:sp>
        <p:nvSpPr>
          <p:cNvPr id="20" name="TextBox 19">
            <a:extLst>
              <a:ext uri="{FF2B5EF4-FFF2-40B4-BE49-F238E27FC236}">
                <a16:creationId xmlns:a16="http://schemas.microsoft.com/office/drawing/2014/main" id="{81BECC96-CCB7-4ABB-98D9-66374560088C}"/>
              </a:ext>
            </a:extLst>
          </p:cNvPr>
          <p:cNvSpPr txBox="1"/>
          <p:nvPr/>
        </p:nvSpPr>
        <p:spPr>
          <a:xfrm>
            <a:off x="362366" y="2912900"/>
            <a:ext cx="3447142" cy="830997"/>
          </a:xfrm>
          <a:prstGeom prst="rect">
            <a:avLst/>
          </a:prstGeom>
          <a:solidFill>
            <a:schemeClr val="bg1"/>
          </a:solidFill>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Er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sieht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nach</a:t>
            </a:r>
            <a:r>
              <a:rPr lang="en-GB" sz="2400" dirty="0">
                <a:solidFill>
                  <a:schemeClr val="accent5">
                    <a:lumMod val="50000"/>
                  </a:schemeClr>
                </a:solidFill>
                <a:latin typeface="Century Gothic" panose="020B0502020202020204" pitchFamily="34" charset="0"/>
              </a:rPr>
              <a:t> </a:t>
            </a:r>
            <a:br>
              <a:rPr lang="en-GB" sz="2400" dirty="0">
                <a:solidFill>
                  <a:schemeClr val="accent5">
                    <a:lumMod val="50000"/>
                  </a:schemeClr>
                </a:solidFill>
                <a:latin typeface="Century Gothic" panose="020B0502020202020204" pitchFamily="34" charset="0"/>
              </a:rPr>
            </a:br>
            <a:r>
              <a:rPr lang="en-GB" sz="2400" dirty="0" err="1">
                <a:solidFill>
                  <a:schemeClr val="accent5">
                    <a:lumMod val="50000"/>
                  </a:schemeClr>
                </a:solidFill>
                <a:latin typeface="Century Gothic" panose="020B0502020202020204" pitchFamily="34" charset="0"/>
              </a:rPr>
              <a:t>vorne</a:t>
            </a:r>
            <a:r>
              <a:rPr lang="en-GB" sz="2400" dirty="0">
                <a:solidFill>
                  <a:schemeClr val="accent5">
                    <a:lumMod val="50000"/>
                  </a:schemeClr>
                </a:solidFill>
                <a:latin typeface="Century Gothic" panose="020B0502020202020204" pitchFamily="34" charset="0"/>
              </a:rPr>
              <a:t>.</a:t>
            </a:r>
          </a:p>
        </p:txBody>
      </p:sp>
      <p:sp>
        <p:nvSpPr>
          <p:cNvPr id="21" name="TextBox 20">
            <a:extLst>
              <a:ext uri="{FF2B5EF4-FFF2-40B4-BE49-F238E27FC236}">
                <a16:creationId xmlns:a16="http://schemas.microsoft.com/office/drawing/2014/main" id="{CFD52275-F883-40DA-BE2C-802C894AE4F1}"/>
              </a:ext>
            </a:extLst>
          </p:cNvPr>
          <p:cNvSpPr txBox="1"/>
          <p:nvPr/>
        </p:nvSpPr>
        <p:spPr>
          <a:xfrm>
            <a:off x="362366" y="3647381"/>
            <a:ext cx="3494559" cy="830997"/>
          </a:xfrm>
          <a:prstGeom prst="rect">
            <a:avLst/>
          </a:prstGeom>
          <a:solidFill>
            <a:schemeClr val="bg1"/>
          </a:solidFill>
        </p:spPr>
        <p:txBody>
          <a:bodyPr wrap="square" rtlCol="0">
            <a:spAutoFit/>
          </a:bodyPr>
          <a:lstStyle/>
          <a:p>
            <a:pPr algn="l"/>
            <a:r>
              <a:rPr lang="en-GB" sz="2300" dirty="0" err="1">
                <a:solidFill>
                  <a:schemeClr val="accent5">
                    <a:lumMod val="50000"/>
                  </a:schemeClr>
                </a:solidFill>
                <a:latin typeface="Century Gothic" panose="020B0502020202020204" pitchFamily="34" charset="0"/>
              </a:rPr>
              <a:t>Rechts</a:t>
            </a:r>
            <a:r>
              <a:rPr lang="en-GB" sz="2300" dirty="0">
                <a:solidFill>
                  <a:schemeClr val="accent5">
                    <a:lumMod val="50000"/>
                  </a:schemeClr>
                </a:solidFill>
                <a:latin typeface="Century Gothic" panose="020B0502020202020204" pitchFamily="34" charset="0"/>
              </a:rPr>
              <a:t>, links und </a:t>
            </a:r>
            <a:r>
              <a:rPr lang="en-GB" sz="2300" dirty="0" err="1">
                <a:solidFill>
                  <a:schemeClr val="accent5">
                    <a:lumMod val="50000"/>
                  </a:schemeClr>
                </a:solidFill>
                <a:latin typeface="Century Gothic" panose="020B0502020202020204" pitchFamily="34" charset="0"/>
              </a:rPr>
              <a:t>vorne</a:t>
            </a:r>
            <a:r>
              <a:rPr lang="en-GB" sz="2300" dirty="0">
                <a:solidFill>
                  <a:schemeClr val="accent5">
                    <a:lumMod val="50000"/>
                  </a:schemeClr>
                </a:solidFill>
                <a:latin typeface="Century Gothic" panose="020B0502020202020204" pitchFamily="34" charset="0"/>
              </a:rPr>
              <a:t> </a:t>
            </a:r>
            <a:r>
              <a:rPr lang="en-GB" sz="2300" dirty="0" err="1">
                <a:solidFill>
                  <a:schemeClr val="accent5">
                    <a:lumMod val="50000"/>
                  </a:schemeClr>
                </a:solidFill>
                <a:latin typeface="Century Gothic" panose="020B0502020202020204" pitchFamily="34" charset="0"/>
              </a:rPr>
              <a:t>liegt</a:t>
            </a:r>
            <a:r>
              <a:rPr lang="en-GB" sz="2300" dirty="0">
                <a:solidFill>
                  <a:schemeClr val="accent5">
                    <a:lumMod val="50000"/>
                  </a:schemeClr>
                </a:solidFill>
                <a:latin typeface="Century Gothic" panose="020B0502020202020204" pitchFamily="34" charset="0"/>
              </a:rPr>
              <a:t> </a:t>
            </a:r>
            <a:r>
              <a:rPr lang="en-GB" sz="2300" dirty="0" err="1">
                <a:solidFill>
                  <a:schemeClr val="accent5">
                    <a:lumMod val="50000"/>
                  </a:schemeClr>
                </a:solidFill>
                <a:latin typeface="Century Gothic" panose="020B0502020202020204" pitchFamily="34" charset="0"/>
              </a:rPr>
              <a:t>ein</a:t>
            </a:r>
            <a:r>
              <a:rPr lang="en-GB" sz="2300" dirty="0">
                <a:solidFill>
                  <a:schemeClr val="accent5">
                    <a:lumMod val="50000"/>
                  </a:schemeClr>
                </a:solidFill>
                <a:latin typeface="Century Gothic" panose="020B0502020202020204" pitchFamily="34" charset="0"/>
              </a:rPr>
              <a:t> </a:t>
            </a:r>
            <a:r>
              <a:rPr lang="en-GB" sz="2300" dirty="0" err="1">
                <a:solidFill>
                  <a:schemeClr val="accent5">
                    <a:lumMod val="50000"/>
                  </a:schemeClr>
                </a:solidFill>
                <a:latin typeface="Century Gothic" panose="020B0502020202020204" pitchFamily="34" charset="0"/>
              </a:rPr>
              <a:t>Nebelmeer</a:t>
            </a:r>
            <a:r>
              <a:rPr lang="en-GB" sz="2300" dirty="0">
                <a:solidFill>
                  <a:schemeClr val="accent5">
                    <a:lumMod val="50000"/>
                  </a:schemeClr>
                </a:solidFill>
                <a:latin typeface="Century Gothic" panose="020B0502020202020204" pitchFamily="34" charset="0"/>
              </a:rPr>
              <a:t>.</a:t>
            </a:r>
          </a:p>
        </p:txBody>
      </p:sp>
      <p:sp>
        <p:nvSpPr>
          <p:cNvPr id="22" name="TextBox 21">
            <a:extLst>
              <a:ext uri="{FF2B5EF4-FFF2-40B4-BE49-F238E27FC236}">
                <a16:creationId xmlns:a16="http://schemas.microsoft.com/office/drawing/2014/main" id="{0470FB18-C070-4632-A37C-810D372DD19B}"/>
              </a:ext>
            </a:extLst>
          </p:cNvPr>
          <p:cNvSpPr txBox="1"/>
          <p:nvPr/>
        </p:nvSpPr>
        <p:spPr>
          <a:xfrm>
            <a:off x="362366" y="4408021"/>
            <a:ext cx="3425727" cy="800219"/>
          </a:xfrm>
          <a:prstGeom prst="rect">
            <a:avLst/>
          </a:prstGeom>
          <a:solidFill>
            <a:schemeClr val="bg1"/>
          </a:solidFill>
        </p:spPr>
        <p:txBody>
          <a:bodyPr wrap="square" rtlCol="0">
            <a:spAutoFit/>
          </a:bodyPr>
          <a:lstStyle/>
          <a:p>
            <a:pPr algn="l"/>
            <a:r>
              <a:rPr lang="en-GB" sz="2300" dirty="0" err="1">
                <a:solidFill>
                  <a:schemeClr val="accent5">
                    <a:lumMod val="50000"/>
                  </a:schemeClr>
                </a:solidFill>
                <a:latin typeface="Century Gothic" panose="020B0502020202020204" pitchFamily="34" charset="0"/>
              </a:rPr>
              <a:t>Hinten</a:t>
            </a:r>
            <a:r>
              <a:rPr lang="en-GB" sz="2300" dirty="0">
                <a:solidFill>
                  <a:schemeClr val="accent5">
                    <a:lumMod val="50000"/>
                  </a:schemeClr>
                </a:solidFill>
                <a:latin typeface="Century Gothic" panose="020B0502020202020204" pitchFamily="34" charset="0"/>
              </a:rPr>
              <a:t> </a:t>
            </a:r>
            <a:r>
              <a:rPr lang="en-GB" sz="2300" dirty="0" err="1">
                <a:solidFill>
                  <a:schemeClr val="accent5">
                    <a:lumMod val="50000"/>
                  </a:schemeClr>
                </a:solidFill>
                <a:latin typeface="Century Gothic" panose="020B0502020202020204" pitchFamily="34" charset="0"/>
              </a:rPr>
              <a:t>gibt</a:t>
            </a:r>
            <a:r>
              <a:rPr lang="en-GB" sz="2300" dirty="0">
                <a:solidFill>
                  <a:schemeClr val="accent5">
                    <a:lumMod val="50000"/>
                  </a:schemeClr>
                </a:solidFill>
                <a:latin typeface="Century Gothic" panose="020B0502020202020204" pitchFamily="34" charset="0"/>
              </a:rPr>
              <a:t> es </a:t>
            </a:r>
            <a:r>
              <a:rPr lang="en-GB" sz="2300" dirty="0" err="1">
                <a:solidFill>
                  <a:schemeClr val="accent5">
                    <a:lumMod val="50000"/>
                  </a:schemeClr>
                </a:solidFill>
                <a:latin typeface="Century Gothic" panose="020B0502020202020204" pitchFamily="34" charset="0"/>
              </a:rPr>
              <a:t>einen</a:t>
            </a:r>
            <a:r>
              <a:rPr lang="en-GB" sz="2300" dirty="0">
                <a:solidFill>
                  <a:schemeClr val="accent5">
                    <a:lumMod val="50000"/>
                  </a:schemeClr>
                </a:solidFill>
                <a:latin typeface="Century Gothic" panose="020B0502020202020204" pitchFamily="34" charset="0"/>
              </a:rPr>
              <a:t> </a:t>
            </a:r>
            <a:r>
              <a:rPr lang="en-GB" sz="2300" dirty="0" err="1">
                <a:solidFill>
                  <a:schemeClr val="accent5">
                    <a:lumMod val="50000"/>
                  </a:schemeClr>
                </a:solidFill>
                <a:latin typeface="Century Gothic" panose="020B0502020202020204" pitchFamily="34" charset="0"/>
              </a:rPr>
              <a:t>hohen</a:t>
            </a:r>
            <a:r>
              <a:rPr lang="en-GB" sz="2300" dirty="0">
                <a:solidFill>
                  <a:schemeClr val="accent5">
                    <a:lumMod val="50000"/>
                  </a:schemeClr>
                </a:solidFill>
                <a:latin typeface="Century Gothic" panose="020B0502020202020204" pitchFamily="34" charset="0"/>
              </a:rPr>
              <a:t> Berg.</a:t>
            </a:r>
          </a:p>
        </p:txBody>
      </p:sp>
      <p:sp>
        <p:nvSpPr>
          <p:cNvPr id="23" name="TextBox 22">
            <a:extLst>
              <a:ext uri="{FF2B5EF4-FFF2-40B4-BE49-F238E27FC236}">
                <a16:creationId xmlns:a16="http://schemas.microsoft.com/office/drawing/2014/main" id="{1CF6B540-E922-4C87-B0BF-2E03BACFFBEC}"/>
              </a:ext>
            </a:extLst>
          </p:cNvPr>
          <p:cNvSpPr txBox="1"/>
          <p:nvPr/>
        </p:nvSpPr>
        <p:spPr>
          <a:xfrm>
            <a:off x="324408" y="5159982"/>
            <a:ext cx="3425727" cy="1154162"/>
          </a:xfrm>
          <a:prstGeom prst="rect">
            <a:avLst/>
          </a:prstGeom>
          <a:solidFill>
            <a:schemeClr val="bg1"/>
          </a:solidFill>
        </p:spPr>
        <p:txBody>
          <a:bodyPr wrap="square" rtlCol="0">
            <a:spAutoFit/>
          </a:bodyPr>
          <a:lstStyle/>
          <a:p>
            <a:pPr algn="l"/>
            <a:r>
              <a:rPr lang="en-GB" sz="2300" dirty="0">
                <a:solidFill>
                  <a:schemeClr val="accent5">
                    <a:lumMod val="50000"/>
                  </a:schemeClr>
                </a:solidFill>
                <a:latin typeface="Century Gothic" panose="020B0502020202020204" pitchFamily="34" charset="0"/>
              </a:rPr>
              <a:t>Der Himmel </a:t>
            </a:r>
            <a:r>
              <a:rPr lang="en-GB" sz="2300" dirty="0" err="1">
                <a:solidFill>
                  <a:schemeClr val="accent5">
                    <a:lumMod val="50000"/>
                  </a:schemeClr>
                </a:solidFill>
                <a:latin typeface="Century Gothic" panose="020B0502020202020204" pitchFamily="34" charset="0"/>
              </a:rPr>
              <a:t>ist</a:t>
            </a:r>
            <a:r>
              <a:rPr lang="en-GB" sz="2300" dirty="0">
                <a:solidFill>
                  <a:schemeClr val="accent5">
                    <a:lumMod val="50000"/>
                  </a:schemeClr>
                </a:solidFill>
                <a:latin typeface="Century Gothic" panose="020B0502020202020204" pitchFamily="34" charset="0"/>
              </a:rPr>
              <a:t> </a:t>
            </a:r>
            <a:r>
              <a:rPr lang="en-GB" sz="2300" dirty="0" err="1">
                <a:solidFill>
                  <a:schemeClr val="accent5">
                    <a:lumMod val="50000"/>
                  </a:schemeClr>
                </a:solidFill>
                <a:latin typeface="Century Gothic" panose="020B0502020202020204" pitchFamily="34" charset="0"/>
              </a:rPr>
              <a:t>hellblau</a:t>
            </a:r>
            <a:r>
              <a:rPr lang="en-GB" sz="2300" dirty="0">
                <a:solidFill>
                  <a:schemeClr val="accent5">
                    <a:lumMod val="50000"/>
                  </a:schemeClr>
                </a:solidFill>
                <a:latin typeface="Century Gothic" panose="020B0502020202020204" pitchFamily="34" charset="0"/>
              </a:rPr>
              <a:t>. Ich </a:t>
            </a:r>
            <a:r>
              <a:rPr lang="en-GB" sz="2300" dirty="0" err="1">
                <a:solidFill>
                  <a:schemeClr val="accent5">
                    <a:lumMod val="50000"/>
                  </a:schemeClr>
                </a:solidFill>
                <a:latin typeface="Century Gothic" panose="020B0502020202020204" pitchFamily="34" charset="0"/>
              </a:rPr>
              <a:t>glaube</a:t>
            </a:r>
            <a:r>
              <a:rPr lang="en-GB" sz="2300" dirty="0">
                <a:solidFill>
                  <a:schemeClr val="accent5">
                    <a:lumMod val="50000"/>
                  </a:schemeClr>
                </a:solidFill>
                <a:latin typeface="Century Gothic" panose="020B0502020202020204" pitchFamily="34" charset="0"/>
              </a:rPr>
              <a:t>, </a:t>
            </a:r>
            <a:r>
              <a:rPr lang="en-GB" sz="2300" dirty="0" err="1">
                <a:solidFill>
                  <a:schemeClr val="accent5">
                    <a:lumMod val="50000"/>
                  </a:schemeClr>
                </a:solidFill>
                <a:latin typeface="Century Gothic" panose="020B0502020202020204" pitchFamily="34" charset="0"/>
              </a:rPr>
              <a:t>dass</a:t>
            </a:r>
            <a:r>
              <a:rPr lang="en-GB" sz="2300" dirty="0">
                <a:solidFill>
                  <a:schemeClr val="accent5">
                    <a:lumMod val="50000"/>
                  </a:schemeClr>
                </a:solidFill>
                <a:latin typeface="Century Gothic" panose="020B0502020202020204" pitchFamily="34" charset="0"/>
              </a:rPr>
              <a:t> es der Morgen </a:t>
            </a:r>
            <a:r>
              <a:rPr lang="en-GB" sz="2300" dirty="0" err="1">
                <a:solidFill>
                  <a:schemeClr val="accent5">
                    <a:lumMod val="50000"/>
                  </a:schemeClr>
                </a:solidFill>
                <a:latin typeface="Century Gothic" panose="020B0502020202020204" pitchFamily="34" charset="0"/>
              </a:rPr>
              <a:t>ist</a:t>
            </a:r>
            <a:r>
              <a:rPr lang="en-GB" sz="2300" dirty="0">
                <a:solidFill>
                  <a:schemeClr val="accent5">
                    <a:lumMod val="50000"/>
                  </a:schemeClr>
                </a:solidFill>
                <a:latin typeface="Century Gothic" panose="020B0502020202020204" pitchFamily="34" charset="0"/>
              </a:rPr>
              <a:t>.</a:t>
            </a:r>
          </a:p>
        </p:txBody>
      </p:sp>
    </p:spTree>
    <p:extLst>
      <p:ext uri="{BB962C8B-B14F-4D97-AF65-F5344CB8AC3E}">
        <p14:creationId xmlns:p14="http://schemas.microsoft.com/office/powerpoint/2010/main" val="27309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60560" y="1490008"/>
            <a:ext cx="113135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6; 30-38</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Martin Luther and other German figures </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T1.1 Week 5</a:t>
            </a:r>
          </a:p>
        </p:txBody>
      </p:sp>
    </p:spTree>
    <p:extLst>
      <p:ext uri="{BB962C8B-B14F-4D97-AF65-F5344CB8AC3E}">
        <p14:creationId xmlns:p14="http://schemas.microsoft.com/office/powerpoint/2010/main" val="2940400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4589"/>
            <a:ext cx="5158154" cy="869950"/>
          </a:xfrm>
          <a:prstGeom prst="rect">
            <a:avLst/>
          </a:prstGeom>
        </p:spPr>
      </p:pic>
      <p:sp>
        <p:nvSpPr>
          <p:cNvPr id="4" name="Title 3"/>
          <p:cNvSpPr>
            <a:spLocks noGrp="1"/>
          </p:cNvSpPr>
          <p:nvPr>
            <p:ph type="title"/>
          </p:nvPr>
        </p:nvSpPr>
        <p:spPr>
          <a:xfrm>
            <a:off x="0" y="294041"/>
            <a:ext cx="4867419" cy="707849"/>
          </a:xfrm>
        </p:spPr>
        <p:txBody>
          <a:bodyPr>
            <a:normAutofit fontScale="90000"/>
          </a:bodyPr>
          <a:lstStyle/>
          <a:p>
            <a:r>
              <a:rPr lang="en-GB" sz="3600" b="1" dirty="0">
                <a:solidFill>
                  <a:schemeClr val="bg1"/>
                </a:solidFill>
              </a:rPr>
              <a:t>Was hat </a:t>
            </a:r>
            <a:r>
              <a:rPr lang="en-GB" sz="3600" b="1" dirty="0" err="1">
                <a:solidFill>
                  <a:schemeClr val="bg1"/>
                </a:solidFill>
              </a:rPr>
              <a:t>er</a:t>
            </a:r>
            <a:r>
              <a:rPr lang="en-GB" sz="3600" b="1" dirty="0">
                <a:solidFill>
                  <a:schemeClr val="bg1"/>
                </a:solidFill>
              </a:rPr>
              <a:t>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45262" y="247046"/>
            <a:ext cx="1512066"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80232315-99B1-4F61-A74E-AE204A431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8843" y="1904214"/>
            <a:ext cx="5852160" cy="3901440"/>
          </a:xfrm>
          <a:prstGeom prst="rect">
            <a:avLst/>
          </a:prstGeom>
        </p:spPr>
      </p:pic>
      <p:sp>
        <p:nvSpPr>
          <p:cNvPr id="18" name="TextBox 17">
            <a:extLst>
              <a:ext uri="{FF2B5EF4-FFF2-40B4-BE49-F238E27FC236}">
                <a16:creationId xmlns:a16="http://schemas.microsoft.com/office/drawing/2014/main" id="{F1A69A41-9FC5-470C-9ECF-0F6174C67641}"/>
              </a:ext>
            </a:extLst>
          </p:cNvPr>
          <p:cNvSpPr txBox="1"/>
          <p:nvPr/>
        </p:nvSpPr>
        <p:spPr>
          <a:xfrm>
            <a:off x="7324583" y="247046"/>
            <a:ext cx="3596846" cy="1569660"/>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Mia </a:t>
            </a:r>
            <a:r>
              <a:rPr lang="en-GB" sz="2400" dirty="0" err="1">
                <a:solidFill>
                  <a:schemeClr val="accent5">
                    <a:lumMod val="50000"/>
                  </a:schemeClr>
                </a:solidFill>
                <a:latin typeface="Century Gothic" panose="020B0502020202020204" pitchFamily="34" charset="0"/>
              </a:rPr>
              <a:t>erzählt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Onkel</a:t>
            </a:r>
            <a:r>
              <a:rPr lang="en-GB" sz="2400" dirty="0">
                <a:solidFill>
                  <a:schemeClr val="accent5">
                    <a:lumMod val="50000"/>
                  </a:schemeClr>
                </a:solidFill>
                <a:latin typeface="Century Gothic" panose="020B0502020202020204" pitchFamily="34" charset="0"/>
              </a:rPr>
              <a:t> Heinrich </a:t>
            </a:r>
            <a:r>
              <a:rPr lang="en-GB" sz="2400" dirty="0" err="1">
                <a:solidFill>
                  <a:schemeClr val="accent5">
                    <a:lumMod val="50000"/>
                  </a:schemeClr>
                </a:solidFill>
                <a:latin typeface="Century Gothic" panose="020B0502020202020204" pitchFamily="34" charset="0"/>
              </a:rPr>
              <a:t>über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Wolfgangs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Woche</a:t>
            </a:r>
            <a:r>
              <a:rPr lang="en-GB" sz="2400" dirty="0">
                <a:solidFill>
                  <a:schemeClr val="accent5">
                    <a:lumMod val="50000"/>
                  </a:schemeClr>
                </a:solidFill>
                <a:latin typeface="Century Gothic" panose="020B0502020202020204" pitchFamily="34" charset="0"/>
              </a:rPr>
              <a:t>. Was </a:t>
            </a:r>
            <a:r>
              <a:rPr lang="en-GB" sz="2400" dirty="0" err="1">
                <a:solidFill>
                  <a:schemeClr val="accent5">
                    <a:lumMod val="50000"/>
                  </a:schemeClr>
                </a:solidFill>
                <a:latin typeface="Century Gothic" panose="020B0502020202020204" pitchFamily="34" charset="0"/>
              </a:rPr>
              <a:t>sagt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sie</a:t>
            </a:r>
            <a:r>
              <a:rPr lang="en-GB" sz="2400" dirty="0">
                <a:solidFill>
                  <a:schemeClr val="accent5">
                    <a:lumMod val="50000"/>
                  </a:schemeClr>
                </a:solidFill>
                <a:latin typeface="Century Gothic" panose="020B0502020202020204" pitchFamily="34" charset="0"/>
              </a:rPr>
              <a:t>?</a:t>
            </a:r>
          </a:p>
        </p:txBody>
      </p:sp>
      <p:pic>
        <p:nvPicPr>
          <p:cNvPr id="23" name="Picture 22" descr="Logo&#10;&#10;Description automatically generated">
            <a:extLst>
              <a:ext uri="{FF2B5EF4-FFF2-40B4-BE49-F238E27FC236}">
                <a16:creationId xmlns:a16="http://schemas.microsoft.com/office/drawing/2014/main" id="{745567F9-980D-4885-A42D-94E035107B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3592" y="75605"/>
            <a:ext cx="1400991" cy="1833522"/>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07CDAF41-C5B6-4369-946B-F1900EF478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8634"/>
          <a:stretch/>
        </p:blipFill>
        <p:spPr>
          <a:xfrm flipH="1">
            <a:off x="3995962" y="348033"/>
            <a:ext cx="1356189" cy="1250471"/>
          </a:xfrm>
          <a:prstGeom prst="rect">
            <a:avLst/>
          </a:prstGeom>
        </p:spPr>
      </p:pic>
      <p:sp>
        <p:nvSpPr>
          <p:cNvPr id="2" name="Speech Bubble: Rectangle with Corners Rounded 1">
            <a:extLst>
              <a:ext uri="{FF2B5EF4-FFF2-40B4-BE49-F238E27FC236}">
                <a16:creationId xmlns:a16="http://schemas.microsoft.com/office/drawing/2014/main" id="{2D1D919B-215C-476F-B01E-840FE484E3B3}"/>
              </a:ext>
            </a:extLst>
          </p:cNvPr>
          <p:cNvSpPr/>
          <p:nvPr/>
        </p:nvSpPr>
        <p:spPr>
          <a:xfrm>
            <a:off x="279035" y="1589483"/>
            <a:ext cx="5590933" cy="4530903"/>
          </a:xfrm>
          <a:prstGeom prst="wedgeRoundRectCallout">
            <a:avLst>
              <a:gd name="adj1" fmla="val 27119"/>
              <a:gd name="adj2" fmla="val -54508"/>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latin typeface="Century Gothic" panose="020B0502020202020204" pitchFamily="34" charset="0"/>
              </a:rPr>
              <a:t>Diese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Woche</a:t>
            </a:r>
            <a:r>
              <a:rPr lang="en-GB" sz="2400" dirty="0">
                <a:solidFill>
                  <a:schemeClr val="accent5">
                    <a:lumMod val="50000"/>
                  </a:schemeClr>
                </a:solidFill>
                <a:latin typeface="Century Gothic" panose="020B0502020202020204" pitchFamily="34" charset="0"/>
              </a:rPr>
              <a:t> hat er </a:t>
            </a:r>
            <a:r>
              <a:rPr lang="en-GB" sz="2400" dirty="0" err="1">
                <a:solidFill>
                  <a:schemeClr val="accent5">
                    <a:lumMod val="50000"/>
                  </a:schemeClr>
                </a:solidFill>
                <a:latin typeface="Century Gothic" panose="020B0502020202020204" pitchFamily="34" charset="0"/>
              </a:rPr>
              <a:t>ziemlich</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viel</a:t>
            </a:r>
            <a:r>
              <a:rPr lang="en-GB" sz="2400" dirty="0">
                <a:solidFill>
                  <a:schemeClr val="accent5">
                    <a:lumMod val="50000"/>
                  </a:schemeClr>
                </a:solidFill>
                <a:latin typeface="Century Gothic" panose="020B0502020202020204" pitchFamily="34" charset="0"/>
              </a:rPr>
              <a:t> in der Schule [did]. Am </a:t>
            </a:r>
            <a:r>
              <a:rPr lang="en-GB" sz="2400" dirty="0" err="1">
                <a:solidFill>
                  <a:schemeClr val="accent5">
                    <a:lumMod val="50000"/>
                  </a:schemeClr>
                </a:solidFill>
                <a:latin typeface="Century Gothic" panose="020B0502020202020204" pitchFamily="34" charset="0"/>
              </a:rPr>
              <a:t>Dienstag</a:t>
            </a:r>
            <a:r>
              <a:rPr lang="en-GB" sz="2400" dirty="0">
                <a:solidFill>
                  <a:schemeClr val="accent5">
                    <a:lumMod val="50000"/>
                  </a:schemeClr>
                </a:solidFill>
                <a:latin typeface="Century Gothic" panose="020B0502020202020204" pitchFamily="34" charset="0"/>
              </a:rPr>
              <a:t> hat er </a:t>
            </a:r>
            <a:r>
              <a:rPr lang="en-GB" sz="2400" dirty="0" err="1">
                <a:solidFill>
                  <a:schemeClr val="accent5">
                    <a:lumMod val="50000"/>
                  </a:schemeClr>
                </a:solidFill>
                <a:latin typeface="Century Gothic" panose="020B0502020202020204" pitchFamily="34" charset="0"/>
              </a:rPr>
              <a:t>ein</a:t>
            </a:r>
            <a:r>
              <a:rPr lang="en-GB" sz="2400" dirty="0">
                <a:solidFill>
                  <a:schemeClr val="accent5">
                    <a:lumMod val="50000"/>
                  </a:schemeClr>
                </a:solidFill>
                <a:latin typeface="Century Gothic" panose="020B0502020202020204" pitchFamily="34" charset="0"/>
              </a:rPr>
              <a:t> Schloss [visited]. </a:t>
            </a:r>
            <a:r>
              <a:rPr lang="en-GB" sz="2400" dirty="0" err="1">
                <a:solidFill>
                  <a:schemeClr val="accent5">
                    <a:lumMod val="50000"/>
                  </a:schemeClr>
                </a:solidFill>
                <a:latin typeface="Century Gothic" panose="020B0502020202020204" pitchFamily="34" charset="0"/>
              </a:rPr>
              <a:t>Er</a:t>
            </a:r>
            <a:r>
              <a:rPr lang="en-GB" sz="2400" dirty="0">
                <a:solidFill>
                  <a:schemeClr val="accent5">
                    <a:lumMod val="50000"/>
                  </a:schemeClr>
                </a:solidFill>
                <a:latin typeface="Century Gothic" panose="020B0502020202020204" pitchFamily="34" charset="0"/>
              </a:rPr>
              <a:t> hat den </a:t>
            </a:r>
            <a:r>
              <a:rPr lang="en-GB" sz="2400" dirty="0" err="1">
                <a:solidFill>
                  <a:schemeClr val="accent5">
                    <a:lumMod val="50000"/>
                  </a:schemeClr>
                </a:solidFill>
                <a:latin typeface="Century Gothic" panose="020B0502020202020204" pitchFamily="34" charset="0"/>
              </a:rPr>
              <a:t>Ausflug</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aber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nicht</a:t>
            </a:r>
            <a:r>
              <a:rPr lang="en-GB" sz="2400" dirty="0">
                <a:solidFill>
                  <a:schemeClr val="accent5">
                    <a:lumMod val="50000"/>
                  </a:schemeClr>
                </a:solidFill>
                <a:latin typeface="Century Gothic" panose="020B0502020202020204" pitchFamily="34" charset="0"/>
              </a:rPr>
              <a:t> [paid for], </a:t>
            </a:r>
            <a:r>
              <a:rPr lang="en-GB" sz="2400" dirty="0" err="1">
                <a:solidFill>
                  <a:schemeClr val="accent5">
                    <a:lumMod val="50000"/>
                  </a:schemeClr>
                </a:solidFill>
                <a:latin typeface="Century Gothic" panose="020B0502020202020204" pitchFamily="34" charset="0"/>
              </a:rPr>
              <a:t>weil</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für</a:t>
            </a:r>
            <a:r>
              <a:rPr lang="en-GB" sz="2400" dirty="0">
                <a:solidFill>
                  <a:schemeClr val="accent5">
                    <a:lumMod val="50000"/>
                  </a:schemeClr>
                </a:solidFill>
                <a:latin typeface="Century Gothic" panose="020B0502020202020204" pitchFamily="34" charset="0"/>
              </a:rPr>
              <a:t> die </a:t>
            </a:r>
            <a:r>
              <a:rPr lang="en-GB" sz="2400" dirty="0" err="1">
                <a:solidFill>
                  <a:schemeClr val="accent5">
                    <a:lumMod val="50000"/>
                  </a:schemeClr>
                </a:solidFill>
                <a:latin typeface="Century Gothic" panose="020B0502020202020204" pitchFamily="34" charset="0"/>
              </a:rPr>
              <a:t>ganze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Klasse</a:t>
            </a:r>
            <a:r>
              <a:rPr lang="en-GB" sz="2400" dirty="0">
                <a:solidFill>
                  <a:schemeClr val="accent5">
                    <a:lumMod val="50000"/>
                  </a:schemeClr>
                </a:solidFill>
                <a:latin typeface="Century Gothic" panose="020B0502020202020204" pitchFamily="34" charset="0"/>
              </a:rPr>
              <a:t> gratis war. Eine Frau hat </a:t>
            </a:r>
            <a:r>
              <a:rPr lang="en-GB" sz="2400" dirty="0" err="1">
                <a:solidFill>
                  <a:schemeClr val="accent5">
                    <a:lumMod val="50000"/>
                  </a:schemeClr>
                </a:solidFill>
                <a:latin typeface="Century Gothic" panose="020B0502020202020204" pitchFamily="34" charset="0"/>
              </a:rPr>
              <a:t>ihnen</a:t>
            </a:r>
            <a:r>
              <a:rPr lang="en-GB" sz="2400" dirty="0">
                <a:solidFill>
                  <a:schemeClr val="accent5">
                    <a:lumMod val="50000"/>
                  </a:schemeClr>
                </a:solidFill>
                <a:latin typeface="Century Gothic" panose="020B0502020202020204" pitchFamily="34" charset="0"/>
              </a:rPr>
              <a:t> [the story] von Martin Luther [told]. </a:t>
            </a:r>
            <a:r>
              <a:rPr lang="en-GB" sz="2400" dirty="0" err="1">
                <a:solidFill>
                  <a:schemeClr val="accent5">
                    <a:lumMod val="50000"/>
                  </a:schemeClr>
                </a:solidFill>
                <a:latin typeface="Century Gothic" panose="020B0502020202020204" pitchFamily="34" charset="0"/>
              </a:rPr>
              <a:t>Er</a:t>
            </a:r>
            <a:r>
              <a:rPr lang="en-GB" sz="2400" dirty="0">
                <a:solidFill>
                  <a:schemeClr val="accent5">
                    <a:lumMod val="50000"/>
                  </a:schemeClr>
                </a:solidFill>
                <a:latin typeface="Century Gothic" panose="020B0502020202020204" pitchFamily="34" charset="0"/>
              </a:rPr>
              <a:t> hat fest* an Gott [believed] und die </a:t>
            </a:r>
            <a:r>
              <a:rPr lang="en-GB" sz="2400" dirty="0" err="1">
                <a:solidFill>
                  <a:schemeClr val="accent5">
                    <a:lumMod val="50000"/>
                  </a:schemeClr>
                </a:solidFill>
                <a:latin typeface="Century Gothic" panose="020B0502020202020204" pitchFamily="34" charset="0"/>
              </a:rPr>
              <a:t>Bibel</a:t>
            </a:r>
            <a:r>
              <a:rPr lang="en-GB" sz="2400" dirty="0">
                <a:solidFill>
                  <a:schemeClr val="accent5">
                    <a:lumMod val="50000"/>
                  </a:schemeClr>
                </a:solidFill>
                <a:latin typeface="Century Gothic" panose="020B0502020202020204" pitchFamily="34" charset="0"/>
              </a:rPr>
              <a:t> in </a:t>
            </a:r>
            <a:r>
              <a:rPr lang="en-GB" sz="2400" dirty="0" err="1">
                <a:solidFill>
                  <a:schemeClr val="accent5">
                    <a:lumMod val="50000"/>
                  </a:schemeClr>
                </a:solidFill>
                <a:latin typeface="Century Gothic" panose="020B0502020202020204" pitchFamily="34" charset="0"/>
              </a:rPr>
              <a:t>wenig</a:t>
            </a:r>
            <a:r>
              <a:rPr lang="en-GB" sz="2400" dirty="0">
                <a:solidFill>
                  <a:schemeClr val="accent5">
                    <a:lumMod val="50000"/>
                  </a:schemeClr>
                </a:solidFill>
                <a:latin typeface="Century Gothic" panose="020B0502020202020204" pitchFamily="34" charset="0"/>
              </a:rPr>
              <a:t> [time] ins Deutsche </a:t>
            </a:r>
            <a:r>
              <a:rPr lang="en-GB" sz="2400" dirty="0" err="1">
                <a:solidFill>
                  <a:schemeClr val="accent5">
                    <a:lumMod val="50000"/>
                  </a:schemeClr>
                </a:solidFill>
                <a:latin typeface="Century Gothic" panose="020B0502020202020204" pitchFamily="34" charset="0"/>
              </a:rPr>
              <a:t>übersetzt</a:t>
            </a:r>
            <a:r>
              <a:rPr lang="en-GB" sz="2400" dirty="0">
                <a:solidFill>
                  <a:schemeClr val="accent5">
                    <a:lumMod val="50000"/>
                  </a:schemeClr>
                </a:solidFill>
                <a:latin typeface="Century Gothic" panose="020B0502020202020204" pitchFamily="34" charset="0"/>
              </a:rPr>
              <a:t>*. Der [visit] hat </a:t>
            </a:r>
            <a:r>
              <a:rPr lang="en-GB" sz="2400" dirty="0" err="1">
                <a:solidFill>
                  <a:schemeClr val="accent5">
                    <a:lumMod val="50000"/>
                  </a:schemeClr>
                </a:solidFill>
                <a:latin typeface="Century Gothic" panose="020B0502020202020204" pitchFamily="34" charset="0"/>
              </a:rPr>
              <a:t>ihn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sehr</a:t>
            </a:r>
            <a:r>
              <a:rPr lang="en-GB" sz="2400" dirty="0">
                <a:solidFill>
                  <a:schemeClr val="accent5">
                    <a:lumMod val="50000"/>
                  </a:schemeClr>
                </a:solidFill>
                <a:latin typeface="Century Gothic" panose="020B0502020202020204" pitchFamily="34" charset="0"/>
              </a:rPr>
              <a:t> [interested].</a:t>
            </a:r>
          </a:p>
        </p:txBody>
      </p:sp>
      <p:sp>
        <p:nvSpPr>
          <p:cNvPr id="36" name="TextBox 35">
            <a:extLst>
              <a:ext uri="{FF2B5EF4-FFF2-40B4-BE49-F238E27FC236}">
                <a16:creationId xmlns:a16="http://schemas.microsoft.com/office/drawing/2014/main" id="{41D27835-E279-472D-82BB-2C3D75A0CB9C}"/>
              </a:ext>
            </a:extLst>
          </p:cNvPr>
          <p:cNvSpPr txBox="1"/>
          <p:nvPr/>
        </p:nvSpPr>
        <p:spPr>
          <a:xfrm>
            <a:off x="5869968" y="5819891"/>
            <a:ext cx="6322032"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Das Schloss </a:t>
            </a:r>
            <a:r>
              <a:rPr lang="en-GB" sz="2000" dirty="0" err="1">
                <a:solidFill>
                  <a:schemeClr val="accent5">
                    <a:lumMod val="50000"/>
                  </a:schemeClr>
                </a:solidFill>
                <a:latin typeface="Century Gothic" panose="020B0502020202020204" pitchFamily="34" charset="0"/>
              </a:rPr>
              <a:t>heißt</a:t>
            </a:r>
            <a:r>
              <a:rPr lang="en-GB" sz="2000" dirty="0">
                <a:solidFill>
                  <a:schemeClr val="accent5">
                    <a:lumMod val="50000"/>
                  </a:schemeClr>
                </a:solidFill>
                <a:latin typeface="Century Gothic" panose="020B0502020202020204" pitchFamily="34" charset="0"/>
              </a:rPr>
              <a:t> die Wartburg und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in Eisenach.</a:t>
            </a:r>
          </a:p>
        </p:txBody>
      </p:sp>
      <p:sp>
        <p:nvSpPr>
          <p:cNvPr id="37" name="Speech Bubble: Rectangle with Corners Rounded 1">
            <a:extLst>
              <a:ext uri="{FF2B5EF4-FFF2-40B4-BE49-F238E27FC236}">
                <a16:creationId xmlns:a16="http://schemas.microsoft.com/office/drawing/2014/main" id="{94FB0511-CAE1-4004-B60A-082FBAA534F3}"/>
              </a:ext>
            </a:extLst>
          </p:cNvPr>
          <p:cNvSpPr/>
          <p:nvPr/>
        </p:nvSpPr>
        <p:spPr>
          <a:xfrm>
            <a:off x="393406" y="5925185"/>
            <a:ext cx="5265274" cy="390401"/>
          </a:xfrm>
          <a:prstGeom prst="wedgeRoundRectCallout">
            <a:avLst>
              <a:gd name="adj1" fmla="val -45990"/>
              <a:gd name="adj2" fmla="val -39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latin typeface="Century Gothic" panose="020B0502020202020204" pitchFamily="34" charset="0"/>
              </a:rPr>
              <a:t>*fest – firmly</a:t>
            </a:r>
            <a:r>
              <a:rPr lang="en-GB" sz="2000" dirty="0">
                <a:latin typeface="Century Gothic" panose="020B0502020202020204" pitchFamily="34" charset="0"/>
              </a:rPr>
              <a:t> | *</a:t>
            </a:r>
            <a:r>
              <a:rPr lang="en-GB" sz="2000" dirty="0" err="1">
                <a:latin typeface="Century Gothic" panose="020B0502020202020204" pitchFamily="34" charset="0"/>
              </a:rPr>
              <a:t>übersetzen</a:t>
            </a:r>
            <a:r>
              <a:rPr lang="en-GB" sz="2000" dirty="0">
                <a:latin typeface="Century Gothic" panose="020B0502020202020204" pitchFamily="34" charset="0"/>
              </a:rPr>
              <a:t> – to translate</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154549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4589"/>
            <a:ext cx="5158154" cy="869950"/>
          </a:xfrm>
          <a:prstGeom prst="rect">
            <a:avLst/>
          </a:prstGeom>
        </p:spPr>
      </p:pic>
      <p:sp>
        <p:nvSpPr>
          <p:cNvPr id="4" name="Title 3"/>
          <p:cNvSpPr>
            <a:spLocks noGrp="1"/>
          </p:cNvSpPr>
          <p:nvPr>
            <p:ph type="title"/>
          </p:nvPr>
        </p:nvSpPr>
        <p:spPr>
          <a:xfrm>
            <a:off x="0" y="294041"/>
            <a:ext cx="4867419" cy="707849"/>
          </a:xfrm>
        </p:spPr>
        <p:txBody>
          <a:bodyPr>
            <a:normAutofit fontScale="90000"/>
          </a:bodyPr>
          <a:lstStyle/>
          <a:p>
            <a:r>
              <a:rPr lang="en-GB" sz="3600" b="1" dirty="0">
                <a:solidFill>
                  <a:schemeClr val="bg1"/>
                </a:solidFill>
              </a:rPr>
              <a:t>Was hat </a:t>
            </a:r>
            <a:r>
              <a:rPr lang="en-GB" sz="3600" b="1" dirty="0" err="1">
                <a:solidFill>
                  <a:schemeClr val="bg1"/>
                </a:solidFill>
              </a:rPr>
              <a:t>er</a:t>
            </a:r>
            <a:r>
              <a:rPr lang="en-GB" sz="3600" b="1" dirty="0">
                <a:solidFill>
                  <a:schemeClr val="bg1"/>
                </a:solidFill>
              </a:rPr>
              <a:t>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45262" y="247046"/>
            <a:ext cx="1512066"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80232315-99B1-4F61-A74E-AE204A431F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8843" y="1904214"/>
            <a:ext cx="5852160" cy="3901440"/>
          </a:xfrm>
          <a:prstGeom prst="rect">
            <a:avLst/>
          </a:prstGeom>
        </p:spPr>
      </p:pic>
      <p:sp>
        <p:nvSpPr>
          <p:cNvPr id="18" name="TextBox 17">
            <a:extLst>
              <a:ext uri="{FF2B5EF4-FFF2-40B4-BE49-F238E27FC236}">
                <a16:creationId xmlns:a16="http://schemas.microsoft.com/office/drawing/2014/main" id="{F1A69A41-9FC5-470C-9ECF-0F6174C67641}"/>
              </a:ext>
            </a:extLst>
          </p:cNvPr>
          <p:cNvSpPr txBox="1"/>
          <p:nvPr/>
        </p:nvSpPr>
        <p:spPr>
          <a:xfrm>
            <a:off x="7324583" y="247046"/>
            <a:ext cx="3596846" cy="1569660"/>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Mia </a:t>
            </a:r>
            <a:r>
              <a:rPr lang="en-GB" sz="2400" dirty="0" err="1">
                <a:solidFill>
                  <a:schemeClr val="accent5">
                    <a:lumMod val="50000"/>
                  </a:schemeClr>
                </a:solidFill>
                <a:latin typeface="Century Gothic" panose="020B0502020202020204" pitchFamily="34" charset="0"/>
              </a:rPr>
              <a:t>erzählt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Onkel</a:t>
            </a:r>
            <a:r>
              <a:rPr lang="en-GB" sz="2400" dirty="0">
                <a:solidFill>
                  <a:schemeClr val="accent5">
                    <a:lumMod val="50000"/>
                  </a:schemeClr>
                </a:solidFill>
                <a:latin typeface="Century Gothic" panose="020B0502020202020204" pitchFamily="34" charset="0"/>
              </a:rPr>
              <a:t> Heinrich </a:t>
            </a:r>
            <a:r>
              <a:rPr lang="en-GB" sz="2400" dirty="0" err="1">
                <a:solidFill>
                  <a:schemeClr val="accent5">
                    <a:lumMod val="50000"/>
                  </a:schemeClr>
                </a:solidFill>
                <a:latin typeface="Century Gothic" panose="020B0502020202020204" pitchFamily="34" charset="0"/>
              </a:rPr>
              <a:t>über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Wolfgangs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Woche</a:t>
            </a:r>
            <a:r>
              <a:rPr lang="en-GB" sz="2400" dirty="0">
                <a:solidFill>
                  <a:schemeClr val="accent5">
                    <a:lumMod val="50000"/>
                  </a:schemeClr>
                </a:solidFill>
                <a:latin typeface="Century Gothic" panose="020B0502020202020204" pitchFamily="34" charset="0"/>
              </a:rPr>
              <a:t>. Was </a:t>
            </a:r>
            <a:r>
              <a:rPr lang="en-GB" sz="2400" dirty="0" err="1">
                <a:solidFill>
                  <a:schemeClr val="accent5">
                    <a:lumMod val="50000"/>
                  </a:schemeClr>
                </a:solidFill>
                <a:latin typeface="Century Gothic" panose="020B0502020202020204" pitchFamily="34" charset="0"/>
              </a:rPr>
              <a:t>sagt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sie</a:t>
            </a:r>
            <a:r>
              <a:rPr lang="en-GB" sz="2400" dirty="0">
                <a:solidFill>
                  <a:schemeClr val="accent5">
                    <a:lumMod val="50000"/>
                  </a:schemeClr>
                </a:solidFill>
                <a:latin typeface="Century Gothic" panose="020B0502020202020204" pitchFamily="34" charset="0"/>
              </a:rPr>
              <a:t>?</a:t>
            </a:r>
          </a:p>
        </p:txBody>
      </p:sp>
      <p:pic>
        <p:nvPicPr>
          <p:cNvPr id="23" name="Picture 22" descr="Logo&#10;&#10;Description automatically generated">
            <a:extLst>
              <a:ext uri="{FF2B5EF4-FFF2-40B4-BE49-F238E27FC236}">
                <a16:creationId xmlns:a16="http://schemas.microsoft.com/office/drawing/2014/main" id="{745567F9-980D-4885-A42D-94E035107B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3592" y="75605"/>
            <a:ext cx="1400991" cy="1833522"/>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07CDAF41-C5B6-4369-946B-F1900EF4782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8634"/>
          <a:stretch/>
        </p:blipFill>
        <p:spPr>
          <a:xfrm flipH="1">
            <a:off x="3995962" y="348033"/>
            <a:ext cx="1356189" cy="1250471"/>
          </a:xfrm>
          <a:prstGeom prst="rect">
            <a:avLst/>
          </a:prstGeom>
        </p:spPr>
      </p:pic>
      <p:sp>
        <p:nvSpPr>
          <p:cNvPr id="2" name="Speech Bubble: Rectangle with Corners Rounded 1">
            <a:extLst>
              <a:ext uri="{FF2B5EF4-FFF2-40B4-BE49-F238E27FC236}">
                <a16:creationId xmlns:a16="http://schemas.microsoft.com/office/drawing/2014/main" id="{2D1D919B-215C-476F-B01E-840FE484E3B3}"/>
              </a:ext>
            </a:extLst>
          </p:cNvPr>
          <p:cNvSpPr/>
          <p:nvPr/>
        </p:nvSpPr>
        <p:spPr>
          <a:xfrm>
            <a:off x="92467" y="1589483"/>
            <a:ext cx="5852160" cy="4530903"/>
          </a:xfrm>
          <a:prstGeom prst="wedgeRoundRectCallout">
            <a:avLst>
              <a:gd name="adj1" fmla="val 27119"/>
              <a:gd name="adj2" fmla="val -54508"/>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latin typeface="Century Gothic" panose="020B0502020202020204" pitchFamily="34" charset="0"/>
              </a:rPr>
              <a:t>Diese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Woche</a:t>
            </a:r>
            <a:r>
              <a:rPr lang="en-GB" sz="2400" dirty="0">
                <a:solidFill>
                  <a:schemeClr val="accent5">
                    <a:lumMod val="50000"/>
                  </a:schemeClr>
                </a:solidFill>
                <a:latin typeface="Century Gothic" panose="020B0502020202020204" pitchFamily="34" charset="0"/>
              </a:rPr>
              <a:t> hat </a:t>
            </a:r>
            <a:r>
              <a:rPr lang="en-GB" sz="2400" dirty="0" err="1">
                <a:solidFill>
                  <a:schemeClr val="accent5">
                    <a:lumMod val="50000"/>
                  </a:schemeClr>
                </a:solidFill>
                <a:latin typeface="Century Gothic" panose="020B0502020202020204" pitchFamily="34" charset="0"/>
              </a:rPr>
              <a:t>er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ziemlich</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viel</a:t>
            </a:r>
            <a:r>
              <a:rPr lang="en-GB" sz="2400" dirty="0">
                <a:solidFill>
                  <a:schemeClr val="accent5">
                    <a:lumMod val="50000"/>
                  </a:schemeClr>
                </a:solidFill>
                <a:latin typeface="Century Gothic" panose="020B0502020202020204" pitchFamily="34" charset="0"/>
              </a:rPr>
              <a:t> in der Schule[</a:t>
            </a:r>
            <a:r>
              <a:rPr lang="en-GB" sz="2400" dirty="0" err="1">
                <a:solidFill>
                  <a:schemeClr val="accent5">
                    <a:lumMod val="50000"/>
                  </a:schemeClr>
                </a:solidFill>
                <a:latin typeface="Century Gothic" panose="020B0502020202020204" pitchFamily="34" charset="0"/>
              </a:rPr>
              <a:t>ge</a:t>
            </a:r>
            <a:r>
              <a:rPr lang="en-GB" sz="2400" u="sng" dirty="0" err="1">
                <a:solidFill>
                  <a:schemeClr val="accent5">
                    <a:lumMod val="50000"/>
                  </a:schemeClr>
                </a:solidFill>
                <a:latin typeface="Century Gothic" panose="020B0502020202020204" pitchFamily="34" charset="0"/>
              </a:rPr>
              <a:t>macht</a:t>
            </a:r>
            <a:r>
              <a:rPr lang="en-GB" sz="2400" dirty="0">
                <a:solidFill>
                  <a:schemeClr val="accent5">
                    <a:lumMod val="50000"/>
                  </a:schemeClr>
                </a:solidFill>
                <a:latin typeface="Century Gothic" panose="020B0502020202020204" pitchFamily="34" charset="0"/>
              </a:rPr>
              <a:t>]. Am </a:t>
            </a:r>
            <a:r>
              <a:rPr lang="en-GB" sz="2400" dirty="0" err="1">
                <a:solidFill>
                  <a:schemeClr val="accent5">
                    <a:lumMod val="50000"/>
                  </a:schemeClr>
                </a:solidFill>
                <a:latin typeface="Century Gothic" panose="020B0502020202020204" pitchFamily="34" charset="0"/>
              </a:rPr>
              <a:t>Dienstag</a:t>
            </a:r>
            <a:r>
              <a:rPr lang="en-GB" sz="2400" dirty="0">
                <a:solidFill>
                  <a:schemeClr val="accent5">
                    <a:lumMod val="50000"/>
                  </a:schemeClr>
                </a:solidFill>
                <a:latin typeface="Century Gothic" panose="020B0502020202020204" pitchFamily="34" charset="0"/>
              </a:rPr>
              <a:t> hat </a:t>
            </a:r>
            <a:r>
              <a:rPr lang="en-GB" sz="2400" dirty="0" err="1">
                <a:solidFill>
                  <a:schemeClr val="accent5">
                    <a:lumMod val="50000"/>
                  </a:schemeClr>
                </a:solidFill>
                <a:latin typeface="Century Gothic" panose="020B0502020202020204" pitchFamily="34" charset="0"/>
              </a:rPr>
              <a:t>er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ein</a:t>
            </a:r>
            <a:r>
              <a:rPr lang="en-GB" sz="2400" dirty="0">
                <a:solidFill>
                  <a:schemeClr val="accent5">
                    <a:lumMod val="50000"/>
                  </a:schemeClr>
                </a:solidFill>
                <a:latin typeface="Century Gothic" panose="020B0502020202020204" pitchFamily="34" charset="0"/>
              </a:rPr>
              <a:t> Schloss [</a:t>
            </a:r>
            <a:r>
              <a:rPr lang="en-GB" sz="2400" dirty="0" err="1">
                <a:solidFill>
                  <a:schemeClr val="accent5">
                    <a:lumMod val="50000"/>
                  </a:schemeClr>
                </a:solidFill>
                <a:latin typeface="Century Gothic" panose="020B0502020202020204" pitchFamily="34" charset="0"/>
              </a:rPr>
              <a:t>be</a:t>
            </a:r>
            <a:r>
              <a:rPr lang="en-GB" sz="2400" u="sng" dirty="0" err="1">
                <a:solidFill>
                  <a:schemeClr val="accent5">
                    <a:lumMod val="50000"/>
                  </a:schemeClr>
                </a:solidFill>
                <a:latin typeface="Century Gothic" panose="020B0502020202020204" pitchFamily="34" charset="0"/>
              </a:rPr>
              <a:t>sucht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Er</a:t>
            </a:r>
            <a:r>
              <a:rPr lang="en-GB" sz="2400" dirty="0">
                <a:solidFill>
                  <a:schemeClr val="accent5">
                    <a:lumMod val="50000"/>
                  </a:schemeClr>
                </a:solidFill>
                <a:latin typeface="Century Gothic" panose="020B0502020202020204" pitchFamily="34" charset="0"/>
              </a:rPr>
              <a:t> hat den </a:t>
            </a:r>
            <a:r>
              <a:rPr lang="en-GB" sz="2400" dirty="0" err="1">
                <a:solidFill>
                  <a:schemeClr val="accent5">
                    <a:lumMod val="50000"/>
                  </a:schemeClr>
                </a:solidFill>
                <a:latin typeface="Century Gothic" panose="020B0502020202020204" pitchFamily="34" charset="0"/>
              </a:rPr>
              <a:t>Ausflug</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aber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nicht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be</a:t>
            </a:r>
            <a:r>
              <a:rPr lang="en-GB" sz="2400" u="sng" dirty="0" err="1">
                <a:solidFill>
                  <a:schemeClr val="accent5">
                    <a:lumMod val="50000"/>
                  </a:schemeClr>
                </a:solidFill>
                <a:latin typeface="Century Gothic" panose="020B0502020202020204" pitchFamily="34" charset="0"/>
              </a:rPr>
              <a:t>zahlt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weil</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für</a:t>
            </a:r>
            <a:r>
              <a:rPr lang="en-GB" sz="2400" dirty="0">
                <a:solidFill>
                  <a:schemeClr val="accent5">
                    <a:lumMod val="50000"/>
                  </a:schemeClr>
                </a:solidFill>
                <a:latin typeface="Century Gothic" panose="020B0502020202020204" pitchFamily="34" charset="0"/>
              </a:rPr>
              <a:t> die </a:t>
            </a:r>
            <a:r>
              <a:rPr lang="en-GB" sz="2400" dirty="0" err="1">
                <a:solidFill>
                  <a:schemeClr val="accent5">
                    <a:lumMod val="50000"/>
                  </a:schemeClr>
                </a:solidFill>
                <a:latin typeface="Century Gothic" panose="020B0502020202020204" pitchFamily="34" charset="0"/>
              </a:rPr>
              <a:t>ganze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Klasse</a:t>
            </a:r>
            <a:r>
              <a:rPr lang="en-GB" sz="2400" dirty="0">
                <a:solidFill>
                  <a:schemeClr val="accent5">
                    <a:lumMod val="50000"/>
                  </a:schemeClr>
                </a:solidFill>
                <a:latin typeface="Century Gothic" panose="020B0502020202020204" pitchFamily="34" charset="0"/>
              </a:rPr>
              <a:t> gratis war. Eine Frau hat </a:t>
            </a:r>
            <a:r>
              <a:rPr lang="en-GB" sz="2400" dirty="0" err="1">
                <a:solidFill>
                  <a:schemeClr val="accent5">
                    <a:lumMod val="50000"/>
                  </a:schemeClr>
                </a:solidFill>
                <a:latin typeface="Century Gothic" panose="020B0502020202020204" pitchFamily="34" charset="0"/>
              </a:rPr>
              <a:t>ihnen</a:t>
            </a:r>
            <a:r>
              <a:rPr lang="en-GB" sz="2400" dirty="0">
                <a:solidFill>
                  <a:schemeClr val="accent5">
                    <a:lumMod val="50000"/>
                  </a:schemeClr>
                </a:solidFill>
                <a:latin typeface="Century Gothic" panose="020B0502020202020204" pitchFamily="34" charset="0"/>
              </a:rPr>
              <a:t> [die </a:t>
            </a:r>
            <a:r>
              <a:rPr lang="en-GB" sz="2400" dirty="0" err="1">
                <a:solidFill>
                  <a:schemeClr val="accent5">
                    <a:lumMod val="50000"/>
                  </a:schemeClr>
                </a:solidFill>
                <a:latin typeface="Century Gothic" panose="020B0502020202020204" pitchFamily="34" charset="0"/>
              </a:rPr>
              <a:t>Ge</a:t>
            </a:r>
            <a:r>
              <a:rPr lang="en-GB" sz="2400" u="sng" dirty="0" err="1">
                <a:solidFill>
                  <a:schemeClr val="accent5">
                    <a:lumMod val="50000"/>
                  </a:schemeClr>
                </a:solidFill>
                <a:latin typeface="Century Gothic" panose="020B0502020202020204" pitchFamily="34" charset="0"/>
              </a:rPr>
              <a:t>schich</a:t>
            </a:r>
            <a:r>
              <a:rPr lang="en-GB" sz="2400" dirty="0" err="1">
                <a:solidFill>
                  <a:schemeClr val="accent5">
                    <a:lumMod val="50000"/>
                  </a:schemeClr>
                </a:solidFill>
                <a:latin typeface="Century Gothic" panose="020B0502020202020204" pitchFamily="34" charset="0"/>
              </a:rPr>
              <a:t>te</a:t>
            </a:r>
            <a:r>
              <a:rPr lang="en-GB" sz="2400" dirty="0">
                <a:solidFill>
                  <a:schemeClr val="accent5">
                    <a:lumMod val="50000"/>
                  </a:schemeClr>
                </a:solidFill>
                <a:latin typeface="Century Gothic" panose="020B0502020202020204" pitchFamily="34" charset="0"/>
              </a:rPr>
              <a:t>] von Martin Luther [</a:t>
            </a:r>
            <a:r>
              <a:rPr lang="en-GB" sz="2400" dirty="0" err="1">
                <a:solidFill>
                  <a:schemeClr val="accent5">
                    <a:lumMod val="50000"/>
                  </a:schemeClr>
                </a:solidFill>
                <a:latin typeface="Century Gothic" panose="020B0502020202020204" pitchFamily="34" charset="0"/>
              </a:rPr>
              <a:t>er</a:t>
            </a:r>
            <a:r>
              <a:rPr lang="en-GB" sz="2400" u="sng" dirty="0" err="1">
                <a:solidFill>
                  <a:schemeClr val="accent5">
                    <a:lumMod val="50000"/>
                  </a:schemeClr>
                </a:solidFill>
                <a:latin typeface="Century Gothic" panose="020B0502020202020204" pitchFamily="34" charset="0"/>
              </a:rPr>
              <a:t>zählt</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Er</a:t>
            </a:r>
            <a:r>
              <a:rPr lang="en-GB" sz="2400" dirty="0">
                <a:solidFill>
                  <a:schemeClr val="accent5">
                    <a:lumMod val="50000"/>
                  </a:schemeClr>
                </a:solidFill>
                <a:latin typeface="Century Gothic" panose="020B0502020202020204" pitchFamily="34" charset="0"/>
              </a:rPr>
              <a:t> hat fest* an Gott [</a:t>
            </a:r>
            <a:r>
              <a:rPr lang="en-GB" sz="2400" dirty="0" err="1">
                <a:solidFill>
                  <a:schemeClr val="accent5">
                    <a:lumMod val="50000"/>
                  </a:schemeClr>
                </a:solidFill>
                <a:latin typeface="Century Gothic" panose="020B0502020202020204" pitchFamily="34" charset="0"/>
              </a:rPr>
              <a:t>ge</a:t>
            </a:r>
            <a:r>
              <a:rPr lang="en-GB" sz="2400" u="sng" dirty="0" err="1">
                <a:solidFill>
                  <a:schemeClr val="accent5">
                    <a:lumMod val="50000"/>
                  </a:schemeClr>
                </a:solidFill>
                <a:latin typeface="Century Gothic" panose="020B0502020202020204" pitchFamily="34" charset="0"/>
              </a:rPr>
              <a:t>glaubt</a:t>
            </a:r>
            <a:r>
              <a:rPr lang="en-GB" sz="2400" dirty="0">
                <a:solidFill>
                  <a:schemeClr val="accent5">
                    <a:lumMod val="50000"/>
                  </a:schemeClr>
                </a:solidFill>
                <a:latin typeface="Century Gothic" panose="020B0502020202020204" pitchFamily="34" charset="0"/>
              </a:rPr>
              <a:t>] und die </a:t>
            </a:r>
            <a:r>
              <a:rPr lang="en-GB" sz="2400" dirty="0" err="1">
                <a:solidFill>
                  <a:schemeClr val="accent5">
                    <a:lumMod val="50000"/>
                  </a:schemeClr>
                </a:solidFill>
                <a:latin typeface="Century Gothic" panose="020B0502020202020204" pitchFamily="34" charset="0"/>
              </a:rPr>
              <a:t>Bibel</a:t>
            </a:r>
            <a:r>
              <a:rPr lang="en-GB" sz="2400" dirty="0">
                <a:solidFill>
                  <a:schemeClr val="accent5">
                    <a:lumMod val="50000"/>
                  </a:schemeClr>
                </a:solidFill>
                <a:latin typeface="Century Gothic" panose="020B0502020202020204" pitchFamily="34" charset="0"/>
              </a:rPr>
              <a:t> in </a:t>
            </a:r>
            <a:r>
              <a:rPr lang="en-GB" sz="2400" dirty="0" err="1">
                <a:solidFill>
                  <a:schemeClr val="accent5">
                    <a:lumMod val="50000"/>
                  </a:schemeClr>
                </a:solidFill>
                <a:latin typeface="Century Gothic" panose="020B0502020202020204" pitchFamily="34" charset="0"/>
              </a:rPr>
              <a:t>wenig</a:t>
            </a:r>
            <a:r>
              <a:rPr lang="en-GB" sz="2400" dirty="0">
                <a:solidFill>
                  <a:schemeClr val="accent5">
                    <a:lumMod val="50000"/>
                  </a:schemeClr>
                </a:solidFill>
                <a:latin typeface="Century Gothic" panose="020B0502020202020204" pitchFamily="34" charset="0"/>
              </a:rPr>
              <a:t> [Zeit] ins Deutsche </a:t>
            </a:r>
            <a:r>
              <a:rPr lang="en-GB" sz="2400" dirty="0" err="1">
                <a:solidFill>
                  <a:schemeClr val="accent5">
                    <a:lumMod val="50000"/>
                  </a:schemeClr>
                </a:solidFill>
                <a:latin typeface="Century Gothic" panose="020B0502020202020204" pitchFamily="34" charset="0"/>
              </a:rPr>
              <a:t>übersetzt</a:t>
            </a:r>
            <a:r>
              <a:rPr lang="en-GB" sz="2400" dirty="0">
                <a:solidFill>
                  <a:schemeClr val="accent5">
                    <a:lumMod val="50000"/>
                  </a:schemeClr>
                </a:solidFill>
                <a:latin typeface="Century Gothic" panose="020B0502020202020204" pitchFamily="34" charset="0"/>
              </a:rPr>
              <a:t>*. Der [</a:t>
            </a:r>
            <a:r>
              <a:rPr lang="en-GB" sz="2400" dirty="0" err="1">
                <a:solidFill>
                  <a:schemeClr val="accent5">
                    <a:lumMod val="50000"/>
                  </a:schemeClr>
                </a:solidFill>
                <a:latin typeface="Century Gothic" panose="020B0502020202020204" pitchFamily="34" charset="0"/>
              </a:rPr>
              <a:t>Be</a:t>
            </a:r>
            <a:r>
              <a:rPr lang="en-GB" sz="2400" u="sng" dirty="0" err="1">
                <a:solidFill>
                  <a:schemeClr val="accent5">
                    <a:lumMod val="50000"/>
                  </a:schemeClr>
                </a:solidFill>
                <a:latin typeface="Century Gothic" panose="020B0502020202020204" pitchFamily="34" charset="0"/>
              </a:rPr>
              <a:t>such</a:t>
            </a:r>
            <a:r>
              <a:rPr lang="en-GB" sz="2400" dirty="0">
                <a:solidFill>
                  <a:schemeClr val="accent5">
                    <a:lumMod val="50000"/>
                  </a:schemeClr>
                </a:solidFill>
                <a:latin typeface="Century Gothic" panose="020B0502020202020204" pitchFamily="34" charset="0"/>
              </a:rPr>
              <a:t>] hat </a:t>
            </a:r>
            <a:r>
              <a:rPr lang="en-GB" sz="2400" dirty="0" err="1">
                <a:solidFill>
                  <a:schemeClr val="accent5">
                    <a:lumMod val="50000"/>
                  </a:schemeClr>
                </a:solidFill>
                <a:latin typeface="Century Gothic" panose="020B0502020202020204" pitchFamily="34" charset="0"/>
              </a:rPr>
              <a:t>ihn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sehr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interess</a:t>
            </a:r>
            <a:r>
              <a:rPr lang="en-GB" sz="2400" u="sng" dirty="0" err="1">
                <a:solidFill>
                  <a:schemeClr val="accent5">
                    <a:lumMod val="50000"/>
                  </a:schemeClr>
                </a:solidFill>
                <a:latin typeface="Century Gothic" panose="020B0502020202020204" pitchFamily="34" charset="0"/>
              </a:rPr>
              <a:t>iert</a:t>
            </a:r>
            <a:r>
              <a:rPr lang="en-GB" sz="2400" dirty="0">
                <a:solidFill>
                  <a:schemeClr val="accent5">
                    <a:lumMod val="50000"/>
                  </a:schemeClr>
                </a:solidFill>
                <a:latin typeface="Century Gothic" panose="020B0502020202020204" pitchFamily="34" charset="0"/>
              </a:rPr>
              <a:t>].</a:t>
            </a:r>
          </a:p>
        </p:txBody>
      </p:sp>
      <p:sp>
        <p:nvSpPr>
          <p:cNvPr id="36" name="TextBox 35">
            <a:extLst>
              <a:ext uri="{FF2B5EF4-FFF2-40B4-BE49-F238E27FC236}">
                <a16:creationId xmlns:a16="http://schemas.microsoft.com/office/drawing/2014/main" id="{41D27835-E279-472D-82BB-2C3D75A0CB9C}"/>
              </a:ext>
            </a:extLst>
          </p:cNvPr>
          <p:cNvSpPr txBox="1"/>
          <p:nvPr/>
        </p:nvSpPr>
        <p:spPr>
          <a:xfrm>
            <a:off x="5869968" y="5819891"/>
            <a:ext cx="6322032"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Das Schloss </a:t>
            </a:r>
            <a:r>
              <a:rPr lang="en-GB" sz="2000" dirty="0" err="1">
                <a:solidFill>
                  <a:schemeClr val="accent5">
                    <a:lumMod val="50000"/>
                  </a:schemeClr>
                </a:solidFill>
                <a:latin typeface="Century Gothic" panose="020B0502020202020204" pitchFamily="34" charset="0"/>
              </a:rPr>
              <a:t>heißt</a:t>
            </a:r>
            <a:r>
              <a:rPr lang="en-GB" sz="2000" dirty="0">
                <a:solidFill>
                  <a:schemeClr val="accent5">
                    <a:lumMod val="50000"/>
                  </a:schemeClr>
                </a:solidFill>
                <a:latin typeface="Century Gothic" panose="020B0502020202020204" pitchFamily="34" charset="0"/>
              </a:rPr>
              <a:t> die Wartburg und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in Eisenach.</a:t>
            </a:r>
          </a:p>
        </p:txBody>
      </p:sp>
      <p:pic>
        <p:nvPicPr>
          <p:cNvPr id="6" name="9.1.1.5 Slide 8 ">
            <a:hlinkClick r:id="" action="ppaction://media"/>
            <a:extLst>
              <a:ext uri="{FF2B5EF4-FFF2-40B4-BE49-F238E27FC236}">
                <a16:creationId xmlns:a16="http://schemas.microsoft.com/office/drawing/2014/main" id="{857C0A0E-3DB3-4D3B-B001-425495DAE0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45817" y="852884"/>
            <a:ext cx="910956" cy="910956"/>
          </a:xfrm>
          <a:prstGeom prst="rect">
            <a:avLst/>
          </a:prstGeom>
        </p:spPr>
      </p:pic>
      <p:sp>
        <p:nvSpPr>
          <p:cNvPr id="13" name="Speech Bubble: Rectangle with Corners Rounded 1">
            <a:extLst>
              <a:ext uri="{FF2B5EF4-FFF2-40B4-BE49-F238E27FC236}">
                <a16:creationId xmlns:a16="http://schemas.microsoft.com/office/drawing/2014/main" id="{CCF311FA-1F88-4DD4-BD41-AF835599BE49}"/>
              </a:ext>
            </a:extLst>
          </p:cNvPr>
          <p:cNvSpPr/>
          <p:nvPr/>
        </p:nvSpPr>
        <p:spPr>
          <a:xfrm>
            <a:off x="393406" y="5925185"/>
            <a:ext cx="5265274" cy="390401"/>
          </a:xfrm>
          <a:prstGeom prst="wedgeRoundRectCallout">
            <a:avLst>
              <a:gd name="adj1" fmla="val -45990"/>
              <a:gd name="adj2" fmla="val -39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latin typeface="Century Gothic" panose="020B0502020202020204" pitchFamily="34" charset="0"/>
              </a:rPr>
              <a:t>*fest – firmly</a:t>
            </a:r>
            <a:r>
              <a:rPr lang="en-GB" sz="2000" dirty="0">
                <a:latin typeface="Century Gothic" panose="020B0502020202020204" pitchFamily="34" charset="0"/>
              </a:rPr>
              <a:t> | *</a:t>
            </a:r>
            <a:r>
              <a:rPr lang="en-GB" sz="2000" dirty="0" err="1">
                <a:latin typeface="Century Gothic" panose="020B0502020202020204" pitchFamily="34" charset="0"/>
              </a:rPr>
              <a:t>übersetzen</a:t>
            </a:r>
            <a:r>
              <a:rPr lang="en-GB" sz="2000" dirty="0">
                <a:latin typeface="Century Gothic" panose="020B0502020202020204" pitchFamily="34" charset="0"/>
              </a:rPr>
              <a:t> – to translate</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226636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6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50822" cy="707849"/>
          </a:xfrm>
        </p:spPr>
        <p:txBody>
          <a:bodyPr>
            <a:normAutofit/>
          </a:bodyPr>
          <a:lstStyle/>
          <a:p>
            <a:r>
              <a:rPr lang="en-GB" sz="3600" b="1">
                <a:solidFill>
                  <a:schemeClr val="bg1"/>
                </a:solidFill>
              </a:rPr>
              <a:t>Schreib eine WhatsApp!</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8" name="Group 7">
            <a:extLst>
              <a:ext uri="{FF2B5EF4-FFF2-40B4-BE49-F238E27FC236}">
                <a16:creationId xmlns:a16="http://schemas.microsoft.com/office/drawing/2014/main" id="{206FE5FF-C193-4056-A3E9-771832ABD60C}"/>
              </a:ext>
            </a:extLst>
          </p:cNvPr>
          <p:cNvGrpSpPr/>
          <p:nvPr/>
        </p:nvGrpSpPr>
        <p:grpSpPr>
          <a:xfrm rot="16200000">
            <a:off x="720551" y="1016092"/>
            <a:ext cx="4948126" cy="5563891"/>
            <a:chOff x="-574043" y="-660222"/>
            <a:chExt cx="4230646" cy="2520999"/>
          </a:xfrm>
        </p:grpSpPr>
        <p:sp>
          <p:nvSpPr>
            <p:cNvPr id="9" name="Rectangle: Rounded Corners 59">
              <a:extLst>
                <a:ext uri="{FF2B5EF4-FFF2-40B4-BE49-F238E27FC236}">
                  <a16:creationId xmlns:a16="http://schemas.microsoft.com/office/drawing/2014/main" id="{DCD15482-BC8B-4EC3-8586-BB3C5E70BA19}"/>
                </a:ext>
              </a:extLst>
            </p:cNvPr>
            <p:cNvSpPr/>
            <p:nvPr/>
          </p:nvSpPr>
          <p:spPr>
            <a:xfrm rot="5400000">
              <a:off x="280780" y="-1515045"/>
              <a:ext cx="2520999" cy="4230646"/>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51B6DA19-C6C0-4033-9E9C-58575D73CDE8}"/>
                </a:ext>
              </a:extLst>
            </p:cNvPr>
            <p:cNvSpPr/>
            <p:nvPr/>
          </p:nvSpPr>
          <p:spPr>
            <a:xfrm rot="5400000">
              <a:off x="415178" y="-1268540"/>
              <a:ext cx="2252206" cy="3748172"/>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Speech Bubble: Rectangle with Corners Rounded 56">
            <a:extLst>
              <a:ext uri="{FF2B5EF4-FFF2-40B4-BE49-F238E27FC236}">
                <a16:creationId xmlns:a16="http://schemas.microsoft.com/office/drawing/2014/main" id="{7C50FF2B-8DED-4109-AB5A-AF58722DE0D3}"/>
              </a:ext>
            </a:extLst>
          </p:cNvPr>
          <p:cNvSpPr/>
          <p:nvPr/>
        </p:nvSpPr>
        <p:spPr>
          <a:xfrm rot="5400000">
            <a:off x="1215085" y="1439245"/>
            <a:ext cx="4030591" cy="4717586"/>
          </a:xfrm>
          <a:prstGeom prst="wedgeRoundRectCallout">
            <a:avLst>
              <a:gd name="adj1" fmla="val 29681"/>
              <a:gd name="adj2" fmla="val 490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0DBECF6-3DE8-4801-8BFB-E05B1875413E}"/>
              </a:ext>
            </a:extLst>
          </p:cNvPr>
          <p:cNvSpPr txBox="1"/>
          <p:nvPr/>
        </p:nvSpPr>
        <p:spPr>
          <a:xfrm>
            <a:off x="1022420" y="1972339"/>
            <a:ext cx="4617953"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Ihr</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müsst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İlkay</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Gündoğan</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kennen</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ist Fußballspieler. Er ist Mittelfeldspieler und ist sehr wichtig, weil er so gut spielt! Jetzt spielt er für Manchester City. </a:t>
            </a:r>
          </a:p>
        </p:txBody>
      </p:sp>
      <p:sp>
        <p:nvSpPr>
          <p:cNvPr id="13" name="Rectangle 5"/>
          <p:cNvSpPr>
            <a:spLocks noChangeArrowheads="1"/>
          </p:cNvSpPr>
          <p:nvPr/>
        </p:nvSpPr>
        <p:spPr bwMode="auto">
          <a:xfrm>
            <a:off x="-1593923"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180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31" name="Picture 7" descr="2019-06-11 Fußball, Männer, Länderspiel, Deutschland-Estland StP 2071 LR10 by Stepro (crop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0049" y="3632544"/>
            <a:ext cx="1538946" cy="193651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72008" y="5596103"/>
            <a:ext cx="256114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104F75"/>
                </a:solidFill>
                <a:effectLst/>
                <a:uLnTx/>
                <a:uFillTx/>
                <a:latin typeface="Century Gothic" panose="020F0302020204030204"/>
                <a:ea typeface="+mn-ea"/>
                <a:cs typeface="+mn-cs"/>
              </a:rPr>
              <a:t>Photo: Steffen </a:t>
            </a:r>
            <a:r>
              <a:rPr kumimoji="0" lang="en-GB" sz="1000" b="0" i="0" u="none" strike="noStrike" kern="1200" cap="none" spc="0" normalizeH="0" baseline="0" noProof="0" dirty="0" err="1">
                <a:ln>
                  <a:noFill/>
                </a:ln>
                <a:solidFill>
                  <a:srgbClr val="104F75"/>
                </a:solidFill>
                <a:effectLst/>
                <a:uLnTx/>
                <a:uFillTx/>
                <a:latin typeface="Century Gothic" panose="020F0302020204030204"/>
                <a:ea typeface="+mn-ea"/>
                <a:cs typeface="+mn-cs"/>
              </a:rPr>
              <a:t>Prößdorf</a:t>
            </a:r>
            <a:r>
              <a:rPr kumimoji="0" lang="en-GB" sz="1000" b="0" i="0" u="none" strike="noStrike" kern="1200" cap="none" spc="0" normalizeH="0" baseline="0" noProof="0" dirty="0">
                <a:ln>
                  <a:noFill/>
                </a:ln>
                <a:solidFill>
                  <a:srgbClr val="104F75"/>
                </a:solidFill>
                <a:effectLst/>
                <a:uLnTx/>
                <a:uFillTx/>
                <a:latin typeface="Century Gothic" panose="020F0302020204030204"/>
                <a:ea typeface="+mn-ea"/>
                <a:cs typeface="+mn-cs"/>
              </a:rPr>
              <a:t>, CC BY-SA 4.0, </a:t>
            </a:r>
          </a:p>
        </p:txBody>
      </p:sp>
      <p:sp>
        <p:nvSpPr>
          <p:cNvPr id="17" name="TextBox 16">
            <a:extLst>
              <a:ext uri="{FF2B5EF4-FFF2-40B4-BE49-F238E27FC236}">
                <a16:creationId xmlns:a16="http://schemas.microsoft.com/office/drawing/2014/main" id="{EBF45552-F64E-5344-BB61-2B43714A9308}"/>
              </a:ext>
            </a:extLst>
          </p:cNvPr>
          <p:cNvSpPr txBox="1"/>
          <p:nvPr/>
        </p:nvSpPr>
        <p:spPr>
          <a:xfrm>
            <a:off x="6267882" y="667728"/>
            <a:ext cx="586505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Was wissen wir </a:t>
            </a:r>
            <a:r>
              <a:rPr kumimoji="0" lang="en-GB" sz="2200" b="0" i="0" u="none" strike="noStrike" kern="1200" cap="none" spc="0" normalizeH="0" baseline="0" noProof="0">
                <a:ln>
                  <a:noFill/>
                </a:ln>
                <a:solidFill>
                  <a:srgbClr val="115076"/>
                </a:solidFill>
                <a:effectLst/>
                <a:uLnTx/>
                <a:uFillTx/>
                <a:latin typeface="Century Gothic" panose="020F0302020204030204"/>
                <a:ea typeface="+mn-ea"/>
                <a:cs typeface="+mn-cs"/>
              </a:rPr>
              <a:t>über diesen</a:t>
            </a:r>
            <a:r>
              <a:rPr kumimoji="0" lang="de-DE" altLang="en-US" sz="2200" b="0" i="0" u="none" strike="noStrike" kern="1200" cap="none" spc="0" normalizeH="0" baseline="0" noProof="0">
                <a:ln>
                  <a:noFill/>
                </a:ln>
                <a:solidFill>
                  <a:srgbClr val="115076"/>
                </a:solidFill>
                <a:effectLst/>
                <a:uLnTx/>
                <a:uFillTx/>
                <a:latin typeface="Century Gothic" panose="020F0302020204030204"/>
                <a:ea typeface="+mn-ea"/>
                <a:cs typeface="+mn-cs"/>
              </a:rPr>
              <a:t> Fußballspieler</a:t>
            </a:r>
            <a:r>
              <a:rPr kumimoji="0" lang="en-GB" altLang="en-US" sz="2200" b="0" i="0" u="none" strike="noStrike" kern="1200" cap="none" spc="0" normalizeH="0" baseline="0" noProof="0">
                <a:ln>
                  <a:noFill/>
                </a:ln>
                <a:solidFill>
                  <a:srgbClr val="115076"/>
                </a:solidFill>
                <a:effectLst/>
                <a:uLnTx/>
                <a:uFillTx/>
                <a:latin typeface="Century Gothic" panose="020F0302020204030204"/>
                <a:ea typeface="+mn-ea"/>
                <a:cs typeface="+mn-cs"/>
              </a:rPr>
              <a:t>?</a:t>
            </a:r>
            <a:b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br>
            <a:r>
              <a:rPr kumimoji="0" lang="de-DE"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Put the verbs in bold into the </a:t>
            </a:r>
            <a:r>
              <a:rPr kumimoji="0" lang="de-DE"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past</a:t>
            </a:r>
            <a:r>
              <a:rPr kumimoji="0" lang="de-DE"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tense.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206FE5FF-C193-4056-A3E9-771832ABD60C}"/>
              </a:ext>
            </a:extLst>
          </p:cNvPr>
          <p:cNvGrpSpPr/>
          <p:nvPr/>
        </p:nvGrpSpPr>
        <p:grpSpPr>
          <a:xfrm rot="16200000">
            <a:off x="6549120" y="1064974"/>
            <a:ext cx="4948126" cy="5563891"/>
            <a:chOff x="-574043" y="-660222"/>
            <a:chExt cx="4230646" cy="2520999"/>
          </a:xfrm>
        </p:grpSpPr>
        <p:sp>
          <p:nvSpPr>
            <p:cNvPr id="19" name="Rectangle: Rounded Corners 59">
              <a:extLst>
                <a:ext uri="{FF2B5EF4-FFF2-40B4-BE49-F238E27FC236}">
                  <a16:creationId xmlns:a16="http://schemas.microsoft.com/office/drawing/2014/main" id="{DCD15482-BC8B-4EC3-8586-BB3C5E70BA19}"/>
                </a:ext>
              </a:extLst>
            </p:cNvPr>
            <p:cNvSpPr/>
            <p:nvPr/>
          </p:nvSpPr>
          <p:spPr>
            <a:xfrm rot="5400000">
              <a:off x="280780" y="-1515045"/>
              <a:ext cx="2520999" cy="4230646"/>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51B6DA19-C6C0-4033-9E9C-58575D73CDE8}"/>
                </a:ext>
              </a:extLst>
            </p:cNvPr>
            <p:cNvSpPr/>
            <p:nvPr/>
          </p:nvSpPr>
          <p:spPr>
            <a:xfrm rot="5400000">
              <a:off x="415178" y="-1268540"/>
              <a:ext cx="2252206" cy="3748172"/>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1" name="Speech Bubble: Rectangle with Corners Rounded 56">
            <a:extLst>
              <a:ext uri="{FF2B5EF4-FFF2-40B4-BE49-F238E27FC236}">
                <a16:creationId xmlns:a16="http://schemas.microsoft.com/office/drawing/2014/main" id="{7C50FF2B-8DED-4109-AB5A-AF58722DE0D3}"/>
              </a:ext>
            </a:extLst>
          </p:cNvPr>
          <p:cNvSpPr/>
          <p:nvPr/>
        </p:nvSpPr>
        <p:spPr>
          <a:xfrm>
            <a:off x="6745856" y="1815736"/>
            <a:ext cx="4692770" cy="3991984"/>
          </a:xfrm>
          <a:prstGeom prst="wedgeRoundRectCallout">
            <a:avLst>
              <a:gd name="adj1" fmla="val 29681"/>
              <a:gd name="adj2" fmla="val 490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Ein paar Infos: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ist Deutscher, aber sein Großvater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ist </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Türke.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2011 </a:t>
            </a:r>
            <a:r>
              <a:rPr lang="de-DE" altLang="en-US" sz="2000" b="1" dirty="0">
                <a:solidFill>
                  <a:srgbClr val="104F75"/>
                </a:solidFill>
                <a:latin typeface="Century Gothic" panose="020F0302020204030204"/>
              </a:rPr>
              <a:t>geht</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zu Borussia Dortmund.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spielt</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auch oft für Deutschland.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2013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hat</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er Rückenprobleme und 2016 Knieprobleme.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hört</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für ein paar Monate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auf</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zu spielen.</a:t>
            </a:r>
          </a:p>
        </p:txBody>
      </p:sp>
      <p:sp>
        <p:nvSpPr>
          <p:cNvPr id="15" name="Rectangle 8"/>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180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Speech Bubble: Rectangle with Corners Rounded 1">
            <a:extLst>
              <a:ext uri="{FF2B5EF4-FFF2-40B4-BE49-F238E27FC236}">
                <a16:creationId xmlns:a16="http://schemas.microsoft.com/office/drawing/2014/main" id="{748B44EF-3074-4D27-9DA7-305EDB93B7D0}"/>
              </a:ext>
            </a:extLst>
          </p:cNvPr>
          <p:cNvSpPr/>
          <p:nvPr/>
        </p:nvSpPr>
        <p:spPr>
          <a:xfrm>
            <a:off x="4839442" y="5788887"/>
            <a:ext cx="6261832" cy="868049"/>
          </a:xfrm>
          <a:prstGeom prst="wedgeRoundRectCallout">
            <a:avLst>
              <a:gd name="adj1" fmla="val -12764"/>
              <a:gd name="adj2" fmla="val -78728"/>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bg1"/>
                </a:solidFill>
                <a:latin typeface="Century Gothic" panose="020B0502020202020204" pitchFamily="34" charset="0"/>
              </a:rPr>
              <a:t>Past participles for separable verbs like </a:t>
            </a:r>
            <a:r>
              <a:rPr lang="en-GB" sz="2000" b="1" i="1" dirty="0" err="1">
                <a:solidFill>
                  <a:schemeClr val="bg1"/>
                </a:solidFill>
                <a:latin typeface="Century Gothic" panose="020B0502020202020204" pitchFamily="34" charset="0"/>
              </a:rPr>
              <a:t>aufhören</a:t>
            </a:r>
            <a:r>
              <a:rPr lang="en-GB" sz="2000" b="1" i="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glue the</a:t>
            </a:r>
            <a:r>
              <a:rPr lang="en-GB" sz="2000" i="1" dirty="0">
                <a:solidFill>
                  <a:schemeClr val="bg1"/>
                </a:solidFill>
                <a:latin typeface="Century Gothic" panose="020B0502020202020204" pitchFamily="34" charset="0"/>
              </a:rPr>
              <a:t> prefix </a:t>
            </a:r>
            <a:r>
              <a:rPr lang="en-GB" sz="2000" dirty="0">
                <a:solidFill>
                  <a:schemeClr val="bg1"/>
                </a:solidFill>
                <a:latin typeface="Century Gothic" panose="020B0502020202020204" pitchFamily="34" charset="0"/>
              </a:rPr>
              <a:t>to the </a:t>
            </a:r>
            <a:r>
              <a:rPr lang="en-GB" sz="2000" i="1" dirty="0">
                <a:solidFill>
                  <a:schemeClr val="bg1"/>
                </a:solidFill>
                <a:latin typeface="Century Gothic" panose="020B0502020202020204" pitchFamily="34" charset="0"/>
              </a:rPr>
              <a:t>verb </a:t>
            </a:r>
            <a:r>
              <a:rPr lang="en-GB" sz="2000" dirty="0">
                <a:solidFill>
                  <a:schemeClr val="bg1"/>
                </a:solidFill>
                <a:latin typeface="Century Gothic" panose="020B0502020202020204" pitchFamily="34" charset="0"/>
              </a:rPr>
              <a:t>with </a:t>
            </a:r>
            <a:r>
              <a:rPr lang="en-GB" sz="2000" i="1" dirty="0" err="1">
                <a:solidFill>
                  <a:schemeClr val="bg1"/>
                </a:solidFill>
                <a:latin typeface="Century Gothic" panose="020B0502020202020204" pitchFamily="34" charset="0"/>
              </a:rPr>
              <a:t>ge</a:t>
            </a:r>
            <a:r>
              <a:rPr lang="en-GB" sz="2000" i="1" dirty="0">
                <a:solidFill>
                  <a:schemeClr val="bg1"/>
                </a:solidFill>
                <a:latin typeface="Century Gothic" panose="020B0502020202020204" pitchFamily="34" charset="0"/>
              </a:rPr>
              <a:t>: </a:t>
            </a:r>
            <a:r>
              <a:rPr lang="en-GB" sz="2000" i="1" dirty="0">
                <a:solidFill>
                  <a:schemeClr val="bg1"/>
                </a:solidFill>
                <a:latin typeface="Century Gothic" panose="020B0502020202020204" pitchFamily="34" charset="0"/>
                <a:sym typeface="Wingdings" panose="05000000000000000000" pitchFamily="2" charset="2"/>
              </a:rPr>
              <a:t> </a:t>
            </a:r>
            <a:r>
              <a:rPr lang="en-GB" sz="2000" b="1" i="1" dirty="0" err="1">
                <a:solidFill>
                  <a:schemeClr val="bg1"/>
                </a:solidFill>
                <a:latin typeface="Century Gothic" panose="020B0502020202020204" pitchFamily="34" charset="0"/>
                <a:sym typeface="Wingdings" panose="05000000000000000000" pitchFamily="2" charset="2"/>
              </a:rPr>
              <a:t>aufgehört</a:t>
            </a:r>
            <a:r>
              <a:rPr lang="en-GB" sz="2000" i="1" dirty="0">
                <a:solidFill>
                  <a:schemeClr val="bg1"/>
                </a:solidFill>
                <a:latin typeface="Century Gothic" panose="020B0502020202020204" pitchFamily="34" charset="0"/>
                <a:sym typeface="Wingdings" panose="05000000000000000000" pitchFamily="2" charset="2"/>
              </a:rPr>
              <a:t>.</a:t>
            </a:r>
            <a:endParaRPr kumimoji="0" lang="en-GB" sz="2000" b="0" i="1"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144537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2787523" cy="869950"/>
          </a:xfrm>
          <a:prstGeom prst="rect">
            <a:avLst/>
          </a:prstGeom>
        </p:spPr>
      </p:pic>
      <p:sp>
        <p:nvSpPr>
          <p:cNvPr id="4" name="Title 3"/>
          <p:cNvSpPr>
            <a:spLocks noGrp="1"/>
          </p:cNvSpPr>
          <p:nvPr>
            <p:ph type="title"/>
          </p:nvPr>
        </p:nvSpPr>
        <p:spPr>
          <a:xfrm>
            <a:off x="0" y="294041"/>
            <a:ext cx="5950822" cy="707849"/>
          </a:xfrm>
        </p:spPr>
        <p:txBody>
          <a:bodyPr>
            <a:normAutofit/>
          </a:bodyPr>
          <a:lstStyle/>
          <a:p>
            <a:r>
              <a:rPr lang="en-GB" sz="3600" b="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8" name="Group 7">
            <a:extLst>
              <a:ext uri="{FF2B5EF4-FFF2-40B4-BE49-F238E27FC236}">
                <a16:creationId xmlns:a16="http://schemas.microsoft.com/office/drawing/2014/main" id="{206FE5FF-C193-4056-A3E9-771832ABD60C}"/>
              </a:ext>
            </a:extLst>
          </p:cNvPr>
          <p:cNvGrpSpPr/>
          <p:nvPr/>
        </p:nvGrpSpPr>
        <p:grpSpPr>
          <a:xfrm rot="16200000">
            <a:off x="720551" y="1016092"/>
            <a:ext cx="4948126" cy="5563891"/>
            <a:chOff x="-574043" y="-660222"/>
            <a:chExt cx="4230646" cy="2520999"/>
          </a:xfrm>
        </p:grpSpPr>
        <p:sp>
          <p:nvSpPr>
            <p:cNvPr id="9" name="Rectangle: Rounded Corners 59">
              <a:extLst>
                <a:ext uri="{FF2B5EF4-FFF2-40B4-BE49-F238E27FC236}">
                  <a16:creationId xmlns:a16="http://schemas.microsoft.com/office/drawing/2014/main" id="{DCD15482-BC8B-4EC3-8586-BB3C5E70BA19}"/>
                </a:ext>
              </a:extLst>
            </p:cNvPr>
            <p:cNvSpPr/>
            <p:nvPr/>
          </p:nvSpPr>
          <p:spPr>
            <a:xfrm rot="5400000">
              <a:off x="280780" y="-1515045"/>
              <a:ext cx="2520999" cy="4230646"/>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51B6DA19-C6C0-4033-9E9C-58575D73CDE8}"/>
                </a:ext>
              </a:extLst>
            </p:cNvPr>
            <p:cNvSpPr/>
            <p:nvPr/>
          </p:nvSpPr>
          <p:spPr>
            <a:xfrm rot="5400000">
              <a:off x="415178" y="-1268540"/>
              <a:ext cx="2252206" cy="3748172"/>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Speech Bubble: Rectangle with Corners Rounded 56">
            <a:extLst>
              <a:ext uri="{FF2B5EF4-FFF2-40B4-BE49-F238E27FC236}">
                <a16:creationId xmlns:a16="http://schemas.microsoft.com/office/drawing/2014/main" id="{7C50FF2B-8DED-4109-AB5A-AF58722DE0D3}"/>
              </a:ext>
            </a:extLst>
          </p:cNvPr>
          <p:cNvSpPr/>
          <p:nvPr/>
        </p:nvSpPr>
        <p:spPr>
          <a:xfrm rot="5400000">
            <a:off x="1215085" y="1439245"/>
            <a:ext cx="4030591" cy="4717586"/>
          </a:xfrm>
          <a:prstGeom prst="wedgeRoundRectCallout">
            <a:avLst>
              <a:gd name="adj1" fmla="val 29681"/>
              <a:gd name="adj2" fmla="val 490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0DBECF6-3DE8-4801-8BFB-E05B1875413E}"/>
              </a:ext>
            </a:extLst>
          </p:cNvPr>
          <p:cNvSpPr txBox="1"/>
          <p:nvPr/>
        </p:nvSpPr>
        <p:spPr>
          <a:xfrm>
            <a:off x="1022420" y="1972339"/>
            <a:ext cx="4617953"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Ihr</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müsst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İlkay</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Gündoğan</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kennen</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ist Fußballspieler. Er ist Mittelfeldspieler und ist sehr wichtig, weil er so gut spielt! Jetzt spielt er für Manchester City. </a:t>
            </a:r>
          </a:p>
        </p:txBody>
      </p:sp>
      <p:sp>
        <p:nvSpPr>
          <p:cNvPr id="13" name="Rectangle 5"/>
          <p:cNvSpPr>
            <a:spLocks noChangeArrowheads="1"/>
          </p:cNvSpPr>
          <p:nvPr/>
        </p:nvSpPr>
        <p:spPr bwMode="auto">
          <a:xfrm>
            <a:off x="-1593923"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180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31" name="Picture 7" descr="2019-06-11 Fußball, Männer, Länderspiel, Deutschland-Estland StP 2071 LR10 by Stepro (crop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6169" y="3632545"/>
            <a:ext cx="1432826" cy="180298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09187" y="5424368"/>
            <a:ext cx="479297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04F75"/>
                </a:solidFill>
                <a:effectLst/>
                <a:uLnTx/>
                <a:uFillTx/>
                <a:latin typeface="Century Gothic" panose="020F0302020204030204"/>
                <a:ea typeface="+mn-ea"/>
                <a:cs typeface="+mn-cs"/>
              </a:rPr>
              <a:t>Photo by Steffen Prößdorf, CC BY-SA 4.0, https://commons.wikimedia.org/w/index.php?curid=92407733</a:t>
            </a:r>
          </a:p>
        </p:txBody>
      </p:sp>
      <p:grpSp>
        <p:nvGrpSpPr>
          <p:cNvPr id="18" name="Group 17">
            <a:extLst>
              <a:ext uri="{FF2B5EF4-FFF2-40B4-BE49-F238E27FC236}">
                <a16:creationId xmlns:a16="http://schemas.microsoft.com/office/drawing/2014/main" id="{206FE5FF-C193-4056-A3E9-771832ABD60C}"/>
              </a:ext>
            </a:extLst>
          </p:cNvPr>
          <p:cNvGrpSpPr/>
          <p:nvPr/>
        </p:nvGrpSpPr>
        <p:grpSpPr>
          <a:xfrm rot="16200000">
            <a:off x="6549120" y="1064974"/>
            <a:ext cx="4948126" cy="5563891"/>
            <a:chOff x="-574043" y="-660222"/>
            <a:chExt cx="4230646" cy="2520999"/>
          </a:xfrm>
        </p:grpSpPr>
        <p:sp>
          <p:nvSpPr>
            <p:cNvPr id="19" name="Rectangle: Rounded Corners 59">
              <a:extLst>
                <a:ext uri="{FF2B5EF4-FFF2-40B4-BE49-F238E27FC236}">
                  <a16:creationId xmlns:a16="http://schemas.microsoft.com/office/drawing/2014/main" id="{DCD15482-BC8B-4EC3-8586-BB3C5E70BA19}"/>
                </a:ext>
              </a:extLst>
            </p:cNvPr>
            <p:cNvSpPr/>
            <p:nvPr/>
          </p:nvSpPr>
          <p:spPr>
            <a:xfrm rot="5400000">
              <a:off x="280780" y="-1515045"/>
              <a:ext cx="2520999" cy="4230646"/>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51B6DA19-C6C0-4033-9E9C-58575D73CDE8}"/>
                </a:ext>
              </a:extLst>
            </p:cNvPr>
            <p:cNvSpPr/>
            <p:nvPr/>
          </p:nvSpPr>
          <p:spPr>
            <a:xfrm rot="5400000">
              <a:off x="415178" y="-1268540"/>
              <a:ext cx="2252206" cy="3748172"/>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1" name="Speech Bubble: Rectangle with Corners Rounded 56">
            <a:extLst>
              <a:ext uri="{FF2B5EF4-FFF2-40B4-BE49-F238E27FC236}">
                <a16:creationId xmlns:a16="http://schemas.microsoft.com/office/drawing/2014/main" id="{7C50FF2B-8DED-4109-AB5A-AF58722DE0D3}"/>
              </a:ext>
            </a:extLst>
          </p:cNvPr>
          <p:cNvSpPr/>
          <p:nvPr/>
        </p:nvSpPr>
        <p:spPr>
          <a:xfrm>
            <a:off x="6745856" y="1815736"/>
            <a:ext cx="4692770" cy="3991984"/>
          </a:xfrm>
          <a:prstGeom prst="wedgeRoundRectCallout">
            <a:avLst>
              <a:gd name="adj1" fmla="val 29681"/>
              <a:gd name="adj2" fmla="val 490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Ein paar Infos: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ist Deutscher, aber sein Großvater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war </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Türke.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2011 </a:t>
            </a:r>
            <a:r>
              <a:rPr lang="de-DE" altLang="en-US" sz="2000" b="1" dirty="0">
                <a:solidFill>
                  <a:srgbClr val="104F75"/>
                </a:solidFill>
                <a:latin typeface="Century Gothic" panose="020F0302020204030204"/>
              </a:rPr>
              <a:t>ist</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a:t>
            </a:r>
            <a:r>
              <a:rPr lang="de-DE" altLang="en-US" sz="2000" dirty="0">
                <a:solidFill>
                  <a:srgbClr val="104F75"/>
                </a:solidFill>
                <a:latin typeface="Century Gothic" panose="020F0302020204030204"/>
              </a:rPr>
              <a:t>zu</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Borussia Dortmund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gegangen</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hat</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auch oft für Deutschland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gespielt</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2013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hatte</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er Rückenprobleme und 2016 Knieprobleme.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Er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hat</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für ein paar Monate </a:t>
            </a:r>
            <a:r>
              <a:rPr kumimoji="0" lang="de-DE" altLang="en-US" sz="2000" b="1" i="0" u="none" strike="noStrike" kern="1200" cap="none" spc="0" normalizeH="0" baseline="0" noProof="0" dirty="0">
                <a:ln>
                  <a:noFill/>
                </a:ln>
                <a:solidFill>
                  <a:srgbClr val="104F75"/>
                </a:solidFill>
                <a:effectLst/>
                <a:uLnTx/>
                <a:uFillTx/>
                <a:latin typeface="Century Gothic" panose="020F0302020204030204"/>
                <a:ea typeface="+mn-ea"/>
                <a:cs typeface="+mn-cs"/>
              </a:rPr>
              <a:t>aufgehört</a:t>
            </a:r>
            <a:r>
              <a:rPr kumimoji="0" lang="de-DE" alt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 zu spielen. </a:t>
            </a:r>
          </a:p>
        </p:txBody>
      </p:sp>
      <p:sp>
        <p:nvSpPr>
          <p:cNvPr id="17" name="Speech Bubble: Rectangle with Corners Rounded 1">
            <a:extLst>
              <a:ext uri="{FF2B5EF4-FFF2-40B4-BE49-F238E27FC236}">
                <a16:creationId xmlns:a16="http://schemas.microsoft.com/office/drawing/2014/main" id="{D2BCCE7A-AE36-4972-A36E-4A6DFBDF25E0}"/>
              </a:ext>
            </a:extLst>
          </p:cNvPr>
          <p:cNvSpPr/>
          <p:nvPr/>
        </p:nvSpPr>
        <p:spPr>
          <a:xfrm>
            <a:off x="4913176" y="5886955"/>
            <a:ext cx="4499640" cy="868049"/>
          </a:xfrm>
          <a:prstGeom prst="wedgeRoundRectCallout">
            <a:avLst>
              <a:gd name="adj1" fmla="val -1123"/>
              <a:gd name="adj2" fmla="val -195318"/>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bg1"/>
                </a:solidFill>
                <a:latin typeface="Century Gothic" panose="020B0502020202020204" pitchFamily="34" charset="0"/>
              </a:rPr>
              <a:t>Remember: </a:t>
            </a:r>
            <a:r>
              <a:rPr lang="en-GB" sz="2000" b="1" dirty="0" err="1">
                <a:solidFill>
                  <a:schemeClr val="bg1"/>
                </a:solidFill>
                <a:latin typeface="Century Gothic" panose="020B0502020202020204" pitchFamily="34" charset="0"/>
              </a:rPr>
              <a:t>hatte</a:t>
            </a:r>
            <a:r>
              <a:rPr lang="en-GB" sz="2000" b="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(imperfect) = a shortcut for </a:t>
            </a:r>
            <a:r>
              <a:rPr lang="en-GB" sz="2000" b="1" dirty="0">
                <a:solidFill>
                  <a:schemeClr val="bg1"/>
                </a:solidFill>
                <a:latin typeface="Century Gothic" panose="020B0502020202020204" pitchFamily="34" charset="0"/>
              </a:rPr>
              <a:t>hat..</a:t>
            </a:r>
            <a:r>
              <a:rPr lang="en-GB" sz="2000" dirty="0">
                <a:solidFill>
                  <a:schemeClr val="bg1"/>
                </a:solidFill>
                <a:latin typeface="Century Gothic" panose="020B0502020202020204" pitchFamily="34" charset="0"/>
              </a:rPr>
              <a:t>.</a:t>
            </a:r>
            <a:r>
              <a:rPr lang="en-GB" sz="2000" b="1" dirty="0" err="1">
                <a:solidFill>
                  <a:schemeClr val="bg1"/>
                </a:solidFill>
                <a:latin typeface="Century Gothic" panose="020B0502020202020204" pitchFamily="34" charset="0"/>
              </a:rPr>
              <a:t>gehabt</a:t>
            </a:r>
            <a:r>
              <a:rPr lang="en-GB" sz="2000" dirty="0">
                <a:solidFill>
                  <a:schemeClr val="bg1"/>
                </a:solidFill>
                <a:latin typeface="Century Gothic" panose="020B0502020202020204" pitchFamily="34" charset="0"/>
              </a:rPr>
              <a:t> (perfect)</a:t>
            </a:r>
            <a:endParaRPr kumimoji="0" lang="en-GB" sz="2000" b="0" i="1"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95139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439236" y="1282145"/>
            <a:ext cx="113135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3; 19-21</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Reading, writing,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include activities based around German television show </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T1.1 Week 1</a:t>
            </a:r>
          </a:p>
        </p:txBody>
      </p:sp>
    </p:spTree>
    <p:extLst>
      <p:ext uri="{BB962C8B-B14F-4D97-AF65-F5344CB8AC3E}">
        <p14:creationId xmlns:p14="http://schemas.microsoft.com/office/powerpoint/2010/main" val="1898110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911514" cy="869950"/>
          </a:xfrm>
          <a:prstGeom prst="rect">
            <a:avLst/>
          </a:prstGeom>
        </p:spPr>
      </p:pic>
      <p:sp>
        <p:nvSpPr>
          <p:cNvPr id="4" name="Title 3"/>
          <p:cNvSpPr>
            <a:spLocks noGrp="1"/>
          </p:cNvSpPr>
          <p:nvPr>
            <p:ph type="title"/>
          </p:nvPr>
        </p:nvSpPr>
        <p:spPr>
          <a:xfrm>
            <a:off x="0" y="294041"/>
            <a:ext cx="5630238" cy="707849"/>
          </a:xfrm>
        </p:spPr>
        <p:txBody>
          <a:bodyPr>
            <a:normAutofit fontScale="90000"/>
          </a:bodyPr>
          <a:lstStyle/>
          <a:p>
            <a:r>
              <a:rPr lang="en-GB" sz="3600" b="1" dirty="0">
                <a:solidFill>
                  <a:schemeClr val="bg1"/>
                </a:solidFill>
              </a:rPr>
              <a:t>Marie Tharp – </a:t>
            </a:r>
            <a:r>
              <a:rPr lang="en-GB" sz="3600" b="1" dirty="0" err="1">
                <a:solidFill>
                  <a:schemeClr val="bg1"/>
                </a:solidFill>
              </a:rPr>
              <a:t>Entdeckerin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158268"/>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42422" y="1237123"/>
            <a:ext cx="6807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Person A </a:t>
            </a:r>
            <a:r>
              <a:rPr kumimoji="0" lang="en-US" sz="240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dreht</a:t>
            </a:r>
            <a:r>
              <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400" b="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sich</a:t>
            </a:r>
            <a:r>
              <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um*, Person B </a:t>
            </a:r>
            <a:r>
              <a:rPr kumimoji="0" lang="en-US" sz="2400" b="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erzählt</a:t>
            </a:r>
            <a:r>
              <a:rPr lang="en-US" sz="2400" dirty="0">
                <a:solidFill>
                  <a:schemeClr val="accent5">
                    <a:lumMod val="50000"/>
                  </a:schemeClr>
                </a:solidFill>
                <a:latin typeface="Century Gothic" panose="020F0302020204030204"/>
              </a:rPr>
              <a:t> von Marie Tharp – </a:t>
            </a:r>
            <a:r>
              <a:rPr lang="en-US" sz="2400" b="1" dirty="0">
                <a:solidFill>
                  <a:schemeClr val="accent5">
                    <a:lumMod val="50000"/>
                  </a:schemeClr>
                </a:solidFill>
                <a:latin typeface="Century Gothic" panose="020F0302020204030204"/>
              </a:rPr>
              <a:t>in der </a:t>
            </a:r>
            <a:r>
              <a:rPr lang="en-US" sz="2400" b="1" dirty="0" err="1">
                <a:solidFill>
                  <a:schemeClr val="accent5">
                    <a:lumMod val="50000"/>
                  </a:schemeClr>
                </a:solidFill>
                <a:latin typeface="Century Gothic" panose="020F0302020204030204"/>
              </a:rPr>
              <a:t>Vergangenheit</a:t>
            </a:r>
            <a:r>
              <a:rPr lang="en-US" sz="2400" b="1" dirty="0">
                <a:solidFill>
                  <a:schemeClr val="accent5">
                    <a:lumMod val="50000"/>
                  </a:schemeClr>
                </a:solidFill>
                <a:latin typeface="Century Gothic" panose="020F0302020204030204"/>
              </a:rPr>
              <a:t>!</a:t>
            </a:r>
            <a:r>
              <a:rPr lang="en-US" sz="2400" dirty="0">
                <a:solidFill>
                  <a:schemeClr val="accent5">
                    <a:lumMod val="50000"/>
                  </a:schemeClr>
                </a:solidFill>
                <a:latin typeface="Century Gothic" panose="020F0302020204030204"/>
              </a:rPr>
              <a:t> </a:t>
            </a:r>
            <a:br>
              <a:rPr lang="en-US" sz="2400" dirty="0">
                <a:solidFill>
                  <a:schemeClr val="accent5">
                    <a:lumMod val="50000"/>
                  </a:schemeClr>
                </a:solidFill>
                <a:latin typeface="Century Gothic" panose="020F0302020204030204"/>
              </a:rPr>
            </a:br>
            <a:r>
              <a:rPr lang="en-US" sz="2400" dirty="0">
                <a:solidFill>
                  <a:schemeClr val="accent5">
                    <a:lumMod val="50000"/>
                  </a:schemeClr>
                </a:solidFill>
                <a:latin typeface="Century Gothic" panose="020F0302020204030204"/>
              </a:rPr>
              <a:t>Person A </a:t>
            </a:r>
            <a:r>
              <a:rPr lang="en-US" sz="2400" dirty="0" err="1">
                <a:solidFill>
                  <a:schemeClr val="accent5">
                    <a:lumMod val="50000"/>
                  </a:schemeClr>
                </a:solidFill>
                <a:latin typeface="Century Gothic" panose="020F0302020204030204"/>
              </a:rPr>
              <a:t>macht</a:t>
            </a:r>
            <a:r>
              <a:rPr lang="en-US" sz="2400" dirty="0">
                <a:solidFill>
                  <a:schemeClr val="accent5">
                    <a:lumMod val="50000"/>
                  </a:schemeClr>
                </a:solidFill>
                <a:latin typeface="Century Gothic" panose="020F0302020204030204"/>
              </a:rPr>
              <a:t> </a:t>
            </a:r>
            <a:r>
              <a:rPr lang="en-US" sz="2400" dirty="0" err="1">
                <a:solidFill>
                  <a:schemeClr val="accent5">
                    <a:lumMod val="50000"/>
                  </a:schemeClr>
                </a:solidFill>
                <a:latin typeface="Century Gothic" panose="020F0302020204030204"/>
              </a:rPr>
              <a:t>Notizen</a:t>
            </a:r>
            <a:r>
              <a:rPr lang="en-US" sz="2400" dirty="0">
                <a:solidFill>
                  <a:schemeClr val="accent5">
                    <a:lumMod val="50000"/>
                  </a:schemeClr>
                </a:solidFill>
                <a:latin typeface="Century Gothic" panose="020F0302020204030204"/>
              </a:rPr>
              <a:t> auf </a:t>
            </a:r>
            <a:r>
              <a:rPr lang="en-US" sz="2400" dirty="0" err="1">
                <a:solidFill>
                  <a:schemeClr val="accent5">
                    <a:lumMod val="50000"/>
                  </a:schemeClr>
                </a:solidFill>
                <a:latin typeface="Century Gothic" panose="020F0302020204030204"/>
              </a:rPr>
              <a:t>Englisch</a:t>
            </a:r>
            <a:r>
              <a:rPr lang="en-US" sz="2400" dirty="0">
                <a:solidFill>
                  <a:schemeClr val="accent5">
                    <a:lumMod val="50000"/>
                  </a:schemeClr>
                </a:solidFill>
                <a:latin typeface="Century Gothic" panose="020F0302020204030204"/>
              </a:rPr>
              <a:t> und </a:t>
            </a:r>
            <a:r>
              <a:rPr lang="en-US" sz="2400" dirty="0" err="1">
                <a:solidFill>
                  <a:schemeClr val="accent5">
                    <a:lumMod val="50000"/>
                  </a:schemeClr>
                </a:solidFill>
                <a:latin typeface="Century Gothic" panose="020F0302020204030204"/>
              </a:rPr>
              <a:t>erzählt</a:t>
            </a:r>
            <a:r>
              <a:rPr lang="en-US" sz="2400" dirty="0">
                <a:solidFill>
                  <a:schemeClr val="accent5">
                    <a:lumMod val="50000"/>
                  </a:schemeClr>
                </a:solidFill>
                <a:latin typeface="Century Gothic" panose="020F0302020204030204"/>
              </a:rPr>
              <a:t> </a:t>
            </a:r>
            <a:r>
              <a:rPr lang="en-US" sz="2400" dirty="0" err="1">
                <a:solidFill>
                  <a:schemeClr val="accent5">
                    <a:lumMod val="50000"/>
                  </a:schemeClr>
                </a:solidFill>
                <a:latin typeface="Century Gothic" panose="020F0302020204030204"/>
              </a:rPr>
              <a:t>dann</a:t>
            </a:r>
            <a:r>
              <a:rPr lang="en-US" sz="2400" dirty="0">
                <a:solidFill>
                  <a:schemeClr val="accent5">
                    <a:lumMod val="50000"/>
                  </a:schemeClr>
                </a:solidFill>
                <a:latin typeface="Century Gothic" panose="020F0302020204030204"/>
              </a:rPr>
              <a:t> auf Deutsch.</a:t>
            </a:r>
            <a:endPar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6" name="TextBox 5">
            <a:extLst>
              <a:ext uri="{FF2B5EF4-FFF2-40B4-BE49-F238E27FC236}">
                <a16:creationId xmlns:a16="http://schemas.microsoft.com/office/drawing/2014/main" id="{58054A07-F107-4799-B616-FA26ADCE2855}"/>
              </a:ext>
            </a:extLst>
          </p:cNvPr>
          <p:cNvSpPr txBox="1"/>
          <p:nvPr/>
        </p:nvSpPr>
        <p:spPr>
          <a:xfrm>
            <a:off x="295930" y="3103904"/>
            <a:ext cx="5563891" cy="3046988"/>
          </a:xfrm>
          <a:prstGeom prst="rect">
            <a:avLst/>
          </a:prstGeom>
          <a:solidFill>
            <a:srgbClr val="F3FA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Marie Tharp.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Ihrer</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Meinung</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braucht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Karte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vom</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Meeresboden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Aber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“Dame”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verbringt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Zeit auf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Forschungsschiff</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400" i="1" dirty="0">
                <a:solidFill>
                  <a:srgbClr val="4472C4">
                    <a:lumMod val="50000"/>
                  </a:srgbClr>
                </a:solidFill>
                <a:latin typeface="Century Gothic" panose="020F0302020204030204"/>
              </a:rPr>
              <a:t> </a:t>
            </a:r>
            <a:r>
              <a:rPr lang="en-US" sz="2400" dirty="0">
                <a:solidFill>
                  <a:schemeClr val="accent5">
                    <a:lumMod val="50000"/>
                  </a:schemeClr>
                </a:solidFill>
                <a:latin typeface="Century Gothic" panose="020F0302020204030204"/>
              </a:rPr>
              <a:t>–</a:t>
            </a:r>
            <a:r>
              <a:rPr lang="en-US" sz="2400" i="1" dirty="0">
                <a:solidFill>
                  <a:srgbClr val="4472C4">
                    <a:lumMod val="50000"/>
                  </a:srgbClr>
                </a:solidFill>
                <a:latin typeface="Century Gothic" panose="020F0302020204030204"/>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damals</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Also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Daten</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der Universität.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ihrer</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Karte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Geschichte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0242" name="Picture 2" descr="As a woman, Marie Tharp wasn't allowed on scientific research vessels. Instead, she used data gathered ...">
            <a:extLst>
              <a:ext uri="{FF2B5EF4-FFF2-40B4-BE49-F238E27FC236}">
                <a16:creationId xmlns:a16="http://schemas.microsoft.com/office/drawing/2014/main" id="{922CD064-6FAF-4EEA-819D-E973BF4B18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1212" y="682272"/>
            <a:ext cx="2241243" cy="28376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EDE921-8B9B-4025-A840-A7C92BBF6D12}"/>
              </a:ext>
            </a:extLst>
          </p:cNvPr>
          <p:cNvSpPr/>
          <p:nvPr/>
        </p:nvSpPr>
        <p:spPr>
          <a:xfrm>
            <a:off x="8870697" y="5991062"/>
            <a:ext cx="3315183" cy="369332"/>
          </a:xfrm>
          <a:prstGeom prst="rect">
            <a:avLst/>
          </a:prstGeom>
        </p:spPr>
        <p:txBody>
          <a:bodyPr wrap="square">
            <a:spAutoFit/>
          </a:bodyPr>
          <a:lstStyle/>
          <a:p>
            <a:pPr algn="r"/>
            <a:r>
              <a:rPr lang="en-GB" dirty="0">
                <a:solidFill>
                  <a:schemeClr val="accent5">
                    <a:lumMod val="50000"/>
                  </a:schemeClr>
                </a:solidFill>
                <a:latin typeface="Century Gothic" panose="020B0502020202020204" pitchFamily="34" charset="0"/>
              </a:rPr>
              <a:t>Photo: Joseph H. Bailey </a:t>
            </a:r>
          </a:p>
        </p:txBody>
      </p:sp>
      <p:sp>
        <p:nvSpPr>
          <p:cNvPr id="8" name="TextBox 7">
            <a:extLst>
              <a:ext uri="{FF2B5EF4-FFF2-40B4-BE49-F238E27FC236}">
                <a16:creationId xmlns:a16="http://schemas.microsoft.com/office/drawing/2014/main" id="{27612C62-BD1F-4AFF-AF50-2A26C2B61E5E}"/>
              </a:ext>
            </a:extLst>
          </p:cNvPr>
          <p:cNvSpPr txBox="1"/>
          <p:nvPr/>
        </p:nvSpPr>
        <p:spPr>
          <a:xfrm>
            <a:off x="9742128" y="3446399"/>
            <a:ext cx="2676013" cy="707886"/>
          </a:xfrm>
          <a:prstGeom prst="rect">
            <a:avLst/>
          </a:prstGeom>
          <a:noFill/>
        </p:spPr>
        <p:txBody>
          <a:bodyPr wrap="square" rtlCol="0">
            <a:spAutoFit/>
          </a:bodyPr>
          <a:lstStyle/>
          <a:p>
            <a:pPr algn="l"/>
            <a:r>
              <a:rPr lang="en-US" sz="2000" dirty="0">
                <a:solidFill>
                  <a:schemeClr val="accent5">
                    <a:lumMod val="50000"/>
                  </a:schemeClr>
                </a:solidFill>
                <a:latin typeface="Century Gothic" panose="020B0502020202020204" pitchFamily="34" charset="0"/>
              </a:rPr>
              <a:t>Marie Tharp</a:t>
            </a:r>
          </a:p>
          <a:p>
            <a:pPr algn="l"/>
            <a:r>
              <a:rPr lang="en-US" sz="2000" dirty="0">
                <a:solidFill>
                  <a:schemeClr val="accent5">
                    <a:lumMod val="50000"/>
                  </a:schemeClr>
                </a:solidFill>
                <a:latin typeface="Century Gothic" panose="020B0502020202020204" pitchFamily="34" charset="0"/>
              </a:rPr>
              <a:t> 1920-2006</a:t>
            </a:r>
            <a:endParaRPr lang="en-GB" sz="2000" dirty="0">
              <a:solidFill>
                <a:schemeClr val="accent5">
                  <a:lumMod val="50000"/>
                </a:schemeClr>
              </a:solidFill>
              <a:latin typeface="Century Gothic" panose="020B0502020202020204" pitchFamily="34" charset="0"/>
            </a:endParaRPr>
          </a:p>
        </p:txBody>
      </p:sp>
      <p:pic>
        <p:nvPicPr>
          <p:cNvPr id="10244" name="Picture 4" descr="World, Earth, Planet, Globe, Map, Geography">
            <a:extLst>
              <a:ext uri="{FF2B5EF4-FFF2-40B4-BE49-F238E27FC236}">
                <a16:creationId xmlns:a16="http://schemas.microsoft.com/office/drawing/2014/main" id="{DF062DAB-605F-4C0F-864E-4D63047C1D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9622" y="2594098"/>
            <a:ext cx="2121310" cy="212131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ompass Rose, Wind Rose, Navigation, Compass, South">
            <a:extLst>
              <a:ext uri="{FF2B5EF4-FFF2-40B4-BE49-F238E27FC236}">
                <a16:creationId xmlns:a16="http://schemas.microsoft.com/office/drawing/2014/main" id="{A88F5C74-CB83-40C3-B5C6-DA64EDF553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7696" y="663797"/>
            <a:ext cx="1908264" cy="1836832"/>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
            <a:extLst>
              <a:ext uri="{FF2B5EF4-FFF2-40B4-BE49-F238E27FC236}">
                <a16:creationId xmlns:a16="http://schemas.microsoft.com/office/drawing/2014/main" id="{CF189670-EC86-4C80-8443-92FBAEEF83DF}"/>
              </a:ext>
            </a:extLst>
          </p:cNvPr>
          <p:cNvSpPr/>
          <p:nvPr/>
        </p:nvSpPr>
        <p:spPr>
          <a:xfrm>
            <a:off x="5911514" y="4963264"/>
            <a:ext cx="4297198" cy="714930"/>
          </a:xfrm>
          <a:prstGeom prst="wedgeRoundRectCallout">
            <a:avLst>
              <a:gd name="adj1" fmla="val -45990"/>
              <a:gd name="adj2" fmla="val -39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noProof="0" dirty="0">
                <a:latin typeface="Century Gothic" panose="020B0502020202020204" pitchFamily="34" charset="0"/>
              </a:rPr>
              <a:t>*</a:t>
            </a:r>
            <a:r>
              <a:rPr lang="en-GB" sz="2000" noProof="0" dirty="0" err="1">
                <a:latin typeface="Century Gothic" panose="020B0502020202020204" pitchFamily="34" charset="0"/>
              </a:rPr>
              <a:t>sich</a:t>
            </a:r>
            <a:r>
              <a:rPr lang="en-GB" sz="2000" noProof="0" dirty="0">
                <a:latin typeface="Century Gothic" panose="020B0502020202020204" pitchFamily="34" charset="0"/>
              </a:rPr>
              <a:t> </a:t>
            </a:r>
            <a:r>
              <a:rPr lang="en-GB" sz="2000" noProof="0" dirty="0" err="1">
                <a:latin typeface="Century Gothic" panose="020B0502020202020204" pitchFamily="34" charset="0"/>
              </a:rPr>
              <a:t>umdrehen</a:t>
            </a:r>
            <a:r>
              <a:rPr lang="en-GB" sz="2000" noProof="0" dirty="0">
                <a:latin typeface="Century Gothic" panose="020B0502020202020204" pitchFamily="34" charset="0"/>
              </a:rPr>
              <a:t> </a:t>
            </a:r>
            <a:r>
              <a:rPr lang="en-GB" sz="2000" dirty="0">
                <a:solidFill>
                  <a:schemeClr val="bg1"/>
                </a:solidFill>
                <a:latin typeface="Century Gothic" panose="020B0502020202020204" pitchFamily="34" charset="0"/>
              </a:rPr>
              <a:t>– to turn around</a:t>
            </a:r>
            <a:r>
              <a:rPr lang="en-GB" sz="2000" noProof="0" dirty="0">
                <a:latin typeface="Century Gothic" panose="020B0502020202020204" pitchFamily="34" charset="0"/>
              </a:rPr>
              <a:t> </a:t>
            </a:r>
          </a:p>
          <a:p>
            <a:pPr lvl="0">
              <a:defRPr/>
            </a:pPr>
            <a:r>
              <a:rPr lang="en-GB" sz="2000" dirty="0">
                <a:latin typeface="Century Gothic" panose="020B0502020202020204" pitchFamily="34" charset="0"/>
              </a:rPr>
              <a:t>*</a:t>
            </a:r>
            <a:r>
              <a:rPr lang="en-GB" sz="2000" noProof="0" dirty="0">
                <a:latin typeface="Century Gothic" panose="020B0502020202020204" pitchFamily="34" charset="0"/>
              </a:rPr>
              <a:t>die </a:t>
            </a:r>
            <a:r>
              <a:rPr lang="en-GB" sz="2000" noProof="0" dirty="0" err="1">
                <a:latin typeface="Century Gothic" panose="020B0502020202020204" pitchFamily="34" charset="0"/>
              </a:rPr>
              <a:t>Forschung</a:t>
            </a:r>
            <a:r>
              <a:rPr lang="en-GB" sz="2000" noProof="0" dirty="0">
                <a:latin typeface="Century Gothic" panose="020B0502020202020204" pitchFamily="34" charset="0"/>
              </a:rPr>
              <a:t> </a:t>
            </a:r>
            <a:r>
              <a:rPr lang="en-GB" sz="2000" dirty="0">
                <a:solidFill>
                  <a:schemeClr val="bg1"/>
                </a:solidFill>
                <a:latin typeface="Century Gothic" panose="020B0502020202020204" pitchFamily="34" charset="0"/>
              </a:rPr>
              <a:t>–</a:t>
            </a:r>
            <a:r>
              <a:rPr lang="en-GB" sz="2000" dirty="0">
                <a:latin typeface="Century Gothic" panose="020B0502020202020204" pitchFamily="34" charset="0"/>
              </a:rPr>
              <a:t> </a:t>
            </a:r>
            <a:r>
              <a:rPr lang="en-GB" sz="2000" noProof="0" dirty="0">
                <a:latin typeface="Century Gothic" panose="020B0502020202020204" pitchFamily="34" charset="0"/>
              </a:rPr>
              <a:t> research</a:t>
            </a:r>
          </a:p>
        </p:txBody>
      </p:sp>
    </p:spTree>
    <p:extLst>
      <p:ext uri="{BB962C8B-B14F-4D97-AF65-F5344CB8AC3E}">
        <p14:creationId xmlns:p14="http://schemas.microsoft.com/office/powerpoint/2010/main" val="1509981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60560" y="1490008"/>
            <a:ext cx="1131352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2</a:t>
            </a:r>
            <a:r>
              <a:rPr lang="en-US" sz="4000" dirty="0">
                <a:solidFill>
                  <a:srgbClr val="4472C4">
                    <a:lumMod val="50000"/>
                  </a:srgbClr>
                </a:solidFill>
                <a:latin typeface="Century Gothic" panose="020F0302020204030204"/>
              </a:rPr>
              <a:t>; 24-26</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Grimm brothers and contemporary German speaking celebrities</a:t>
            </a: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T1.1 Week 5</a:t>
            </a:r>
          </a:p>
        </p:txBody>
      </p:sp>
    </p:spTree>
    <p:extLst>
      <p:ext uri="{BB962C8B-B14F-4D97-AF65-F5344CB8AC3E}">
        <p14:creationId xmlns:p14="http://schemas.microsoft.com/office/powerpoint/2010/main" val="1037329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03273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Aschenputtel</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77696" y="247046"/>
            <a:ext cx="8811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A picture containing text, indoor, cave, stone&#10;&#10;Description automatically generated">
            <a:extLst>
              <a:ext uri="{FF2B5EF4-FFF2-40B4-BE49-F238E27FC236}">
                <a16:creationId xmlns:a16="http://schemas.microsoft.com/office/drawing/2014/main" id="{6A4433D4-EA62-4DD7-BE68-D357A8430C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2047" y="345017"/>
            <a:ext cx="4072128" cy="5852160"/>
          </a:xfrm>
          <a:prstGeom prst="rect">
            <a:avLst/>
          </a:prstGeom>
        </p:spPr>
      </p:pic>
      <p:sp>
        <p:nvSpPr>
          <p:cNvPr id="13" name="Thought Bubble: Cloud 12">
            <a:extLst>
              <a:ext uri="{FF2B5EF4-FFF2-40B4-BE49-F238E27FC236}">
                <a16:creationId xmlns:a16="http://schemas.microsoft.com/office/drawing/2014/main" id="{FE1379A4-F808-492B-B83A-F48E913DBF43}"/>
              </a:ext>
            </a:extLst>
          </p:cNvPr>
          <p:cNvSpPr/>
          <p:nvPr/>
        </p:nvSpPr>
        <p:spPr>
          <a:xfrm>
            <a:off x="3190626" y="151872"/>
            <a:ext cx="3435410" cy="1900428"/>
          </a:xfrm>
          <a:prstGeom prst="cloudCallout">
            <a:avLst>
              <a:gd name="adj1" fmla="val 50007"/>
              <a:gd name="adj2" fmla="val 50227"/>
            </a:avLst>
          </a:prstGeom>
          <a:solidFill>
            <a:srgbClr val="FFF4E7"/>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4E7"/>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92BED59-4021-4162-AEC1-1D34CB76F9C0}"/>
              </a:ext>
            </a:extLst>
          </p:cNvPr>
          <p:cNvSpPr txBox="1"/>
          <p:nvPr/>
        </p:nvSpPr>
        <p:spPr>
          <a:xfrm>
            <a:off x="3545051" y="428306"/>
            <a:ext cx="30244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bereite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Zimmer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Gast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erwartet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Ball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Prinzen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Thought Bubble: Cloud 14">
            <a:extLst>
              <a:ext uri="{FF2B5EF4-FFF2-40B4-BE49-F238E27FC236}">
                <a16:creationId xmlns:a16="http://schemas.microsoft.com/office/drawing/2014/main" id="{A7A8E598-9B17-4F8B-AFCE-E66298B134A9}"/>
              </a:ext>
            </a:extLst>
          </p:cNvPr>
          <p:cNvSpPr/>
          <p:nvPr/>
        </p:nvSpPr>
        <p:spPr>
          <a:xfrm>
            <a:off x="1380167" y="2259861"/>
            <a:ext cx="3435410" cy="1900428"/>
          </a:xfrm>
          <a:prstGeom prst="cloudCallout">
            <a:avLst>
              <a:gd name="adj1" fmla="val 69446"/>
              <a:gd name="adj2" fmla="val -15729"/>
            </a:avLst>
          </a:prstGeom>
          <a:solidFill>
            <a:srgbClr val="FFF4E7"/>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4E7"/>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C374498-E988-4AA1-87EB-FD1AE87EFE71}"/>
              </a:ext>
            </a:extLst>
          </p:cNvPr>
          <p:cNvSpPr txBox="1"/>
          <p:nvPr/>
        </p:nvSpPr>
        <p:spPr>
          <a:xfrm>
            <a:off x="1731213" y="2504507"/>
            <a:ext cx="30244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diene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stundenlang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Tag,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feiert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Ball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Prinzen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Thought Bubble: Cloud 16">
            <a:extLst>
              <a:ext uri="{FF2B5EF4-FFF2-40B4-BE49-F238E27FC236}">
                <a16:creationId xmlns:a16="http://schemas.microsoft.com/office/drawing/2014/main" id="{7D137572-4A4E-4511-9B40-42F5E92EFAB4}"/>
              </a:ext>
            </a:extLst>
          </p:cNvPr>
          <p:cNvSpPr/>
          <p:nvPr/>
        </p:nvSpPr>
        <p:spPr>
          <a:xfrm>
            <a:off x="3876106" y="4681996"/>
            <a:ext cx="4503315" cy="2011679"/>
          </a:xfrm>
          <a:prstGeom prst="cloudCallout">
            <a:avLst>
              <a:gd name="adj1" fmla="val 21447"/>
              <a:gd name="adj2" fmla="val -78501"/>
            </a:avLst>
          </a:prstGeom>
          <a:solidFill>
            <a:srgbClr val="FFF4E7"/>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4E7"/>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9539CA90-B234-46E6-A7A2-2B82B60DFF8C}"/>
              </a:ext>
            </a:extLst>
          </p:cNvPr>
          <p:cNvSpPr txBox="1"/>
          <p:nvPr/>
        </p:nvSpPr>
        <p:spPr>
          <a:xfrm>
            <a:off x="4412047" y="4886188"/>
            <a:ext cx="392935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Oh je! Ich bin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Dienstmädchen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Ende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Was?!?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gekommen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Sie?</a:t>
            </a:r>
          </a:p>
        </p:txBody>
      </p:sp>
      <p:sp>
        <p:nvSpPr>
          <p:cNvPr id="11" name="Thought Bubble: Cloud 10">
            <a:extLst>
              <a:ext uri="{FF2B5EF4-FFF2-40B4-BE49-F238E27FC236}">
                <a16:creationId xmlns:a16="http://schemas.microsoft.com/office/drawing/2014/main" id="{9E68C13D-F0DC-4AF7-85A0-E74481E0584D}"/>
              </a:ext>
            </a:extLst>
          </p:cNvPr>
          <p:cNvSpPr/>
          <p:nvPr/>
        </p:nvSpPr>
        <p:spPr>
          <a:xfrm>
            <a:off x="7283670" y="51676"/>
            <a:ext cx="3264516" cy="1900428"/>
          </a:xfrm>
          <a:prstGeom prst="cloudCallout">
            <a:avLst>
              <a:gd name="adj1" fmla="val -65885"/>
              <a:gd name="adj2" fmla="val 21574"/>
            </a:avLst>
          </a:prstGeom>
          <a:solidFill>
            <a:srgbClr val="FFF4E7"/>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4E7"/>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AB9B477-4F30-4762-9833-1EBF7DE63CCE}"/>
              </a:ext>
            </a:extLst>
          </p:cNvPr>
          <p:cNvSpPr txBox="1"/>
          <p:nvPr/>
        </p:nvSpPr>
        <p:spPr>
          <a:xfrm>
            <a:off x="7717510" y="294041"/>
            <a:ext cx="28306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sammle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Holz</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Feuer,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Ball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Prinzen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5DA07E07-CCF4-4605-BB9A-EF9DEE047710}"/>
              </a:ext>
            </a:extLst>
          </p:cNvPr>
          <p:cNvSpPr txBox="1"/>
          <p:nvPr/>
        </p:nvSpPr>
        <p:spPr>
          <a:xfrm>
            <a:off x="8534864" y="2103749"/>
            <a:ext cx="3489462" cy="4093428"/>
          </a:xfrm>
          <a:prstGeom prst="rect">
            <a:avLst/>
          </a:prstGeom>
          <a:solidFill>
            <a:schemeClr val="tx1">
              <a:lumMod val="85000"/>
              <a:lumOff val="1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Brüder</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Grimm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waren</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Autoren</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Sprachwissenschaftler</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19.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Jahrhundert</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haben</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viele</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Märchen</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Volksgeschichten</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gesammelt</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veröffentlicht</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Zum</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Beispiel</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Aschenputtel</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(Cinderella), Der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Froschkönig</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(The Frog Prince) und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Hänsel</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und Gretel.</a:t>
            </a:r>
          </a:p>
        </p:txBody>
      </p:sp>
      <p:pic>
        <p:nvPicPr>
          <p:cNvPr id="8" name="Picture 7">
            <a:extLst>
              <a:ext uri="{FF2B5EF4-FFF2-40B4-BE49-F238E27FC236}">
                <a16:creationId xmlns:a16="http://schemas.microsoft.com/office/drawing/2014/main" id="{806FF413-DF6D-48A5-8276-9C2057758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2701" y="729016"/>
            <a:ext cx="1380055" cy="1720837"/>
          </a:xfrm>
          <a:prstGeom prst="rect">
            <a:avLst/>
          </a:prstGeom>
          <a:ln>
            <a:solidFill>
              <a:srgbClr val="FFF4E7"/>
            </a:solidFill>
          </a:ln>
          <a:effectLst>
            <a:outerShdw blurRad="50800" dist="38100" dir="5400000" algn="t" rotWithShape="0">
              <a:prstClr val="black">
                <a:alpha val="40000"/>
              </a:prstClr>
            </a:outerShdw>
          </a:effectLst>
        </p:spPr>
      </p:pic>
      <p:sp>
        <p:nvSpPr>
          <p:cNvPr id="21" name="Speech Bubble: Rectangle with Corners Rounded 20">
            <a:extLst>
              <a:ext uri="{FF2B5EF4-FFF2-40B4-BE49-F238E27FC236}">
                <a16:creationId xmlns:a16="http://schemas.microsoft.com/office/drawing/2014/main" id="{E6E76944-F402-410C-9EA8-B1359F46F3B5}"/>
              </a:ext>
            </a:extLst>
          </p:cNvPr>
          <p:cNvSpPr/>
          <p:nvPr/>
        </p:nvSpPr>
        <p:spPr>
          <a:xfrm>
            <a:off x="114995" y="5496674"/>
            <a:ext cx="3630094" cy="801190"/>
          </a:xfrm>
          <a:prstGeom prst="wedgeRoundRectCallout">
            <a:avLst>
              <a:gd name="adj1" fmla="val -13295"/>
              <a:gd name="adj2" fmla="val 4822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Märchen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fairy tale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veröffentlichen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publish</a:t>
            </a:r>
          </a:p>
        </p:txBody>
      </p:sp>
      <p:pic>
        <p:nvPicPr>
          <p:cNvPr id="23" name="Picture 22">
            <a:extLst>
              <a:ext uri="{FF2B5EF4-FFF2-40B4-BE49-F238E27FC236}">
                <a16:creationId xmlns:a16="http://schemas.microsoft.com/office/drawing/2014/main" id="{73564D47-A81B-4B2F-8DC7-9632EF4B0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698" y="3469223"/>
            <a:ext cx="1015805" cy="1479215"/>
          </a:xfrm>
          <a:prstGeom prst="rect">
            <a:avLst/>
          </a:prstGeom>
        </p:spPr>
      </p:pic>
      <p:pic>
        <p:nvPicPr>
          <p:cNvPr id="24" name="Picture 23">
            <a:extLst>
              <a:ext uri="{FF2B5EF4-FFF2-40B4-BE49-F238E27FC236}">
                <a16:creationId xmlns:a16="http://schemas.microsoft.com/office/drawing/2014/main" id="{0FBE48F5-8698-4871-BD74-7D9A3B26F9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6108" y="3127168"/>
            <a:ext cx="1115244" cy="1479215"/>
          </a:xfrm>
          <a:prstGeom prst="rect">
            <a:avLst/>
          </a:prstGeom>
        </p:spPr>
      </p:pic>
      <p:sp>
        <p:nvSpPr>
          <p:cNvPr id="25" name="TextBox 24">
            <a:extLst>
              <a:ext uri="{FF2B5EF4-FFF2-40B4-BE49-F238E27FC236}">
                <a16:creationId xmlns:a16="http://schemas.microsoft.com/office/drawing/2014/main" id="{D6569F5E-A942-4C13-A729-26E86FE5C4D1}"/>
              </a:ext>
            </a:extLst>
          </p:cNvPr>
          <p:cNvSpPr txBox="1"/>
          <p:nvPr/>
        </p:nvSpPr>
        <p:spPr>
          <a:xfrm>
            <a:off x="76605" y="4873385"/>
            <a:ext cx="29261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bösen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Schwestern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3447" y="1150912"/>
            <a:ext cx="34467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den Text. Was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Aschenputtel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(Cinderella)?</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1F40A9DD-869B-49C7-B96F-D1FD962CD258}"/>
              </a:ext>
            </a:extLst>
          </p:cNvPr>
          <p:cNvSpPr/>
          <p:nvPr/>
        </p:nvSpPr>
        <p:spPr>
          <a:xfrm>
            <a:off x="-23447" y="1833412"/>
            <a:ext cx="38491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Schreib den Text auf Englisch.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99B62607-FBE3-420C-8200-4F2AB9583313}"/>
              </a:ext>
            </a:extLst>
          </p:cNvPr>
          <p:cNvSpPr/>
          <p:nvPr/>
        </p:nvSpPr>
        <p:spPr>
          <a:xfrm>
            <a:off x="120007" y="5496674"/>
            <a:ext cx="3625081" cy="801190"/>
          </a:xfrm>
          <a:prstGeom prst="wedgeRoundRectCallout">
            <a:avLst>
              <a:gd name="adj1" fmla="val -20053"/>
              <a:gd name="adj2" fmla="val -8817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englischen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Version?</a:t>
            </a:r>
          </a:p>
        </p:txBody>
      </p:sp>
    </p:spTree>
    <p:extLst>
      <p:ext uri="{BB962C8B-B14F-4D97-AF65-F5344CB8AC3E}">
        <p14:creationId xmlns:p14="http://schemas.microsoft.com/office/powerpoint/2010/main" val="334869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8" grpId="0" animBg="1"/>
      <p:bldP spid="2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803"/>
            <a:ext cx="3995473" cy="869950"/>
          </a:xfrm>
          <a:prstGeom prst="rect">
            <a:avLst/>
          </a:prstGeom>
        </p:spPr>
      </p:pic>
      <p:sp>
        <p:nvSpPr>
          <p:cNvPr id="4" name="Title 3"/>
          <p:cNvSpPr>
            <a:spLocks noGrp="1"/>
          </p:cNvSpPr>
          <p:nvPr>
            <p:ph type="title"/>
          </p:nvPr>
        </p:nvSpPr>
        <p:spPr>
          <a:xfrm>
            <a:off x="-77590" y="245532"/>
            <a:ext cx="3745089" cy="707849"/>
          </a:xfrm>
        </p:spPr>
        <p:txBody>
          <a:bodyPr>
            <a:normAutofit fontScale="90000"/>
          </a:bodyPr>
          <a:lstStyle/>
          <a:p>
            <a:r>
              <a:rPr lang="en-GB" sz="3600" b="1" dirty="0">
                <a:solidFill>
                  <a:schemeClr val="bg1"/>
                </a:solidFill>
              </a:rPr>
              <a:t>Sie </a:t>
            </a:r>
            <a:r>
              <a:rPr lang="en-GB" sz="3600" b="1" dirty="0" err="1">
                <a:solidFill>
                  <a:schemeClr val="bg1"/>
                </a:solidFill>
              </a:rPr>
              <a:t>sind</a:t>
            </a:r>
            <a:r>
              <a:rPr lang="en-GB" sz="3600" b="1" dirty="0">
                <a:solidFill>
                  <a:schemeClr val="bg1"/>
                </a:solidFill>
              </a:rPr>
              <a:t> </a:t>
            </a:r>
            <a:r>
              <a:rPr lang="en-GB" sz="3600" b="1" dirty="0" err="1">
                <a:solidFill>
                  <a:schemeClr val="bg1"/>
                </a:solidFill>
              </a:rPr>
              <a:t>bekannt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Logo&#10;&#10;Description automatically generated">
            <a:extLst>
              <a:ext uri="{FF2B5EF4-FFF2-40B4-BE49-F238E27FC236}">
                <a16:creationId xmlns:a16="http://schemas.microsoft.com/office/drawing/2014/main" id="{8858BA70-BF7D-4A28-B830-A3CFB9CACC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748"/>
          <a:stretch/>
        </p:blipFill>
        <p:spPr>
          <a:xfrm>
            <a:off x="4787690" y="206170"/>
            <a:ext cx="1225940" cy="1649766"/>
          </a:xfrm>
          <a:prstGeom prst="rect">
            <a:avLst/>
          </a:prstGeom>
        </p:spPr>
      </p:pic>
      <p:sp>
        <p:nvSpPr>
          <p:cNvPr id="40" name="Speech Bubble: Rectangle with Corners Rounded 39">
            <a:extLst>
              <a:ext uri="{FF2B5EF4-FFF2-40B4-BE49-F238E27FC236}">
                <a16:creationId xmlns:a16="http://schemas.microsoft.com/office/drawing/2014/main" id="{DE8B6329-3AEB-4B3A-A60C-DE864535BD75}"/>
              </a:ext>
            </a:extLst>
          </p:cNvPr>
          <p:cNvSpPr/>
          <p:nvPr/>
        </p:nvSpPr>
        <p:spPr>
          <a:xfrm>
            <a:off x="6075324" y="47990"/>
            <a:ext cx="3728676" cy="434698"/>
          </a:xfrm>
          <a:prstGeom prst="wedgeRoundRectCallout">
            <a:avLst>
              <a:gd name="adj1" fmla="val -55148"/>
              <a:gd name="adj2" fmla="val 32059"/>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dirty="0" err="1">
                <a:solidFill>
                  <a:srgbClr val="1F4E79"/>
                </a:solidFill>
                <a:latin typeface="Century Gothic" panose="020F0302020204030204"/>
                <a:ea typeface="Calibri" panose="020F0502020204030204" pitchFamily="34" charset="0"/>
                <a:cs typeface="Times New Roman" panose="02020603050405020304" pitchFamily="18" charset="0"/>
              </a:rPr>
              <a:t>Kennst</a:t>
            </a:r>
            <a:r>
              <a:rPr lang="en-GB" sz="2000" dirty="0">
                <a:solidFill>
                  <a:srgbClr val="1F4E79"/>
                </a:solidFill>
                <a:latin typeface="Century Gothic" panose="020F0302020204030204"/>
                <a:ea typeface="Calibri" panose="020F0502020204030204" pitchFamily="34" charset="0"/>
                <a:cs typeface="Times New Roman" panose="02020603050405020304" pitchFamily="18" charset="0"/>
              </a:rPr>
              <a:t> du </a:t>
            </a:r>
            <a:r>
              <a:rPr lang="en-GB" sz="2000" dirty="0" err="1">
                <a:solidFill>
                  <a:srgbClr val="1F4E79"/>
                </a:solidFill>
                <a:latin typeface="Century Gothic" panose="020F0302020204030204"/>
                <a:ea typeface="Calibri" panose="020F0502020204030204" pitchFamily="34" charset="0"/>
                <a:cs typeface="Times New Roman" panose="02020603050405020304" pitchFamily="18" charset="0"/>
              </a:rPr>
              <a:t>meine</a:t>
            </a:r>
            <a:r>
              <a:rPr lang="en-GB" sz="2000" dirty="0">
                <a:solidFill>
                  <a:srgbClr val="1F4E79"/>
                </a:solidFill>
                <a:latin typeface="Century Gothic" panose="020F0302020204030204"/>
                <a:ea typeface="Calibri" panose="020F0502020204030204" pitchFamily="34" charset="0"/>
                <a:cs typeface="Times New Roman" panose="02020603050405020304" pitchFamily="18" charset="0"/>
              </a:rPr>
              <a:t>  Freunde? </a:t>
            </a:r>
            <a:r>
              <a:rPr kumimoji="0" lang="en-GB" sz="200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200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D7D9163A-2B23-4DCB-BACF-96CC0ECB6E3B}"/>
              </a:ext>
            </a:extLst>
          </p:cNvPr>
          <p:cNvSpPr/>
          <p:nvPr/>
        </p:nvSpPr>
        <p:spPr>
          <a:xfrm>
            <a:off x="6397894" y="2423415"/>
            <a:ext cx="5625602" cy="3867207"/>
          </a:xfrm>
          <a:prstGeom prst="wedgeRoundRectCallout">
            <a:avLst>
              <a:gd name="adj1" fmla="val -29126"/>
              <a:gd name="adj2" fmla="val -55122"/>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p:txBody>
      </p:sp>
      <p:sp>
        <p:nvSpPr>
          <p:cNvPr id="18" name="Rectangle 17">
            <a:extLst>
              <a:ext uri="{FF2B5EF4-FFF2-40B4-BE49-F238E27FC236}">
                <a16:creationId xmlns:a16="http://schemas.microsoft.com/office/drawing/2014/main" id="{A18CFFFB-E350-4D2D-BA1C-5901D7C5B75E}"/>
              </a:ext>
            </a:extLst>
          </p:cNvPr>
          <p:cNvSpPr/>
          <p:nvPr/>
        </p:nvSpPr>
        <p:spPr>
          <a:xfrm>
            <a:off x="6505717" y="2588357"/>
            <a:ext cx="5469192" cy="830997"/>
          </a:xfrm>
          <a:prstGeom prst="rect">
            <a:avLst/>
          </a:prstGeom>
        </p:spPr>
        <p:txBody>
          <a:bodyPr wrap="square">
            <a:spAutoFit/>
          </a:bodyPr>
          <a:lstStyle/>
          <a:p>
            <a:pPr lvl="0">
              <a:defRPr/>
            </a:pPr>
            <a:r>
              <a:rPr lang="en-GB" sz="2400" dirty="0">
                <a:solidFill>
                  <a:srgbClr val="115076"/>
                </a:solidFill>
                <a:latin typeface="Century Gothic" panose="020B0502020202020204" pitchFamily="34" charset="0"/>
              </a:rPr>
              <a:t>Roger </a:t>
            </a:r>
            <a:r>
              <a:rPr lang="en-GB" sz="2400" dirty="0" err="1">
                <a:solidFill>
                  <a:srgbClr val="115076"/>
                </a:solidFill>
                <a:latin typeface="Century Gothic" panose="020B0502020202020204" pitchFamily="34" charset="0"/>
              </a:rPr>
              <a:t>wohnt</a:t>
            </a:r>
            <a:r>
              <a:rPr lang="en-GB" sz="2400" dirty="0">
                <a:solidFill>
                  <a:srgbClr val="115076"/>
                </a:solidFill>
                <a:latin typeface="Century Gothic" panose="020B0502020202020204" pitchFamily="34" charset="0"/>
              </a:rPr>
              <a:t> in </a:t>
            </a:r>
            <a:r>
              <a:rPr lang="en-GB" sz="2400" dirty="0" err="1">
                <a:solidFill>
                  <a:srgbClr val="115076"/>
                </a:solidFill>
                <a:latin typeface="Century Gothic" panose="020B0502020202020204" pitchFamily="34" charset="0"/>
              </a:rPr>
              <a:t>Valbella</a:t>
            </a:r>
            <a:r>
              <a:rPr lang="en-GB" sz="2400" dirty="0">
                <a:solidFill>
                  <a:srgbClr val="115076"/>
                </a:solidFill>
                <a:latin typeface="Century Gothic" panose="020B0502020202020204" pitchFamily="34" charset="0"/>
              </a:rPr>
              <a:t>, </a:t>
            </a:r>
            <a:r>
              <a:rPr lang="en-GB" sz="2400" b="1" dirty="0">
                <a:solidFill>
                  <a:srgbClr val="FA6500"/>
                </a:solidFill>
                <a:latin typeface="Century Gothic" panose="020B0502020202020204" pitchFamily="34" charset="0"/>
              </a:rPr>
              <a:t>[5] </a:t>
            </a:r>
            <a:endParaRPr lang="en-GB" sz="2400" dirty="0">
              <a:solidFill>
                <a:srgbClr val="115076"/>
              </a:solidFill>
              <a:latin typeface="Century Gothic" panose="020B0502020202020204" pitchFamily="34" charset="0"/>
            </a:endParaRPr>
          </a:p>
          <a:p>
            <a:pPr lvl="0">
              <a:defRPr/>
            </a:pPr>
            <a:r>
              <a:rPr lang="en-GB" sz="2400" dirty="0" err="1">
                <a:solidFill>
                  <a:srgbClr val="115076"/>
                </a:solidFill>
                <a:latin typeface="Century Gothic" panose="020B0502020202020204" pitchFamily="34" charset="0"/>
              </a:rPr>
              <a:t>denn</a:t>
            </a:r>
            <a:r>
              <a:rPr lang="en-GB" sz="2400" dirty="0">
                <a:solidFill>
                  <a:srgbClr val="115076"/>
                </a:solidFill>
                <a:latin typeface="Century Gothic" panose="020B0502020202020204" pitchFamily="34" charset="0"/>
              </a:rPr>
              <a:t> / </a:t>
            </a:r>
            <a:r>
              <a:rPr lang="en-GB" sz="2400" dirty="0" err="1">
                <a:solidFill>
                  <a:srgbClr val="115076"/>
                </a:solidFill>
                <a:latin typeface="Century Gothic" panose="020B0502020202020204" pitchFamily="34" charset="0"/>
              </a:rPr>
              <a:t>wenn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in der Schweiz </a:t>
            </a:r>
            <a:r>
              <a:rPr lang="en-GB" sz="2400" dirty="0" err="1">
                <a:solidFill>
                  <a:srgbClr val="115076"/>
                </a:solidFill>
                <a:latin typeface="Century Gothic" panose="020B0502020202020204" pitchFamily="34" charset="0"/>
              </a:rPr>
              <a:t>ist</a:t>
            </a:r>
            <a:r>
              <a:rPr lang="en-GB" sz="2400" dirty="0">
                <a:solidFill>
                  <a:srgbClr val="115076"/>
                </a:solidFill>
                <a:latin typeface="Century Gothic" panose="020B0502020202020204" pitchFamily="34" charset="0"/>
              </a:rPr>
              <a:t>.</a:t>
            </a:r>
          </a:p>
        </p:txBody>
      </p:sp>
      <p:sp>
        <p:nvSpPr>
          <p:cNvPr id="38" name="Rectangle 37">
            <a:extLst>
              <a:ext uri="{FF2B5EF4-FFF2-40B4-BE49-F238E27FC236}">
                <a16:creationId xmlns:a16="http://schemas.microsoft.com/office/drawing/2014/main" id="{EB29590F-B16A-4644-9A22-02A7111F4673}"/>
              </a:ext>
            </a:extLst>
          </p:cNvPr>
          <p:cNvSpPr/>
          <p:nvPr/>
        </p:nvSpPr>
        <p:spPr>
          <a:xfrm>
            <a:off x="6524028" y="3370591"/>
            <a:ext cx="4926828" cy="830997"/>
          </a:xfrm>
          <a:prstGeom prst="rect">
            <a:avLst/>
          </a:prstGeom>
        </p:spPr>
        <p:txBody>
          <a:bodyPr wrap="square">
            <a:spAutoFit/>
          </a:bodyPr>
          <a:lstStyle/>
          <a:p>
            <a:pPr lvl="0">
              <a:defRPr/>
            </a:pP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hat </a:t>
            </a:r>
            <a:r>
              <a:rPr lang="en-GB" sz="2400" dirty="0" err="1">
                <a:solidFill>
                  <a:srgbClr val="115076"/>
                </a:solidFill>
                <a:latin typeface="Century Gothic" panose="020B0502020202020204" pitchFamily="34" charset="0"/>
              </a:rPr>
              <a:t>vier</a:t>
            </a:r>
            <a:r>
              <a:rPr lang="en-GB" sz="2400" dirty="0">
                <a:solidFill>
                  <a:srgbClr val="115076"/>
                </a:solidFill>
                <a:latin typeface="Century Gothic" panose="020B0502020202020204" pitchFamily="34" charset="0"/>
              </a:rPr>
              <a:t> Kinder, </a:t>
            </a:r>
            <a:r>
              <a:rPr lang="en-GB" sz="2400" b="1" dirty="0">
                <a:solidFill>
                  <a:srgbClr val="FA6500"/>
                </a:solidFill>
                <a:latin typeface="Century Gothic" panose="020B0502020202020204" pitchFamily="34" charset="0"/>
              </a:rPr>
              <a:t>[6] </a:t>
            </a:r>
            <a:r>
              <a:rPr lang="en-GB" sz="2400" dirty="0" err="1">
                <a:solidFill>
                  <a:srgbClr val="115076"/>
                </a:solidFill>
                <a:latin typeface="Century Gothic" panose="020B0502020202020204" pitchFamily="34" charset="0"/>
              </a:rPr>
              <a:t>weil</a:t>
            </a:r>
            <a:r>
              <a:rPr lang="en-GB" sz="2400" dirty="0">
                <a:solidFill>
                  <a:srgbClr val="115076"/>
                </a:solidFill>
                <a:latin typeface="Century Gothic" panose="020B0502020202020204" pitchFamily="34" charset="0"/>
              </a:rPr>
              <a:t> / </a:t>
            </a:r>
            <a:r>
              <a:rPr lang="en-GB" sz="2400" dirty="0" err="1">
                <a:solidFill>
                  <a:srgbClr val="115076"/>
                </a:solidFill>
                <a:latin typeface="Century Gothic" panose="020B0502020202020204" pitchFamily="34" charset="0"/>
              </a:rPr>
              <a:t>denn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hat </a:t>
            </a:r>
            <a:r>
              <a:rPr lang="en-GB" sz="2400" dirty="0" err="1">
                <a:solidFill>
                  <a:srgbClr val="115076"/>
                </a:solidFill>
                <a:latin typeface="Century Gothic" panose="020B0502020202020204" pitchFamily="34" charset="0"/>
              </a:rPr>
              <a:t>zweimal</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Zwillinge</a:t>
            </a:r>
            <a:r>
              <a:rPr lang="en-GB" sz="2400" dirty="0">
                <a:solidFill>
                  <a:srgbClr val="115076"/>
                </a:solidFill>
                <a:latin typeface="Century Gothic" panose="020B0502020202020204" pitchFamily="34" charset="0"/>
              </a:rPr>
              <a:t>.</a:t>
            </a:r>
          </a:p>
        </p:txBody>
      </p:sp>
      <p:sp>
        <p:nvSpPr>
          <p:cNvPr id="39" name="Rectangle 38">
            <a:extLst>
              <a:ext uri="{FF2B5EF4-FFF2-40B4-BE49-F238E27FC236}">
                <a16:creationId xmlns:a16="http://schemas.microsoft.com/office/drawing/2014/main" id="{C09674BE-2C99-49D4-82DF-28159E5B2FB3}"/>
              </a:ext>
            </a:extLst>
          </p:cNvPr>
          <p:cNvSpPr/>
          <p:nvPr/>
        </p:nvSpPr>
        <p:spPr>
          <a:xfrm>
            <a:off x="6524028" y="4194863"/>
            <a:ext cx="5264381" cy="830997"/>
          </a:xfrm>
          <a:prstGeom prst="rect">
            <a:avLst/>
          </a:prstGeom>
        </p:spPr>
        <p:txBody>
          <a:bodyPr wrap="square">
            <a:spAutoFit/>
          </a:bodyPr>
          <a:lstStyle/>
          <a:p>
            <a:pPr lvl="0">
              <a:defRPr/>
            </a:pP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ist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Tennis-Superstar, </a:t>
            </a:r>
            <a:r>
              <a:rPr lang="en-GB" sz="2400" b="1" dirty="0">
                <a:solidFill>
                  <a:srgbClr val="FA6500"/>
                </a:solidFill>
                <a:latin typeface="Century Gothic" panose="020B0502020202020204" pitchFamily="34" charset="0"/>
              </a:rPr>
              <a:t>[7] </a:t>
            </a:r>
            <a:br>
              <a:rPr lang="en-GB" sz="2400" dirty="0">
                <a:solidFill>
                  <a:srgbClr val="115076"/>
                </a:solidFill>
                <a:latin typeface="Century Gothic" panose="020B0502020202020204" pitchFamily="34" charset="0"/>
              </a:rPr>
            </a:br>
            <a:r>
              <a:rPr lang="en-GB" sz="2400" dirty="0" err="1">
                <a:solidFill>
                  <a:srgbClr val="115076"/>
                </a:solidFill>
                <a:latin typeface="Century Gothic" panose="020B0502020202020204" pitchFamily="34" charset="0"/>
              </a:rPr>
              <a:t>weil</a:t>
            </a:r>
            <a:r>
              <a:rPr lang="en-GB" sz="2400" dirty="0">
                <a:solidFill>
                  <a:srgbClr val="115076"/>
                </a:solidFill>
                <a:latin typeface="Century Gothic" panose="020B0502020202020204" pitchFamily="34" charset="0"/>
              </a:rPr>
              <a:t> / und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hat 20 Grand Slams.</a:t>
            </a:r>
          </a:p>
        </p:txBody>
      </p:sp>
      <p:sp>
        <p:nvSpPr>
          <p:cNvPr id="41" name="Rectangle 40">
            <a:extLst>
              <a:ext uri="{FF2B5EF4-FFF2-40B4-BE49-F238E27FC236}">
                <a16:creationId xmlns:a16="http://schemas.microsoft.com/office/drawing/2014/main" id="{64147331-ED69-4AD8-BFD4-4C18618C1F0D}"/>
              </a:ext>
            </a:extLst>
          </p:cNvPr>
          <p:cNvSpPr/>
          <p:nvPr/>
        </p:nvSpPr>
        <p:spPr>
          <a:xfrm>
            <a:off x="6525185" y="4982584"/>
            <a:ext cx="4574716" cy="1200329"/>
          </a:xfrm>
          <a:prstGeom prst="rect">
            <a:avLst/>
          </a:prstGeom>
        </p:spPr>
        <p:txBody>
          <a:bodyPr wrap="square">
            <a:spAutoFit/>
          </a:bodyPr>
          <a:lstStyle/>
          <a:p>
            <a:pPr lvl="0">
              <a:defRPr/>
            </a:pP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ist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sogar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besser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als</a:t>
            </a:r>
            <a:r>
              <a:rPr lang="en-GB" sz="2400" dirty="0">
                <a:solidFill>
                  <a:srgbClr val="115076"/>
                </a:solidFill>
                <a:latin typeface="Century Gothic" panose="020B0502020202020204" pitchFamily="34" charset="0"/>
              </a:rPr>
              <a:t> Andy Murray, </a:t>
            </a:r>
            <a:r>
              <a:rPr lang="en-GB" sz="2400" b="1" dirty="0">
                <a:solidFill>
                  <a:srgbClr val="FA6500"/>
                </a:solidFill>
                <a:latin typeface="Century Gothic" panose="020B0502020202020204" pitchFamily="34" charset="0"/>
              </a:rPr>
              <a:t>[8] </a:t>
            </a:r>
            <a:r>
              <a:rPr lang="en-GB" sz="2400" dirty="0" err="1">
                <a:solidFill>
                  <a:srgbClr val="115076"/>
                </a:solidFill>
                <a:latin typeface="Century Gothic" panose="020B0502020202020204" pitchFamily="34" charset="0"/>
              </a:rPr>
              <a:t>nachdem</a:t>
            </a:r>
            <a:r>
              <a:rPr lang="en-GB" sz="2400" dirty="0">
                <a:solidFill>
                  <a:srgbClr val="115076"/>
                </a:solidFill>
                <a:latin typeface="Century Gothic" panose="020B0502020202020204" pitchFamily="34" charset="0"/>
              </a:rPr>
              <a:t> / </a:t>
            </a:r>
            <a:r>
              <a:rPr lang="en-GB" sz="2400" dirty="0" err="1">
                <a:solidFill>
                  <a:srgbClr val="115076"/>
                </a:solidFill>
                <a:latin typeface="Century Gothic" panose="020B0502020202020204" pitchFamily="34" charset="0"/>
              </a:rPr>
              <a:t>denn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14 Mal der </a:t>
            </a:r>
            <a:r>
              <a:rPr lang="en-GB" sz="2400" dirty="0" err="1">
                <a:solidFill>
                  <a:srgbClr val="115076"/>
                </a:solidFill>
                <a:latin typeface="Century Gothic" panose="020B0502020202020204" pitchFamily="34" charset="0"/>
              </a:rPr>
              <a:t>Sieger</a:t>
            </a:r>
            <a:r>
              <a:rPr lang="en-GB" sz="2400" dirty="0">
                <a:solidFill>
                  <a:srgbClr val="115076"/>
                </a:solidFill>
                <a:latin typeface="Century Gothic" panose="020B0502020202020204" pitchFamily="34" charset="0"/>
              </a:rPr>
              <a:t> war. </a:t>
            </a:r>
          </a:p>
        </p:txBody>
      </p:sp>
      <p:sp>
        <p:nvSpPr>
          <p:cNvPr id="42" name="Speech Bubble: Rectangle with Corners Rounded 41">
            <a:extLst>
              <a:ext uri="{FF2B5EF4-FFF2-40B4-BE49-F238E27FC236}">
                <a16:creationId xmlns:a16="http://schemas.microsoft.com/office/drawing/2014/main" id="{EEB50F1E-0CC8-4F7D-82B9-CA00FF93CC1F}"/>
              </a:ext>
            </a:extLst>
          </p:cNvPr>
          <p:cNvSpPr/>
          <p:nvPr/>
        </p:nvSpPr>
        <p:spPr>
          <a:xfrm>
            <a:off x="290535" y="2423415"/>
            <a:ext cx="5816505" cy="3867206"/>
          </a:xfrm>
          <a:prstGeom prst="wedgeRoundRectCallout">
            <a:avLst>
              <a:gd name="adj1" fmla="val 20150"/>
              <a:gd name="adj2" fmla="val -55746"/>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latin typeface="Century Gothic" panose="020B0502020202020204" pitchFamily="34" charset="0"/>
            </a:endParaRPr>
          </a:p>
        </p:txBody>
      </p:sp>
      <p:sp>
        <p:nvSpPr>
          <p:cNvPr id="31" name="Rectangle 30">
            <a:extLst>
              <a:ext uri="{FF2B5EF4-FFF2-40B4-BE49-F238E27FC236}">
                <a16:creationId xmlns:a16="http://schemas.microsoft.com/office/drawing/2014/main" id="{818F5FA6-D64B-4168-8ED0-71ABFF2D5FC8}"/>
              </a:ext>
            </a:extLst>
          </p:cNvPr>
          <p:cNvSpPr/>
          <p:nvPr/>
        </p:nvSpPr>
        <p:spPr>
          <a:xfrm>
            <a:off x="366181" y="2453207"/>
            <a:ext cx="5786173" cy="830997"/>
          </a:xfrm>
          <a:prstGeom prst="rect">
            <a:avLst/>
          </a:prstGeom>
        </p:spPr>
        <p:txBody>
          <a:bodyPr wrap="square">
            <a:spAutoFit/>
          </a:bodyPr>
          <a:lstStyle/>
          <a:p>
            <a:pPr lvl="0"/>
            <a:r>
              <a:rPr lang="en-GB" sz="2400" dirty="0">
                <a:solidFill>
                  <a:srgbClr val="115076"/>
                </a:solidFill>
                <a:latin typeface="Century Gothic" panose="020B0502020202020204" pitchFamily="34" charset="0"/>
              </a:rPr>
              <a:t>Arnold </a:t>
            </a:r>
            <a:r>
              <a:rPr lang="en-GB" sz="2400" dirty="0" err="1">
                <a:solidFill>
                  <a:srgbClr val="115076"/>
                </a:solidFill>
                <a:latin typeface="Century Gothic" panose="020B0502020202020204" pitchFamily="34" charset="0"/>
              </a:rPr>
              <a:t>kommt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aus</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Österreich</a:t>
            </a:r>
            <a:r>
              <a:rPr lang="en-GB" sz="2400" dirty="0">
                <a:solidFill>
                  <a:srgbClr val="115076"/>
                </a:solidFill>
                <a:latin typeface="Century Gothic" panose="020B0502020202020204" pitchFamily="34" charset="0"/>
              </a:rPr>
              <a:t>,</a:t>
            </a:r>
            <a:r>
              <a:rPr lang="en-GB" sz="2400" b="1" dirty="0">
                <a:solidFill>
                  <a:srgbClr val="FA6500"/>
                </a:solidFill>
                <a:latin typeface="Century Gothic" panose="020B0502020202020204" pitchFamily="34" charset="0"/>
              </a:rPr>
              <a:t>[1] </a:t>
            </a:r>
            <a:r>
              <a:rPr lang="en-GB" sz="2400" b="1" dirty="0" err="1">
                <a:solidFill>
                  <a:srgbClr val="115076"/>
                </a:solidFill>
                <a:latin typeface="Century Gothic" panose="020B0502020202020204" pitchFamily="34" charset="0"/>
              </a:rPr>
              <a:t>nachdem</a:t>
            </a:r>
            <a:r>
              <a:rPr lang="en-GB" sz="2400" dirty="0">
                <a:solidFill>
                  <a:srgbClr val="115076"/>
                </a:solidFill>
                <a:latin typeface="Century Gothic" panose="020B0502020202020204" pitchFamily="34" charset="0"/>
              </a:rPr>
              <a:t> / </a:t>
            </a:r>
            <a:r>
              <a:rPr lang="en-GB" sz="2400" b="1" dirty="0" err="1">
                <a:solidFill>
                  <a:srgbClr val="115076"/>
                </a:solidFill>
                <a:latin typeface="Century Gothic" panose="020B0502020202020204" pitchFamily="34" charset="0"/>
              </a:rPr>
              <a:t>aber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wohnt</a:t>
            </a:r>
            <a:r>
              <a:rPr lang="en-GB" sz="2400" dirty="0">
                <a:solidFill>
                  <a:srgbClr val="115076"/>
                </a:solidFill>
                <a:latin typeface="Century Gothic" panose="020B0502020202020204" pitchFamily="34" charset="0"/>
              </a:rPr>
              <a:t> in den USA.</a:t>
            </a:r>
            <a:endParaRPr lang="en-GB" sz="2400" dirty="0">
              <a:solidFill>
                <a:prstClr val="white"/>
              </a:solidFill>
              <a:latin typeface="Century Gothic" panose="020B0502020202020204" pitchFamily="34" charset="0"/>
            </a:endParaRPr>
          </a:p>
        </p:txBody>
      </p:sp>
      <p:sp>
        <p:nvSpPr>
          <p:cNvPr id="43" name="Rectangle 42">
            <a:extLst>
              <a:ext uri="{FF2B5EF4-FFF2-40B4-BE49-F238E27FC236}">
                <a16:creationId xmlns:a16="http://schemas.microsoft.com/office/drawing/2014/main" id="{BA21BB0B-E6E8-41C0-8732-D6086D6A213C}"/>
              </a:ext>
            </a:extLst>
          </p:cNvPr>
          <p:cNvSpPr/>
          <p:nvPr/>
        </p:nvSpPr>
        <p:spPr>
          <a:xfrm>
            <a:off x="312779" y="4353188"/>
            <a:ext cx="5481021" cy="830997"/>
          </a:xfrm>
          <a:prstGeom prst="rect">
            <a:avLst/>
          </a:prstGeom>
        </p:spPr>
        <p:txBody>
          <a:bodyPr wrap="square">
            <a:spAutoFit/>
          </a:bodyPr>
          <a:lstStyle/>
          <a:p>
            <a:pPr lvl="0"/>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war </a:t>
            </a:r>
            <a:r>
              <a:rPr lang="en-GB" sz="2400" dirty="0" err="1">
                <a:solidFill>
                  <a:srgbClr val="115076"/>
                </a:solidFill>
                <a:latin typeface="Century Gothic" panose="020B0502020202020204" pitchFamily="34" charset="0"/>
              </a:rPr>
              <a:t>dann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Schauspieler</a:t>
            </a:r>
            <a:r>
              <a:rPr lang="en-GB" sz="2400" dirty="0">
                <a:solidFill>
                  <a:srgbClr val="115076"/>
                </a:solidFill>
                <a:latin typeface="Century Gothic" panose="020B0502020202020204" pitchFamily="34" charset="0"/>
              </a:rPr>
              <a:t>, </a:t>
            </a:r>
            <a:r>
              <a:rPr lang="en-GB" sz="2400" b="1" dirty="0">
                <a:solidFill>
                  <a:srgbClr val="FA6500"/>
                </a:solidFill>
                <a:latin typeface="Century Gothic" panose="020B0502020202020204" pitchFamily="34" charset="0"/>
              </a:rPr>
              <a:t>[3] </a:t>
            </a:r>
            <a:br>
              <a:rPr lang="en-GB" sz="2400" dirty="0">
                <a:solidFill>
                  <a:srgbClr val="115076"/>
                </a:solidFill>
                <a:latin typeface="Century Gothic" panose="020B0502020202020204" pitchFamily="34" charset="0"/>
              </a:rPr>
            </a:br>
            <a:r>
              <a:rPr lang="en-GB" sz="2400" dirty="0">
                <a:solidFill>
                  <a:srgbClr val="115076"/>
                </a:solidFill>
                <a:latin typeface="Century Gothic" panose="020B0502020202020204" pitchFamily="34" charset="0"/>
              </a:rPr>
              <a:t>bevor / und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auch</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Politiker</a:t>
            </a:r>
            <a:r>
              <a:rPr lang="en-GB" sz="2400" dirty="0">
                <a:solidFill>
                  <a:srgbClr val="115076"/>
                </a:solidFill>
                <a:latin typeface="Century Gothic" panose="020B0502020202020204" pitchFamily="34" charset="0"/>
              </a:rPr>
              <a:t> war.</a:t>
            </a:r>
            <a:endParaRPr lang="en-GB" sz="2400" dirty="0">
              <a:solidFill>
                <a:prstClr val="white"/>
              </a:solidFill>
              <a:latin typeface="Century Gothic" panose="020B0502020202020204" pitchFamily="34" charset="0"/>
            </a:endParaRPr>
          </a:p>
        </p:txBody>
      </p:sp>
      <p:sp>
        <p:nvSpPr>
          <p:cNvPr id="44" name="Rectangle 43">
            <a:extLst>
              <a:ext uri="{FF2B5EF4-FFF2-40B4-BE49-F238E27FC236}">
                <a16:creationId xmlns:a16="http://schemas.microsoft.com/office/drawing/2014/main" id="{539FA736-38C0-4C47-AC8D-E2B2A6FFE5FF}"/>
              </a:ext>
            </a:extLst>
          </p:cNvPr>
          <p:cNvSpPr/>
          <p:nvPr/>
        </p:nvSpPr>
        <p:spPr>
          <a:xfrm>
            <a:off x="290535" y="3347991"/>
            <a:ext cx="5481021" cy="830997"/>
          </a:xfrm>
          <a:prstGeom prst="rect">
            <a:avLst/>
          </a:prstGeom>
        </p:spPr>
        <p:txBody>
          <a:bodyPr wrap="square">
            <a:spAutoFit/>
          </a:bodyPr>
          <a:lstStyle/>
          <a:p>
            <a:pPr lvl="0"/>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war </a:t>
            </a:r>
            <a:r>
              <a:rPr lang="en-GB" sz="2400" dirty="0" err="1">
                <a:solidFill>
                  <a:srgbClr val="115076"/>
                </a:solidFill>
                <a:latin typeface="Century Gothic" panose="020B0502020202020204" pitchFamily="34" charset="0"/>
              </a:rPr>
              <a:t>früher</a:t>
            </a:r>
            <a:r>
              <a:rPr lang="en-GB" sz="2400" dirty="0">
                <a:solidFill>
                  <a:srgbClr val="115076"/>
                </a:solidFill>
                <a:latin typeface="Century Gothic" panose="020B0502020202020204" pitchFamily="34" charset="0"/>
              </a:rPr>
              <a:t> Bodybuilder,</a:t>
            </a:r>
            <a:r>
              <a:rPr lang="en-GB" sz="2400" dirty="0">
                <a:solidFill>
                  <a:srgbClr val="FA6500"/>
                </a:solidFill>
                <a:latin typeface="Century Gothic" panose="020B0502020202020204" pitchFamily="34" charset="0"/>
              </a:rPr>
              <a:t>[2] </a:t>
            </a:r>
            <a:br>
              <a:rPr lang="en-GB" sz="2400" dirty="0">
                <a:solidFill>
                  <a:srgbClr val="FA6500"/>
                </a:solidFill>
                <a:latin typeface="Century Gothic" panose="020B0502020202020204" pitchFamily="34" charset="0"/>
              </a:rPr>
            </a:br>
            <a:r>
              <a:rPr lang="en-GB" sz="2400" dirty="0" err="1">
                <a:solidFill>
                  <a:srgbClr val="115076"/>
                </a:solidFill>
                <a:latin typeface="Century Gothic" panose="020B0502020202020204" pitchFamily="34" charset="0"/>
              </a:rPr>
              <a:t>denn</a:t>
            </a:r>
            <a:r>
              <a:rPr lang="en-GB" sz="2400" dirty="0">
                <a:solidFill>
                  <a:srgbClr val="115076"/>
                </a:solidFill>
                <a:latin typeface="Century Gothic" panose="020B0502020202020204" pitchFamily="34" charset="0"/>
              </a:rPr>
              <a:t> / </a:t>
            </a:r>
            <a:r>
              <a:rPr lang="en-GB" sz="2400" dirty="0" err="1">
                <a:solidFill>
                  <a:srgbClr val="115076"/>
                </a:solidFill>
                <a:latin typeface="Century Gothic" panose="020B0502020202020204" pitchFamily="34" charset="0"/>
              </a:rPr>
              <a:t>als</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jünger</a:t>
            </a:r>
            <a:r>
              <a:rPr lang="en-GB" sz="2400" dirty="0">
                <a:solidFill>
                  <a:srgbClr val="115076"/>
                </a:solidFill>
                <a:latin typeface="Century Gothic" panose="020B0502020202020204" pitchFamily="34" charset="0"/>
              </a:rPr>
              <a:t> war.</a:t>
            </a:r>
            <a:endParaRPr lang="en-GB" sz="2400" dirty="0">
              <a:solidFill>
                <a:prstClr val="white"/>
              </a:solidFill>
              <a:latin typeface="Century Gothic" panose="020B0502020202020204" pitchFamily="34" charset="0"/>
            </a:endParaRPr>
          </a:p>
        </p:txBody>
      </p:sp>
      <p:sp>
        <p:nvSpPr>
          <p:cNvPr id="45" name="Rectangle 44">
            <a:extLst>
              <a:ext uri="{FF2B5EF4-FFF2-40B4-BE49-F238E27FC236}">
                <a16:creationId xmlns:a16="http://schemas.microsoft.com/office/drawing/2014/main" id="{F5F9FC55-AF2A-44DA-834B-0D9FA166C1A6}"/>
              </a:ext>
            </a:extLst>
          </p:cNvPr>
          <p:cNvSpPr/>
          <p:nvPr/>
        </p:nvSpPr>
        <p:spPr>
          <a:xfrm>
            <a:off x="290535" y="5289081"/>
            <a:ext cx="5711010" cy="830997"/>
          </a:xfrm>
          <a:prstGeom prst="rect">
            <a:avLst/>
          </a:prstGeom>
        </p:spPr>
        <p:txBody>
          <a:bodyPr wrap="square">
            <a:spAutoFit/>
          </a:bodyPr>
          <a:lstStyle/>
          <a:p>
            <a:pPr lvl="0"/>
            <a:r>
              <a:rPr lang="en-GB" sz="2400" dirty="0" err="1">
                <a:solidFill>
                  <a:srgbClr val="115076"/>
                </a:solidFill>
                <a:latin typeface="Century Gothic" panose="020B0502020202020204" pitchFamily="34" charset="0"/>
              </a:rPr>
              <a:t>Jetzt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ist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fast </a:t>
            </a:r>
            <a:r>
              <a:rPr lang="en-GB" sz="2400" dirty="0" err="1">
                <a:solidFill>
                  <a:srgbClr val="115076"/>
                </a:solidFill>
                <a:latin typeface="Century Gothic" panose="020B0502020202020204" pitchFamily="34" charset="0"/>
              </a:rPr>
              <a:t>Veganer</a:t>
            </a:r>
            <a:r>
              <a:rPr lang="en-GB" sz="2400" dirty="0">
                <a:solidFill>
                  <a:srgbClr val="115076"/>
                </a:solidFill>
                <a:latin typeface="Century Gothic" panose="020B0502020202020204" pitchFamily="34" charset="0"/>
              </a:rPr>
              <a:t> </a:t>
            </a:r>
            <a:r>
              <a:rPr lang="en-GB" sz="2400" b="1" dirty="0">
                <a:solidFill>
                  <a:srgbClr val="FA6500"/>
                </a:solidFill>
                <a:latin typeface="Century Gothic" panose="020B0502020202020204" pitchFamily="34" charset="0"/>
              </a:rPr>
              <a:t>[4] </a:t>
            </a:r>
            <a:r>
              <a:rPr lang="en-GB" sz="2400" dirty="0">
                <a:solidFill>
                  <a:srgbClr val="115076"/>
                </a:solidFill>
                <a:latin typeface="Century Gothic" panose="020B0502020202020204" pitchFamily="34" charset="0"/>
              </a:rPr>
              <a:t>und / </a:t>
            </a:r>
            <a:r>
              <a:rPr lang="en-GB" sz="2400" dirty="0" err="1">
                <a:solidFill>
                  <a:srgbClr val="115076"/>
                </a:solidFill>
                <a:latin typeface="Century Gothic" panose="020B0502020202020204" pitchFamily="34" charset="0"/>
              </a:rPr>
              <a:t>weil</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findet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Fleisch</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essen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ungesund</a:t>
            </a:r>
            <a:r>
              <a:rPr lang="en-GB" sz="2400" dirty="0">
                <a:solidFill>
                  <a:srgbClr val="115076"/>
                </a:solidFill>
                <a:latin typeface="Century Gothic" panose="020B0502020202020204" pitchFamily="34" charset="0"/>
              </a:rPr>
              <a:t>.</a:t>
            </a:r>
            <a:endParaRPr lang="en-GB" sz="2400" dirty="0">
              <a:solidFill>
                <a:prstClr val="white"/>
              </a:solidFill>
              <a:latin typeface="Century Gothic" panose="020B0502020202020204" pitchFamily="34" charset="0"/>
            </a:endParaRPr>
          </a:p>
        </p:txBody>
      </p:sp>
      <p:pic>
        <p:nvPicPr>
          <p:cNvPr id="2049" name="Picture 2048">
            <a:extLst>
              <a:ext uri="{FF2B5EF4-FFF2-40B4-BE49-F238E27FC236}">
                <a16:creationId xmlns:a16="http://schemas.microsoft.com/office/drawing/2014/main" id="{73A5AE57-1BF1-474A-A8D7-3F3FA9D4A8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7690" y="3428682"/>
            <a:ext cx="850019" cy="1235055"/>
          </a:xfrm>
          <a:prstGeom prst="rect">
            <a:avLst/>
          </a:prstGeom>
          <a:effectLst>
            <a:outerShdw blurRad="50800" dist="38100" dir="5400000" algn="t" rotWithShape="0">
              <a:prstClr val="black">
                <a:alpha val="40000"/>
              </a:prstClr>
            </a:outerShdw>
          </a:effectLst>
        </p:spPr>
      </p:pic>
      <p:pic>
        <p:nvPicPr>
          <p:cNvPr id="2053" name="Picture 2052">
            <a:extLst>
              <a:ext uri="{FF2B5EF4-FFF2-40B4-BE49-F238E27FC236}">
                <a16:creationId xmlns:a16="http://schemas.microsoft.com/office/drawing/2014/main" id="{57D3B41B-AEB7-4DD8-B1F3-5D6C9DC31D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0322" y="491279"/>
            <a:ext cx="1105283" cy="1406882"/>
          </a:xfrm>
          <a:prstGeom prst="rect">
            <a:avLst/>
          </a:prstGeom>
          <a:effectLst>
            <a:outerShdw blurRad="50800" dist="38100" dir="5400000" algn="t" rotWithShape="0">
              <a:prstClr val="black">
                <a:alpha val="40000"/>
              </a:prstClr>
            </a:outerShdw>
          </a:effectLst>
        </p:spPr>
      </p:pic>
      <p:pic>
        <p:nvPicPr>
          <p:cNvPr id="2057" name="Picture 2056" descr="A person hitting a tennis ball with a racket&#10;&#10;Description automatically generated">
            <a:extLst>
              <a:ext uri="{FF2B5EF4-FFF2-40B4-BE49-F238E27FC236}">
                <a16:creationId xmlns:a16="http://schemas.microsoft.com/office/drawing/2014/main" id="{A9ED039E-A45C-421B-8466-40985F5D8E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73574" y="574919"/>
            <a:ext cx="1041874" cy="1317185"/>
          </a:xfrm>
          <a:prstGeom prst="rect">
            <a:avLst/>
          </a:prstGeom>
          <a:effectLst>
            <a:outerShdw blurRad="50800" dist="38100" dir="5400000" algn="t" rotWithShape="0">
              <a:prstClr val="black">
                <a:alpha val="40000"/>
              </a:prstClr>
            </a:outerShdw>
          </a:effectLst>
        </p:spPr>
      </p:pic>
      <p:pic>
        <p:nvPicPr>
          <p:cNvPr id="2056" name="Picture 8" descr="Austria, Flag, National, Symbol, Country, Europe">
            <a:extLst>
              <a:ext uri="{FF2B5EF4-FFF2-40B4-BE49-F238E27FC236}">
                <a16:creationId xmlns:a16="http://schemas.microsoft.com/office/drawing/2014/main" id="{450298A3-670A-4748-9B7C-0910C7DE03F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6182" y="1380462"/>
            <a:ext cx="974773" cy="6823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Switzerland, Swiss, Flag, Country, Nationality, Square">
            <a:extLst>
              <a:ext uri="{FF2B5EF4-FFF2-40B4-BE49-F238E27FC236}">
                <a16:creationId xmlns:a16="http://schemas.microsoft.com/office/drawing/2014/main" id="{83B17216-2EDA-43E1-B5C7-47794E15EB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21201" y="1255723"/>
            <a:ext cx="950400" cy="9504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2054DF7-BEEE-46E3-952C-26F13133A1C2}"/>
              </a:ext>
            </a:extLst>
          </p:cNvPr>
          <p:cNvSpPr txBox="1"/>
          <p:nvPr/>
        </p:nvSpPr>
        <p:spPr>
          <a:xfrm>
            <a:off x="1064303" y="1468991"/>
            <a:ext cx="3345553" cy="830997"/>
          </a:xfrm>
          <a:prstGeom prst="rect">
            <a:avLst/>
          </a:prstGeom>
          <a:noFill/>
        </p:spPr>
        <p:txBody>
          <a:bodyPr wrap="square" rtlCol="0">
            <a:spAutoFit/>
          </a:bodyPr>
          <a:lstStyle/>
          <a:p>
            <a:pPr algn="ctr"/>
            <a:r>
              <a:rPr lang="en-US" sz="2400" dirty="0">
                <a:solidFill>
                  <a:srgbClr val="115076"/>
                </a:solidFill>
                <a:latin typeface="Century Gothic" panose="020B0502020202020204" pitchFamily="34" charset="0"/>
              </a:rPr>
              <a:t>Arnold </a:t>
            </a:r>
            <a:br>
              <a:rPr lang="en-US" sz="2400" dirty="0">
                <a:solidFill>
                  <a:srgbClr val="115076"/>
                </a:solidFill>
                <a:latin typeface="Century Gothic" panose="020B0502020202020204" pitchFamily="34" charset="0"/>
              </a:rPr>
            </a:br>
            <a:r>
              <a:rPr lang="en-US" sz="2400" dirty="0">
                <a:solidFill>
                  <a:srgbClr val="115076"/>
                </a:solidFill>
                <a:latin typeface="Century Gothic" panose="020B0502020202020204" pitchFamily="34" charset="0"/>
              </a:rPr>
              <a:t>Schwarzenegger</a:t>
            </a:r>
            <a:endParaRPr lang="en-GB" sz="2400" dirty="0">
              <a:solidFill>
                <a:srgbClr val="115076"/>
              </a:solidFill>
              <a:latin typeface="Century Gothic" panose="020B0502020202020204" pitchFamily="34" charset="0"/>
            </a:endParaRPr>
          </a:p>
        </p:txBody>
      </p:sp>
      <p:sp>
        <p:nvSpPr>
          <p:cNvPr id="37" name="TextBox 36">
            <a:extLst>
              <a:ext uri="{FF2B5EF4-FFF2-40B4-BE49-F238E27FC236}">
                <a16:creationId xmlns:a16="http://schemas.microsoft.com/office/drawing/2014/main" id="{95D0209B-A221-4831-921E-6FBF168DB89E}"/>
              </a:ext>
            </a:extLst>
          </p:cNvPr>
          <p:cNvSpPr txBox="1"/>
          <p:nvPr/>
        </p:nvSpPr>
        <p:spPr>
          <a:xfrm>
            <a:off x="5011277" y="1803281"/>
            <a:ext cx="3084585" cy="461665"/>
          </a:xfrm>
          <a:prstGeom prst="rect">
            <a:avLst/>
          </a:prstGeom>
          <a:noFill/>
        </p:spPr>
        <p:txBody>
          <a:bodyPr wrap="square" rtlCol="0">
            <a:spAutoFit/>
          </a:bodyPr>
          <a:lstStyle/>
          <a:p>
            <a:pPr algn="ctr"/>
            <a:r>
              <a:rPr lang="en-US" sz="2400" dirty="0">
                <a:solidFill>
                  <a:schemeClr val="accent5">
                    <a:lumMod val="50000"/>
                  </a:schemeClr>
                </a:solidFill>
                <a:latin typeface="Century Gothic" panose="020B0502020202020204" pitchFamily="34" charset="0"/>
              </a:rPr>
              <a:t>Roger Federer</a:t>
            </a:r>
            <a:endParaRPr lang="en-GB" sz="2400" dirty="0">
              <a:solidFill>
                <a:schemeClr val="accent5">
                  <a:lumMod val="50000"/>
                </a:schemeClr>
              </a:solidFill>
              <a:latin typeface="Century Gothic" panose="020B0502020202020204" pitchFamily="34" charset="0"/>
            </a:endParaRPr>
          </a:p>
        </p:txBody>
      </p:sp>
      <p:sp>
        <p:nvSpPr>
          <p:cNvPr id="2058" name="Rectangle: Rounded Corners 2057">
            <a:extLst>
              <a:ext uri="{FF2B5EF4-FFF2-40B4-BE49-F238E27FC236}">
                <a16:creationId xmlns:a16="http://schemas.microsoft.com/office/drawing/2014/main" id="{744AED16-A1CC-4E46-B0AA-3C1BDEEDB96F}"/>
              </a:ext>
            </a:extLst>
          </p:cNvPr>
          <p:cNvSpPr/>
          <p:nvPr/>
        </p:nvSpPr>
        <p:spPr>
          <a:xfrm>
            <a:off x="366181" y="2860725"/>
            <a:ext cx="1750777"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D5CCABCF-8E58-4E4D-9129-E533C6F79688}"/>
              </a:ext>
            </a:extLst>
          </p:cNvPr>
          <p:cNvSpPr/>
          <p:nvPr/>
        </p:nvSpPr>
        <p:spPr>
          <a:xfrm>
            <a:off x="320846" y="3767708"/>
            <a:ext cx="1098536"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4" name="Rectangle: Rounded Corners 53">
            <a:extLst>
              <a:ext uri="{FF2B5EF4-FFF2-40B4-BE49-F238E27FC236}">
                <a16:creationId xmlns:a16="http://schemas.microsoft.com/office/drawing/2014/main" id="{395434FB-A5E6-45AF-8AD1-AD02314C5701}"/>
              </a:ext>
            </a:extLst>
          </p:cNvPr>
          <p:cNvSpPr/>
          <p:nvPr/>
        </p:nvSpPr>
        <p:spPr>
          <a:xfrm>
            <a:off x="1305869" y="4720421"/>
            <a:ext cx="811089"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5" name="Rectangle: Rounded Corners 54">
            <a:extLst>
              <a:ext uri="{FF2B5EF4-FFF2-40B4-BE49-F238E27FC236}">
                <a16:creationId xmlns:a16="http://schemas.microsoft.com/office/drawing/2014/main" id="{E14EDD3C-988C-41BC-BE34-A97A1811EEB4}"/>
              </a:ext>
            </a:extLst>
          </p:cNvPr>
          <p:cNvSpPr/>
          <p:nvPr/>
        </p:nvSpPr>
        <p:spPr>
          <a:xfrm>
            <a:off x="4933854" y="5321700"/>
            <a:ext cx="923782"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6" name="Rectangle: Rounded Corners 55">
            <a:extLst>
              <a:ext uri="{FF2B5EF4-FFF2-40B4-BE49-F238E27FC236}">
                <a16:creationId xmlns:a16="http://schemas.microsoft.com/office/drawing/2014/main" id="{F6CA3B4E-0B9F-4EF3-BF6F-E99DE1B600D7}"/>
              </a:ext>
            </a:extLst>
          </p:cNvPr>
          <p:cNvSpPr/>
          <p:nvPr/>
        </p:nvSpPr>
        <p:spPr>
          <a:xfrm>
            <a:off x="6495732" y="3031639"/>
            <a:ext cx="1098536"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7" name="Rectangle: Rounded Corners 56">
            <a:extLst>
              <a:ext uri="{FF2B5EF4-FFF2-40B4-BE49-F238E27FC236}">
                <a16:creationId xmlns:a16="http://schemas.microsoft.com/office/drawing/2014/main" id="{4DB22DC1-FDF3-4AE9-9D3B-4FC12A82699E}"/>
              </a:ext>
            </a:extLst>
          </p:cNvPr>
          <p:cNvSpPr/>
          <p:nvPr/>
        </p:nvSpPr>
        <p:spPr>
          <a:xfrm>
            <a:off x="9590731" y="3411464"/>
            <a:ext cx="873381"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8" name="Rectangle: Rounded Corners 57">
            <a:extLst>
              <a:ext uri="{FF2B5EF4-FFF2-40B4-BE49-F238E27FC236}">
                <a16:creationId xmlns:a16="http://schemas.microsoft.com/office/drawing/2014/main" id="{14FCF82B-FC89-479B-BF91-A6E17E9B3B68}"/>
              </a:ext>
            </a:extLst>
          </p:cNvPr>
          <p:cNvSpPr/>
          <p:nvPr/>
        </p:nvSpPr>
        <p:spPr>
          <a:xfrm>
            <a:off x="6397894" y="4670703"/>
            <a:ext cx="1098536"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9" name="Rectangle: Rounded Corners 58">
            <a:extLst>
              <a:ext uri="{FF2B5EF4-FFF2-40B4-BE49-F238E27FC236}">
                <a16:creationId xmlns:a16="http://schemas.microsoft.com/office/drawing/2014/main" id="{B69B774B-131C-4623-B5C6-DD86323D0BFC}"/>
              </a:ext>
            </a:extLst>
          </p:cNvPr>
          <p:cNvSpPr/>
          <p:nvPr/>
        </p:nvSpPr>
        <p:spPr>
          <a:xfrm>
            <a:off x="9799397" y="5380280"/>
            <a:ext cx="1098536"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059" name="TextBox 2058">
            <a:extLst>
              <a:ext uri="{FF2B5EF4-FFF2-40B4-BE49-F238E27FC236}">
                <a16:creationId xmlns:a16="http://schemas.microsoft.com/office/drawing/2014/main" id="{30A87766-3762-4D7F-897F-D9BBF08556E9}"/>
              </a:ext>
            </a:extLst>
          </p:cNvPr>
          <p:cNvSpPr txBox="1"/>
          <p:nvPr/>
        </p:nvSpPr>
        <p:spPr>
          <a:xfrm>
            <a:off x="7250891" y="663315"/>
            <a:ext cx="3728676" cy="830997"/>
          </a:xfrm>
          <a:prstGeom prst="rect">
            <a:avLst/>
          </a:prstGeom>
          <a:noFill/>
        </p:spPr>
        <p:txBody>
          <a:bodyPr wrap="square" rtlCol="0">
            <a:spAutoFit/>
          </a:bodyPr>
          <a:lstStyle/>
          <a:p>
            <a:pPr algn="l"/>
            <a:r>
              <a:rPr lang="en-GB" sz="2400" dirty="0" err="1">
                <a:solidFill>
                  <a:srgbClr val="115076"/>
                </a:solidFill>
                <a:latin typeface="Century Gothic" panose="020B0502020202020204" pitchFamily="34" charset="0"/>
              </a:rPr>
              <a:t>Schreib</a:t>
            </a:r>
            <a:r>
              <a:rPr lang="en-GB" sz="2400" dirty="0">
                <a:solidFill>
                  <a:srgbClr val="115076"/>
                </a:solidFill>
                <a:latin typeface="Century Gothic" panose="020B0502020202020204" pitchFamily="34" charset="0"/>
              </a:rPr>
              <a:t> 1-8 und die </a:t>
            </a:r>
            <a:r>
              <a:rPr lang="en-GB" sz="2400" dirty="0" err="1">
                <a:solidFill>
                  <a:srgbClr val="115076"/>
                </a:solidFill>
                <a:latin typeface="Century Gothic" panose="020B0502020202020204" pitchFamily="34" charset="0"/>
              </a:rPr>
              <a:t>richtige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Konjunktion</a:t>
            </a:r>
            <a:r>
              <a:rPr lang="en-GB" sz="2400" dirty="0">
                <a:solidFill>
                  <a:srgbClr val="115076"/>
                </a:solidFill>
                <a:latin typeface="Century Gothic" panose="020B0502020202020204" pitchFamily="34" charset="0"/>
              </a:rPr>
              <a:t>.</a:t>
            </a:r>
          </a:p>
        </p:txBody>
      </p:sp>
      <p:sp>
        <p:nvSpPr>
          <p:cNvPr id="61" name="Speech Bubble: Rectangle with Corners Rounded 60">
            <a:extLst>
              <a:ext uri="{FF2B5EF4-FFF2-40B4-BE49-F238E27FC236}">
                <a16:creationId xmlns:a16="http://schemas.microsoft.com/office/drawing/2014/main" id="{64811C1F-4A8F-4599-A870-1DF51452CE32}"/>
              </a:ext>
            </a:extLst>
          </p:cNvPr>
          <p:cNvSpPr/>
          <p:nvPr/>
        </p:nvSpPr>
        <p:spPr>
          <a:xfrm>
            <a:off x="8486808" y="1545762"/>
            <a:ext cx="2668108" cy="724059"/>
          </a:xfrm>
          <a:prstGeom prst="wedgeRoundRectCallout">
            <a:avLst>
              <a:gd name="adj1" fmla="val 49235"/>
              <a:gd name="adj2" fmla="val 2051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Zwillinge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twin</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Sieger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latin typeface="Century Gothic" panose="020B0502020202020204" pitchFamily="34" charset="0"/>
              </a:rPr>
              <a:t>– winner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1943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P spid="53" grpId="0" animBg="1"/>
      <p:bldP spid="54" grpId="0" animBg="1"/>
      <p:bldP spid="55" grpId="0" animBg="1"/>
      <p:bldP spid="56" grpId="0" animBg="1"/>
      <p:bldP spid="57" grpId="0" animBg="1"/>
      <p:bldP spid="58" grpId="0" animBg="1"/>
      <p:bldP spid="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803"/>
            <a:ext cx="3995473" cy="869950"/>
          </a:xfrm>
          <a:prstGeom prst="rect">
            <a:avLst/>
          </a:prstGeom>
        </p:spPr>
      </p:pic>
      <p:sp>
        <p:nvSpPr>
          <p:cNvPr id="4" name="Title 3"/>
          <p:cNvSpPr>
            <a:spLocks noGrp="1"/>
          </p:cNvSpPr>
          <p:nvPr>
            <p:ph type="title"/>
          </p:nvPr>
        </p:nvSpPr>
        <p:spPr>
          <a:xfrm>
            <a:off x="-77590" y="245532"/>
            <a:ext cx="3745089" cy="707849"/>
          </a:xfrm>
        </p:spPr>
        <p:txBody>
          <a:bodyPr>
            <a:normAutofit fontScale="90000"/>
          </a:bodyPr>
          <a:lstStyle/>
          <a:p>
            <a:r>
              <a:rPr lang="en-GB" sz="3600" b="1" dirty="0">
                <a:solidFill>
                  <a:schemeClr val="bg1"/>
                </a:solidFill>
              </a:rPr>
              <a:t>Sie </a:t>
            </a:r>
            <a:r>
              <a:rPr lang="en-GB" sz="3600" b="1" dirty="0" err="1">
                <a:solidFill>
                  <a:schemeClr val="bg1"/>
                </a:solidFill>
              </a:rPr>
              <a:t>sind</a:t>
            </a:r>
            <a:r>
              <a:rPr lang="en-GB" sz="3600" b="1" dirty="0">
                <a:solidFill>
                  <a:schemeClr val="bg1"/>
                </a:solidFill>
              </a:rPr>
              <a:t> </a:t>
            </a:r>
            <a:r>
              <a:rPr lang="en-GB" sz="3600" b="1" dirty="0" err="1">
                <a:solidFill>
                  <a:schemeClr val="bg1"/>
                </a:solidFill>
              </a:rPr>
              <a:t>bekannt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Speech Bubble: Rectangle with Corners Rounded 41">
            <a:extLst>
              <a:ext uri="{FF2B5EF4-FFF2-40B4-BE49-F238E27FC236}">
                <a16:creationId xmlns:a16="http://schemas.microsoft.com/office/drawing/2014/main" id="{EEB50F1E-0CC8-4F7D-82B9-CA00FF93CC1F}"/>
              </a:ext>
            </a:extLst>
          </p:cNvPr>
          <p:cNvSpPr/>
          <p:nvPr/>
        </p:nvSpPr>
        <p:spPr>
          <a:xfrm>
            <a:off x="229278" y="2423415"/>
            <a:ext cx="5816505" cy="3867206"/>
          </a:xfrm>
          <a:prstGeom prst="wedgeRoundRectCallout">
            <a:avLst>
              <a:gd name="adj1" fmla="val 20150"/>
              <a:gd name="adj2" fmla="val -55746"/>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latin typeface="Century Gothic" panose="020B0502020202020204" pitchFamily="34" charset="0"/>
            </a:endParaRPr>
          </a:p>
        </p:txBody>
      </p:sp>
      <p:sp>
        <p:nvSpPr>
          <p:cNvPr id="31" name="Rectangle 30">
            <a:extLst>
              <a:ext uri="{FF2B5EF4-FFF2-40B4-BE49-F238E27FC236}">
                <a16:creationId xmlns:a16="http://schemas.microsoft.com/office/drawing/2014/main" id="{818F5FA6-D64B-4168-8ED0-71ABFF2D5FC8}"/>
              </a:ext>
            </a:extLst>
          </p:cNvPr>
          <p:cNvSpPr/>
          <p:nvPr/>
        </p:nvSpPr>
        <p:spPr>
          <a:xfrm>
            <a:off x="366181" y="2453207"/>
            <a:ext cx="5481021" cy="830997"/>
          </a:xfrm>
          <a:prstGeom prst="rect">
            <a:avLst/>
          </a:prstGeom>
        </p:spPr>
        <p:txBody>
          <a:bodyPr wrap="square">
            <a:spAutoFit/>
          </a:bodyPr>
          <a:lstStyle/>
          <a:p>
            <a:pPr lvl="0"/>
            <a:r>
              <a:rPr lang="en-GB" sz="2400" dirty="0">
                <a:solidFill>
                  <a:srgbClr val="115076"/>
                </a:solidFill>
                <a:latin typeface="Century Gothic" panose="020B0502020202020204" pitchFamily="34" charset="0"/>
              </a:rPr>
              <a:t>Arnold </a:t>
            </a:r>
            <a:r>
              <a:rPr lang="en-GB" sz="2400" dirty="0" err="1">
                <a:solidFill>
                  <a:srgbClr val="115076"/>
                </a:solidFill>
                <a:latin typeface="Century Gothic" panose="020B0502020202020204" pitchFamily="34" charset="0"/>
              </a:rPr>
              <a:t>kommt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aus</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Österreich</a:t>
            </a:r>
            <a:r>
              <a:rPr lang="en-GB" sz="2400" dirty="0">
                <a:solidFill>
                  <a:srgbClr val="115076"/>
                </a:solidFill>
                <a:latin typeface="Century Gothic" panose="020B0502020202020204" pitchFamily="34" charset="0"/>
              </a:rPr>
              <a:t>,</a:t>
            </a:r>
            <a:r>
              <a:rPr lang="en-GB" sz="2400" b="1" dirty="0">
                <a:solidFill>
                  <a:srgbClr val="FA6500"/>
                </a:solidFill>
                <a:latin typeface="Century Gothic" panose="020B0502020202020204" pitchFamily="34" charset="0"/>
              </a:rPr>
              <a:t> </a:t>
            </a:r>
            <a:r>
              <a:rPr lang="en-GB" sz="2400" b="1" dirty="0" err="1">
                <a:solidFill>
                  <a:srgbClr val="115076"/>
                </a:solidFill>
                <a:latin typeface="Century Gothic" panose="020B0502020202020204" pitchFamily="34" charset="0"/>
              </a:rPr>
              <a:t>aber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wohnt</a:t>
            </a:r>
            <a:r>
              <a:rPr lang="en-GB" sz="2400" dirty="0">
                <a:solidFill>
                  <a:srgbClr val="115076"/>
                </a:solidFill>
                <a:latin typeface="Century Gothic" panose="020B0502020202020204" pitchFamily="34" charset="0"/>
              </a:rPr>
              <a:t> in den USA.</a:t>
            </a:r>
            <a:endParaRPr lang="en-GB" sz="2400" dirty="0">
              <a:solidFill>
                <a:prstClr val="white"/>
              </a:solidFill>
              <a:latin typeface="Century Gothic" panose="020B0502020202020204" pitchFamily="34" charset="0"/>
            </a:endParaRPr>
          </a:p>
        </p:txBody>
      </p:sp>
      <p:sp>
        <p:nvSpPr>
          <p:cNvPr id="43" name="Rectangle 42">
            <a:extLst>
              <a:ext uri="{FF2B5EF4-FFF2-40B4-BE49-F238E27FC236}">
                <a16:creationId xmlns:a16="http://schemas.microsoft.com/office/drawing/2014/main" id="{BA21BB0B-E6E8-41C0-8732-D6086D6A213C}"/>
              </a:ext>
            </a:extLst>
          </p:cNvPr>
          <p:cNvSpPr/>
          <p:nvPr/>
        </p:nvSpPr>
        <p:spPr>
          <a:xfrm>
            <a:off x="312779" y="4353188"/>
            <a:ext cx="5481021" cy="830997"/>
          </a:xfrm>
          <a:prstGeom prst="rect">
            <a:avLst/>
          </a:prstGeom>
        </p:spPr>
        <p:txBody>
          <a:bodyPr wrap="square">
            <a:spAutoFit/>
          </a:bodyPr>
          <a:lstStyle/>
          <a:p>
            <a:pPr lvl="0"/>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war </a:t>
            </a:r>
            <a:r>
              <a:rPr lang="en-GB" sz="2400" dirty="0" err="1">
                <a:solidFill>
                  <a:srgbClr val="115076"/>
                </a:solidFill>
                <a:latin typeface="Century Gothic" panose="020B0502020202020204" pitchFamily="34" charset="0"/>
              </a:rPr>
              <a:t>dann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Schauspieler</a:t>
            </a:r>
            <a:r>
              <a:rPr lang="en-GB" sz="2400" dirty="0">
                <a:solidFill>
                  <a:srgbClr val="115076"/>
                </a:solidFill>
                <a:latin typeface="Century Gothic" panose="020B0502020202020204" pitchFamily="34" charset="0"/>
              </a:rPr>
              <a:t>, </a:t>
            </a:r>
            <a:br>
              <a:rPr lang="en-GB" sz="2400" dirty="0">
                <a:solidFill>
                  <a:srgbClr val="115076"/>
                </a:solidFill>
                <a:latin typeface="Century Gothic" panose="020B0502020202020204" pitchFamily="34" charset="0"/>
              </a:rPr>
            </a:br>
            <a:r>
              <a:rPr lang="en-GB" sz="2400" dirty="0">
                <a:solidFill>
                  <a:srgbClr val="115076"/>
                </a:solidFill>
                <a:latin typeface="Century Gothic" panose="020B0502020202020204" pitchFamily="34" charset="0"/>
              </a:rPr>
              <a:t>bevor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auch</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Politiker</a:t>
            </a:r>
            <a:r>
              <a:rPr lang="en-GB" sz="2400" dirty="0">
                <a:solidFill>
                  <a:srgbClr val="115076"/>
                </a:solidFill>
                <a:latin typeface="Century Gothic" panose="020B0502020202020204" pitchFamily="34" charset="0"/>
              </a:rPr>
              <a:t> war.</a:t>
            </a:r>
            <a:endParaRPr lang="en-GB" sz="2400" dirty="0">
              <a:solidFill>
                <a:prstClr val="white"/>
              </a:solidFill>
              <a:latin typeface="Century Gothic" panose="020B0502020202020204" pitchFamily="34" charset="0"/>
            </a:endParaRPr>
          </a:p>
        </p:txBody>
      </p:sp>
      <p:sp>
        <p:nvSpPr>
          <p:cNvPr id="44" name="Rectangle 43">
            <a:extLst>
              <a:ext uri="{FF2B5EF4-FFF2-40B4-BE49-F238E27FC236}">
                <a16:creationId xmlns:a16="http://schemas.microsoft.com/office/drawing/2014/main" id="{539FA736-38C0-4C47-AC8D-E2B2A6FFE5FF}"/>
              </a:ext>
            </a:extLst>
          </p:cNvPr>
          <p:cNvSpPr/>
          <p:nvPr/>
        </p:nvSpPr>
        <p:spPr>
          <a:xfrm>
            <a:off x="290535" y="3347991"/>
            <a:ext cx="5481021" cy="830997"/>
          </a:xfrm>
          <a:prstGeom prst="rect">
            <a:avLst/>
          </a:prstGeom>
        </p:spPr>
        <p:txBody>
          <a:bodyPr wrap="square">
            <a:spAutoFit/>
          </a:bodyPr>
          <a:lstStyle/>
          <a:p>
            <a:pPr lvl="0"/>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war </a:t>
            </a:r>
            <a:r>
              <a:rPr lang="en-GB" sz="2400" dirty="0" err="1">
                <a:solidFill>
                  <a:srgbClr val="115076"/>
                </a:solidFill>
                <a:latin typeface="Century Gothic" panose="020B0502020202020204" pitchFamily="34" charset="0"/>
              </a:rPr>
              <a:t>früher</a:t>
            </a:r>
            <a:r>
              <a:rPr lang="en-GB" sz="2400" dirty="0">
                <a:solidFill>
                  <a:srgbClr val="115076"/>
                </a:solidFill>
                <a:latin typeface="Century Gothic" panose="020B0502020202020204" pitchFamily="34" charset="0"/>
              </a:rPr>
              <a:t> Bodybuilder, </a:t>
            </a:r>
            <a:r>
              <a:rPr lang="en-GB" sz="2400" dirty="0" err="1">
                <a:solidFill>
                  <a:srgbClr val="115076"/>
                </a:solidFill>
                <a:latin typeface="Century Gothic" panose="020B0502020202020204" pitchFamily="34" charset="0"/>
              </a:rPr>
              <a:t>als</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jünger</a:t>
            </a:r>
            <a:r>
              <a:rPr lang="en-GB" sz="2400" dirty="0">
                <a:solidFill>
                  <a:srgbClr val="115076"/>
                </a:solidFill>
                <a:latin typeface="Century Gothic" panose="020B0502020202020204" pitchFamily="34" charset="0"/>
              </a:rPr>
              <a:t> war.</a:t>
            </a:r>
            <a:endParaRPr lang="en-GB" sz="2400" dirty="0">
              <a:solidFill>
                <a:prstClr val="white"/>
              </a:solidFill>
              <a:latin typeface="Century Gothic" panose="020B0502020202020204" pitchFamily="34" charset="0"/>
            </a:endParaRPr>
          </a:p>
        </p:txBody>
      </p:sp>
      <p:sp>
        <p:nvSpPr>
          <p:cNvPr id="45" name="Rectangle 44">
            <a:extLst>
              <a:ext uri="{FF2B5EF4-FFF2-40B4-BE49-F238E27FC236}">
                <a16:creationId xmlns:a16="http://schemas.microsoft.com/office/drawing/2014/main" id="{F5F9FC55-AF2A-44DA-834B-0D9FA166C1A6}"/>
              </a:ext>
            </a:extLst>
          </p:cNvPr>
          <p:cNvSpPr/>
          <p:nvPr/>
        </p:nvSpPr>
        <p:spPr>
          <a:xfrm>
            <a:off x="290535" y="5289081"/>
            <a:ext cx="5711010" cy="830997"/>
          </a:xfrm>
          <a:prstGeom prst="rect">
            <a:avLst/>
          </a:prstGeom>
        </p:spPr>
        <p:txBody>
          <a:bodyPr wrap="square">
            <a:spAutoFit/>
          </a:bodyPr>
          <a:lstStyle/>
          <a:p>
            <a:pPr lvl="0"/>
            <a:r>
              <a:rPr lang="en-GB" sz="2400" dirty="0" err="1">
                <a:solidFill>
                  <a:srgbClr val="115076"/>
                </a:solidFill>
                <a:latin typeface="Century Gothic" panose="020B0502020202020204" pitchFamily="34" charset="0"/>
              </a:rPr>
              <a:t>Jetzt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ist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fast </a:t>
            </a:r>
            <a:r>
              <a:rPr lang="en-GB" sz="2400" dirty="0" err="1">
                <a:solidFill>
                  <a:srgbClr val="115076"/>
                </a:solidFill>
                <a:latin typeface="Century Gothic" panose="020B0502020202020204" pitchFamily="34" charset="0"/>
              </a:rPr>
              <a:t>Veganer</a:t>
            </a:r>
            <a:r>
              <a:rPr lang="en-GB" sz="2400" dirty="0">
                <a:solidFill>
                  <a:srgbClr val="115076"/>
                </a:solidFill>
                <a:latin typeface="Century Gothic" panose="020B0502020202020204" pitchFamily="34" charset="0"/>
              </a:rPr>
              <a:t> und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findet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Fleisch</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essen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ungesund</a:t>
            </a:r>
            <a:r>
              <a:rPr lang="en-GB" sz="2400" dirty="0">
                <a:solidFill>
                  <a:srgbClr val="115076"/>
                </a:solidFill>
                <a:latin typeface="Century Gothic" panose="020B0502020202020204" pitchFamily="34" charset="0"/>
              </a:rPr>
              <a:t>.</a:t>
            </a:r>
            <a:endParaRPr lang="en-GB" sz="2400" dirty="0">
              <a:solidFill>
                <a:prstClr val="white"/>
              </a:solidFill>
              <a:latin typeface="Century Gothic" panose="020B0502020202020204" pitchFamily="34" charset="0"/>
            </a:endParaRPr>
          </a:p>
        </p:txBody>
      </p:sp>
      <p:pic>
        <p:nvPicPr>
          <p:cNvPr id="2049" name="Picture 2048">
            <a:extLst>
              <a:ext uri="{FF2B5EF4-FFF2-40B4-BE49-F238E27FC236}">
                <a16:creationId xmlns:a16="http://schemas.microsoft.com/office/drawing/2014/main" id="{73A5AE57-1BF1-474A-A8D7-3F3FA9D4A8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1537" y="3883483"/>
            <a:ext cx="850019" cy="1235055"/>
          </a:xfrm>
          <a:prstGeom prst="rect">
            <a:avLst/>
          </a:prstGeom>
          <a:effectLst>
            <a:outerShdw blurRad="50800" dist="38100" dir="5400000" algn="t" rotWithShape="0">
              <a:prstClr val="black">
                <a:alpha val="40000"/>
              </a:prstClr>
            </a:outerShdw>
          </a:effectLst>
        </p:spPr>
      </p:pic>
      <p:pic>
        <p:nvPicPr>
          <p:cNvPr id="2053" name="Picture 2052">
            <a:extLst>
              <a:ext uri="{FF2B5EF4-FFF2-40B4-BE49-F238E27FC236}">
                <a16:creationId xmlns:a16="http://schemas.microsoft.com/office/drawing/2014/main" id="{57D3B41B-AEB7-4DD8-B1F3-5D6C9DC31D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0952" y="1001637"/>
            <a:ext cx="1105283" cy="1406882"/>
          </a:xfrm>
          <a:prstGeom prst="rect">
            <a:avLst/>
          </a:prstGeom>
          <a:effectLst>
            <a:outerShdw blurRad="50800" dist="38100" dir="5400000" algn="t" rotWithShape="0">
              <a:prstClr val="black">
                <a:alpha val="40000"/>
              </a:prstClr>
            </a:outerShdw>
          </a:effectLst>
        </p:spPr>
      </p:pic>
      <p:pic>
        <p:nvPicPr>
          <p:cNvPr id="2056" name="Picture 8" descr="Austria, Flag, National, Symbol, Country, Europe">
            <a:extLst>
              <a:ext uri="{FF2B5EF4-FFF2-40B4-BE49-F238E27FC236}">
                <a16:creationId xmlns:a16="http://schemas.microsoft.com/office/drawing/2014/main" id="{450298A3-670A-4748-9B7C-0910C7DE03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182" y="1380462"/>
            <a:ext cx="974773" cy="6823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2054DF7-BEEE-46E3-952C-26F13133A1C2}"/>
              </a:ext>
            </a:extLst>
          </p:cNvPr>
          <p:cNvSpPr txBox="1"/>
          <p:nvPr/>
        </p:nvSpPr>
        <p:spPr>
          <a:xfrm>
            <a:off x="1064303" y="1468991"/>
            <a:ext cx="3345553" cy="830997"/>
          </a:xfrm>
          <a:prstGeom prst="rect">
            <a:avLst/>
          </a:prstGeom>
          <a:noFill/>
        </p:spPr>
        <p:txBody>
          <a:bodyPr wrap="square" rtlCol="0">
            <a:spAutoFit/>
          </a:bodyPr>
          <a:lstStyle/>
          <a:p>
            <a:pPr algn="ctr"/>
            <a:r>
              <a:rPr lang="en-US" sz="2400" dirty="0">
                <a:solidFill>
                  <a:srgbClr val="115076"/>
                </a:solidFill>
                <a:latin typeface="Century Gothic" panose="020B0502020202020204" pitchFamily="34" charset="0"/>
              </a:rPr>
              <a:t>Arnold </a:t>
            </a:r>
            <a:br>
              <a:rPr lang="en-US" sz="2400" dirty="0">
                <a:solidFill>
                  <a:srgbClr val="115076"/>
                </a:solidFill>
                <a:latin typeface="Century Gothic" panose="020B0502020202020204" pitchFamily="34" charset="0"/>
              </a:rPr>
            </a:br>
            <a:r>
              <a:rPr lang="en-US" sz="2400" dirty="0">
                <a:solidFill>
                  <a:srgbClr val="115076"/>
                </a:solidFill>
                <a:latin typeface="Century Gothic" panose="020B0502020202020204" pitchFamily="34" charset="0"/>
              </a:rPr>
              <a:t>Schwarzenegger</a:t>
            </a:r>
            <a:endParaRPr lang="en-GB" sz="2400" dirty="0">
              <a:solidFill>
                <a:srgbClr val="115076"/>
              </a:solidFill>
              <a:latin typeface="Century Gothic" panose="020B0502020202020204" pitchFamily="34" charset="0"/>
            </a:endParaRPr>
          </a:p>
        </p:txBody>
      </p:sp>
      <p:sp>
        <p:nvSpPr>
          <p:cNvPr id="2" name="TextBox 1">
            <a:extLst>
              <a:ext uri="{FF2B5EF4-FFF2-40B4-BE49-F238E27FC236}">
                <a16:creationId xmlns:a16="http://schemas.microsoft.com/office/drawing/2014/main" id="{84816C61-931C-41FC-ABAE-E9A4B1A5115D}"/>
              </a:ext>
            </a:extLst>
          </p:cNvPr>
          <p:cNvSpPr txBox="1"/>
          <p:nvPr/>
        </p:nvSpPr>
        <p:spPr>
          <a:xfrm>
            <a:off x="6105857" y="505122"/>
            <a:ext cx="6086143" cy="5847755"/>
          </a:xfrm>
          <a:prstGeom prst="rect">
            <a:avLst/>
          </a:prstGeom>
          <a:noFill/>
        </p:spPr>
        <p:txBody>
          <a:bodyPr wrap="square" rtlCol="0">
            <a:spAutoFit/>
          </a:bodyPr>
          <a:lstStyle/>
          <a:p>
            <a:pPr marL="457200" indent="-457200" algn="l">
              <a:buAutoNum type="arabicPeriod"/>
            </a:pPr>
            <a:r>
              <a:rPr lang="en-GB" sz="2200" dirty="0">
                <a:solidFill>
                  <a:srgbClr val="115076"/>
                </a:solidFill>
                <a:latin typeface="Century Gothic" panose="020B0502020202020204" pitchFamily="34" charset="0"/>
              </a:rPr>
              <a:t>Wo hat </a:t>
            </a:r>
            <a:r>
              <a:rPr lang="en-GB" sz="2200" dirty="0" err="1">
                <a:solidFill>
                  <a:srgbClr val="115076"/>
                </a:solidFill>
                <a:latin typeface="Century Gothic" panose="020B0502020202020204" pitchFamily="34" charset="0"/>
              </a:rPr>
              <a:t>er</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früher</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gewohnt</a:t>
            </a:r>
            <a:r>
              <a:rPr lang="en-GB" sz="2200" dirty="0">
                <a:solidFill>
                  <a:srgbClr val="115076"/>
                </a:solidFill>
                <a:latin typeface="Century Gothic" panose="020B0502020202020204" pitchFamily="34" charset="0"/>
              </a:rPr>
              <a:t>?</a:t>
            </a:r>
            <a:br>
              <a:rPr lang="en-GB" sz="2200" dirty="0">
                <a:solidFill>
                  <a:srgbClr val="115076"/>
                </a:solidFill>
                <a:latin typeface="Century Gothic" panose="020B0502020202020204" pitchFamily="34" charset="0"/>
              </a:rPr>
            </a:br>
            <a:br>
              <a:rPr lang="en-GB" sz="2200" dirty="0">
                <a:solidFill>
                  <a:srgbClr val="115076"/>
                </a:solidFill>
                <a:latin typeface="Century Gothic" panose="020B0502020202020204" pitchFamily="34" charset="0"/>
              </a:rPr>
            </a:br>
            <a:endParaRPr lang="en-GB" sz="2200" dirty="0">
              <a:solidFill>
                <a:srgbClr val="115076"/>
              </a:solidFill>
              <a:latin typeface="Century Gothic" panose="020B0502020202020204" pitchFamily="34" charset="0"/>
            </a:endParaRPr>
          </a:p>
          <a:p>
            <a:pPr marL="457200" indent="-457200" algn="l">
              <a:buAutoNum type="arabicPeriod"/>
            </a:pPr>
            <a:r>
              <a:rPr lang="en-GB" sz="2200" dirty="0" err="1">
                <a:solidFill>
                  <a:srgbClr val="115076"/>
                </a:solidFill>
                <a:latin typeface="Century Gothic" panose="020B0502020202020204" pitchFamily="34" charset="0"/>
              </a:rPr>
              <a:t>Wieviele</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Karrieren</a:t>
            </a:r>
            <a:r>
              <a:rPr lang="en-GB" sz="2200" dirty="0">
                <a:solidFill>
                  <a:srgbClr val="115076"/>
                </a:solidFill>
                <a:latin typeface="Century Gothic" panose="020B0502020202020204" pitchFamily="34" charset="0"/>
              </a:rPr>
              <a:t> hat </a:t>
            </a:r>
            <a:r>
              <a:rPr lang="en-GB" sz="2200" dirty="0" err="1">
                <a:solidFill>
                  <a:srgbClr val="115076"/>
                </a:solidFill>
                <a:latin typeface="Century Gothic" panose="020B0502020202020204" pitchFamily="34" charset="0"/>
              </a:rPr>
              <a:t>er</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gehabt</a:t>
            </a:r>
            <a:r>
              <a:rPr lang="en-GB" sz="2200" dirty="0">
                <a:solidFill>
                  <a:srgbClr val="115076"/>
                </a:solidFill>
                <a:latin typeface="Century Gothic" panose="020B0502020202020204" pitchFamily="34" charset="0"/>
              </a:rPr>
              <a:t>?</a:t>
            </a:r>
            <a:br>
              <a:rPr lang="en-GB" sz="2200" dirty="0">
                <a:solidFill>
                  <a:srgbClr val="115076"/>
                </a:solidFill>
                <a:latin typeface="Century Gothic" panose="020B0502020202020204" pitchFamily="34" charset="0"/>
              </a:rPr>
            </a:br>
            <a:br>
              <a:rPr lang="en-GB" sz="2200" dirty="0">
                <a:solidFill>
                  <a:srgbClr val="115076"/>
                </a:solidFill>
                <a:latin typeface="Century Gothic" panose="020B0502020202020204" pitchFamily="34" charset="0"/>
              </a:rPr>
            </a:br>
            <a:endParaRPr lang="en-GB" sz="2200" dirty="0">
              <a:solidFill>
                <a:srgbClr val="115076"/>
              </a:solidFill>
              <a:latin typeface="Century Gothic" panose="020B0502020202020204" pitchFamily="34" charset="0"/>
            </a:endParaRPr>
          </a:p>
          <a:p>
            <a:pPr marL="457200" indent="-457200" algn="l">
              <a:buAutoNum type="arabicPeriod"/>
            </a:pPr>
            <a:r>
              <a:rPr lang="en-GB" sz="2200" dirty="0" err="1">
                <a:solidFill>
                  <a:srgbClr val="115076"/>
                </a:solidFill>
                <a:latin typeface="Century Gothic" panose="020B0502020202020204" pitchFamily="34" charset="0"/>
              </a:rPr>
              <a:t>Welchen</a:t>
            </a:r>
            <a:r>
              <a:rPr lang="en-GB" sz="2200" dirty="0">
                <a:solidFill>
                  <a:srgbClr val="115076"/>
                </a:solidFill>
                <a:latin typeface="Century Gothic" panose="020B0502020202020204" pitchFamily="34" charset="0"/>
              </a:rPr>
              <a:t> Job </a:t>
            </a:r>
            <a:r>
              <a:rPr lang="en-GB" sz="2200" dirty="0" err="1">
                <a:solidFill>
                  <a:srgbClr val="115076"/>
                </a:solidFill>
                <a:latin typeface="Century Gothic" panose="020B0502020202020204" pitchFamily="34" charset="0"/>
              </a:rPr>
              <a:t>hatte</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er</a:t>
            </a:r>
            <a:r>
              <a:rPr lang="en-GB" sz="2200" dirty="0">
                <a:solidFill>
                  <a:srgbClr val="115076"/>
                </a:solidFill>
                <a:latin typeface="Century Gothic" panose="020B0502020202020204" pitchFamily="34" charset="0"/>
              </a:rPr>
              <a:t>, bevor </a:t>
            </a:r>
            <a:r>
              <a:rPr lang="en-GB" sz="2200" dirty="0" err="1">
                <a:solidFill>
                  <a:srgbClr val="115076"/>
                </a:solidFill>
                <a:latin typeface="Century Gothic" panose="020B0502020202020204" pitchFamily="34" charset="0"/>
              </a:rPr>
              <a:t>er</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Schauspieler</a:t>
            </a:r>
            <a:r>
              <a:rPr lang="en-GB" sz="2200" dirty="0">
                <a:solidFill>
                  <a:srgbClr val="115076"/>
                </a:solidFill>
                <a:latin typeface="Century Gothic" panose="020B0502020202020204" pitchFamily="34" charset="0"/>
              </a:rPr>
              <a:t> war?</a:t>
            </a:r>
            <a:br>
              <a:rPr lang="en-GB" sz="2200" dirty="0">
                <a:solidFill>
                  <a:srgbClr val="115076"/>
                </a:solidFill>
                <a:latin typeface="Century Gothic" panose="020B0502020202020204" pitchFamily="34" charset="0"/>
              </a:rPr>
            </a:br>
            <a:br>
              <a:rPr lang="en-GB" sz="2200" dirty="0">
                <a:solidFill>
                  <a:srgbClr val="115076"/>
                </a:solidFill>
                <a:latin typeface="Century Gothic" panose="020B0502020202020204" pitchFamily="34" charset="0"/>
              </a:rPr>
            </a:br>
            <a:endParaRPr lang="en-GB" sz="2200" dirty="0">
              <a:solidFill>
                <a:srgbClr val="115076"/>
              </a:solidFill>
              <a:latin typeface="Century Gothic" panose="020B0502020202020204" pitchFamily="34" charset="0"/>
            </a:endParaRPr>
          </a:p>
          <a:p>
            <a:pPr marL="457200" indent="-457200" algn="l">
              <a:buAutoNum type="arabicPeriod"/>
            </a:pPr>
            <a:r>
              <a:rPr lang="en-GB" sz="2200" dirty="0" err="1">
                <a:solidFill>
                  <a:srgbClr val="115076"/>
                </a:solidFill>
                <a:latin typeface="Century Gothic" panose="020B0502020202020204" pitchFamily="34" charset="0"/>
              </a:rPr>
              <a:t>Welchen</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Beruf</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hatte</a:t>
            </a:r>
            <a:r>
              <a:rPr lang="en-GB" sz="2200" dirty="0">
                <a:solidFill>
                  <a:srgbClr val="115076"/>
                </a:solidFill>
                <a:latin typeface="Century Gothic" panose="020B0502020202020204" pitchFamily="34" charset="0"/>
              </a:rPr>
              <a:t> er, </a:t>
            </a:r>
            <a:r>
              <a:rPr lang="en-GB" sz="2200" dirty="0" err="1">
                <a:solidFill>
                  <a:srgbClr val="115076"/>
                </a:solidFill>
                <a:latin typeface="Century Gothic" panose="020B0502020202020204" pitchFamily="34" charset="0"/>
              </a:rPr>
              <a:t>nachdem</a:t>
            </a:r>
            <a:r>
              <a:rPr lang="en-GB" sz="2200" dirty="0">
                <a:solidFill>
                  <a:srgbClr val="115076"/>
                </a:solidFill>
                <a:latin typeface="Century Gothic" panose="020B0502020202020204" pitchFamily="34" charset="0"/>
              </a:rPr>
              <a:t> er </a:t>
            </a:r>
            <a:r>
              <a:rPr lang="en-GB" sz="2200" dirty="0" err="1">
                <a:solidFill>
                  <a:srgbClr val="115076"/>
                </a:solidFill>
                <a:latin typeface="Century Gothic" panose="020B0502020202020204" pitchFamily="34" charset="0"/>
              </a:rPr>
              <a:t>Schauspieler</a:t>
            </a:r>
            <a:r>
              <a:rPr lang="en-GB" sz="2200" dirty="0">
                <a:solidFill>
                  <a:srgbClr val="115076"/>
                </a:solidFill>
                <a:latin typeface="Century Gothic" panose="020B0502020202020204" pitchFamily="34" charset="0"/>
              </a:rPr>
              <a:t> war?</a:t>
            </a:r>
            <a:br>
              <a:rPr lang="en-GB" sz="2200" dirty="0">
                <a:solidFill>
                  <a:srgbClr val="115076"/>
                </a:solidFill>
                <a:latin typeface="Century Gothic" panose="020B0502020202020204" pitchFamily="34" charset="0"/>
              </a:rPr>
            </a:br>
            <a:endParaRPr lang="en-GB" sz="2200" dirty="0">
              <a:solidFill>
                <a:srgbClr val="115076"/>
              </a:solidFill>
              <a:latin typeface="Century Gothic" panose="020B0502020202020204" pitchFamily="34" charset="0"/>
            </a:endParaRPr>
          </a:p>
          <a:p>
            <a:pPr marL="457200" indent="-457200" algn="l">
              <a:buAutoNum type="arabicPeriod"/>
            </a:pPr>
            <a:endParaRPr lang="en-GB" sz="2200" dirty="0">
              <a:solidFill>
                <a:srgbClr val="115076"/>
              </a:solidFill>
              <a:latin typeface="Century Gothic" panose="020B0502020202020204" pitchFamily="34" charset="0"/>
            </a:endParaRPr>
          </a:p>
          <a:p>
            <a:pPr marL="457200" indent="-457200" algn="l">
              <a:buAutoNum type="arabicPeriod"/>
            </a:pPr>
            <a:r>
              <a:rPr lang="en-GB" sz="2200" dirty="0" err="1">
                <a:solidFill>
                  <a:srgbClr val="115076"/>
                </a:solidFill>
                <a:latin typeface="Century Gothic" panose="020B0502020202020204" pitchFamily="34" charset="0"/>
              </a:rPr>
              <a:t>Laut</a:t>
            </a:r>
            <a:r>
              <a:rPr lang="en-GB" sz="2200" dirty="0">
                <a:solidFill>
                  <a:srgbClr val="115076"/>
                </a:solidFill>
                <a:latin typeface="Century Gothic" panose="020B0502020202020204" pitchFamily="34" charset="0"/>
              </a:rPr>
              <a:t> Arnold, </a:t>
            </a:r>
            <a:r>
              <a:rPr lang="en-GB" sz="2200" dirty="0" err="1">
                <a:solidFill>
                  <a:srgbClr val="115076"/>
                </a:solidFill>
                <a:latin typeface="Century Gothic" panose="020B0502020202020204" pitchFamily="34" charset="0"/>
              </a:rPr>
              <a:t>warum</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soll</a:t>
            </a:r>
            <a:r>
              <a:rPr lang="en-GB" sz="2200" dirty="0">
                <a:solidFill>
                  <a:srgbClr val="115076"/>
                </a:solidFill>
                <a:latin typeface="Century Gothic" panose="020B0502020202020204" pitchFamily="34" charset="0"/>
              </a:rPr>
              <a:t> man </a:t>
            </a:r>
            <a:r>
              <a:rPr lang="en-GB" sz="2200" dirty="0" err="1">
                <a:solidFill>
                  <a:srgbClr val="115076"/>
                </a:solidFill>
                <a:latin typeface="Century Gothic" panose="020B0502020202020204" pitchFamily="34" charset="0"/>
              </a:rPr>
              <a:t>wenig</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Fleisch</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essen</a:t>
            </a:r>
            <a:r>
              <a:rPr lang="en-GB" sz="2200" dirty="0">
                <a:solidFill>
                  <a:srgbClr val="115076"/>
                </a:solidFill>
                <a:latin typeface="Century Gothic" panose="020B0502020202020204" pitchFamily="34" charset="0"/>
              </a:rPr>
              <a:t>?</a:t>
            </a:r>
          </a:p>
          <a:p>
            <a:pPr marL="457200" indent="-457200" algn="l">
              <a:buAutoNum type="arabicPeriod"/>
            </a:pPr>
            <a:endParaRPr lang="en-GB" sz="2200" dirty="0">
              <a:solidFill>
                <a:srgbClr val="115076"/>
              </a:solidFill>
              <a:latin typeface="Century Gothic" panose="020B0502020202020204" pitchFamily="34" charset="0"/>
            </a:endParaRPr>
          </a:p>
        </p:txBody>
      </p:sp>
      <p:sp>
        <p:nvSpPr>
          <p:cNvPr id="6" name="TextBox 5">
            <a:extLst>
              <a:ext uri="{FF2B5EF4-FFF2-40B4-BE49-F238E27FC236}">
                <a16:creationId xmlns:a16="http://schemas.microsoft.com/office/drawing/2014/main" id="{1427F11F-8FBF-4B1D-9259-E32446D6F616}"/>
              </a:ext>
            </a:extLst>
          </p:cNvPr>
          <p:cNvSpPr txBox="1"/>
          <p:nvPr/>
        </p:nvSpPr>
        <p:spPr>
          <a:xfrm>
            <a:off x="6156392" y="891552"/>
            <a:ext cx="6134671" cy="430887"/>
          </a:xfrm>
          <a:prstGeom prst="rect">
            <a:avLst/>
          </a:prstGeom>
          <a:noFill/>
        </p:spPr>
        <p:txBody>
          <a:bodyPr wrap="square" rtlCol="0">
            <a:spAutoFit/>
          </a:bodyPr>
          <a:lstStyle/>
          <a:p>
            <a:r>
              <a:rPr lang="en-GB" sz="2200" dirty="0" err="1">
                <a:solidFill>
                  <a:srgbClr val="115076"/>
                </a:solidFill>
                <a:latin typeface="Century Gothic" panose="020B0502020202020204" pitchFamily="34" charset="0"/>
              </a:rPr>
              <a:t>Er</a:t>
            </a:r>
            <a:r>
              <a:rPr lang="en-GB" sz="2200" dirty="0">
                <a:solidFill>
                  <a:srgbClr val="115076"/>
                </a:solidFill>
                <a:latin typeface="Century Gothic" panose="020B0502020202020204" pitchFamily="34" charset="0"/>
              </a:rPr>
              <a:t> hat </a:t>
            </a:r>
            <a:r>
              <a:rPr lang="en-GB" sz="2200" dirty="0" err="1">
                <a:solidFill>
                  <a:srgbClr val="115076"/>
                </a:solidFill>
                <a:latin typeface="Century Gothic" panose="020B0502020202020204" pitchFamily="34" charset="0"/>
              </a:rPr>
              <a:t>früher</a:t>
            </a:r>
            <a:r>
              <a:rPr lang="en-GB" sz="2200" dirty="0">
                <a:solidFill>
                  <a:srgbClr val="115076"/>
                </a:solidFill>
                <a:latin typeface="Century Gothic" panose="020B0502020202020204" pitchFamily="34" charset="0"/>
              </a:rPr>
              <a:t> in </a:t>
            </a:r>
            <a:r>
              <a:rPr lang="en-GB" sz="2200" b="1" dirty="0" err="1">
                <a:solidFill>
                  <a:srgbClr val="115076"/>
                </a:solidFill>
                <a:latin typeface="Century Gothic" panose="020B0502020202020204" pitchFamily="34" charset="0"/>
              </a:rPr>
              <a:t>Österreich</a:t>
            </a:r>
            <a:r>
              <a:rPr lang="en-GB" sz="2200" b="1"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gewohnt</a:t>
            </a:r>
            <a:r>
              <a:rPr lang="en-GB" sz="2200" dirty="0">
                <a:solidFill>
                  <a:srgbClr val="115076"/>
                </a:solidFill>
                <a:latin typeface="Century Gothic" panose="020B0502020202020204" pitchFamily="34" charset="0"/>
              </a:rPr>
              <a:t>. </a:t>
            </a:r>
          </a:p>
        </p:txBody>
      </p:sp>
      <p:sp>
        <p:nvSpPr>
          <p:cNvPr id="46" name="TextBox 45">
            <a:extLst>
              <a:ext uri="{FF2B5EF4-FFF2-40B4-BE49-F238E27FC236}">
                <a16:creationId xmlns:a16="http://schemas.microsoft.com/office/drawing/2014/main" id="{DCF69F22-EB23-44A7-9377-6E0261C38FE0}"/>
              </a:ext>
            </a:extLst>
          </p:cNvPr>
          <p:cNvSpPr txBox="1"/>
          <p:nvPr/>
        </p:nvSpPr>
        <p:spPr>
          <a:xfrm>
            <a:off x="6267825" y="1896033"/>
            <a:ext cx="6134671" cy="430887"/>
          </a:xfrm>
          <a:prstGeom prst="rect">
            <a:avLst/>
          </a:prstGeom>
          <a:noFill/>
        </p:spPr>
        <p:txBody>
          <a:bodyPr wrap="square" rtlCol="0">
            <a:spAutoFit/>
          </a:bodyPr>
          <a:lstStyle/>
          <a:p>
            <a:r>
              <a:rPr lang="en-GB" sz="2200" dirty="0" err="1">
                <a:solidFill>
                  <a:srgbClr val="115076"/>
                </a:solidFill>
                <a:latin typeface="Century Gothic" panose="020B0502020202020204" pitchFamily="34" charset="0"/>
              </a:rPr>
              <a:t>Er</a:t>
            </a:r>
            <a:r>
              <a:rPr lang="en-GB" sz="2200" dirty="0">
                <a:solidFill>
                  <a:srgbClr val="115076"/>
                </a:solidFill>
                <a:latin typeface="Century Gothic" panose="020B0502020202020204" pitchFamily="34" charset="0"/>
              </a:rPr>
              <a:t> hat </a:t>
            </a:r>
            <a:r>
              <a:rPr lang="en-GB" sz="2200" dirty="0" err="1">
                <a:solidFill>
                  <a:srgbClr val="115076"/>
                </a:solidFill>
                <a:latin typeface="Century Gothic" panose="020B0502020202020204" pitchFamily="34" charset="0"/>
              </a:rPr>
              <a:t>drei</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Karrieren</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gehabt</a:t>
            </a:r>
            <a:r>
              <a:rPr lang="en-GB" sz="2200" dirty="0">
                <a:solidFill>
                  <a:srgbClr val="115076"/>
                </a:solidFill>
                <a:latin typeface="Century Gothic" panose="020B0502020202020204" pitchFamily="34" charset="0"/>
              </a:rPr>
              <a:t>. </a:t>
            </a:r>
          </a:p>
        </p:txBody>
      </p:sp>
      <p:sp>
        <p:nvSpPr>
          <p:cNvPr id="47" name="TextBox 46">
            <a:extLst>
              <a:ext uri="{FF2B5EF4-FFF2-40B4-BE49-F238E27FC236}">
                <a16:creationId xmlns:a16="http://schemas.microsoft.com/office/drawing/2014/main" id="{6FF9F2D5-F004-4ADA-AC0F-0CB988C13CBD}"/>
              </a:ext>
            </a:extLst>
          </p:cNvPr>
          <p:cNvSpPr txBox="1"/>
          <p:nvPr/>
        </p:nvSpPr>
        <p:spPr>
          <a:xfrm>
            <a:off x="6267825" y="3230883"/>
            <a:ext cx="6134671" cy="430887"/>
          </a:xfrm>
          <a:prstGeom prst="rect">
            <a:avLst/>
          </a:prstGeom>
          <a:noFill/>
        </p:spPr>
        <p:txBody>
          <a:bodyPr wrap="square" rtlCol="0">
            <a:spAutoFit/>
          </a:bodyPr>
          <a:lstStyle/>
          <a:p>
            <a:r>
              <a:rPr lang="en-GB" sz="2200" dirty="0" err="1">
                <a:solidFill>
                  <a:srgbClr val="115076"/>
                </a:solidFill>
                <a:latin typeface="Century Gothic" panose="020B0502020202020204" pitchFamily="34" charset="0"/>
              </a:rPr>
              <a:t>Er</a:t>
            </a:r>
            <a:r>
              <a:rPr lang="en-GB" sz="2200" dirty="0">
                <a:solidFill>
                  <a:srgbClr val="115076"/>
                </a:solidFill>
                <a:latin typeface="Century Gothic" panose="020B0502020202020204" pitchFamily="34" charset="0"/>
              </a:rPr>
              <a:t> war </a:t>
            </a:r>
            <a:r>
              <a:rPr lang="en-GB" sz="2200" dirty="0" err="1">
                <a:solidFill>
                  <a:srgbClr val="115076"/>
                </a:solidFill>
                <a:latin typeface="Century Gothic" panose="020B0502020202020204" pitchFamily="34" charset="0"/>
              </a:rPr>
              <a:t>früher</a:t>
            </a:r>
            <a:r>
              <a:rPr lang="en-GB" sz="2200" dirty="0">
                <a:solidFill>
                  <a:srgbClr val="115076"/>
                </a:solidFill>
                <a:latin typeface="Century Gothic" panose="020B0502020202020204" pitchFamily="34" charset="0"/>
              </a:rPr>
              <a:t> Bodybuilder. </a:t>
            </a:r>
          </a:p>
        </p:txBody>
      </p:sp>
      <p:sp>
        <p:nvSpPr>
          <p:cNvPr id="48" name="TextBox 47">
            <a:extLst>
              <a:ext uri="{FF2B5EF4-FFF2-40B4-BE49-F238E27FC236}">
                <a16:creationId xmlns:a16="http://schemas.microsoft.com/office/drawing/2014/main" id="{F75C04B2-90E5-4032-9EAB-78E27E86C8AD}"/>
              </a:ext>
            </a:extLst>
          </p:cNvPr>
          <p:cNvSpPr txBox="1"/>
          <p:nvPr/>
        </p:nvSpPr>
        <p:spPr>
          <a:xfrm>
            <a:off x="6285825" y="4607213"/>
            <a:ext cx="7029039" cy="400110"/>
          </a:xfrm>
          <a:prstGeom prst="rect">
            <a:avLst/>
          </a:prstGeom>
          <a:noFill/>
        </p:spPr>
        <p:txBody>
          <a:bodyPr wrap="square" rtlCol="0">
            <a:spAutoFit/>
          </a:bodyPr>
          <a:lstStyle/>
          <a:p>
            <a:r>
              <a:rPr lang="en-GB" sz="2000" dirty="0" err="1">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war </a:t>
            </a:r>
            <a:r>
              <a:rPr lang="en-GB" sz="2000" dirty="0" err="1">
                <a:solidFill>
                  <a:srgbClr val="115076"/>
                </a:solidFill>
                <a:latin typeface="Century Gothic" panose="020B0502020202020204" pitchFamily="34" charset="0"/>
              </a:rPr>
              <a:t>Politiker</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nachdem</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er</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Schauspieler</a:t>
            </a:r>
            <a:r>
              <a:rPr lang="en-GB" sz="2000" dirty="0">
                <a:solidFill>
                  <a:srgbClr val="115076"/>
                </a:solidFill>
                <a:latin typeface="Century Gothic" panose="020B0502020202020204" pitchFamily="34" charset="0"/>
              </a:rPr>
              <a:t> war. </a:t>
            </a:r>
          </a:p>
        </p:txBody>
      </p:sp>
      <p:sp>
        <p:nvSpPr>
          <p:cNvPr id="49" name="TextBox 48">
            <a:extLst>
              <a:ext uri="{FF2B5EF4-FFF2-40B4-BE49-F238E27FC236}">
                <a16:creationId xmlns:a16="http://schemas.microsoft.com/office/drawing/2014/main" id="{3AEE7B39-9393-4564-BC5A-D68C88C8725D}"/>
              </a:ext>
            </a:extLst>
          </p:cNvPr>
          <p:cNvSpPr txBox="1"/>
          <p:nvPr/>
        </p:nvSpPr>
        <p:spPr>
          <a:xfrm>
            <a:off x="6285825" y="5904634"/>
            <a:ext cx="6116671" cy="430887"/>
          </a:xfrm>
          <a:prstGeom prst="rect">
            <a:avLst/>
          </a:prstGeom>
          <a:noFill/>
        </p:spPr>
        <p:txBody>
          <a:bodyPr wrap="square" rtlCol="0">
            <a:spAutoFit/>
          </a:bodyPr>
          <a:lstStyle/>
          <a:p>
            <a:r>
              <a:rPr lang="en-GB" sz="2200" dirty="0" err="1">
                <a:solidFill>
                  <a:srgbClr val="115076"/>
                </a:solidFill>
                <a:latin typeface="Century Gothic" panose="020B0502020202020204" pitchFamily="34" charset="0"/>
              </a:rPr>
              <a:t>Er</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glaubt</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Fleisch</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ist</a:t>
            </a:r>
            <a:r>
              <a:rPr lang="en-GB" sz="2200"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ungesund</a:t>
            </a:r>
            <a:r>
              <a:rPr lang="en-GB" sz="2200" dirty="0">
                <a:solidFill>
                  <a:srgbClr val="115076"/>
                </a:solidFill>
                <a:latin typeface="Century Gothic" panose="020B0502020202020204" pitchFamily="34" charset="0"/>
              </a:rPr>
              <a:t>.</a:t>
            </a:r>
          </a:p>
        </p:txBody>
      </p:sp>
      <p:sp>
        <p:nvSpPr>
          <p:cNvPr id="8" name="TextBox 7">
            <a:extLst>
              <a:ext uri="{FF2B5EF4-FFF2-40B4-BE49-F238E27FC236}">
                <a16:creationId xmlns:a16="http://schemas.microsoft.com/office/drawing/2014/main" id="{687555EA-DFB8-4CCD-9DB8-58C5F79A853C}"/>
              </a:ext>
            </a:extLst>
          </p:cNvPr>
          <p:cNvSpPr txBox="1"/>
          <p:nvPr/>
        </p:nvSpPr>
        <p:spPr>
          <a:xfrm>
            <a:off x="4140952" y="25257"/>
            <a:ext cx="5816506" cy="461665"/>
          </a:xfrm>
          <a:prstGeom prst="rect">
            <a:avLst/>
          </a:prstGeom>
          <a:noFill/>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Beantworte</a:t>
            </a:r>
            <a:r>
              <a:rPr lang="en-GB" sz="2400" dirty="0">
                <a:solidFill>
                  <a:schemeClr val="accent5">
                    <a:lumMod val="50000"/>
                  </a:schemeClr>
                </a:solidFill>
                <a:latin typeface="Century Gothic" panose="020B0502020202020204" pitchFamily="34" charset="0"/>
              </a:rPr>
              <a:t> die </a:t>
            </a:r>
            <a:r>
              <a:rPr lang="en-GB" sz="2400" dirty="0" err="1">
                <a:solidFill>
                  <a:schemeClr val="accent5">
                    <a:lumMod val="50000"/>
                  </a:schemeClr>
                </a:solidFill>
                <a:latin typeface="Century Gothic" panose="020B0502020202020204" pitchFamily="34" charset="0"/>
              </a:rPr>
              <a:t>Fragen</a:t>
            </a:r>
            <a:r>
              <a:rPr lang="en-GB" sz="2400" dirty="0">
                <a:solidFill>
                  <a:schemeClr val="accent5">
                    <a:lumMod val="50000"/>
                  </a:schemeClr>
                </a:solidFill>
                <a:latin typeface="Century Gothic" panose="020B0502020202020204" pitchFamily="34" charset="0"/>
              </a:rPr>
              <a:t> auf Deutsch.</a:t>
            </a:r>
          </a:p>
        </p:txBody>
      </p:sp>
    </p:spTree>
    <p:extLst>
      <p:ext uri="{BB962C8B-B14F-4D97-AF65-F5344CB8AC3E}">
        <p14:creationId xmlns:p14="http://schemas.microsoft.com/office/powerpoint/2010/main" val="67202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6" grpId="0"/>
      <p:bldP spid="47" grpId="0"/>
      <p:bldP spid="48" grpId="0"/>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peech Bubble: Rectangle with Corners Rounded 13">
            <a:extLst>
              <a:ext uri="{FF2B5EF4-FFF2-40B4-BE49-F238E27FC236}">
                <a16:creationId xmlns:a16="http://schemas.microsoft.com/office/drawing/2014/main" id="{31720244-14FB-4BBD-BDB2-7A1F0BE4A942}"/>
              </a:ext>
            </a:extLst>
          </p:cNvPr>
          <p:cNvSpPr/>
          <p:nvPr/>
        </p:nvSpPr>
        <p:spPr>
          <a:xfrm>
            <a:off x="6272332" y="2168501"/>
            <a:ext cx="5816505" cy="3867206"/>
          </a:xfrm>
          <a:prstGeom prst="wedgeRoundRectCallout">
            <a:avLst>
              <a:gd name="adj1" fmla="val 20150"/>
              <a:gd name="adj2" fmla="val -55746"/>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latin typeface="Century Gothic" panose="020B0502020202020204" pitchFamily="34"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A18CFFFB-E350-4D2D-BA1C-5901D7C5B75E}"/>
              </a:ext>
            </a:extLst>
          </p:cNvPr>
          <p:cNvSpPr/>
          <p:nvPr/>
        </p:nvSpPr>
        <p:spPr>
          <a:xfrm>
            <a:off x="6460979" y="2241061"/>
            <a:ext cx="5746011" cy="830997"/>
          </a:xfrm>
          <a:prstGeom prst="rect">
            <a:avLst/>
          </a:prstGeom>
        </p:spPr>
        <p:txBody>
          <a:bodyPr wrap="square">
            <a:spAutoFit/>
          </a:bodyPr>
          <a:lstStyle/>
          <a:p>
            <a:pPr lvl="0">
              <a:defRPr/>
            </a:pPr>
            <a:r>
              <a:rPr lang="en-GB" sz="2400" dirty="0">
                <a:solidFill>
                  <a:srgbClr val="115076"/>
                </a:solidFill>
                <a:latin typeface="Century Gothic" panose="020B0502020202020204" pitchFamily="34" charset="0"/>
              </a:rPr>
              <a:t>Roger </a:t>
            </a:r>
            <a:r>
              <a:rPr lang="en-GB" sz="2400" dirty="0" err="1">
                <a:solidFill>
                  <a:srgbClr val="115076"/>
                </a:solidFill>
                <a:latin typeface="Century Gothic" panose="020B0502020202020204" pitchFamily="34" charset="0"/>
              </a:rPr>
              <a:t>wohnt</a:t>
            </a:r>
            <a:r>
              <a:rPr lang="en-GB" sz="2400" dirty="0">
                <a:solidFill>
                  <a:srgbClr val="115076"/>
                </a:solidFill>
                <a:latin typeface="Century Gothic" panose="020B0502020202020204" pitchFamily="34" charset="0"/>
              </a:rPr>
              <a:t> in </a:t>
            </a:r>
            <a:r>
              <a:rPr lang="en-GB" sz="2400" dirty="0" err="1">
                <a:solidFill>
                  <a:srgbClr val="115076"/>
                </a:solidFill>
                <a:latin typeface="Century Gothic" panose="020B0502020202020204" pitchFamily="34" charset="0"/>
              </a:rPr>
              <a:t>Valbella</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wenn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in der Schweiz </a:t>
            </a:r>
            <a:r>
              <a:rPr lang="en-GB" sz="2400" dirty="0" err="1">
                <a:solidFill>
                  <a:srgbClr val="115076"/>
                </a:solidFill>
                <a:latin typeface="Century Gothic" panose="020B0502020202020204" pitchFamily="34" charset="0"/>
              </a:rPr>
              <a:t>ist</a:t>
            </a:r>
            <a:r>
              <a:rPr lang="en-GB" sz="2400" dirty="0">
                <a:solidFill>
                  <a:srgbClr val="115076"/>
                </a:solidFill>
                <a:latin typeface="Century Gothic" panose="020B0502020202020204" pitchFamily="34" charset="0"/>
              </a:rPr>
              <a:t>.</a:t>
            </a:r>
          </a:p>
        </p:txBody>
      </p:sp>
      <p:sp>
        <p:nvSpPr>
          <p:cNvPr id="38" name="Rectangle 37">
            <a:extLst>
              <a:ext uri="{FF2B5EF4-FFF2-40B4-BE49-F238E27FC236}">
                <a16:creationId xmlns:a16="http://schemas.microsoft.com/office/drawing/2014/main" id="{EB29590F-B16A-4644-9A22-02A7111F4673}"/>
              </a:ext>
            </a:extLst>
          </p:cNvPr>
          <p:cNvSpPr/>
          <p:nvPr/>
        </p:nvSpPr>
        <p:spPr>
          <a:xfrm>
            <a:off x="6524028" y="3137668"/>
            <a:ext cx="5746010" cy="830997"/>
          </a:xfrm>
          <a:prstGeom prst="rect">
            <a:avLst/>
          </a:prstGeom>
        </p:spPr>
        <p:txBody>
          <a:bodyPr wrap="square">
            <a:spAutoFit/>
          </a:bodyPr>
          <a:lstStyle/>
          <a:p>
            <a:pPr lvl="0">
              <a:defRPr/>
            </a:pP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hat </a:t>
            </a:r>
            <a:r>
              <a:rPr lang="en-GB" sz="2400" dirty="0" err="1">
                <a:solidFill>
                  <a:srgbClr val="115076"/>
                </a:solidFill>
                <a:latin typeface="Century Gothic" panose="020B0502020202020204" pitchFamily="34" charset="0"/>
              </a:rPr>
              <a:t>vier</a:t>
            </a:r>
            <a:r>
              <a:rPr lang="en-GB" sz="2400" dirty="0">
                <a:solidFill>
                  <a:srgbClr val="115076"/>
                </a:solidFill>
                <a:latin typeface="Century Gothic" panose="020B0502020202020204" pitchFamily="34" charset="0"/>
              </a:rPr>
              <a:t> Kinder, </a:t>
            </a:r>
            <a:r>
              <a:rPr lang="en-GB" sz="2400" dirty="0" err="1">
                <a:solidFill>
                  <a:srgbClr val="115076"/>
                </a:solidFill>
                <a:latin typeface="Century Gothic" panose="020B0502020202020204" pitchFamily="34" charset="0"/>
              </a:rPr>
              <a:t>denn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hat </a:t>
            </a:r>
            <a:r>
              <a:rPr lang="en-GB" sz="2400" dirty="0" err="1">
                <a:solidFill>
                  <a:srgbClr val="115076"/>
                </a:solidFill>
                <a:latin typeface="Century Gothic" panose="020B0502020202020204" pitchFamily="34" charset="0"/>
              </a:rPr>
              <a:t>zweimal</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Zwillinge</a:t>
            </a:r>
            <a:r>
              <a:rPr lang="en-GB" sz="2400" dirty="0">
                <a:solidFill>
                  <a:srgbClr val="115076"/>
                </a:solidFill>
                <a:latin typeface="Century Gothic" panose="020B0502020202020204" pitchFamily="34" charset="0"/>
              </a:rPr>
              <a:t>.</a:t>
            </a:r>
          </a:p>
        </p:txBody>
      </p:sp>
      <p:sp>
        <p:nvSpPr>
          <p:cNvPr id="39" name="Rectangle 38">
            <a:extLst>
              <a:ext uri="{FF2B5EF4-FFF2-40B4-BE49-F238E27FC236}">
                <a16:creationId xmlns:a16="http://schemas.microsoft.com/office/drawing/2014/main" id="{C09674BE-2C99-49D4-82DF-28159E5B2FB3}"/>
              </a:ext>
            </a:extLst>
          </p:cNvPr>
          <p:cNvSpPr/>
          <p:nvPr/>
        </p:nvSpPr>
        <p:spPr>
          <a:xfrm>
            <a:off x="6524028" y="4034275"/>
            <a:ext cx="5264381" cy="830997"/>
          </a:xfrm>
          <a:prstGeom prst="rect">
            <a:avLst/>
          </a:prstGeom>
        </p:spPr>
        <p:txBody>
          <a:bodyPr wrap="square">
            <a:spAutoFit/>
          </a:bodyPr>
          <a:lstStyle/>
          <a:p>
            <a:pPr lvl="0">
              <a:defRPr/>
            </a:pP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ist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Tennis-Superstar und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hat 20 Grand Slams.</a:t>
            </a:r>
          </a:p>
        </p:txBody>
      </p:sp>
      <p:sp>
        <p:nvSpPr>
          <p:cNvPr id="41" name="Rectangle 40">
            <a:extLst>
              <a:ext uri="{FF2B5EF4-FFF2-40B4-BE49-F238E27FC236}">
                <a16:creationId xmlns:a16="http://schemas.microsoft.com/office/drawing/2014/main" id="{64147331-ED69-4AD8-BFD4-4C18618C1F0D}"/>
              </a:ext>
            </a:extLst>
          </p:cNvPr>
          <p:cNvSpPr/>
          <p:nvPr/>
        </p:nvSpPr>
        <p:spPr>
          <a:xfrm>
            <a:off x="6525184" y="4982584"/>
            <a:ext cx="5434015" cy="830997"/>
          </a:xfrm>
          <a:prstGeom prst="rect">
            <a:avLst/>
          </a:prstGeom>
        </p:spPr>
        <p:txBody>
          <a:bodyPr wrap="square">
            <a:spAutoFit/>
          </a:bodyPr>
          <a:lstStyle/>
          <a:p>
            <a:pPr lvl="0">
              <a:defRPr/>
            </a:pP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ist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sogar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besser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als</a:t>
            </a:r>
            <a:r>
              <a:rPr lang="en-GB" sz="2400" dirty="0">
                <a:solidFill>
                  <a:srgbClr val="115076"/>
                </a:solidFill>
                <a:latin typeface="Century Gothic" panose="020B0502020202020204" pitchFamily="34" charset="0"/>
              </a:rPr>
              <a:t> Andy Murray, </a:t>
            </a:r>
            <a:r>
              <a:rPr lang="en-GB" sz="2400" dirty="0" err="1">
                <a:solidFill>
                  <a:srgbClr val="115076"/>
                </a:solidFill>
                <a:latin typeface="Century Gothic" panose="020B0502020202020204" pitchFamily="34" charset="0"/>
              </a:rPr>
              <a:t>nachdem</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14 Mal der </a:t>
            </a:r>
            <a:r>
              <a:rPr lang="en-GB" sz="2400" dirty="0" err="1">
                <a:solidFill>
                  <a:srgbClr val="115076"/>
                </a:solidFill>
                <a:latin typeface="Century Gothic" panose="020B0502020202020204" pitchFamily="34" charset="0"/>
              </a:rPr>
              <a:t>Sieger</a:t>
            </a:r>
            <a:r>
              <a:rPr lang="en-GB" sz="2400" dirty="0">
                <a:solidFill>
                  <a:srgbClr val="115076"/>
                </a:solidFill>
                <a:latin typeface="Century Gothic" panose="020B0502020202020204" pitchFamily="34" charset="0"/>
              </a:rPr>
              <a:t> war. </a:t>
            </a:r>
          </a:p>
        </p:txBody>
      </p:sp>
      <p:pic>
        <p:nvPicPr>
          <p:cNvPr id="2057" name="Picture 2056" descr="A person hitting a tennis ball with a racket&#10;&#10;Description automatically generated">
            <a:extLst>
              <a:ext uri="{FF2B5EF4-FFF2-40B4-BE49-F238E27FC236}">
                <a16:creationId xmlns:a16="http://schemas.microsoft.com/office/drawing/2014/main" id="{A9ED039E-A45C-421B-8466-40985F5D8E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988" y="369179"/>
            <a:ext cx="1041874" cy="1317185"/>
          </a:xfrm>
          <a:prstGeom prst="rect">
            <a:avLst/>
          </a:prstGeom>
          <a:effectLst>
            <a:outerShdw blurRad="50800" dist="38100" dir="5400000" algn="t" rotWithShape="0">
              <a:prstClr val="black">
                <a:alpha val="40000"/>
              </a:prstClr>
            </a:outerShdw>
          </a:effectLst>
        </p:spPr>
      </p:pic>
      <p:pic>
        <p:nvPicPr>
          <p:cNvPr id="2054" name="Picture 6" descr="Switzerland, Swiss, Flag, Country, Nationality, Square">
            <a:extLst>
              <a:ext uri="{FF2B5EF4-FFF2-40B4-BE49-F238E27FC236}">
                <a16:creationId xmlns:a16="http://schemas.microsoft.com/office/drawing/2014/main" id="{83B17216-2EDA-43E1-B5C7-47794E15EB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41600" y="672708"/>
            <a:ext cx="950400" cy="9504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5D0209B-A221-4831-921E-6FBF168DB89E}"/>
              </a:ext>
            </a:extLst>
          </p:cNvPr>
          <p:cNvSpPr txBox="1"/>
          <p:nvPr/>
        </p:nvSpPr>
        <p:spPr>
          <a:xfrm>
            <a:off x="6096000" y="1696600"/>
            <a:ext cx="3084585" cy="461665"/>
          </a:xfrm>
          <a:prstGeom prst="rect">
            <a:avLst/>
          </a:prstGeom>
          <a:noFill/>
        </p:spPr>
        <p:txBody>
          <a:bodyPr wrap="square" rtlCol="0">
            <a:spAutoFit/>
          </a:bodyPr>
          <a:lstStyle/>
          <a:p>
            <a:pPr algn="ctr"/>
            <a:r>
              <a:rPr lang="en-US" sz="2400" dirty="0">
                <a:solidFill>
                  <a:schemeClr val="accent5">
                    <a:lumMod val="50000"/>
                  </a:schemeClr>
                </a:solidFill>
                <a:latin typeface="Century Gothic" panose="020B0502020202020204" pitchFamily="34" charset="0"/>
              </a:rPr>
              <a:t>Roger Federer</a:t>
            </a:r>
            <a:endParaRPr lang="en-GB" sz="2400" dirty="0">
              <a:solidFill>
                <a:schemeClr val="accent5">
                  <a:lumMod val="50000"/>
                </a:schemeClr>
              </a:solidFill>
              <a:latin typeface="Century Gothic" panose="020B0502020202020204" pitchFamily="34" charset="0"/>
            </a:endParaRPr>
          </a:p>
        </p:txBody>
      </p:sp>
      <p:sp>
        <p:nvSpPr>
          <p:cNvPr id="61" name="Speech Bubble: Rectangle with Corners Rounded 60">
            <a:extLst>
              <a:ext uri="{FF2B5EF4-FFF2-40B4-BE49-F238E27FC236}">
                <a16:creationId xmlns:a16="http://schemas.microsoft.com/office/drawing/2014/main" id="{64811C1F-4A8F-4599-A870-1DF51452CE32}"/>
              </a:ext>
            </a:extLst>
          </p:cNvPr>
          <p:cNvSpPr/>
          <p:nvPr/>
        </p:nvSpPr>
        <p:spPr>
          <a:xfrm>
            <a:off x="8293788" y="646116"/>
            <a:ext cx="2668108" cy="990460"/>
          </a:xfrm>
          <a:prstGeom prst="wedgeRoundRectCallout">
            <a:avLst>
              <a:gd name="adj1" fmla="val 49235"/>
              <a:gd name="adj2" fmla="val 2051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Zwillinge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twin</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sogar</a:t>
            </a:r>
            <a:r>
              <a:rPr lang="en-GB" sz="2000" dirty="0">
                <a:solidFill>
                  <a:prstClr val="white"/>
                </a:solidFill>
                <a:latin typeface="Century Gothic" panose="020B0502020202020204" pitchFamily="34" charset="0"/>
              </a:rPr>
              <a:t> – even</a:t>
            </a:r>
            <a:br>
              <a:rPr lang="en-GB" sz="2000" dirty="0">
                <a:solidFill>
                  <a:prstClr val="white"/>
                </a:solidFill>
                <a:latin typeface="Century Gothic" panose="020B0502020202020204" pitchFamily="34" charset="0"/>
              </a:rPr>
            </a:br>
            <a:r>
              <a:rPr lang="en-GB" sz="2000" dirty="0">
                <a:solidFill>
                  <a:prstClr val="white"/>
                </a:solidFill>
                <a:latin typeface="Century Gothic" panose="020B0502020202020204" pitchFamily="34" charset="0"/>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Sieger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latin typeface="Century Gothic" panose="020B0502020202020204" pitchFamily="34" charset="0"/>
              </a:rPr>
              <a:t>– winner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A67E8D9-1C8D-478F-BFBA-80568EB86718}"/>
              </a:ext>
            </a:extLst>
          </p:cNvPr>
          <p:cNvSpPr txBox="1"/>
          <p:nvPr/>
        </p:nvSpPr>
        <p:spPr>
          <a:xfrm>
            <a:off x="118893" y="1226730"/>
            <a:ext cx="6086143" cy="461665"/>
          </a:xfrm>
          <a:prstGeom prst="rect">
            <a:avLst/>
          </a:prstGeom>
          <a:noFill/>
        </p:spPr>
        <p:txBody>
          <a:bodyPr wrap="square" rtlCol="0">
            <a:spAutoFit/>
          </a:bodyPr>
          <a:lstStyle/>
          <a:p>
            <a:pPr algn="l"/>
            <a:r>
              <a:rPr lang="en-GB" sz="2400" dirty="0" err="1">
                <a:solidFill>
                  <a:srgbClr val="115076"/>
                </a:solidFill>
                <a:latin typeface="Century Gothic" panose="020B0502020202020204" pitchFamily="34" charset="0"/>
              </a:rPr>
              <a:t>Schreib</a:t>
            </a:r>
            <a:r>
              <a:rPr lang="en-GB" sz="2400" dirty="0">
                <a:solidFill>
                  <a:srgbClr val="115076"/>
                </a:solidFill>
                <a:latin typeface="Century Gothic" panose="020B0502020202020204" pitchFamily="34" charset="0"/>
              </a:rPr>
              <a:t> den Text auf </a:t>
            </a:r>
            <a:r>
              <a:rPr lang="en-GB" sz="2400" dirty="0" err="1">
                <a:solidFill>
                  <a:srgbClr val="115076"/>
                </a:solidFill>
                <a:latin typeface="Century Gothic" panose="020B0502020202020204" pitchFamily="34" charset="0"/>
              </a:rPr>
              <a:t>Englisch</a:t>
            </a:r>
            <a:r>
              <a:rPr lang="en-GB" sz="2400" dirty="0">
                <a:solidFill>
                  <a:srgbClr val="115076"/>
                </a:solidFill>
                <a:latin typeface="Century Gothic" panose="020B0502020202020204" pitchFamily="34" charset="0"/>
              </a:rPr>
              <a:t>.</a:t>
            </a:r>
          </a:p>
        </p:txBody>
      </p:sp>
      <p:sp>
        <p:nvSpPr>
          <p:cNvPr id="27" name="TextBox 26">
            <a:extLst>
              <a:ext uri="{FF2B5EF4-FFF2-40B4-BE49-F238E27FC236}">
                <a16:creationId xmlns:a16="http://schemas.microsoft.com/office/drawing/2014/main" id="{1B74131E-7C56-473F-A22F-34D67C43E8D1}"/>
              </a:ext>
            </a:extLst>
          </p:cNvPr>
          <p:cNvSpPr txBox="1"/>
          <p:nvPr/>
        </p:nvSpPr>
        <p:spPr>
          <a:xfrm>
            <a:off x="232800" y="2022080"/>
            <a:ext cx="5858331" cy="2677656"/>
          </a:xfrm>
          <a:prstGeom prst="rect">
            <a:avLst/>
          </a:prstGeom>
          <a:solidFill>
            <a:srgbClr val="EBEFF7"/>
          </a:solidFill>
        </p:spPr>
        <p:txBody>
          <a:bodyPr wrap="square" rtlCol="0">
            <a:spAutoFit/>
          </a:bodyPr>
          <a:lstStyle/>
          <a:p>
            <a:pPr algn="l"/>
            <a:r>
              <a:rPr lang="en-GB" sz="2400" dirty="0">
                <a:solidFill>
                  <a:srgbClr val="115076"/>
                </a:solidFill>
                <a:latin typeface="Century Gothic" panose="020B0502020202020204" pitchFamily="34" charset="0"/>
              </a:rPr>
              <a:t>Roger lives in </a:t>
            </a:r>
            <a:r>
              <a:rPr lang="en-GB" sz="2400" dirty="0" err="1">
                <a:solidFill>
                  <a:srgbClr val="115076"/>
                </a:solidFill>
                <a:latin typeface="Century Gothic" panose="020B0502020202020204" pitchFamily="34" charset="0"/>
              </a:rPr>
              <a:t>Valbella</a:t>
            </a:r>
            <a:r>
              <a:rPr lang="en-GB" sz="2400" dirty="0">
                <a:solidFill>
                  <a:srgbClr val="115076"/>
                </a:solidFill>
                <a:latin typeface="Century Gothic" panose="020B0502020202020204" pitchFamily="34" charset="0"/>
              </a:rPr>
              <a:t> when(ever) he is in Switzerland. He has four children, as he has two sets of twins. He is a tennis superstar and he has (won) 20 Grand Slams. He is even better than Andy Murray, after he was the winner fourteen times.</a:t>
            </a:r>
          </a:p>
        </p:txBody>
      </p:sp>
      <p:sp>
        <p:nvSpPr>
          <p:cNvPr id="3" name="Titel 2">
            <a:extLst>
              <a:ext uri="{FF2B5EF4-FFF2-40B4-BE49-F238E27FC236}">
                <a16:creationId xmlns:a16="http://schemas.microsoft.com/office/drawing/2014/main" id="{C1814A1A-D535-4AAE-915D-65BC73459307}"/>
              </a:ext>
            </a:extLst>
          </p:cNvPr>
          <p:cNvSpPr>
            <a:spLocks noGrp="1"/>
          </p:cNvSpPr>
          <p:nvPr>
            <p:ph type="title"/>
          </p:nvPr>
        </p:nvSpPr>
        <p:spPr/>
        <p:txBody>
          <a:bodyPr/>
          <a:lstStyle/>
          <a:p>
            <a:endParaRPr lang="de-DE"/>
          </a:p>
        </p:txBody>
      </p:sp>
      <p:pic>
        <p:nvPicPr>
          <p:cNvPr id="19" name="Picture 2" descr="background rectangle">
            <a:extLst>
              <a:ext uri="{FF2B5EF4-FFF2-40B4-BE49-F238E27FC236}">
                <a16:creationId xmlns:a16="http://schemas.microsoft.com/office/drawing/2014/main" id="{83B7DB5A-D86F-4F5A-801E-7F7DD7059D9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04803"/>
            <a:ext cx="3995473" cy="869950"/>
          </a:xfrm>
          <a:prstGeom prst="rect">
            <a:avLst/>
          </a:prstGeom>
        </p:spPr>
      </p:pic>
      <p:sp>
        <p:nvSpPr>
          <p:cNvPr id="20" name="Title 3">
            <a:extLst>
              <a:ext uri="{FF2B5EF4-FFF2-40B4-BE49-F238E27FC236}">
                <a16:creationId xmlns:a16="http://schemas.microsoft.com/office/drawing/2014/main" id="{1E3F14BE-C675-4910-BAD3-3EDD092E9112}"/>
              </a:ext>
            </a:extLst>
          </p:cNvPr>
          <p:cNvSpPr txBox="1">
            <a:spLocks/>
          </p:cNvSpPr>
          <p:nvPr/>
        </p:nvSpPr>
        <p:spPr>
          <a:xfrm>
            <a:off x="-77590" y="245532"/>
            <a:ext cx="3745089"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Sie sind bekannt!</a:t>
            </a:r>
            <a:endParaRPr lang="en-GB" sz="3600" b="1" dirty="0">
              <a:solidFill>
                <a:schemeClr val="bg1"/>
              </a:solidFill>
            </a:endParaRPr>
          </a:p>
        </p:txBody>
      </p:sp>
    </p:spTree>
    <p:extLst>
      <p:ext uri="{BB962C8B-B14F-4D97-AF65-F5344CB8AC3E}">
        <p14:creationId xmlns:p14="http://schemas.microsoft.com/office/powerpoint/2010/main" val="368867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60560" y="1490008"/>
            <a:ext cx="113135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18-27</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reading, speaking,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life in the GDR</a:t>
            </a: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T1.1 Week 6</a:t>
            </a:r>
          </a:p>
        </p:txBody>
      </p:sp>
    </p:spTree>
    <p:extLst>
      <p:ext uri="{BB962C8B-B14F-4D97-AF65-F5344CB8AC3E}">
        <p14:creationId xmlns:p14="http://schemas.microsoft.com/office/powerpoint/2010/main" val="2861318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563890" cy="869950"/>
          </a:xfrm>
          <a:prstGeom prst="rect">
            <a:avLst/>
          </a:prstGeom>
        </p:spPr>
      </p:pic>
      <p:sp>
        <p:nvSpPr>
          <p:cNvPr id="4" name="Title 3"/>
          <p:cNvSpPr>
            <a:spLocks noGrp="1"/>
          </p:cNvSpPr>
          <p:nvPr>
            <p:ph type="title"/>
          </p:nvPr>
        </p:nvSpPr>
        <p:spPr>
          <a:xfrm>
            <a:off x="0" y="294041"/>
            <a:ext cx="5527964" cy="707849"/>
          </a:xfrm>
        </p:spPr>
        <p:txBody>
          <a:bodyPr>
            <a:normAutofit/>
          </a:bodyPr>
          <a:lstStyle/>
          <a:p>
            <a:r>
              <a:rPr lang="en-GB" sz="3600" b="1" dirty="0">
                <a:solidFill>
                  <a:schemeClr val="bg1"/>
                </a:solidFill>
              </a:rPr>
              <a:t>Die DDR und die BRD</a:t>
            </a:r>
          </a:p>
        </p:txBody>
      </p:sp>
      <p:sp>
        <p:nvSpPr>
          <p:cNvPr id="6" name="TextBox 5">
            <a:extLst>
              <a:ext uri="{FF2B5EF4-FFF2-40B4-BE49-F238E27FC236}">
                <a16:creationId xmlns:a16="http://schemas.microsoft.com/office/drawing/2014/main" id="{7B2326E1-A87B-2D46-8B7D-5F8E8817AFDA}"/>
              </a:ext>
            </a:extLst>
          </p:cNvPr>
          <p:cNvSpPr txBox="1"/>
          <p:nvPr/>
        </p:nvSpPr>
        <p:spPr>
          <a:xfrm>
            <a:off x="-23150" y="1181884"/>
            <a:ext cx="8880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den Text. </a:t>
            </a:r>
            <a:r>
              <a:rPr kumimoji="0" lang="en-US" sz="2400" b="0" i="1" u="none" strike="noStrike" kern="1200" cap="none" spc="0" normalizeH="0" baseline="0" noProof="0" dirty="0" err="1">
                <a:ln>
                  <a:noFill/>
                </a:ln>
                <a:solidFill>
                  <a:srgbClr val="DAA520"/>
                </a:solidFill>
                <a:effectLst/>
                <a:uLnTx/>
                <a:uFillTx/>
                <a:latin typeface="Century Gothic" panose="020F0302020204030204"/>
                <a:ea typeface="+mn-ea"/>
                <a:cs typeface="+mn-cs"/>
              </a:rPr>
              <a:t>Schreib</a:t>
            </a:r>
            <a:r>
              <a:rPr kumimoji="0" lang="en-US" sz="2400" b="0" i="1" u="none" strike="noStrike" kern="1200" cap="none" spc="0" normalizeH="0" baseline="0" noProof="0" dirty="0">
                <a:ln>
                  <a:noFill/>
                </a:ln>
                <a:solidFill>
                  <a:srgbClr val="DAA520"/>
                </a:solidFill>
                <a:effectLst/>
                <a:uLnTx/>
                <a:uFillTx/>
                <a:latin typeface="Century Gothic" panose="020F0302020204030204"/>
                <a:ea typeface="+mn-ea"/>
                <a:cs typeface="+mn-cs"/>
              </a:rPr>
              <a:t> die </a:t>
            </a:r>
            <a:r>
              <a:rPr kumimoji="0" lang="en-US" sz="2400" b="0" i="1" u="none" strike="noStrike" kern="1200" cap="none" spc="0" normalizeH="0" baseline="0" noProof="0" dirty="0" err="1">
                <a:ln>
                  <a:noFill/>
                </a:ln>
                <a:solidFill>
                  <a:srgbClr val="DAA520"/>
                </a:solidFill>
                <a:effectLst/>
                <a:uLnTx/>
                <a:uFillTx/>
                <a:latin typeface="Century Gothic" panose="020F0302020204030204"/>
                <a:ea typeface="+mn-ea"/>
                <a:cs typeface="+mn-cs"/>
              </a:rPr>
              <a:t>fehlenden</a:t>
            </a:r>
            <a:r>
              <a:rPr kumimoji="0" lang="en-US" sz="2400" b="0" i="1"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DAA520"/>
                </a:solidFill>
                <a:effectLst/>
                <a:uLnTx/>
                <a:uFillTx/>
                <a:latin typeface="Century Gothic" panose="020F0302020204030204"/>
                <a:ea typeface="+mn-ea"/>
                <a:cs typeface="+mn-cs"/>
              </a:rPr>
              <a:t>Wörter</a:t>
            </a:r>
            <a:r>
              <a:rPr lang="en-US" sz="2400" i="1" dirty="0">
                <a:solidFill>
                  <a:srgbClr val="DAA520"/>
                </a:solidFill>
                <a:latin typeface="Century Gothic" panose="020F0302020204030204"/>
              </a:rPr>
              <a:t> auf Deutsch.</a:t>
            </a:r>
            <a:endParaRPr kumimoji="0" lang="en-US" sz="2400" b="0" i="1"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61A987CC-2E3A-41E8-AF9D-03FDDEB4EAA6}"/>
              </a:ext>
            </a:extLst>
          </p:cNvPr>
          <p:cNvSpPr/>
          <p:nvPr/>
        </p:nvSpPr>
        <p:spPr>
          <a:xfrm>
            <a:off x="87191" y="1764226"/>
            <a:ext cx="7100476" cy="4661276"/>
          </a:xfrm>
          <a:prstGeom prst="rect">
            <a:avLst/>
          </a:prstGeom>
        </p:spPr>
        <p:txBody>
          <a:bodyPr wrap="square">
            <a:spAutoFit/>
          </a:bodyPr>
          <a:lstStyle/>
          <a:p>
            <a:pPr>
              <a:lnSpc>
                <a:spcPct val="150000"/>
              </a:lnSpc>
            </a:pPr>
            <a:r>
              <a:rPr lang="en-GB" sz="2000" dirty="0" err="1">
                <a:solidFill>
                  <a:srgbClr val="002060"/>
                </a:solidFill>
                <a:latin typeface="Century Gothic" panose="020B0502020202020204" pitchFamily="34" charset="0"/>
              </a:rPr>
              <a:t>Nach</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dem</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zweiten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Weltkrieg</a:t>
            </a:r>
            <a:r>
              <a:rPr lang="en-GB" sz="2000" dirty="0">
                <a:solidFill>
                  <a:srgbClr val="002060"/>
                </a:solidFill>
                <a:latin typeface="Century Gothic" panose="020B0502020202020204" pitchFamily="34" charset="0"/>
              </a:rPr>
              <a:t>,     hat man Deutschland </a:t>
            </a:r>
            <a:r>
              <a:rPr lang="en-GB" sz="2000" dirty="0" err="1">
                <a:solidFill>
                  <a:srgbClr val="002060"/>
                </a:solidFill>
                <a:latin typeface="Century Gothic" panose="020B0502020202020204" pitchFamily="34" charset="0"/>
              </a:rPr>
              <a:t>offiziell</a:t>
            </a:r>
            <a:r>
              <a:rPr lang="en-GB" sz="2000" dirty="0">
                <a:solidFill>
                  <a:srgbClr val="002060"/>
                </a:solidFill>
                <a:latin typeface="Century Gothic" panose="020B0502020202020204" pitchFamily="34" charset="0"/>
              </a:rPr>
              <a:t>      in </a:t>
            </a:r>
            <a:r>
              <a:rPr lang="en-GB" sz="2000" dirty="0" err="1">
                <a:solidFill>
                  <a:srgbClr val="002060"/>
                </a:solidFill>
                <a:latin typeface="Century Gothic" panose="020B0502020202020204" pitchFamily="34" charset="0"/>
              </a:rPr>
              <a:t>zwei</a:t>
            </a:r>
            <a:r>
              <a:rPr lang="en-GB" sz="2000" dirty="0">
                <a:solidFill>
                  <a:srgbClr val="002060"/>
                </a:solidFill>
                <a:latin typeface="Century Gothic" panose="020B0502020202020204" pitchFamily="34" charset="0"/>
              </a:rPr>
              <a:t> Länder </a:t>
            </a:r>
            <a:r>
              <a:rPr lang="en-GB" sz="2000" dirty="0" err="1">
                <a:solidFill>
                  <a:srgbClr val="002060"/>
                </a:solidFill>
                <a:latin typeface="Century Gothic" panose="020B0502020202020204" pitchFamily="34" charset="0"/>
              </a:rPr>
              <a:t>geteilt</a:t>
            </a:r>
            <a:r>
              <a:rPr lang="en-GB" sz="2000" dirty="0">
                <a:solidFill>
                  <a:srgbClr val="002060"/>
                </a:solidFill>
                <a:latin typeface="Century Gothic" panose="020B0502020202020204" pitchFamily="34" charset="0"/>
              </a:rPr>
              <a:t>: die BRD (</a:t>
            </a:r>
            <a:r>
              <a:rPr lang="en-GB" sz="2000" dirty="0" err="1">
                <a:solidFill>
                  <a:srgbClr val="002060"/>
                </a:solidFill>
                <a:latin typeface="Century Gothic" panose="020B0502020202020204" pitchFamily="34" charset="0"/>
              </a:rPr>
              <a:t>Bundesrepublik</a:t>
            </a:r>
            <a:r>
              <a:rPr lang="en-GB" sz="2000" dirty="0">
                <a:solidFill>
                  <a:srgbClr val="002060"/>
                </a:solidFill>
                <a:latin typeface="Century Gothic" panose="020B0502020202020204" pitchFamily="34" charset="0"/>
              </a:rPr>
              <a:t> Deutschland) </a:t>
            </a:r>
            <a:r>
              <a:rPr lang="en-GB" sz="2000" dirty="0" err="1">
                <a:solidFill>
                  <a:srgbClr val="002060"/>
                </a:solidFill>
                <a:latin typeface="Century Gothic" panose="020B0502020202020204" pitchFamily="34" charset="0"/>
              </a:rPr>
              <a:t>im</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Westen</a:t>
            </a:r>
            <a:r>
              <a:rPr lang="en-GB" sz="2000" dirty="0">
                <a:solidFill>
                  <a:srgbClr val="002060"/>
                </a:solidFill>
                <a:latin typeface="Century Gothic" panose="020B0502020202020204" pitchFamily="34" charset="0"/>
              </a:rPr>
              <a:t> und die DDR (Deutsche </a:t>
            </a:r>
            <a:r>
              <a:rPr lang="en-GB" sz="2000" dirty="0" err="1">
                <a:solidFill>
                  <a:srgbClr val="002060"/>
                </a:solidFill>
                <a:latin typeface="Century Gothic" panose="020B0502020202020204" pitchFamily="34" charset="0"/>
              </a:rPr>
              <a:t>Demokratische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Republik</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im</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Osten</a:t>
            </a:r>
            <a:r>
              <a:rPr lang="en-GB" sz="2000" dirty="0">
                <a:solidFill>
                  <a:srgbClr val="002060"/>
                </a:solidFill>
                <a:latin typeface="Century Gothic" panose="020B0502020202020204" pitchFamily="34" charset="0"/>
              </a:rPr>
              <a:t>. Sie war </a:t>
            </a:r>
            <a:r>
              <a:rPr lang="en-GB" sz="2000" dirty="0" err="1">
                <a:solidFill>
                  <a:srgbClr val="002060"/>
                </a:solidFill>
                <a:latin typeface="Century Gothic" panose="020B0502020202020204" pitchFamily="34" charset="0"/>
              </a:rPr>
              <a:t>ein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sozialistischer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Staat</a:t>
            </a:r>
            <a:r>
              <a:rPr lang="en-GB" sz="2000" dirty="0">
                <a:solidFill>
                  <a:srgbClr val="002060"/>
                </a:solidFill>
                <a:latin typeface="Century Gothic" panose="020B0502020202020204" pitchFamily="34" charset="0"/>
              </a:rPr>
              <a:t>   und </a:t>
            </a:r>
            <a:r>
              <a:rPr lang="en-US" sz="2000" dirty="0" err="1">
                <a:solidFill>
                  <a:srgbClr val="4472C4">
                    <a:lumMod val="50000"/>
                  </a:srgbClr>
                </a:solidFill>
                <a:latin typeface="Century Gothic" panose="020B0502020202020204" pitchFamily="34" charset="0"/>
              </a:rPr>
              <a:t>eine</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Diktatur</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denn</a:t>
            </a:r>
            <a:r>
              <a:rPr lang="en-US" sz="2000" dirty="0">
                <a:solidFill>
                  <a:srgbClr val="4472C4">
                    <a:lumMod val="50000"/>
                  </a:srgbClr>
                </a:solidFill>
                <a:latin typeface="Century Gothic" panose="020B0502020202020204" pitchFamily="34" charset="0"/>
              </a:rPr>
              <a:t> es gab </a:t>
            </a:r>
            <a:r>
              <a:rPr lang="en-US" sz="2000" dirty="0" err="1">
                <a:solidFill>
                  <a:srgbClr val="4472C4">
                    <a:lumMod val="50000"/>
                  </a:srgbClr>
                </a:solidFill>
                <a:latin typeface="Century Gothic" panose="020B0502020202020204" pitchFamily="34" charset="0"/>
              </a:rPr>
              <a:t>nur</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eine</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politische</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Partei</a:t>
            </a:r>
            <a:r>
              <a:rPr lang="en-US" sz="2000" dirty="0">
                <a:solidFill>
                  <a:srgbClr val="4472C4">
                    <a:lumMod val="50000"/>
                  </a:srgbClr>
                </a:solidFill>
                <a:latin typeface="Century Gothic" panose="020B0502020202020204" pitchFamily="34" charset="0"/>
              </a:rPr>
              <a:t>, die </a:t>
            </a:r>
            <a:r>
              <a:rPr lang="en-US" sz="2000" dirty="0" err="1">
                <a:solidFill>
                  <a:srgbClr val="4472C4">
                    <a:lumMod val="50000"/>
                  </a:srgbClr>
                </a:solidFill>
                <a:latin typeface="Century Gothic" panose="020B0502020202020204" pitchFamily="34" charset="0"/>
              </a:rPr>
              <a:t>Sozialistische</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Einheitspartei</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Deutschlands</a:t>
            </a:r>
            <a:r>
              <a:rPr lang="en-US" sz="2000" dirty="0">
                <a:solidFill>
                  <a:srgbClr val="4472C4">
                    <a:lumMod val="50000"/>
                  </a:srgbClr>
                </a:solidFill>
                <a:latin typeface="Century Gothic" panose="020B0502020202020204" pitchFamily="34" charset="0"/>
              </a:rPr>
              <a:t> </a:t>
            </a:r>
            <a:r>
              <a:rPr lang="en-US" sz="2000" dirty="0" err="1">
                <a:solidFill>
                  <a:srgbClr val="4472C4">
                    <a:lumMod val="50000"/>
                  </a:srgbClr>
                </a:solidFill>
                <a:latin typeface="Century Gothic" panose="020B0502020202020204" pitchFamily="34" charset="0"/>
              </a:rPr>
              <a:t>oder</a:t>
            </a:r>
            <a:r>
              <a:rPr lang="en-US" sz="2000" dirty="0">
                <a:solidFill>
                  <a:srgbClr val="4472C4">
                    <a:lumMod val="50000"/>
                  </a:srgbClr>
                </a:solidFill>
                <a:latin typeface="Century Gothic" panose="020B0502020202020204" pitchFamily="34" charset="0"/>
              </a:rPr>
              <a:t> SED. Die DDR     </a:t>
            </a:r>
            <a:r>
              <a:rPr lang="en-GB" sz="2000" dirty="0">
                <a:solidFill>
                  <a:srgbClr val="002060"/>
                </a:solidFill>
                <a:latin typeface="Century Gothic" panose="020B0502020202020204" pitchFamily="34" charset="0"/>
              </a:rPr>
              <a:t>hat bis 1990 </a:t>
            </a:r>
            <a:r>
              <a:rPr lang="en-GB" sz="2000" dirty="0" err="1">
                <a:solidFill>
                  <a:srgbClr val="002060"/>
                </a:solidFill>
                <a:latin typeface="Century Gothic" panose="020B0502020202020204" pitchFamily="34" charset="0"/>
              </a:rPr>
              <a:t>existiert</a:t>
            </a:r>
            <a:r>
              <a:rPr lang="en-GB" sz="2000" dirty="0">
                <a:solidFill>
                  <a:srgbClr val="002060"/>
                </a:solidFill>
                <a:latin typeface="Century Gothic" panose="020B0502020202020204" pitchFamily="34" charset="0"/>
              </a:rPr>
              <a:t> – </a:t>
            </a:r>
            <a:r>
              <a:rPr lang="en-GB" sz="2000" dirty="0" err="1">
                <a:solidFill>
                  <a:srgbClr val="002060"/>
                </a:solidFill>
                <a:latin typeface="Century Gothic" panose="020B0502020202020204" pitchFamily="34" charset="0"/>
              </a:rPr>
              <a:t>über</a:t>
            </a:r>
            <a:r>
              <a:rPr lang="en-GB" sz="2000" dirty="0">
                <a:solidFill>
                  <a:srgbClr val="002060"/>
                </a:solidFill>
                <a:latin typeface="Century Gothic" panose="020B0502020202020204" pitchFamily="34" charset="0"/>
              </a:rPr>
              <a:t> 40 Jahre. </a:t>
            </a:r>
            <a:r>
              <a:rPr lang="en-GB" sz="2000" dirty="0" err="1">
                <a:solidFill>
                  <a:srgbClr val="002060"/>
                </a:solidFill>
                <a:latin typeface="Century Gothic" panose="020B0502020202020204" pitchFamily="34" charset="0"/>
              </a:rPr>
              <a:t>Seit</a:t>
            </a:r>
            <a:r>
              <a:rPr lang="en-GB" sz="2000" dirty="0">
                <a:solidFill>
                  <a:srgbClr val="002060"/>
                </a:solidFill>
                <a:latin typeface="Century Gothic" panose="020B0502020202020204" pitchFamily="34" charset="0"/>
              </a:rPr>
              <a:t> 1990 </a:t>
            </a:r>
            <a:r>
              <a:rPr lang="en-GB" sz="2000" dirty="0" err="1">
                <a:solidFill>
                  <a:srgbClr val="002060"/>
                </a:solidFill>
                <a:latin typeface="Century Gothic" panose="020B0502020202020204" pitchFamily="34" charset="0"/>
              </a:rPr>
              <a:t>gibt</a:t>
            </a:r>
            <a:r>
              <a:rPr lang="en-GB" sz="2000" dirty="0">
                <a:solidFill>
                  <a:srgbClr val="002060"/>
                </a:solidFill>
                <a:latin typeface="Century Gothic" panose="020B0502020202020204" pitchFamily="34" charset="0"/>
              </a:rPr>
              <a:t> es </a:t>
            </a:r>
            <a:r>
              <a:rPr lang="en-GB" sz="2000" dirty="0" err="1">
                <a:solidFill>
                  <a:srgbClr val="002060"/>
                </a:solidFill>
                <a:latin typeface="Century Gothic" panose="020B0502020202020204" pitchFamily="34" charset="0"/>
              </a:rPr>
              <a:t>wieder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nur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ein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einziges</a:t>
            </a:r>
            <a:r>
              <a:rPr lang="en-GB" sz="2000" dirty="0">
                <a:solidFill>
                  <a:srgbClr val="002060"/>
                </a:solidFill>
                <a:latin typeface="Century Gothic" panose="020B0502020202020204" pitchFamily="34" charset="0"/>
              </a:rPr>
              <a:t> Deutschland. Am </a:t>
            </a:r>
            <a:r>
              <a:rPr lang="en-GB" sz="2000" dirty="0" err="1">
                <a:solidFill>
                  <a:srgbClr val="002060"/>
                </a:solidFill>
                <a:latin typeface="Century Gothic" panose="020B0502020202020204" pitchFamily="34" charset="0"/>
              </a:rPr>
              <a:t>dritten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Oktober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feiert</a:t>
            </a:r>
            <a:r>
              <a:rPr lang="en-GB" sz="2000" dirty="0">
                <a:solidFill>
                  <a:srgbClr val="002060"/>
                </a:solidFill>
                <a:latin typeface="Century Gothic" panose="020B0502020202020204" pitchFamily="34" charset="0"/>
              </a:rPr>
              <a:t> man den Tag der </a:t>
            </a:r>
            <a:r>
              <a:rPr lang="en-GB" sz="2000" dirty="0" err="1">
                <a:solidFill>
                  <a:srgbClr val="002060"/>
                </a:solidFill>
                <a:latin typeface="Century Gothic" panose="020B0502020202020204" pitchFamily="34" charset="0"/>
              </a:rPr>
              <a:t>deutschen</a:t>
            </a:r>
            <a:r>
              <a:rPr lang="en-GB" sz="2000" dirty="0">
                <a:solidFill>
                  <a:srgbClr val="002060"/>
                </a:solidFill>
                <a:latin typeface="Century Gothic" panose="020B0502020202020204" pitchFamily="34" charset="0"/>
              </a:rPr>
              <a:t> Einheit.</a:t>
            </a:r>
          </a:p>
        </p:txBody>
      </p:sp>
      <p:pic>
        <p:nvPicPr>
          <p:cNvPr id="9" name="Picture 8" descr="Map&#10;&#10;Description automatically generated">
            <a:extLst>
              <a:ext uri="{FF2B5EF4-FFF2-40B4-BE49-F238E27FC236}">
                <a16:creationId xmlns:a16="http://schemas.microsoft.com/office/drawing/2014/main" id="{850FF781-DBEF-4D6D-8195-F0341A159C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3285" y="3349242"/>
            <a:ext cx="4375524" cy="2862322"/>
          </a:xfrm>
          <a:prstGeom prst="rect">
            <a:avLst/>
          </a:prstGeom>
        </p:spPr>
      </p:pic>
      <p:pic>
        <p:nvPicPr>
          <p:cNvPr id="11" name="Picture 10" descr="A picture containing nature, dark, light, clouds&#10;&#10;Description automatically generated">
            <a:extLst>
              <a:ext uri="{FF2B5EF4-FFF2-40B4-BE49-F238E27FC236}">
                <a16:creationId xmlns:a16="http://schemas.microsoft.com/office/drawing/2014/main" id="{E24EB2F7-B05E-4166-A52F-3BAD907370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2342" y="242538"/>
            <a:ext cx="2871854" cy="3107332"/>
          </a:xfrm>
          <a:prstGeom prst="rect">
            <a:avLst/>
          </a:prstGeom>
        </p:spPr>
      </p:pic>
      <p:sp>
        <p:nvSpPr>
          <p:cNvPr id="12" name="TextBox 11">
            <a:extLst>
              <a:ext uri="{FF2B5EF4-FFF2-40B4-BE49-F238E27FC236}">
                <a16:creationId xmlns:a16="http://schemas.microsoft.com/office/drawing/2014/main" id="{45687937-1FCB-4F93-BF23-BF3C5CE97270}"/>
              </a:ext>
            </a:extLst>
          </p:cNvPr>
          <p:cNvSpPr txBox="1"/>
          <p:nvPr/>
        </p:nvSpPr>
        <p:spPr>
          <a:xfrm>
            <a:off x="3145504" y="1860506"/>
            <a:ext cx="983849" cy="400110"/>
          </a:xfrm>
          <a:prstGeom prst="rect">
            <a:avLst/>
          </a:prstGeom>
          <a:solidFill>
            <a:schemeClr val="bg1"/>
          </a:solidFill>
        </p:spPr>
        <p:txBody>
          <a:bodyPr wrap="square" rtlCol="0">
            <a:spAutoFit/>
          </a:bodyPr>
          <a:lstStyle/>
          <a:p>
            <a:pPr algn="ctr"/>
            <a:r>
              <a:rPr lang="en-GB" sz="2000" dirty="0">
                <a:solidFill>
                  <a:srgbClr val="002060"/>
                </a:solidFill>
                <a:latin typeface="Century Gothic" panose="020B0502020202020204" pitchFamily="34" charset="0"/>
              </a:rPr>
              <a:t>[</a:t>
            </a:r>
            <a:r>
              <a:rPr lang="en-GB" sz="2000" dirty="0">
                <a:solidFill>
                  <a:srgbClr val="DAA520"/>
                </a:solidFill>
                <a:latin typeface="Century Gothic" panose="020B0502020202020204" pitchFamily="34" charset="0"/>
              </a:rPr>
              <a:t>war</a:t>
            </a:r>
            <a:r>
              <a:rPr lang="en-GB" sz="2000" dirty="0">
                <a:solidFill>
                  <a:srgbClr val="002060"/>
                </a:solidFill>
                <a:latin typeface="Century Gothic" panose="020B0502020202020204" pitchFamily="34" charset="0"/>
              </a:rPr>
              <a:t>]</a:t>
            </a:r>
          </a:p>
        </p:txBody>
      </p:sp>
      <p:sp>
        <p:nvSpPr>
          <p:cNvPr id="13" name="TextBox 12">
            <a:extLst>
              <a:ext uri="{FF2B5EF4-FFF2-40B4-BE49-F238E27FC236}">
                <a16:creationId xmlns:a16="http://schemas.microsoft.com/office/drawing/2014/main" id="{42F74F8B-9100-48E1-804F-18D623EBEBF4}"/>
              </a:ext>
            </a:extLst>
          </p:cNvPr>
          <p:cNvSpPr txBox="1"/>
          <p:nvPr/>
        </p:nvSpPr>
        <p:spPr>
          <a:xfrm>
            <a:off x="-23150" y="2311594"/>
            <a:ext cx="1405943" cy="400110"/>
          </a:xfrm>
          <a:prstGeom prst="rect">
            <a:avLst/>
          </a:prstGeom>
          <a:solidFill>
            <a:schemeClr val="bg1"/>
          </a:solidFill>
        </p:spPr>
        <p:txBody>
          <a:bodyPr wrap="square" rtlCol="0">
            <a:spAutoFit/>
          </a:bodyPr>
          <a:lstStyle/>
          <a:p>
            <a:pPr algn="ctr"/>
            <a:r>
              <a:rPr lang="en-GB" sz="2000" dirty="0">
                <a:solidFill>
                  <a:srgbClr val="002060"/>
                </a:solidFill>
                <a:latin typeface="Century Gothic" panose="020B0502020202020204" pitchFamily="34" charset="0"/>
              </a:rPr>
              <a:t>[</a:t>
            </a:r>
            <a:r>
              <a:rPr lang="en-GB" sz="2000" dirty="0">
                <a:solidFill>
                  <a:srgbClr val="DAA520"/>
                </a:solidFill>
                <a:latin typeface="Century Gothic" panose="020B0502020202020204" pitchFamily="34" charset="0"/>
              </a:rPr>
              <a:t>officially</a:t>
            </a:r>
            <a:r>
              <a:rPr lang="en-GB" sz="2000" dirty="0">
                <a:solidFill>
                  <a:srgbClr val="002060"/>
                </a:solidFill>
                <a:latin typeface="Century Gothic" panose="020B0502020202020204" pitchFamily="34" charset="0"/>
              </a:rPr>
              <a:t>]</a:t>
            </a:r>
          </a:p>
        </p:txBody>
      </p:sp>
      <p:sp>
        <p:nvSpPr>
          <p:cNvPr id="14" name="TextBox 13">
            <a:extLst>
              <a:ext uri="{FF2B5EF4-FFF2-40B4-BE49-F238E27FC236}">
                <a16:creationId xmlns:a16="http://schemas.microsoft.com/office/drawing/2014/main" id="{4F92FD92-0277-4BF5-AFB6-E69063408E4F}"/>
              </a:ext>
            </a:extLst>
          </p:cNvPr>
          <p:cNvSpPr txBox="1"/>
          <p:nvPr/>
        </p:nvSpPr>
        <p:spPr>
          <a:xfrm>
            <a:off x="6226968" y="2749655"/>
            <a:ext cx="1146317" cy="400110"/>
          </a:xfrm>
          <a:prstGeom prst="rect">
            <a:avLst/>
          </a:prstGeom>
          <a:solidFill>
            <a:schemeClr val="bg1"/>
          </a:solidFill>
        </p:spPr>
        <p:txBody>
          <a:bodyPr wrap="square" rtlCol="0">
            <a:spAutoFit/>
          </a:bodyPr>
          <a:lstStyle/>
          <a:p>
            <a:pPr algn="ctr"/>
            <a:r>
              <a:rPr lang="en-GB" sz="2000" dirty="0">
                <a:solidFill>
                  <a:srgbClr val="002060"/>
                </a:solidFill>
                <a:latin typeface="Century Gothic" panose="020B0502020202020204" pitchFamily="34" charset="0"/>
              </a:rPr>
              <a:t>[</a:t>
            </a:r>
            <a:r>
              <a:rPr lang="en-GB" sz="2000" dirty="0">
                <a:solidFill>
                  <a:srgbClr val="DAA520"/>
                </a:solidFill>
                <a:latin typeface="Century Gothic" panose="020B0502020202020204" pitchFamily="34" charset="0"/>
              </a:rPr>
              <a:t>GDR</a:t>
            </a:r>
            <a:r>
              <a:rPr lang="en-GB" sz="2000" dirty="0">
                <a:solidFill>
                  <a:srgbClr val="002060"/>
                </a:solidFill>
                <a:latin typeface="Century Gothic" panose="020B0502020202020204" pitchFamily="34" charset="0"/>
              </a:rPr>
              <a:t>],</a:t>
            </a:r>
          </a:p>
        </p:txBody>
      </p:sp>
      <p:sp>
        <p:nvSpPr>
          <p:cNvPr id="15" name="TextBox 14">
            <a:extLst>
              <a:ext uri="{FF2B5EF4-FFF2-40B4-BE49-F238E27FC236}">
                <a16:creationId xmlns:a16="http://schemas.microsoft.com/office/drawing/2014/main" id="{11B6E0B6-30DA-4A97-BD24-193A0183AE7A}"/>
              </a:ext>
            </a:extLst>
          </p:cNvPr>
          <p:cNvSpPr txBox="1"/>
          <p:nvPr/>
        </p:nvSpPr>
        <p:spPr>
          <a:xfrm>
            <a:off x="87191" y="3231314"/>
            <a:ext cx="4479403" cy="400110"/>
          </a:xfrm>
          <a:prstGeom prst="rect">
            <a:avLst/>
          </a:prstGeom>
          <a:solidFill>
            <a:schemeClr val="bg1"/>
          </a:solidFill>
        </p:spPr>
        <p:txBody>
          <a:bodyPr wrap="square" rtlCol="0">
            <a:spAutoFit/>
          </a:bodyPr>
          <a:lstStyle/>
          <a:p>
            <a:pPr algn="ctr"/>
            <a:r>
              <a:rPr lang="en-GB" sz="2000" dirty="0">
                <a:solidFill>
                  <a:srgbClr val="002060"/>
                </a:solidFill>
                <a:latin typeface="Century Gothic" panose="020B0502020202020204" pitchFamily="34" charset="0"/>
              </a:rPr>
              <a:t>[</a:t>
            </a:r>
            <a:r>
              <a:rPr lang="en-GB" sz="2000" dirty="0">
                <a:solidFill>
                  <a:srgbClr val="DAA520"/>
                </a:solidFill>
                <a:latin typeface="Century Gothic" panose="020B0502020202020204" pitchFamily="34" charset="0"/>
              </a:rPr>
              <a:t>German Democratic Republic</a:t>
            </a:r>
            <a:r>
              <a:rPr lang="en-GB" sz="2000" dirty="0">
                <a:solidFill>
                  <a:srgbClr val="002060"/>
                </a:solidFill>
                <a:latin typeface="Century Gothic" panose="020B0502020202020204" pitchFamily="34" charset="0"/>
              </a:rPr>
              <a:t>]</a:t>
            </a:r>
          </a:p>
        </p:txBody>
      </p:sp>
      <p:sp>
        <p:nvSpPr>
          <p:cNvPr id="16" name="TextBox 15">
            <a:extLst>
              <a:ext uri="{FF2B5EF4-FFF2-40B4-BE49-F238E27FC236}">
                <a16:creationId xmlns:a16="http://schemas.microsoft.com/office/drawing/2014/main" id="{B91E1ACE-5912-49BA-81EB-2F9C9829BB62}"/>
              </a:ext>
            </a:extLst>
          </p:cNvPr>
          <p:cNvSpPr txBox="1"/>
          <p:nvPr/>
        </p:nvSpPr>
        <p:spPr>
          <a:xfrm>
            <a:off x="2267845" y="3689336"/>
            <a:ext cx="1041722" cy="400110"/>
          </a:xfrm>
          <a:prstGeom prst="rect">
            <a:avLst/>
          </a:prstGeom>
          <a:solidFill>
            <a:schemeClr val="bg1"/>
          </a:solidFill>
        </p:spPr>
        <p:txBody>
          <a:bodyPr wrap="square" rtlCol="0">
            <a:spAutoFit/>
          </a:bodyPr>
          <a:lstStyle/>
          <a:p>
            <a:pPr algn="ctr"/>
            <a:r>
              <a:rPr lang="en-GB" sz="2000" dirty="0">
                <a:solidFill>
                  <a:srgbClr val="002060"/>
                </a:solidFill>
                <a:latin typeface="Century Gothic" panose="020B0502020202020204" pitchFamily="34" charset="0"/>
              </a:rPr>
              <a:t>[</a:t>
            </a:r>
            <a:r>
              <a:rPr lang="en-GB" sz="2000" dirty="0">
                <a:solidFill>
                  <a:srgbClr val="DAA520"/>
                </a:solidFill>
                <a:latin typeface="Century Gothic" panose="020B0502020202020204" pitchFamily="34" charset="0"/>
              </a:rPr>
              <a:t>state</a:t>
            </a:r>
            <a:r>
              <a:rPr lang="en-GB" sz="2000" dirty="0">
                <a:solidFill>
                  <a:srgbClr val="002060"/>
                </a:solidFill>
                <a:latin typeface="Century Gothic" panose="020B0502020202020204" pitchFamily="34" charset="0"/>
              </a:rPr>
              <a:t>]</a:t>
            </a:r>
          </a:p>
        </p:txBody>
      </p:sp>
      <p:sp>
        <p:nvSpPr>
          <p:cNvPr id="17" name="TextBox 16">
            <a:extLst>
              <a:ext uri="{FF2B5EF4-FFF2-40B4-BE49-F238E27FC236}">
                <a16:creationId xmlns:a16="http://schemas.microsoft.com/office/drawing/2014/main" id="{24E26008-6F0D-4629-BA8B-3778F496B8B7}"/>
              </a:ext>
            </a:extLst>
          </p:cNvPr>
          <p:cNvSpPr txBox="1"/>
          <p:nvPr/>
        </p:nvSpPr>
        <p:spPr>
          <a:xfrm>
            <a:off x="5216538" y="4580348"/>
            <a:ext cx="948912" cy="400110"/>
          </a:xfrm>
          <a:prstGeom prst="rect">
            <a:avLst/>
          </a:prstGeom>
          <a:solidFill>
            <a:schemeClr val="bg1"/>
          </a:solidFill>
        </p:spPr>
        <p:txBody>
          <a:bodyPr wrap="square" rtlCol="0">
            <a:spAutoFit/>
          </a:bodyPr>
          <a:lstStyle/>
          <a:p>
            <a:pPr algn="ctr"/>
            <a:r>
              <a:rPr lang="en-GB" sz="2000" dirty="0">
                <a:solidFill>
                  <a:srgbClr val="002060"/>
                </a:solidFill>
                <a:latin typeface="Century Gothic" panose="020B0502020202020204" pitchFamily="34" charset="0"/>
              </a:rPr>
              <a:t>[</a:t>
            </a:r>
            <a:r>
              <a:rPr lang="en-GB" sz="2000" dirty="0">
                <a:solidFill>
                  <a:srgbClr val="DAA520"/>
                </a:solidFill>
                <a:latin typeface="Century Gothic" panose="020B0502020202020204" pitchFamily="34" charset="0"/>
              </a:rPr>
              <a:t>GDR</a:t>
            </a:r>
            <a:r>
              <a:rPr lang="en-GB" sz="2000" dirty="0">
                <a:solidFill>
                  <a:srgbClr val="002060"/>
                </a:solidFill>
                <a:latin typeface="Century Gothic" panose="020B0502020202020204" pitchFamily="34" charset="0"/>
              </a:rPr>
              <a:t>]</a:t>
            </a:r>
          </a:p>
        </p:txBody>
      </p:sp>
      <p:sp>
        <p:nvSpPr>
          <p:cNvPr id="18" name="TextBox 17">
            <a:extLst>
              <a:ext uri="{FF2B5EF4-FFF2-40B4-BE49-F238E27FC236}">
                <a16:creationId xmlns:a16="http://schemas.microsoft.com/office/drawing/2014/main" id="{2FEFD289-8D77-4F71-A9DA-C23B4A764B65}"/>
              </a:ext>
            </a:extLst>
          </p:cNvPr>
          <p:cNvSpPr txBox="1"/>
          <p:nvPr/>
        </p:nvSpPr>
        <p:spPr>
          <a:xfrm>
            <a:off x="1024906" y="5476061"/>
            <a:ext cx="1062478" cy="400110"/>
          </a:xfrm>
          <a:prstGeom prst="rect">
            <a:avLst/>
          </a:prstGeom>
          <a:solidFill>
            <a:schemeClr val="bg1"/>
          </a:solidFill>
        </p:spPr>
        <p:txBody>
          <a:bodyPr wrap="square" rtlCol="0">
            <a:spAutoFit/>
          </a:bodyPr>
          <a:lstStyle/>
          <a:p>
            <a:pPr algn="ctr"/>
            <a:r>
              <a:rPr lang="en-GB" sz="2000" dirty="0">
                <a:solidFill>
                  <a:srgbClr val="002060"/>
                </a:solidFill>
                <a:latin typeface="Century Gothic" panose="020B0502020202020204" pitchFamily="34" charset="0"/>
              </a:rPr>
              <a:t>[</a:t>
            </a:r>
            <a:r>
              <a:rPr lang="en-GB" sz="2000" dirty="0">
                <a:solidFill>
                  <a:srgbClr val="DAA520"/>
                </a:solidFill>
                <a:latin typeface="Century Gothic" panose="020B0502020202020204" pitchFamily="34" charset="0"/>
              </a:rPr>
              <a:t>single</a:t>
            </a:r>
            <a:r>
              <a:rPr lang="en-GB" sz="2000" dirty="0">
                <a:solidFill>
                  <a:srgbClr val="002060"/>
                </a:solidFill>
                <a:latin typeface="Century Gothic" panose="020B0502020202020204" pitchFamily="34" charset="0"/>
              </a:rPr>
              <a:t>]</a:t>
            </a:r>
          </a:p>
        </p:txBody>
      </p:sp>
      <p:pic>
        <p:nvPicPr>
          <p:cNvPr id="8" name="Picture 7" descr="Logo&#10;&#10;Description automatically generated">
            <a:extLst>
              <a:ext uri="{FF2B5EF4-FFF2-40B4-BE49-F238E27FC236}">
                <a16:creationId xmlns:a16="http://schemas.microsoft.com/office/drawing/2014/main" id="{853EB6E7-FF4C-40BE-80CE-6C159E4092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1044" y="1737826"/>
            <a:ext cx="1163765" cy="1411939"/>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9530267" y="181549"/>
            <a:ext cx="2478604" cy="46166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9.1.1.7 Slide 18 ">
            <a:hlinkClick r:id="" action="ppaction://media"/>
            <a:extLst>
              <a:ext uri="{FF2B5EF4-FFF2-40B4-BE49-F238E27FC236}">
                <a16:creationId xmlns:a16="http://schemas.microsoft.com/office/drawing/2014/main" id="{EF0DD544-C061-4D88-87E4-5591A80506A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75748" y="209342"/>
            <a:ext cx="882545" cy="882545"/>
          </a:xfrm>
          <a:prstGeom prst="rect">
            <a:avLst/>
          </a:prstGeom>
        </p:spPr>
      </p:pic>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5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73436"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das Leben in der DDR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63544" y="247046"/>
            <a:ext cx="2295347" cy="4179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1778892" cy="1569660"/>
          </a:xfrm>
          <a:prstGeom prst="rect">
            <a:avLst/>
          </a:prstGeom>
          <a:noFill/>
        </p:spPr>
        <p:txBody>
          <a:bodyPr wrap="square" rtlCol="0">
            <a:spAutoFit/>
          </a:bodyPr>
          <a:lstStyle/>
          <a:p>
            <a:pP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DDR-</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Flagge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schwarz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rot und gold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BRD-</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Flagge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Wappen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Hammer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err="1">
                <a:solidFill>
                  <a:srgbClr val="002060"/>
                </a:solidFill>
                <a:latin typeface="Century Gothic" panose="020B0502020202020204" pitchFamily="34" charset="0"/>
              </a:rPr>
              <a:t>Jede</a:t>
            </a:r>
            <a:r>
              <a:rPr lang="en-GB" sz="2400" dirty="0">
                <a:solidFill>
                  <a:srgbClr val="002060"/>
                </a:solidFill>
                <a:latin typeface="Century Gothic" panose="020B0502020202020204" pitchFamily="34" charset="0"/>
              </a:rPr>
              <a:t> Person </a:t>
            </a:r>
            <a:r>
              <a:rPr lang="en-GB" sz="2400" dirty="0" err="1">
                <a:solidFill>
                  <a:srgbClr val="002060"/>
                </a:solidFill>
                <a:latin typeface="Century Gothic" panose="020B0502020202020204" pitchFamily="34" charset="0"/>
              </a:rPr>
              <a:t>hatte</a:t>
            </a:r>
            <a:r>
              <a:rPr lang="en-GB" sz="2400" dirty="0">
                <a:solidFill>
                  <a:srgbClr val="002060"/>
                </a:solidFill>
                <a:latin typeface="Century Gothic" panose="020B0502020202020204" pitchFamily="34" charset="0"/>
              </a:rPr>
              <a:t> Arbeit, </a:t>
            </a:r>
            <a:r>
              <a:rPr lang="en-GB" sz="2400" dirty="0" err="1">
                <a:solidFill>
                  <a:srgbClr val="002060"/>
                </a:solidFill>
                <a:latin typeface="Century Gothic" panose="020B0502020202020204" pitchFamily="34" charset="0"/>
              </a:rPr>
              <a:t>aber</a:t>
            </a:r>
            <a:r>
              <a:rPr lang="en-GB" sz="2400" dirty="0">
                <a:solidFill>
                  <a:srgbClr val="002060"/>
                </a:solidFill>
                <a:latin typeface="Century Gothic" panose="020B0502020202020204" pitchFamily="34" charset="0"/>
              </a:rPr>
              <a:t> es gab </a:t>
            </a:r>
            <a:r>
              <a:rPr lang="en-GB" sz="2400" dirty="0" err="1">
                <a:solidFill>
                  <a:srgbClr val="002060"/>
                </a:solidFill>
                <a:latin typeface="Century Gothic" panose="020B0502020202020204" pitchFamily="34" charset="0"/>
              </a:rPr>
              <a:t>wenig</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Berufsfreiheit</a:t>
            </a:r>
            <a:r>
              <a:rPr lang="en-GB" sz="2400" dirty="0">
                <a:solidFill>
                  <a:srgbClr val="002060"/>
                </a:solidFill>
                <a:latin typeface="Century Gothic" panose="020B0502020202020204" pitchFamily="34" charset="0"/>
              </a:rPr>
              <a:t>.</a:t>
            </a:r>
          </a:p>
          <a:p>
            <a:pPr lvl="0">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5" descr="Logo&#10;&#10;Description automatically generated">
            <a:extLst>
              <a:ext uri="{FF2B5EF4-FFF2-40B4-BE49-F238E27FC236}">
                <a16:creationId xmlns:a16="http://schemas.microsoft.com/office/drawing/2014/main" id="{939B11C8-4F56-4E7A-98AF-5EAB53594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856" y="2557172"/>
            <a:ext cx="6112397" cy="3667438"/>
          </a:xfrm>
          <a:prstGeom prst="rect">
            <a:avLst/>
          </a:prstGeom>
        </p:spPr>
      </p:pic>
      <p:sp>
        <p:nvSpPr>
          <p:cNvPr id="13" name="Speech Bubble: Rectangle with Corners Rounded 12">
            <a:extLst>
              <a:ext uri="{FF2B5EF4-FFF2-40B4-BE49-F238E27FC236}">
                <a16:creationId xmlns:a16="http://schemas.microsoft.com/office/drawing/2014/main" id="{EB3F5BE8-758F-4817-8727-D916B38444CB}"/>
              </a:ext>
            </a:extLst>
          </p:cNvPr>
          <p:cNvSpPr/>
          <p:nvPr/>
        </p:nvSpPr>
        <p:spPr>
          <a:xfrm>
            <a:off x="92597" y="2790439"/>
            <a:ext cx="2106593" cy="638561"/>
          </a:xfrm>
          <a:prstGeom prst="wedgeRoundRectCallout">
            <a:avLst>
              <a:gd name="adj1" fmla="val -16942"/>
              <a:gd name="adj2" fmla="val -4505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*das </a:t>
            </a:r>
            <a:r>
              <a:rPr lang="en-GB" sz="2000" dirty="0" err="1">
                <a:latin typeface="Century Gothic" panose="020B0502020202020204" pitchFamily="34" charset="0"/>
              </a:rPr>
              <a:t>Wappen</a:t>
            </a:r>
            <a:r>
              <a:rPr lang="en-GB" sz="2000" dirty="0">
                <a:latin typeface="Century Gothic" panose="020B0502020202020204" pitchFamily="34" charset="0"/>
              </a:rPr>
              <a:t> – emblem</a:t>
            </a:r>
          </a:p>
        </p:txBody>
      </p:sp>
      <p:sp>
        <p:nvSpPr>
          <p:cNvPr id="9" name="TextBox 8">
            <a:extLst>
              <a:ext uri="{FF2B5EF4-FFF2-40B4-BE49-F238E27FC236}">
                <a16:creationId xmlns:a16="http://schemas.microsoft.com/office/drawing/2014/main" id="{749AB39C-4327-4BB1-B6C7-95B38AD3FF22}"/>
              </a:ext>
            </a:extLst>
          </p:cNvPr>
          <p:cNvSpPr txBox="1"/>
          <p:nvPr/>
        </p:nvSpPr>
        <p:spPr>
          <a:xfrm>
            <a:off x="3347753" y="1316289"/>
            <a:ext cx="1333765" cy="461665"/>
          </a:xfrm>
          <a:prstGeom prst="rect">
            <a:avLst/>
          </a:prstGeom>
          <a:solidFill>
            <a:schemeClr val="bg1"/>
          </a:solidFill>
        </p:spPr>
        <p:txBody>
          <a:bodyPr wrap="square" rtlCol="0">
            <a:spAutoFit/>
          </a:bodyPr>
          <a:lstStyle/>
          <a:p>
            <a:r>
              <a:rPr lang="en-GB" sz="2400" dirty="0">
                <a:solidFill>
                  <a:srgbClr val="002060"/>
                </a:solidFill>
                <a:latin typeface="Century Gothic" panose="020B0502020202020204" pitchFamily="34" charset="0"/>
              </a:rPr>
              <a:t>[</a:t>
            </a:r>
            <a:r>
              <a:rPr lang="en-GB" sz="2400" dirty="0">
                <a:solidFill>
                  <a:srgbClr val="DAA520"/>
                </a:solidFill>
                <a:latin typeface="Century Gothic" panose="020B0502020202020204" pitchFamily="34" charset="0"/>
              </a:rPr>
              <a:t>black</a:t>
            </a:r>
            <a:r>
              <a:rPr lang="en-GB" sz="2400" dirty="0">
                <a:solidFill>
                  <a:srgbClr val="002060"/>
                </a:solidFill>
                <a:latin typeface="Century Gothic" panose="020B0502020202020204" pitchFamily="34" charset="0"/>
              </a:rPr>
              <a:t>],</a:t>
            </a:r>
          </a:p>
        </p:txBody>
      </p:sp>
      <p:sp>
        <p:nvSpPr>
          <p:cNvPr id="16" name="TextBox 15">
            <a:extLst>
              <a:ext uri="{FF2B5EF4-FFF2-40B4-BE49-F238E27FC236}">
                <a16:creationId xmlns:a16="http://schemas.microsoft.com/office/drawing/2014/main" id="{6FDD570E-EDFD-4A76-9013-7B6C126AA697}"/>
              </a:ext>
            </a:extLst>
          </p:cNvPr>
          <p:cNvSpPr txBox="1"/>
          <p:nvPr/>
        </p:nvSpPr>
        <p:spPr>
          <a:xfrm>
            <a:off x="1919097" y="2029502"/>
            <a:ext cx="2857312" cy="461665"/>
          </a:xfrm>
          <a:prstGeom prst="rect">
            <a:avLst/>
          </a:prstGeom>
          <a:solidFill>
            <a:schemeClr val="bg1"/>
          </a:solidFill>
        </p:spPr>
        <p:txBody>
          <a:bodyPr wrap="square" rtlCol="0">
            <a:spAutoFit/>
          </a:bodyPr>
          <a:lstStyle/>
          <a:p>
            <a:r>
              <a:rPr lang="en-GB" sz="2400" dirty="0">
                <a:solidFill>
                  <a:srgbClr val="002060"/>
                </a:solidFill>
                <a:latin typeface="Century Gothic" panose="020B0502020202020204" pitchFamily="34" charset="0"/>
              </a:rPr>
              <a:t>[</a:t>
            </a:r>
            <a:r>
              <a:rPr lang="en-GB" sz="2400" dirty="0">
                <a:solidFill>
                  <a:srgbClr val="DAA520"/>
                </a:solidFill>
                <a:latin typeface="Century Gothic" panose="020B0502020202020204" pitchFamily="34" charset="0"/>
              </a:rPr>
              <a:t>career freedom</a:t>
            </a:r>
            <a:r>
              <a:rPr lang="en-GB" sz="2400" dirty="0">
                <a:solidFill>
                  <a:srgbClr val="002060"/>
                </a:solidFill>
                <a:latin typeface="Century Gothic" panose="020B0502020202020204" pitchFamily="34" charset="0"/>
              </a:rPr>
              <a:t>].</a:t>
            </a:r>
          </a:p>
        </p:txBody>
      </p:sp>
      <p:sp>
        <p:nvSpPr>
          <p:cNvPr id="10" name="Action Button: Custom 16">
            <a:hlinkClick r:id="" action="ppaction://noaction" highlightClick="1">
              <a:snd r:embed="rId5" name="9.1.1.7 Slide 19.wav"/>
            </a:hlinkClick>
            <a:extLst>
              <a:ext uri="{FF2B5EF4-FFF2-40B4-BE49-F238E27FC236}">
                <a16:creationId xmlns:a16="http://schemas.microsoft.com/office/drawing/2014/main" id="{D874C5D0-4D9C-4355-A12A-365964EEA1E1}"/>
              </a:ext>
            </a:extLst>
          </p:cNvPr>
          <p:cNvSpPr/>
          <p:nvPr/>
        </p:nvSpPr>
        <p:spPr>
          <a:xfrm>
            <a:off x="522599" y="55620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141442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73436"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das Leben in der DDR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63544" y="247046"/>
            <a:ext cx="2295347" cy="4179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79999" y="1326461"/>
            <a:ext cx="11778892" cy="830997"/>
          </a:xfrm>
          <a:prstGeom prst="rect">
            <a:avLst/>
          </a:prstGeom>
          <a:noFill/>
        </p:spPr>
        <p:txBody>
          <a:bodyPr wrap="square" rtlCol="0">
            <a:spAutoFit/>
          </a:bodyPr>
          <a:lstStyle/>
          <a:p>
            <a:pPr lvl="0">
              <a:defRPr/>
            </a:pPr>
            <a:r>
              <a:rPr lang="de-DE" sz="2400" dirty="0">
                <a:solidFill>
                  <a:schemeClr val="accent5">
                    <a:lumMod val="50000"/>
                  </a:schemeClr>
                </a:solidFill>
                <a:latin typeface="Century Gothic" panose="020B0502020202020204" pitchFamily="34" charset="0"/>
              </a:rPr>
              <a:t>Auf diesem    Foto  sieht man Erich Honecker. Von Mai 1971 bis Oktober 1989 war er Erster Sekretär der Sozialistischen Einheitspartei Deutschlands (SED).</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057089A7-24C4-4597-B3F2-EBB7B984DD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1054" y="2522128"/>
            <a:ext cx="3629891" cy="3629891"/>
          </a:xfrm>
          <a:prstGeom prst="rect">
            <a:avLst/>
          </a:prstGeom>
        </p:spPr>
      </p:pic>
      <p:sp>
        <p:nvSpPr>
          <p:cNvPr id="8" name="TextBox 7">
            <a:extLst>
              <a:ext uri="{FF2B5EF4-FFF2-40B4-BE49-F238E27FC236}">
                <a16:creationId xmlns:a16="http://schemas.microsoft.com/office/drawing/2014/main" id="{C334CDA4-4814-467F-A8CA-7CFDE8AA22C0}"/>
              </a:ext>
            </a:extLst>
          </p:cNvPr>
          <p:cNvSpPr txBox="1"/>
          <p:nvPr/>
        </p:nvSpPr>
        <p:spPr>
          <a:xfrm>
            <a:off x="1916723" y="1339295"/>
            <a:ext cx="1131277" cy="400110"/>
          </a:xfrm>
          <a:prstGeom prst="rect">
            <a:avLst/>
          </a:prstGeom>
          <a:solidFill>
            <a:schemeClr val="bg1"/>
          </a:solidFill>
        </p:spPr>
        <p:txBody>
          <a:bodyPr wrap="square" rtlCol="0">
            <a:spAutoFit/>
          </a:bodyPr>
          <a:lstStyle/>
          <a:p>
            <a:pPr algn="ctr"/>
            <a:r>
              <a:rPr lang="en-GB" sz="2000" dirty="0">
                <a:solidFill>
                  <a:srgbClr val="002060"/>
                </a:solidFill>
                <a:latin typeface="Century Gothic" panose="020B0502020202020204" pitchFamily="34" charset="0"/>
              </a:rPr>
              <a:t>[</a:t>
            </a:r>
            <a:r>
              <a:rPr lang="en-GB" sz="2000" dirty="0">
                <a:solidFill>
                  <a:srgbClr val="DAA520"/>
                </a:solidFill>
                <a:latin typeface="Century Gothic" panose="020B0502020202020204" pitchFamily="34" charset="0"/>
              </a:rPr>
              <a:t>photo</a:t>
            </a:r>
            <a:r>
              <a:rPr lang="en-GB" sz="2000" dirty="0">
                <a:solidFill>
                  <a:srgbClr val="002060"/>
                </a:solidFill>
                <a:latin typeface="Century Gothic" panose="020B0502020202020204" pitchFamily="34" charset="0"/>
              </a:rPr>
              <a:t>]</a:t>
            </a:r>
          </a:p>
        </p:txBody>
      </p:sp>
      <p:sp>
        <p:nvSpPr>
          <p:cNvPr id="9" name="Action Button: Custom 16">
            <a:hlinkClick r:id="" action="ppaction://noaction" highlightClick="1">
              <a:snd r:embed="rId5" name="9.1.1.7 Slide 20.wav"/>
            </a:hlinkClick>
            <a:extLst>
              <a:ext uri="{FF2B5EF4-FFF2-40B4-BE49-F238E27FC236}">
                <a16:creationId xmlns:a16="http://schemas.microsoft.com/office/drawing/2014/main" id="{4A3AA205-1924-4B3D-9389-6DE1840ACD47}"/>
              </a:ext>
            </a:extLst>
          </p:cNvPr>
          <p:cNvSpPr/>
          <p:nvPr/>
        </p:nvSpPr>
        <p:spPr>
          <a:xfrm>
            <a:off x="336410" y="575601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14795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8789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100811" y="247046"/>
            <a:ext cx="385651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7282" y="1243957"/>
            <a:ext cx="10947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fehlenden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7" name="Table 7">
            <a:extLst>
              <a:ext uri="{FF2B5EF4-FFF2-40B4-BE49-F238E27FC236}">
                <a16:creationId xmlns:a16="http://schemas.microsoft.com/office/drawing/2014/main" id="{2E35FF0F-EA01-4D86-A30D-225F2923581B}"/>
              </a:ext>
            </a:extLst>
          </p:cNvPr>
          <p:cNvGraphicFramePr>
            <a:graphicFrameLocks noGrp="1"/>
          </p:cNvGraphicFramePr>
          <p:nvPr/>
        </p:nvGraphicFramePr>
        <p:xfrm>
          <a:off x="547763" y="2264209"/>
          <a:ext cx="8287144" cy="3909976"/>
        </p:xfrm>
        <a:graphic>
          <a:graphicData uri="http://schemas.openxmlformats.org/drawingml/2006/table">
            <a:tbl>
              <a:tblPr firstRow="1" bandRow="1">
                <a:tableStyleId>{5940675A-B579-460E-94D1-54222C63F5DA}</a:tableStyleId>
              </a:tblPr>
              <a:tblGrid>
                <a:gridCol w="8287144">
                  <a:extLst>
                    <a:ext uri="{9D8B030D-6E8A-4147-A177-3AD203B41FA5}">
                      <a16:colId xmlns:a16="http://schemas.microsoft.com/office/drawing/2014/main" val="4104228244"/>
                    </a:ext>
                  </a:extLst>
                </a:gridCol>
              </a:tblGrid>
              <a:tr h="488747">
                <a:tc>
                  <a:txBody>
                    <a:bodyPr/>
                    <a:lstStyle/>
                    <a:p>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Deutschland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sucht</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den Superstar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ist</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eine</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deutsche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Tal</a:t>
                      </a:r>
                      <a:r>
                        <a:rPr lang="en-GB" sz="2000" b="0" i="0"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en</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tshow</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7534676"/>
                  </a:ext>
                </a:extLst>
              </a:tr>
              <a:tr h="488747">
                <a:tc>
                  <a:txBody>
                    <a:bodyPr/>
                    <a:lstStyle/>
                    <a:p>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 hat das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gleiche</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Kon</a:t>
                      </a:r>
                      <a:r>
                        <a:rPr lang="en-GB" sz="2000" b="0" i="0"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zept</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wie</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Pop Idol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oder</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X-Factor.</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5391402"/>
                  </a:ext>
                </a:extLst>
              </a:tr>
              <a:tr h="488747">
                <a:tc>
                  <a:txBody>
                    <a:bodyPr/>
                    <a:lstStyle/>
                    <a:p>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Diese</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Shows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sind</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jetzt</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eine</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glob</a:t>
                      </a:r>
                      <a:r>
                        <a:rPr lang="en-GB" sz="2000" b="0" i="0"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ale</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Marke</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3965382"/>
                  </a:ext>
                </a:extLst>
              </a:tr>
              <a:tr h="488747">
                <a:tc>
                  <a:txBody>
                    <a:bodyPr/>
                    <a:lstStyle/>
                    <a:p>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haben</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viele</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Fans in den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sozi</a:t>
                      </a:r>
                      <a:r>
                        <a:rPr lang="en-GB" sz="2000" b="0" i="0"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al</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en</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Medien</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7055798"/>
                  </a:ext>
                </a:extLst>
              </a:tr>
              <a:tr h="488747">
                <a:tc>
                  <a:txBody>
                    <a:bodyPr/>
                    <a:lstStyle/>
                    <a:p>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DSDS hat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ihren</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eigenen</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YouTube-</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Kan</a:t>
                      </a:r>
                      <a:r>
                        <a:rPr lang="en-GB" sz="2000" b="0" i="0"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al</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6459566"/>
                  </a:ext>
                </a:extLst>
              </a:tr>
              <a:tr h="488747">
                <a:tc>
                  <a:txBody>
                    <a:bodyPr/>
                    <a:lstStyle/>
                    <a:p>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Die Castings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für</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hundert</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Kandi</a:t>
                      </a:r>
                      <a:r>
                        <a:rPr lang="en-GB" sz="2000" b="0" i="0"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da</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ten</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finden</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auf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einem</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Schiff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statt</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9579339"/>
                  </a:ext>
                </a:extLst>
              </a:tr>
              <a:tr h="488747">
                <a:tc>
                  <a:txBody>
                    <a:bodyPr/>
                    <a:lstStyle/>
                    <a:p>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Die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letzten</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neun</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singen</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im</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Halbfin</a:t>
                      </a:r>
                      <a:r>
                        <a:rPr lang="en-GB" sz="2000" b="0" i="0" u="sng"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al</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4247689"/>
                  </a:ext>
                </a:extLst>
              </a:tr>
              <a:tr h="488747">
                <a:tc>
                  <a:txBody>
                    <a:bodyPr/>
                    <a:lstStyle/>
                    <a:p>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Das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Publikum</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votet</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im</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Apr</a:t>
                      </a:r>
                      <a:r>
                        <a:rPr lang="en-GB" sz="2000" b="0" i="0" u="sng"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il</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auch</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b="0" i="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beim</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Fin</a:t>
                      </a:r>
                      <a:r>
                        <a:rPr lang="en-GB" sz="2000" b="0" i="0" u="sng"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al</a:t>
                      </a:r>
                      <a:r>
                        <a:rPr lang="en-GB" sz="2000" b="0" i="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e. </a:t>
                      </a:r>
                      <a:endParaRPr lang="en-GB" sz="2000" dirty="0"/>
                    </a:p>
                  </a:txBody>
                  <a:tcPr anchor="ctr">
                    <a:lnL w="12700" cap="flat" cmpd="sng" algn="ctr">
                      <a:solidFill>
                        <a:schemeClr val="accent5">
                          <a:lumMod val="50000"/>
                        </a:schemeClr>
                      </a:solidFill>
                      <a:prstDash val="sysDot"/>
                      <a:round/>
                      <a:headEnd type="none" w="med" len="med"/>
                      <a:tailEnd type="none" w="med" len="med"/>
                    </a:lnL>
                    <a:lnR w="12700" cap="flat" cmpd="sng" algn="ctr">
                      <a:solidFill>
                        <a:schemeClr val="accent5">
                          <a:lumMod val="50000"/>
                        </a:schemeClr>
                      </a:solidFill>
                      <a:prstDash val="sysDot"/>
                      <a:round/>
                      <a:headEnd type="none" w="med" len="med"/>
                      <a:tailEnd type="none" w="med" len="med"/>
                    </a:lnR>
                    <a:lnT w="12700" cap="flat" cmpd="sng" algn="ctr">
                      <a:solidFill>
                        <a:schemeClr val="accent5">
                          <a:lumMod val="50000"/>
                        </a:schemeClr>
                      </a:solidFill>
                      <a:prstDash val="sysDot"/>
                      <a:round/>
                      <a:headEnd type="none" w="med" len="med"/>
                      <a:tailEnd type="none" w="med" len="med"/>
                    </a:lnT>
                    <a:lnB w="12700" cap="flat" cmpd="sng" algn="ctr">
                      <a:solidFill>
                        <a:schemeClr val="accent5">
                          <a:lumMod val="50000"/>
                        </a:schemeClr>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6359969"/>
                  </a:ext>
                </a:extLst>
              </a:tr>
            </a:tbl>
          </a:graphicData>
        </a:graphic>
      </p:graphicFrame>
      <p:sp>
        <p:nvSpPr>
          <p:cNvPr id="17" name="Action Button: Custom 16">
            <a:hlinkClick r:id="" action="ppaction://noaction" highlightClick="1">
              <a:snd r:embed="rId4" name="9.1.1.1 Slide 3 1.wav"/>
            </a:hlinkClick>
            <a:extLst>
              <a:ext uri="{FF2B5EF4-FFF2-40B4-BE49-F238E27FC236}">
                <a16:creationId xmlns:a16="http://schemas.microsoft.com/office/drawing/2014/main" id="{AE28C503-ECD1-45D6-8A5B-0011E22409E0}"/>
              </a:ext>
            </a:extLst>
          </p:cNvPr>
          <p:cNvSpPr/>
          <p:nvPr/>
        </p:nvSpPr>
        <p:spPr>
          <a:xfrm>
            <a:off x="86569" y="234149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5" name="9.1.1.1 Slide 3 2.wav"/>
            </a:hlinkClick>
            <a:extLst>
              <a:ext uri="{FF2B5EF4-FFF2-40B4-BE49-F238E27FC236}">
                <a16:creationId xmlns:a16="http://schemas.microsoft.com/office/drawing/2014/main" id="{5F4D0236-F32A-4C7D-A032-B0DB5CF79E61}"/>
              </a:ext>
            </a:extLst>
          </p:cNvPr>
          <p:cNvSpPr/>
          <p:nvPr/>
        </p:nvSpPr>
        <p:spPr>
          <a:xfrm>
            <a:off x="84491" y="28259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6" name="9.1.1.1 Slide 3 3.wav"/>
            </a:hlinkClick>
            <a:extLst>
              <a:ext uri="{FF2B5EF4-FFF2-40B4-BE49-F238E27FC236}">
                <a16:creationId xmlns:a16="http://schemas.microsoft.com/office/drawing/2014/main" id="{FC61DB85-61AD-4B75-AF50-618EED883267}"/>
              </a:ext>
            </a:extLst>
          </p:cNvPr>
          <p:cNvSpPr/>
          <p:nvPr/>
        </p:nvSpPr>
        <p:spPr>
          <a:xfrm>
            <a:off x="84491" y="329060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7" name="9.1.1.1 Slide 3 4.wav"/>
            </a:hlinkClick>
            <a:extLst>
              <a:ext uri="{FF2B5EF4-FFF2-40B4-BE49-F238E27FC236}">
                <a16:creationId xmlns:a16="http://schemas.microsoft.com/office/drawing/2014/main" id="{05B3B584-0C45-48EB-87B7-A223DC678DE8}"/>
              </a:ext>
            </a:extLst>
          </p:cNvPr>
          <p:cNvSpPr/>
          <p:nvPr/>
        </p:nvSpPr>
        <p:spPr>
          <a:xfrm>
            <a:off x="84491" y="37970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8" name="9.1.1.1 Slide 3 5.wav"/>
            </a:hlinkClick>
            <a:extLst>
              <a:ext uri="{FF2B5EF4-FFF2-40B4-BE49-F238E27FC236}">
                <a16:creationId xmlns:a16="http://schemas.microsoft.com/office/drawing/2014/main" id="{E42ECA41-1DF2-4080-83B3-7E63E76AF4BE}"/>
              </a:ext>
            </a:extLst>
          </p:cNvPr>
          <p:cNvSpPr/>
          <p:nvPr/>
        </p:nvSpPr>
        <p:spPr>
          <a:xfrm>
            <a:off x="84491" y="42856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9" name="9.1.1.1 Slide 3 6.wav"/>
            </a:hlinkClick>
            <a:extLst>
              <a:ext uri="{FF2B5EF4-FFF2-40B4-BE49-F238E27FC236}">
                <a16:creationId xmlns:a16="http://schemas.microsoft.com/office/drawing/2014/main" id="{1E17553E-59D0-4740-8AB3-B505E1A5A066}"/>
              </a:ext>
            </a:extLst>
          </p:cNvPr>
          <p:cNvSpPr/>
          <p:nvPr/>
        </p:nvSpPr>
        <p:spPr>
          <a:xfrm>
            <a:off x="107282" y="477424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Action Button: Custom 16">
            <a:hlinkClick r:id="" action="ppaction://noaction" highlightClick="1">
              <a:snd r:embed="rId10" name="9.1.1.1 Slide 3 7.wav"/>
            </a:hlinkClick>
            <a:extLst>
              <a:ext uri="{FF2B5EF4-FFF2-40B4-BE49-F238E27FC236}">
                <a16:creationId xmlns:a16="http://schemas.microsoft.com/office/drawing/2014/main" id="{7229496D-1FB7-44D4-B79D-695BA2464C7A}"/>
              </a:ext>
            </a:extLst>
          </p:cNvPr>
          <p:cNvSpPr/>
          <p:nvPr/>
        </p:nvSpPr>
        <p:spPr>
          <a:xfrm>
            <a:off x="91341" y="523885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4" name="Action Button: Custom 16">
            <a:hlinkClick r:id="" action="ppaction://noaction" highlightClick="1">
              <a:snd r:embed="rId11" name="9.1.1.1 Slide 3 8.wav"/>
            </a:hlinkClick>
            <a:extLst>
              <a:ext uri="{FF2B5EF4-FFF2-40B4-BE49-F238E27FC236}">
                <a16:creationId xmlns:a16="http://schemas.microsoft.com/office/drawing/2014/main" id="{D94115FB-B4D3-445C-89AB-E05BD8533067}"/>
              </a:ext>
            </a:extLst>
          </p:cNvPr>
          <p:cNvSpPr/>
          <p:nvPr/>
        </p:nvSpPr>
        <p:spPr>
          <a:xfrm>
            <a:off x="91341" y="57144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5" name="Rectangle: Rounded Corners 24">
            <a:extLst>
              <a:ext uri="{FF2B5EF4-FFF2-40B4-BE49-F238E27FC236}">
                <a16:creationId xmlns:a16="http://schemas.microsoft.com/office/drawing/2014/main" id="{5756AD40-BD01-4197-9EAA-E85740088C1F}"/>
              </a:ext>
            </a:extLst>
          </p:cNvPr>
          <p:cNvSpPr/>
          <p:nvPr/>
        </p:nvSpPr>
        <p:spPr>
          <a:xfrm>
            <a:off x="6903255" y="2331953"/>
            <a:ext cx="1416676"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26" name="TextBox 25">
            <a:extLst>
              <a:ext uri="{FF2B5EF4-FFF2-40B4-BE49-F238E27FC236}">
                <a16:creationId xmlns:a16="http://schemas.microsoft.com/office/drawing/2014/main" id="{A4EA1EC3-83F6-47C5-B05B-5ED19FCDBE51}"/>
              </a:ext>
            </a:extLst>
          </p:cNvPr>
          <p:cNvSpPr txBox="1"/>
          <p:nvPr/>
        </p:nvSpPr>
        <p:spPr>
          <a:xfrm>
            <a:off x="107282" y="1627518"/>
            <a:ext cx="10947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Betonung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Speech Bubble: Rectangle with Corners Rounded 26">
            <a:extLst>
              <a:ext uri="{FF2B5EF4-FFF2-40B4-BE49-F238E27FC236}">
                <a16:creationId xmlns:a16="http://schemas.microsoft.com/office/drawing/2014/main" id="{6A9F0C0C-C8EA-4240-B611-4976B059B7A6}"/>
              </a:ext>
            </a:extLst>
          </p:cNvPr>
          <p:cNvSpPr/>
          <p:nvPr/>
        </p:nvSpPr>
        <p:spPr>
          <a:xfrm>
            <a:off x="8846483" y="727930"/>
            <a:ext cx="3110844" cy="447493"/>
          </a:xfrm>
          <a:prstGeom prst="wedgeRoundRectCallout">
            <a:avLst>
              <a:gd name="adj1" fmla="val 23596"/>
              <a:gd name="adj2" fmla="val 49207"/>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Betonung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stress </a:t>
            </a:r>
          </a:p>
        </p:txBody>
      </p:sp>
      <p:pic>
        <p:nvPicPr>
          <p:cNvPr id="29" name="Picture 28">
            <a:extLst>
              <a:ext uri="{FF2B5EF4-FFF2-40B4-BE49-F238E27FC236}">
                <a16:creationId xmlns:a16="http://schemas.microsoft.com/office/drawing/2014/main" id="{1EA6E1AE-6FFA-41E2-96BE-2E6019835B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46482" y="4967353"/>
            <a:ext cx="1223492" cy="1405807"/>
          </a:xfrm>
          <a:prstGeom prst="rect">
            <a:avLst/>
          </a:prstGeom>
        </p:spPr>
      </p:pic>
      <p:sp>
        <p:nvSpPr>
          <p:cNvPr id="32" name="Oval 31">
            <a:extLst>
              <a:ext uri="{FF2B5EF4-FFF2-40B4-BE49-F238E27FC236}">
                <a16:creationId xmlns:a16="http://schemas.microsoft.com/office/drawing/2014/main" id="{3FC61CEE-4214-4AC8-98E9-5C89063FDA64}"/>
              </a:ext>
            </a:extLst>
          </p:cNvPr>
          <p:cNvSpPr/>
          <p:nvPr/>
        </p:nvSpPr>
        <p:spPr>
          <a:xfrm>
            <a:off x="7758813" y="2699431"/>
            <a:ext cx="4198513" cy="2199389"/>
          </a:xfrm>
          <a:prstGeom prst="ellipse">
            <a:avLst/>
          </a:prstGeom>
          <a:pattFill prst="pct80">
            <a:fgClr>
              <a:srgbClr val="0082DA"/>
            </a:fgClr>
            <a:bgClr>
              <a:schemeClr val="bg1"/>
            </a:bgClr>
          </a:patt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endParaRPr>
          </a:p>
        </p:txBody>
      </p:sp>
      <p:sp>
        <p:nvSpPr>
          <p:cNvPr id="33" name="Rectangle 32">
            <a:extLst>
              <a:ext uri="{FF2B5EF4-FFF2-40B4-BE49-F238E27FC236}">
                <a16:creationId xmlns:a16="http://schemas.microsoft.com/office/drawing/2014/main" id="{15870DEA-C397-4C4E-895F-5C24054F764E}"/>
              </a:ext>
            </a:extLst>
          </p:cNvPr>
          <p:cNvSpPr/>
          <p:nvPr/>
        </p:nvSpPr>
        <p:spPr>
          <a:xfrm>
            <a:off x="6810069" y="2874457"/>
            <a:ext cx="6096000" cy="172354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40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br>
            <a:r>
              <a:rPr kumimoji="0" lang="en-GB" sz="6600" b="0" i="0" u="none" strike="noStrike" kern="1200" cap="none" spc="0" normalizeH="0" baseline="0" noProof="0" dirty="0" err="1">
                <a:ln>
                  <a:noFill/>
                </a:ln>
                <a:solidFill>
                  <a:prstClr val="white"/>
                </a:solidFill>
                <a:effectLst/>
                <a:uLnTx/>
                <a:uFillTx/>
                <a:latin typeface="Forte" panose="03060902040502070203" pitchFamily="66" charset="0"/>
                <a:ea typeface="+mn-ea"/>
                <a:cs typeface="+mn-cs"/>
              </a:rPr>
              <a:t>SuperStar</a:t>
            </a:r>
            <a:endParaRPr kumimoji="0" lang="en-GB" sz="4000" b="0" i="0" u="none" strike="noStrike" kern="1200" cap="none" spc="0" normalizeH="0" baseline="0" noProof="0" dirty="0">
              <a:ln>
                <a:noFill/>
              </a:ln>
              <a:solidFill>
                <a:prstClr val="white"/>
              </a:solidFill>
              <a:effectLst/>
              <a:uLnTx/>
              <a:uFillTx/>
              <a:latin typeface="Forte" panose="03060902040502070203" pitchFamily="66" charset="0"/>
              <a:ea typeface="+mn-ea"/>
              <a:cs typeface="+mn-cs"/>
            </a:endParaRPr>
          </a:p>
        </p:txBody>
      </p:sp>
      <p:sp>
        <p:nvSpPr>
          <p:cNvPr id="34" name="Rectangle 33">
            <a:extLst>
              <a:ext uri="{FF2B5EF4-FFF2-40B4-BE49-F238E27FC236}">
                <a16:creationId xmlns:a16="http://schemas.microsoft.com/office/drawing/2014/main" id="{D23F50A9-8B08-4CFF-B5D6-1B72C5DA373B}"/>
              </a:ext>
            </a:extLst>
          </p:cNvPr>
          <p:cNvSpPr/>
          <p:nvPr/>
        </p:nvSpPr>
        <p:spPr>
          <a:xfrm>
            <a:off x="8775455" y="2825988"/>
            <a:ext cx="336244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t>Deutschland</a:t>
            </a:r>
            <a:br>
              <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br>
            <a:r>
              <a:rPr kumimoji="0" lang="en-GB" sz="2800" b="0" i="0" u="none" strike="noStrike" kern="1200" cap="none" spc="0" normalizeH="0" baseline="0" noProof="0" dirty="0" err="1">
                <a:ln>
                  <a:noFill/>
                </a:ln>
                <a:solidFill>
                  <a:prstClr val="white"/>
                </a:solidFill>
                <a:effectLst/>
                <a:uLnTx/>
                <a:uFillTx/>
                <a:latin typeface="Forte" panose="03060902040502070203" pitchFamily="66" charset="0"/>
                <a:ea typeface="+mn-ea"/>
                <a:cs typeface="+mn-cs"/>
              </a:rPr>
              <a:t>sucht</a:t>
            </a:r>
            <a:r>
              <a:rPr kumimoji="0" lang="en-GB" sz="2800" b="0" i="0" u="none" strike="noStrike" kern="1200" cap="none" spc="0" normalizeH="0" baseline="0" noProof="0" dirty="0">
                <a:ln>
                  <a:noFill/>
                </a:ln>
                <a:solidFill>
                  <a:prstClr val="white"/>
                </a:solidFill>
                <a:effectLst/>
                <a:uLnTx/>
                <a:uFillTx/>
                <a:latin typeface="Forte" panose="03060902040502070203" pitchFamily="66" charset="0"/>
                <a:ea typeface="+mn-ea"/>
                <a:cs typeface="+mn-cs"/>
              </a:rPr>
              <a:t> den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6" name="Arc 35">
            <a:extLst>
              <a:ext uri="{FF2B5EF4-FFF2-40B4-BE49-F238E27FC236}">
                <a16:creationId xmlns:a16="http://schemas.microsoft.com/office/drawing/2014/main" id="{52443FC7-7A18-46A2-A895-5F2C09F2148A}"/>
              </a:ext>
            </a:extLst>
          </p:cNvPr>
          <p:cNvSpPr/>
          <p:nvPr/>
        </p:nvSpPr>
        <p:spPr>
          <a:xfrm rot="20795945">
            <a:off x="8756683" y="4572639"/>
            <a:ext cx="2202772" cy="385603"/>
          </a:xfrm>
          <a:prstGeom prst="arc">
            <a:avLst>
              <a:gd name="adj1" fmla="val 12803607"/>
              <a:gd name="adj2" fmla="val 21467917"/>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31" name="Picture 30" descr="Shape, icon&#10;&#10;Description automatically generated">
            <a:extLst>
              <a:ext uri="{FF2B5EF4-FFF2-40B4-BE49-F238E27FC236}">
                <a16:creationId xmlns:a16="http://schemas.microsoft.com/office/drawing/2014/main" id="{AF1C5A76-31AA-4E94-A017-3F38B470548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6677" y="1282855"/>
            <a:ext cx="1687998" cy="1687998"/>
          </a:xfrm>
          <a:prstGeom prst="rect">
            <a:avLst/>
          </a:prstGeom>
        </p:spPr>
      </p:pic>
      <p:sp>
        <p:nvSpPr>
          <p:cNvPr id="28" name="Rectangle: Rounded Corners 27">
            <a:extLst>
              <a:ext uri="{FF2B5EF4-FFF2-40B4-BE49-F238E27FC236}">
                <a16:creationId xmlns:a16="http://schemas.microsoft.com/office/drawing/2014/main" id="{76BE3DC5-AAD5-44CC-AAFC-93AFAAA3DFC5}"/>
              </a:ext>
            </a:extLst>
          </p:cNvPr>
          <p:cNvSpPr/>
          <p:nvPr/>
        </p:nvSpPr>
        <p:spPr>
          <a:xfrm>
            <a:off x="3038941" y="2820163"/>
            <a:ext cx="1002867"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a:t>
            </a:r>
          </a:p>
        </p:txBody>
      </p:sp>
      <p:sp>
        <p:nvSpPr>
          <p:cNvPr id="30" name="Rectangle: Rounded Corners 29">
            <a:extLst>
              <a:ext uri="{FF2B5EF4-FFF2-40B4-BE49-F238E27FC236}">
                <a16:creationId xmlns:a16="http://schemas.microsoft.com/office/drawing/2014/main" id="{A7B70158-EE46-42BD-820C-81A2819C9C6F}"/>
              </a:ext>
            </a:extLst>
          </p:cNvPr>
          <p:cNvSpPr/>
          <p:nvPr/>
        </p:nvSpPr>
        <p:spPr>
          <a:xfrm>
            <a:off x="3928986" y="3309632"/>
            <a:ext cx="958489"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sp>
        <p:nvSpPr>
          <p:cNvPr id="35" name="Rectangle: Rounded Corners 34">
            <a:extLst>
              <a:ext uri="{FF2B5EF4-FFF2-40B4-BE49-F238E27FC236}">
                <a16:creationId xmlns:a16="http://schemas.microsoft.com/office/drawing/2014/main" id="{3340DD4B-DDAC-4955-9E5E-11B068A5E9A2}"/>
              </a:ext>
            </a:extLst>
          </p:cNvPr>
          <p:cNvSpPr/>
          <p:nvPr/>
        </p:nvSpPr>
        <p:spPr>
          <a:xfrm>
            <a:off x="4031051" y="3797066"/>
            <a:ext cx="1061649"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sp>
        <p:nvSpPr>
          <p:cNvPr id="37" name="Rectangle: Rounded Corners 36">
            <a:extLst>
              <a:ext uri="{FF2B5EF4-FFF2-40B4-BE49-F238E27FC236}">
                <a16:creationId xmlns:a16="http://schemas.microsoft.com/office/drawing/2014/main" id="{E70DC48D-4199-4E9B-8EB7-301F8E45B289}"/>
              </a:ext>
            </a:extLst>
          </p:cNvPr>
          <p:cNvSpPr/>
          <p:nvPr/>
        </p:nvSpPr>
        <p:spPr>
          <a:xfrm>
            <a:off x="4736822" y="4304684"/>
            <a:ext cx="844133"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 .</a:t>
            </a:r>
          </a:p>
        </p:txBody>
      </p:sp>
      <p:sp>
        <p:nvSpPr>
          <p:cNvPr id="38" name="Rectangle: Rounded Corners 37">
            <a:extLst>
              <a:ext uri="{FF2B5EF4-FFF2-40B4-BE49-F238E27FC236}">
                <a16:creationId xmlns:a16="http://schemas.microsoft.com/office/drawing/2014/main" id="{33919BB9-442D-4591-8EBA-9351D8758B57}"/>
              </a:ext>
            </a:extLst>
          </p:cNvPr>
          <p:cNvSpPr/>
          <p:nvPr/>
        </p:nvSpPr>
        <p:spPr>
          <a:xfrm>
            <a:off x="3647703" y="4802582"/>
            <a:ext cx="1444997"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39" name="Rectangle: Rounded Corners 38">
            <a:extLst>
              <a:ext uri="{FF2B5EF4-FFF2-40B4-BE49-F238E27FC236}">
                <a16:creationId xmlns:a16="http://schemas.microsoft.com/office/drawing/2014/main" id="{26AF3379-0655-4677-8C55-6D35B0EDCAA6}"/>
              </a:ext>
            </a:extLst>
          </p:cNvPr>
          <p:cNvSpPr/>
          <p:nvPr/>
        </p:nvSpPr>
        <p:spPr>
          <a:xfrm>
            <a:off x="3928986" y="5248555"/>
            <a:ext cx="1444997"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 .</a:t>
            </a:r>
          </a:p>
        </p:txBody>
      </p:sp>
      <p:sp>
        <p:nvSpPr>
          <p:cNvPr id="40" name="Rectangle: Rounded Corners 39">
            <a:extLst>
              <a:ext uri="{FF2B5EF4-FFF2-40B4-BE49-F238E27FC236}">
                <a16:creationId xmlns:a16="http://schemas.microsoft.com/office/drawing/2014/main" id="{38415DB4-E752-4F9D-905D-1FF14B9897F0}"/>
              </a:ext>
            </a:extLst>
          </p:cNvPr>
          <p:cNvSpPr/>
          <p:nvPr/>
        </p:nvSpPr>
        <p:spPr>
          <a:xfrm>
            <a:off x="3399331" y="5781520"/>
            <a:ext cx="609323"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41" name="Rectangle: Rounded Corners 40">
            <a:extLst>
              <a:ext uri="{FF2B5EF4-FFF2-40B4-BE49-F238E27FC236}">
                <a16:creationId xmlns:a16="http://schemas.microsoft.com/office/drawing/2014/main" id="{565334EF-EE05-419F-B1A5-AC0C120381F9}"/>
              </a:ext>
            </a:extLst>
          </p:cNvPr>
          <p:cNvSpPr/>
          <p:nvPr/>
        </p:nvSpPr>
        <p:spPr>
          <a:xfrm>
            <a:off x="5434569" y="5733476"/>
            <a:ext cx="1067831"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 .</a:t>
            </a:r>
          </a:p>
        </p:txBody>
      </p:sp>
    </p:spTree>
    <p:extLst>
      <p:ext uri="{BB962C8B-B14F-4D97-AF65-F5344CB8AC3E}">
        <p14:creationId xmlns:p14="http://schemas.microsoft.com/office/powerpoint/2010/main" val="383778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animBg="1"/>
      <p:bldP spid="30" grpId="0" animBg="1"/>
      <p:bldP spid="35" grpId="0" animBg="1"/>
      <p:bldP spid="37" grpId="0" animBg="1"/>
      <p:bldP spid="38" grpId="0" animBg="1"/>
      <p:bldP spid="39" grpId="0" animBg="1"/>
      <p:bldP spid="40" grpId="0" animBg="1"/>
      <p:bldP spid="4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8-12; 37-38</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listening, reading,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traditional German Christmas and Goethe</a:t>
            </a: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T1.2 Week 1</a:t>
            </a:r>
          </a:p>
        </p:txBody>
      </p:sp>
    </p:spTree>
    <p:extLst>
      <p:ext uri="{BB962C8B-B14F-4D97-AF65-F5344CB8AC3E}">
        <p14:creationId xmlns:p14="http://schemas.microsoft.com/office/powerpoint/2010/main" val="2135214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Lights, Christmas Market, Christmas, Christmas Lights">
            <a:extLst>
              <a:ext uri="{FF2B5EF4-FFF2-40B4-BE49-F238E27FC236}">
                <a16:creationId xmlns:a16="http://schemas.microsoft.com/office/drawing/2014/main" id="{FBBF611F-5FB8-42C0-83C2-E38E4AADAF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6178" y="130455"/>
            <a:ext cx="2193022" cy="14620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679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Alle </a:t>
            </a:r>
            <a:r>
              <a:rPr lang="en-GB" sz="3600" b="1" dirty="0" err="1">
                <a:solidFill>
                  <a:schemeClr val="bg1"/>
                </a:solidFill>
              </a:rPr>
              <a:t>oder</a:t>
            </a:r>
            <a:r>
              <a:rPr lang="en-GB" sz="3600" b="1" dirty="0">
                <a:solidFill>
                  <a:schemeClr val="bg1"/>
                </a:solidFill>
              </a:rPr>
              <a:t> </a:t>
            </a:r>
            <a:r>
              <a:rPr lang="en-GB" sz="3600" b="1" dirty="0" err="1">
                <a:solidFill>
                  <a:schemeClr val="bg1"/>
                </a:solidFill>
              </a:rPr>
              <a:t>jeder</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08781" y="95807"/>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h</a:t>
            </a:r>
            <a:r>
              <a:rPr lang="en-GB" sz="2000" b="1" dirty="0" err="1">
                <a:solidFill>
                  <a:prstClr val="white"/>
                </a:solidFill>
                <a:latin typeface="Century Gothic" panose="020B0502020202020204" pitchFamily="34" charset="0"/>
              </a:rPr>
              <a:t>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2774" y="1204361"/>
            <a:ext cx="8182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7" name="Table 6">
            <a:extLst>
              <a:ext uri="{FF2B5EF4-FFF2-40B4-BE49-F238E27FC236}">
                <a16:creationId xmlns:a16="http://schemas.microsoft.com/office/drawing/2014/main" id="{84CB61CC-59AA-4215-84E1-80A92B7D649E}"/>
              </a:ext>
            </a:extLst>
          </p:cNvPr>
          <p:cNvGraphicFramePr>
            <a:graphicFrameLocks noGrp="1"/>
          </p:cNvGraphicFramePr>
          <p:nvPr/>
        </p:nvGraphicFramePr>
        <p:xfrm>
          <a:off x="1939046" y="1645883"/>
          <a:ext cx="10020154" cy="4473603"/>
        </p:xfrm>
        <a:graphic>
          <a:graphicData uri="http://schemas.openxmlformats.org/drawingml/2006/table">
            <a:tbl>
              <a:tblPr firstRow="1" bandRow="1">
                <a:tableStyleId>{00A15C55-8517-42AA-B614-E9B94910E393}</a:tableStyleId>
              </a:tblPr>
              <a:tblGrid>
                <a:gridCol w="736529">
                  <a:extLst>
                    <a:ext uri="{9D8B030D-6E8A-4147-A177-3AD203B41FA5}">
                      <a16:colId xmlns:a16="http://schemas.microsoft.com/office/drawing/2014/main" val="2607353726"/>
                    </a:ext>
                  </a:extLst>
                </a:gridCol>
                <a:gridCol w="7446620">
                  <a:extLst>
                    <a:ext uri="{9D8B030D-6E8A-4147-A177-3AD203B41FA5}">
                      <a16:colId xmlns:a16="http://schemas.microsoft.com/office/drawing/2014/main" val="1600817978"/>
                    </a:ext>
                  </a:extLst>
                </a:gridCol>
                <a:gridCol w="893135">
                  <a:extLst>
                    <a:ext uri="{9D8B030D-6E8A-4147-A177-3AD203B41FA5}">
                      <a16:colId xmlns:a16="http://schemas.microsoft.com/office/drawing/2014/main" val="4128092149"/>
                    </a:ext>
                  </a:extLst>
                </a:gridCol>
                <a:gridCol w="943870">
                  <a:extLst>
                    <a:ext uri="{9D8B030D-6E8A-4147-A177-3AD203B41FA5}">
                      <a16:colId xmlns:a16="http://schemas.microsoft.com/office/drawing/2014/main" val="2609792770"/>
                    </a:ext>
                  </a:extLst>
                </a:gridCol>
              </a:tblGrid>
              <a:tr h="497067">
                <a:tc>
                  <a:txBody>
                    <a:bodyPr/>
                    <a:lstStyle/>
                    <a:p>
                      <a:endParaRPr lang="en-GB" b="0" i="0" dirty="0">
                        <a:latin typeface="Century Gothic" panose="020B0502020202020204" pitchFamily="34" charset="0"/>
                      </a:endParaRPr>
                    </a:p>
                  </a:txBody>
                  <a:tcPr>
                    <a:noFill/>
                  </a:tcPr>
                </a:tc>
                <a:tc>
                  <a:txBody>
                    <a:bodyPr/>
                    <a:lstStyle/>
                    <a:p>
                      <a:endParaRPr lang="en-GB" b="0" i="0" dirty="0">
                        <a:latin typeface="Century Gothic" panose="020B0502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rPr>
                        <a:t>alle</a:t>
                      </a:r>
                      <a:endParaRPr lang="en-GB" sz="2000" b="0" i="0" dirty="0">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dirty="0">
                          <a:latin typeface="Century Gothic" panose="020B0502020202020204" pitchFamily="34" charset="0"/>
                        </a:rPr>
                        <a:t>j</a:t>
                      </a:r>
                      <a:r>
                        <a:rPr lang="en-GB" sz="2000" b="0" i="0" dirty="0" err="1">
                          <a:latin typeface="Century Gothic" panose="020B0502020202020204" pitchFamily="34" charset="0"/>
                        </a:rPr>
                        <a:t>eder</a:t>
                      </a:r>
                      <a:endParaRPr lang="en-GB" sz="2000" b="1" dirty="0"/>
                    </a:p>
                  </a:txBody>
                  <a:tcPr/>
                </a:tc>
                <a:extLst>
                  <a:ext uri="{0D108BD9-81ED-4DB2-BD59-A6C34878D82A}">
                    <a16:rowId xmlns:a16="http://schemas.microsoft.com/office/drawing/2014/main" val="1153431983"/>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GB" sz="2000" b="0" i="0" dirty="0">
                          <a:solidFill>
                            <a:srgbClr val="115076"/>
                          </a:solidFill>
                          <a:latin typeface="Century Gothic" panose="020B0502020202020204" pitchFamily="34" charset="0"/>
                        </a:rPr>
                        <a:t>goes to the historic market square – part of the university</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171492714"/>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US" sz="2000" b="0" i="0" dirty="0">
                          <a:solidFill>
                            <a:srgbClr val="115076"/>
                          </a:solidFill>
                          <a:latin typeface="Century Gothic" panose="020B0502020202020204" pitchFamily="34" charset="0"/>
                        </a:rPr>
                        <a:t>w</a:t>
                      </a:r>
                      <a:r>
                        <a:rPr lang="en-GB" sz="2000" b="0" i="0" dirty="0" err="1">
                          <a:solidFill>
                            <a:srgbClr val="115076"/>
                          </a:solidFill>
                          <a:latin typeface="Century Gothic" panose="020B0502020202020204" pitchFamily="34" charset="0"/>
                        </a:rPr>
                        <a:t>atches</a:t>
                      </a:r>
                      <a:r>
                        <a:rPr lang="en-GB" sz="2000" dirty="0">
                          <a:solidFill>
                            <a:srgbClr val="115076"/>
                          </a:solidFill>
                        </a:rPr>
                        <a:t> other tourists nearby</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61458278"/>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GB" sz="2000" b="0" i="0" dirty="0">
                          <a:solidFill>
                            <a:srgbClr val="115076"/>
                          </a:solidFill>
                          <a:latin typeface="Century Gothic" panose="020B0502020202020204" pitchFamily="34" charset="0"/>
                        </a:rPr>
                        <a:t>drinks a mulled wine or a punch</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189313960"/>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GB" sz="2000" b="0" i="0" dirty="0">
                          <a:solidFill>
                            <a:srgbClr val="115076"/>
                          </a:solidFill>
                          <a:latin typeface="Century Gothic" panose="020B0502020202020204" pitchFamily="34" charset="0"/>
                        </a:rPr>
                        <a:t>enjoys the exercise/movement and moments with friends</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44197191"/>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GB" sz="2000" b="0" i="0" dirty="0">
                          <a:solidFill>
                            <a:srgbClr val="115076"/>
                          </a:solidFill>
                          <a:latin typeface="Century Gothic" panose="020B0502020202020204" pitchFamily="34" charset="0"/>
                        </a:rPr>
                        <a:t>tries a traditional dish </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72389626"/>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rgbClr val="115076"/>
                          </a:solidFill>
                          <a:latin typeface="Century Gothic" panose="020B0502020202020204" pitchFamily="34" charset="0"/>
                        </a:rPr>
                        <a:t>chooses a gingerbread</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664931564"/>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dirty="0">
                          <a:solidFill>
                            <a:srgbClr val="115076"/>
                          </a:solidFill>
                          <a:latin typeface="Century Gothic" panose="020B0502020202020204" pitchFamily="34" charset="0"/>
                        </a:rPr>
                        <a:t>enjoys the atmosphere and likes supporting the traders</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71851735"/>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GB" sz="2000" b="0" i="0" dirty="0">
                          <a:solidFill>
                            <a:srgbClr val="115076"/>
                          </a:solidFill>
                          <a:latin typeface="Century Gothic" panose="020B0502020202020204" pitchFamily="34" charset="0"/>
                        </a:rPr>
                        <a:t>discovers, buys or sells cheap Christmas presents</a:t>
                      </a:r>
                    </a:p>
                  </a:txBody>
                  <a:tcPr anchor="ctr"/>
                </a:tc>
                <a:tc>
                  <a:txBody>
                    <a:bodyPr/>
                    <a:lstStyle/>
                    <a:p>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5" name="9.1.2.1 Slide 8 1b.wav"/>
            </a:hlinkClick>
            <a:extLst>
              <a:ext uri="{FF2B5EF4-FFF2-40B4-BE49-F238E27FC236}">
                <a16:creationId xmlns:a16="http://schemas.microsoft.com/office/drawing/2014/main" id="{794C2F6B-E8DD-4207-BBA6-F4ED80F1CD0B}"/>
              </a:ext>
            </a:extLst>
          </p:cNvPr>
          <p:cNvSpPr/>
          <p:nvPr/>
        </p:nvSpPr>
        <p:spPr>
          <a:xfrm>
            <a:off x="2039322" y="22343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6" name="9.1.2.1 Slide 8 2b.wav"/>
            </a:hlinkClick>
            <a:extLst>
              <a:ext uri="{FF2B5EF4-FFF2-40B4-BE49-F238E27FC236}">
                <a16:creationId xmlns:a16="http://schemas.microsoft.com/office/drawing/2014/main" id="{86A4ED98-AB83-4B15-A6C2-8C06A0752D82}"/>
              </a:ext>
            </a:extLst>
          </p:cNvPr>
          <p:cNvSpPr/>
          <p:nvPr/>
        </p:nvSpPr>
        <p:spPr>
          <a:xfrm>
            <a:off x="2061431" y="270767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7" name="9.1.2.1 Slide 8 3b.wav"/>
            </a:hlinkClick>
            <a:extLst>
              <a:ext uri="{FF2B5EF4-FFF2-40B4-BE49-F238E27FC236}">
                <a16:creationId xmlns:a16="http://schemas.microsoft.com/office/drawing/2014/main" id="{C718EB6B-EDBD-41D9-9545-355A2FC2C467}"/>
              </a:ext>
            </a:extLst>
          </p:cNvPr>
          <p:cNvSpPr/>
          <p:nvPr/>
        </p:nvSpPr>
        <p:spPr>
          <a:xfrm>
            <a:off x="2072159" y="321472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8" name="9.1.2.1 Slide 8 4b.wav"/>
            </a:hlinkClick>
            <a:extLst>
              <a:ext uri="{FF2B5EF4-FFF2-40B4-BE49-F238E27FC236}">
                <a16:creationId xmlns:a16="http://schemas.microsoft.com/office/drawing/2014/main" id="{88DF1A08-57C8-4390-A14C-F522122289EC}"/>
              </a:ext>
            </a:extLst>
          </p:cNvPr>
          <p:cNvSpPr/>
          <p:nvPr/>
        </p:nvSpPr>
        <p:spPr>
          <a:xfrm>
            <a:off x="2055291" y="37217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9" name="9.1.2.1 Slide 8 5b.wav"/>
            </a:hlinkClick>
            <a:extLst>
              <a:ext uri="{FF2B5EF4-FFF2-40B4-BE49-F238E27FC236}">
                <a16:creationId xmlns:a16="http://schemas.microsoft.com/office/drawing/2014/main" id="{46B430E4-FDD7-4B52-92D2-A937A944BE4F}"/>
              </a:ext>
            </a:extLst>
          </p:cNvPr>
          <p:cNvSpPr/>
          <p:nvPr/>
        </p:nvSpPr>
        <p:spPr>
          <a:xfrm>
            <a:off x="2072159" y="419511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10" name="9.1.2.1 Slide 8 6b.wav"/>
            </a:hlinkClick>
            <a:extLst>
              <a:ext uri="{FF2B5EF4-FFF2-40B4-BE49-F238E27FC236}">
                <a16:creationId xmlns:a16="http://schemas.microsoft.com/office/drawing/2014/main" id="{44D487AA-6D25-49E0-B2FD-C0C84995E7BC}"/>
              </a:ext>
            </a:extLst>
          </p:cNvPr>
          <p:cNvSpPr/>
          <p:nvPr/>
        </p:nvSpPr>
        <p:spPr>
          <a:xfrm>
            <a:off x="2055291" y="469574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11" name="9.1.2.1 Slide 8 7b.wav"/>
            </a:hlinkClick>
            <a:extLst>
              <a:ext uri="{FF2B5EF4-FFF2-40B4-BE49-F238E27FC236}">
                <a16:creationId xmlns:a16="http://schemas.microsoft.com/office/drawing/2014/main" id="{D62E817F-773E-49AC-AFE4-4FDF567A5157}"/>
              </a:ext>
            </a:extLst>
          </p:cNvPr>
          <p:cNvSpPr/>
          <p:nvPr/>
        </p:nvSpPr>
        <p:spPr>
          <a:xfrm>
            <a:off x="2055291" y="51821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2" name="9.1.2.1 Slide 8 8b.wav"/>
            </a:hlinkClick>
            <a:extLst>
              <a:ext uri="{FF2B5EF4-FFF2-40B4-BE49-F238E27FC236}">
                <a16:creationId xmlns:a16="http://schemas.microsoft.com/office/drawing/2014/main" id="{20FCBA48-A985-4F63-8124-93C57A1CB388}"/>
              </a:ext>
            </a:extLst>
          </p:cNvPr>
          <p:cNvSpPr/>
          <p:nvPr/>
        </p:nvSpPr>
        <p:spPr>
          <a:xfrm>
            <a:off x="2055291" y="566852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reen checkmark">
            <a:hlinkClick r:id="" action="ppaction://noaction">
              <a:snd r:embed="rId13" name="9.1.2.1 Slide 8 1.wav"/>
            </a:hlinkClick>
            <a:extLst>
              <a:ext uri="{FF2B5EF4-FFF2-40B4-BE49-F238E27FC236}">
                <a16:creationId xmlns:a16="http://schemas.microsoft.com/office/drawing/2014/main" id="{C53C871C-369D-452C-A233-5E261B9A876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8687" y="2223263"/>
            <a:ext cx="282522" cy="294294"/>
          </a:xfrm>
          <a:prstGeom prst="rect">
            <a:avLst/>
          </a:prstGeom>
        </p:spPr>
      </p:pic>
      <p:sp>
        <p:nvSpPr>
          <p:cNvPr id="17" name="TextBox 16" descr="text box hiding answer">
            <a:extLst>
              <a:ext uri="{FF2B5EF4-FFF2-40B4-BE49-F238E27FC236}">
                <a16:creationId xmlns:a16="http://schemas.microsoft.com/office/drawing/2014/main" id="{69F4FF91-FA37-48C9-8F41-AB01C07C870E}"/>
              </a:ext>
            </a:extLst>
          </p:cNvPr>
          <p:cNvSpPr txBox="1"/>
          <p:nvPr/>
        </p:nvSpPr>
        <p:spPr>
          <a:xfrm>
            <a:off x="2708732" y="2200274"/>
            <a:ext cx="7107390" cy="36933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EBE223CB-72BB-4847-A2C7-D8004112EFF3}"/>
              </a:ext>
            </a:extLst>
          </p:cNvPr>
          <p:cNvSpPr txBox="1"/>
          <p:nvPr/>
        </p:nvSpPr>
        <p:spPr>
          <a:xfrm>
            <a:off x="2708732" y="1725184"/>
            <a:ext cx="4450760" cy="461665"/>
          </a:xfrm>
          <a:prstGeom prst="rect">
            <a:avLst/>
          </a:prstGeom>
          <a:noFill/>
        </p:spPr>
        <p:txBody>
          <a:bodyPr wrap="square" rtlCol="0">
            <a:spAutoFit/>
          </a:bodyPr>
          <a:lstStyle/>
          <a:p>
            <a:pPr algn="l"/>
            <a:r>
              <a:rPr lang="en-GB" sz="2000" dirty="0">
                <a:solidFill>
                  <a:schemeClr val="accent4">
                    <a:lumMod val="75000"/>
                  </a:schemeClr>
                </a:solidFill>
                <a:latin typeface="Century Gothic" panose="020B0502020202020204" pitchFamily="34" charset="0"/>
              </a:rPr>
              <a:t>Was </a:t>
            </a:r>
            <a:r>
              <a:rPr lang="en-GB" sz="2000" dirty="0" err="1">
                <a:solidFill>
                  <a:schemeClr val="accent4">
                    <a:lumMod val="75000"/>
                  </a:schemeClr>
                </a:solidFill>
                <a:latin typeface="Century Gothic" panose="020B0502020202020204" pitchFamily="34" charset="0"/>
              </a:rPr>
              <a:t>machen</a:t>
            </a:r>
            <a:r>
              <a:rPr lang="en-GB" sz="2000" dirty="0">
                <a:solidFill>
                  <a:schemeClr val="accent4">
                    <a:lumMod val="75000"/>
                  </a:schemeClr>
                </a:solidFill>
                <a:latin typeface="Century Gothic" panose="020B0502020202020204" pitchFamily="34" charset="0"/>
              </a:rPr>
              <a:t> </a:t>
            </a:r>
            <a:r>
              <a:rPr lang="en-GB" sz="2000" dirty="0" err="1">
                <a:solidFill>
                  <a:schemeClr val="accent4">
                    <a:lumMod val="75000"/>
                  </a:schemeClr>
                </a:solidFill>
                <a:latin typeface="Century Gothic" panose="020B0502020202020204" pitchFamily="34" charset="0"/>
              </a:rPr>
              <a:t>sie</a:t>
            </a:r>
            <a:r>
              <a:rPr lang="en-GB" sz="2000" dirty="0">
                <a:solidFill>
                  <a:schemeClr val="accent4">
                    <a:lumMod val="75000"/>
                  </a:schemeClr>
                </a:solidFill>
                <a:latin typeface="Century Gothic" panose="020B0502020202020204" pitchFamily="34" charset="0"/>
              </a:rPr>
              <a:t>? – auf </a:t>
            </a:r>
            <a:r>
              <a:rPr lang="en-GB" sz="2400" dirty="0" err="1">
                <a:solidFill>
                  <a:schemeClr val="accent4">
                    <a:lumMod val="75000"/>
                  </a:schemeClr>
                </a:solidFill>
                <a:latin typeface="Century Gothic" panose="020B0502020202020204" pitchFamily="34" charset="0"/>
              </a:rPr>
              <a:t>Englisch</a:t>
            </a:r>
            <a:endParaRPr lang="en-GB" sz="2400" dirty="0">
              <a:solidFill>
                <a:schemeClr val="accent4">
                  <a:lumMod val="75000"/>
                </a:schemeClr>
              </a:solidFill>
              <a:latin typeface="Century Gothic" panose="020B0502020202020204" pitchFamily="34" charset="0"/>
            </a:endParaRPr>
          </a:p>
        </p:txBody>
      </p:sp>
      <p:sp>
        <p:nvSpPr>
          <p:cNvPr id="19" name="TextBox 18" descr="text box hiding answer">
            <a:extLst>
              <a:ext uri="{FF2B5EF4-FFF2-40B4-BE49-F238E27FC236}">
                <a16:creationId xmlns:a16="http://schemas.microsoft.com/office/drawing/2014/main" id="{DD1C7B19-B890-4150-94AB-824ED55EB1D3}"/>
              </a:ext>
            </a:extLst>
          </p:cNvPr>
          <p:cNvSpPr txBox="1"/>
          <p:nvPr/>
        </p:nvSpPr>
        <p:spPr>
          <a:xfrm>
            <a:off x="2726333" y="2756945"/>
            <a:ext cx="3901723" cy="35793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0" name="Picture 19" descr="green checkmark">
            <a:hlinkClick r:id="" action="ppaction://noaction">
              <a:snd r:embed="rId15" name="9.1.2.1 Slide 8 2.wav"/>
            </a:hlinkClick>
            <a:extLst>
              <a:ext uri="{FF2B5EF4-FFF2-40B4-BE49-F238E27FC236}">
                <a16:creationId xmlns:a16="http://schemas.microsoft.com/office/drawing/2014/main" id="{18EEBA81-60A9-407B-B658-06998260297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11160" y="2714114"/>
            <a:ext cx="282522" cy="294294"/>
          </a:xfrm>
          <a:prstGeom prst="rect">
            <a:avLst/>
          </a:prstGeom>
        </p:spPr>
      </p:pic>
      <p:sp>
        <p:nvSpPr>
          <p:cNvPr id="21" name="Speech Bubble: Rectangle with Corners Rounded 20">
            <a:extLst>
              <a:ext uri="{FF2B5EF4-FFF2-40B4-BE49-F238E27FC236}">
                <a16:creationId xmlns:a16="http://schemas.microsoft.com/office/drawing/2014/main" id="{A2F32604-F33B-4725-861F-5BCFB2F41C5C}"/>
              </a:ext>
            </a:extLst>
          </p:cNvPr>
          <p:cNvSpPr/>
          <p:nvPr/>
        </p:nvSpPr>
        <p:spPr>
          <a:xfrm>
            <a:off x="23225" y="5190943"/>
            <a:ext cx="1848359" cy="707849"/>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der </a:t>
            </a:r>
            <a:r>
              <a:rPr lang="en-GB" sz="2000" dirty="0" err="1">
                <a:latin typeface="Century Gothic" panose="020B0502020202020204" pitchFamily="34" charset="0"/>
              </a:rPr>
              <a:t>Händler</a:t>
            </a:r>
            <a:r>
              <a:rPr lang="en-GB" sz="2000" dirty="0">
                <a:latin typeface="Century Gothic" panose="020B0502020202020204" pitchFamily="34" charset="0"/>
              </a:rPr>
              <a:t> – trader</a:t>
            </a:r>
          </a:p>
        </p:txBody>
      </p:sp>
      <p:pic>
        <p:nvPicPr>
          <p:cNvPr id="22" name="Picture 21" descr="green checkmark">
            <a:hlinkClick r:id="" action="ppaction://noaction">
              <a:snd r:embed="rId16" name="9.1.2.1 Slide 8 3.wav"/>
            </a:hlinkClick>
            <a:extLst>
              <a:ext uri="{FF2B5EF4-FFF2-40B4-BE49-F238E27FC236}">
                <a16:creationId xmlns:a16="http://schemas.microsoft.com/office/drawing/2014/main" id="{2AF5D44B-86D5-41F9-8066-0F22C6DA36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01459" y="3214725"/>
            <a:ext cx="282522" cy="294294"/>
          </a:xfrm>
          <a:prstGeom prst="rect">
            <a:avLst/>
          </a:prstGeom>
        </p:spPr>
      </p:pic>
      <p:sp>
        <p:nvSpPr>
          <p:cNvPr id="23" name="TextBox 22" descr="text box hiding answer">
            <a:extLst>
              <a:ext uri="{FF2B5EF4-FFF2-40B4-BE49-F238E27FC236}">
                <a16:creationId xmlns:a16="http://schemas.microsoft.com/office/drawing/2014/main" id="{529D3AA9-76E8-4AB6-9B13-14E7F60D8EE7}"/>
              </a:ext>
            </a:extLst>
          </p:cNvPr>
          <p:cNvSpPr txBox="1"/>
          <p:nvPr/>
        </p:nvSpPr>
        <p:spPr>
          <a:xfrm>
            <a:off x="2726333" y="3224417"/>
            <a:ext cx="6739334" cy="33855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4" name="Picture 23" descr="green checkmark">
            <a:hlinkClick r:id="" action="ppaction://noaction">
              <a:snd r:embed="rId17" name="9.1.2.1 Slide 8 4.wav"/>
            </a:hlinkClick>
            <a:extLst>
              <a:ext uri="{FF2B5EF4-FFF2-40B4-BE49-F238E27FC236}">
                <a16:creationId xmlns:a16="http://schemas.microsoft.com/office/drawing/2014/main" id="{0E2021E7-F5DC-4DEF-943E-E83F2005ABA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79133" y="3656280"/>
            <a:ext cx="282522" cy="294294"/>
          </a:xfrm>
          <a:prstGeom prst="rect">
            <a:avLst/>
          </a:prstGeom>
        </p:spPr>
      </p:pic>
      <p:sp>
        <p:nvSpPr>
          <p:cNvPr id="25" name="TextBox 24" descr="text box hiding answer">
            <a:extLst>
              <a:ext uri="{FF2B5EF4-FFF2-40B4-BE49-F238E27FC236}">
                <a16:creationId xmlns:a16="http://schemas.microsoft.com/office/drawing/2014/main" id="{6B33C96E-148D-4570-85F4-097D4ECE4A9C}"/>
              </a:ext>
            </a:extLst>
          </p:cNvPr>
          <p:cNvSpPr txBox="1"/>
          <p:nvPr/>
        </p:nvSpPr>
        <p:spPr>
          <a:xfrm>
            <a:off x="2726333" y="3722645"/>
            <a:ext cx="7107390" cy="35794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6" name="Picture 25" descr="green checkmark">
            <a:hlinkClick r:id="" action="ppaction://noaction">
              <a:snd r:embed="rId18" name="9.1.2.1 Slide 8 5.wav"/>
            </a:hlinkClick>
            <a:extLst>
              <a:ext uri="{FF2B5EF4-FFF2-40B4-BE49-F238E27FC236}">
                <a16:creationId xmlns:a16="http://schemas.microsoft.com/office/drawing/2014/main" id="{88F39DC0-80E9-4A83-AE85-8D09425457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39148" y="4230568"/>
            <a:ext cx="282522" cy="294294"/>
          </a:xfrm>
          <a:prstGeom prst="rect">
            <a:avLst/>
          </a:prstGeom>
        </p:spPr>
      </p:pic>
      <p:sp>
        <p:nvSpPr>
          <p:cNvPr id="27" name="TextBox 26" descr="text box hiding answer">
            <a:extLst>
              <a:ext uri="{FF2B5EF4-FFF2-40B4-BE49-F238E27FC236}">
                <a16:creationId xmlns:a16="http://schemas.microsoft.com/office/drawing/2014/main" id="{61CBADAA-F797-4EA9-9F44-6B08EABC8110}"/>
              </a:ext>
            </a:extLst>
          </p:cNvPr>
          <p:cNvSpPr txBox="1"/>
          <p:nvPr/>
        </p:nvSpPr>
        <p:spPr>
          <a:xfrm>
            <a:off x="2708732" y="4213598"/>
            <a:ext cx="4616619" cy="35793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hlinkClick r:id="" action="ppaction://noaction">
              <a:snd r:embed="rId19" name="9.1.2.1 Slide 8 6.wav"/>
            </a:hlinkClick>
            <a:extLst>
              <a:ext uri="{FF2B5EF4-FFF2-40B4-BE49-F238E27FC236}">
                <a16:creationId xmlns:a16="http://schemas.microsoft.com/office/drawing/2014/main" id="{3789EE9B-21C9-424E-B856-958E1B2056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39625" y="4759388"/>
            <a:ext cx="282522" cy="294294"/>
          </a:xfrm>
          <a:prstGeom prst="rect">
            <a:avLst/>
          </a:prstGeom>
        </p:spPr>
      </p:pic>
      <p:sp>
        <p:nvSpPr>
          <p:cNvPr id="29" name="TextBox 28" descr="text box hiding answer">
            <a:extLst>
              <a:ext uri="{FF2B5EF4-FFF2-40B4-BE49-F238E27FC236}">
                <a16:creationId xmlns:a16="http://schemas.microsoft.com/office/drawing/2014/main" id="{6A5637CA-5972-491D-A108-590A635F4282}"/>
              </a:ext>
            </a:extLst>
          </p:cNvPr>
          <p:cNvSpPr txBox="1"/>
          <p:nvPr/>
        </p:nvSpPr>
        <p:spPr>
          <a:xfrm>
            <a:off x="2726333" y="4704550"/>
            <a:ext cx="3730693" cy="35794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0" name="Picture 29" descr="green checkmark">
            <a:hlinkClick r:id="" action="ppaction://noaction">
              <a:snd r:embed="rId20" name="9.1.2.1 Slide 8 7.wav"/>
            </a:hlinkClick>
            <a:extLst>
              <a:ext uri="{FF2B5EF4-FFF2-40B4-BE49-F238E27FC236}">
                <a16:creationId xmlns:a16="http://schemas.microsoft.com/office/drawing/2014/main" id="{A259E386-FC3B-45E1-81B1-FC86B41B167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40102" y="5257045"/>
            <a:ext cx="282522" cy="294294"/>
          </a:xfrm>
          <a:prstGeom prst="rect">
            <a:avLst/>
          </a:prstGeom>
        </p:spPr>
      </p:pic>
      <p:sp>
        <p:nvSpPr>
          <p:cNvPr id="31" name="TextBox 30" descr="text box hiding answer">
            <a:extLst>
              <a:ext uri="{FF2B5EF4-FFF2-40B4-BE49-F238E27FC236}">
                <a16:creationId xmlns:a16="http://schemas.microsoft.com/office/drawing/2014/main" id="{8CAA87C2-2485-432B-A191-1A063F2E834E}"/>
              </a:ext>
            </a:extLst>
          </p:cNvPr>
          <p:cNvSpPr txBox="1"/>
          <p:nvPr/>
        </p:nvSpPr>
        <p:spPr>
          <a:xfrm>
            <a:off x="2708732" y="5238745"/>
            <a:ext cx="6885500" cy="2942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2" name="Picture 31" descr="green checkmark">
            <a:hlinkClick r:id="" action="ppaction://noaction">
              <a:snd r:embed="rId21" name="9.1.2.1 Slide 8 8.wav"/>
            </a:hlinkClick>
            <a:extLst>
              <a:ext uri="{FF2B5EF4-FFF2-40B4-BE49-F238E27FC236}">
                <a16:creationId xmlns:a16="http://schemas.microsoft.com/office/drawing/2014/main" id="{94394B96-AFE8-4E46-85D7-547ABFD95B7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79133" y="5703984"/>
            <a:ext cx="282522" cy="294294"/>
          </a:xfrm>
          <a:prstGeom prst="rect">
            <a:avLst/>
          </a:prstGeom>
        </p:spPr>
      </p:pic>
      <p:sp>
        <p:nvSpPr>
          <p:cNvPr id="33" name="TextBox 32" descr="text box hiding answer">
            <a:extLst>
              <a:ext uri="{FF2B5EF4-FFF2-40B4-BE49-F238E27FC236}">
                <a16:creationId xmlns:a16="http://schemas.microsoft.com/office/drawing/2014/main" id="{9E550993-F0B2-4417-B5E9-8E0265A343EF}"/>
              </a:ext>
            </a:extLst>
          </p:cNvPr>
          <p:cNvSpPr txBox="1"/>
          <p:nvPr/>
        </p:nvSpPr>
        <p:spPr>
          <a:xfrm>
            <a:off x="2726333" y="5621691"/>
            <a:ext cx="6169966" cy="45161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050" name="Picture 2" descr="Christmas Celebration, Christmas, Gingerbread House">
            <a:extLst>
              <a:ext uri="{FF2B5EF4-FFF2-40B4-BE49-F238E27FC236}">
                <a16:creationId xmlns:a16="http://schemas.microsoft.com/office/drawing/2014/main" id="{28A5E2D5-0ED3-4DCF-8F6C-06EE6D7E36E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4781" y="1906023"/>
            <a:ext cx="1679468" cy="1119645"/>
          </a:xfrm>
          <a:prstGeom prst="rect">
            <a:avLst/>
          </a:prstGeom>
          <a:noFill/>
          <a:extLst>
            <a:ext uri="{909E8E84-426E-40DD-AFC4-6F175D3DCCD1}">
              <a14:hiddenFill xmlns:a14="http://schemas.microsoft.com/office/drawing/2010/main">
                <a:solidFill>
                  <a:srgbClr val="FFFFFF"/>
                </a:solidFill>
              </a14:hiddenFill>
            </a:ext>
          </a:extLst>
        </p:spPr>
      </p:pic>
      <p:sp>
        <p:nvSpPr>
          <p:cNvPr id="35" name="Speech Bubble: Rectangle with Corners Rounded 34">
            <a:extLst>
              <a:ext uri="{FF2B5EF4-FFF2-40B4-BE49-F238E27FC236}">
                <a16:creationId xmlns:a16="http://schemas.microsoft.com/office/drawing/2014/main" id="{A2153D65-96C8-4940-A832-7BDB4E88C4E2}"/>
              </a:ext>
            </a:extLst>
          </p:cNvPr>
          <p:cNvSpPr/>
          <p:nvPr/>
        </p:nvSpPr>
        <p:spPr>
          <a:xfrm>
            <a:off x="22774" y="3105349"/>
            <a:ext cx="1845050" cy="869950"/>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der Glühwein </a:t>
            </a:r>
            <a:r>
              <a:rPr lang="en-GB" sz="2000" dirty="0">
                <a:solidFill>
                  <a:schemeClr val="bg1"/>
                </a:solidFill>
                <a:latin typeface="Century Gothic" panose="020B0502020202020204" pitchFamily="34" charset="0"/>
              </a:rPr>
              <a:t>– mulled wine</a:t>
            </a:r>
            <a:r>
              <a:rPr lang="en-GB" sz="2000" dirty="0">
                <a:latin typeface="Century Gothic" panose="020B0502020202020204" pitchFamily="34" charset="0"/>
              </a:rPr>
              <a:t> </a:t>
            </a:r>
          </a:p>
        </p:txBody>
      </p:sp>
      <p:sp>
        <p:nvSpPr>
          <p:cNvPr id="36" name="Speech Bubble: Rectangle with Corners Rounded 35">
            <a:extLst>
              <a:ext uri="{FF2B5EF4-FFF2-40B4-BE49-F238E27FC236}">
                <a16:creationId xmlns:a16="http://schemas.microsoft.com/office/drawing/2014/main" id="{B736FB95-2D0A-4A40-B9FF-2CBDA4DA29B9}"/>
              </a:ext>
            </a:extLst>
          </p:cNvPr>
          <p:cNvSpPr/>
          <p:nvPr/>
        </p:nvSpPr>
        <p:spPr>
          <a:xfrm>
            <a:off x="23224" y="4061903"/>
            <a:ext cx="1879677" cy="1049359"/>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der Lebkuchen </a:t>
            </a:r>
            <a:r>
              <a:rPr lang="en-GB" sz="2000" dirty="0">
                <a:solidFill>
                  <a:schemeClr val="bg1"/>
                </a:solidFill>
                <a:latin typeface="Century Gothic" panose="020B0502020202020204" pitchFamily="34" charset="0"/>
              </a:rPr>
              <a:t>– gingerbread</a:t>
            </a:r>
            <a:endParaRPr lang="en-GB" sz="2000" dirty="0">
              <a:latin typeface="Century Gothic" panose="020B0502020202020204" pitchFamily="34" charset="0"/>
            </a:endParaRPr>
          </a:p>
        </p:txBody>
      </p:sp>
    </p:spTree>
    <p:extLst>
      <p:ext uri="{BB962C8B-B14F-4D97-AF65-F5344CB8AC3E}">
        <p14:creationId xmlns:p14="http://schemas.microsoft.com/office/powerpoint/2010/main" val="23227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3" grpId="0" animBg="1"/>
      <p:bldP spid="25" grpId="0" animBg="1"/>
      <p:bldP spid="27" grpId="0" animBg="1"/>
      <p:bldP spid="29" grpId="0" animBg="1"/>
      <p:bldP spid="31"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D08F74A-6B83-4EF0-89E5-300B4FAAC8A7}"/>
              </a:ext>
            </a:extLst>
          </p:cNvPr>
          <p:cNvSpPr/>
          <p:nvPr/>
        </p:nvSpPr>
        <p:spPr>
          <a:xfrm>
            <a:off x="10532404" y="631724"/>
            <a:ext cx="1657238" cy="5749983"/>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0" y="123833"/>
            <a:ext cx="9577137" cy="802850"/>
          </a:xfrm>
          <a:prstGeom prst="rect">
            <a:avLst/>
          </a:prstGeom>
        </p:spPr>
      </p:pic>
      <p:sp>
        <p:nvSpPr>
          <p:cNvPr id="4" name="Title 3"/>
          <p:cNvSpPr>
            <a:spLocks noGrp="1"/>
          </p:cNvSpPr>
          <p:nvPr>
            <p:ph type="title"/>
          </p:nvPr>
        </p:nvSpPr>
        <p:spPr>
          <a:xfrm>
            <a:off x="0" y="79309"/>
            <a:ext cx="8486274" cy="707849"/>
          </a:xfrm>
        </p:spPr>
        <p:txBody>
          <a:bodyPr>
            <a:normAutofit/>
          </a:bodyPr>
          <a:lstStyle/>
          <a:p>
            <a:r>
              <a:rPr lang="en-GB" sz="3600" b="1" dirty="0" err="1">
                <a:solidFill>
                  <a:schemeClr val="bg1"/>
                </a:solidFill>
              </a:rPr>
              <a:t>Christkindlsmarkt</a:t>
            </a:r>
            <a:r>
              <a:rPr lang="en-GB" sz="3600" b="1" dirty="0">
                <a:solidFill>
                  <a:schemeClr val="bg1"/>
                </a:solidFill>
              </a:rPr>
              <a:t> auf der </a:t>
            </a:r>
            <a:r>
              <a:rPr lang="en-GB" sz="3600" b="1" dirty="0" err="1">
                <a:solidFill>
                  <a:schemeClr val="bg1"/>
                </a:solidFill>
              </a:rPr>
              <a:t>Fraueninsel</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04705" y="141434"/>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62455" y="989409"/>
            <a:ext cx="10576801" cy="5402313"/>
          </a:xfrm>
          <a:prstGeom prst="rect">
            <a:avLst/>
          </a:prstGeom>
          <a:noFill/>
          <a:ln>
            <a:noFill/>
          </a:ln>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Die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Fraueninsel</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ist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eine</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Insel</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im</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Chiemsee</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ein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großer</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See in Bayern.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Darf</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dort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1" i="0" strike="noStrike" kern="1200" cap="none" spc="0" normalizeH="0" baseline="0" noProof="0" dirty="0" err="1">
                <a:ln>
                  <a:noFill/>
                </a:ln>
                <a:solidFill>
                  <a:srgbClr val="4472C4">
                    <a:lumMod val="50000"/>
                  </a:srgbClr>
                </a:solidFill>
                <a:effectLst/>
                <a:uLnTx/>
                <a:uFillTx/>
                <a:latin typeface="Century Gothic" panose="020F0302020204030204"/>
              </a:rPr>
              <a:t>jede</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Frau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hin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aber</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nicht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1" i="0" strike="noStrike" kern="1200" cap="none" spc="0" normalizeH="0" baseline="0" noProof="0" dirty="0" err="1">
                <a:ln>
                  <a:noFill/>
                </a:ln>
                <a:solidFill>
                  <a:srgbClr val="4472C4">
                    <a:lumMod val="50000"/>
                  </a:srgbClr>
                </a:solidFill>
                <a:effectLst/>
                <a:uLnTx/>
                <a:uFillTx/>
                <a:latin typeface="Century Gothic" panose="020F0302020204030204"/>
              </a:rPr>
              <a:t>jeder</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Mann?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Nein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 </a:t>
            </a:r>
            <a:r>
              <a:rPr lang="en-US" sz="2200" b="1" dirty="0" err="1">
                <a:solidFill>
                  <a:srgbClr val="4472C4">
                    <a:lumMod val="50000"/>
                  </a:srgbClr>
                </a:solidFill>
                <a:latin typeface="Century Gothic" panose="020F0302020204030204"/>
              </a:rPr>
              <a:t>jeder</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darf</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dorthin</a:t>
            </a:r>
            <a:r>
              <a:rPr lang="en-US" sz="2200" dirty="0">
                <a:solidFill>
                  <a:srgbClr val="4472C4">
                    <a:lumMod val="50000"/>
                  </a:srgbClr>
                </a:solidFill>
                <a:latin typeface="Century Gothic" panose="020F0302020204030204"/>
              </a:rPr>
              <a:t>! </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Es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gibt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auch</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eine</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Herreninsel</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auch</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dort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dürfen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1" i="0" strike="noStrike" kern="1200" cap="none" spc="0" normalizeH="0" baseline="0" noProof="0" dirty="0">
                <a:ln>
                  <a:noFill/>
                </a:ln>
                <a:solidFill>
                  <a:srgbClr val="4472C4">
                    <a:lumMod val="50000"/>
                  </a:srgbClr>
                </a:solidFill>
                <a:effectLst/>
                <a:uLnTx/>
                <a:uFillTx/>
                <a:latin typeface="Century Gothic" panose="020F0302020204030204"/>
              </a:rPr>
              <a:t>alle</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hin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lang="en-US" sz="2200" b="1" dirty="0" err="1">
                <a:solidFill>
                  <a:srgbClr val="4472C4">
                    <a:lumMod val="50000"/>
                  </a:srgbClr>
                </a:solidFill>
                <a:latin typeface="Century Gothic" panose="020F0302020204030204"/>
              </a:rPr>
              <a:t>jeder</a:t>
            </a:r>
            <a:r>
              <a:rPr lang="en-US" sz="2200" dirty="0">
                <a:solidFill>
                  <a:srgbClr val="4472C4">
                    <a:lumMod val="50000"/>
                  </a:srgbClr>
                </a:solidFill>
                <a:latin typeface="Century Gothic" panose="020F0302020204030204"/>
              </a:rPr>
              <a:t> Herr, </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jede</a:t>
            </a:r>
            <a:r>
              <a:rPr lang="en-US" sz="2200" b="1" dirty="0">
                <a:solidFill>
                  <a:srgbClr val="4472C4">
                    <a:lumMod val="50000"/>
                  </a:srgbClr>
                </a:solidFill>
                <a:latin typeface="Century Gothic" panose="020F0302020204030204"/>
              </a:rPr>
              <a:t> </a:t>
            </a:r>
            <a:r>
              <a:rPr lang="en-US" sz="2200" dirty="0">
                <a:solidFill>
                  <a:srgbClr val="4472C4">
                    <a:lumMod val="50000"/>
                  </a:srgbClr>
                </a:solidFill>
                <a:latin typeface="Century Gothic" panose="020F0302020204030204"/>
              </a:rPr>
              <a:t>Dame und </a:t>
            </a:r>
            <a:r>
              <a:rPr lang="en-US" sz="2200" b="1" dirty="0" err="1">
                <a:solidFill>
                  <a:srgbClr val="4472C4">
                    <a:lumMod val="50000"/>
                  </a:srgbClr>
                </a:solidFill>
                <a:latin typeface="Century Gothic" panose="020F0302020204030204"/>
              </a:rPr>
              <a:t>jedes</a:t>
            </a:r>
            <a:r>
              <a:rPr lang="en-US" sz="2200" dirty="0">
                <a:solidFill>
                  <a:srgbClr val="4472C4">
                    <a:lumMod val="50000"/>
                  </a:srgbClr>
                </a:solidFill>
                <a:latin typeface="Century Gothic" panose="020F0302020204030204"/>
              </a:rPr>
              <a:t>  Kind. </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Auf der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Fraueninsel</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gibt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es </a:t>
            </a:r>
            <a:r>
              <a:rPr kumimoji="0" lang="en-US" sz="2200" b="1" i="0" strike="noStrike" kern="1200" cap="none" spc="0" normalizeH="0" baseline="0" noProof="0" dirty="0" err="1">
                <a:ln>
                  <a:noFill/>
                </a:ln>
                <a:solidFill>
                  <a:srgbClr val="4472C4">
                    <a:lumMod val="50000"/>
                  </a:srgbClr>
                </a:solidFill>
                <a:effectLst/>
                <a:uLnTx/>
                <a:uFillTx/>
                <a:latin typeface="Century Gothic" panose="020F0302020204030204"/>
              </a:rPr>
              <a:t>jeden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Winter </a:t>
            </a:r>
            <a:r>
              <a:rPr kumimoji="0" lang="en-US" sz="2200" b="0" i="0" strike="noStrike" kern="1200" cap="none" spc="0" normalizeH="0" baseline="0" noProof="0" dirty="0">
                <a:ln>
                  <a:noFill/>
                </a:ln>
                <a:solidFill>
                  <a:srgbClr val="115076"/>
                </a:solidFill>
                <a:effectLst/>
                <a:uLnTx/>
                <a:uFillTx/>
                <a:latin typeface="Century Gothic" panose="020F0302020204030204"/>
              </a:rPr>
              <a:t>ab</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Dezember</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einen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traditionellen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Weihnachtsmarkt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den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Christkindlsmarkt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1" i="0" strike="noStrike" kern="1200" cap="none" spc="0" normalizeH="0" baseline="0" noProof="0" dirty="0">
                <a:ln>
                  <a:noFill/>
                </a:ln>
                <a:solidFill>
                  <a:srgbClr val="4472C4">
                    <a:lumMod val="50000"/>
                  </a:srgbClr>
                </a:solidFill>
                <a:effectLst/>
                <a:uLnTx/>
                <a:uFillTx/>
                <a:latin typeface="Century Gothic" panose="020F0302020204030204"/>
              </a:rPr>
              <a:t>Alle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Touristen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strike="noStrike" kern="1200" cap="none" spc="0" normalizeH="0" baseline="0" noProof="0" dirty="0" err="1">
                <a:ln>
                  <a:noFill/>
                </a:ln>
                <a:solidFill>
                  <a:srgbClr val="4472C4">
                    <a:lumMod val="50000"/>
                  </a:srgbClr>
                </a:solidFill>
                <a:effectLst/>
                <a:uLnTx/>
                <a:uFillTx/>
                <a:latin typeface="Century Gothic" panose="020F0302020204030204"/>
              </a:rPr>
              <a:t>fahren</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rPr>
              <a:t> den </a:t>
            </a:r>
            <a:r>
              <a:rPr kumimoji="0" lang="en-US" sz="2200" b="0" i="0" strike="noStrike" kern="1200" cap="none" spc="0" normalizeH="0" baseline="0" noProof="0" dirty="0" err="1">
                <a:ln>
                  <a:noFill/>
                </a:ln>
                <a:solidFill>
                  <a:srgbClr val="002060"/>
                </a:solidFill>
                <a:effectLst/>
                <a:uLnTx/>
                <a:uFillTx/>
                <a:latin typeface="Century Gothic" panose="020F0302020204030204"/>
              </a:rPr>
              <a:t>ganzen</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kumimoji="0" lang="en-US" sz="2200" b="0" i="0" strike="noStrike" kern="1200" cap="none" spc="0" normalizeH="0" baseline="0" noProof="0" dirty="0" err="1">
                <a:ln>
                  <a:noFill/>
                </a:ln>
                <a:solidFill>
                  <a:srgbClr val="002060"/>
                </a:solidFill>
                <a:effectLst/>
                <a:uLnTx/>
                <a:uFillTx/>
                <a:latin typeface="Century Gothic" panose="020F0302020204030204"/>
              </a:rPr>
              <a:t>Weg</a:t>
            </a:r>
            <a:r>
              <a:rPr kumimoji="0" lang="en-US" sz="2200" b="0" i="0" strike="noStrike" kern="1200" cap="none" spc="0" normalizeH="0" baseline="0" noProof="0" dirty="0">
                <a:ln>
                  <a:noFill/>
                </a:ln>
                <a:solidFill>
                  <a:srgbClr val="002060"/>
                </a:solidFill>
                <a:effectLst/>
                <a:uLnTx/>
                <a:uFillTx/>
                <a:latin typeface="Century Gothic" panose="020F0302020204030204"/>
              </a:rPr>
              <a:t> ab </a:t>
            </a:r>
            <a:r>
              <a:rPr kumimoji="0" lang="en-US" sz="2200" b="0" i="0" strike="noStrike" kern="1200" cap="none" spc="0" normalizeH="0" baseline="0" noProof="0" dirty="0" err="1">
                <a:ln>
                  <a:noFill/>
                </a:ln>
                <a:solidFill>
                  <a:srgbClr val="002060"/>
                </a:solidFill>
                <a:effectLst/>
                <a:uLnTx/>
                <a:uFillTx/>
                <a:latin typeface="Century Gothic" panose="020F0302020204030204"/>
              </a:rPr>
              <a:t>Prien</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kumimoji="0" lang="en-US" sz="2200" b="0" i="0" strike="noStrike" kern="1200" cap="none" spc="0" normalizeH="0" baseline="0" noProof="0" dirty="0" err="1">
                <a:ln>
                  <a:noFill/>
                </a:ln>
                <a:solidFill>
                  <a:srgbClr val="002060"/>
                </a:solidFill>
                <a:effectLst/>
                <a:uLnTx/>
                <a:uFillTx/>
                <a:latin typeface="Century Gothic" panose="020F0302020204030204"/>
              </a:rPr>
              <a:t>mit</a:t>
            </a:r>
            <a:r>
              <a:rPr kumimoji="0" lang="en-US" sz="2200" b="0" i="0" strike="noStrike" kern="1200" cap="none" spc="0" normalizeH="0" baseline="0" noProof="0" dirty="0">
                <a:ln>
                  <a:noFill/>
                </a:ln>
                <a:solidFill>
                  <a:srgbClr val="002060"/>
                </a:solidFill>
                <a:effectLst/>
                <a:uLnTx/>
                <a:uFillTx/>
                <a:latin typeface="Century Gothic" panose="020F0302020204030204"/>
              </a:rPr>
              <a:t> dem Boot </a:t>
            </a:r>
            <a:r>
              <a:rPr kumimoji="0" lang="en-US" sz="2200" b="0" i="0" strike="noStrike" kern="1200" cap="none" spc="0" normalizeH="0" baseline="0" noProof="0" dirty="0" err="1">
                <a:ln>
                  <a:noFill/>
                </a:ln>
                <a:solidFill>
                  <a:srgbClr val="002060"/>
                </a:solidFill>
                <a:effectLst/>
                <a:uLnTx/>
                <a:uFillTx/>
                <a:latin typeface="Century Gothic" panose="020F0302020204030204"/>
              </a:rPr>
              <a:t>dorthin</a:t>
            </a:r>
            <a:r>
              <a:rPr kumimoji="0" lang="en-US" sz="2200" b="0" i="0" strike="noStrike" kern="1200" cap="none" spc="0" normalizeH="0" baseline="0" noProof="0" dirty="0">
                <a:ln>
                  <a:noFill/>
                </a:ln>
                <a:solidFill>
                  <a:srgbClr val="002060"/>
                </a:solidFill>
                <a:effectLst/>
                <a:uLnTx/>
                <a:uFillTx/>
                <a:latin typeface="Century Gothic" panose="020F0302020204030204"/>
              </a:rPr>
              <a:t>, fast </a:t>
            </a:r>
            <a:r>
              <a:rPr kumimoji="0" lang="en-US" sz="2200" b="1" i="0" strike="noStrike" kern="1200" cap="none" spc="0" normalizeH="0" baseline="0" noProof="0" dirty="0" err="1">
                <a:ln>
                  <a:noFill/>
                </a:ln>
                <a:solidFill>
                  <a:srgbClr val="002060"/>
                </a:solidFill>
                <a:effectLst/>
                <a:uLnTx/>
                <a:uFillTx/>
                <a:latin typeface="Century Gothic" panose="020F0302020204030204"/>
              </a:rPr>
              <a:t>jeder</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kumimoji="0" lang="en-US" sz="2200" b="0" i="0" strike="noStrike" kern="1200" cap="none" spc="0" normalizeH="0" baseline="0" noProof="0" dirty="0" err="1">
                <a:ln>
                  <a:noFill/>
                </a:ln>
                <a:solidFill>
                  <a:srgbClr val="002060"/>
                </a:solidFill>
                <a:effectLst/>
                <a:uLnTx/>
                <a:uFillTx/>
                <a:latin typeface="Century Gothic" panose="020F0302020204030204"/>
              </a:rPr>
              <a:t>Händler</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kumimoji="0" lang="en-US" sz="2200" b="0" i="0" strike="noStrike" kern="1200" cap="none" spc="0" normalizeH="0" baseline="0" noProof="0" dirty="0" err="1">
                <a:ln>
                  <a:noFill/>
                </a:ln>
                <a:solidFill>
                  <a:srgbClr val="002060"/>
                </a:solidFill>
                <a:effectLst/>
                <a:uLnTx/>
                <a:uFillTx/>
                <a:latin typeface="Century Gothic" panose="020F0302020204030204"/>
              </a:rPr>
              <a:t>verkauft</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kumimoji="0" lang="en-US" sz="2200" b="0" i="0" strike="noStrike" kern="1200" cap="none" spc="0" normalizeH="0" baseline="0" noProof="0" dirty="0" err="1">
                <a:ln>
                  <a:noFill/>
                </a:ln>
                <a:solidFill>
                  <a:srgbClr val="002060"/>
                </a:solidFill>
                <a:effectLst/>
                <a:uLnTx/>
                <a:uFillTx/>
                <a:latin typeface="Century Gothic" panose="020F0302020204030204"/>
              </a:rPr>
              <a:t>Spielsachen</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kumimoji="0" lang="en-US" sz="2200" b="0" i="0" strike="noStrike" kern="1200" cap="none" spc="0" normalizeH="0" baseline="0" noProof="0" dirty="0" err="1">
                <a:ln>
                  <a:noFill/>
                </a:ln>
                <a:solidFill>
                  <a:srgbClr val="002060"/>
                </a:solidFill>
                <a:effectLst/>
                <a:uLnTx/>
                <a:uFillTx/>
                <a:latin typeface="Century Gothic" panose="020F0302020204030204"/>
              </a:rPr>
              <a:t>aus</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kumimoji="0" lang="en-US" sz="2200" b="0" i="0" strike="noStrike" kern="1200" cap="none" spc="0" normalizeH="0" baseline="0" noProof="0" dirty="0" err="1">
                <a:ln>
                  <a:noFill/>
                </a:ln>
                <a:solidFill>
                  <a:srgbClr val="002060"/>
                </a:solidFill>
                <a:effectLst/>
                <a:uLnTx/>
                <a:uFillTx/>
                <a:latin typeface="Century Gothic" panose="020F0302020204030204"/>
              </a:rPr>
              <a:t>Holz</a:t>
            </a:r>
            <a:r>
              <a:rPr kumimoji="0" lang="en-US" sz="2200" b="0" i="0" strike="noStrike" kern="1200" cap="none" spc="0" normalizeH="0" baseline="0" noProof="0" dirty="0">
                <a:ln>
                  <a:noFill/>
                </a:ln>
                <a:solidFill>
                  <a:srgbClr val="002060"/>
                </a:solidFill>
                <a:effectLst/>
                <a:uLnTx/>
                <a:uFillTx/>
                <a:latin typeface="Century Gothic" panose="020F0302020204030204"/>
              </a:rPr>
              <a:t>. </a:t>
            </a:r>
            <a:r>
              <a:rPr lang="en-US" sz="2200" dirty="0">
                <a:solidFill>
                  <a:srgbClr val="002060"/>
                </a:solidFill>
                <a:latin typeface="Century Gothic" panose="020F0302020204030204"/>
              </a:rPr>
              <a:t>Die </a:t>
            </a:r>
            <a:r>
              <a:rPr lang="en-US" sz="2200" dirty="0" err="1">
                <a:solidFill>
                  <a:srgbClr val="002060"/>
                </a:solidFill>
                <a:latin typeface="Century Gothic" panose="020F0302020204030204"/>
              </a:rPr>
              <a:t>dritte</a:t>
            </a:r>
            <a:r>
              <a:rPr lang="en-US" sz="2200" dirty="0">
                <a:solidFill>
                  <a:srgbClr val="002060"/>
                </a:solidFill>
                <a:latin typeface="Century Gothic" panose="020F0302020204030204"/>
              </a:rPr>
              <a:t> </a:t>
            </a:r>
            <a:r>
              <a:rPr lang="en-US" sz="2200" dirty="0" err="1">
                <a:solidFill>
                  <a:srgbClr val="002060"/>
                </a:solidFill>
                <a:latin typeface="Century Gothic" panose="020F0302020204030204"/>
              </a:rPr>
              <a:t>Insel</a:t>
            </a:r>
            <a:r>
              <a:rPr lang="en-US" sz="2200" dirty="0">
                <a:solidFill>
                  <a:srgbClr val="002060"/>
                </a:solidFill>
                <a:latin typeface="Century Gothic" panose="020F0302020204030204"/>
              </a:rPr>
              <a:t> </a:t>
            </a:r>
            <a:r>
              <a:rPr lang="en-US" sz="2200" dirty="0" err="1">
                <a:solidFill>
                  <a:srgbClr val="002060"/>
                </a:solidFill>
                <a:latin typeface="Century Gothic" panose="020F0302020204030204"/>
              </a:rPr>
              <a:t>heißt</a:t>
            </a:r>
            <a:r>
              <a:rPr lang="en-US" sz="2200" dirty="0">
                <a:solidFill>
                  <a:srgbClr val="002060"/>
                </a:solidFill>
                <a:latin typeface="Century Gothic" panose="020F0302020204030204"/>
              </a:rPr>
              <a:t>… </a:t>
            </a:r>
            <a:r>
              <a:rPr lang="en-US" sz="2200" dirty="0" err="1">
                <a:solidFill>
                  <a:srgbClr val="002060"/>
                </a:solidFill>
                <a:latin typeface="Century Gothic" panose="020F0302020204030204"/>
              </a:rPr>
              <a:t>Krautinsel</a:t>
            </a:r>
            <a:r>
              <a:rPr lang="en-US" sz="2200" dirty="0">
                <a:solidFill>
                  <a:srgbClr val="002060"/>
                </a:solidFill>
                <a:latin typeface="Century Gothic" panose="020F0302020204030204"/>
              </a:rPr>
              <a:t>! Aber </a:t>
            </a:r>
            <a:r>
              <a:rPr lang="en-US" sz="2200" dirty="0" err="1">
                <a:solidFill>
                  <a:srgbClr val="002060"/>
                </a:solidFill>
                <a:latin typeface="Century Gothic" panose="020F0302020204030204"/>
              </a:rPr>
              <a:t>selbst</a:t>
            </a:r>
            <a:r>
              <a:rPr lang="en-US" sz="2200" dirty="0">
                <a:solidFill>
                  <a:srgbClr val="002060"/>
                </a:solidFill>
                <a:latin typeface="Century Gothic" panose="020F0302020204030204"/>
              </a:rPr>
              <a:t> </a:t>
            </a:r>
            <a:r>
              <a:rPr lang="en-US" sz="2200" dirty="0" err="1">
                <a:solidFill>
                  <a:srgbClr val="002060"/>
                </a:solidFill>
                <a:latin typeface="Century Gothic" panose="020F0302020204030204"/>
              </a:rPr>
              <a:t>dort</a:t>
            </a:r>
            <a:r>
              <a:rPr lang="en-US" sz="2200" dirty="0">
                <a:solidFill>
                  <a:srgbClr val="002060"/>
                </a:solidFill>
                <a:latin typeface="Century Gothic" panose="020F0302020204030204"/>
              </a:rPr>
              <a:t> </a:t>
            </a:r>
            <a:r>
              <a:rPr lang="en-US" sz="2200" dirty="0" err="1">
                <a:solidFill>
                  <a:srgbClr val="002060"/>
                </a:solidFill>
                <a:latin typeface="Century Gothic" panose="020F0302020204030204"/>
              </a:rPr>
              <a:t>dürfen</a:t>
            </a:r>
            <a:r>
              <a:rPr lang="en-US" sz="2200" dirty="0">
                <a:solidFill>
                  <a:srgbClr val="002060"/>
                </a:solidFill>
                <a:latin typeface="Century Gothic" panose="020F0302020204030204"/>
              </a:rPr>
              <a:t> </a:t>
            </a:r>
            <a:r>
              <a:rPr lang="en-US" sz="2200" b="1" dirty="0">
                <a:solidFill>
                  <a:srgbClr val="002060"/>
                </a:solidFill>
                <a:latin typeface="Century Gothic" panose="020F0302020204030204"/>
              </a:rPr>
              <a:t>alle</a:t>
            </a:r>
            <a:r>
              <a:rPr lang="en-US" sz="2200" dirty="0">
                <a:solidFill>
                  <a:srgbClr val="002060"/>
                </a:solidFill>
                <a:latin typeface="Century Gothic" panose="020F0302020204030204"/>
              </a:rPr>
              <a:t>     </a:t>
            </a:r>
            <a:r>
              <a:rPr lang="en-US" sz="2200" dirty="0" err="1">
                <a:solidFill>
                  <a:srgbClr val="002060"/>
                </a:solidFill>
                <a:latin typeface="Century Gothic" panose="020F0302020204030204"/>
              </a:rPr>
              <a:t>hin</a:t>
            </a:r>
            <a:r>
              <a:rPr lang="en-US" sz="2200" dirty="0">
                <a:solidFill>
                  <a:srgbClr val="002060"/>
                </a:solidFill>
                <a:latin typeface="Century Gothic" panose="020F0302020204030204"/>
              </a:rPr>
              <a:t> – </a:t>
            </a:r>
            <a:r>
              <a:rPr lang="en-US" sz="2200" dirty="0" err="1">
                <a:solidFill>
                  <a:srgbClr val="002060"/>
                </a:solidFill>
                <a:latin typeface="Century Gothic" panose="020F0302020204030204"/>
              </a:rPr>
              <a:t>aus</a:t>
            </a:r>
            <a:r>
              <a:rPr lang="en-US" sz="2200" dirty="0">
                <a:solidFill>
                  <a:srgbClr val="002060"/>
                </a:solidFill>
                <a:latin typeface="Century Gothic" panose="020F0302020204030204"/>
              </a:rPr>
              <a:t> Deutschland und </a:t>
            </a:r>
            <a:r>
              <a:rPr lang="en-US" sz="2200" dirty="0" err="1">
                <a:solidFill>
                  <a:srgbClr val="002060"/>
                </a:solidFill>
                <a:latin typeface="Century Gothic" panose="020F0302020204030204"/>
              </a:rPr>
              <a:t>aus</a:t>
            </a:r>
            <a:r>
              <a:rPr lang="en-US" sz="2200" dirty="0">
                <a:solidFill>
                  <a:srgbClr val="002060"/>
                </a:solidFill>
                <a:latin typeface="Century Gothic" panose="020F0302020204030204"/>
              </a:rPr>
              <a:t> der </a:t>
            </a:r>
            <a:r>
              <a:rPr lang="en-US" sz="2200" dirty="0" err="1">
                <a:solidFill>
                  <a:srgbClr val="002060"/>
                </a:solidFill>
                <a:latin typeface="Century Gothic" panose="020F0302020204030204"/>
              </a:rPr>
              <a:t>ganzen</a:t>
            </a:r>
            <a:r>
              <a:rPr lang="en-US" sz="2200" dirty="0">
                <a:solidFill>
                  <a:srgbClr val="002060"/>
                </a:solidFill>
                <a:latin typeface="Century Gothic" panose="020F0302020204030204"/>
              </a:rPr>
              <a:t> Welt</a:t>
            </a:r>
            <a:r>
              <a:rPr lang="en-US" sz="2200" dirty="0">
                <a:solidFill>
                  <a:srgbClr val="4472C4">
                    <a:lumMod val="50000"/>
                  </a:srgbClr>
                </a:solidFill>
                <a:latin typeface="Century Gothic" panose="020F0302020204030204"/>
              </a:rPr>
              <a:t>!</a:t>
            </a:r>
            <a:endPar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 name="TextBox 1">
            <a:extLst>
              <a:ext uri="{FF2B5EF4-FFF2-40B4-BE49-F238E27FC236}">
                <a16:creationId xmlns:a16="http://schemas.microsoft.com/office/drawing/2014/main" id="{DA23435D-5F88-4F2A-A383-44B737403B14}"/>
              </a:ext>
            </a:extLst>
          </p:cNvPr>
          <p:cNvSpPr txBox="1"/>
          <p:nvPr/>
        </p:nvSpPr>
        <p:spPr>
          <a:xfrm>
            <a:off x="10544497" y="1694711"/>
            <a:ext cx="1720876" cy="2677656"/>
          </a:xfrm>
          <a:prstGeom prst="rect">
            <a:avLst/>
          </a:prstGeom>
          <a:noFill/>
        </p:spPr>
        <p:txBody>
          <a:bodyPr wrap="square" rtlCol="0">
            <a:spAutoFit/>
          </a:bodyPr>
          <a:lstStyle/>
          <a:p>
            <a:pPr algn="ctr"/>
            <a:r>
              <a:rPr lang="en-US" sz="2000" dirty="0">
                <a:solidFill>
                  <a:schemeClr val="accent5">
                    <a:lumMod val="50000"/>
                  </a:schemeClr>
                </a:solidFill>
                <a:latin typeface="Century Gothic" panose="020B0502020202020204" pitchFamily="34" charset="0"/>
              </a:rPr>
              <a:t>Was </a:t>
            </a:r>
            <a:r>
              <a:rPr lang="en-US" sz="2000" dirty="0" err="1">
                <a:solidFill>
                  <a:schemeClr val="accent5">
                    <a:lumMod val="50000"/>
                  </a:schemeClr>
                </a:solidFill>
                <a:latin typeface="Century Gothic" panose="020B0502020202020204" pitchFamily="34" charset="0"/>
              </a:rPr>
              <a:t>sind</a:t>
            </a:r>
            <a:r>
              <a:rPr lang="en-US" sz="2000" dirty="0">
                <a:solidFill>
                  <a:schemeClr val="accent5">
                    <a:lumMod val="50000"/>
                  </a:schemeClr>
                </a:solidFill>
                <a:latin typeface="Century Gothic" panose="020B0502020202020204" pitchFamily="34" charset="0"/>
              </a:rPr>
              <a:t> die </a:t>
            </a:r>
            <a:r>
              <a:rPr lang="en-US" sz="2000" dirty="0" err="1">
                <a:solidFill>
                  <a:schemeClr val="accent5">
                    <a:lumMod val="50000"/>
                  </a:schemeClr>
                </a:solidFill>
                <a:latin typeface="Century Gothic" panose="020B0502020202020204" pitchFamily="34" charset="0"/>
              </a:rPr>
              <a:t>Wörter</a:t>
            </a:r>
            <a:r>
              <a:rPr lang="en-US" sz="2000" dirty="0">
                <a:solidFill>
                  <a:schemeClr val="accent5">
                    <a:lumMod val="50000"/>
                  </a:schemeClr>
                </a:solidFill>
                <a:latin typeface="Century Gothic" panose="020B0502020202020204" pitchFamily="34" charset="0"/>
              </a:rPr>
              <a:t>?</a:t>
            </a:r>
            <a:br>
              <a:rPr lang="en-US" sz="2000" dirty="0">
                <a:solidFill>
                  <a:schemeClr val="accent5">
                    <a:lumMod val="50000"/>
                  </a:schemeClr>
                </a:solidFill>
                <a:latin typeface="Century Gothic" panose="020B0502020202020204" pitchFamily="34" charset="0"/>
              </a:rPr>
            </a:br>
            <a:br>
              <a:rPr lang="en-US" sz="2000" dirty="0">
                <a:solidFill>
                  <a:schemeClr val="accent5">
                    <a:lumMod val="50000"/>
                  </a:schemeClr>
                </a:solidFill>
                <a:latin typeface="Century Gothic" panose="020B0502020202020204" pitchFamily="34" charset="0"/>
              </a:rPr>
            </a:br>
            <a:r>
              <a:rPr lang="en-US" sz="2000" dirty="0" err="1">
                <a:solidFill>
                  <a:schemeClr val="accent5">
                    <a:lumMod val="50000"/>
                  </a:schemeClr>
                </a:solidFill>
                <a:latin typeface="Century Gothic" panose="020B0502020202020204" pitchFamily="34" charset="0"/>
              </a:rPr>
              <a:t>Schreib</a:t>
            </a:r>
            <a:r>
              <a:rPr lang="en-US" sz="2000" dirty="0">
                <a:solidFill>
                  <a:schemeClr val="accent5">
                    <a:lumMod val="50000"/>
                  </a:schemeClr>
                </a:solidFill>
                <a:latin typeface="Century Gothic" panose="020B0502020202020204" pitchFamily="34" charset="0"/>
              </a:rPr>
              <a:t> </a:t>
            </a:r>
            <a:br>
              <a:rPr lang="en-US" sz="2000" dirty="0">
                <a:solidFill>
                  <a:schemeClr val="accent5">
                    <a:lumMod val="50000"/>
                  </a:schemeClr>
                </a:solidFill>
                <a:latin typeface="Century Gothic" panose="020B0502020202020204" pitchFamily="34" charset="0"/>
              </a:rPr>
            </a:br>
            <a:r>
              <a:rPr lang="en-US" sz="2000" dirty="0">
                <a:solidFill>
                  <a:schemeClr val="accent5">
                    <a:lumMod val="50000"/>
                  </a:schemeClr>
                </a:solidFill>
                <a:latin typeface="Century Gothic" panose="020B0502020202020204" pitchFamily="34" charset="0"/>
              </a:rPr>
              <a:t>1 – 11 und das Wort.</a:t>
            </a:r>
          </a:p>
          <a:p>
            <a:pPr algn="ctr"/>
            <a:endParaRPr lang="en-US" sz="2400" dirty="0">
              <a:solidFill>
                <a:schemeClr val="accent5">
                  <a:lumMod val="50000"/>
                </a:schemeClr>
              </a:solidFill>
              <a:latin typeface="Century Gothic" panose="020B0502020202020204" pitchFamily="34" charset="0"/>
            </a:endParaRPr>
          </a:p>
          <a:p>
            <a:pPr algn="ctr"/>
            <a:endParaRPr lang="en-GB" sz="2400" dirty="0">
              <a:solidFill>
                <a:schemeClr val="accent5">
                  <a:lumMod val="50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A1C40D6E-651A-4A91-A9A2-A0FB2EC3CE77}"/>
              </a:ext>
            </a:extLst>
          </p:cNvPr>
          <p:cNvSpPr txBox="1"/>
          <p:nvPr/>
        </p:nvSpPr>
        <p:spPr>
          <a:xfrm>
            <a:off x="10877438" y="3646350"/>
            <a:ext cx="1029166" cy="461665"/>
          </a:xfrm>
          <a:prstGeom prst="rect">
            <a:avLst/>
          </a:prstGeom>
          <a:solidFill>
            <a:schemeClr val="accent4">
              <a:lumMod val="20000"/>
              <a:lumOff val="80000"/>
            </a:schemeClr>
          </a:solidFill>
          <a:ln>
            <a:solidFill>
              <a:srgbClr val="002060"/>
            </a:solidFill>
          </a:ln>
        </p:spPr>
        <p:txBody>
          <a:bodyPr wrap="square" rtlCol="0" anchor="ctr">
            <a:spAutoFit/>
          </a:bodyPr>
          <a:lstStyle/>
          <a:p>
            <a:pPr algn="ctr"/>
            <a:r>
              <a:rPr lang="en-US" sz="2400" dirty="0" err="1">
                <a:solidFill>
                  <a:schemeClr val="accent5">
                    <a:lumMod val="50000"/>
                  </a:schemeClr>
                </a:solidFill>
                <a:latin typeface="Century Gothic" panose="020B0502020202020204" pitchFamily="34" charset="0"/>
              </a:rPr>
              <a:t>jeder</a:t>
            </a:r>
            <a:endParaRPr lang="en-GB" sz="2400" dirty="0">
              <a:solidFill>
                <a:schemeClr val="accent5">
                  <a:lumMod val="50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DCF008CF-7434-471A-81AC-7FEE97A59840}"/>
              </a:ext>
            </a:extLst>
          </p:cNvPr>
          <p:cNvSpPr txBox="1"/>
          <p:nvPr/>
        </p:nvSpPr>
        <p:spPr>
          <a:xfrm>
            <a:off x="10870504" y="4727803"/>
            <a:ext cx="1029166" cy="461665"/>
          </a:xfrm>
          <a:prstGeom prst="rect">
            <a:avLst/>
          </a:prstGeom>
          <a:solidFill>
            <a:schemeClr val="accent4">
              <a:lumMod val="20000"/>
              <a:lumOff val="80000"/>
            </a:schemeClr>
          </a:solidFill>
          <a:ln>
            <a:solidFill>
              <a:srgbClr val="002060"/>
            </a:solidFill>
          </a:ln>
        </p:spPr>
        <p:txBody>
          <a:bodyPr wrap="square" rtlCol="0" anchor="ctr">
            <a:spAutoFit/>
          </a:bodyPr>
          <a:lstStyle/>
          <a:p>
            <a:pPr algn="ctr"/>
            <a:r>
              <a:rPr lang="en-US" sz="2400" dirty="0" err="1">
                <a:solidFill>
                  <a:schemeClr val="accent5">
                    <a:lumMod val="50000"/>
                  </a:schemeClr>
                </a:solidFill>
                <a:latin typeface="Century Gothic" panose="020B0502020202020204" pitchFamily="34" charset="0"/>
              </a:rPr>
              <a:t>jede</a:t>
            </a:r>
            <a:endParaRPr lang="en-GB" sz="2400" dirty="0">
              <a:solidFill>
                <a:schemeClr val="accent5">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7E2BB29E-0028-4A04-8DBD-A6DF27317E25}"/>
              </a:ext>
            </a:extLst>
          </p:cNvPr>
          <p:cNvSpPr txBox="1"/>
          <p:nvPr/>
        </p:nvSpPr>
        <p:spPr>
          <a:xfrm>
            <a:off x="10870504" y="5269009"/>
            <a:ext cx="1029166" cy="461665"/>
          </a:xfrm>
          <a:prstGeom prst="rect">
            <a:avLst/>
          </a:prstGeom>
          <a:solidFill>
            <a:schemeClr val="accent4">
              <a:lumMod val="20000"/>
              <a:lumOff val="80000"/>
            </a:schemeClr>
          </a:solidFill>
          <a:ln>
            <a:solidFill>
              <a:srgbClr val="002060"/>
            </a:solidFill>
          </a:ln>
        </p:spPr>
        <p:txBody>
          <a:bodyPr wrap="square" rtlCol="0" anchor="ctr">
            <a:spAutoFit/>
          </a:bodyPr>
          <a:lstStyle/>
          <a:p>
            <a:pPr algn="ctr"/>
            <a:r>
              <a:rPr lang="en-US" sz="2400" dirty="0" err="1">
                <a:solidFill>
                  <a:schemeClr val="accent5">
                    <a:lumMod val="50000"/>
                  </a:schemeClr>
                </a:solidFill>
                <a:latin typeface="Century Gothic" panose="020B0502020202020204" pitchFamily="34" charset="0"/>
              </a:rPr>
              <a:t>jedes</a:t>
            </a:r>
            <a:endParaRPr lang="en-GB" sz="2400" dirty="0">
              <a:solidFill>
                <a:schemeClr val="accent5">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281AE0D1-1187-4E47-A335-990376DFECF2}"/>
              </a:ext>
            </a:extLst>
          </p:cNvPr>
          <p:cNvSpPr txBox="1"/>
          <p:nvPr/>
        </p:nvSpPr>
        <p:spPr>
          <a:xfrm>
            <a:off x="10870524" y="5775667"/>
            <a:ext cx="1029166" cy="461665"/>
          </a:xfrm>
          <a:prstGeom prst="rect">
            <a:avLst/>
          </a:prstGeom>
          <a:solidFill>
            <a:schemeClr val="accent4">
              <a:lumMod val="20000"/>
              <a:lumOff val="80000"/>
            </a:schemeClr>
          </a:solidFill>
          <a:ln>
            <a:solidFill>
              <a:srgbClr val="002060"/>
            </a:solidFill>
          </a:ln>
        </p:spPr>
        <p:txBody>
          <a:bodyPr wrap="square" rtlCol="0" anchor="ctr">
            <a:spAutoFit/>
          </a:bodyPr>
          <a:lstStyle/>
          <a:p>
            <a:pPr algn="ctr"/>
            <a:r>
              <a:rPr lang="en-US" sz="2400" dirty="0">
                <a:solidFill>
                  <a:schemeClr val="accent5">
                    <a:lumMod val="50000"/>
                  </a:schemeClr>
                </a:solidFill>
                <a:latin typeface="Century Gothic" panose="020B0502020202020204" pitchFamily="34" charset="0"/>
              </a:rPr>
              <a:t>alle</a:t>
            </a:r>
            <a:endParaRPr lang="en-GB" sz="2400" dirty="0">
              <a:solidFill>
                <a:schemeClr val="accent5">
                  <a:lumMod val="50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B5EEA8F9-D58F-4676-837C-C8D9739D3E15}"/>
              </a:ext>
            </a:extLst>
          </p:cNvPr>
          <p:cNvSpPr txBox="1"/>
          <p:nvPr/>
        </p:nvSpPr>
        <p:spPr>
          <a:xfrm>
            <a:off x="716138" y="1879728"/>
            <a:ext cx="691046" cy="461665"/>
          </a:xfrm>
          <a:prstGeom prst="rect">
            <a:avLst/>
          </a:prstGeom>
          <a:solidFill>
            <a:schemeClr val="bg1"/>
          </a:solidFill>
        </p:spPr>
        <p:txBody>
          <a:bodyPr wrap="square" rtlCol="0">
            <a:spAutoFit/>
          </a:bodyPr>
          <a:lstStyle/>
          <a:p>
            <a:pPr algn="l"/>
            <a:r>
              <a:rPr lang="en-US" sz="2400" dirty="0">
                <a:solidFill>
                  <a:srgbClr val="C00000"/>
                </a:solidFill>
                <a:latin typeface="Century Gothic" panose="020B0502020202020204" pitchFamily="34" charset="0"/>
              </a:rPr>
              <a:t>1__</a:t>
            </a:r>
            <a:endParaRPr lang="en-GB" sz="2400" dirty="0">
              <a:solidFill>
                <a:srgbClr val="C00000"/>
              </a:solidFill>
              <a:latin typeface="Century Gothic" panose="020B0502020202020204" pitchFamily="34" charset="0"/>
            </a:endParaRPr>
          </a:p>
        </p:txBody>
      </p:sp>
      <p:sp>
        <p:nvSpPr>
          <p:cNvPr id="12" name="TextBox 11">
            <a:extLst>
              <a:ext uri="{FF2B5EF4-FFF2-40B4-BE49-F238E27FC236}">
                <a16:creationId xmlns:a16="http://schemas.microsoft.com/office/drawing/2014/main" id="{CE5DA3BA-B0B0-4496-BB12-68137E5E47DC}"/>
              </a:ext>
            </a:extLst>
          </p:cNvPr>
          <p:cNvSpPr txBox="1"/>
          <p:nvPr/>
        </p:nvSpPr>
        <p:spPr>
          <a:xfrm>
            <a:off x="4139912" y="1891349"/>
            <a:ext cx="835424" cy="461665"/>
          </a:xfrm>
          <a:prstGeom prst="rect">
            <a:avLst/>
          </a:prstGeom>
          <a:solidFill>
            <a:schemeClr val="bg1"/>
          </a:solidFill>
        </p:spPr>
        <p:txBody>
          <a:bodyPr wrap="square" rtlCol="0">
            <a:spAutoFit/>
          </a:bodyPr>
          <a:lstStyle/>
          <a:p>
            <a:pPr algn="l"/>
            <a:r>
              <a:rPr lang="en-US" sz="2400" dirty="0">
                <a:solidFill>
                  <a:srgbClr val="C00000"/>
                </a:solidFill>
                <a:latin typeface="Century Gothic" panose="020B0502020202020204" pitchFamily="34" charset="0"/>
              </a:rPr>
              <a:t>2__</a:t>
            </a:r>
            <a:endParaRPr lang="en-GB" sz="2400" dirty="0">
              <a:solidFill>
                <a:srgbClr val="C00000"/>
              </a:solidFill>
              <a:latin typeface="Century Gothic" panose="020B0502020202020204" pitchFamily="34" charset="0"/>
            </a:endParaRPr>
          </a:p>
        </p:txBody>
      </p:sp>
      <p:sp>
        <p:nvSpPr>
          <p:cNvPr id="13" name="TextBox 12">
            <a:extLst>
              <a:ext uri="{FF2B5EF4-FFF2-40B4-BE49-F238E27FC236}">
                <a16:creationId xmlns:a16="http://schemas.microsoft.com/office/drawing/2014/main" id="{D85ED092-90C3-4334-89B9-C9E01E8BF52A}"/>
              </a:ext>
            </a:extLst>
          </p:cNvPr>
          <p:cNvSpPr txBox="1"/>
          <p:nvPr/>
        </p:nvSpPr>
        <p:spPr>
          <a:xfrm>
            <a:off x="6827350" y="1891348"/>
            <a:ext cx="835424" cy="461665"/>
          </a:xfrm>
          <a:prstGeom prst="rect">
            <a:avLst/>
          </a:prstGeom>
          <a:solidFill>
            <a:schemeClr val="bg1"/>
          </a:solidFill>
        </p:spPr>
        <p:txBody>
          <a:bodyPr wrap="square" rtlCol="0">
            <a:spAutoFit/>
          </a:bodyPr>
          <a:lstStyle/>
          <a:p>
            <a:pPr algn="l"/>
            <a:r>
              <a:rPr lang="en-US" sz="2400" dirty="0">
                <a:solidFill>
                  <a:srgbClr val="C00000"/>
                </a:solidFill>
                <a:latin typeface="Century Gothic" panose="020B0502020202020204" pitchFamily="34" charset="0"/>
              </a:rPr>
              <a:t>3__</a:t>
            </a:r>
            <a:endParaRPr lang="en-GB" sz="2400" dirty="0">
              <a:solidFill>
                <a:srgbClr val="C00000"/>
              </a:solidFill>
              <a:latin typeface="Century Gothic" panose="020B0502020202020204" pitchFamily="34" charset="0"/>
            </a:endParaRPr>
          </a:p>
        </p:txBody>
      </p:sp>
      <p:sp>
        <p:nvSpPr>
          <p:cNvPr id="14" name="TextBox 13">
            <a:extLst>
              <a:ext uri="{FF2B5EF4-FFF2-40B4-BE49-F238E27FC236}">
                <a16:creationId xmlns:a16="http://schemas.microsoft.com/office/drawing/2014/main" id="{D946B972-31F4-4F2D-BE75-584E5D6AE349}"/>
              </a:ext>
            </a:extLst>
          </p:cNvPr>
          <p:cNvSpPr txBox="1"/>
          <p:nvPr/>
        </p:nvSpPr>
        <p:spPr>
          <a:xfrm>
            <a:off x="5725017" y="2539650"/>
            <a:ext cx="691046" cy="461665"/>
          </a:xfrm>
          <a:prstGeom prst="rect">
            <a:avLst/>
          </a:prstGeom>
          <a:solidFill>
            <a:schemeClr val="bg1"/>
          </a:solidFill>
        </p:spPr>
        <p:txBody>
          <a:bodyPr wrap="square" rtlCol="0">
            <a:spAutoFit/>
          </a:bodyPr>
          <a:lstStyle/>
          <a:p>
            <a:pPr algn="l"/>
            <a:r>
              <a:rPr lang="en-US" sz="2400" dirty="0">
                <a:solidFill>
                  <a:srgbClr val="C00000"/>
                </a:solidFill>
                <a:latin typeface="Century Gothic" panose="020B0502020202020204" pitchFamily="34" charset="0"/>
              </a:rPr>
              <a:t>4__</a:t>
            </a:r>
            <a:endParaRPr lang="en-GB" sz="2400" dirty="0">
              <a:solidFill>
                <a:srgbClr val="C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59DAAB9E-5035-40CF-B901-D08A2AC66D48}"/>
              </a:ext>
            </a:extLst>
          </p:cNvPr>
          <p:cNvSpPr txBox="1"/>
          <p:nvPr/>
        </p:nvSpPr>
        <p:spPr>
          <a:xfrm>
            <a:off x="6975925" y="2529151"/>
            <a:ext cx="835423" cy="461665"/>
          </a:xfrm>
          <a:prstGeom prst="rect">
            <a:avLst/>
          </a:prstGeom>
          <a:solidFill>
            <a:schemeClr val="bg1"/>
          </a:solidFill>
        </p:spPr>
        <p:txBody>
          <a:bodyPr wrap="square" rtlCol="0">
            <a:spAutoFit/>
          </a:bodyPr>
          <a:lstStyle/>
          <a:p>
            <a:pPr algn="l"/>
            <a:r>
              <a:rPr lang="en-US" sz="2400" dirty="0">
                <a:solidFill>
                  <a:srgbClr val="C00000"/>
                </a:solidFill>
                <a:latin typeface="Century Gothic" panose="020B0502020202020204" pitchFamily="34" charset="0"/>
              </a:rPr>
              <a:t>5__</a:t>
            </a:r>
            <a:endParaRPr lang="en-GB" sz="2400" dirty="0">
              <a:solidFill>
                <a:srgbClr val="C00000"/>
              </a:solidFill>
              <a:latin typeface="Century Gothic" panose="020B0502020202020204" pitchFamily="34" charset="0"/>
            </a:endParaRPr>
          </a:p>
        </p:txBody>
      </p:sp>
      <p:sp>
        <p:nvSpPr>
          <p:cNvPr id="16" name="TextBox 15">
            <a:extLst>
              <a:ext uri="{FF2B5EF4-FFF2-40B4-BE49-F238E27FC236}">
                <a16:creationId xmlns:a16="http://schemas.microsoft.com/office/drawing/2014/main" id="{654824CC-32B7-47A0-BCCA-7FEAF2C27F53}"/>
              </a:ext>
            </a:extLst>
          </p:cNvPr>
          <p:cNvSpPr txBox="1"/>
          <p:nvPr/>
        </p:nvSpPr>
        <p:spPr>
          <a:xfrm>
            <a:off x="8420331" y="2568225"/>
            <a:ext cx="856818" cy="461665"/>
          </a:xfrm>
          <a:prstGeom prst="rect">
            <a:avLst/>
          </a:prstGeom>
          <a:solidFill>
            <a:schemeClr val="bg1"/>
          </a:solidFill>
        </p:spPr>
        <p:txBody>
          <a:bodyPr wrap="square" rtlCol="0">
            <a:spAutoFit/>
          </a:bodyPr>
          <a:lstStyle/>
          <a:p>
            <a:pPr algn="l"/>
            <a:r>
              <a:rPr lang="en-US" sz="2400" dirty="0">
                <a:solidFill>
                  <a:srgbClr val="C00000"/>
                </a:solidFill>
                <a:latin typeface="Century Gothic" panose="020B0502020202020204" pitchFamily="34" charset="0"/>
              </a:rPr>
              <a:t>6__</a:t>
            </a:r>
            <a:endParaRPr lang="en-GB" sz="2400" dirty="0">
              <a:solidFill>
                <a:srgbClr val="C00000"/>
              </a:solidFill>
              <a:latin typeface="Century Gothic" panose="020B0502020202020204" pitchFamily="34" charset="0"/>
            </a:endParaRPr>
          </a:p>
        </p:txBody>
      </p:sp>
      <p:sp>
        <p:nvSpPr>
          <p:cNvPr id="17" name="TextBox 16">
            <a:extLst>
              <a:ext uri="{FF2B5EF4-FFF2-40B4-BE49-F238E27FC236}">
                <a16:creationId xmlns:a16="http://schemas.microsoft.com/office/drawing/2014/main" id="{F8FE5FCA-8FF5-443D-8890-5DCD9437D600}"/>
              </a:ext>
            </a:extLst>
          </p:cNvPr>
          <p:cNvSpPr txBox="1"/>
          <p:nvPr/>
        </p:nvSpPr>
        <p:spPr>
          <a:xfrm>
            <a:off x="703150" y="3198167"/>
            <a:ext cx="849594" cy="461665"/>
          </a:xfrm>
          <a:prstGeom prst="rect">
            <a:avLst/>
          </a:prstGeom>
          <a:solidFill>
            <a:schemeClr val="bg1"/>
          </a:solidFill>
        </p:spPr>
        <p:txBody>
          <a:bodyPr wrap="square" rtlCol="0">
            <a:spAutoFit/>
          </a:bodyPr>
          <a:lstStyle/>
          <a:p>
            <a:pPr algn="l"/>
            <a:r>
              <a:rPr lang="en-US" sz="2400" dirty="0">
                <a:solidFill>
                  <a:srgbClr val="C00000"/>
                </a:solidFill>
                <a:latin typeface="Century Gothic" panose="020B0502020202020204" pitchFamily="34" charset="0"/>
              </a:rPr>
              <a:t>7__</a:t>
            </a:r>
            <a:endParaRPr lang="en-GB" sz="2400" dirty="0">
              <a:solidFill>
                <a:srgbClr val="C00000"/>
              </a:solidFill>
              <a:latin typeface="Century Gothic" panose="020B0502020202020204" pitchFamily="34" charset="0"/>
            </a:endParaRPr>
          </a:p>
        </p:txBody>
      </p:sp>
      <p:sp>
        <p:nvSpPr>
          <p:cNvPr id="18" name="TextBox 17">
            <a:extLst>
              <a:ext uri="{FF2B5EF4-FFF2-40B4-BE49-F238E27FC236}">
                <a16:creationId xmlns:a16="http://schemas.microsoft.com/office/drawing/2014/main" id="{92664D31-C4DB-4B7D-B753-C757FC4F3CE3}"/>
              </a:ext>
            </a:extLst>
          </p:cNvPr>
          <p:cNvSpPr txBox="1"/>
          <p:nvPr/>
        </p:nvSpPr>
        <p:spPr>
          <a:xfrm>
            <a:off x="5987654" y="3227616"/>
            <a:ext cx="856817" cy="461665"/>
          </a:xfrm>
          <a:prstGeom prst="rect">
            <a:avLst/>
          </a:prstGeom>
          <a:solidFill>
            <a:schemeClr val="bg1"/>
          </a:solidFill>
        </p:spPr>
        <p:txBody>
          <a:bodyPr wrap="square" rtlCol="0">
            <a:spAutoFit/>
          </a:bodyPr>
          <a:lstStyle/>
          <a:p>
            <a:pPr algn="l"/>
            <a:r>
              <a:rPr lang="en-US" sz="2400" dirty="0">
                <a:solidFill>
                  <a:srgbClr val="C00000"/>
                </a:solidFill>
                <a:latin typeface="Century Gothic" panose="020B0502020202020204" pitchFamily="34" charset="0"/>
              </a:rPr>
              <a:t>8__</a:t>
            </a:r>
            <a:endParaRPr lang="en-GB" sz="2400" dirty="0">
              <a:solidFill>
                <a:srgbClr val="C00000"/>
              </a:solidFill>
              <a:latin typeface="Century Gothic" panose="020B0502020202020204" pitchFamily="34" charset="0"/>
            </a:endParaRPr>
          </a:p>
        </p:txBody>
      </p:sp>
      <p:sp>
        <p:nvSpPr>
          <p:cNvPr id="19" name="TextBox 18">
            <a:extLst>
              <a:ext uri="{FF2B5EF4-FFF2-40B4-BE49-F238E27FC236}">
                <a16:creationId xmlns:a16="http://schemas.microsoft.com/office/drawing/2014/main" id="{582BFCB5-0BD9-464A-B77C-4EF83E1015DE}"/>
              </a:ext>
            </a:extLst>
          </p:cNvPr>
          <p:cNvSpPr txBox="1"/>
          <p:nvPr/>
        </p:nvSpPr>
        <p:spPr>
          <a:xfrm>
            <a:off x="7571944" y="3910702"/>
            <a:ext cx="709980" cy="461665"/>
          </a:xfrm>
          <a:prstGeom prst="rect">
            <a:avLst/>
          </a:prstGeom>
          <a:solidFill>
            <a:schemeClr val="bg1"/>
          </a:solidFill>
        </p:spPr>
        <p:txBody>
          <a:bodyPr wrap="square" rtlCol="0">
            <a:spAutoFit/>
          </a:bodyPr>
          <a:lstStyle/>
          <a:p>
            <a:pPr algn="l"/>
            <a:r>
              <a:rPr lang="en-US" sz="2400" dirty="0">
                <a:solidFill>
                  <a:srgbClr val="C00000"/>
                </a:solidFill>
                <a:latin typeface="Century Gothic" panose="020B0502020202020204" pitchFamily="34" charset="0"/>
              </a:rPr>
              <a:t>9__</a:t>
            </a:r>
            <a:endParaRPr lang="en-GB" sz="2400" dirty="0">
              <a:solidFill>
                <a:srgbClr val="C00000"/>
              </a:solidFill>
              <a:latin typeface="Century Gothic" panose="020B0502020202020204" pitchFamily="34" charset="0"/>
            </a:endParaRPr>
          </a:p>
        </p:txBody>
      </p:sp>
      <p:sp>
        <p:nvSpPr>
          <p:cNvPr id="20" name="TextBox 19">
            <a:extLst>
              <a:ext uri="{FF2B5EF4-FFF2-40B4-BE49-F238E27FC236}">
                <a16:creationId xmlns:a16="http://schemas.microsoft.com/office/drawing/2014/main" id="{0E38E7A1-1EEB-4CAD-8FB0-61B428B9EF35}"/>
              </a:ext>
            </a:extLst>
          </p:cNvPr>
          <p:cNvSpPr txBox="1"/>
          <p:nvPr/>
        </p:nvSpPr>
        <p:spPr>
          <a:xfrm>
            <a:off x="7245062" y="4560347"/>
            <a:ext cx="970994" cy="461665"/>
          </a:xfrm>
          <a:prstGeom prst="rect">
            <a:avLst/>
          </a:prstGeom>
          <a:solidFill>
            <a:schemeClr val="bg1"/>
          </a:solidFill>
        </p:spPr>
        <p:txBody>
          <a:bodyPr wrap="square" rtlCol="0">
            <a:spAutoFit/>
          </a:bodyPr>
          <a:lstStyle/>
          <a:p>
            <a:pPr algn="l"/>
            <a:r>
              <a:rPr lang="en-US" sz="2400" dirty="0">
                <a:solidFill>
                  <a:srgbClr val="C00000"/>
                </a:solidFill>
                <a:latin typeface="Century Gothic" panose="020B0502020202020204" pitchFamily="34" charset="0"/>
              </a:rPr>
              <a:t>10__</a:t>
            </a:r>
            <a:endParaRPr lang="en-GB" sz="2400" dirty="0">
              <a:solidFill>
                <a:srgbClr val="C00000"/>
              </a:solidFill>
              <a:latin typeface="Century Gothic" panose="020B0502020202020204" pitchFamily="34" charset="0"/>
            </a:endParaRPr>
          </a:p>
        </p:txBody>
      </p:sp>
      <p:sp>
        <p:nvSpPr>
          <p:cNvPr id="21" name="TextBox 20">
            <a:extLst>
              <a:ext uri="{FF2B5EF4-FFF2-40B4-BE49-F238E27FC236}">
                <a16:creationId xmlns:a16="http://schemas.microsoft.com/office/drawing/2014/main" id="{D96D8E43-3BE4-4ED5-9647-0EBADBF8521D}"/>
              </a:ext>
            </a:extLst>
          </p:cNvPr>
          <p:cNvSpPr txBox="1"/>
          <p:nvPr/>
        </p:nvSpPr>
        <p:spPr>
          <a:xfrm>
            <a:off x="1061661" y="5868590"/>
            <a:ext cx="849594" cy="461665"/>
          </a:xfrm>
          <a:prstGeom prst="rect">
            <a:avLst/>
          </a:prstGeom>
          <a:solidFill>
            <a:schemeClr val="bg1"/>
          </a:solidFill>
        </p:spPr>
        <p:txBody>
          <a:bodyPr wrap="square" rtlCol="0">
            <a:spAutoFit/>
          </a:bodyPr>
          <a:lstStyle/>
          <a:p>
            <a:pPr algn="l"/>
            <a:r>
              <a:rPr lang="en-US" sz="2400" dirty="0">
                <a:solidFill>
                  <a:srgbClr val="C00000"/>
                </a:solidFill>
                <a:latin typeface="Century Gothic" panose="020B0502020202020204" pitchFamily="34" charset="0"/>
              </a:rPr>
              <a:t>11__</a:t>
            </a:r>
            <a:endParaRPr lang="en-GB" sz="2400" dirty="0">
              <a:solidFill>
                <a:srgbClr val="C00000"/>
              </a:solidFill>
              <a:latin typeface="Century Gothic" panose="020B0502020202020204" pitchFamily="34" charset="0"/>
            </a:endParaRPr>
          </a:p>
        </p:txBody>
      </p:sp>
      <p:pic>
        <p:nvPicPr>
          <p:cNvPr id="4098" name="Picture 2" descr="Fraueninsel am Chiemsee bei Sternenhimmel.">
            <a:extLst>
              <a:ext uri="{FF2B5EF4-FFF2-40B4-BE49-F238E27FC236}">
                <a16:creationId xmlns:a16="http://schemas.microsoft.com/office/drawing/2014/main" id="{F9E76C56-4274-4646-A503-6D707836DD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4762" y="630844"/>
            <a:ext cx="1657238" cy="1104825"/>
          </a:xfrm>
          <a:prstGeom prst="rect">
            <a:avLst/>
          </a:prstGeom>
          <a:noFill/>
          <a:extLst>
            <a:ext uri="{909E8E84-426E-40DD-AFC4-6F175D3DCCD1}">
              <a14:hiddenFill xmlns:a14="http://schemas.microsoft.com/office/drawing/2010/main">
                <a:solidFill>
                  <a:srgbClr val="FFFFFF"/>
                </a:solidFill>
              </a14:hiddenFill>
            </a:ext>
          </a:extLst>
        </p:spPr>
      </p:pic>
      <p:sp>
        <p:nvSpPr>
          <p:cNvPr id="24" name="Speech Bubble: Rectangle with Corners Rounded 23">
            <a:extLst>
              <a:ext uri="{FF2B5EF4-FFF2-40B4-BE49-F238E27FC236}">
                <a16:creationId xmlns:a16="http://schemas.microsoft.com/office/drawing/2014/main" id="{1C79D490-2299-41D1-AF30-2CAAD06C8054}"/>
              </a:ext>
            </a:extLst>
          </p:cNvPr>
          <p:cNvSpPr/>
          <p:nvPr/>
        </p:nvSpPr>
        <p:spPr>
          <a:xfrm>
            <a:off x="2798005" y="2795431"/>
            <a:ext cx="3544386" cy="1728801"/>
          </a:xfrm>
          <a:prstGeom prst="wedgeRoundRectCallout">
            <a:avLst>
              <a:gd name="adj1" fmla="val -77848"/>
              <a:gd name="adj2" fmla="val 5394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in English we can use all to mean the whole with singular nouns.  In German, use </a:t>
            </a:r>
            <a:r>
              <a:rPr lang="en-US" dirty="0" err="1">
                <a:latin typeface="Century Gothic" panose="020B0502020202020204" pitchFamily="34" charset="0"/>
              </a:rPr>
              <a:t>ganz</a:t>
            </a:r>
            <a:endParaRPr lang="en-GB" sz="2000" dirty="0">
              <a:latin typeface="Century Gothic" panose="020B0502020202020204" pitchFamily="34" charset="0"/>
            </a:endParaRPr>
          </a:p>
        </p:txBody>
      </p:sp>
      <p:sp>
        <p:nvSpPr>
          <p:cNvPr id="25" name="Speech Bubble: Rectangle with Corners Rounded 24">
            <a:extLst>
              <a:ext uri="{FF2B5EF4-FFF2-40B4-BE49-F238E27FC236}">
                <a16:creationId xmlns:a16="http://schemas.microsoft.com/office/drawing/2014/main" id="{F61B1D3D-D844-403E-ACCC-D6AA008DE4C4}"/>
              </a:ext>
            </a:extLst>
          </p:cNvPr>
          <p:cNvSpPr/>
          <p:nvPr/>
        </p:nvSpPr>
        <p:spPr>
          <a:xfrm>
            <a:off x="2805751" y="2813378"/>
            <a:ext cx="3544386" cy="1728801"/>
          </a:xfrm>
          <a:prstGeom prst="wedgeRoundRectCallout">
            <a:avLst>
              <a:gd name="adj1" fmla="val 67110"/>
              <a:gd name="adj2" fmla="val 12988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In English we can use all to mean the whole with singular nouns.  In German, use </a:t>
            </a:r>
            <a:r>
              <a:rPr lang="en-US" sz="2000" dirty="0" err="1">
                <a:latin typeface="Century Gothic" panose="020B0502020202020204" pitchFamily="34" charset="0"/>
              </a:rPr>
              <a:t>ganz</a:t>
            </a:r>
            <a:r>
              <a:rPr lang="en-US" sz="2000" dirty="0">
                <a:latin typeface="Century Gothic" panose="020B0502020202020204" pitchFamily="34" charset="0"/>
              </a:rPr>
              <a:t>.</a:t>
            </a:r>
            <a:endParaRPr lang="en-GB" sz="2000" dirty="0">
              <a:latin typeface="Century Gothic" panose="020B0502020202020204" pitchFamily="34" charset="0"/>
            </a:endParaRPr>
          </a:p>
        </p:txBody>
      </p:sp>
      <p:sp>
        <p:nvSpPr>
          <p:cNvPr id="26" name="TextBox 25">
            <a:extLst>
              <a:ext uri="{FF2B5EF4-FFF2-40B4-BE49-F238E27FC236}">
                <a16:creationId xmlns:a16="http://schemas.microsoft.com/office/drawing/2014/main" id="{607EA415-BD9F-47AA-BFE3-3CF740F2B627}"/>
              </a:ext>
            </a:extLst>
          </p:cNvPr>
          <p:cNvSpPr txBox="1"/>
          <p:nvPr/>
        </p:nvSpPr>
        <p:spPr>
          <a:xfrm>
            <a:off x="10862139" y="4177647"/>
            <a:ext cx="1045896" cy="461665"/>
          </a:xfrm>
          <a:prstGeom prst="rect">
            <a:avLst/>
          </a:prstGeom>
          <a:solidFill>
            <a:schemeClr val="accent4">
              <a:lumMod val="20000"/>
              <a:lumOff val="80000"/>
            </a:schemeClr>
          </a:solidFill>
          <a:ln>
            <a:solidFill>
              <a:srgbClr val="002060"/>
            </a:solidFill>
          </a:ln>
        </p:spPr>
        <p:txBody>
          <a:bodyPr wrap="square" rtlCol="0" anchor="ctr">
            <a:spAutoFit/>
          </a:bodyPr>
          <a:lstStyle/>
          <a:p>
            <a:pPr algn="ctr"/>
            <a:r>
              <a:rPr lang="en-US" sz="2400" dirty="0" err="1">
                <a:solidFill>
                  <a:schemeClr val="accent5">
                    <a:lumMod val="50000"/>
                  </a:schemeClr>
                </a:solidFill>
                <a:latin typeface="Century Gothic" panose="020B0502020202020204" pitchFamily="34" charset="0"/>
              </a:rPr>
              <a:t>jeden</a:t>
            </a:r>
            <a:endParaRPr lang="en-GB" sz="2400" dirty="0">
              <a:solidFill>
                <a:schemeClr val="accent5">
                  <a:lumMod val="50000"/>
                </a:schemeClr>
              </a:solidFill>
              <a:latin typeface="Century Gothic" panose="020B0502020202020204" pitchFamily="34" charset="0"/>
            </a:endParaRPr>
          </a:p>
        </p:txBody>
      </p:sp>
      <p:sp>
        <p:nvSpPr>
          <p:cNvPr id="27" name="Speech Bubble: Rectangle with Corners Rounded 26">
            <a:extLst>
              <a:ext uri="{FF2B5EF4-FFF2-40B4-BE49-F238E27FC236}">
                <a16:creationId xmlns:a16="http://schemas.microsoft.com/office/drawing/2014/main" id="{93E68986-3D05-45EE-AA88-E0C80482F808}"/>
              </a:ext>
            </a:extLst>
          </p:cNvPr>
          <p:cNvSpPr/>
          <p:nvPr/>
        </p:nvSpPr>
        <p:spPr>
          <a:xfrm>
            <a:off x="6580819" y="2815137"/>
            <a:ext cx="3544386" cy="1728801"/>
          </a:xfrm>
          <a:prstGeom prst="wedgeRoundRectCallout">
            <a:avLst>
              <a:gd name="adj1" fmla="val -169949"/>
              <a:gd name="adj2" fmla="val 9227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Century Gothic" panose="020B0502020202020204" pitchFamily="34" charset="0"/>
              </a:rPr>
              <a:t>aus</a:t>
            </a:r>
            <a:r>
              <a:rPr lang="en-US" dirty="0">
                <a:latin typeface="Century Gothic" panose="020B0502020202020204" pitchFamily="34" charset="0"/>
              </a:rPr>
              <a:t>+ material can mean ‘made from’; </a:t>
            </a:r>
            <a:r>
              <a:rPr lang="en-US" dirty="0" err="1">
                <a:latin typeface="Century Gothic" panose="020B0502020202020204" pitchFamily="34" charset="0"/>
              </a:rPr>
              <a:t>aus</a:t>
            </a:r>
            <a:r>
              <a:rPr lang="en-US" dirty="0">
                <a:latin typeface="Century Gothic" panose="020B0502020202020204" pitchFamily="34" charset="0"/>
              </a:rPr>
              <a:t> on its own just means from.</a:t>
            </a:r>
            <a:endParaRPr lang="en-GB" sz="2000" dirty="0">
              <a:latin typeface="Century Gothic" panose="020B0502020202020204" pitchFamily="34" charset="0"/>
            </a:endParaRPr>
          </a:p>
        </p:txBody>
      </p:sp>
      <p:sp>
        <p:nvSpPr>
          <p:cNvPr id="28" name="Speech Bubble: Rectangle with Corners Rounded 27">
            <a:extLst>
              <a:ext uri="{FF2B5EF4-FFF2-40B4-BE49-F238E27FC236}">
                <a16:creationId xmlns:a16="http://schemas.microsoft.com/office/drawing/2014/main" id="{08544A76-F8A2-49E2-9A4F-E052626DE29D}"/>
              </a:ext>
            </a:extLst>
          </p:cNvPr>
          <p:cNvSpPr/>
          <p:nvPr/>
        </p:nvSpPr>
        <p:spPr>
          <a:xfrm>
            <a:off x="6580573" y="2813378"/>
            <a:ext cx="3544386" cy="1728801"/>
          </a:xfrm>
          <a:prstGeom prst="wedgeRoundRectCallout">
            <a:avLst>
              <a:gd name="adj1" fmla="val -69504"/>
              <a:gd name="adj2" fmla="val 13600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Century Gothic" panose="020B0502020202020204" pitchFamily="34" charset="0"/>
              </a:rPr>
              <a:t>aus</a:t>
            </a:r>
            <a:r>
              <a:rPr lang="en-US" sz="2000" dirty="0">
                <a:latin typeface="Century Gothic" panose="020B0502020202020204" pitchFamily="34" charset="0"/>
              </a:rPr>
              <a:t>+ material can mean ‘made from/out of’; </a:t>
            </a:r>
          </a:p>
          <a:p>
            <a:pPr algn="ctr"/>
            <a:r>
              <a:rPr lang="en-US" sz="2000" dirty="0" err="1">
                <a:latin typeface="Century Gothic" panose="020B0502020202020204" pitchFamily="34" charset="0"/>
              </a:rPr>
              <a:t>aus</a:t>
            </a:r>
            <a:r>
              <a:rPr lang="en-US" sz="2000" dirty="0">
                <a:latin typeface="Century Gothic" panose="020B0502020202020204" pitchFamily="34" charset="0"/>
              </a:rPr>
              <a:t> on its own just means from.</a:t>
            </a:r>
            <a:endParaRPr lang="en-GB" sz="2400" dirty="0">
              <a:latin typeface="Century Gothic" panose="020B0502020202020204" pitchFamily="34" charset="0"/>
            </a:endParaRPr>
          </a:p>
        </p:txBody>
      </p:sp>
      <p:sp>
        <p:nvSpPr>
          <p:cNvPr id="23" name="TextBox 22">
            <a:extLst>
              <a:ext uri="{FF2B5EF4-FFF2-40B4-BE49-F238E27FC236}">
                <a16:creationId xmlns:a16="http://schemas.microsoft.com/office/drawing/2014/main" id="{D84DF3A6-263E-4EAF-8439-4ED316BE7104}"/>
              </a:ext>
            </a:extLst>
          </p:cNvPr>
          <p:cNvSpPr txBox="1"/>
          <p:nvPr/>
        </p:nvSpPr>
        <p:spPr>
          <a:xfrm>
            <a:off x="49440" y="6419974"/>
            <a:ext cx="10495979" cy="400110"/>
          </a:xfrm>
          <a:prstGeom prst="rect">
            <a:avLst/>
          </a:prstGeom>
          <a:solidFill>
            <a:srgbClr val="115076"/>
          </a:solidFill>
        </p:spPr>
        <p:txBody>
          <a:bodyPr wrap="square" rtlCol="0">
            <a:spAutoFit/>
          </a:bodyPr>
          <a:lstStyle/>
          <a:p>
            <a:pPr algn="ctr"/>
            <a:r>
              <a:rPr lang="en-GB" sz="2000" dirty="0">
                <a:solidFill>
                  <a:schemeClr val="bg1"/>
                </a:solidFill>
                <a:latin typeface="Century Gothic" panose="020B0502020202020204" pitchFamily="34" charset="0"/>
              </a:rPr>
              <a:t>der </a:t>
            </a:r>
            <a:r>
              <a:rPr lang="en-GB" sz="2000" dirty="0" err="1">
                <a:solidFill>
                  <a:schemeClr val="bg1"/>
                </a:solidFill>
                <a:latin typeface="Century Gothic" panose="020B0502020202020204" pitchFamily="34" charset="0"/>
              </a:rPr>
              <a:t>Händler</a:t>
            </a:r>
            <a:r>
              <a:rPr lang="en-GB" sz="2000" dirty="0">
                <a:solidFill>
                  <a:schemeClr val="bg1"/>
                </a:solidFill>
                <a:latin typeface="Century Gothic" panose="020B0502020202020204" pitchFamily="34" charset="0"/>
              </a:rPr>
              <a:t> – dealer | (</a:t>
            </a:r>
            <a:r>
              <a:rPr lang="en-GB" sz="2000" dirty="0" err="1">
                <a:solidFill>
                  <a:schemeClr val="bg1"/>
                </a:solidFill>
                <a:latin typeface="Century Gothic" panose="020B0502020202020204" pitchFamily="34" charset="0"/>
              </a:rPr>
              <a:t>dort</a:t>
            </a:r>
            <a:r>
              <a:rPr lang="en-GB" sz="2000" dirty="0">
                <a:solidFill>
                  <a:schemeClr val="bg1"/>
                </a:solidFill>
                <a:latin typeface="Century Gothic" panose="020B0502020202020204" pitchFamily="34" charset="0"/>
              </a:rPr>
              <a:t>)</a:t>
            </a:r>
            <a:r>
              <a:rPr lang="en-GB" sz="2000" dirty="0" err="1">
                <a:solidFill>
                  <a:schemeClr val="bg1"/>
                </a:solidFill>
                <a:latin typeface="Century Gothic" panose="020B0502020202020204" pitchFamily="34" charset="0"/>
              </a:rPr>
              <a:t>hin</a:t>
            </a:r>
            <a:r>
              <a:rPr lang="en-GB" sz="2000" dirty="0">
                <a:solidFill>
                  <a:schemeClr val="bg1"/>
                </a:solidFill>
                <a:latin typeface="Century Gothic" panose="020B0502020202020204" pitchFamily="34" charset="0"/>
              </a:rPr>
              <a:t> – there | </a:t>
            </a:r>
            <a:r>
              <a:rPr lang="en-GB" sz="2000" dirty="0" err="1">
                <a:solidFill>
                  <a:schemeClr val="bg1"/>
                </a:solidFill>
                <a:latin typeface="Century Gothic" panose="020B0502020202020204" pitchFamily="34" charset="0"/>
              </a:rPr>
              <a:t>dritt</a:t>
            </a:r>
            <a:r>
              <a:rPr lang="en-GB" sz="2000" dirty="0">
                <a:solidFill>
                  <a:schemeClr val="bg1"/>
                </a:solidFill>
                <a:latin typeface="Century Gothic" panose="020B0502020202020204" pitchFamily="34" charset="0"/>
              </a:rPr>
              <a:t>- – third | der </a:t>
            </a:r>
            <a:r>
              <a:rPr lang="en-GB" sz="2000" dirty="0" err="1">
                <a:solidFill>
                  <a:schemeClr val="bg1"/>
                </a:solidFill>
                <a:latin typeface="Century Gothic" panose="020B0502020202020204" pitchFamily="34" charset="0"/>
              </a:rPr>
              <a:t>Weg</a:t>
            </a:r>
            <a:r>
              <a:rPr lang="en-GB" sz="2000" dirty="0">
                <a:solidFill>
                  <a:schemeClr val="bg1"/>
                </a:solidFill>
                <a:latin typeface="Century Gothic" panose="020B0502020202020204" pitchFamily="34" charset="0"/>
              </a:rPr>
              <a:t> –  way</a:t>
            </a:r>
          </a:p>
        </p:txBody>
      </p:sp>
      <p:sp>
        <p:nvSpPr>
          <p:cNvPr id="31" name="Speech Bubble: Rectangle with Corners Rounded 30">
            <a:extLst>
              <a:ext uri="{FF2B5EF4-FFF2-40B4-BE49-F238E27FC236}">
                <a16:creationId xmlns:a16="http://schemas.microsoft.com/office/drawing/2014/main" id="{6F219EC2-84DB-42E5-8892-82D2A12E58F4}"/>
              </a:ext>
            </a:extLst>
          </p:cNvPr>
          <p:cNvSpPr/>
          <p:nvPr/>
        </p:nvSpPr>
        <p:spPr>
          <a:xfrm>
            <a:off x="8205565" y="695850"/>
            <a:ext cx="1486233" cy="461666"/>
          </a:xfrm>
          <a:prstGeom prst="wedgeRoundRectCallout">
            <a:avLst>
              <a:gd name="adj1" fmla="val -22492"/>
              <a:gd name="adj2" fmla="val 9395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Bavaria </a:t>
            </a:r>
          </a:p>
        </p:txBody>
      </p:sp>
    </p:spTree>
    <p:extLst>
      <p:ext uri="{BB962C8B-B14F-4D97-AF65-F5344CB8AC3E}">
        <p14:creationId xmlns:p14="http://schemas.microsoft.com/office/powerpoint/2010/main" val="164909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27"/>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4" grpId="0" animBg="1"/>
      <p:bldP spid="24" grpId="1" animBg="1"/>
      <p:bldP spid="25" grpId="0" animBg="1"/>
      <p:bldP spid="25" grpId="1" animBg="1"/>
      <p:bldP spid="27" grpId="0" animBg="1"/>
      <p:bldP spid="27" grpId="1" animBg="1"/>
      <p:bldP spid="28" grpId="0" animBg="1"/>
      <p:bldP spid="2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444"/>
            <a:ext cx="9577137" cy="773873"/>
          </a:xfrm>
          <a:prstGeom prst="rect">
            <a:avLst/>
          </a:prstGeom>
        </p:spPr>
      </p:pic>
      <p:sp>
        <p:nvSpPr>
          <p:cNvPr id="4" name="Title 3"/>
          <p:cNvSpPr>
            <a:spLocks noGrp="1"/>
          </p:cNvSpPr>
          <p:nvPr>
            <p:ph type="title"/>
          </p:nvPr>
        </p:nvSpPr>
        <p:spPr>
          <a:xfrm>
            <a:off x="-67007" y="-13716"/>
            <a:ext cx="8486274" cy="707849"/>
          </a:xfrm>
        </p:spPr>
        <p:txBody>
          <a:bodyPr>
            <a:normAutofit/>
          </a:bodyPr>
          <a:lstStyle/>
          <a:p>
            <a:r>
              <a:rPr lang="en-GB" sz="3600" b="1" dirty="0" err="1">
                <a:solidFill>
                  <a:schemeClr val="bg1"/>
                </a:solidFill>
              </a:rPr>
              <a:t>Christkindlsmarkt</a:t>
            </a:r>
            <a:r>
              <a:rPr lang="en-GB" sz="3600" b="1" dirty="0">
                <a:solidFill>
                  <a:schemeClr val="bg1"/>
                </a:solidFill>
              </a:rPr>
              <a:t> auf der </a:t>
            </a:r>
            <a:r>
              <a:rPr lang="en-GB" sz="3600" b="1" dirty="0" err="1">
                <a:solidFill>
                  <a:schemeClr val="bg1"/>
                </a:solidFill>
              </a:rPr>
              <a:t>Fraueninsel</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72661" y="41542"/>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839AE5FF-A4AB-4357-8234-BDBE44B5EDDB}"/>
              </a:ext>
            </a:extLst>
          </p:cNvPr>
          <p:cNvSpPr txBox="1"/>
          <p:nvPr/>
        </p:nvSpPr>
        <p:spPr>
          <a:xfrm>
            <a:off x="8218617" y="114295"/>
            <a:ext cx="2212762" cy="400110"/>
          </a:xfrm>
          <a:prstGeom prst="rect">
            <a:avLst/>
          </a:prstGeom>
          <a:solidFill>
            <a:schemeClr val="bg1"/>
          </a:solidFill>
          <a:ln>
            <a:solidFill>
              <a:srgbClr val="115076"/>
            </a:solidFill>
          </a:ln>
        </p:spPr>
        <p:txBody>
          <a:bodyPr wrap="square" rtlCol="0">
            <a:spAutoFit/>
          </a:bodyPr>
          <a:lstStyle/>
          <a:p>
            <a:pPr algn="l"/>
            <a:r>
              <a:rPr lang="en-US" sz="2000" dirty="0" err="1">
                <a:solidFill>
                  <a:schemeClr val="accent5">
                    <a:lumMod val="50000"/>
                  </a:schemeClr>
                </a:solidFill>
                <a:latin typeface="Century Gothic" panose="020B0502020202020204" pitchFamily="34" charset="0"/>
              </a:rPr>
              <a:t>Übersetze</a:t>
            </a:r>
            <a:r>
              <a:rPr lang="en-US" sz="2000" dirty="0">
                <a:solidFill>
                  <a:schemeClr val="accent5">
                    <a:lumMod val="50000"/>
                  </a:schemeClr>
                </a:solidFill>
                <a:latin typeface="Century Gothic" panose="020B0502020202020204" pitchFamily="34" charset="0"/>
              </a:rPr>
              <a:t> 1-18.</a:t>
            </a:r>
          </a:p>
        </p:txBody>
      </p:sp>
      <p:graphicFrame>
        <p:nvGraphicFramePr>
          <p:cNvPr id="25" name="Table 6">
            <a:extLst>
              <a:ext uri="{FF2B5EF4-FFF2-40B4-BE49-F238E27FC236}">
                <a16:creationId xmlns:a16="http://schemas.microsoft.com/office/drawing/2014/main" id="{24A1ADE4-EE16-498A-8850-53694C48D21C}"/>
              </a:ext>
            </a:extLst>
          </p:cNvPr>
          <p:cNvGraphicFramePr>
            <a:graphicFrameLocks noGrp="1"/>
          </p:cNvGraphicFramePr>
          <p:nvPr/>
        </p:nvGraphicFramePr>
        <p:xfrm>
          <a:off x="73242" y="2788266"/>
          <a:ext cx="3477127" cy="3479469"/>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tblGrid>
              <a:tr h="497067">
                <a:tc>
                  <a:txBody>
                    <a:bodyPr/>
                    <a:lstStyle/>
                    <a:p>
                      <a:endParaRPr lang="en-GB" b="0" i="0" dirty="0">
                        <a:latin typeface="Century Gothic" panose="020B0502020202020204" pitchFamily="34" charset="0"/>
                      </a:endParaRPr>
                    </a:p>
                  </a:txBody>
                  <a:tcPr>
                    <a:noFill/>
                  </a:tcPr>
                </a:tc>
                <a:tc>
                  <a:txBody>
                    <a:bodyPr/>
                    <a:lstStyle/>
                    <a:p>
                      <a:endParaRPr kumimoji="0" lang="en-GB" sz="2000" i="0" strike="noStrike" kern="1200" cap="none" spc="0" normalizeH="0" baseline="0" dirty="0">
                        <a:ln>
                          <a:noFill/>
                        </a:ln>
                        <a:solidFill>
                          <a:srgbClr val="C00000"/>
                        </a:solidFill>
                        <a:effectLst/>
                        <a:uLnTx/>
                        <a:uFillTx/>
                        <a:latin typeface="Century Gothic" panose="020F0302020204030204"/>
                        <a:ea typeface="+mn-ea"/>
                        <a:cs typeface="+mn-cs"/>
                      </a:endParaRPr>
                    </a:p>
                  </a:txBody>
                  <a:tcPr>
                    <a:noFill/>
                  </a:tcPr>
                </a:tc>
                <a:extLst>
                  <a:ext uri="{0D108BD9-81ED-4DB2-BD59-A6C34878D82A}">
                    <a16:rowId xmlns:a16="http://schemas.microsoft.com/office/drawing/2014/main" val="1153431983"/>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US" sz="2000" b="0" i="0" dirty="0">
                          <a:solidFill>
                            <a:srgbClr val="115076"/>
                          </a:solidFill>
                          <a:latin typeface="Century Gothic" panose="020B0502020202020204" pitchFamily="34" charset="0"/>
                        </a:rPr>
                        <a:t>e</a:t>
                      </a:r>
                      <a:r>
                        <a:rPr lang="en-GB" sz="2000" b="0" i="0" dirty="0">
                          <a:solidFill>
                            <a:srgbClr val="115076"/>
                          </a:solidFill>
                          <a:latin typeface="Century Gothic" panose="020B0502020202020204" pitchFamily="34" charset="0"/>
                        </a:rPr>
                        <a:t>very woman</a:t>
                      </a:r>
                    </a:p>
                  </a:txBody>
                  <a:tcPr anchor="ctr"/>
                </a:tc>
                <a:extLst>
                  <a:ext uri="{0D108BD9-81ED-4DB2-BD59-A6C34878D82A}">
                    <a16:rowId xmlns:a16="http://schemas.microsoft.com/office/drawing/2014/main" val="2344197191"/>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US" sz="2000" b="0" i="0" dirty="0">
                          <a:solidFill>
                            <a:srgbClr val="115076"/>
                          </a:solidFill>
                          <a:latin typeface="Century Gothic" panose="020B0502020202020204" pitchFamily="34" charset="0"/>
                        </a:rPr>
                        <a:t>every man</a:t>
                      </a:r>
                      <a:endParaRPr lang="en-GB" sz="20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527794139"/>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US" sz="2000" b="0" i="0" dirty="0">
                          <a:solidFill>
                            <a:srgbClr val="115076"/>
                          </a:solidFill>
                          <a:latin typeface="Century Gothic" panose="020B0502020202020204" pitchFamily="34" charset="0"/>
                        </a:rPr>
                        <a:t>e</a:t>
                      </a:r>
                      <a:r>
                        <a:rPr lang="en-GB" sz="2000" b="0" i="0" dirty="0" err="1">
                          <a:solidFill>
                            <a:srgbClr val="115076"/>
                          </a:solidFill>
                          <a:latin typeface="Century Gothic" panose="020B0502020202020204" pitchFamily="34" charset="0"/>
                        </a:rPr>
                        <a:t>veryone</a:t>
                      </a:r>
                      <a:endParaRPr lang="en-GB" sz="2000" dirty="0">
                        <a:solidFill>
                          <a:srgbClr val="115076"/>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115076"/>
                          </a:solidFill>
                          <a:latin typeface="Century Gothic" panose="020B0502020202020204" pitchFamily="34" charset="0"/>
                        </a:rPr>
                        <a:t>e</a:t>
                      </a:r>
                      <a:r>
                        <a:rPr lang="en-GB" sz="2000" b="0" i="0" dirty="0" err="1">
                          <a:solidFill>
                            <a:srgbClr val="115076"/>
                          </a:solidFill>
                          <a:latin typeface="Century Gothic" panose="020B0502020202020204" pitchFamily="34" charset="0"/>
                        </a:rPr>
                        <a:t>veryone</a:t>
                      </a:r>
                      <a:endParaRPr lang="en-GB" sz="2000" dirty="0">
                        <a:solidFill>
                          <a:srgbClr val="115076"/>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115076"/>
                          </a:solidFill>
                          <a:latin typeface="Century Gothic" panose="020B0502020202020204" pitchFamily="34" charset="0"/>
                        </a:rPr>
                        <a:t>e</a:t>
                      </a:r>
                      <a:r>
                        <a:rPr lang="en-GB" sz="2000" b="0" i="0" dirty="0">
                          <a:solidFill>
                            <a:srgbClr val="115076"/>
                          </a:solidFill>
                          <a:latin typeface="Century Gothic" panose="020B0502020202020204" pitchFamily="34" charset="0"/>
                        </a:rPr>
                        <a:t>very man</a:t>
                      </a:r>
                    </a:p>
                  </a:txBody>
                  <a:tcPr anchor="ctr"/>
                </a:tc>
                <a:extLst>
                  <a:ext uri="{0D108BD9-81ED-4DB2-BD59-A6C34878D82A}">
                    <a16:rowId xmlns:a16="http://schemas.microsoft.com/office/drawing/2014/main" val="2371851735"/>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US" sz="2000" b="0" i="0" dirty="0">
                          <a:solidFill>
                            <a:srgbClr val="115076"/>
                          </a:solidFill>
                          <a:latin typeface="Century Gothic" panose="020B0502020202020204" pitchFamily="34" charset="0"/>
                        </a:rPr>
                        <a:t>e</a:t>
                      </a:r>
                      <a:r>
                        <a:rPr lang="en-GB" sz="2000" b="0" i="0" dirty="0">
                          <a:solidFill>
                            <a:srgbClr val="115076"/>
                          </a:solidFill>
                          <a:latin typeface="Century Gothic" panose="020B0502020202020204" pitchFamily="34" charset="0"/>
                        </a:rPr>
                        <a:t>very lady</a:t>
                      </a:r>
                    </a:p>
                  </a:txBody>
                  <a:tcPr anchor="ctr"/>
                </a:tc>
                <a:extLst>
                  <a:ext uri="{0D108BD9-81ED-4DB2-BD59-A6C34878D82A}">
                    <a16:rowId xmlns:a16="http://schemas.microsoft.com/office/drawing/2014/main" val="1736239533"/>
                  </a:ext>
                </a:extLst>
              </a:tr>
            </a:tbl>
          </a:graphicData>
        </a:graphic>
      </p:graphicFrame>
      <p:sp>
        <p:nvSpPr>
          <p:cNvPr id="26" name="TextBox 25">
            <a:extLst>
              <a:ext uri="{FF2B5EF4-FFF2-40B4-BE49-F238E27FC236}">
                <a16:creationId xmlns:a16="http://schemas.microsoft.com/office/drawing/2014/main" id="{BE33558D-CA3F-4F8E-B8CB-58F40C8E06AC}"/>
              </a:ext>
            </a:extLst>
          </p:cNvPr>
          <p:cNvSpPr txBox="1"/>
          <p:nvPr/>
        </p:nvSpPr>
        <p:spPr>
          <a:xfrm>
            <a:off x="306419" y="3334452"/>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7" name="Table 6">
            <a:extLst>
              <a:ext uri="{FF2B5EF4-FFF2-40B4-BE49-F238E27FC236}">
                <a16:creationId xmlns:a16="http://schemas.microsoft.com/office/drawing/2014/main" id="{353BA1CF-A53C-4EF7-B534-F996252EEBF2}"/>
              </a:ext>
            </a:extLst>
          </p:cNvPr>
          <p:cNvGraphicFramePr>
            <a:graphicFrameLocks noGrp="1"/>
          </p:cNvGraphicFramePr>
          <p:nvPr/>
        </p:nvGraphicFramePr>
        <p:xfrm>
          <a:off x="3728580" y="2798859"/>
          <a:ext cx="3901716" cy="3479469"/>
        </p:xfrm>
        <a:graphic>
          <a:graphicData uri="http://schemas.openxmlformats.org/drawingml/2006/table">
            <a:tbl>
              <a:tblPr firstRow="1" bandRow="1">
                <a:tableStyleId>{00A15C55-8517-42AA-B614-E9B94910E393}</a:tableStyleId>
              </a:tblPr>
              <a:tblGrid>
                <a:gridCol w="937946">
                  <a:extLst>
                    <a:ext uri="{9D8B030D-6E8A-4147-A177-3AD203B41FA5}">
                      <a16:colId xmlns:a16="http://schemas.microsoft.com/office/drawing/2014/main" val="2607353726"/>
                    </a:ext>
                  </a:extLst>
                </a:gridCol>
                <a:gridCol w="2963770">
                  <a:extLst>
                    <a:ext uri="{9D8B030D-6E8A-4147-A177-3AD203B41FA5}">
                      <a16:colId xmlns:a16="http://schemas.microsoft.com/office/drawing/2014/main" val="1600817978"/>
                    </a:ext>
                  </a:extLst>
                </a:gridCol>
              </a:tblGrid>
              <a:tr h="497067">
                <a:tc>
                  <a:txBody>
                    <a:bodyPr/>
                    <a:lstStyle/>
                    <a:p>
                      <a:endParaRPr lang="en-GB" b="0" i="0" dirty="0">
                        <a:latin typeface="Century Gothic" panose="020B0502020202020204" pitchFamily="34" charset="0"/>
                      </a:endParaRPr>
                    </a:p>
                  </a:txBody>
                  <a:tcPr>
                    <a:noFill/>
                  </a:tcPr>
                </a:tc>
                <a:tc>
                  <a:txBody>
                    <a:bodyPr/>
                    <a:lstStyle/>
                    <a:p>
                      <a:endParaRPr kumimoji="0" lang="en-GB" sz="2000" i="0" strike="noStrike" kern="1200" cap="none" spc="0" normalizeH="0" baseline="0" dirty="0">
                        <a:ln>
                          <a:noFill/>
                        </a:ln>
                        <a:solidFill>
                          <a:srgbClr val="C00000"/>
                        </a:solidFill>
                        <a:effectLst/>
                        <a:uLnTx/>
                        <a:uFillTx/>
                        <a:latin typeface="Century Gothic" panose="020F0302020204030204"/>
                        <a:ea typeface="+mn-ea"/>
                        <a:cs typeface="+mn-cs"/>
                      </a:endParaRPr>
                    </a:p>
                  </a:txBody>
                  <a:tcPr>
                    <a:noFill/>
                  </a:tcPr>
                </a:tc>
                <a:extLst>
                  <a:ext uri="{0D108BD9-81ED-4DB2-BD59-A6C34878D82A}">
                    <a16:rowId xmlns:a16="http://schemas.microsoft.com/office/drawing/2014/main" val="1153431983"/>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US" sz="2000" b="0" i="0" dirty="0">
                          <a:solidFill>
                            <a:srgbClr val="115076"/>
                          </a:solidFill>
                          <a:latin typeface="Century Gothic" panose="020B0502020202020204" pitchFamily="34" charset="0"/>
                        </a:rPr>
                        <a:t>e</a:t>
                      </a:r>
                      <a:r>
                        <a:rPr lang="en-GB" sz="2000" b="0" i="0" dirty="0">
                          <a:solidFill>
                            <a:srgbClr val="115076"/>
                          </a:solidFill>
                          <a:latin typeface="Century Gothic" panose="020B0502020202020204" pitchFamily="34" charset="0"/>
                        </a:rPr>
                        <a:t>very child</a:t>
                      </a:r>
                    </a:p>
                  </a:txBody>
                  <a:tcPr anchor="ctr"/>
                </a:tc>
                <a:extLst>
                  <a:ext uri="{0D108BD9-81ED-4DB2-BD59-A6C34878D82A}">
                    <a16:rowId xmlns:a16="http://schemas.microsoft.com/office/drawing/2014/main" val="2344197191"/>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US" sz="2000" b="0" i="0" dirty="0">
                          <a:solidFill>
                            <a:srgbClr val="115076"/>
                          </a:solidFill>
                          <a:latin typeface="Century Gothic" panose="020B0502020202020204" pitchFamily="34" charset="0"/>
                        </a:rPr>
                        <a:t>every year</a:t>
                      </a:r>
                      <a:endParaRPr lang="en-GB" sz="20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527794139"/>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GB" sz="2000" b="0" i="0" dirty="0">
                          <a:solidFill>
                            <a:srgbClr val="115076"/>
                          </a:solidFill>
                          <a:latin typeface="Century Gothic" panose="020B0502020202020204" pitchFamily="34" charset="0"/>
                        </a:rPr>
                        <a:t>from December</a:t>
                      </a:r>
                    </a:p>
                  </a:txBody>
                  <a:tcPr anchor="ctr"/>
                </a:tc>
                <a:extLst>
                  <a:ext uri="{0D108BD9-81ED-4DB2-BD59-A6C34878D82A}">
                    <a16:rowId xmlns:a16="http://schemas.microsoft.com/office/drawing/2014/main" val="1972389626"/>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115076"/>
                          </a:solidFill>
                          <a:latin typeface="Century Gothic" panose="020B0502020202020204" pitchFamily="34" charset="0"/>
                        </a:rPr>
                        <a:t>a</a:t>
                      </a:r>
                      <a:r>
                        <a:rPr lang="en-GB" sz="2000" b="0" i="0" dirty="0" err="1">
                          <a:solidFill>
                            <a:srgbClr val="115076"/>
                          </a:solidFill>
                          <a:latin typeface="Century Gothic" panose="020B0502020202020204" pitchFamily="34" charset="0"/>
                        </a:rPr>
                        <a:t>ll</a:t>
                      </a:r>
                      <a:r>
                        <a:rPr lang="en-GB" sz="2000" dirty="0">
                          <a:solidFill>
                            <a:srgbClr val="115076"/>
                          </a:solidFill>
                        </a:rPr>
                        <a:t> the tourists</a:t>
                      </a:r>
                    </a:p>
                  </a:txBody>
                  <a:tcPr anchor="ctr"/>
                </a:tc>
                <a:extLst>
                  <a:ext uri="{0D108BD9-81ED-4DB2-BD59-A6C34878D82A}">
                    <a16:rowId xmlns:a16="http://schemas.microsoft.com/office/drawing/2014/main" val="664931564"/>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115076"/>
                          </a:solidFill>
                          <a:latin typeface="Century Gothic" panose="020B0502020202020204" pitchFamily="34" charset="0"/>
                        </a:rPr>
                        <a:t>all the/t</a:t>
                      </a:r>
                      <a:r>
                        <a:rPr lang="en-GB" sz="2000" b="0" i="0" dirty="0">
                          <a:solidFill>
                            <a:srgbClr val="115076"/>
                          </a:solidFill>
                          <a:latin typeface="Century Gothic" panose="020B0502020202020204" pitchFamily="34" charset="0"/>
                        </a:rPr>
                        <a:t>he whole way</a:t>
                      </a:r>
                    </a:p>
                  </a:txBody>
                  <a:tcPr anchor="ctr"/>
                </a:tc>
                <a:extLst>
                  <a:ext uri="{0D108BD9-81ED-4DB2-BD59-A6C34878D82A}">
                    <a16:rowId xmlns:a16="http://schemas.microsoft.com/office/drawing/2014/main" val="2371851735"/>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GB" sz="2000" b="0" i="0" dirty="0">
                          <a:solidFill>
                            <a:srgbClr val="115076"/>
                          </a:solidFill>
                          <a:latin typeface="Century Gothic" panose="020B0502020202020204" pitchFamily="34" charset="0"/>
                        </a:rPr>
                        <a:t>from </a:t>
                      </a:r>
                      <a:r>
                        <a:rPr lang="en-GB" sz="2000" b="0" i="0" dirty="0" err="1">
                          <a:solidFill>
                            <a:srgbClr val="115076"/>
                          </a:solidFill>
                          <a:latin typeface="Century Gothic" panose="020B0502020202020204" pitchFamily="34" charset="0"/>
                        </a:rPr>
                        <a:t>Prien</a:t>
                      </a:r>
                      <a:endParaRPr lang="en-GB" sz="2000" dirty="0">
                        <a:solidFill>
                          <a:srgbClr val="115076"/>
                        </a:solidFill>
                      </a:endParaRPr>
                    </a:p>
                  </a:txBody>
                  <a:tcPr anchor="ctr"/>
                </a:tc>
                <a:extLst>
                  <a:ext uri="{0D108BD9-81ED-4DB2-BD59-A6C34878D82A}">
                    <a16:rowId xmlns:a16="http://schemas.microsoft.com/office/drawing/2014/main" val="1736239533"/>
                  </a:ext>
                </a:extLst>
              </a:tr>
            </a:tbl>
          </a:graphicData>
        </a:graphic>
      </p:graphicFrame>
      <p:graphicFrame>
        <p:nvGraphicFramePr>
          <p:cNvPr id="28" name="Table 6">
            <a:extLst>
              <a:ext uri="{FF2B5EF4-FFF2-40B4-BE49-F238E27FC236}">
                <a16:creationId xmlns:a16="http://schemas.microsoft.com/office/drawing/2014/main" id="{43CDD48A-3B15-4B58-B9C5-BAFDA9A5F129}"/>
              </a:ext>
            </a:extLst>
          </p:cNvPr>
          <p:cNvGraphicFramePr>
            <a:graphicFrameLocks noGrp="1"/>
          </p:cNvGraphicFramePr>
          <p:nvPr/>
        </p:nvGraphicFramePr>
        <p:xfrm>
          <a:off x="7738090" y="2830340"/>
          <a:ext cx="4284043" cy="3479469"/>
        </p:xfrm>
        <a:graphic>
          <a:graphicData uri="http://schemas.openxmlformats.org/drawingml/2006/table">
            <a:tbl>
              <a:tblPr firstRow="1" bandRow="1">
                <a:tableStyleId>{00A15C55-8517-42AA-B614-E9B94910E393}</a:tableStyleId>
              </a:tblPr>
              <a:tblGrid>
                <a:gridCol w="1029854">
                  <a:extLst>
                    <a:ext uri="{9D8B030D-6E8A-4147-A177-3AD203B41FA5}">
                      <a16:colId xmlns:a16="http://schemas.microsoft.com/office/drawing/2014/main" val="2607353726"/>
                    </a:ext>
                  </a:extLst>
                </a:gridCol>
                <a:gridCol w="3254189">
                  <a:extLst>
                    <a:ext uri="{9D8B030D-6E8A-4147-A177-3AD203B41FA5}">
                      <a16:colId xmlns:a16="http://schemas.microsoft.com/office/drawing/2014/main" val="1600817978"/>
                    </a:ext>
                  </a:extLst>
                </a:gridCol>
              </a:tblGrid>
              <a:tr h="497067">
                <a:tc>
                  <a:txBody>
                    <a:bodyPr/>
                    <a:lstStyle/>
                    <a:p>
                      <a:endParaRPr lang="en-GB" b="0" i="0" dirty="0">
                        <a:latin typeface="Century Gothic" panose="020B0502020202020204" pitchFamily="34" charset="0"/>
                      </a:endParaRPr>
                    </a:p>
                  </a:txBody>
                  <a:tcPr>
                    <a:noFill/>
                  </a:tcPr>
                </a:tc>
                <a:tc>
                  <a:txBody>
                    <a:bodyPr/>
                    <a:lstStyle/>
                    <a:p>
                      <a:endParaRPr lang="en-GB" b="0" i="0" dirty="0">
                        <a:latin typeface="Century Gothic" panose="020B0502020202020204" pitchFamily="34" charset="0"/>
                      </a:endParaRPr>
                    </a:p>
                  </a:txBody>
                  <a:tcPr>
                    <a:noFill/>
                  </a:tcPr>
                </a:tc>
                <a:extLst>
                  <a:ext uri="{0D108BD9-81ED-4DB2-BD59-A6C34878D82A}">
                    <a16:rowId xmlns:a16="http://schemas.microsoft.com/office/drawing/2014/main" val="1153431983"/>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US" sz="2000" b="0" i="0" dirty="0">
                          <a:solidFill>
                            <a:srgbClr val="115076"/>
                          </a:solidFill>
                          <a:latin typeface="Century Gothic" panose="020B0502020202020204" pitchFamily="34" charset="0"/>
                        </a:rPr>
                        <a:t>e</a:t>
                      </a:r>
                      <a:r>
                        <a:rPr lang="en-GB" sz="2000" b="0" i="0" dirty="0">
                          <a:solidFill>
                            <a:srgbClr val="115076"/>
                          </a:solidFill>
                          <a:latin typeface="Century Gothic" panose="020B0502020202020204" pitchFamily="34" charset="0"/>
                        </a:rPr>
                        <a:t>very trader</a:t>
                      </a:r>
                    </a:p>
                  </a:txBody>
                  <a:tcPr anchor="ctr"/>
                </a:tc>
                <a:extLst>
                  <a:ext uri="{0D108BD9-81ED-4DB2-BD59-A6C34878D82A}">
                    <a16:rowId xmlns:a16="http://schemas.microsoft.com/office/drawing/2014/main" val="2344197191"/>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US" sz="2000" b="0" i="0" dirty="0">
                          <a:solidFill>
                            <a:srgbClr val="115076"/>
                          </a:solidFill>
                          <a:latin typeface="Century Gothic" panose="020B0502020202020204" pitchFamily="34" charset="0"/>
                        </a:rPr>
                        <a:t>made from wood</a:t>
                      </a:r>
                      <a:endParaRPr lang="en-GB" sz="2000" b="0" i="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527794139"/>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US" sz="2000" b="0" i="0" dirty="0">
                          <a:solidFill>
                            <a:srgbClr val="115076"/>
                          </a:solidFill>
                          <a:latin typeface="Century Gothic" panose="020B0502020202020204" pitchFamily="34" charset="0"/>
                        </a:rPr>
                        <a:t>e</a:t>
                      </a:r>
                      <a:r>
                        <a:rPr lang="en-GB" sz="2000" b="0" i="0" dirty="0" err="1">
                          <a:solidFill>
                            <a:srgbClr val="115076"/>
                          </a:solidFill>
                          <a:latin typeface="Century Gothic" panose="020B0502020202020204" pitchFamily="34" charset="0"/>
                        </a:rPr>
                        <a:t>veryone</a:t>
                      </a:r>
                      <a:endParaRPr lang="en-GB" sz="2000" dirty="0">
                        <a:solidFill>
                          <a:srgbClr val="115076"/>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115076"/>
                          </a:solidFill>
                          <a:latin typeface="Century Gothic" panose="020B0502020202020204" pitchFamily="34" charset="0"/>
                        </a:rPr>
                        <a:t>f</a:t>
                      </a:r>
                      <a:r>
                        <a:rPr lang="en-GB" sz="2000" b="0" i="0" dirty="0">
                          <a:solidFill>
                            <a:srgbClr val="115076"/>
                          </a:solidFill>
                          <a:latin typeface="Century Gothic" panose="020B0502020202020204" pitchFamily="34" charset="0"/>
                        </a:rPr>
                        <a:t>rom Germany</a:t>
                      </a:r>
                    </a:p>
                  </a:txBody>
                  <a:tcPr anchor="ctr"/>
                </a:tc>
                <a:extLst>
                  <a:ext uri="{0D108BD9-81ED-4DB2-BD59-A6C34878D82A}">
                    <a16:rowId xmlns:a16="http://schemas.microsoft.com/office/drawing/2014/main" val="664931564"/>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115076"/>
                          </a:solidFill>
                          <a:latin typeface="Century Gothic" panose="020B0502020202020204" pitchFamily="34" charset="0"/>
                        </a:rPr>
                        <a:t>f</a:t>
                      </a:r>
                      <a:r>
                        <a:rPr lang="en-GB" sz="2000" b="0" i="0" dirty="0">
                          <a:solidFill>
                            <a:srgbClr val="115076"/>
                          </a:solidFill>
                          <a:latin typeface="Century Gothic" panose="020B0502020202020204" pitchFamily="34" charset="0"/>
                        </a:rPr>
                        <a:t>rom </a:t>
                      </a:r>
                    </a:p>
                  </a:txBody>
                  <a:tcPr anchor="ctr"/>
                </a:tc>
                <a:extLst>
                  <a:ext uri="{0D108BD9-81ED-4DB2-BD59-A6C34878D82A}">
                    <a16:rowId xmlns:a16="http://schemas.microsoft.com/office/drawing/2014/main" val="2371851735"/>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r>
                        <a:rPr lang="en-US" sz="2000" b="0" i="0" dirty="0">
                          <a:solidFill>
                            <a:srgbClr val="115076"/>
                          </a:solidFill>
                          <a:latin typeface="Century Gothic" panose="020B0502020202020204" pitchFamily="34" charset="0"/>
                        </a:rPr>
                        <a:t>all over/t</a:t>
                      </a:r>
                      <a:r>
                        <a:rPr lang="en-GB" sz="2000" b="0" i="0" dirty="0">
                          <a:solidFill>
                            <a:srgbClr val="115076"/>
                          </a:solidFill>
                          <a:latin typeface="Century Gothic" panose="020B0502020202020204" pitchFamily="34" charset="0"/>
                        </a:rPr>
                        <a:t>he whole world</a:t>
                      </a:r>
                    </a:p>
                  </a:txBody>
                  <a:tcPr anchor="ctr"/>
                </a:tc>
                <a:extLst>
                  <a:ext uri="{0D108BD9-81ED-4DB2-BD59-A6C34878D82A}">
                    <a16:rowId xmlns:a16="http://schemas.microsoft.com/office/drawing/2014/main" val="1736239533"/>
                  </a:ext>
                </a:extLst>
              </a:tr>
            </a:tbl>
          </a:graphicData>
        </a:graphic>
      </p:graphicFrame>
      <p:sp>
        <p:nvSpPr>
          <p:cNvPr id="29" name="TextBox 28">
            <a:extLst>
              <a:ext uri="{FF2B5EF4-FFF2-40B4-BE49-F238E27FC236}">
                <a16:creationId xmlns:a16="http://schemas.microsoft.com/office/drawing/2014/main" id="{CCF18BC4-64B0-498D-99AE-3353B7B54C16}"/>
              </a:ext>
            </a:extLst>
          </p:cNvPr>
          <p:cNvSpPr txBox="1"/>
          <p:nvPr/>
        </p:nvSpPr>
        <p:spPr>
          <a:xfrm>
            <a:off x="306419" y="3837679"/>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2</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F9C70E9A-CF31-4E2B-B6BA-70F9CD36DECD}"/>
              </a:ext>
            </a:extLst>
          </p:cNvPr>
          <p:cNvSpPr txBox="1"/>
          <p:nvPr/>
        </p:nvSpPr>
        <p:spPr>
          <a:xfrm>
            <a:off x="295771" y="4324259"/>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3</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9D814617-05C9-448B-A6EF-D83D06014859}"/>
              </a:ext>
            </a:extLst>
          </p:cNvPr>
          <p:cNvSpPr txBox="1"/>
          <p:nvPr/>
        </p:nvSpPr>
        <p:spPr>
          <a:xfrm>
            <a:off x="295771" y="4837187"/>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4</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D5DF6223-FD03-41E1-A648-CC1C285D0B2B}"/>
              </a:ext>
            </a:extLst>
          </p:cNvPr>
          <p:cNvSpPr txBox="1"/>
          <p:nvPr/>
        </p:nvSpPr>
        <p:spPr>
          <a:xfrm>
            <a:off x="306419" y="5310309"/>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A79DDF8B-B8DF-4C95-8A3D-A8B9DF7E7492}"/>
              </a:ext>
            </a:extLst>
          </p:cNvPr>
          <p:cNvSpPr txBox="1"/>
          <p:nvPr/>
        </p:nvSpPr>
        <p:spPr>
          <a:xfrm>
            <a:off x="306419" y="5817666"/>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34" name="TextBox 33">
            <a:extLst>
              <a:ext uri="{FF2B5EF4-FFF2-40B4-BE49-F238E27FC236}">
                <a16:creationId xmlns:a16="http://schemas.microsoft.com/office/drawing/2014/main" id="{BC65A45C-D8B4-4CCD-B9C8-2E3024377799}"/>
              </a:ext>
            </a:extLst>
          </p:cNvPr>
          <p:cNvSpPr txBox="1"/>
          <p:nvPr/>
        </p:nvSpPr>
        <p:spPr>
          <a:xfrm>
            <a:off x="3989782" y="3355723"/>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26A0E1B1-DB13-43A2-8553-B9F84088DDF4}"/>
              </a:ext>
            </a:extLst>
          </p:cNvPr>
          <p:cNvSpPr txBox="1"/>
          <p:nvPr/>
        </p:nvSpPr>
        <p:spPr>
          <a:xfrm>
            <a:off x="3989782" y="3844823"/>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5C2C1AC1-5E3D-4E0B-A4FB-F13533BF9215}"/>
              </a:ext>
            </a:extLst>
          </p:cNvPr>
          <p:cNvSpPr txBox="1"/>
          <p:nvPr/>
        </p:nvSpPr>
        <p:spPr>
          <a:xfrm>
            <a:off x="3989782" y="4330899"/>
            <a:ext cx="460800" cy="400110"/>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a:t>
            </a: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3E434774-F81E-45EE-B31B-4FC0AC64ED32}"/>
              </a:ext>
            </a:extLst>
          </p:cNvPr>
          <p:cNvSpPr txBox="1"/>
          <p:nvPr/>
        </p:nvSpPr>
        <p:spPr>
          <a:xfrm>
            <a:off x="3984236" y="4867965"/>
            <a:ext cx="466346"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1C6F8790-9F58-4E8D-A5A0-BC32D75BCABF}"/>
              </a:ext>
            </a:extLst>
          </p:cNvPr>
          <p:cNvSpPr txBox="1"/>
          <p:nvPr/>
        </p:nvSpPr>
        <p:spPr>
          <a:xfrm>
            <a:off x="3989782" y="5325698"/>
            <a:ext cx="460800"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E9D6A2C2-1D1A-42ED-8774-6075770F0C9A}"/>
              </a:ext>
            </a:extLst>
          </p:cNvPr>
          <p:cNvSpPr txBox="1"/>
          <p:nvPr/>
        </p:nvSpPr>
        <p:spPr>
          <a:xfrm>
            <a:off x="3991952" y="5854820"/>
            <a:ext cx="460800"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78303720-5EFB-495E-93E6-115691F4A493}"/>
              </a:ext>
            </a:extLst>
          </p:cNvPr>
          <p:cNvSpPr txBox="1"/>
          <p:nvPr/>
        </p:nvSpPr>
        <p:spPr>
          <a:xfrm>
            <a:off x="8003912" y="3386501"/>
            <a:ext cx="466346"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13</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F99E11DA-AB10-4EE9-BB7F-5C1D60E9BBA5}"/>
              </a:ext>
            </a:extLst>
          </p:cNvPr>
          <p:cNvSpPr txBox="1"/>
          <p:nvPr/>
        </p:nvSpPr>
        <p:spPr>
          <a:xfrm>
            <a:off x="8003913" y="3853068"/>
            <a:ext cx="466346"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14</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7A470048-D6DC-4F92-BDF0-BAC46D8918BE}"/>
              </a:ext>
            </a:extLst>
          </p:cNvPr>
          <p:cNvSpPr txBox="1"/>
          <p:nvPr/>
        </p:nvSpPr>
        <p:spPr>
          <a:xfrm>
            <a:off x="8003912" y="4394049"/>
            <a:ext cx="457403"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15</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BA417C29-7F2A-4471-B4FD-2EFDFF874A6A}"/>
              </a:ext>
            </a:extLst>
          </p:cNvPr>
          <p:cNvSpPr txBox="1"/>
          <p:nvPr/>
        </p:nvSpPr>
        <p:spPr>
          <a:xfrm>
            <a:off x="8003913" y="4887209"/>
            <a:ext cx="466346"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16</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E0F3A88F-A231-4897-A747-C09EB1A3DDC1}"/>
              </a:ext>
            </a:extLst>
          </p:cNvPr>
          <p:cNvSpPr txBox="1"/>
          <p:nvPr/>
        </p:nvSpPr>
        <p:spPr>
          <a:xfrm>
            <a:off x="8003913" y="5366197"/>
            <a:ext cx="466346"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17</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14BFB3B4-6D7A-4807-B204-2C4A7234B877}"/>
              </a:ext>
            </a:extLst>
          </p:cNvPr>
          <p:cNvSpPr txBox="1"/>
          <p:nvPr/>
        </p:nvSpPr>
        <p:spPr>
          <a:xfrm>
            <a:off x="8001075" y="5854820"/>
            <a:ext cx="466346" cy="369332"/>
          </a:xfrm>
          <a:prstGeom prst="rect">
            <a:avLst/>
          </a:prstGeom>
          <a:solidFill>
            <a:schemeClr val="bg1"/>
          </a:solidFill>
          <a:ln w="1270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18</a:t>
            </a:r>
            <a:endParaRPr kumimoji="0" lang="fr-FR"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72E2EB22-0985-4768-A448-FF92D7534BF3}"/>
              </a:ext>
            </a:extLst>
          </p:cNvPr>
          <p:cNvSpPr txBox="1"/>
          <p:nvPr/>
        </p:nvSpPr>
        <p:spPr>
          <a:xfrm>
            <a:off x="937584" y="4414083"/>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3D9D8548-D04F-4E42-B6CB-96FB3205A821}"/>
              </a:ext>
            </a:extLst>
          </p:cNvPr>
          <p:cNvSpPr txBox="1"/>
          <p:nvPr/>
        </p:nvSpPr>
        <p:spPr>
          <a:xfrm>
            <a:off x="1000072" y="3420662"/>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95E89223-3C30-41F3-96DF-5D900F40CDF6}"/>
              </a:ext>
            </a:extLst>
          </p:cNvPr>
          <p:cNvSpPr txBox="1"/>
          <p:nvPr/>
        </p:nvSpPr>
        <p:spPr>
          <a:xfrm>
            <a:off x="984563" y="3875178"/>
            <a:ext cx="156615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5AF688C5-FEFD-48B7-83DE-AAF4C3D6CD1E}"/>
              </a:ext>
            </a:extLst>
          </p:cNvPr>
          <p:cNvSpPr txBox="1"/>
          <p:nvPr/>
        </p:nvSpPr>
        <p:spPr>
          <a:xfrm>
            <a:off x="915421" y="4887209"/>
            <a:ext cx="156615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Speech Bubble: Rectangle with Corners Rounded 47">
            <a:extLst>
              <a:ext uri="{FF2B5EF4-FFF2-40B4-BE49-F238E27FC236}">
                <a16:creationId xmlns:a16="http://schemas.microsoft.com/office/drawing/2014/main" id="{C05BFFFC-47EC-4885-827E-5E9CE19AEC9E}"/>
              </a:ext>
            </a:extLst>
          </p:cNvPr>
          <p:cNvSpPr/>
          <p:nvPr/>
        </p:nvSpPr>
        <p:spPr>
          <a:xfrm>
            <a:off x="2237678" y="4314190"/>
            <a:ext cx="1736178" cy="958775"/>
          </a:xfrm>
          <a:prstGeom prst="wedgeRoundRectCallout">
            <a:avLst>
              <a:gd name="adj1" fmla="val -24843"/>
              <a:gd name="adj2" fmla="val 1080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What’s the difference?</a:t>
            </a:r>
          </a:p>
        </p:txBody>
      </p:sp>
      <p:sp>
        <p:nvSpPr>
          <p:cNvPr id="53" name="TextBox 52" descr="text box hiding answer">
            <a:extLst>
              <a:ext uri="{FF2B5EF4-FFF2-40B4-BE49-F238E27FC236}">
                <a16:creationId xmlns:a16="http://schemas.microsoft.com/office/drawing/2014/main" id="{D8B2134B-5909-446C-B7C3-E3D35F754094}"/>
              </a:ext>
            </a:extLst>
          </p:cNvPr>
          <p:cNvSpPr txBox="1"/>
          <p:nvPr/>
        </p:nvSpPr>
        <p:spPr>
          <a:xfrm>
            <a:off x="940743" y="5413589"/>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A6198D0F-22D6-4CCD-A33B-C44F7CD52A6E}"/>
              </a:ext>
            </a:extLst>
          </p:cNvPr>
          <p:cNvSpPr txBox="1"/>
          <p:nvPr/>
        </p:nvSpPr>
        <p:spPr>
          <a:xfrm>
            <a:off x="956376" y="5885599"/>
            <a:ext cx="156615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C099F357-C637-459B-ABED-2CCFBC8CD034}"/>
              </a:ext>
            </a:extLst>
          </p:cNvPr>
          <p:cNvSpPr txBox="1"/>
          <p:nvPr/>
        </p:nvSpPr>
        <p:spPr>
          <a:xfrm>
            <a:off x="4735495" y="3420662"/>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2FA40E21-6FC6-4546-AAF9-FFB7B82E9A56}"/>
              </a:ext>
            </a:extLst>
          </p:cNvPr>
          <p:cNvSpPr txBox="1"/>
          <p:nvPr/>
        </p:nvSpPr>
        <p:spPr>
          <a:xfrm>
            <a:off x="4711784" y="3922126"/>
            <a:ext cx="156615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7" name="TextBox 56" descr="text box hiding answer">
            <a:extLst>
              <a:ext uri="{FF2B5EF4-FFF2-40B4-BE49-F238E27FC236}">
                <a16:creationId xmlns:a16="http://schemas.microsoft.com/office/drawing/2014/main" id="{B944117E-2480-4626-AF63-34493828AEE0}"/>
              </a:ext>
            </a:extLst>
          </p:cNvPr>
          <p:cNvSpPr txBox="1"/>
          <p:nvPr/>
        </p:nvSpPr>
        <p:spPr>
          <a:xfrm>
            <a:off x="4700630" y="4398634"/>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8" name="TextBox 57" descr="text box hiding answer">
            <a:extLst>
              <a:ext uri="{FF2B5EF4-FFF2-40B4-BE49-F238E27FC236}">
                <a16:creationId xmlns:a16="http://schemas.microsoft.com/office/drawing/2014/main" id="{09B00D0C-1BD2-4F58-B5D1-0AC23661FDD9}"/>
              </a:ext>
            </a:extLst>
          </p:cNvPr>
          <p:cNvSpPr txBox="1"/>
          <p:nvPr/>
        </p:nvSpPr>
        <p:spPr>
          <a:xfrm>
            <a:off x="4700630" y="4919233"/>
            <a:ext cx="1718922" cy="29208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descr="text box hiding answer">
            <a:extLst>
              <a:ext uri="{FF2B5EF4-FFF2-40B4-BE49-F238E27FC236}">
                <a16:creationId xmlns:a16="http://schemas.microsoft.com/office/drawing/2014/main" id="{FE44EFCD-4A47-4386-9D8A-53A3FE49FB12}"/>
              </a:ext>
            </a:extLst>
          </p:cNvPr>
          <p:cNvSpPr txBox="1"/>
          <p:nvPr/>
        </p:nvSpPr>
        <p:spPr>
          <a:xfrm>
            <a:off x="4737946" y="5393495"/>
            <a:ext cx="2876571"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0" name="TextBox 59" descr="text box hiding answer">
            <a:extLst>
              <a:ext uri="{FF2B5EF4-FFF2-40B4-BE49-F238E27FC236}">
                <a16:creationId xmlns:a16="http://schemas.microsoft.com/office/drawing/2014/main" id="{B3E5EF82-49E0-4B58-80AB-3056E2285008}"/>
              </a:ext>
            </a:extLst>
          </p:cNvPr>
          <p:cNvSpPr txBox="1"/>
          <p:nvPr/>
        </p:nvSpPr>
        <p:spPr>
          <a:xfrm>
            <a:off x="4719782" y="5885598"/>
            <a:ext cx="156615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1" name="TextBox 60" descr="text box hiding answer">
            <a:extLst>
              <a:ext uri="{FF2B5EF4-FFF2-40B4-BE49-F238E27FC236}">
                <a16:creationId xmlns:a16="http://schemas.microsoft.com/office/drawing/2014/main" id="{7E064E43-096F-4B11-AD64-6D128A7BA228}"/>
              </a:ext>
            </a:extLst>
          </p:cNvPr>
          <p:cNvSpPr txBox="1"/>
          <p:nvPr/>
        </p:nvSpPr>
        <p:spPr>
          <a:xfrm>
            <a:off x="8808691" y="3481285"/>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2" name="TextBox 61" descr="text box hiding answer">
            <a:extLst>
              <a:ext uri="{FF2B5EF4-FFF2-40B4-BE49-F238E27FC236}">
                <a16:creationId xmlns:a16="http://schemas.microsoft.com/office/drawing/2014/main" id="{5C20A100-28B1-4790-AE83-35B2AD06FD90}"/>
              </a:ext>
            </a:extLst>
          </p:cNvPr>
          <p:cNvSpPr txBox="1"/>
          <p:nvPr/>
        </p:nvSpPr>
        <p:spPr>
          <a:xfrm>
            <a:off x="8786558" y="3940350"/>
            <a:ext cx="2428415"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3" name="TextBox 62" descr="text box hiding answer">
            <a:extLst>
              <a:ext uri="{FF2B5EF4-FFF2-40B4-BE49-F238E27FC236}">
                <a16:creationId xmlns:a16="http://schemas.microsoft.com/office/drawing/2014/main" id="{2F6D9930-3C33-4B15-A540-1618F6C8CE9A}"/>
              </a:ext>
            </a:extLst>
          </p:cNvPr>
          <p:cNvSpPr txBox="1"/>
          <p:nvPr/>
        </p:nvSpPr>
        <p:spPr>
          <a:xfrm>
            <a:off x="8796506" y="4486595"/>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4" name="TextBox 63" descr="text box hiding answer">
            <a:extLst>
              <a:ext uri="{FF2B5EF4-FFF2-40B4-BE49-F238E27FC236}">
                <a16:creationId xmlns:a16="http://schemas.microsoft.com/office/drawing/2014/main" id="{F431E2F3-63A1-426F-9747-6C07F3846C3A}"/>
              </a:ext>
            </a:extLst>
          </p:cNvPr>
          <p:cNvSpPr txBox="1"/>
          <p:nvPr/>
        </p:nvSpPr>
        <p:spPr>
          <a:xfrm>
            <a:off x="8808691" y="4929074"/>
            <a:ext cx="2003107" cy="32237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5" name="TextBox 64" descr="text box hiding answer">
            <a:extLst>
              <a:ext uri="{FF2B5EF4-FFF2-40B4-BE49-F238E27FC236}">
                <a16:creationId xmlns:a16="http://schemas.microsoft.com/office/drawing/2014/main" id="{00CEF6A3-2799-40C0-A6BB-BCDFD805C2F3}"/>
              </a:ext>
            </a:extLst>
          </p:cNvPr>
          <p:cNvSpPr txBox="1"/>
          <p:nvPr/>
        </p:nvSpPr>
        <p:spPr>
          <a:xfrm>
            <a:off x="8855818" y="5434181"/>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6" name="TextBox 65" descr="text box hiding answer">
            <a:extLst>
              <a:ext uri="{FF2B5EF4-FFF2-40B4-BE49-F238E27FC236}">
                <a16:creationId xmlns:a16="http://schemas.microsoft.com/office/drawing/2014/main" id="{C9D956AC-2AF8-4FF3-8EDC-2702116D1B2F}"/>
              </a:ext>
            </a:extLst>
          </p:cNvPr>
          <p:cNvSpPr txBox="1"/>
          <p:nvPr/>
        </p:nvSpPr>
        <p:spPr>
          <a:xfrm>
            <a:off x="8856911" y="5885598"/>
            <a:ext cx="3148936" cy="32237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73242" y="869080"/>
            <a:ext cx="11981511" cy="2246769"/>
          </a:xfrm>
          <a:prstGeom prst="rect">
            <a:avLst/>
          </a:prstGeom>
          <a:noFill/>
          <a:ln>
            <a:noFill/>
          </a:ln>
        </p:spPr>
        <p:txBody>
          <a:bodyPr wrap="square" rtlCol="0">
            <a:spAutoFit/>
          </a:bodyPr>
          <a:lstStyle/>
          <a:p>
            <a:pPr lvl="0">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Fraueninsel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Insel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im</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Chiemsee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großer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See in Bayern.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Darf</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dort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i="0" strike="noStrike" kern="1200" cap="none" spc="0" normalizeH="0" baseline="0" noProof="0" dirty="0">
                <a:ln>
                  <a:noFill/>
                </a:ln>
                <a:solidFill>
                  <a:srgbClr val="C00000"/>
                </a:solidFill>
                <a:effectLst/>
                <a:uLnTx/>
                <a:uFillTx/>
                <a:latin typeface="Century Gothic" panose="020F0302020204030204"/>
              </a:rPr>
              <a:t>(1) </a:t>
            </a:r>
            <a:r>
              <a:rPr kumimoji="0" lang="en-US" sz="2000" i="0" strike="noStrike" kern="1200" cap="none" spc="0" normalizeH="0" baseline="0" noProof="0" dirty="0" err="1">
                <a:ln>
                  <a:noFill/>
                </a:ln>
                <a:solidFill>
                  <a:srgbClr val="C00000"/>
                </a:solidFill>
                <a:effectLst/>
                <a:uLnTx/>
                <a:uFillTx/>
                <a:latin typeface="Century Gothic" panose="020F0302020204030204"/>
              </a:rPr>
              <a:t>jede</a:t>
            </a:r>
            <a:r>
              <a:rPr kumimoji="0" lang="en-US" sz="2000" i="0" strike="noStrike" kern="1200" cap="none" spc="0" normalizeH="0" baseline="0" noProof="0" dirty="0">
                <a:ln>
                  <a:noFill/>
                </a:ln>
                <a:solidFill>
                  <a:srgbClr val="C00000"/>
                </a:solidFill>
                <a:effectLst/>
                <a:uLnTx/>
                <a:uFillTx/>
                <a:latin typeface="Century Gothic" panose="020F0302020204030204"/>
              </a:rPr>
              <a:t> </a:t>
            </a:r>
            <a:r>
              <a:rPr kumimoji="0" lang="en-US" sz="2000" b="0" i="0" strike="noStrike" kern="1200" cap="none" spc="0" normalizeH="0" baseline="0" noProof="0" dirty="0">
                <a:ln>
                  <a:noFill/>
                </a:ln>
                <a:solidFill>
                  <a:srgbClr val="C00000"/>
                </a:solidFill>
                <a:effectLst/>
                <a:uLnTx/>
                <a:uFillTx/>
                <a:latin typeface="Century Gothic" panose="020F0302020204030204"/>
              </a:rPr>
              <a:t>Frau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hin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aber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nicht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i="0" strike="noStrike" kern="1200" cap="none" spc="0" normalizeH="0" baseline="0" noProof="0" dirty="0">
                <a:ln>
                  <a:noFill/>
                </a:ln>
                <a:solidFill>
                  <a:srgbClr val="C00000"/>
                </a:solidFill>
                <a:effectLst/>
                <a:uLnTx/>
                <a:uFillTx/>
                <a:latin typeface="Century Gothic" panose="020F0302020204030204"/>
              </a:rPr>
              <a:t>(2) </a:t>
            </a:r>
            <a:r>
              <a:rPr kumimoji="0" lang="en-US" sz="2000" i="0" strike="noStrike" kern="1200" cap="none" spc="0" normalizeH="0" baseline="0" noProof="0" dirty="0" err="1">
                <a:ln>
                  <a:noFill/>
                </a:ln>
                <a:solidFill>
                  <a:srgbClr val="C00000"/>
                </a:solidFill>
                <a:effectLst/>
                <a:uLnTx/>
                <a:uFillTx/>
                <a:latin typeface="Century Gothic" panose="020F0302020204030204"/>
              </a:rPr>
              <a:t>jeder</a:t>
            </a:r>
            <a:r>
              <a:rPr kumimoji="0" lang="en-US" sz="2000" i="0" strike="noStrike" kern="1200" cap="none" spc="0" normalizeH="0" baseline="0" noProof="0" dirty="0">
                <a:ln>
                  <a:noFill/>
                </a:ln>
                <a:solidFill>
                  <a:srgbClr val="C00000"/>
                </a:solidFill>
                <a:effectLst/>
                <a:uLnTx/>
                <a:uFillTx/>
                <a:latin typeface="Century Gothic" panose="020F0302020204030204"/>
              </a:rPr>
              <a:t> </a:t>
            </a:r>
            <a:r>
              <a:rPr kumimoji="0" lang="en-US" sz="2000" b="0" i="0" strike="noStrike" kern="1200" cap="none" spc="0" normalizeH="0" baseline="0" noProof="0" dirty="0">
                <a:ln>
                  <a:noFill/>
                </a:ln>
                <a:solidFill>
                  <a:srgbClr val="C00000"/>
                </a:solidFill>
                <a:effectLst/>
                <a:uLnTx/>
                <a:uFillTx/>
                <a:latin typeface="Century Gothic" panose="020F0302020204030204"/>
              </a:rPr>
              <a:t>Mann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Nein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 </a:t>
            </a:r>
            <a:r>
              <a:rPr lang="en-US" sz="2000" dirty="0">
                <a:solidFill>
                  <a:srgbClr val="C00000"/>
                </a:solidFill>
                <a:latin typeface="Century Gothic" panose="020F0302020204030204"/>
              </a:rPr>
              <a:t>(3) </a:t>
            </a:r>
            <a:r>
              <a:rPr lang="en-US" sz="2000" dirty="0" err="1">
                <a:solidFill>
                  <a:srgbClr val="C00000"/>
                </a:solidFill>
                <a:latin typeface="Century Gothic" panose="020F0302020204030204"/>
              </a:rPr>
              <a:t>jeder</a:t>
            </a:r>
            <a:r>
              <a:rPr kumimoji="0" lang="en-US" sz="2000" i="0" u="none" strike="noStrike" kern="1200" cap="none" spc="0" normalizeH="0" baseline="0" noProof="0" dirty="0">
                <a:ln>
                  <a:noFill/>
                </a:ln>
                <a:solidFill>
                  <a:srgbClr val="C00000"/>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darf</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dorthin</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Es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gibt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auch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Herreninsel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auch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dort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dürfen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2000" dirty="0">
                <a:solidFill>
                  <a:srgbClr val="C00000"/>
                </a:solidFill>
                <a:latin typeface="Century Gothic" panose="020F0302020204030204"/>
              </a:rPr>
              <a:t>(4)</a:t>
            </a:r>
            <a:r>
              <a:rPr lang="en-US" sz="2000" dirty="0" err="1">
                <a:solidFill>
                  <a:srgbClr val="C00000"/>
                </a:solidFill>
                <a:latin typeface="Century Gothic" panose="020F0302020204030204"/>
              </a:rPr>
              <a:t>alle</a:t>
            </a:r>
            <a:r>
              <a:rPr kumimoji="0" lang="en-US" sz="2000" i="0" u="none" strike="noStrike" kern="1200" cap="none" spc="0" normalizeH="0" baseline="0" noProof="0" dirty="0">
                <a:ln>
                  <a:noFill/>
                </a:ln>
                <a:solidFill>
                  <a:srgbClr val="C00000"/>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hin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i="0" u="none" strike="noStrike" kern="1200" cap="none" spc="0" normalizeH="0" baseline="0" noProof="0" dirty="0">
                <a:ln>
                  <a:noFill/>
                </a:ln>
                <a:solidFill>
                  <a:srgbClr val="C00000"/>
                </a:solidFill>
                <a:effectLst/>
                <a:uLnTx/>
                <a:uFillTx/>
                <a:latin typeface="Century Gothic" panose="020F0302020204030204"/>
              </a:rPr>
              <a:t>(5) </a:t>
            </a:r>
            <a:r>
              <a:rPr lang="en-US" sz="2000" dirty="0" err="1">
                <a:solidFill>
                  <a:srgbClr val="C00000"/>
                </a:solidFill>
                <a:latin typeface="Century Gothic" panose="020F0302020204030204"/>
              </a:rPr>
              <a:t>jeder</a:t>
            </a:r>
            <a:r>
              <a:rPr lang="en-US" sz="2000" dirty="0">
                <a:solidFill>
                  <a:srgbClr val="C00000"/>
                </a:solidFill>
                <a:latin typeface="Century Gothic" panose="020F0302020204030204"/>
              </a:rPr>
              <a:t> Herr</a:t>
            </a:r>
            <a:r>
              <a:rPr lang="en-US" sz="2000" dirty="0">
                <a:solidFill>
                  <a:srgbClr val="4472C4">
                    <a:lumMod val="50000"/>
                  </a:srgbClr>
                </a:solidFill>
                <a:latin typeface="Century Gothic" panose="020F0302020204030204"/>
              </a:rPr>
              <a:t>,</a:t>
            </a:r>
            <a:r>
              <a:rPr lang="en-US" sz="2000" dirty="0">
                <a:solidFill>
                  <a:srgbClr val="C00000"/>
                </a:solidFill>
                <a:latin typeface="Century Gothic" panose="020F0302020204030204"/>
              </a:rPr>
              <a:t> (6) </a:t>
            </a:r>
            <a:r>
              <a:rPr lang="en-US" sz="2000" dirty="0" err="1">
                <a:solidFill>
                  <a:srgbClr val="C00000"/>
                </a:solidFill>
                <a:latin typeface="Century Gothic" panose="020F0302020204030204"/>
              </a:rPr>
              <a:t>jede</a:t>
            </a:r>
            <a:r>
              <a:rPr lang="en-US" sz="2000" dirty="0">
                <a:solidFill>
                  <a:srgbClr val="C00000"/>
                </a:solidFill>
                <a:latin typeface="Century Gothic" panose="020F0302020204030204"/>
              </a:rPr>
              <a:t> Dame </a:t>
            </a:r>
            <a:r>
              <a:rPr lang="en-US" sz="2000" dirty="0">
                <a:solidFill>
                  <a:srgbClr val="4472C4">
                    <a:lumMod val="50000"/>
                  </a:srgbClr>
                </a:solidFill>
                <a:latin typeface="Century Gothic" panose="020F0302020204030204"/>
              </a:rPr>
              <a:t>und</a:t>
            </a:r>
            <a:r>
              <a:rPr lang="en-US" sz="2000" dirty="0">
                <a:solidFill>
                  <a:srgbClr val="C00000"/>
                </a:solidFill>
                <a:latin typeface="Century Gothic" panose="020F0302020204030204"/>
              </a:rPr>
              <a:t> (7) </a:t>
            </a:r>
            <a:r>
              <a:rPr lang="en-US" sz="2000" dirty="0" err="1">
                <a:solidFill>
                  <a:srgbClr val="C00000"/>
                </a:solidFill>
                <a:latin typeface="Century Gothic" panose="020F0302020204030204"/>
              </a:rPr>
              <a:t>jedes</a:t>
            </a:r>
            <a:r>
              <a:rPr lang="en-US" sz="2000" dirty="0">
                <a:solidFill>
                  <a:srgbClr val="C00000"/>
                </a:solidFill>
                <a:latin typeface="Century Gothic" panose="020F0302020204030204"/>
              </a:rPr>
              <a:t> Kind</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Auf der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Fraueninsel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gibt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es </a:t>
            </a:r>
            <a:r>
              <a:rPr kumimoji="0" lang="en-US" sz="2000" i="0" u="none" strike="noStrike" kern="1200" cap="none" spc="0" normalizeH="0" baseline="0" noProof="0" dirty="0">
                <a:ln>
                  <a:noFill/>
                </a:ln>
                <a:solidFill>
                  <a:srgbClr val="C00000"/>
                </a:solidFill>
                <a:effectLst/>
                <a:uLnTx/>
                <a:uFillTx/>
                <a:latin typeface="Century Gothic" panose="020F0302020204030204"/>
              </a:rPr>
              <a:t>(8) </a:t>
            </a:r>
            <a:r>
              <a:rPr lang="en-US" sz="2000" dirty="0" err="1">
                <a:solidFill>
                  <a:srgbClr val="C00000"/>
                </a:solidFill>
                <a:latin typeface="Century Gothic" panose="020F0302020204030204"/>
              </a:rPr>
              <a:t>jedes</a:t>
            </a:r>
            <a:r>
              <a:rPr lang="en-US" sz="2000" dirty="0">
                <a:solidFill>
                  <a:srgbClr val="C00000"/>
                </a:solidFill>
                <a:latin typeface="Century Gothic" panose="020F0302020204030204"/>
              </a:rPr>
              <a:t> </a:t>
            </a:r>
            <a:r>
              <a:rPr lang="en-US" sz="2000" dirty="0" err="1">
                <a:solidFill>
                  <a:srgbClr val="C00000"/>
                </a:solidFill>
                <a:latin typeface="Century Gothic" panose="020F0302020204030204"/>
              </a:rPr>
              <a:t>Jahr</a:t>
            </a:r>
            <a:r>
              <a:rPr lang="en-US" sz="2000" dirty="0">
                <a:solidFill>
                  <a:srgbClr val="C00000"/>
                </a:solidFill>
                <a:latin typeface="Century Gothic" panose="020F0302020204030204"/>
              </a:rPr>
              <a:t> </a:t>
            </a:r>
            <a:r>
              <a:rPr kumimoji="0" lang="en-US" sz="2000" b="0" i="0" u="none" strike="noStrike" kern="1200" cap="none" spc="0" normalizeH="0" baseline="0" noProof="0" dirty="0">
                <a:ln>
                  <a:noFill/>
                </a:ln>
                <a:solidFill>
                  <a:srgbClr val="C00000"/>
                </a:solidFill>
                <a:effectLst/>
                <a:uLnTx/>
                <a:uFillTx/>
                <a:latin typeface="Century Gothic" panose="020F0302020204030204"/>
              </a:rPr>
              <a:t>(9) </a:t>
            </a:r>
            <a:r>
              <a:rPr lang="en-US" sz="2000" dirty="0">
                <a:solidFill>
                  <a:srgbClr val="C00000"/>
                </a:solidFill>
                <a:latin typeface="Century Gothic" panose="020F0302020204030204"/>
              </a:rPr>
              <a:t>ab </a:t>
            </a:r>
            <a:r>
              <a:rPr lang="en-US" sz="2000" dirty="0" err="1">
                <a:solidFill>
                  <a:srgbClr val="C00000"/>
                </a:solidFill>
                <a:latin typeface="Century Gothic" panose="020F0302020204030204"/>
              </a:rPr>
              <a:t>Dezember</a:t>
            </a:r>
            <a:r>
              <a:rPr lang="en-US" sz="2000" dirty="0">
                <a:solidFill>
                  <a:srgbClr val="C00000"/>
                </a:solidFill>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einen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traditionellen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Weihnachtsmarkt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den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Christkindlsmarkt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i="0" u="none" strike="noStrike" kern="1200" cap="none" spc="0" normalizeH="0" baseline="0" noProof="0" dirty="0">
                <a:ln>
                  <a:noFill/>
                </a:ln>
                <a:solidFill>
                  <a:srgbClr val="C00000"/>
                </a:solidFill>
                <a:effectLst/>
                <a:uLnTx/>
                <a:uFillTx/>
                <a:latin typeface="Century Gothic" panose="020F0302020204030204"/>
              </a:rPr>
              <a:t>(10) </a:t>
            </a:r>
            <a:r>
              <a:rPr lang="en-US" sz="2000" dirty="0" err="1">
                <a:solidFill>
                  <a:srgbClr val="C00000"/>
                </a:solidFill>
                <a:latin typeface="Century Gothic" panose="020F0302020204030204"/>
              </a:rPr>
              <a:t>Alle</a:t>
            </a:r>
            <a:r>
              <a:rPr lang="en-US" sz="2000" dirty="0">
                <a:solidFill>
                  <a:srgbClr val="C00000"/>
                </a:solidFill>
                <a:latin typeface="Century Gothic" panose="020F0302020204030204"/>
              </a:rPr>
              <a:t> </a:t>
            </a:r>
            <a:r>
              <a:rPr lang="en-US" sz="2000" dirty="0" err="1">
                <a:solidFill>
                  <a:srgbClr val="C00000"/>
                </a:solidFill>
                <a:latin typeface="Century Gothic" panose="020F0302020204030204"/>
              </a:rPr>
              <a:t>Touristen</a:t>
            </a:r>
            <a:r>
              <a:rPr lang="en-US" sz="2000" dirty="0">
                <a:solidFill>
                  <a:srgbClr val="C00000"/>
                </a:solidFill>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fahren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den </a:t>
            </a:r>
            <a:r>
              <a:rPr kumimoji="0" lang="en-US" sz="2000" b="0" i="0" u="none" strike="noStrike" kern="1200" cap="none" spc="0" normalizeH="0" baseline="0" noProof="0" dirty="0">
                <a:ln>
                  <a:noFill/>
                </a:ln>
                <a:solidFill>
                  <a:srgbClr val="C00000"/>
                </a:solidFill>
                <a:effectLst/>
                <a:uLnTx/>
                <a:uFillTx/>
                <a:latin typeface="Century Gothic" panose="020F0302020204030204"/>
              </a:rPr>
              <a:t>(11) </a:t>
            </a:r>
            <a:r>
              <a:rPr lang="en-US" sz="2000" dirty="0" err="1">
                <a:solidFill>
                  <a:srgbClr val="C00000"/>
                </a:solidFill>
                <a:latin typeface="Century Gothic" panose="020F0302020204030204"/>
              </a:rPr>
              <a:t>ganzen</a:t>
            </a:r>
            <a:r>
              <a:rPr lang="en-US" sz="2000" dirty="0">
                <a:solidFill>
                  <a:srgbClr val="C00000"/>
                </a:solidFill>
                <a:latin typeface="Century Gothic" panose="020F0302020204030204"/>
              </a:rPr>
              <a:t> </a:t>
            </a:r>
            <a:r>
              <a:rPr lang="en-US" sz="2000" dirty="0" err="1">
                <a:solidFill>
                  <a:srgbClr val="C00000"/>
                </a:solidFill>
                <a:latin typeface="Century Gothic" panose="020F0302020204030204"/>
              </a:rPr>
              <a:t>Weg</a:t>
            </a:r>
            <a:r>
              <a:rPr lang="en-US" sz="2000" dirty="0">
                <a:solidFill>
                  <a:srgbClr val="C00000"/>
                </a:solidFill>
                <a:latin typeface="Century Gothic" panose="020F0302020204030204"/>
              </a:rPr>
              <a:t> </a:t>
            </a:r>
            <a:r>
              <a:rPr kumimoji="0" lang="en-US" sz="2000" b="0" i="0" u="none" strike="noStrike" kern="1200" cap="none" spc="0" normalizeH="0" baseline="0" noProof="0" dirty="0">
                <a:ln>
                  <a:noFill/>
                </a:ln>
                <a:solidFill>
                  <a:srgbClr val="C00000"/>
                </a:solidFill>
                <a:effectLst/>
                <a:uLnTx/>
                <a:uFillTx/>
                <a:latin typeface="Century Gothic" panose="020F0302020204030204"/>
              </a:rPr>
              <a:t>(12) </a:t>
            </a:r>
            <a:r>
              <a:rPr lang="en-US" sz="2000" dirty="0">
                <a:solidFill>
                  <a:srgbClr val="C00000"/>
                </a:solidFill>
                <a:latin typeface="Century Gothic" panose="020F0302020204030204"/>
              </a:rPr>
              <a:t>ab </a:t>
            </a:r>
            <a:r>
              <a:rPr lang="en-US" sz="2000" dirty="0" err="1">
                <a:solidFill>
                  <a:srgbClr val="C00000"/>
                </a:solidFill>
                <a:latin typeface="Century Gothic" panose="020F0302020204030204"/>
              </a:rPr>
              <a:t>Prien</a:t>
            </a:r>
            <a:r>
              <a:rPr lang="en-US" sz="2000" dirty="0">
                <a:solidFill>
                  <a:srgbClr val="C00000"/>
                </a:solidFill>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dem Boot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dorthin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fast </a:t>
            </a:r>
            <a:r>
              <a:rPr kumimoji="0" lang="en-US" sz="2000" i="0" strike="noStrike" kern="1200" cap="none" spc="0" normalizeH="0" baseline="0" noProof="0" dirty="0">
                <a:ln>
                  <a:noFill/>
                </a:ln>
                <a:solidFill>
                  <a:srgbClr val="C00000"/>
                </a:solidFill>
                <a:effectLst/>
                <a:uLnTx/>
                <a:uFillTx/>
                <a:latin typeface="Century Gothic" panose="020F0302020204030204"/>
              </a:rPr>
              <a:t>(13) </a:t>
            </a:r>
            <a:r>
              <a:rPr lang="en-US" sz="2000" dirty="0" err="1">
                <a:solidFill>
                  <a:srgbClr val="C00000"/>
                </a:solidFill>
                <a:latin typeface="Century Gothic" panose="020F0302020204030204"/>
              </a:rPr>
              <a:t>jeder</a:t>
            </a:r>
            <a:r>
              <a:rPr lang="en-US" sz="2000" dirty="0">
                <a:solidFill>
                  <a:srgbClr val="C00000"/>
                </a:solidFill>
                <a:latin typeface="Century Gothic" panose="020F0302020204030204"/>
              </a:rPr>
              <a:t> </a:t>
            </a:r>
            <a:r>
              <a:rPr lang="en-US" sz="2000" dirty="0" err="1">
                <a:solidFill>
                  <a:srgbClr val="C00000"/>
                </a:solidFill>
                <a:latin typeface="Century Gothic" panose="020F0302020204030204"/>
              </a:rPr>
              <a:t>Händler</a:t>
            </a:r>
            <a:r>
              <a:rPr lang="en-US" sz="2000" dirty="0">
                <a:solidFill>
                  <a:srgbClr val="C00000"/>
                </a:solidFill>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verkauft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Spielsachen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0" u="none" strike="noStrike" kern="1200" cap="none" spc="0" normalizeH="0" baseline="0" noProof="0" dirty="0">
                <a:ln>
                  <a:noFill/>
                </a:ln>
                <a:solidFill>
                  <a:srgbClr val="C00000"/>
                </a:solidFill>
                <a:effectLst/>
                <a:uLnTx/>
                <a:uFillTx/>
                <a:latin typeface="Century Gothic" panose="020F0302020204030204"/>
              </a:rPr>
              <a:t>(14) </a:t>
            </a:r>
            <a:r>
              <a:rPr lang="en-US" sz="2000" dirty="0" err="1">
                <a:solidFill>
                  <a:srgbClr val="C00000"/>
                </a:solidFill>
                <a:latin typeface="Century Gothic" panose="020F0302020204030204"/>
              </a:rPr>
              <a:t>aus</a:t>
            </a:r>
            <a:r>
              <a:rPr lang="en-US" sz="2000" dirty="0">
                <a:solidFill>
                  <a:srgbClr val="C00000"/>
                </a:solidFill>
                <a:latin typeface="Century Gothic" panose="020F0302020204030204"/>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rPr>
              <a:t>Holz</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2000" dirty="0">
                <a:solidFill>
                  <a:srgbClr val="4472C4">
                    <a:lumMod val="50000"/>
                  </a:srgbClr>
                </a:solidFill>
                <a:latin typeface="Century Gothic" panose="020F0302020204030204"/>
              </a:rPr>
              <a:t>Die </a:t>
            </a:r>
            <a:r>
              <a:rPr lang="en-US" sz="2000" dirty="0" err="1">
                <a:solidFill>
                  <a:srgbClr val="4472C4">
                    <a:lumMod val="50000"/>
                  </a:srgbClr>
                </a:solidFill>
                <a:latin typeface="Century Gothic" panose="020F0302020204030204"/>
              </a:rPr>
              <a:t>dritte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Insel</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heißt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Krautinsel</a:t>
            </a:r>
            <a:r>
              <a:rPr lang="en-US" sz="2000" dirty="0">
                <a:solidFill>
                  <a:srgbClr val="4472C4">
                    <a:lumMod val="50000"/>
                  </a:srgbClr>
                </a:solidFill>
                <a:latin typeface="Century Gothic" panose="020F0302020204030204"/>
              </a:rPr>
              <a:t>! Aber </a:t>
            </a:r>
            <a:r>
              <a:rPr lang="en-US" sz="2000" dirty="0" err="1">
                <a:solidFill>
                  <a:srgbClr val="4472C4">
                    <a:lumMod val="50000"/>
                  </a:srgbClr>
                </a:solidFill>
                <a:latin typeface="Century Gothic" panose="020F0302020204030204"/>
              </a:rPr>
              <a:t>selbst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dort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dürfen</a:t>
            </a:r>
            <a:r>
              <a:rPr lang="en-US" sz="2000" dirty="0">
                <a:solidFill>
                  <a:srgbClr val="4472C4">
                    <a:lumMod val="50000"/>
                  </a:srgbClr>
                </a:solidFill>
                <a:latin typeface="Century Gothic" panose="020F0302020204030204"/>
              </a:rPr>
              <a:t> </a:t>
            </a:r>
            <a:r>
              <a:rPr lang="en-US" sz="2000" dirty="0">
                <a:solidFill>
                  <a:srgbClr val="C00000"/>
                </a:solidFill>
                <a:latin typeface="Century Gothic" panose="020F0302020204030204"/>
              </a:rPr>
              <a:t>(15) </a:t>
            </a:r>
            <a:r>
              <a:rPr lang="en-US" sz="2000" dirty="0" err="1">
                <a:solidFill>
                  <a:srgbClr val="C00000"/>
                </a:solidFill>
                <a:latin typeface="Century Gothic" panose="020F0302020204030204"/>
              </a:rPr>
              <a:t>alle</a:t>
            </a:r>
            <a:r>
              <a:rPr lang="en-US" sz="2000" dirty="0">
                <a:solidFill>
                  <a:srgbClr val="C00000"/>
                </a:solidFill>
                <a:latin typeface="Century Gothic" panose="020F0302020204030204"/>
              </a:rPr>
              <a:t> </a:t>
            </a:r>
            <a:r>
              <a:rPr lang="en-US" sz="2000" dirty="0" err="1">
                <a:solidFill>
                  <a:srgbClr val="4472C4">
                    <a:lumMod val="50000"/>
                  </a:srgbClr>
                </a:solidFill>
                <a:latin typeface="Century Gothic" panose="020F0302020204030204"/>
              </a:rPr>
              <a:t>hin</a:t>
            </a:r>
            <a:r>
              <a:rPr lang="en-US" sz="2000" dirty="0">
                <a:solidFill>
                  <a:srgbClr val="4472C4">
                    <a:lumMod val="50000"/>
                  </a:srgbClr>
                </a:solidFill>
                <a:latin typeface="Century Gothic" panose="020F0302020204030204"/>
              </a:rPr>
              <a:t> – </a:t>
            </a:r>
            <a:r>
              <a:rPr lang="en-US" sz="2000" dirty="0">
                <a:solidFill>
                  <a:srgbClr val="C00000"/>
                </a:solidFill>
                <a:latin typeface="Century Gothic" panose="020F0302020204030204"/>
              </a:rPr>
              <a:t>(16) </a:t>
            </a:r>
            <a:r>
              <a:rPr lang="en-US" sz="2000" dirty="0" err="1">
                <a:solidFill>
                  <a:srgbClr val="C00000"/>
                </a:solidFill>
                <a:latin typeface="Century Gothic" panose="020F0302020204030204"/>
              </a:rPr>
              <a:t>aus</a:t>
            </a:r>
            <a:r>
              <a:rPr lang="en-US" sz="2000" dirty="0">
                <a:solidFill>
                  <a:srgbClr val="C00000"/>
                </a:solidFill>
                <a:latin typeface="Century Gothic" panose="020F0302020204030204"/>
              </a:rPr>
              <a:t> Deutschland </a:t>
            </a:r>
            <a:r>
              <a:rPr lang="en-US" sz="2000" dirty="0">
                <a:solidFill>
                  <a:srgbClr val="4472C4">
                    <a:lumMod val="50000"/>
                  </a:srgbClr>
                </a:solidFill>
                <a:latin typeface="Century Gothic" panose="020F0302020204030204"/>
              </a:rPr>
              <a:t>und </a:t>
            </a:r>
            <a:r>
              <a:rPr lang="en-US" sz="2000" dirty="0">
                <a:solidFill>
                  <a:srgbClr val="C00000"/>
                </a:solidFill>
                <a:latin typeface="Century Gothic" panose="020F0302020204030204"/>
              </a:rPr>
              <a:t>(17) </a:t>
            </a:r>
            <a:r>
              <a:rPr lang="en-US" sz="2000" dirty="0" err="1">
                <a:solidFill>
                  <a:srgbClr val="C00000"/>
                </a:solidFill>
                <a:latin typeface="Century Gothic" panose="020F0302020204030204"/>
              </a:rPr>
              <a:t>aus</a:t>
            </a:r>
            <a:r>
              <a:rPr lang="en-US" sz="2000" dirty="0">
                <a:solidFill>
                  <a:srgbClr val="C00000"/>
                </a:solidFill>
                <a:latin typeface="Century Gothic" panose="020F0302020204030204"/>
              </a:rPr>
              <a:t> (18</a:t>
            </a:r>
            <a:r>
              <a:rPr lang="en-US" sz="2000" dirty="0">
                <a:solidFill>
                  <a:srgbClr val="C00000"/>
                </a:solidFill>
                <a:latin typeface="Century Gothic" panose="020B0502020202020204" pitchFamily="34" charset="0"/>
              </a:rPr>
              <a:t>) der </a:t>
            </a:r>
            <a:r>
              <a:rPr lang="en-US" sz="2000" dirty="0" err="1">
                <a:solidFill>
                  <a:srgbClr val="C00000"/>
                </a:solidFill>
                <a:latin typeface="Century Gothic" panose="020F0302020204030204"/>
              </a:rPr>
              <a:t>ganzen</a:t>
            </a:r>
            <a:r>
              <a:rPr lang="en-US" sz="2000" dirty="0">
                <a:solidFill>
                  <a:srgbClr val="C00000"/>
                </a:solidFill>
                <a:latin typeface="Century Gothic" panose="020F0302020204030204"/>
              </a:rPr>
              <a:t> Welt</a:t>
            </a:r>
            <a:r>
              <a:rPr lang="en-US" sz="2000" dirty="0">
                <a:solidFill>
                  <a:srgbClr val="4472C4">
                    <a:lumMod val="50000"/>
                  </a:srgbClr>
                </a:solidFill>
                <a:latin typeface="Century Gothic" panose="020F0302020204030204"/>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7" name="TextBox 66">
            <a:extLst>
              <a:ext uri="{FF2B5EF4-FFF2-40B4-BE49-F238E27FC236}">
                <a16:creationId xmlns:a16="http://schemas.microsoft.com/office/drawing/2014/main" id="{2215F876-9BE7-40D6-B522-159858841D44}"/>
              </a:ext>
            </a:extLst>
          </p:cNvPr>
          <p:cNvSpPr txBox="1"/>
          <p:nvPr/>
        </p:nvSpPr>
        <p:spPr>
          <a:xfrm>
            <a:off x="49440" y="6419974"/>
            <a:ext cx="10495979" cy="400110"/>
          </a:xfrm>
          <a:prstGeom prst="rect">
            <a:avLst/>
          </a:prstGeom>
          <a:solidFill>
            <a:srgbClr val="115076"/>
          </a:solidFill>
        </p:spPr>
        <p:txBody>
          <a:bodyPr wrap="square" rtlCol="0">
            <a:spAutoFit/>
          </a:bodyPr>
          <a:lstStyle/>
          <a:p>
            <a:pPr algn="ctr"/>
            <a:r>
              <a:rPr lang="en-GB" sz="2000" dirty="0">
                <a:solidFill>
                  <a:schemeClr val="bg1"/>
                </a:solidFill>
                <a:latin typeface="Century Gothic" panose="020B0502020202020204" pitchFamily="34" charset="0"/>
              </a:rPr>
              <a:t>der </a:t>
            </a:r>
            <a:r>
              <a:rPr lang="en-GB" sz="2000" dirty="0" err="1">
                <a:solidFill>
                  <a:schemeClr val="bg1"/>
                </a:solidFill>
                <a:latin typeface="Century Gothic" panose="020B0502020202020204" pitchFamily="34" charset="0"/>
              </a:rPr>
              <a:t>Händler</a:t>
            </a:r>
            <a:r>
              <a:rPr lang="en-GB" sz="2000" dirty="0">
                <a:solidFill>
                  <a:schemeClr val="bg1"/>
                </a:solidFill>
                <a:latin typeface="Century Gothic" panose="020B0502020202020204" pitchFamily="34" charset="0"/>
              </a:rPr>
              <a:t> – dealer | (</a:t>
            </a:r>
            <a:r>
              <a:rPr lang="en-GB" sz="2000" dirty="0" err="1">
                <a:solidFill>
                  <a:schemeClr val="bg1"/>
                </a:solidFill>
                <a:latin typeface="Century Gothic" panose="020B0502020202020204" pitchFamily="34" charset="0"/>
              </a:rPr>
              <a:t>dort</a:t>
            </a:r>
            <a:r>
              <a:rPr lang="en-GB" sz="2000" dirty="0">
                <a:solidFill>
                  <a:schemeClr val="bg1"/>
                </a:solidFill>
                <a:latin typeface="Century Gothic" panose="020B0502020202020204" pitchFamily="34" charset="0"/>
              </a:rPr>
              <a:t>)</a:t>
            </a:r>
            <a:r>
              <a:rPr lang="en-GB" sz="2000" dirty="0" err="1">
                <a:solidFill>
                  <a:schemeClr val="bg1"/>
                </a:solidFill>
                <a:latin typeface="Century Gothic" panose="020B0502020202020204" pitchFamily="34" charset="0"/>
              </a:rPr>
              <a:t>hin</a:t>
            </a:r>
            <a:r>
              <a:rPr lang="en-GB" sz="2000" dirty="0">
                <a:solidFill>
                  <a:schemeClr val="bg1"/>
                </a:solidFill>
                <a:latin typeface="Century Gothic" panose="020B0502020202020204" pitchFamily="34" charset="0"/>
              </a:rPr>
              <a:t> – there | </a:t>
            </a:r>
            <a:r>
              <a:rPr lang="en-GB" sz="2000" dirty="0" err="1">
                <a:solidFill>
                  <a:schemeClr val="bg1"/>
                </a:solidFill>
                <a:latin typeface="Century Gothic" panose="020B0502020202020204" pitchFamily="34" charset="0"/>
              </a:rPr>
              <a:t>dritt</a:t>
            </a:r>
            <a:r>
              <a:rPr lang="en-GB" sz="2000" dirty="0">
                <a:solidFill>
                  <a:schemeClr val="bg1"/>
                </a:solidFill>
                <a:latin typeface="Century Gothic" panose="020B0502020202020204" pitchFamily="34" charset="0"/>
              </a:rPr>
              <a:t>- – third | der </a:t>
            </a:r>
            <a:r>
              <a:rPr lang="en-GB" sz="2000" dirty="0" err="1">
                <a:solidFill>
                  <a:schemeClr val="bg1"/>
                </a:solidFill>
                <a:latin typeface="Century Gothic" panose="020B0502020202020204" pitchFamily="34" charset="0"/>
              </a:rPr>
              <a:t>Weg</a:t>
            </a:r>
            <a:r>
              <a:rPr lang="en-GB" sz="2000" dirty="0">
                <a:solidFill>
                  <a:schemeClr val="bg1"/>
                </a:solidFill>
                <a:latin typeface="Century Gothic" panose="020B0502020202020204" pitchFamily="34" charset="0"/>
              </a:rPr>
              <a:t> –  way</a:t>
            </a:r>
          </a:p>
        </p:txBody>
      </p:sp>
    </p:spTree>
    <p:extLst>
      <p:ext uri="{BB962C8B-B14F-4D97-AF65-F5344CB8AC3E}">
        <p14:creationId xmlns:p14="http://schemas.microsoft.com/office/powerpoint/2010/main" val="202855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50" grpId="0" animBg="1"/>
      <p:bldP spid="52" grpId="0" animBg="1"/>
      <p:bldP spid="48" grpId="0" animBg="1"/>
      <p:bldP spid="48" grpId="1"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5F8CC5-ADB2-4230-8B28-9940A8797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238" y="0"/>
            <a:ext cx="9582196" cy="6388131"/>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0861"/>
            <a:ext cx="6289964" cy="869950"/>
          </a:xfrm>
          <a:prstGeom prst="rect">
            <a:avLst/>
          </a:prstGeom>
        </p:spPr>
      </p:pic>
      <p:sp>
        <p:nvSpPr>
          <p:cNvPr id="4" name="Title 3"/>
          <p:cNvSpPr>
            <a:spLocks noGrp="1"/>
          </p:cNvSpPr>
          <p:nvPr>
            <p:ph type="title"/>
          </p:nvPr>
        </p:nvSpPr>
        <p:spPr>
          <a:xfrm>
            <a:off x="0" y="156889"/>
            <a:ext cx="5699342" cy="707849"/>
          </a:xfrm>
        </p:spPr>
        <p:txBody>
          <a:bodyPr>
            <a:normAutofit fontScale="90000"/>
          </a:bodyPr>
          <a:lstStyle/>
          <a:p>
            <a:r>
              <a:rPr lang="en-GB" sz="3600" b="1" dirty="0">
                <a:solidFill>
                  <a:schemeClr val="bg1"/>
                </a:solidFill>
              </a:rPr>
              <a:t>Auf </a:t>
            </a:r>
            <a:r>
              <a:rPr lang="en-GB" sz="3600" b="1" dirty="0" err="1">
                <a:solidFill>
                  <a:schemeClr val="bg1"/>
                </a:solidFill>
              </a:rPr>
              <a:t>dem</a:t>
            </a:r>
            <a:r>
              <a:rPr lang="en-GB" sz="3600" b="1" dirty="0">
                <a:solidFill>
                  <a:schemeClr val="bg1"/>
                </a:solidFill>
              </a:rPr>
              <a:t> </a:t>
            </a:r>
            <a:r>
              <a:rPr lang="en-GB" sz="3600" b="1" dirty="0" err="1">
                <a:solidFill>
                  <a:schemeClr val="bg1"/>
                </a:solidFill>
              </a:rPr>
              <a:t>Weihnachtsmarkt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315238" y="1071672"/>
            <a:ext cx="95615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Eine </a:t>
            </a: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Austausch</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gruppe</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ist</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 auf dem </a:t>
            </a: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Weihnachtsmarkt</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  </a:t>
            </a:r>
            <a:b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br>
            <a:r>
              <a:rPr lang="en-US" sz="2400" b="1" dirty="0">
                <a:solidFill>
                  <a:schemeClr val="bg1"/>
                </a:solidFill>
                <a:latin typeface="Century Gothic" panose="020F0302020204030204"/>
              </a:rPr>
              <a:t>Die </a:t>
            </a:r>
            <a:r>
              <a:rPr lang="en-US" sz="2400" b="1" dirty="0" err="1">
                <a:solidFill>
                  <a:schemeClr val="bg1"/>
                </a:solidFill>
                <a:latin typeface="Century Gothic" panose="020F0302020204030204"/>
              </a:rPr>
              <a:t>deutschen</a:t>
            </a:r>
            <a:r>
              <a:rPr lang="en-US" sz="2400" b="1" dirty="0">
                <a:solidFill>
                  <a:schemeClr val="bg1"/>
                </a:solidFill>
                <a:latin typeface="Century Gothic" panose="020F0302020204030204"/>
              </a:rPr>
              <a:t> Partner </a:t>
            </a:r>
            <a:r>
              <a:rPr lang="en-US" sz="2400" b="1" dirty="0" err="1">
                <a:solidFill>
                  <a:schemeClr val="bg1"/>
                </a:solidFill>
                <a:latin typeface="Century Gothic" panose="020F0302020204030204"/>
              </a:rPr>
              <a:t>schreiben</a:t>
            </a:r>
            <a:r>
              <a:rPr lang="en-US" sz="2400" b="1" dirty="0">
                <a:solidFill>
                  <a:schemeClr val="bg1"/>
                </a:solidFill>
                <a:latin typeface="Century Gothic" panose="020F0302020204030204"/>
              </a:rPr>
              <a:t> </a:t>
            </a:r>
            <a:r>
              <a:rPr lang="en-US" sz="2400" b="1" dirty="0" err="1">
                <a:solidFill>
                  <a:schemeClr val="bg1"/>
                </a:solidFill>
                <a:latin typeface="Century Gothic" panose="020F0302020204030204"/>
              </a:rPr>
              <a:t>ihre</a:t>
            </a:r>
            <a:r>
              <a:rPr lang="en-US" sz="2400" b="1" dirty="0">
                <a:solidFill>
                  <a:schemeClr val="bg1"/>
                </a:solidFill>
                <a:latin typeface="Century Gothic" panose="020F0302020204030204"/>
              </a:rPr>
              <a:t> SMS auf </a:t>
            </a:r>
            <a:r>
              <a:rPr lang="en-US" sz="2400" b="1" dirty="0" err="1">
                <a:solidFill>
                  <a:schemeClr val="bg1"/>
                </a:solidFill>
                <a:latin typeface="Century Gothic" panose="020F0302020204030204"/>
              </a:rPr>
              <a:t>Denglisch</a:t>
            </a:r>
            <a:r>
              <a:rPr lang="en-US" sz="2400" b="1" dirty="0">
                <a:solidFill>
                  <a:schemeClr val="bg1"/>
                </a:solidFill>
                <a:latin typeface="Century Gothic" panose="020F0302020204030204"/>
              </a:rPr>
              <a:t>!</a:t>
            </a:r>
            <a:br>
              <a:rPr lang="en-US" sz="2400" b="1" dirty="0">
                <a:solidFill>
                  <a:schemeClr val="bg1"/>
                </a:solidFill>
                <a:latin typeface="Century Gothic" panose="020F0302020204030204"/>
              </a:rPr>
            </a:b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Übersetze</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 das ‘</a:t>
            </a:r>
            <a:r>
              <a:rPr kumimoji="0" lang="en-US" sz="2400" b="1" i="0" u="none" strike="noStrike" kern="1200" cap="none" spc="0" normalizeH="0" baseline="0" noProof="0" dirty="0" err="1">
                <a:ln>
                  <a:noFill/>
                </a:ln>
                <a:solidFill>
                  <a:schemeClr val="bg1"/>
                </a:solidFill>
                <a:effectLst/>
                <a:uLnTx/>
                <a:uFillTx/>
                <a:latin typeface="Century Gothic" panose="020F0302020204030204"/>
                <a:ea typeface="+mn-ea"/>
                <a:cs typeface="+mn-cs"/>
              </a:rPr>
              <a:t>Denglisch</a:t>
            </a: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 ins Deutsche!</a:t>
            </a:r>
          </a:p>
        </p:txBody>
      </p:sp>
      <p:pic>
        <p:nvPicPr>
          <p:cNvPr id="1026" name="Picture 2" descr="Santa Claus, Gifts, Red, Bag, Christmas Present">
            <a:extLst>
              <a:ext uri="{FF2B5EF4-FFF2-40B4-BE49-F238E27FC236}">
                <a16:creationId xmlns:a16="http://schemas.microsoft.com/office/drawing/2014/main" id="{7529C731-DA8F-41E1-AE7E-D3BAEF2794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73181">
            <a:off x="10778838" y="641135"/>
            <a:ext cx="1293204" cy="14413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now, Snowman, Cold, Winter, Frozen, Gloves, Scarf">
            <a:extLst>
              <a:ext uri="{FF2B5EF4-FFF2-40B4-BE49-F238E27FC236}">
                <a16:creationId xmlns:a16="http://schemas.microsoft.com/office/drawing/2014/main" id="{18C4FC9B-BE38-4E73-A2F4-3D24DB9D9A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4945" y="5080268"/>
            <a:ext cx="932262" cy="121820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EBAECE7D-700D-4162-B531-7DE3E33645FD}"/>
              </a:ext>
            </a:extLst>
          </p:cNvPr>
          <p:cNvGrpSpPr/>
          <p:nvPr/>
        </p:nvGrpSpPr>
        <p:grpSpPr>
          <a:xfrm>
            <a:off x="533816" y="2480498"/>
            <a:ext cx="2434336" cy="3699136"/>
            <a:chOff x="4719331" y="2191837"/>
            <a:chExt cx="2198943" cy="4003200"/>
          </a:xfrm>
        </p:grpSpPr>
        <p:grpSp>
          <p:nvGrpSpPr>
            <p:cNvPr id="28" name="Group 27">
              <a:extLst>
                <a:ext uri="{FF2B5EF4-FFF2-40B4-BE49-F238E27FC236}">
                  <a16:creationId xmlns:a16="http://schemas.microsoft.com/office/drawing/2014/main" id="{471C079C-B171-4F86-A36B-FC98344C27B6}"/>
                </a:ext>
              </a:extLst>
            </p:cNvPr>
            <p:cNvGrpSpPr/>
            <p:nvPr/>
          </p:nvGrpSpPr>
          <p:grpSpPr>
            <a:xfrm>
              <a:off x="4719331" y="2191837"/>
              <a:ext cx="2198943" cy="4003200"/>
              <a:chOff x="-30479" y="22860"/>
              <a:chExt cx="3394710" cy="6004560"/>
            </a:xfrm>
          </p:grpSpPr>
          <p:grpSp>
            <p:nvGrpSpPr>
              <p:cNvPr id="30" name="Group 29">
                <a:extLst>
                  <a:ext uri="{FF2B5EF4-FFF2-40B4-BE49-F238E27FC236}">
                    <a16:creationId xmlns:a16="http://schemas.microsoft.com/office/drawing/2014/main" id="{CC420844-44A2-4CB7-AFA4-AE7A3D849D4C}"/>
                  </a:ext>
                </a:extLst>
              </p:cNvPr>
              <p:cNvGrpSpPr/>
              <p:nvPr/>
            </p:nvGrpSpPr>
            <p:grpSpPr>
              <a:xfrm>
                <a:off x="-30479" y="22860"/>
                <a:ext cx="3394710" cy="6004560"/>
                <a:chOff x="-30479" y="22860"/>
                <a:chExt cx="3394710" cy="6004560"/>
              </a:xfrm>
            </p:grpSpPr>
            <p:grpSp>
              <p:nvGrpSpPr>
                <p:cNvPr id="32" name="Group 31">
                  <a:extLst>
                    <a:ext uri="{FF2B5EF4-FFF2-40B4-BE49-F238E27FC236}">
                      <a16:creationId xmlns:a16="http://schemas.microsoft.com/office/drawing/2014/main" id="{6EF236A5-46C9-4235-AA79-044D016724B2}"/>
                    </a:ext>
                  </a:extLst>
                </p:cNvPr>
                <p:cNvGrpSpPr/>
                <p:nvPr/>
              </p:nvGrpSpPr>
              <p:grpSpPr>
                <a:xfrm>
                  <a:off x="-30479" y="22860"/>
                  <a:ext cx="3394710" cy="6004560"/>
                  <a:chOff x="-30479" y="22860"/>
                  <a:chExt cx="3394710" cy="6004560"/>
                </a:xfrm>
              </p:grpSpPr>
              <p:sp>
                <p:nvSpPr>
                  <p:cNvPr id="34" name="Rectangle: Rounded Corners 59">
                    <a:extLst>
                      <a:ext uri="{FF2B5EF4-FFF2-40B4-BE49-F238E27FC236}">
                        <a16:creationId xmlns:a16="http://schemas.microsoft.com/office/drawing/2014/main" id="{F58D084A-CDB2-47C9-A3F7-9458E880CF0F}"/>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2B38D3B5-8198-4983-ABA9-537656661D1D}"/>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3" name="Oval 32">
                  <a:extLst>
                    <a:ext uri="{FF2B5EF4-FFF2-40B4-BE49-F238E27FC236}">
                      <a16:creationId xmlns:a16="http://schemas.microsoft.com/office/drawing/2014/main" id="{2B390DAF-5064-4233-84D4-4CCF67B5FBEC}"/>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1" name="Speech Bubble: Rectangle with Corners Rounded 56">
                <a:extLst>
                  <a:ext uri="{FF2B5EF4-FFF2-40B4-BE49-F238E27FC236}">
                    <a16:creationId xmlns:a16="http://schemas.microsoft.com/office/drawing/2014/main" id="{29079FF8-1D7F-4A49-97A4-59A712991818}"/>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29" name="TextBox 28">
              <a:extLst>
                <a:ext uri="{FF2B5EF4-FFF2-40B4-BE49-F238E27FC236}">
                  <a16:creationId xmlns:a16="http://schemas.microsoft.com/office/drawing/2014/main" id="{FFB4A286-3327-4D04-911D-CBFC8E485DAA}"/>
                </a:ext>
              </a:extLst>
            </p:cNvPr>
            <p:cNvSpPr txBox="1"/>
            <p:nvPr/>
          </p:nvSpPr>
          <p:spPr>
            <a:xfrm>
              <a:off x="4964788" y="2927150"/>
              <a:ext cx="1621459" cy="76607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This shop I want to visit!</a:t>
              </a:r>
            </a:p>
          </p:txBody>
        </p:sp>
      </p:grpSp>
      <p:sp>
        <p:nvSpPr>
          <p:cNvPr id="38" name="Speech Bubble: Rectangle with Corners Rounded 37">
            <a:extLst>
              <a:ext uri="{FF2B5EF4-FFF2-40B4-BE49-F238E27FC236}">
                <a16:creationId xmlns:a16="http://schemas.microsoft.com/office/drawing/2014/main" id="{C510B33C-2699-42CC-834A-5208B665E7D5}"/>
              </a:ext>
            </a:extLst>
          </p:cNvPr>
          <p:cNvSpPr/>
          <p:nvPr/>
        </p:nvSpPr>
        <p:spPr>
          <a:xfrm>
            <a:off x="8420101" y="2092515"/>
            <a:ext cx="3689465" cy="869950"/>
          </a:xfrm>
          <a:prstGeom prst="wedgeRoundRectCallout">
            <a:avLst>
              <a:gd name="adj1" fmla="val -22955"/>
              <a:gd name="adj2" fmla="val 75741"/>
              <a:gd name="adj3" fmla="val 16667"/>
            </a:avLst>
          </a:prstGeom>
          <a:solidFill>
            <a:srgbClr val="115076"/>
          </a:solidFill>
          <a:ln w="38100">
            <a:solidFill>
              <a:srgbClr val="DAA520"/>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der </a:t>
            </a:r>
            <a:r>
              <a:rPr lang="en-GB" sz="2000" dirty="0" err="1">
                <a:latin typeface="Century Gothic" panose="020B0502020202020204" pitchFamily="34" charset="0"/>
              </a:rPr>
              <a:t>Austausch</a:t>
            </a:r>
            <a:r>
              <a:rPr lang="en-GB" sz="2000" dirty="0">
                <a:latin typeface="Century Gothic" panose="020B0502020202020204" pitchFamily="34" charset="0"/>
              </a:rPr>
              <a:t> </a:t>
            </a:r>
            <a:r>
              <a:rPr lang="en-GB" sz="2000" dirty="0">
                <a:solidFill>
                  <a:schemeClr val="bg1"/>
                </a:solidFill>
                <a:latin typeface="Century Gothic" panose="020B0502020202020204" pitchFamily="34" charset="0"/>
              </a:rPr>
              <a:t>– exchange</a:t>
            </a:r>
            <a:br>
              <a:rPr lang="en-GB" sz="2000" dirty="0">
                <a:solidFill>
                  <a:schemeClr val="bg1"/>
                </a:solidFill>
                <a:latin typeface="Century Gothic" panose="020B0502020202020204" pitchFamily="34" charset="0"/>
              </a:rPr>
            </a:br>
            <a:r>
              <a:rPr lang="en-GB" sz="2000" dirty="0">
                <a:solidFill>
                  <a:schemeClr val="bg1"/>
                </a:solidFill>
                <a:latin typeface="Century Gothic" panose="020B0502020202020204" pitchFamily="34" charset="0"/>
              </a:rPr>
              <a:t>die SMS – text message </a:t>
            </a:r>
            <a:endParaRPr lang="en-GB" sz="2000" dirty="0">
              <a:latin typeface="Century Gothic" panose="020B0502020202020204" pitchFamily="34" charset="0"/>
            </a:endParaRPr>
          </a:p>
        </p:txBody>
      </p:sp>
      <p:cxnSp>
        <p:nvCxnSpPr>
          <p:cNvPr id="15" name="Straight Arrow Connector 14">
            <a:extLst>
              <a:ext uri="{FF2B5EF4-FFF2-40B4-BE49-F238E27FC236}">
                <a16:creationId xmlns:a16="http://schemas.microsoft.com/office/drawing/2014/main" id="{47F1824D-8C7C-41E2-B6BD-740E89F888D3}"/>
              </a:ext>
            </a:extLst>
          </p:cNvPr>
          <p:cNvCxnSpPr/>
          <p:nvPr/>
        </p:nvCxnSpPr>
        <p:spPr>
          <a:xfrm>
            <a:off x="3144982" y="4088000"/>
            <a:ext cx="1731818" cy="0"/>
          </a:xfrm>
          <a:prstGeom prst="straightConnector1">
            <a:avLst/>
          </a:prstGeom>
          <a:ln w="76200">
            <a:solidFill>
              <a:srgbClr val="E3EAFD"/>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BBF4CFAB-90EE-4702-BD67-8E2FD42B6612}"/>
              </a:ext>
            </a:extLst>
          </p:cNvPr>
          <p:cNvSpPr/>
          <p:nvPr/>
        </p:nvSpPr>
        <p:spPr>
          <a:xfrm>
            <a:off x="5130800" y="3525232"/>
            <a:ext cx="4013200" cy="9939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latin typeface="Century Gothic" panose="020B0502020202020204" pitchFamily="34" charset="0"/>
              </a:rPr>
              <a:t>Diesen</a:t>
            </a:r>
            <a:r>
              <a:rPr lang="en-GB" sz="2400" dirty="0">
                <a:solidFill>
                  <a:srgbClr val="115076"/>
                </a:solidFill>
                <a:latin typeface="Century Gothic" panose="020B0502020202020204" pitchFamily="34" charset="0"/>
              </a:rPr>
              <a:t> Laden </a:t>
            </a:r>
            <a:r>
              <a:rPr lang="en-GB" sz="2400" dirty="0" err="1">
                <a:solidFill>
                  <a:srgbClr val="115076"/>
                </a:solidFill>
                <a:latin typeface="Century Gothic" panose="020B0502020202020204" pitchFamily="34" charset="0"/>
              </a:rPr>
              <a:t>möchte</a:t>
            </a:r>
            <a:r>
              <a:rPr lang="en-GB" sz="2400" dirty="0">
                <a:solidFill>
                  <a:srgbClr val="115076"/>
                </a:solidFill>
                <a:latin typeface="Century Gothic" panose="020B0502020202020204" pitchFamily="34" charset="0"/>
              </a:rPr>
              <a:t> ich </a:t>
            </a:r>
            <a:r>
              <a:rPr lang="en-GB" sz="2400" dirty="0" err="1">
                <a:solidFill>
                  <a:srgbClr val="115076"/>
                </a:solidFill>
                <a:latin typeface="Century Gothic" panose="020B0502020202020204" pitchFamily="34" charset="0"/>
              </a:rPr>
              <a:t>besuchen</a:t>
            </a:r>
            <a:r>
              <a:rPr lang="en-GB" sz="2400" dirty="0">
                <a:solidFill>
                  <a:srgbClr val="115076"/>
                </a:solidFill>
                <a:latin typeface="Century Gothic" panose="020B0502020202020204" pitchFamily="34" charset="0"/>
              </a:rPr>
              <a:t>!</a:t>
            </a:r>
          </a:p>
        </p:txBody>
      </p:sp>
    </p:spTree>
    <p:extLst>
      <p:ext uri="{BB962C8B-B14F-4D97-AF65-F5344CB8AC3E}">
        <p14:creationId xmlns:p14="http://schemas.microsoft.com/office/powerpoint/2010/main" val="97225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61B4081-2777-456E-ACF5-440D473A1B6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1135" y="3789141"/>
            <a:ext cx="7969303" cy="3152776"/>
          </a:xfrm>
          <a:prstGeom prst="rect">
            <a:avLst/>
          </a:prstGeom>
        </p:spPr>
      </p:pic>
      <p:sp>
        <p:nvSpPr>
          <p:cNvPr id="13" name="Rectangle: Rounded Corners 12">
            <a:extLst>
              <a:ext uri="{FF2B5EF4-FFF2-40B4-BE49-F238E27FC236}">
                <a16:creationId xmlns:a16="http://schemas.microsoft.com/office/drawing/2014/main" id="{43168CFE-909E-49D5-9490-1DFF36D1F74C}"/>
              </a:ext>
            </a:extLst>
          </p:cNvPr>
          <p:cNvSpPr/>
          <p:nvPr/>
        </p:nvSpPr>
        <p:spPr>
          <a:xfrm>
            <a:off x="41135" y="795656"/>
            <a:ext cx="7969303" cy="4735178"/>
          </a:xfrm>
          <a:prstGeom prst="roundRect">
            <a:avLst/>
          </a:prstGeom>
          <a:solidFill>
            <a:srgbClr val="FFFEF3"/>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6" name="Picture 5" descr="A picture containing building, outdoor, sky, government building&#10;&#10;Description automatically generated">
            <a:extLst>
              <a:ext uri="{FF2B5EF4-FFF2-40B4-BE49-F238E27FC236}">
                <a16:creationId xmlns:a16="http://schemas.microsoft.com/office/drawing/2014/main" id="{93D83343-3BCF-48C4-8A82-B2F0F025A8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1392" y="695269"/>
            <a:ext cx="4256911" cy="5675881"/>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05" y="49850"/>
            <a:ext cx="5229125" cy="722980"/>
          </a:xfrm>
          <a:prstGeom prst="rect">
            <a:avLst/>
          </a:prstGeom>
        </p:spPr>
      </p:pic>
      <p:sp>
        <p:nvSpPr>
          <p:cNvPr id="4" name="Title 3"/>
          <p:cNvSpPr>
            <a:spLocks noGrp="1"/>
          </p:cNvSpPr>
          <p:nvPr>
            <p:ph type="title"/>
          </p:nvPr>
        </p:nvSpPr>
        <p:spPr>
          <a:xfrm>
            <a:off x="0" y="93580"/>
            <a:ext cx="5549900" cy="707849"/>
          </a:xfrm>
        </p:spPr>
        <p:txBody>
          <a:bodyPr>
            <a:normAutofit/>
          </a:bodyPr>
          <a:lstStyle/>
          <a:p>
            <a:r>
              <a:rPr lang="en-US" sz="3600" b="1" dirty="0" err="1">
                <a:solidFill>
                  <a:schemeClr val="bg1"/>
                </a:solidFill>
              </a:rPr>
              <a:t>Grüße</a:t>
            </a:r>
            <a:r>
              <a:rPr lang="en-US" sz="3600" b="1" dirty="0">
                <a:solidFill>
                  <a:schemeClr val="bg1"/>
                </a:solidFill>
              </a:rPr>
              <a:t>* </a:t>
            </a:r>
            <a:r>
              <a:rPr lang="en-US" sz="3600" b="1" dirty="0" err="1">
                <a:solidFill>
                  <a:schemeClr val="bg1"/>
                </a:solidFill>
              </a:rPr>
              <a:t>aus</a:t>
            </a:r>
            <a:r>
              <a:rPr lang="en-US" sz="3600" b="1" dirty="0">
                <a:solidFill>
                  <a:schemeClr val="bg1"/>
                </a:solidFill>
              </a:rPr>
              <a:t> Weimar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29636" y="117106"/>
            <a:ext cx="23180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4968412" y="-43142"/>
            <a:ext cx="5018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Heinrich war in Weimar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erzählt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4472C4">
                    <a:lumMod val="50000"/>
                  </a:srgbClr>
                </a:solidFill>
                <a:latin typeface="Century Gothic" panose="020F0302020204030204"/>
              </a:rPr>
              <a:t>Füll</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Lücken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aus.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0B96FE42-ED0A-4400-B0EC-9F0090B1D258}"/>
              </a:ext>
            </a:extLst>
          </p:cNvPr>
          <p:cNvSpPr txBox="1"/>
          <p:nvPr/>
        </p:nvSpPr>
        <p:spPr>
          <a:xfrm>
            <a:off x="188871" y="725052"/>
            <a:ext cx="7673829" cy="430399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Weimar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das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bekannte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Goethe-Schiller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Denkmal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historische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Gebäude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hinter dem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Denkmal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Deutsche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Nationaltheater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Goethe war Autor und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Forscher</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Goethe hat die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Chemie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geliebt</a:t>
            </a:r>
            <a:r>
              <a:rPr lang="en-US" sz="2000" dirty="0">
                <a:solidFill>
                  <a:srgbClr val="4472C4">
                    <a:lumMod val="50000"/>
                  </a:srgbClr>
                </a:solidFill>
                <a:latin typeface="Century Gothic" panose="020F0302020204030204"/>
              </a:rPr>
              <a: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möchtest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Wissenschaftler</a:t>
            </a:r>
            <a:r>
              <a:rPr lang="en-US" sz="2000" b="1" dirty="0">
                <a:solidFill>
                  <a:srgbClr val="4472C4">
                    <a:lumMod val="50000"/>
                  </a:srgbClr>
                </a:solidFill>
                <a:latin typeface="Century Gothic" panose="020F0302020204030204"/>
              </a:rPr>
              <a:t>in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dirty="0">
                <a:solidFill>
                  <a:srgbClr val="4472C4">
                    <a:lumMod val="50000"/>
                  </a:srgbClr>
                </a:solidFill>
                <a:latin typeface="Century Gothic" panose="020F0302020204030204"/>
              </a:rPr>
              <a:t>D</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afür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an der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Universität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studieren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Weimar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in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Thüringer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Wurst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probiert</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traditionelles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Gericht</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.Lecker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2" name="TextBox 11">
            <a:extLst>
              <a:ext uri="{FF2B5EF4-FFF2-40B4-BE49-F238E27FC236}">
                <a16:creationId xmlns:a16="http://schemas.microsoft.com/office/drawing/2014/main" id="{4E79ED05-B09A-470B-95B5-1BBBD587A917}"/>
              </a:ext>
            </a:extLst>
          </p:cNvPr>
          <p:cNvSpPr txBox="1"/>
          <p:nvPr/>
        </p:nvSpPr>
        <p:spPr>
          <a:xfrm>
            <a:off x="2928518" y="891248"/>
            <a:ext cx="1334410"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latin typeface="Century Gothic" panose="020B0502020202020204" pitchFamily="34" charset="0"/>
              </a:rPr>
              <a:t>_______</a:t>
            </a:r>
            <a:endParaRPr lang="en-GB" sz="2000" dirty="0">
              <a:solidFill>
                <a:schemeClr val="accent5">
                  <a:lumMod val="50000"/>
                </a:schemeClr>
              </a:solidFill>
              <a:latin typeface="Century Gothic" panose="020B0502020202020204" pitchFamily="34" charset="0"/>
            </a:endParaRPr>
          </a:p>
        </p:txBody>
      </p:sp>
      <p:sp>
        <p:nvSpPr>
          <p:cNvPr id="31" name="TextBox 30">
            <a:extLst>
              <a:ext uri="{FF2B5EF4-FFF2-40B4-BE49-F238E27FC236}">
                <a16:creationId xmlns:a16="http://schemas.microsoft.com/office/drawing/2014/main" id="{F2A2D902-FDE3-4BBB-BB2A-7B875732D95A}"/>
              </a:ext>
            </a:extLst>
          </p:cNvPr>
          <p:cNvSpPr txBox="1"/>
          <p:nvPr/>
        </p:nvSpPr>
        <p:spPr>
          <a:xfrm>
            <a:off x="748099" y="1511290"/>
            <a:ext cx="1375545"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latin typeface="Century Gothic" panose="020B0502020202020204" pitchFamily="34" charset="0"/>
              </a:rPr>
              <a:t>_______</a:t>
            </a:r>
            <a:endParaRPr lang="en-GB" sz="2000" dirty="0">
              <a:solidFill>
                <a:schemeClr val="accent5">
                  <a:lumMod val="50000"/>
                </a:schemeClr>
              </a:solidFill>
              <a:latin typeface="Century Gothic" panose="020B0502020202020204" pitchFamily="34" charset="0"/>
            </a:endParaRPr>
          </a:p>
        </p:txBody>
      </p:sp>
      <p:sp>
        <p:nvSpPr>
          <p:cNvPr id="32" name="TextBox 31">
            <a:extLst>
              <a:ext uri="{FF2B5EF4-FFF2-40B4-BE49-F238E27FC236}">
                <a16:creationId xmlns:a16="http://schemas.microsoft.com/office/drawing/2014/main" id="{0E05631E-A67D-4E34-ADD0-5337F4F1D400}"/>
              </a:ext>
            </a:extLst>
          </p:cNvPr>
          <p:cNvSpPr txBox="1"/>
          <p:nvPr/>
        </p:nvSpPr>
        <p:spPr>
          <a:xfrm>
            <a:off x="2123645" y="1502844"/>
            <a:ext cx="1334410"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latin typeface="Century Gothic" panose="020B0502020202020204" pitchFamily="34" charset="0"/>
              </a:rPr>
              <a:t>_______</a:t>
            </a:r>
            <a:endParaRPr lang="en-GB" sz="2000" dirty="0">
              <a:solidFill>
                <a:schemeClr val="accent5">
                  <a:lumMod val="50000"/>
                </a:schemeClr>
              </a:solidFill>
              <a:latin typeface="Century Gothic" panose="020B0502020202020204" pitchFamily="34" charset="0"/>
            </a:endParaRPr>
          </a:p>
        </p:txBody>
      </p:sp>
      <p:sp>
        <p:nvSpPr>
          <p:cNvPr id="33" name="TextBox 32">
            <a:extLst>
              <a:ext uri="{FF2B5EF4-FFF2-40B4-BE49-F238E27FC236}">
                <a16:creationId xmlns:a16="http://schemas.microsoft.com/office/drawing/2014/main" id="{9E3BD542-26D9-4B1B-8CC0-8F9E3D16E04A}"/>
              </a:ext>
            </a:extLst>
          </p:cNvPr>
          <p:cNvSpPr txBox="1"/>
          <p:nvPr/>
        </p:nvSpPr>
        <p:spPr>
          <a:xfrm>
            <a:off x="6452253" y="2134001"/>
            <a:ext cx="1214202"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latin typeface="Century Gothic" panose="020B0502020202020204" pitchFamily="34" charset="0"/>
              </a:rPr>
              <a:t>_______ .</a:t>
            </a:r>
            <a:endParaRPr lang="en-GB" sz="2000" dirty="0">
              <a:solidFill>
                <a:schemeClr val="accent5">
                  <a:lumMod val="50000"/>
                </a:schemeClr>
              </a:solidFill>
              <a:latin typeface="Century Gothic" panose="020B0502020202020204" pitchFamily="34" charset="0"/>
            </a:endParaRPr>
          </a:p>
        </p:txBody>
      </p:sp>
      <p:sp>
        <p:nvSpPr>
          <p:cNvPr id="34" name="TextBox 33">
            <a:extLst>
              <a:ext uri="{FF2B5EF4-FFF2-40B4-BE49-F238E27FC236}">
                <a16:creationId xmlns:a16="http://schemas.microsoft.com/office/drawing/2014/main" id="{E0DA8026-8AD3-4CC9-A89E-8B7CD371C60C}"/>
              </a:ext>
            </a:extLst>
          </p:cNvPr>
          <p:cNvSpPr txBox="1"/>
          <p:nvPr/>
        </p:nvSpPr>
        <p:spPr>
          <a:xfrm>
            <a:off x="2265668" y="2729937"/>
            <a:ext cx="1001967"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latin typeface="Century Gothic" panose="020B0502020202020204" pitchFamily="34" charset="0"/>
              </a:rPr>
              <a:t>_____</a:t>
            </a:r>
            <a:endParaRPr lang="en-GB" sz="2000" dirty="0">
              <a:solidFill>
                <a:schemeClr val="accent5">
                  <a:lumMod val="50000"/>
                </a:schemeClr>
              </a:solidFill>
              <a:latin typeface="Century Gothic" panose="020B0502020202020204" pitchFamily="34" charset="0"/>
            </a:endParaRPr>
          </a:p>
        </p:txBody>
      </p:sp>
      <p:sp>
        <p:nvSpPr>
          <p:cNvPr id="35" name="TextBox 34">
            <a:extLst>
              <a:ext uri="{FF2B5EF4-FFF2-40B4-BE49-F238E27FC236}">
                <a16:creationId xmlns:a16="http://schemas.microsoft.com/office/drawing/2014/main" id="{8AEB5E0E-CEC2-47D2-A856-7B81E6CEB442}"/>
              </a:ext>
            </a:extLst>
          </p:cNvPr>
          <p:cNvSpPr txBox="1"/>
          <p:nvPr/>
        </p:nvSpPr>
        <p:spPr>
          <a:xfrm>
            <a:off x="4968412" y="2744137"/>
            <a:ext cx="1706110"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latin typeface="Century Gothic" panose="020B0502020202020204" pitchFamily="34" charset="0"/>
              </a:rPr>
              <a:t>__________</a:t>
            </a:r>
            <a:endParaRPr lang="en-GB" sz="2000" dirty="0">
              <a:solidFill>
                <a:schemeClr val="accent5">
                  <a:lumMod val="50000"/>
                </a:schemeClr>
              </a:solidFill>
              <a:latin typeface="Century Gothic" panose="020B0502020202020204" pitchFamily="34" charset="0"/>
            </a:endParaRPr>
          </a:p>
        </p:txBody>
      </p:sp>
      <p:sp>
        <p:nvSpPr>
          <p:cNvPr id="36" name="TextBox 35">
            <a:extLst>
              <a:ext uri="{FF2B5EF4-FFF2-40B4-BE49-F238E27FC236}">
                <a16:creationId xmlns:a16="http://schemas.microsoft.com/office/drawing/2014/main" id="{D0932F1D-2EEA-42C2-86B9-A59912C7C5B9}"/>
              </a:ext>
            </a:extLst>
          </p:cNvPr>
          <p:cNvSpPr txBox="1"/>
          <p:nvPr/>
        </p:nvSpPr>
        <p:spPr>
          <a:xfrm>
            <a:off x="224529" y="3374801"/>
            <a:ext cx="2138552"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latin typeface="Century Gothic" panose="020B0502020202020204" pitchFamily="34" charset="0"/>
              </a:rPr>
              <a:t>______________</a:t>
            </a:r>
            <a:endParaRPr lang="en-GB" sz="2000" dirty="0">
              <a:solidFill>
                <a:schemeClr val="accent5">
                  <a:lumMod val="50000"/>
                </a:schemeClr>
              </a:solidFill>
              <a:latin typeface="Century Gothic" panose="020B0502020202020204" pitchFamily="34" charset="0"/>
            </a:endParaRPr>
          </a:p>
        </p:txBody>
      </p:sp>
      <p:sp>
        <p:nvSpPr>
          <p:cNvPr id="37" name="TextBox 36">
            <a:extLst>
              <a:ext uri="{FF2B5EF4-FFF2-40B4-BE49-F238E27FC236}">
                <a16:creationId xmlns:a16="http://schemas.microsoft.com/office/drawing/2014/main" id="{F8265AFB-2A56-4AF2-A721-34E9724A018A}"/>
              </a:ext>
            </a:extLst>
          </p:cNvPr>
          <p:cNvSpPr txBox="1"/>
          <p:nvPr/>
        </p:nvSpPr>
        <p:spPr>
          <a:xfrm>
            <a:off x="187699" y="3955132"/>
            <a:ext cx="1345846"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latin typeface="Century Gothic" panose="020B0502020202020204" pitchFamily="34" charset="0"/>
              </a:rPr>
              <a:t>_______</a:t>
            </a:r>
            <a:endParaRPr lang="en-GB" sz="2000" dirty="0">
              <a:solidFill>
                <a:schemeClr val="accent5">
                  <a:lumMod val="50000"/>
                </a:schemeClr>
              </a:solidFill>
              <a:latin typeface="Century Gothic" panose="020B0502020202020204" pitchFamily="34" charset="0"/>
            </a:endParaRPr>
          </a:p>
        </p:txBody>
      </p:sp>
      <p:sp>
        <p:nvSpPr>
          <p:cNvPr id="38" name="TextBox 37">
            <a:extLst>
              <a:ext uri="{FF2B5EF4-FFF2-40B4-BE49-F238E27FC236}">
                <a16:creationId xmlns:a16="http://schemas.microsoft.com/office/drawing/2014/main" id="{F788C3DA-A52C-4F1E-A8A8-1F378679603D}"/>
              </a:ext>
            </a:extLst>
          </p:cNvPr>
          <p:cNvSpPr txBox="1"/>
          <p:nvPr/>
        </p:nvSpPr>
        <p:spPr>
          <a:xfrm>
            <a:off x="6476567" y="3960114"/>
            <a:ext cx="940370"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latin typeface="Century Gothic" panose="020B0502020202020204" pitchFamily="34" charset="0"/>
              </a:rPr>
              <a:t>____</a:t>
            </a:r>
            <a:endParaRPr lang="en-GB" sz="2000" dirty="0">
              <a:solidFill>
                <a:schemeClr val="accent5">
                  <a:lumMod val="50000"/>
                </a:schemeClr>
              </a:solidFill>
              <a:latin typeface="Century Gothic" panose="020B0502020202020204" pitchFamily="34" charset="0"/>
            </a:endParaRPr>
          </a:p>
        </p:txBody>
      </p:sp>
      <p:sp>
        <p:nvSpPr>
          <p:cNvPr id="39" name="TextBox 38">
            <a:extLst>
              <a:ext uri="{FF2B5EF4-FFF2-40B4-BE49-F238E27FC236}">
                <a16:creationId xmlns:a16="http://schemas.microsoft.com/office/drawing/2014/main" id="{4AF44184-04AD-4EC5-A941-CE7807D44B39}"/>
              </a:ext>
            </a:extLst>
          </p:cNvPr>
          <p:cNvSpPr txBox="1"/>
          <p:nvPr/>
        </p:nvSpPr>
        <p:spPr>
          <a:xfrm>
            <a:off x="2141599" y="4593720"/>
            <a:ext cx="1056159" cy="400110"/>
          </a:xfrm>
          <a:prstGeom prst="rect">
            <a:avLst/>
          </a:prstGeom>
          <a:solidFill>
            <a:srgbClr val="FFFEF3"/>
          </a:solidFill>
        </p:spPr>
        <p:txBody>
          <a:bodyPr wrap="square" rtlCol="0">
            <a:spAutoFit/>
          </a:bodyPr>
          <a:lstStyle/>
          <a:p>
            <a:pPr algn="l"/>
            <a:r>
              <a:rPr lang="en-US" sz="2000" dirty="0">
                <a:solidFill>
                  <a:schemeClr val="accent5">
                    <a:lumMod val="50000"/>
                  </a:schemeClr>
                </a:solidFill>
                <a:latin typeface="Century Gothic" panose="020B0502020202020204" pitchFamily="34" charset="0"/>
              </a:rPr>
              <a:t>_____</a:t>
            </a:r>
            <a:endParaRPr lang="en-GB" sz="2000" dirty="0">
              <a:solidFill>
                <a:schemeClr val="accent5">
                  <a:lumMod val="50000"/>
                </a:schemeClr>
              </a:solidFill>
              <a:latin typeface="Century Gothic" panose="020B0502020202020204" pitchFamily="34" charset="0"/>
            </a:endParaRPr>
          </a:p>
        </p:txBody>
      </p:sp>
      <p:sp>
        <p:nvSpPr>
          <p:cNvPr id="40" name="TextBox 39">
            <a:extLst>
              <a:ext uri="{FF2B5EF4-FFF2-40B4-BE49-F238E27FC236}">
                <a16:creationId xmlns:a16="http://schemas.microsoft.com/office/drawing/2014/main" id="{5269F4FA-2B2A-4C68-A5B3-5EBAA170C96F}"/>
              </a:ext>
            </a:extLst>
          </p:cNvPr>
          <p:cNvSpPr txBox="1"/>
          <p:nvPr/>
        </p:nvSpPr>
        <p:spPr>
          <a:xfrm>
            <a:off x="3916511" y="4590548"/>
            <a:ext cx="1633389"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latin typeface="Century Gothic" panose="020B0502020202020204" pitchFamily="34" charset="0"/>
              </a:rPr>
              <a:t>_________</a:t>
            </a:r>
            <a:endParaRPr lang="en-GB" sz="2000" dirty="0">
              <a:solidFill>
                <a:schemeClr val="accent5">
                  <a:lumMod val="50000"/>
                </a:schemeClr>
              </a:solidFill>
              <a:latin typeface="Century Gothic" panose="020B0502020202020204" pitchFamily="34" charset="0"/>
            </a:endParaRPr>
          </a:p>
        </p:txBody>
      </p:sp>
      <p:sp>
        <p:nvSpPr>
          <p:cNvPr id="41" name="TextBox 40">
            <a:extLst>
              <a:ext uri="{FF2B5EF4-FFF2-40B4-BE49-F238E27FC236}">
                <a16:creationId xmlns:a16="http://schemas.microsoft.com/office/drawing/2014/main" id="{8EE46A2A-BEA6-4AEE-88DE-4A3DF26CF040}"/>
              </a:ext>
            </a:extLst>
          </p:cNvPr>
          <p:cNvSpPr txBox="1"/>
          <p:nvPr/>
        </p:nvSpPr>
        <p:spPr>
          <a:xfrm>
            <a:off x="5505338" y="4591003"/>
            <a:ext cx="1135891" cy="400110"/>
          </a:xfrm>
          <a:prstGeom prst="rect">
            <a:avLst/>
          </a:prstGeom>
          <a:solidFill>
            <a:srgbClr val="FFFEF3"/>
          </a:solidFill>
        </p:spPr>
        <p:txBody>
          <a:bodyPr wrap="square" rtlCol="0">
            <a:spAutoFit/>
          </a:bodyPr>
          <a:lstStyle/>
          <a:p>
            <a:pPr algn="ctr"/>
            <a:r>
              <a:rPr lang="en-US" sz="2000" dirty="0">
                <a:solidFill>
                  <a:schemeClr val="accent5">
                    <a:lumMod val="50000"/>
                  </a:schemeClr>
                </a:solidFill>
                <a:latin typeface="Century Gothic" panose="020B0502020202020204" pitchFamily="34" charset="0"/>
              </a:rPr>
              <a:t>_____ .</a:t>
            </a:r>
            <a:endParaRPr lang="en-GB" sz="2000" dirty="0">
              <a:solidFill>
                <a:schemeClr val="accent5">
                  <a:lumMod val="50000"/>
                </a:schemeClr>
              </a:solidFill>
              <a:latin typeface="Century Gothic" panose="020B0502020202020204" pitchFamily="34" charset="0"/>
            </a:endParaRPr>
          </a:p>
        </p:txBody>
      </p:sp>
      <p:pic>
        <p:nvPicPr>
          <p:cNvPr id="5124" name="Picture 4" descr="Johann Wolfgang Von Goethe, Silhouette, German">
            <a:extLst>
              <a:ext uri="{FF2B5EF4-FFF2-40B4-BE49-F238E27FC236}">
                <a16:creationId xmlns:a16="http://schemas.microsoft.com/office/drawing/2014/main" id="{47B2A5DE-3D22-4359-A259-6EA1E26B26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46008" y="46080"/>
            <a:ext cx="622639" cy="124527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Bratwurst, Fork, Barbecue, Meat, Delicious, Sausage">
            <a:extLst>
              <a:ext uri="{FF2B5EF4-FFF2-40B4-BE49-F238E27FC236}">
                <a16:creationId xmlns:a16="http://schemas.microsoft.com/office/drawing/2014/main" id="{C2F1F6BC-F523-43D7-A449-6CC6B24A1A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68304" flipH="1">
            <a:off x="7402816" y="4812231"/>
            <a:ext cx="584884" cy="8372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10;&#10;Description automatically generated">
            <a:extLst>
              <a:ext uri="{FF2B5EF4-FFF2-40B4-BE49-F238E27FC236}">
                <a16:creationId xmlns:a16="http://schemas.microsoft.com/office/drawing/2014/main" id="{4A95D026-51F7-4AF3-AA6D-AA2ECD7E29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8567" y="3773185"/>
            <a:ext cx="1028385" cy="2841262"/>
          </a:xfrm>
          <a:prstGeom prst="rect">
            <a:avLst/>
          </a:prstGeom>
        </p:spPr>
      </p:pic>
      <p:sp>
        <p:nvSpPr>
          <p:cNvPr id="14" name="TextBox 13">
            <a:extLst>
              <a:ext uri="{FF2B5EF4-FFF2-40B4-BE49-F238E27FC236}">
                <a16:creationId xmlns:a16="http://schemas.microsoft.com/office/drawing/2014/main" id="{CFDA3FBB-3447-4939-9810-CCD877F5317E}"/>
              </a:ext>
            </a:extLst>
          </p:cNvPr>
          <p:cNvSpPr txBox="1"/>
          <p:nvPr/>
        </p:nvSpPr>
        <p:spPr>
          <a:xfrm>
            <a:off x="45067" y="5621345"/>
            <a:ext cx="8080674"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shop | historical | researcher | famous | scientist | tried | dish</a:t>
            </a:r>
          </a:p>
        </p:txBody>
      </p:sp>
      <p:sp>
        <p:nvSpPr>
          <p:cNvPr id="42" name="TextBox 41">
            <a:extLst>
              <a:ext uri="{FF2B5EF4-FFF2-40B4-BE49-F238E27FC236}">
                <a16:creationId xmlns:a16="http://schemas.microsoft.com/office/drawing/2014/main" id="{AC6EE312-3F9A-4308-A6AE-B1B9B8E0F448}"/>
              </a:ext>
            </a:extLst>
          </p:cNvPr>
          <p:cNvSpPr txBox="1"/>
          <p:nvPr/>
        </p:nvSpPr>
        <p:spPr>
          <a:xfrm>
            <a:off x="13697" y="5962961"/>
            <a:ext cx="8258770"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building | university | you would like | traditional | Chemistry</a:t>
            </a:r>
          </a:p>
          <a:p>
            <a:pPr algn="l"/>
            <a:endParaRPr lang="en-GB" sz="2000" dirty="0">
              <a:solidFill>
                <a:schemeClr val="accent5">
                  <a:lumMod val="50000"/>
                </a:schemeClr>
              </a:solidFill>
              <a:latin typeface="Century Gothic" panose="020B0502020202020204" pitchFamily="34" charset="0"/>
            </a:endParaRPr>
          </a:p>
        </p:txBody>
      </p:sp>
      <p:sp>
        <p:nvSpPr>
          <p:cNvPr id="46" name="Speech Bubble: Rectangle with Corners Rounded 45">
            <a:extLst>
              <a:ext uri="{FF2B5EF4-FFF2-40B4-BE49-F238E27FC236}">
                <a16:creationId xmlns:a16="http://schemas.microsoft.com/office/drawing/2014/main" id="{09B1FCD2-660C-4E92-BB73-35FD60901D4A}"/>
              </a:ext>
            </a:extLst>
          </p:cNvPr>
          <p:cNvSpPr/>
          <p:nvPr/>
        </p:nvSpPr>
        <p:spPr>
          <a:xfrm>
            <a:off x="5762803" y="5020815"/>
            <a:ext cx="1533585" cy="667330"/>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die Wurst </a:t>
            </a:r>
            <a:r>
              <a:rPr lang="en-GB" sz="2000" dirty="0">
                <a:solidFill>
                  <a:schemeClr val="bg1"/>
                </a:solidFill>
                <a:latin typeface="Century Gothic" panose="020B0502020202020204" pitchFamily="34" charset="0"/>
              </a:rPr>
              <a:t>– sausage</a:t>
            </a:r>
          </a:p>
        </p:txBody>
      </p:sp>
      <p:sp>
        <p:nvSpPr>
          <p:cNvPr id="47" name="Speech Bubble: Rectangle with Corners Rounded 46">
            <a:extLst>
              <a:ext uri="{FF2B5EF4-FFF2-40B4-BE49-F238E27FC236}">
                <a16:creationId xmlns:a16="http://schemas.microsoft.com/office/drawing/2014/main" id="{5B27E2A7-6F82-44FB-A594-682CFCA8F6CB}"/>
              </a:ext>
            </a:extLst>
          </p:cNvPr>
          <p:cNvSpPr/>
          <p:nvPr/>
        </p:nvSpPr>
        <p:spPr>
          <a:xfrm>
            <a:off x="7582225" y="750686"/>
            <a:ext cx="3746763" cy="667330"/>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die </a:t>
            </a:r>
            <a:r>
              <a:rPr lang="en-GB" sz="2000" dirty="0" err="1">
                <a:latin typeface="Century Gothic" panose="020B0502020202020204" pitchFamily="34" charset="0"/>
              </a:rPr>
              <a:t>Grüße</a:t>
            </a:r>
            <a:r>
              <a:rPr lang="en-GB" sz="2000" dirty="0">
                <a:latin typeface="Century Gothic" panose="020B0502020202020204" pitchFamily="34" charset="0"/>
              </a:rPr>
              <a:t> </a:t>
            </a:r>
            <a:r>
              <a:rPr lang="en-GB" sz="2000" dirty="0">
                <a:solidFill>
                  <a:schemeClr val="bg1"/>
                </a:solidFill>
                <a:latin typeface="Century Gothic" panose="020B0502020202020204" pitchFamily="34" charset="0"/>
              </a:rPr>
              <a:t>– greetings</a:t>
            </a:r>
          </a:p>
          <a:p>
            <a:pPr algn="ctr"/>
            <a:r>
              <a:rPr lang="en-GB" sz="2000" dirty="0">
                <a:solidFill>
                  <a:schemeClr val="bg1"/>
                </a:solidFill>
                <a:latin typeface="Century Gothic" panose="020B0502020202020204" pitchFamily="34" charset="0"/>
              </a:rPr>
              <a:t>das </a:t>
            </a:r>
            <a:r>
              <a:rPr lang="en-GB" sz="2000" dirty="0" err="1">
                <a:solidFill>
                  <a:schemeClr val="bg1"/>
                </a:solidFill>
                <a:latin typeface="Century Gothic" panose="020B0502020202020204" pitchFamily="34" charset="0"/>
              </a:rPr>
              <a:t>Denkmal</a:t>
            </a:r>
            <a:r>
              <a:rPr lang="en-GB" sz="2000" dirty="0">
                <a:solidFill>
                  <a:schemeClr val="bg1"/>
                </a:solidFill>
                <a:latin typeface="Century Gothic" panose="020B0502020202020204" pitchFamily="34" charset="0"/>
              </a:rPr>
              <a:t> – monument </a:t>
            </a:r>
            <a:r>
              <a:rPr lang="en-GB" sz="2000" dirty="0">
                <a:latin typeface="Century Gothic" panose="020B0502020202020204" pitchFamily="34" charset="0"/>
              </a:rPr>
              <a:t>  </a:t>
            </a:r>
          </a:p>
        </p:txBody>
      </p:sp>
    </p:spTree>
    <p:extLst>
      <p:ext uri="{BB962C8B-B14F-4D97-AF65-F5344CB8AC3E}">
        <p14:creationId xmlns:p14="http://schemas.microsoft.com/office/powerpoint/2010/main" val="294367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2-3; 24-25; 35-37</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listening, writing,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current environmental activism in Germany</a:t>
            </a: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T1.2 Week 3</a:t>
            </a:r>
          </a:p>
        </p:txBody>
      </p:sp>
    </p:spTree>
    <p:extLst>
      <p:ext uri="{BB962C8B-B14F-4D97-AF65-F5344CB8AC3E}">
        <p14:creationId xmlns:p14="http://schemas.microsoft.com/office/powerpoint/2010/main" val="1962756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281766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792352" y="238086"/>
            <a:ext cx="7678424" cy="769441"/>
          </a:xfrm>
          <a:prstGeom prst="rect">
            <a:avLst/>
          </a:prstGeom>
          <a:noFill/>
        </p:spPr>
        <p:txBody>
          <a:bodyPr wrap="square" rtlCol="0">
            <a:spAutoFit/>
          </a:bodyPr>
          <a:lstStyle/>
          <a:p>
            <a:r>
              <a:rPr lang="en-US" sz="2200" dirty="0" err="1">
                <a:solidFill>
                  <a:schemeClr val="accent5">
                    <a:lumMod val="50000"/>
                  </a:schemeClr>
                </a:solidFill>
                <a:latin typeface="Century Gothic" panose="020B0502020202020204" pitchFamily="34" charset="0"/>
              </a:rPr>
              <a:t>Hör</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zu</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Schreib</a:t>
            </a:r>
            <a:r>
              <a:rPr lang="en-US" sz="2200" dirty="0">
                <a:solidFill>
                  <a:schemeClr val="accent5">
                    <a:lumMod val="50000"/>
                  </a:schemeClr>
                </a:solidFill>
                <a:latin typeface="Century Gothic" panose="020B0502020202020204" pitchFamily="34" charset="0"/>
              </a:rPr>
              <a:t> die </a:t>
            </a:r>
            <a:r>
              <a:rPr lang="en-US" sz="2200" dirty="0" err="1">
                <a:solidFill>
                  <a:schemeClr val="accent5">
                    <a:lumMod val="50000"/>
                  </a:schemeClr>
                </a:solidFill>
                <a:latin typeface="Century Gothic" panose="020B0502020202020204" pitchFamily="34" charset="0"/>
              </a:rPr>
              <a:t>fehlenden</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Wörter</a:t>
            </a:r>
            <a:r>
              <a:rPr lang="en-US" sz="2200" dirty="0">
                <a:solidFill>
                  <a:schemeClr val="accent5">
                    <a:lumMod val="50000"/>
                  </a:schemeClr>
                </a:solidFill>
                <a:latin typeface="Century Gothic" panose="020B0502020202020204" pitchFamily="34" charset="0"/>
              </a:rPr>
              <a:t>.  </a:t>
            </a:r>
            <a:br>
              <a:rPr lang="en-US" sz="2200" dirty="0">
                <a:solidFill>
                  <a:schemeClr val="accent5">
                    <a:lumMod val="50000"/>
                  </a:schemeClr>
                </a:solidFill>
                <a:latin typeface="Century Gothic" panose="020B0502020202020204" pitchFamily="34" charset="0"/>
              </a:rPr>
            </a:br>
            <a:r>
              <a:rPr lang="en-US" sz="2200" dirty="0">
                <a:solidFill>
                  <a:schemeClr val="accent5">
                    <a:lumMod val="50000"/>
                  </a:schemeClr>
                </a:solidFill>
                <a:latin typeface="Century Gothic" panose="020B0502020202020204" pitchFamily="34" charset="0"/>
              </a:rPr>
              <a:t>Wie </a:t>
            </a:r>
            <a:r>
              <a:rPr lang="en-US" sz="2200" dirty="0" err="1">
                <a:solidFill>
                  <a:schemeClr val="accent5">
                    <a:lumMod val="50000"/>
                  </a:schemeClr>
                </a:solidFill>
                <a:latin typeface="Century Gothic" panose="020B0502020202020204" pitchFamily="34" charset="0"/>
              </a:rPr>
              <a:t>heißt</a:t>
            </a:r>
            <a:r>
              <a:rPr lang="en-US" sz="2200" dirty="0">
                <a:solidFill>
                  <a:schemeClr val="accent5">
                    <a:lumMod val="50000"/>
                  </a:schemeClr>
                </a:solidFill>
                <a:latin typeface="Century Gothic" panose="020B0502020202020204" pitchFamily="34" charset="0"/>
              </a:rPr>
              <a:t> es auf </a:t>
            </a:r>
            <a:r>
              <a:rPr lang="en-US" sz="2200" dirty="0" err="1">
                <a:solidFill>
                  <a:schemeClr val="accent5">
                    <a:lumMod val="50000"/>
                  </a:schemeClr>
                </a:solidFill>
                <a:latin typeface="Century Gothic" panose="020B0502020202020204" pitchFamily="34" charset="0"/>
              </a:rPr>
              <a:t>Englisch</a:t>
            </a:r>
            <a:r>
              <a:rPr lang="en-US" sz="2200" dirty="0">
                <a:solidFill>
                  <a:schemeClr val="accent5">
                    <a:lumMod val="50000"/>
                  </a:schemeClr>
                </a:solidFill>
                <a:latin typeface="Century Gothic" panose="020B0502020202020204" pitchFamily="34" charset="0"/>
              </a:rPr>
              <a:t>? Wo </a:t>
            </a:r>
            <a:r>
              <a:rPr lang="en-US" sz="2200" dirty="0" err="1">
                <a:solidFill>
                  <a:schemeClr val="accent5">
                    <a:lumMod val="50000"/>
                  </a:schemeClr>
                </a:solidFill>
                <a:latin typeface="Century Gothic" panose="020B0502020202020204" pitchFamily="34" charset="0"/>
              </a:rPr>
              <a:t>liegt</a:t>
            </a:r>
            <a:r>
              <a:rPr lang="en-US" sz="2200" dirty="0">
                <a:solidFill>
                  <a:schemeClr val="accent5">
                    <a:lumMod val="50000"/>
                  </a:schemeClr>
                </a:solidFill>
                <a:latin typeface="Century Gothic" panose="020B0502020202020204" pitchFamily="34" charset="0"/>
              </a:rPr>
              <a:t> die </a:t>
            </a:r>
            <a:r>
              <a:rPr lang="en-US" sz="2200" dirty="0" err="1">
                <a:solidFill>
                  <a:schemeClr val="accent5">
                    <a:lumMod val="50000"/>
                  </a:schemeClr>
                </a:solidFill>
                <a:latin typeface="Century Gothic" panose="020B0502020202020204" pitchFamily="34" charset="0"/>
              </a:rPr>
              <a:t>Betonung</a:t>
            </a:r>
            <a:r>
              <a:rPr lang="en-US" sz="2200" dirty="0">
                <a:solidFill>
                  <a:schemeClr val="accent5">
                    <a:lumMod val="50000"/>
                  </a:schemeClr>
                </a:solidFill>
                <a:latin typeface="Century Gothic" panose="020B0502020202020204" pitchFamily="34" charset="0"/>
              </a:rPr>
              <a:t>*?</a:t>
            </a:r>
          </a:p>
        </p:txBody>
      </p:sp>
      <p:sp>
        <p:nvSpPr>
          <p:cNvPr id="8" name="TextBox 7">
            <a:extLst>
              <a:ext uri="{FF2B5EF4-FFF2-40B4-BE49-F238E27FC236}">
                <a16:creationId xmlns:a16="http://schemas.microsoft.com/office/drawing/2014/main" id="{9CF77D6D-4DC0-41C4-9105-6F5FE9EEDED9}"/>
              </a:ext>
            </a:extLst>
          </p:cNvPr>
          <p:cNvSpPr txBox="1"/>
          <p:nvPr/>
        </p:nvSpPr>
        <p:spPr>
          <a:xfrm>
            <a:off x="849086" y="1364655"/>
            <a:ext cx="10793185" cy="457048"/>
          </a:xfrm>
          <a:prstGeom prst="rect">
            <a:avLst/>
          </a:prstGeom>
          <a:noFill/>
        </p:spPr>
        <p:txBody>
          <a:bodyPr wrap="square" rtlCol="0">
            <a:spAutoFit/>
          </a:bodyPr>
          <a:lstStyle/>
          <a:p>
            <a:pPr>
              <a:lnSpc>
                <a:spcPct val="107000"/>
              </a:lnSpc>
              <a:spcAft>
                <a:spcPts val="800"/>
              </a:spcAft>
            </a:pPr>
            <a:r>
              <a:rPr lang="de-DE" sz="24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Wir müssen die Umwelt schützen. Das ist ein sehr wichtiges Projekt! </a:t>
            </a:r>
          </a:p>
        </p:txBody>
      </p:sp>
      <p:sp>
        <p:nvSpPr>
          <p:cNvPr id="6" name="Rectangle 5">
            <a:extLst>
              <a:ext uri="{FF2B5EF4-FFF2-40B4-BE49-F238E27FC236}">
                <a16:creationId xmlns:a16="http://schemas.microsoft.com/office/drawing/2014/main" id="{409937A7-0BE2-49B6-8DDA-2AD186AF5EDB}"/>
              </a:ext>
            </a:extLst>
          </p:cNvPr>
          <p:cNvSpPr/>
          <p:nvPr/>
        </p:nvSpPr>
        <p:spPr>
          <a:xfrm>
            <a:off x="808143" y="4021909"/>
            <a:ext cx="11214985" cy="461665"/>
          </a:xfrm>
          <a:prstGeom prst="rect">
            <a:avLst/>
          </a:prstGeom>
        </p:spPr>
        <p:txBody>
          <a:bodyPr wrap="square">
            <a:spAutoFit/>
          </a:bodyPr>
          <a:lstStyle/>
          <a:p>
            <a:r>
              <a:rPr lang="de-DE"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Ich, zum Beispiel, will weniger Fleisch und mehr Obst und Gemüse essen. </a:t>
            </a:r>
            <a:endParaRPr lang="en-GB" sz="2400" dirty="0">
              <a:latin typeface="Century Gothic" panose="020B0502020202020204" pitchFamily="34" charset="0"/>
            </a:endParaRPr>
          </a:p>
        </p:txBody>
      </p:sp>
      <p:sp>
        <p:nvSpPr>
          <p:cNvPr id="7" name="Rectangle 6">
            <a:extLst>
              <a:ext uri="{FF2B5EF4-FFF2-40B4-BE49-F238E27FC236}">
                <a16:creationId xmlns:a16="http://schemas.microsoft.com/office/drawing/2014/main" id="{7751D3DB-4C12-4D3E-8966-9027D7B3CB0D}"/>
              </a:ext>
            </a:extLst>
          </p:cNvPr>
          <p:cNvSpPr/>
          <p:nvPr/>
        </p:nvSpPr>
        <p:spPr>
          <a:xfrm>
            <a:off x="891087" y="3125865"/>
            <a:ext cx="8404182" cy="461665"/>
          </a:xfrm>
          <a:prstGeom prst="rect">
            <a:avLst/>
          </a:prstGeom>
        </p:spPr>
        <p:txBody>
          <a:bodyPr wrap="square">
            <a:spAutoFit/>
          </a:bodyPr>
          <a:lstStyle/>
          <a:p>
            <a:r>
              <a:rPr lang="de-DE"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Es ist notwendig für den ganzen Planeten.</a:t>
            </a:r>
            <a:endParaRPr lang="en-GB" sz="2400" dirty="0">
              <a:latin typeface="Century Gothic" panose="020B0502020202020204" pitchFamily="34" charset="0"/>
            </a:endParaRPr>
          </a:p>
        </p:txBody>
      </p:sp>
      <p:sp>
        <p:nvSpPr>
          <p:cNvPr id="10" name="Action Button: Custom 16">
            <a:hlinkClick r:id="" action="ppaction://noaction" highlightClick="1">
              <a:snd r:embed="rId4" name="9.1.2.3 Slide 2 1.wav"/>
            </a:hlinkClick>
            <a:extLst>
              <a:ext uri="{FF2B5EF4-FFF2-40B4-BE49-F238E27FC236}">
                <a16:creationId xmlns:a16="http://schemas.microsoft.com/office/drawing/2014/main" id="{B00D580B-E2EC-4EE1-8AB4-2920D2DBF10B}"/>
              </a:ext>
            </a:extLst>
          </p:cNvPr>
          <p:cNvSpPr/>
          <p:nvPr/>
        </p:nvSpPr>
        <p:spPr>
          <a:xfrm>
            <a:off x="409048" y="139654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9.1.2.3 Slide 2 3.wav"/>
            </a:hlinkClick>
            <a:extLst>
              <a:ext uri="{FF2B5EF4-FFF2-40B4-BE49-F238E27FC236}">
                <a16:creationId xmlns:a16="http://schemas.microsoft.com/office/drawing/2014/main" id="{38F19291-4DBE-4B01-9734-90BB88F73F0C}"/>
              </a:ext>
            </a:extLst>
          </p:cNvPr>
          <p:cNvSpPr/>
          <p:nvPr/>
        </p:nvSpPr>
        <p:spPr>
          <a:xfrm>
            <a:off x="404689" y="31387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6" name="9.1.2.3 Slide 2 2.wav"/>
            </a:hlinkClick>
            <a:extLst>
              <a:ext uri="{FF2B5EF4-FFF2-40B4-BE49-F238E27FC236}">
                <a16:creationId xmlns:a16="http://schemas.microsoft.com/office/drawing/2014/main" id="{6448E264-B7CA-430B-8A1C-56341CF28172}"/>
              </a:ext>
            </a:extLst>
          </p:cNvPr>
          <p:cNvSpPr/>
          <p:nvPr/>
        </p:nvSpPr>
        <p:spPr>
          <a:xfrm>
            <a:off x="410087" y="223954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7" name="9.1.2.3 Slide 2 4.wav"/>
            </a:hlinkClick>
            <a:extLst>
              <a:ext uri="{FF2B5EF4-FFF2-40B4-BE49-F238E27FC236}">
                <a16:creationId xmlns:a16="http://schemas.microsoft.com/office/drawing/2014/main" id="{62114101-BF39-4ED8-99C7-CE15FEB46557}"/>
              </a:ext>
            </a:extLst>
          </p:cNvPr>
          <p:cNvSpPr/>
          <p:nvPr/>
        </p:nvSpPr>
        <p:spPr>
          <a:xfrm>
            <a:off x="397892" y="403734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8" name="9.1.2.3 Slide 2 5.wav"/>
            </a:hlinkClick>
            <a:extLst>
              <a:ext uri="{FF2B5EF4-FFF2-40B4-BE49-F238E27FC236}">
                <a16:creationId xmlns:a16="http://schemas.microsoft.com/office/drawing/2014/main" id="{FEC5E05C-2F53-404E-B6B8-648C59AC1E31}"/>
              </a:ext>
            </a:extLst>
          </p:cNvPr>
          <p:cNvSpPr/>
          <p:nvPr/>
        </p:nvSpPr>
        <p:spPr>
          <a:xfrm>
            <a:off x="397892" y="498637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9" name="9.1.2.3 Slide 2 6.wav"/>
            </a:hlinkClick>
            <a:extLst>
              <a:ext uri="{FF2B5EF4-FFF2-40B4-BE49-F238E27FC236}">
                <a16:creationId xmlns:a16="http://schemas.microsoft.com/office/drawing/2014/main" id="{ABBF2DFF-ADC1-4308-A2DE-F65FE22AFB3D}"/>
              </a:ext>
            </a:extLst>
          </p:cNvPr>
          <p:cNvSpPr/>
          <p:nvPr/>
        </p:nvSpPr>
        <p:spPr>
          <a:xfrm>
            <a:off x="412143" y="574311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TextBox 16">
            <a:extLst>
              <a:ext uri="{FF2B5EF4-FFF2-40B4-BE49-F238E27FC236}">
                <a16:creationId xmlns:a16="http://schemas.microsoft.com/office/drawing/2014/main" id="{806ED6C7-4B89-4BA7-8C2A-199DA2070A9E}"/>
              </a:ext>
            </a:extLst>
          </p:cNvPr>
          <p:cNvSpPr txBox="1"/>
          <p:nvPr/>
        </p:nvSpPr>
        <p:spPr>
          <a:xfrm>
            <a:off x="886555" y="1763334"/>
            <a:ext cx="10625088" cy="396199"/>
          </a:xfrm>
          <a:prstGeom prst="rect">
            <a:avLst/>
          </a:prstGeom>
          <a:noFill/>
        </p:spPr>
        <p:txBody>
          <a:bodyPr wrap="square" rtlCol="0">
            <a:spAutoFit/>
          </a:bodyPr>
          <a:lstStyle/>
          <a:p>
            <a:pPr>
              <a:lnSpc>
                <a:spcPct val="107000"/>
              </a:lnSpc>
              <a:spcAft>
                <a:spcPts val="800"/>
              </a:spcAft>
            </a:pP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We must protect the environment. That is a very important project! </a:t>
            </a:r>
          </a:p>
        </p:txBody>
      </p:sp>
      <p:sp>
        <p:nvSpPr>
          <p:cNvPr id="9" name="Rectangle: Rounded Corners 8">
            <a:extLst>
              <a:ext uri="{FF2B5EF4-FFF2-40B4-BE49-F238E27FC236}">
                <a16:creationId xmlns:a16="http://schemas.microsoft.com/office/drawing/2014/main" id="{E33E1293-29A4-440D-B3B3-96A6446C1D4A}"/>
              </a:ext>
            </a:extLst>
          </p:cNvPr>
          <p:cNvSpPr/>
          <p:nvPr/>
        </p:nvSpPr>
        <p:spPr>
          <a:xfrm>
            <a:off x="1420586" y="1396548"/>
            <a:ext cx="1191985"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18" name="Rectangle: Rounded Corners 17">
            <a:extLst>
              <a:ext uri="{FF2B5EF4-FFF2-40B4-BE49-F238E27FC236}">
                <a16:creationId xmlns:a16="http://schemas.microsoft.com/office/drawing/2014/main" id="{5A429F43-C479-403F-95DB-3C08F3B60675}"/>
              </a:ext>
            </a:extLst>
          </p:cNvPr>
          <p:cNvSpPr/>
          <p:nvPr/>
        </p:nvSpPr>
        <p:spPr>
          <a:xfrm>
            <a:off x="4397829" y="1399770"/>
            <a:ext cx="1305358" cy="4219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_______</a:t>
            </a:r>
          </a:p>
        </p:txBody>
      </p:sp>
      <p:sp>
        <p:nvSpPr>
          <p:cNvPr id="21" name="Rectangle: Rounded Corners 20">
            <a:extLst>
              <a:ext uri="{FF2B5EF4-FFF2-40B4-BE49-F238E27FC236}">
                <a16:creationId xmlns:a16="http://schemas.microsoft.com/office/drawing/2014/main" id="{2735AD32-7577-4E2D-B51C-8C1EA53FECDF}"/>
              </a:ext>
            </a:extLst>
          </p:cNvPr>
          <p:cNvSpPr/>
          <p:nvPr/>
        </p:nvSpPr>
        <p:spPr>
          <a:xfrm>
            <a:off x="9549147" y="1431766"/>
            <a:ext cx="1057172"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a:t>
            </a:r>
          </a:p>
        </p:txBody>
      </p:sp>
      <p:cxnSp>
        <p:nvCxnSpPr>
          <p:cNvPr id="23" name="Straight Connector 22">
            <a:extLst>
              <a:ext uri="{FF2B5EF4-FFF2-40B4-BE49-F238E27FC236}">
                <a16:creationId xmlns:a16="http://schemas.microsoft.com/office/drawing/2014/main" id="{CF9227C8-09AC-427D-92AF-06399F7ACED8}"/>
              </a:ext>
            </a:extLst>
          </p:cNvPr>
          <p:cNvCxnSpPr/>
          <p:nvPr/>
        </p:nvCxnSpPr>
        <p:spPr>
          <a:xfrm>
            <a:off x="10135310" y="1754487"/>
            <a:ext cx="525683"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25" name="Speech Bubble: Rectangle with Corners Rounded 24">
            <a:extLst>
              <a:ext uri="{FF2B5EF4-FFF2-40B4-BE49-F238E27FC236}">
                <a16:creationId xmlns:a16="http://schemas.microsoft.com/office/drawing/2014/main" id="{964C2C77-AD68-4F8C-900C-FDEFFD99B3D7}"/>
              </a:ext>
            </a:extLst>
          </p:cNvPr>
          <p:cNvSpPr/>
          <p:nvPr/>
        </p:nvSpPr>
        <p:spPr>
          <a:xfrm>
            <a:off x="9781176" y="694354"/>
            <a:ext cx="2176149" cy="722070"/>
          </a:xfrm>
          <a:prstGeom prst="wedgeRoundRectCallout">
            <a:avLst>
              <a:gd name="adj1" fmla="val -64873"/>
              <a:gd name="adj2" fmla="val 400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Betonung</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 stress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2D23D566-4A6C-407B-9105-02EA3780BA09}"/>
              </a:ext>
            </a:extLst>
          </p:cNvPr>
          <p:cNvSpPr/>
          <p:nvPr/>
        </p:nvSpPr>
        <p:spPr>
          <a:xfrm>
            <a:off x="897524" y="2220564"/>
            <a:ext cx="11242222" cy="461665"/>
          </a:xfrm>
          <a:prstGeom prst="rect">
            <a:avLst/>
          </a:prstGeom>
        </p:spPr>
        <p:txBody>
          <a:bodyPr wrap="square">
            <a:spAutoFit/>
          </a:bodyPr>
          <a:lstStyle/>
          <a:p>
            <a:r>
              <a:rPr lang="de-DE"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Wir sollen alle helfen – die globale Situation ist schlecht.</a:t>
            </a:r>
            <a:endParaRPr lang="en-GB" sz="2400" dirty="0">
              <a:latin typeface="Century Gothic" panose="020B0502020202020204" pitchFamily="34" charset="0"/>
            </a:endParaRPr>
          </a:p>
        </p:txBody>
      </p:sp>
      <p:sp>
        <p:nvSpPr>
          <p:cNvPr id="27" name="TextBox 26">
            <a:extLst>
              <a:ext uri="{FF2B5EF4-FFF2-40B4-BE49-F238E27FC236}">
                <a16:creationId xmlns:a16="http://schemas.microsoft.com/office/drawing/2014/main" id="{5CD08F10-264E-47C6-9CE1-FB9806CF6273}"/>
              </a:ext>
            </a:extLst>
          </p:cNvPr>
          <p:cNvSpPr txBox="1"/>
          <p:nvPr/>
        </p:nvSpPr>
        <p:spPr>
          <a:xfrm>
            <a:off x="893165" y="2630907"/>
            <a:ext cx="10625088" cy="396199"/>
          </a:xfrm>
          <a:prstGeom prst="rect">
            <a:avLst/>
          </a:prstGeom>
          <a:noFill/>
        </p:spPr>
        <p:txBody>
          <a:bodyPr wrap="square" rtlCol="0">
            <a:spAutoFit/>
          </a:bodyPr>
          <a:lstStyle/>
          <a:p>
            <a:pPr>
              <a:lnSpc>
                <a:spcPct val="107000"/>
              </a:lnSpc>
              <a:spcAft>
                <a:spcPts val="800"/>
              </a:spcAft>
            </a:pP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We should all help – the global situation is bad. </a:t>
            </a:r>
          </a:p>
        </p:txBody>
      </p:sp>
      <p:sp>
        <p:nvSpPr>
          <p:cNvPr id="28" name="Rectangle: Rounded Corners 27">
            <a:extLst>
              <a:ext uri="{FF2B5EF4-FFF2-40B4-BE49-F238E27FC236}">
                <a16:creationId xmlns:a16="http://schemas.microsoft.com/office/drawing/2014/main" id="{FC246E45-4C87-4967-9878-FC3A7F846324}"/>
              </a:ext>
            </a:extLst>
          </p:cNvPr>
          <p:cNvSpPr/>
          <p:nvPr/>
        </p:nvSpPr>
        <p:spPr>
          <a:xfrm>
            <a:off x="1427183" y="2231216"/>
            <a:ext cx="971999" cy="369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a:t>
            </a:r>
          </a:p>
        </p:txBody>
      </p:sp>
      <p:sp>
        <p:nvSpPr>
          <p:cNvPr id="29" name="Rectangle: Rounded Corners 28">
            <a:extLst>
              <a:ext uri="{FF2B5EF4-FFF2-40B4-BE49-F238E27FC236}">
                <a16:creationId xmlns:a16="http://schemas.microsoft.com/office/drawing/2014/main" id="{7CBD20F7-57F3-468A-9251-6F4E0643878E}"/>
              </a:ext>
            </a:extLst>
          </p:cNvPr>
          <p:cNvSpPr/>
          <p:nvPr/>
        </p:nvSpPr>
        <p:spPr>
          <a:xfrm>
            <a:off x="4859194" y="2264211"/>
            <a:ext cx="1203339" cy="36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a:t>
            </a:r>
          </a:p>
        </p:txBody>
      </p:sp>
      <p:sp>
        <p:nvSpPr>
          <p:cNvPr id="30" name="Rectangle: Rounded Corners 29">
            <a:extLst>
              <a:ext uri="{FF2B5EF4-FFF2-40B4-BE49-F238E27FC236}">
                <a16:creationId xmlns:a16="http://schemas.microsoft.com/office/drawing/2014/main" id="{85F505D5-54E4-4EEC-ABEE-6EB7ECDDA9E9}"/>
              </a:ext>
            </a:extLst>
          </p:cNvPr>
          <p:cNvSpPr/>
          <p:nvPr/>
        </p:nvSpPr>
        <p:spPr>
          <a:xfrm>
            <a:off x="6045280" y="2221258"/>
            <a:ext cx="1388138" cy="4045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a:t>
            </a:r>
          </a:p>
        </p:txBody>
      </p:sp>
      <p:cxnSp>
        <p:nvCxnSpPr>
          <p:cNvPr id="31" name="Straight Connector 30">
            <a:extLst>
              <a:ext uri="{FF2B5EF4-FFF2-40B4-BE49-F238E27FC236}">
                <a16:creationId xmlns:a16="http://schemas.microsoft.com/office/drawing/2014/main" id="{94597648-2F9A-46E9-9428-898BBD9912B1}"/>
              </a:ext>
            </a:extLst>
          </p:cNvPr>
          <p:cNvCxnSpPr>
            <a:cxnSpLocks/>
          </p:cNvCxnSpPr>
          <p:nvPr/>
        </p:nvCxnSpPr>
        <p:spPr>
          <a:xfrm>
            <a:off x="5571356" y="2600507"/>
            <a:ext cx="173574"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D90698B-DEC2-49FD-953C-F7E18FF0C2A2}"/>
              </a:ext>
            </a:extLst>
          </p:cNvPr>
          <p:cNvCxnSpPr>
            <a:cxnSpLocks/>
          </p:cNvCxnSpPr>
          <p:nvPr/>
        </p:nvCxnSpPr>
        <p:spPr>
          <a:xfrm>
            <a:off x="7046817" y="2600507"/>
            <a:ext cx="286675"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F4D19F0-CC8A-4FF8-B966-7840526B8388}"/>
              </a:ext>
            </a:extLst>
          </p:cNvPr>
          <p:cNvSpPr txBox="1"/>
          <p:nvPr/>
        </p:nvSpPr>
        <p:spPr>
          <a:xfrm>
            <a:off x="892126" y="3511956"/>
            <a:ext cx="10625088" cy="396199"/>
          </a:xfrm>
          <a:prstGeom prst="rect">
            <a:avLst/>
          </a:prstGeom>
          <a:noFill/>
        </p:spPr>
        <p:txBody>
          <a:bodyPr wrap="square" rtlCol="0">
            <a:spAutoFit/>
          </a:bodyPr>
          <a:lstStyle/>
          <a:p>
            <a:pPr>
              <a:lnSpc>
                <a:spcPct val="107000"/>
              </a:lnSpc>
              <a:spcAft>
                <a:spcPts val="800"/>
              </a:spcAft>
            </a:pP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It is necessary for the whole planet.</a:t>
            </a:r>
          </a:p>
        </p:txBody>
      </p:sp>
      <p:sp>
        <p:nvSpPr>
          <p:cNvPr id="37" name="Rectangle: Rounded Corners 36">
            <a:extLst>
              <a:ext uri="{FF2B5EF4-FFF2-40B4-BE49-F238E27FC236}">
                <a16:creationId xmlns:a16="http://schemas.microsoft.com/office/drawing/2014/main" id="{C78D24A8-A014-4EBE-A09E-8A5FD3B5F7A6}"/>
              </a:ext>
            </a:extLst>
          </p:cNvPr>
          <p:cNvSpPr/>
          <p:nvPr/>
        </p:nvSpPr>
        <p:spPr>
          <a:xfrm>
            <a:off x="1684053" y="3170079"/>
            <a:ext cx="1642423" cy="42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a:t>
            </a:r>
          </a:p>
        </p:txBody>
      </p:sp>
      <p:sp>
        <p:nvSpPr>
          <p:cNvPr id="38" name="Rectangle: Rounded Corners 37">
            <a:extLst>
              <a:ext uri="{FF2B5EF4-FFF2-40B4-BE49-F238E27FC236}">
                <a16:creationId xmlns:a16="http://schemas.microsoft.com/office/drawing/2014/main" id="{6523E412-E1FE-442C-804C-042B860E7937}"/>
              </a:ext>
            </a:extLst>
          </p:cNvPr>
          <p:cNvSpPr/>
          <p:nvPr/>
        </p:nvSpPr>
        <p:spPr>
          <a:xfrm>
            <a:off x="4528755" y="3152074"/>
            <a:ext cx="1167993" cy="42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a:t>
            </a:r>
          </a:p>
        </p:txBody>
      </p:sp>
      <p:sp>
        <p:nvSpPr>
          <p:cNvPr id="39" name="Rectangle: Rounded Corners 38">
            <a:extLst>
              <a:ext uri="{FF2B5EF4-FFF2-40B4-BE49-F238E27FC236}">
                <a16:creationId xmlns:a16="http://schemas.microsoft.com/office/drawing/2014/main" id="{41E440FF-CCBB-4A08-A623-C80ED10C62C2}"/>
              </a:ext>
            </a:extLst>
          </p:cNvPr>
          <p:cNvSpPr/>
          <p:nvPr/>
        </p:nvSpPr>
        <p:spPr>
          <a:xfrm>
            <a:off x="5664553" y="3165200"/>
            <a:ext cx="1339271" cy="42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a:t>
            </a:r>
          </a:p>
        </p:txBody>
      </p:sp>
      <p:cxnSp>
        <p:nvCxnSpPr>
          <p:cNvPr id="40" name="Straight Connector 39">
            <a:extLst>
              <a:ext uri="{FF2B5EF4-FFF2-40B4-BE49-F238E27FC236}">
                <a16:creationId xmlns:a16="http://schemas.microsoft.com/office/drawing/2014/main" id="{1CEAF696-4CD6-45A0-94B6-AD2749FE493D}"/>
              </a:ext>
            </a:extLst>
          </p:cNvPr>
          <p:cNvCxnSpPr>
            <a:cxnSpLocks/>
          </p:cNvCxnSpPr>
          <p:nvPr/>
        </p:nvCxnSpPr>
        <p:spPr>
          <a:xfrm>
            <a:off x="6362748" y="3511956"/>
            <a:ext cx="286675"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B0D8CD8B-3D47-4E29-83C9-D34D86AA5420}"/>
              </a:ext>
            </a:extLst>
          </p:cNvPr>
          <p:cNvSpPr/>
          <p:nvPr/>
        </p:nvSpPr>
        <p:spPr>
          <a:xfrm>
            <a:off x="2142863" y="4102789"/>
            <a:ext cx="1203225" cy="3458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a:t>
            </a:r>
          </a:p>
        </p:txBody>
      </p:sp>
      <p:sp>
        <p:nvSpPr>
          <p:cNvPr id="43" name="Rectangle: Rounded Corners 42">
            <a:extLst>
              <a:ext uri="{FF2B5EF4-FFF2-40B4-BE49-F238E27FC236}">
                <a16:creationId xmlns:a16="http://schemas.microsoft.com/office/drawing/2014/main" id="{B3975E12-5932-48CC-AA69-74AC416086A3}"/>
              </a:ext>
            </a:extLst>
          </p:cNvPr>
          <p:cNvSpPr/>
          <p:nvPr/>
        </p:nvSpPr>
        <p:spPr>
          <a:xfrm>
            <a:off x="5251762" y="4044830"/>
            <a:ext cx="1082426" cy="42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a:t>
            </a:r>
          </a:p>
        </p:txBody>
      </p:sp>
      <p:sp>
        <p:nvSpPr>
          <p:cNvPr id="44" name="Rectangle: Rounded Corners 43">
            <a:extLst>
              <a:ext uri="{FF2B5EF4-FFF2-40B4-BE49-F238E27FC236}">
                <a16:creationId xmlns:a16="http://schemas.microsoft.com/office/drawing/2014/main" id="{553554A7-BBD4-4348-96A6-15853DE4C170}"/>
              </a:ext>
            </a:extLst>
          </p:cNvPr>
          <p:cNvSpPr/>
          <p:nvPr/>
        </p:nvSpPr>
        <p:spPr>
          <a:xfrm>
            <a:off x="9277150" y="4013420"/>
            <a:ext cx="1406304" cy="42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a:t>
            </a:r>
          </a:p>
        </p:txBody>
      </p:sp>
      <p:sp>
        <p:nvSpPr>
          <p:cNvPr id="45" name="TextBox 44">
            <a:extLst>
              <a:ext uri="{FF2B5EF4-FFF2-40B4-BE49-F238E27FC236}">
                <a16:creationId xmlns:a16="http://schemas.microsoft.com/office/drawing/2014/main" id="{1DCF0EF1-4062-4F86-8C3B-109DB52A6ACA}"/>
              </a:ext>
            </a:extLst>
          </p:cNvPr>
          <p:cNvSpPr txBox="1"/>
          <p:nvPr/>
        </p:nvSpPr>
        <p:spPr>
          <a:xfrm>
            <a:off x="872999" y="4447799"/>
            <a:ext cx="10625088" cy="396199"/>
          </a:xfrm>
          <a:prstGeom prst="rect">
            <a:avLst/>
          </a:prstGeom>
          <a:noFill/>
        </p:spPr>
        <p:txBody>
          <a:bodyPr wrap="square" rtlCol="0">
            <a:spAutoFit/>
          </a:bodyPr>
          <a:lstStyle/>
          <a:p>
            <a:pPr>
              <a:lnSpc>
                <a:spcPct val="107000"/>
              </a:lnSpc>
              <a:spcAft>
                <a:spcPts val="800"/>
              </a:spcAft>
            </a:pP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 for example, want to eat less meat and more fruit and vegetables.</a:t>
            </a:r>
          </a:p>
        </p:txBody>
      </p:sp>
      <p:sp>
        <p:nvSpPr>
          <p:cNvPr id="46" name="Rectangle 45">
            <a:extLst>
              <a:ext uri="{FF2B5EF4-FFF2-40B4-BE49-F238E27FC236}">
                <a16:creationId xmlns:a16="http://schemas.microsoft.com/office/drawing/2014/main" id="{D7D62AAE-5809-4EA7-90C4-B72097A4E6B0}"/>
              </a:ext>
            </a:extLst>
          </p:cNvPr>
          <p:cNvSpPr/>
          <p:nvPr/>
        </p:nvSpPr>
        <p:spPr>
          <a:xfrm>
            <a:off x="808143" y="4921287"/>
            <a:ext cx="11866250" cy="461665"/>
          </a:xfrm>
          <a:prstGeom prst="rect">
            <a:avLst/>
          </a:prstGeom>
        </p:spPr>
        <p:txBody>
          <a:bodyPr wrap="square">
            <a:spAutoFit/>
          </a:bodyPr>
          <a:lstStyle/>
          <a:p>
            <a:r>
              <a:rPr lang="de-DE"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Das ist gesund, nicht schwierig und hat positive Konsequenzen! </a:t>
            </a:r>
            <a:endParaRPr lang="en-GB" sz="2400" dirty="0">
              <a:latin typeface="Century Gothic" panose="020B0502020202020204" pitchFamily="34" charset="0"/>
            </a:endParaRPr>
          </a:p>
        </p:txBody>
      </p:sp>
      <p:sp>
        <p:nvSpPr>
          <p:cNvPr id="47" name="TextBox 46">
            <a:extLst>
              <a:ext uri="{FF2B5EF4-FFF2-40B4-BE49-F238E27FC236}">
                <a16:creationId xmlns:a16="http://schemas.microsoft.com/office/drawing/2014/main" id="{199F8600-E8CC-4080-BC80-7C58A36BAA8B}"/>
              </a:ext>
            </a:extLst>
          </p:cNvPr>
          <p:cNvSpPr txBox="1"/>
          <p:nvPr/>
        </p:nvSpPr>
        <p:spPr>
          <a:xfrm>
            <a:off x="872999" y="5297583"/>
            <a:ext cx="10625088" cy="396199"/>
          </a:xfrm>
          <a:prstGeom prst="rect">
            <a:avLst/>
          </a:prstGeom>
          <a:noFill/>
        </p:spPr>
        <p:txBody>
          <a:bodyPr wrap="square" rtlCol="0">
            <a:spAutoFit/>
          </a:bodyPr>
          <a:lstStyle/>
          <a:p>
            <a:pPr>
              <a:lnSpc>
                <a:spcPct val="107000"/>
              </a:lnSpc>
              <a:spcAft>
                <a:spcPts val="8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That is healthy, not difficult, and has positive consequences!</a:t>
            </a:r>
            <a:endPar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8" name="Rectangle 47">
            <a:extLst>
              <a:ext uri="{FF2B5EF4-FFF2-40B4-BE49-F238E27FC236}">
                <a16:creationId xmlns:a16="http://schemas.microsoft.com/office/drawing/2014/main" id="{5350612C-488B-41A6-ABDB-EE4050B0568C}"/>
              </a:ext>
            </a:extLst>
          </p:cNvPr>
          <p:cNvSpPr/>
          <p:nvPr/>
        </p:nvSpPr>
        <p:spPr>
          <a:xfrm>
            <a:off x="872999" y="5720269"/>
            <a:ext cx="11866250" cy="461665"/>
          </a:xfrm>
          <a:prstGeom prst="rect">
            <a:avLst/>
          </a:prstGeom>
        </p:spPr>
        <p:txBody>
          <a:bodyPr wrap="square">
            <a:spAutoFit/>
          </a:bodyPr>
          <a:lstStyle/>
          <a:p>
            <a:r>
              <a:rPr lang="de-DE"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Was wirst du für eine Rolle spielen?</a:t>
            </a:r>
            <a:endParaRPr lang="en-GB" sz="2400" dirty="0">
              <a:latin typeface="Century Gothic" panose="020B0502020202020204" pitchFamily="34" charset="0"/>
            </a:endParaRPr>
          </a:p>
        </p:txBody>
      </p:sp>
      <p:sp>
        <p:nvSpPr>
          <p:cNvPr id="49" name="TextBox 48">
            <a:extLst>
              <a:ext uri="{FF2B5EF4-FFF2-40B4-BE49-F238E27FC236}">
                <a16:creationId xmlns:a16="http://schemas.microsoft.com/office/drawing/2014/main" id="{053A3E8B-7862-4118-8186-5952DC06B3AB}"/>
              </a:ext>
            </a:extLst>
          </p:cNvPr>
          <p:cNvSpPr txBox="1"/>
          <p:nvPr/>
        </p:nvSpPr>
        <p:spPr>
          <a:xfrm>
            <a:off x="872999" y="6047658"/>
            <a:ext cx="10625088" cy="396199"/>
          </a:xfrm>
          <a:prstGeom prst="rect">
            <a:avLst/>
          </a:prstGeom>
          <a:noFill/>
        </p:spPr>
        <p:txBody>
          <a:bodyPr wrap="square" rtlCol="0">
            <a:spAutoFit/>
          </a:bodyPr>
          <a:lstStyle/>
          <a:p>
            <a:pPr>
              <a:lnSpc>
                <a:spcPct val="107000"/>
              </a:lnSpc>
              <a:spcAft>
                <a:spcPts val="8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What (kind of ) role will you play?</a:t>
            </a:r>
            <a:endPar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0" name="Rectangle: Rounded Corners 49">
            <a:extLst>
              <a:ext uri="{FF2B5EF4-FFF2-40B4-BE49-F238E27FC236}">
                <a16:creationId xmlns:a16="http://schemas.microsoft.com/office/drawing/2014/main" id="{DA5902EE-910F-4793-99C3-0E61A6EAAD2A}"/>
              </a:ext>
            </a:extLst>
          </p:cNvPr>
          <p:cNvSpPr/>
          <p:nvPr/>
        </p:nvSpPr>
        <p:spPr>
          <a:xfrm>
            <a:off x="3953182" y="5004029"/>
            <a:ext cx="1464207" cy="320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a:t>
            </a:r>
          </a:p>
        </p:txBody>
      </p:sp>
      <p:sp>
        <p:nvSpPr>
          <p:cNvPr id="51" name="Rectangle: Rounded Corners 50">
            <a:extLst>
              <a:ext uri="{FF2B5EF4-FFF2-40B4-BE49-F238E27FC236}">
                <a16:creationId xmlns:a16="http://schemas.microsoft.com/office/drawing/2014/main" id="{59063ABF-1781-447F-A20C-C21AB64BB0AA}"/>
              </a:ext>
            </a:extLst>
          </p:cNvPr>
          <p:cNvSpPr/>
          <p:nvPr/>
        </p:nvSpPr>
        <p:spPr>
          <a:xfrm>
            <a:off x="6676375" y="5028849"/>
            <a:ext cx="1196953" cy="2922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a:t>
            </a:r>
          </a:p>
        </p:txBody>
      </p:sp>
      <p:sp>
        <p:nvSpPr>
          <p:cNvPr id="52" name="Rectangle: Rounded Corners 51">
            <a:extLst>
              <a:ext uri="{FF2B5EF4-FFF2-40B4-BE49-F238E27FC236}">
                <a16:creationId xmlns:a16="http://schemas.microsoft.com/office/drawing/2014/main" id="{B4F02714-EAF0-40F7-98A1-A282F5942489}"/>
              </a:ext>
            </a:extLst>
          </p:cNvPr>
          <p:cNvSpPr/>
          <p:nvPr/>
        </p:nvSpPr>
        <p:spPr>
          <a:xfrm>
            <a:off x="7937675" y="4973892"/>
            <a:ext cx="2164033" cy="3612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______</a:t>
            </a:r>
          </a:p>
        </p:txBody>
      </p:sp>
      <p:cxnSp>
        <p:nvCxnSpPr>
          <p:cNvPr id="53" name="Straight Connector 52">
            <a:extLst>
              <a:ext uri="{FF2B5EF4-FFF2-40B4-BE49-F238E27FC236}">
                <a16:creationId xmlns:a16="http://schemas.microsoft.com/office/drawing/2014/main" id="{2F40296E-0837-4D70-AE3A-7E9A2D3533BA}"/>
              </a:ext>
            </a:extLst>
          </p:cNvPr>
          <p:cNvCxnSpPr>
            <a:cxnSpLocks/>
          </p:cNvCxnSpPr>
          <p:nvPr/>
        </p:nvCxnSpPr>
        <p:spPr>
          <a:xfrm>
            <a:off x="7433418" y="5331260"/>
            <a:ext cx="286675"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BE634A4-7377-4166-9B98-215C1C9EC4B9}"/>
              </a:ext>
            </a:extLst>
          </p:cNvPr>
          <p:cNvCxnSpPr>
            <a:cxnSpLocks/>
          </p:cNvCxnSpPr>
          <p:nvPr/>
        </p:nvCxnSpPr>
        <p:spPr>
          <a:xfrm>
            <a:off x="9295269" y="5335138"/>
            <a:ext cx="286675"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5C9CCAF4-2086-4F65-8F4C-4D6EF3E079BD}"/>
              </a:ext>
            </a:extLst>
          </p:cNvPr>
          <p:cNvSpPr/>
          <p:nvPr/>
        </p:nvSpPr>
        <p:spPr>
          <a:xfrm>
            <a:off x="1659013" y="5783318"/>
            <a:ext cx="715129" cy="320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a:t>
            </a:r>
          </a:p>
        </p:txBody>
      </p:sp>
      <p:sp>
        <p:nvSpPr>
          <p:cNvPr id="56" name="Rectangle: Rounded Corners 55">
            <a:extLst>
              <a:ext uri="{FF2B5EF4-FFF2-40B4-BE49-F238E27FC236}">
                <a16:creationId xmlns:a16="http://schemas.microsoft.com/office/drawing/2014/main" id="{ED7A5732-2616-4E0E-AFDB-7ECA64730FD9}"/>
              </a:ext>
            </a:extLst>
          </p:cNvPr>
          <p:cNvSpPr/>
          <p:nvPr/>
        </p:nvSpPr>
        <p:spPr>
          <a:xfrm>
            <a:off x="2817668" y="5775593"/>
            <a:ext cx="493793" cy="320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a:t>
            </a:r>
          </a:p>
        </p:txBody>
      </p:sp>
      <p:sp>
        <p:nvSpPr>
          <p:cNvPr id="57" name="Rectangle: Rounded Corners 56">
            <a:extLst>
              <a:ext uri="{FF2B5EF4-FFF2-40B4-BE49-F238E27FC236}">
                <a16:creationId xmlns:a16="http://schemas.microsoft.com/office/drawing/2014/main" id="{AA911C8C-FF4D-4859-9546-95E3B8252146}"/>
              </a:ext>
            </a:extLst>
          </p:cNvPr>
          <p:cNvSpPr/>
          <p:nvPr/>
        </p:nvSpPr>
        <p:spPr>
          <a:xfrm>
            <a:off x="4042531" y="5774422"/>
            <a:ext cx="710595" cy="320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____</a:t>
            </a:r>
          </a:p>
        </p:txBody>
      </p:sp>
      <p:pic>
        <p:nvPicPr>
          <p:cNvPr id="59" name="Picture 58" descr="A picture containing text, sign, person, outdoor&#10;&#10;Description automatically generated">
            <a:extLst>
              <a:ext uri="{FF2B5EF4-FFF2-40B4-BE49-F238E27FC236}">
                <a16:creationId xmlns:a16="http://schemas.microsoft.com/office/drawing/2014/main" id="{6C0B634F-113E-4E17-BDD6-992E45179AC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56847" y="2360006"/>
            <a:ext cx="2166281" cy="1447572"/>
          </a:xfrm>
          <a:prstGeom prst="rect">
            <a:avLst/>
          </a:prstGeom>
        </p:spPr>
      </p:pic>
      <p:sp>
        <p:nvSpPr>
          <p:cNvPr id="60" name="Speech Bubble: Rectangle with Corners Rounded 59">
            <a:extLst>
              <a:ext uri="{FF2B5EF4-FFF2-40B4-BE49-F238E27FC236}">
                <a16:creationId xmlns:a16="http://schemas.microsoft.com/office/drawing/2014/main" id="{6F613F9B-6167-4EE6-80CA-2678DD04DF00}"/>
              </a:ext>
            </a:extLst>
          </p:cNvPr>
          <p:cNvSpPr/>
          <p:nvPr/>
        </p:nvSpPr>
        <p:spPr>
          <a:xfrm>
            <a:off x="10303861" y="5460241"/>
            <a:ext cx="1814807" cy="743878"/>
          </a:xfrm>
          <a:prstGeom prst="wedgeRoundRectCallout">
            <a:avLst>
              <a:gd name="adj1" fmla="val -63556"/>
              <a:gd name="adj2" fmla="val -294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qu</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/kw/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zB</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a:t>
            </a:r>
            <a:r>
              <a:rPr kumimoji="0" lang="en-GB" sz="2000" b="1" i="0" strike="noStrike" kern="1200" cap="none" spc="0" normalizeH="0" baseline="0" noProof="0" dirty="0" err="1">
                <a:ln>
                  <a:noFill/>
                </a:ln>
                <a:solidFill>
                  <a:prstClr val="white"/>
                </a:solidFill>
                <a:effectLst/>
                <a:uLnTx/>
                <a:uFillTx/>
                <a:latin typeface="Century Gothic" panose="020F0302020204030204"/>
                <a:ea typeface="+mn-ea"/>
                <a:cs typeface="+mn-cs"/>
              </a:rPr>
              <a:t>qu</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em</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5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5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5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57"/>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P spid="18" grpId="0" animBg="1"/>
      <p:bldP spid="21" grpId="0" animBg="1"/>
      <p:bldP spid="25" grpId="0" animBg="1"/>
      <p:bldP spid="27" grpId="0"/>
      <p:bldP spid="28" grpId="0" animBg="1"/>
      <p:bldP spid="29" grpId="0" animBg="1"/>
      <p:bldP spid="30" grpId="0" animBg="1"/>
      <p:bldP spid="36" grpId="0"/>
      <p:bldP spid="37" grpId="0" animBg="1"/>
      <p:bldP spid="38" grpId="0" animBg="1"/>
      <p:bldP spid="39" grpId="0" animBg="1"/>
      <p:bldP spid="42" grpId="0" animBg="1"/>
      <p:bldP spid="43" grpId="0" animBg="1"/>
      <p:bldP spid="44" grpId="0" animBg="1"/>
      <p:bldP spid="45" grpId="0"/>
      <p:bldP spid="47" grpId="0"/>
      <p:bldP spid="49" grpId="0"/>
      <p:bldP spid="50" grpId="0" animBg="1"/>
      <p:bldP spid="51" grpId="0" animBg="1"/>
      <p:bldP spid="52" grpId="0" animBg="1"/>
      <p:bldP spid="55" grpId="0" animBg="1"/>
      <p:bldP spid="56" grpId="0" animBg="1"/>
      <p:bldP spid="57" grpId="0" animBg="1"/>
      <p:bldP spid="6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87382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71849" y="1731994"/>
            <a:ext cx="9455246" cy="2677656"/>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02060"/>
                </a:solidFill>
                <a:effectLst/>
                <a:uLnTx/>
                <a:uFillTx/>
                <a:latin typeface="Century Gothic" panose="020F0302020204030204"/>
                <a:ea typeface="+mn-ea"/>
                <a:cs typeface="+mn-cs"/>
              </a:rPr>
              <a:t>Luisa-Marie Neubauer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ist eine deutsche </a:t>
            </a:r>
            <a:r>
              <a:rPr kumimoji="0" lang="de-DE" sz="2400" b="0" i="0" u="none" strike="noStrike" kern="1200" cap="none" spc="0" normalizeH="0" baseline="0" noProof="0" dirty="0">
                <a:ln>
                  <a:noFill/>
                </a:ln>
                <a:solidFill>
                  <a:srgbClr val="FF6600"/>
                </a:solidFill>
                <a:effectLst/>
                <a:uLnTx/>
                <a:uFillTx/>
                <a:latin typeface="Century Gothic" panose="020F0302020204030204"/>
                <a:ea typeface="+mn-ea"/>
                <a:cs typeface="+mn-cs"/>
              </a:rPr>
              <a:t>Aktivistin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Sie ist Teil von der </a:t>
            </a:r>
            <a:r>
              <a:rPr kumimoji="0" lang="de-DE" sz="2400" b="0" i="0" u="none" strike="noStrike" kern="1200" cap="none" spc="0" normalizeH="0" baseline="0" noProof="0" dirty="0">
                <a:ln>
                  <a:noFill/>
                </a:ln>
                <a:solidFill>
                  <a:srgbClr val="FF6600"/>
                </a:solidFill>
                <a:effectLst/>
                <a:uLnTx/>
                <a:uFillTx/>
                <a:latin typeface="Century Gothic" panose="020F0302020204030204"/>
                <a:ea typeface="+mn-ea"/>
                <a:cs typeface="+mn-cs"/>
              </a:rPr>
              <a:t>Partei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Grünen‘ und hat großes </a:t>
            </a:r>
            <a:r>
              <a:rPr kumimoji="0" lang="de-DE" sz="2400" b="0" i="0" u="none" strike="noStrike" kern="1200" cap="none" spc="0" normalizeH="0" baseline="0" noProof="0" dirty="0">
                <a:ln>
                  <a:noFill/>
                </a:ln>
                <a:solidFill>
                  <a:srgbClr val="FF6600"/>
                </a:solidFill>
                <a:effectLst/>
                <a:uLnTx/>
                <a:uFillTx/>
                <a:latin typeface="Century Gothic" panose="020F0302020204030204"/>
                <a:ea typeface="+mn-ea"/>
                <a:cs typeface="+mn-cs"/>
              </a:rPr>
              <a:t>Interesse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de-DE" sz="2400" b="0" i="0" u="none" strike="noStrike" kern="1200" cap="none" spc="0" normalizeH="0" baseline="0" noProof="0" dirty="0">
                <a:ln>
                  <a:noFill/>
                </a:ln>
                <a:solidFill>
                  <a:srgbClr val="FF6600"/>
                </a:solidFill>
                <a:effectLst/>
                <a:uLnTx/>
                <a:uFillTx/>
                <a:latin typeface="Century Gothic" panose="020F0302020204030204"/>
                <a:ea typeface="+mn-ea"/>
                <a:cs typeface="+mn-cs"/>
              </a:rPr>
              <a:t>Klima*.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ist die </a:t>
            </a:r>
            <a:r>
              <a:rPr kumimoji="0" lang="de-DE" sz="2400" b="0" i="0" u="none" strike="noStrike" kern="1200" cap="none" spc="0" normalizeH="0" baseline="0" noProof="0" dirty="0">
                <a:ln>
                  <a:noFill/>
                </a:ln>
                <a:solidFill>
                  <a:srgbClr val="FF6600"/>
                </a:solidFill>
                <a:effectLst/>
                <a:uLnTx/>
                <a:uFillTx/>
                <a:latin typeface="Century Gothic" panose="020F0302020204030204"/>
                <a:ea typeface="+mn-ea"/>
                <a:cs typeface="+mn-cs"/>
              </a:rPr>
              <a:t>Organisatorin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von </a:t>
            </a:r>
            <a:r>
              <a:rPr kumimoji="0" lang="de-DE"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Fridays for Future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ist ein deutscher </a:t>
            </a:r>
            <a:r>
              <a:rPr kumimoji="0" lang="de-DE" sz="2400" b="0" i="0" u="none" strike="noStrike" kern="1200" cap="none" spc="0" normalizeH="0" baseline="0" noProof="0" dirty="0">
                <a:ln>
                  <a:noFill/>
                </a:ln>
                <a:solidFill>
                  <a:srgbClr val="FF6600"/>
                </a:solidFill>
                <a:effectLst/>
                <a:uLnTx/>
                <a:uFillTx/>
                <a:latin typeface="Century Gothic" panose="020F0302020204030204"/>
                <a:ea typeface="+mn-ea"/>
                <a:cs typeface="+mn-cs"/>
              </a:rPr>
              <a:t>Streik inspiriert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von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Greta Thunberg</a:t>
            </a:r>
            <a:r>
              <a:rPr lang="de-DE" sz="2400" dirty="0">
                <a:solidFill>
                  <a:srgbClr val="4472C4">
                    <a:lumMod val="50000"/>
                  </a:srgbClr>
                </a:solidFill>
                <a:latin typeface="Century Gothic" panose="020F0302020204030204"/>
              </a:rPr>
              <a:t>. Freitags gehen die Schüler als </a:t>
            </a:r>
            <a:r>
              <a:rPr lang="de-DE" sz="2400" dirty="0">
                <a:solidFill>
                  <a:srgbClr val="FF6600"/>
                </a:solidFill>
                <a:latin typeface="Century Gothic" panose="020B0502020202020204" pitchFamily="34" charset="0"/>
              </a:rPr>
              <a:t>Protest</a:t>
            </a:r>
            <a:r>
              <a:rPr lang="de-DE" sz="2400" dirty="0">
                <a:solidFill>
                  <a:srgbClr val="DAA520"/>
                </a:solidFill>
                <a:latin typeface="Century Gothic" panose="020B0502020202020204" pitchFamily="34" charset="0"/>
              </a:rPr>
              <a:t> </a:t>
            </a:r>
            <a:r>
              <a:rPr lang="de-DE" sz="2400" dirty="0">
                <a:solidFill>
                  <a:srgbClr val="4472C4">
                    <a:lumMod val="50000"/>
                  </a:srgbClr>
                </a:solidFill>
                <a:latin typeface="Century Gothic" panose="020F0302020204030204"/>
              </a:rPr>
              <a:t>nicht zur Schule.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026" name="Picture 2">
            <a:extLst>
              <a:ext uri="{FF2B5EF4-FFF2-40B4-BE49-F238E27FC236}">
                <a16:creationId xmlns:a16="http://schemas.microsoft.com/office/drawing/2014/main" id="{B6686428-FEE9-4DCF-A4FD-932CB9BB94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1826" y="1447375"/>
            <a:ext cx="2095500" cy="29622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8318FAA-BBB8-4C63-8552-831B48A86E2D}"/>
              </a:ext>
            </a:extLst>
          </p:cNvPr>
          <p:cNvSpPr txBox="1"/>
          <p:nvPr/>
        </p:nvSpPr>
        <p:spPr>
          <a:xfrm>
            <a:off x="2810863" y="166046"/>
            <a:ext cx="69162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text has some words you don’t yet know, but they are like English words. Be careful to use German pronunciation for them!</a:t>
            </a:r>
          </a:p>
        </p:txBody>
      </p:sp>
      <p:sp>
        <p:nvSpPr>
          <p:cNvPr id="9" name="Speech Bubble: Rectangle with Corners Rounded 8">
            <a:extLst>
              <a:ext uri="{FF2B5EF4-FFF2-40B4-BE49-F238E27FC236}">
                <a16:creationId xmlns:a16="http://schemas.microsoft.com/office/drawing/2014/main" id="{01C97BA7-331C-4428-A6E2-AC3A4B0A5E1D}"/>
              </a:ext>
            </a:extLst>
          </p:cNvPr>
          <p:cNvSpPr/>
          <p:nvPr/>
        </p:nvSpPr>
        <p:spPr>
          <a:xfrm>
            <a:off x="9197852" y="5846223"/>
            <a:ext cx="2759474" cy="401020"/>
          </a:xfrm>
          <a:prstGeom prst="wedgeRoundRectCallout">
            <a:avLst>
              <a:gd name="adj1" fmla="val 26529"/>
              <a:gd name="adj2" fmla="val -4457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Klima</a:t>
            </a:r>
            <a:r>
              <a:rPr lang="en-GB" sz="2000" dirty="0">
                <a:solidFill>
                  <a:prstClr val="white"/>
                </a:solidFill>
                <a:latin typeface="Century Gothic" panose="020B0502020202020204" pitchFamily="34" charset="0"/>
              </a:rPr>
              <a:t> – climate</a:t>
            </a:r>
            <a:endParaRPr kumimoji="0" lang="en-GB" sz="200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71FF20A2-B65A-4575-8950-D93B1CDC26EC}"/>
              </a:ext>
            </a:extLst>
          </p:cNvPr>
          <p:cNvSpPr/>
          <p:nvPr/>
        </p:nvSpPr>
        <p:spPr>
          <a:xfrm>
            <a:off x="9716007" y="4409650"/>
            <a:ext cx="2241319" cy="338554"/>
          </a:xfrm>
          <a:prstGeom prst="rect">
            <a:avLst/>
          </a:prstGeom>
        </p:spPr>
        <p:txBody>
          <a:bodyPr wrap="none">
            <a:spAutoFit/>
          </a:bodyPr>
          <a:lstStyle/>
          <a:p>
            <a:r>
              <a:rPr lang="en-GB" sz="1600" dirty="0" err="1">
                <a:solidFill>
                  <a:srgbClr val="1F4E79"/>
                </a:solidFill>
                <a:latin typeface="Century Gothic" panose="020B0502020202020204" pitchFamily="34" charset="0"/>
              </a:rPr>
              <a:t>Andol</a:t>
            </a:r>
            <a:r>
              <a:rPr lang="en-GB" sz="1600" dirty="0">
                <a:solidFill>
                  <a:srgbClr val="1F4E79"/>
                </a:solidFill>
                <a:latin typeface="Century Gothic" panose="020B0502020202020204" pitchFamily="34" charset="0"/>
              </a:rPr>
              <a:t>, CC BY-SA 4.0 </a:t>
            </a:r>
          </a:p>
        </p:txBody>
      </p:sp>
      <p:pic>
        <p:nvPicPr>
          <p:cNvPr id="8" name="9.1.2.3 Slide 24 ">
            <a:hlinkClick r:id="" action="ppaction://media"/>
            <a:extLst>
              <a:ext uri="{FF2B5EF4-FFF2-40B4-BE49-F238E27FC236}">
                <a16:creationId xmlns:a16="http://schemas.microsoft.com/office/drawing/2014/main" id="{390F83A0-FF8C-4A95-A66E-1E85549D8B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8731" y="4578927"/>
            <a:ext cx="1293813" cy="1293813"/>
          </a:xfrm>
          <a:prstGeom prst="rect">
            <a:avLst/>
          </a:prstGeom>
        </p:spPr>
      </p:pic>
    </p:spTree>
    <p:extLst>
      <p:ext uri="{BB962C8B-B14F-4D97-AF65-F5344CB8AC3E}">
        <p14:creationId xmlns:p14="http://schemas.microsoft.com/office/powerpoint/2010/main" val="151221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776537" cy="869950"/>
          </a:xfrm>
          <a:prstGeom prst="rect">
            <a:avLst/>
          </a:prstGeom>
        </p:spPr>
      </p:pic>
      <p:sp>
        <p:nvSpPr>
          <p:cNvPr id="4" name="Title 3"/>
          <p:cNvSpPr>
            <a:spLocks noGrp="1"/>
          </p:cNvSpPr>
          <p:nvPr>
            <p:ph type="title"/>
          </p:nvPr>
        </p:nvSpPr>
        <p:spPr>
          <a:xfrm>
            <a:off x="0" y="294041"/>
            <a:ext cx="4181707" cy="707849"/>
          </a:xfrm>
        </p:spPr>
        <p:txBody>
          <a:bodyPr>
            <a:normAutofit fontScale="90000"/>
          </a:bodyPr>
          <a:lstStyle/>
          <a:p>
            <a:r>
              <a:rPr lang="en-GB" sz="3600" b="1" dirty="0">
                <a:solidFill>
                  <a:schemeClr val="bg1"/>
                </a:solidFill>
              </a:rPr>
              <a:t>Eine Demonstration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group of people holding signs&#10;&#10;Description automatically generated with medium confidence">
            <a:extLst>
              <a:ext uri="{FF2B5EF4-FFF2-40B4-BE49-F238E27FC236}">
                <a16:creationId xmlns:a16="http://schemas.microsoft.com/office/drawing/2014/main" id="{84C72792-C1FE-44BB-A01D-D035ABA91C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2400" y="1411477"/>
            <a:ext cx="6807200" cy="4538134"/>
          </a:xfrm>
          <a:prstGeom prst="rect">
            <a:avLst/>
          </a:prstGeom>
        </p:spPr>
      </p:pic>
    </p:spTree>
    <p:extLst>
      <p:ext uri="{BB962C8B-B14F-4D97-AF65-F5344CB8AC3E}">
        <p14:creationId xmlns:p14="http://schemas.microsoft.com/office/powerpoint/2010/main" val="106104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190940" cy="707849"/>
          </a:xfrm>
          <a:prstGeom prst="rect">
            <a:avLst/>
          </a:prstGeom>
        </p:spPr>
      </p:pic>
      <p:sp>
        <p:nvSpPr>
          <p:cNvPr id="4" name="Title 3"/>
          <p:cNvSpPr>
            <a:spLocks noGrp="1"/>
          </p:cNvSpPr>
          <p:nvPr>
            <p:ph type="title"/>
          </p:nvPr>
        </p:nvSpPr>
        <p:spPr>
          <a:xfrm>
            <a:off x="0" y="231317"/>
            <a:ext cx="6228784" cy="707849"/>
          </a:xfrm>
        </p:spPr>
        <p:txBody>
          <a:bodyPr>
            <a:noAutofit/>
          </a:bodyPr>
          <a:lstStyle/>
          <a:p>
            <a:r>
              <a:rPr lang="en-GB" sz="3200" b="1" dirty="0" err="1">
                <a:solidFill>
                  <a:schemeClr val="bg1"/>
                </a:solidFill>
              </a:rPr>
              <a:t>Phonetik</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43355" y="247046"/>
            <a:ext cx="21139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98554" y="1271328"/>
            <a:ext cx="5722412" cy="4524315"/>
          </a:xfrm>
          <a:prstGeom prst="rect">
            <a:avLst/>
          </a:prstGeom>
          <a:noFill/>
        </p:spPr>
        <p:txBody>
          <a:bodyPr wrap="square" rtlCol="0">
            <a:spAutoFit/>
          </a:bodyPr>
          <a:lstStyle/>
          <a:p>
            <a:r>
              <a:rPr lang="de-DE" sz="2400" dirty="0">
                <a:solidFill>
                  <a:schemeClr val="accent5">
                    <a:lumMod val="50000"/>
                  </a:schemeClr>
                </a:solidFill>
                <a:latin typeface="Century Gothic" panose="020B0502020202020204" pitchFamily="34" charset="0"/>
              </a:rPr>
              <a:t>Schooljam – das Schülermu</a:t>
            </a:r>
            <a:r>
              <a:rPr lang="de-DE" sz="2400" u="sng" dirty="0">
                <a:solidFill>
                  <a:schemeClr val="accent5">
                    <a:lumMod val="50000"/>
                  </a:schemeClr>
                </a:solidFill>
                <a:latin typeface="Century Gothic" panose="020B0502020202020204" pitchFamily="34" charset="0"/>
              </a:rPr>
              <a:t>sik</a:t>
            </a:r>
            <a:r>
              <a:rPr lang="de-DE" sz="2400" dirty="0">
                <a:solidFill>
                  <a:schemeClr val="accent5">
                    <a:lumMod val="50000"/>
                  </a:schemeClr>
                </a:solidFill>
                <a:latin typeface="Century Gothic" panose="020B0502020202020204" pitchFamily="34" charset="0"/>
              </a:rPr>
              <a:t>proj</a:t>
            </a:r>
            <a:r>
              <a:rPr lang="de-DE" sz="2400" u="sng" dirty="0">
                <a:solidFill>
                  <a:schemeClr val="accent5">
                    <a:lumMod val="50000"/>
                  </a:schemeClr>
                </a:solidFill>
                <a:latin typeface="Century Gothic" panose="020B0502020202020204" pitchFamily="34" charset="0"/>
              </a:rPr>
              <a:t>ekt</a:t>
            </a:r>
            <a:r>
              <a:rPr lang="de-DE" sz="2400" dirty="0">
                <a:solidFill>
                  <a:schemeClr val="accent5">
                    <a:lumMod val="50000"/>
                  </a:schemeClr>
                </a:solidFill>
                <a:latin typeface="Century Gothic" panose="020B0502020202020204" pitchFamily="34" charset="0"/>
              </a:rPr>
              <a:t>  </a:t>
            </a:r>
          </a:p>
          <a:p>
            <a:endParaRPr lang="de-DE" sz="2400" dirty="0">
              <a:solidFill>
                <a:schemeClr val="accent5">
                  <a:lumMod val="50000"/>
                </a:schemeClr>
              </a:solidFill>
              <a:latin typeface="Century Gothic" panose="020B0502020202020204" pitchFamily="34" charset="0"/>
            </a:endParaRPr>
          </a:p>
          <a:p>
            <a:r>
              <a:rPr lang="de-DE" sz="2400" dirty="0">
                <a:solidFill>
                  <a:schemeClr val="accent5">
                    <a:lumMod val="50000"/>
                  </a:schemeClr>
                </a:solidFill>
                <a:latin typeface="Century Gothic" panose="020B0502020202020204" pitchFamily="34" charset="0"/>
              </a:rPr>
              <a:t>Schooljam ist ein tolles Mu</a:t>
            </a:r>
            <a:r>
              <a:rPr lang="de-DE" sz="2400" u="sng" dirty="0">
                <a:solidFill>
                  <a:schemeClr val="accent5">
                    <a:lumMod val="50000"/>
                  </a:schemeClr>
                </a:solidFill>
                <a:latin typeface="Century Gothic" panose="020B0502020202020204" pitchFamily="34" charset="0"/>
              </a:rPr>
              <a:t>sik</a:t>
            </a:r>
            <a:r>
              <a:rPr lang="de-DE" sz="2400" dirty="0">
                <a:solidFill>
                  <a:schemeClr val="accent5">
                    <a:lumMod val="50000"/>
                  </a:schemeClr>
                </a:solidFill>
                <a:latin typeface="Century Gothic" panose="020B0502020202020204" pitchFamily="34" charset="0"/>
              </a:rPr>
              <a:t>proj</a:t>
            </a:r>
            <a:r>
              <a:rPr lang="de-DE" sz="2400" u="sng" dirty="0">
                <a:solidFill>
                  <a:schemeClr val="accent5">
                    <a:lumMod val="50000"/>
                  </a:schemeClr>
                </a:solidFill>
                <a:latin typeface="Century Gothic" panose="020B0502020202020204" pitchFamily="34" charset="0"/>
              </a:rPr>
              <a:t>ekt</a:t>
            </a:r>
            <a:r>
              <a:rPr lang="de-DE" sz="2400" dirty="0">
                <a:solidFill>
                  <a:schemeClr val="accent5">
                    <a:lumMod val="50000"/>
                  </a:schemeClr>
                </a:solidFill>
                <a:latin typeface="Century Gothic" panose="020B0502020202020204" pitchFamily="34" charset="0"/>
              </a:rPr>
              <a:t> spezi</a:t>
            </a:r>
            <a:r>
              <a:rPr lang="de-DE" sz="2400" u="sng" dirty="0">
                <a:solidFill>
                  <a:schemeClr val="accent5">
                    <a:lumMod val="50000"/>
                  </a:schemeClr>
                </a:solidFill>
                <a:latin typeface="Century Gothic" panose="020B0502020202020204" pitchFamily="34" charset="0"/>
              </a:rPr>
              <a:t>ell</a:t>
            </a:r>
            <a:r>
              <a:rPr lang="de-DE" sz="2400" dirty="0">
                <a:solidFill>
                  <a:schemeClr val="accent5">
                    <a:lumMod val="50000"/>
                  </a:schemeClr>
                </a:solidFill>
                <a:latin typeface="Century Gothic" panose="020B0502020202020204" pitchFamily="34" charset="0"/>
              </a:rPr>
              <a:t> für Jugendliche. Die Organisati</a:t>
            </a:r>
            <a:r>
              <a:rPr lang="de-DE" sz="2400" u="sng" dirty="0">
                <a:solidFill>
                  <a:schemeClr val="accent5">
                    <a:lumMod val="50000"/>
                  </a:schemeClr>
                </a:solidFill>
                <a:latin typeface="Century Gothic" panose="020B0502020202020204" pitchFamily="34" charset="0"/>
              </a:rPr>
              <a:t>on</a:t>
            </a:r>
            <a:r>
              <a:rPr lang="de-DE" sz="2400" dirty="0">
                <a:solidFill>
                  <a:schemeClr val="accent5">
                    <a:lumMod val="50000"/>
                  </a:schemeClr>
                </a:solidFill>
                <a:latin typeface="Century Gothic" panose="020B0502020202020204" pitchFamily="34" charset="0"/>
              </a:rPr>
              <a:t> hat kultu</a:t>
            </a:r>
            <a:r>
              <a:rPr lang="de-DE" sz="2400" u="sng" dirty="0">
                <a:solidFill>
                  <a:schemeClr val="accent5">
                    <a:lumMod val="50000"/>
                  </a:schemeClr>
                </a:solidFill>
                <a:latin typeface="Century Gothic" panose="020B0502020202020204" pitchFamily="34" charset="0"/>
              </a:rPr>
              <a:t>rell</a:t>
            </a:r>
            <a:r>
              <a:rPr lang="de-DE" sz="2400" dirty="0">
                <a:solidFill>
                  <a:schemeClr val="accent5">
                    <a:lumMod val="50000"/>
                  </a:schemeClr>
                </a:solidFill>
                <a:latin typeface="Century Gothic" panose="020B0502020202020204" pitchFamily="34" charset="0"/>
              </a:rPr>
              <a:t>e und sozi</a:t>
            </a:r>
            <a:r>
              <a:rPr lang="de-DE" sz="2400" u="sng" dirty="0">
                <a:solidFill>
                  <a:schemeClr val="accent5">
                    <a:lumMod val="50000"/>
                  </a:schemeClr>
                </a:solidFill>
                <a:latin typeface="Century Gothic" panose="020B0502020202020204" pitchFamily="34" charset="0"/>
              </a:rPr>
              <a:t>al</a:t>
            </a:r>
            <a:r>
              <a:rPr lang="de-DE" sz="2400" dirty="0">
                <a:solidFill>
                  <a:schemeClr val="accent5">
                    <a:lumMod val="50000"/>
                  </a:schemeClr>
                </a:solidFill>
                <a:latin typeface="Century Gothic" panose="020B0502020202020204" pitchFamily="34" charset="0"/>
              </a:rPr>
              <a:t>e As</a:t>
            </a:r>
            <a:r>
              <a:rPr lang="de-DE" sz="2400" u="sng" dirty="0">
                <a:solidFill>
                  <a:schemeClr val="accent5">
                    <a:lumMod val="50000"/>
                  </a:schemeClr>
                </a:solidFill>
                <a:latin typeface="Century Gothic" panose="020B0502020202020204" pitchFamily="34" charset="0"/>
              </a:rPr>
              <a:t>pekt</a:t>
            </a:r>
            <a:r>
              <a:rPr lang="de-DE" sz="2400" dirty="0">
                <a:solidFill>
                  <a:schemeClr val="accent5">
                    <a:lumMod val="50000"/>
                  </a:schemeClr>
                </a:solidFill>
                <a:latin typeface="Century Gothic" panose="020B0502020202020204" pitchFamily="34" charset="0"/>
              </a:rPr>
              <a:t>e und macht keinen Pro</a:t>
            </a:r>
            <a:r>
              <a:rPr lang="de-DE" sz="2400" u="sng" dirty="0">
                <a:solidFill>
                  <a:schemeClr val="accent5">
                    <a:lumMod val="50000"/>
                  </a:schemeClr>
                </a:solidFill>
                <a:latin typeface="Century Gothic" panose="020B0502020202020204" pitchFamily="34" charset="0"/>
              </a:rPr>
              <a:t>fit</a:t>
            </a:r>
            <a:r>
              <a:rPr lang="de-DE" sz="2400" dirty="0">
                <a:solidFill>
                  <a:schemeClr val="accent5">
                    <a:lumMod val="50000"/>
                  </a:schemeClr>
                </a:solidFill>
                <a:latin typeface="Century Gothic" panose="020B0502020202020204" pitchFamily="34" charset="0"/>
              </a:rPr>
              <a:t>. Seit 2002 kann man mit eigenem Mu</a:t>
            </a:r>
            <a:r>
              <a:rPr lang="de-DE" sz="2400" u="sng" dirty="0">
                <a:solidFill>
                  <a:schemeClr val="accent5">
                    <a:lumMod val="50000"/>
                  </a:schemeClr>
                </a:solidFill>
                <a:latin typeface="Century Gothic" panose="020B0502020202020204" pitchFamily="34" charset="0"/>
              </a:rPr>
              <a:t>sik</a:t>
            </a:r>
            <a:r>
              <a:rPr lang="de-DE" sz="2400" dirty="0">
                <a:solidFill>
                  <a:schemeClr val="accent5">
                    <a:lumMod val="50000"/>
                  </a:schemeClr>
                </a:solidFill>
                <a:latin typeface="Century Gothic" panose="020B0502020202020204" pitchFamily="34" charset="0"/>
              </a:rPr>
              <a:t>materi</a:t>
            </a:r>
            <a:r>
              <a:rPr lang="de-DE" sz="2400" u="sng" dirty="0">
                <a:solidFill>
                  <a:schemeClr val="accent5">
                    <a:lumMod val="50000"/>
                  </a:schemeClr>
                </a:solidFill>
                <a:latin typeface="Century Gothic" panose="020B0502020202020204" pitchFamily="34" charset="0"/>
              </a:rPr>
              <a:t>al</a:t>
            </a:r>
            <a:r>
              <a:rPr lang="de-DE" sz="2400" dirty="0">
                <a:solidFill>
                  <a:schemeClr val="accent5">
                    <a:lumMod val="50000"/>
                  </a:schemeClr>
                </a:solidFill>
                <a:latin typeface="Century Gothic" panose="020B0502020202020204" pitchFamily="34" charset="0"/>
              </a:rPr>
              <a:t> individu</a:t>
            </a:r>
            <a:r>
              <a:rPr lang="de-DE" sz="2400" u="sng" dirty="0">
                <a:solidFill>
                  <a:schemeClr val="accent5">
                    <a:lumMod val="50000"/>
                  </a:schemeClr>
                </a:solidFill>
                <a:latin typeface="Century Gothic" panose="020B0502020202020204" pitchFamily="34" charset="0"/>
              </a:rPr>
              <a:t>ell</a:t>
            </a:r>
            <a:r>
              <a:rPr lang="de-DE" sz="2400" dirty="0">
                <a:solidFill>
                  <a:schemeClr val="accent5">
                    <a:lumMod val="50000"/>
                  </a:schemeClr>
                </a:solidFill>
                <a:latin typeface="Century Gothic" panose="020B0502020202020204" pitchFamily="34" charset="0"/>
              </a:rPr>
              <a:t> oder als Gruppe bei der Initia</a:t>
            </a:r>
            <a:r>
              <a:rPr lang="de-DE" sz="2400" u="sng" dirty="0">
                <a:solidFill>
                  <a:schemeClr val="accent5">
                    <a:lumMod val="50000"/>
                  </a:schemeClr>
                </a:solidFill>
                <a:latin typeface="Century Gothic" panose="020B0502020202020204" pitchFamily="34" charset="0"/>
              </a:rPr>
              <a:t>tiv</a:t>
            </a:r>
            <a:r>
              <a:rPr lang="de-DE" sz="2400" dirty="0">
                <a:solidFill>
                  <a:schemeClr val="accent5">
                    <a:lumMod val="50000"/>
                  </a:schemeClr>
                </a:solidFill>
                <a:latin typeface="Century Gothic" panose="020B0502020202020204" pitchFamily="34" charset="0"/>
              </a:rPr>
              <a:t>e mitmachen. Das ist gut für Kompe</a:t>
            </a:r>
            <a:r>
              <a:rPr lang="de-DE" sz="2400" u="sng" dirty="0">
                <a:solidFill>
                  <a:schemeClr val="accent5">
                    <a:lumMod val="50000"/>
                  </a:schemeClr>
                </a:solidFill>
                <a:latin typeface="Century Gothic" panose="020B0502020202020204" pitchFamily="34" charset="0"/>
              </a:rPr>
              <a:t>tenz</a:t>
            </a:r>
            <a:r>
              <a:rPr lang="de-DE" sz="2400" dirty="0">
                <a:solidFill>
                  <a:schemeClr val="accent5">
                    <a:lumMod val="50000"/>
                  </a:schemeClr>
                </a:solidFill>
                <a:latin typeface="Century Gothic" panose="020B0502020202020204" pitchFamily="34" charset="0"/>
              </a:rPr>
              <a:t>en wie Tole</a:t>
            </a:r>
            <a:r>
              <a:rPr lang="de-DE" sz="2400" u="sng" dirty="0">
                <a:solidFill>
                  <a:schemeClr val="accent5">
                    <a:lumMod val="50000"/>
                  </a:schemeClr>
                </a:solidFill>
                <a:latin typeface="Century Gothic" panose="020B0502020202020204" pitchFamily="34" charset="0"/>
              </a:rPr>
              <a:t>ranz</a:t>
            </a:r>
            <a:r>
              <a:rPr lang="de-DE" sz="2400" dirty="0">
                <a:solidFill>
                  <a:schemeClr val="accent5">
                    <a:lumMod val="50000"/>
                  </a:schemeClr>
                </a:solidFill>
                <a:latin typeface="Century Gothic" panose="020B0502020202020204" pitchFamily="34" charset="0"/>
              </a:rPr>
              <a:t> und Kreativi</a:t>
            </a:r>
            <a:r>
              <a:rPr lang="de-DE" sz="2400" u="sng" dirty="0">
                <a:solidFill>
                  <a:schemeClr val="accent5">
                    <a:lumMod val="50000"/>
                  </a:schemeClr>
                </a:solidFill>
                <a:latin typeface="Century Gothic" panose="020B0502020202020204" pitchFamily="34" charset="0"/>
              </a:rPr>
              <a:t>tät</a:t>
            </a:r>
            <a:r>
              <a:rPr lang="de-DE" sz="2400" dirty="0">
                <a:solidFill>
                  <a:schemeClr val="accent5">
                    <a:lumMod val="50000"/>
                  </a:schemeClr>
                </a:solidFill>
                <a:latin typeface="Century Gothic" panose="020B0502020202020204" pitchFamily="34" charset="0"/>
              </a:rPr>
              <a:t> – und es ist cool!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dirty="0" err="1">
                <a:solidFill>
                  <a:srgbClr val="5B9BD5">
                    <a:lumMod val="50000"/>
                  </a:srgbClr>
                </a:solidFill>
                <a:latin typeface="Century Gothic" panose="020B0502020202020204" pitchFamily="34" charset="0"/>
              </a:rPr>
              <a:t>Sekunden</a:t>
            </a:r>
            <a:endParaRPr lang="en-GB"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dirty="0">
                <a:solidFill>
                  <a:prstClr val="white"/>
                </a:solidFill>
                <a:latin typeface="Century Gothic" panose="020B0502020202020204" pitchFamily="34" charset="0"/>
              </a:rPr>
              <a:t>LOS!</a:t>
            </a:r>
          </a:p>
        </p:txBody>
      </p:sp>
      <p:pic>
        <p:nvPicPr>
          <p:cNvPr id="2" name="9.1.1.1 Slide 17 2.">
            <a:hlinkClick r:id="" action="ppaction://media"/>
            <a:extLst>
              <a:ext uri="{FF2B5EF4-FFF2-40B4-BE49-F238E27FC236}">
                <a16:creationId xmlns:a16="http://schemas.microsoft.com/office/drawing/2014/main" id="{C18D9A33-90A3-412D-BC82-474E25BB52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0829" y="294041"/>
            <a:ext cx="1087119" cy="1087119"/>
          </a:xfrm>
          <a:prstGeom prst="rect">
            <a:avLst/>
          </a:prstGeom>
        </p:spPr>
      </p:pic>
      <p:sp>
        <p:nvSpPr>
          <p:cNvPr id="19" name="TextBox 18">
            <a:extLst>
              <a:ext uri="{FF2B5EF4-FFF2-40B4-BE49-F238E27FC236}">
                <a16:creationId xmlns:a16="http://schemas.microsoft.com/office/drawing/2014/main" id="{F9E90A28-7AD4-4DD9-84B1-B78DCA83D676}"/>
              </a:ext>
            </a:extLst>
          </p:cNvPr>
          <p:cNvSpPr txBox="1"/>
          <p:nvPr/>
        </p:nvSpPr>
        <p:spPr>
          <a:xfrm>
            <a:off x="2282045" y="208880"/>
            <a:ext cx="6328760" cy="830997"/>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Per</a:t>
            </a:r>
            <a:r>
              <a:rPr lang="en-US" sz="2400" u="sng" dirty="0">
                <a:solidFill>
                  <a:schemeClr val="accent5">
                    <a:lumMod val="50000"/>
                  </a:schemeClr>
                </a:solidFill>
                <a:latin typeface="Century Gothic" panose="020B0502020202020204" pitchFamily="34" charset="0"/>
              </a:rPr>
              <a:t>son</a:t>
            </a:r>
            <a:r>
              <a:rPr lang="en-US" sz="2400" dirty="0">
                <a:solidFill>
                  <a:schemeClr val="accent5">
                    <a:lumMod val="50000"/>
                  </a:schemeClr>
                </a:solidFill>
                <a:latin typeface="Century Gothic" panose="020B0502020202020204" pitchFamily="34" charset="0"/>
              </a:rPr>
              <a:t> B </a:t>
            </a:r>
            <a:r>
              <a:rPr lang="en-US" sz="2400" dirty="0" err="1">
                <a:solidFill>
                  <a:schemeClr val="accent5">
                    <a:lumMod val="50000"/>
                  </a:schemeClr>
                </a:solidFill>
                <a:latin typeface="Century Gothic" panose="020B0502020202020204" pitchFamily="34" charset="0"/>
              </a:rPr>
              <a:t>liest</a:t>
            </a:r>
            <a:r>
              <a:rPr lang="en-US" sz="2400" dirty="0">
                <a:solidFill>
                  <a:schemeClr val="accent5">
                    <a:lumMod val="50000"/>
                  </a:schemeClr>
                </a:solidFill>
                <a:latin typeface="Century Gothic" panose="020B0502020202020204" pitchFamily="34" charset="0"/>
              </a:rPr>
              <a:t> den Text. Per</a:t>
            </a:r>
            <a:r>
              <a:rPr lang="en-US" sz="2400" u="sng" dirty="0">
                <a:solidFill>
                  <a:schemeClr val="accent5">
                    <a:lumMod val="50000"/>
                  </a:schemeClr>
                </a:solidFill>
                <a:latin typeface="Century Gothic" panose="020B0502020202020204" pitchFamily="34" charset="0"/>
              </a:rPr>
              <a:t>son</a:t>
            </a:r>
            <a:r>
              <a:rPr lang="en-US" sz="2400" dirty="0">
                <a:solidFill>
                  <a:schemeClr val="accent5">
                    <a:lumMod val="50000"/>
                  </a:schemeClr>
                </a:solidFill>
                <a:latin typeface="Century Gothic" panose="020B0502020202020204" pitchFamily="34" charset="0"/>
              </a:rPr>
              <a:t> A </a:t>
            </a:r>
            <a:r>
              <a:rPr lang="en-US" sz="2400" dirty="0" err="1">
                <a:solidFill>
                  <a:schemeClr val="accent5">
                    <a:lumMod val="50000"/>
                  </a:schemeClr>
                </a:solidFill>
                <a:latin typeface="Century Gothic" panose="020B0502020202020204" pitchFamily="34" charset="0"/>
              </a:rPr>
              <a:t>hört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zu</a:t>
            </a:r>
            <a:r>
              <a:rPr lang="en-US" sz="2400" dirty="0">
                <a:solidFill>
                  <a:schemeClr val="accent5">
                    <a:lumMod val="50000"/>
                  </a:schemeClr>
                </a:solidFill>
                <a:latin typeface="Century Gothic" panose="020B0502020202020204" pitchFamily="34" charset="0"/>
              </a:rPr>
              <a:t>.</a:t>
            </a:r>
            <a:br>
              <a:rPr lang="en-US" sz="2400" dirty="0">
                <a:solidFill>
                  <a:schemeClr val="accent5">
                    <a:lumMod val="50000"/>
                  </a:schemeClr>
                </a:solidFill>
                <a:latin typeface="Century Gothic" panose="020B0502020202020204" pitchFamily="34" charset="0"/>
              </a:rPr>
            </a:br>
            <a:r>
              <a:rPr lang="en-US" sz="2400" dirty="0">
                <a:solidFill>
                  <a:srgbClr val="DAA520"/>
                </a:solidFill>
                <a:latin typeface="Century Gothic" panose="020B0502020202020204" pitchFamily="34" charset="0"/>
              </a:rPr>
              <a:t>Pay attention to the syllable stress!</a:t>
            </a:r>
          </a:p>
        </p:txBody>
      </p:sp>
      <p:sp>
        <p:nvSpPr>
          <p:cNvPr id="20" name="TextBox 19">
            <a:extLst>
              <a:ext uri="{FF2B5EF4-FFF2-40B4-BE49-F238E27FC236}">
                <a16:creationId xmlns:a16="http://schemas.microsoft.com/office/drawing/2014/main" id="{FEFD2914-EA7D-4126-AD1D-122D33F912DF}"/>
              </a:ext>
            </a:extLst>
          </p:cNvPr>
          <p:cNvSpPr txBox="1"/>
          <p:nvPr/>
        </p:nvSpPr>
        <p:spPr>
          <a:xfrm>
            <a:off x="225870" y="1271327"/>
            <a:ext cx="5722412" cy="4524315"/>
          </a:xfrm>
          <a:prstGeom prst="rect">
            <a:avLst/>
          </a:prstGeom>
          <a:solidFill>
            <a:srgbClr val="FFFAF3"/>
          </a:solidFill>
          <a:ln>
            <a:solidFill>
              <a:schemeClr val="accent5">
                <a:lumMod val="50000"/>
              </a:schemeClr>
            </a:solidFill>
          </a:ln>
        </p:spPr>
        <p:txBody>
          <a:bodyPr wrap="square" rtlCol="0">
            <a:spAutoFit/>
          </a:bodyPr>
          <a:lstStyle/>
          <a:p>
            <a:r>
              <a:rPr lang="de-DE" sz="2400" dirty="0">
                <a:solidFill>
                  <a:schemeClr val="accent5">
                    <a:lumMod val="50000"/>
                  </a:schemeClr>
                </a:solidFill>
                <a:latin typeface="Century Gothic" panose="020B0502020202020204" pitchFamily="34" charset="0"/>
              </a:rPr>
              <a:t>Schooljam – das Schülermusikprojekt  </a:t>
            </a:r>
          </a:p>
          <a:p>
            <a:endParaRPr lang="de-DE" sz="2400" dirty="0">
              <a:solidFill>
                <a:schemeClr val="accent5">
                  <a:lumMod val="50000"/>
                </a:schemeClr>
              </a:solidFill>
              <a:latin typeface="Century Gothic" panose="020B0502020202020204" pitchFamily="34" charset="0"/>
            </a:endParaRPr>
          </a:p>
          <a:p>
            <a:r>
              <a:rPr lang="de-DE" sz="2400" dirty="0">
                <a:solidFill>
                  <a:schemeClr val="accent5">
                    <a:lumMod val="50000"/>
                  </a:schemeClr>
                </a:solidFill>
                <a:latin typeface="Century Gothic" panose="020B0502020202020204" pitchFamily="34" charset="0"/>
              </a:rPr>
              <a:t>Schooljam ist ein tolles Musikprojekt speziell für Jugendliche. Die Organisation hat kulturelle und soziale Aspekte und macht keinen Profit. Seit 2002 kann man mit eigenem Musikmaterial individuell oder als Gruppe bei der Initiative mitmachen. Das ist gut für Kompetenzen wie Toleranz und Kreativität – und es ist cool! </a:t>
            </a:r>
          </a:p>
        </p:txBody>
      </p:sp>
      <p:pic>
        <p:nvPicPr>
          <p:cNvPr id="22" name="Picture 21">
            <a:extLst>
              <a:ext uri="{FF2B5EF4-FFF2-40B4-BE49-F238E27FC236}">
                <a16:creationId xmlns:a16="http://schemas.microsoft.com/office/drawing/2014/main" id="{9810680D-EE00-466E-A0BA-5FAB979313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8282" y="1991762"/>
            <a:ext cx="4160342" cy="2756227"/>
          </a:xfrm>
          <a:prstGeom prst="rect">
            <a:avLst/>
          </a:prstGeom>
        </p:spPr>
      </p:pic>
    </p:spTree>
    <p:extLst>
      <p:ext uri="{BB962C8B-B14F-4D97-AF65-F5344CB8AC3E}">
        <p14:creationId xmlns:p14="http://schemas.microsoft.com/office/powerpoint/2010/main" val="254627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9000"/>
                                        <p:tgtEl>
                                          <p:spTgt spid="7"/>
                                        </p:tgtEl>
                                      </p:cBhvr>
                                    </p:animEffect>
                                    <p:set>
                                      <p:cBhvr>
                                        <p:cTn id="12"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1012"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5979696" cy="869950"/>
          </a:xfrm>
          <a:prstGeom prst="rect">
            <a:avLst/>
          </a:prstGeom>
        </p:spPr>
      </p:pic>
      <p:sp>
        <p:nvSpPr>
          <p:cNvPr id="4" name="Title 3"/>
          <p:cNvSpPr>
            <a:spLocks noGrp="1"/>
          </p:cNvSpPr>
          <p:nvPr>
            <p:ph type="title"/>
          </p:nvPr>
        </p:nvSpPr>
        <p:spPr>
          <a:xfrm>
            <a:off x="0" y="294041"/>
            <a:ext cx="5173579" cy="707849"/>
          </a:xfrm>
        </p:spPr>
        <p:txBody>
          <a:bodyPr>
            <a:normAutofit fontScale="90000"/>
          </a:bodyPr>
          <a:lstStyle/>
          <a:p>
            <a:r>
              <a:rPr lang="en-GB" sz="3600" b="1" dirty="0">
                <a:solidFill>
                  <a:schemeClr val="bg1"/>
                </a:solidFill>
                <a:latin typeface="Century Gothic" panose="020B0502020202020204" pitchFamily="34" charset="0"/>
              </a:rPr>
              <a:t>Eine Demonstration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96074" y="247046"/>
            <a:ext cx="126125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9B1586F-C0A5-4D24-A221-303430B86811}"/>
              </a:ext>
            </a:extLst>
          </p:cNvPr>
          <p:cNvSpPr txBox="1"/>
          <p:nvPr/>
        </p:nvSpPr>
        <p:spPr>
          <a:xfrm>
            <a:off x="166057" y="1293249"/>
            <a:ext cx="11474605"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Partner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What can you see in the photo? </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Try to say at least </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4 different things</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t>
            </a:r>
          </a:p>
          <a:p>
            <a:pPr marR="0" lvl="0" algn="l" defTabSz="914400" rtl="0" eaLnBrk="1" fontAlgn="auto" latinLnBrk="0" hangingPunct="1">
              <a:lnSpc>
                <a:spcPct val="100000"/>
              </a:lnSpc>
              <a:spcBef>
                <a:spcPts val="0"/>
              </a:spcBef>
              <a:spcAft>
                <a:spcPts val="0"/>
              </a:spcAft>
              <a:buClrTx/>
              <a:buSzTx/>
              <a:tabLst/>
              <a:defRPr/>
            </a:pPr>
            <a:endParaRPr lang="en-GB" sz="2000" dirty="0">
              <a:solidFill>
                <a:srgbClr val="5B9BD5">
                  <a:lumMod val="50000"/>
                </a:srgbClr>
              </a:solidFill>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5B9BD5">
                    <a:lumMod val="50000"/>
                  </a:srgbClr>
                </a:solidFill>
                <a:latin typeface="Century Gothic" panose="020B0502020202020204" pitchFamily="34" charset="0"/>
              </a:rPr>
              <a:t>Here are some ideas but you can say different things!</a:t>
            </a:r>
            <a:br>
              <a:rPr lang="en-GB" sz="2000" dirty="0">
                <a:solidFill>
                  <a:srgbClr val="5B9BD5">
                    <a:lumMod val="50000"/>
                  </a:srgbClr>
                </a:solidFill>
                <a:latin typeface="Century Gothic" panose="020B0502020202020204" pitchFamily="34" charset="0"/>
              </a:rPr>
            </a:br>
            <a:endParaRPr lang="en-GB" sz="2000" dirty="0">
              <a:solidFill>
                <a:srgbClr val="5B9BD5">
                  <a:lumMod val="50000"/>
                </a:srgbClr>
              </a:solidFill>
              <a:latin typeface="Century Gothic" panose="020B0502020202020204" pitchFamily="34" charset="0"/>
            </a:endParaRPr>
          </a:p>
          <a:p>
            <a:pPr marL="800100" lvl="1" indent="-342900">
              <a:buFont typeface="Arial" panose="020B0604020202020204" pitchFamily="34" charset="0"/>
              <a:buChar char="•"/>
              <a:defRPr/>
            </a:pPr>
            <a:r>
              <a:rPr lang="en-GB" sz="2000" dirty="0">
                <a:solidFill>
                  <a:srgbClr val="5B9BD5">
                    <a:lumMod val="50000"/>
                  </a:srgbClr>
                </a:solidFill>
                <a:latin typeface="Century Gothic" panose="020B0502020202020204" pitchFamily="34" charset="0"/>
              </a:rPr>
              <a:t>Say something about the weather</a:t>
            </a:r>
          </a:p>
          <a:p>
            <a:pPr marL="800100" lvl="1" indent="-342900">
              <a:buFont typeface="Arial" panose="020B0604020202020204" pitchFamily="34" charset="0"/>
              <a:buChar char="•"/>
              <a:defRPr/>
            </a:pPr>
            <a:r>
              <a:rPr lang="en-GB" sz="2000" dirty="0">
                <a:solidFill>
                  <a:srgbClr val="5B9BD5">
                    <a:lumMod val="50000"/>
                  </a:srgbClr>
                </a:solidFill>
                <a:latin typeface="Century Gothic" panose="020B0502020202020204" pitchFamily="34" charset="0"/>
              </a:rPr>
              <a:t>Say what you see in the background</a:t>
            </a:r>
          </a:p>
          <a:p>
            <a:pPr marL="800100" lvl="1" indent="-342900">
              <a:buFont typeface="Arial" panose="020B0604020202020204" pitchFamily="34" charset="0"/>
              <a:buChar char="•"/>
              <a:defRPr/>
            </a:pPr>
            <a:r>
              <a:rPr lang="en-GB" sz="2000" dirty="0">
                <a:solidFill>
                  <a:srgbClr val="5B9BD5">
                    <a:lumMod val="50000"/>
                  </a:srgbClr>
                </a:solidFill>
                <a:latin typeface="Century Gothic" panose="020B0502020202020204" pitchFamily="34" charset="0"/>
              </a:rPr>
              <a:t>Describe any of the four girls in the foreground</a:t>
            </a:r>
          </a:p>
          <a:p>
            <a:pPr marL="800100" lvl="1" indent="-342900">
              <a:buFont typeface="Arial" panose="020B0604020202020204" pitchFamily="34" charset="0"/>
              <a:buChar char="•"/>
              <a:defRPr/>
            </a:pPr>
            <a:r>
              <a:rPr lang="en-GB" sz="2000" dirty="0">
                <a:solidFill>
                  <a:srgbClr val="5B9BD5">
                    <a:lumMod val="50000"/>
                  </a:srgbClr>
                </a:solidFill>
                <a:latin typeface="Century Gothic" panose="020B0502020202020204" pitchFamily="34" charset="0"/>
              </a:rPr>
              <a:t>Say what one of the people in the picture is doing</a:t>
            </a:r>
          </a:p>
          <a:p>
            <a:pPr lvl="1">
              <a:defRPr/>
            </a:pPr>
            <a:endParaRPr lang="en-GB" sz="2000" dirty="0">
              <a:solidFill>
                <a:srgbClr val="5B9BD5">
                  <a:lumMod val="50000"/>
                </a:srgbClr>
              </a:solidFill>
              <a:latin typeface="Century Gothic" panose="020B0502020202020204" pitchFamily="34" charset="0"/>
            </a:endParaRPr>
          </a:p>
          <a:p>
            <a:pPr>
              <a:defRPr/>
            </a:pPr>
            <a:r>
              <a:rPr lang="en-GB" sz="2000" dirty="0">
                <a:solidFill>
                  <a:srgbClr val="5B9BD5">
                    <a:lumMod val="50000"/>
                  </a:srgbClr>
                </a:solidFill>
                <a:latin typeface="Century Gothic" panose="020B0502020202020204" pitchFamily="34" charset="0"/>
              </a:rPr>
              <a:t>2.  Ask the group </a:t>
            </a:r>
            <a:r>
              <a:rPr lang="en-GB" sz="2000" b="1" dirty="0">
                <a:solidFill>
                  <a:srgbClr val="5B9BD5">
                    <a:lumMod val="50000"/>
                  </a:srgbClr>
                </a:solidFill>
                <a:latin typeface="Century Gothic" panose="020B0502020202020204" pitchFamily="34" charset="0"/>
              </a:rPr>
              <a:t>2 different questions</a:t>
            </a:r>
            <a:r>
              <a:rPr lang="en-GB" sz="2000" dirty="0">
                <a:solidFill>
                  <a:srgbClr val="5B9BD5">
                    <a:lumMod val="50000"/>
                  </a:srgbClr>
                </a:solidFill>
                <a:latin typeface="Century Gothic" panose="020B0502020202020204" pitchFamily="34" charset="0"/>
              </a:rPr>
              <a:t>.</a:t>
            </a:r>
            <a:br>
              <a:rPr lang="en-GB" sz="2000" dirty="0">
                <a:solidFill>
                  <a:srgbClr val="5B9BD5">
                    <a:lumMod val="50000"/>
                  </a:srgbClr>
                </a:solidFill>
                <a:latin typeface="Century Gothic" panose="020B0502020202020204" pitchFamily="34" charset="0"/>
              </a:rPr>
            </a:br>
            <a:br>
              <a:rPr lang="en-GB" sz="2000" dirty="0">
                <a:solidFill>
                  <a:srgbClr val="5B9BD5">
                    <a:lumMod val="50000"/>
                  </a:srgbClr>
                </a:solidFill>
                <a:latin typeface="Century Gothic" panose="020B0502020202020204" pitchFamily="34" charset="0"/>
              </a:rPr>
            </a:br>
            <a:endParaRPr lang="en-GB" sz="2000" dirty="0">
              <a:solidFill>
                <a:srgbClr val="5B9BD5">
                  <a:lumMod val="50000"/>
                </a:srgbClr>
              </a:solidFill>
              <a:latin typeface="Century Gothic" panose="020B0502020202020204" pitchFamily="34" charset="0"/>
            </a:endParaRPr>
          </a:p>
        </p:txBody>
      </p:sp>
      <p:pic>
        <p:nvPicPr>
          <p:cNvPr id="6" name="Picture 5" descr="A group of people holding signs&#10;&#10;Description automatically generated with medium confidence">
            <a:extLst>
              <a:ext uri="{FF2B5EF4-FFF2-40B4-BE49-F238E27FC236}">
                <a16:creationId xmlns:a16="http://schemas.microsoft.com/office/drawing/2014/main" id="{6698CDBD-A78C-43ED-A277-A74F2197EC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0543" y="1757656"/>
            <a:ext cx="4961457" cy="3307639"/>
          </a:xfrm>
          <a:prstGeom prst="rect">
            <a:avLst/>
          </a:prstGeom>
        </p:spPr>
      </p:pic>
    </p:spTree>
    <p:extLst>
      <p:ext uri="{BB962C8B-B14F-4D97-AF65-F5344CB8AC3E}">
        <p14:creationId xmlns:p14="http://schemas.microsoft.com/office/powerpoint/2010/main" val="2306367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835316" cy="869950"/>
          </a:xfrm>
          <a:prstGeom prst="rect">
            <a:avLst/>
          </a:prstGeom>
        </p:spPr>
      </p:pic>
      <p:sp>
        <p:nvSpPr>
          <p:cNvPr id="4" name="Title 3"/>
          <p:cNvSpPr>
            <a:spLocks noGrp="1"/>
          </p:cNvSpPr>
          <p:nvPr>
            <p:ph type="title"/>
          </p:nvPr>
        </p:nvSpPr>
        <p:spPr>
          <a:xfrm>
            <a:off x="0" y="294041"/>
            <a:ext cx="6184232" cy="707849"/>
          </a:xfrm>
        </p:spPr>
        <p:txBody>
          <a:bodyPr>
            <a:normAutofit/>
          </a:bodyPr>
          <a:lstStyle/>
          <a:p>
            <a:r>
              <a:rPr lang="en-GB" sz="3200" b="1" dirty="0">
                <a:solidFill>
                  <a:schemeClr val="bg1"/>
                </a:solidFill>
                <a:latin typeface="Century Gothic" panose="020B0502020202020204" pitchFamily="34" charset="0"/>
              </a:rPr>
              <a:t>Eine Demonstration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23884" y="247046"/>
            <a:ext cx="133344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group of people holding signs&#10;&#10;Description automatically generated with medium confidence">
            <a:extLst>
              <a:ext uri="{FF2B5EF4-FFF2-40B4-BE49-F238E27FC236}">
                <a16:creationId xmlns:a16="http://schemas.microsoft.com/office/drawing/2014/main" id="{51247D60-80E2-419F-A144-5464673C89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54698"/>
            <a:ext cx="4961457" cy="3307639"/>
          </a:xfrm>
          <a:prstGeom prst="rect">
            <a:avLst/>
          </a:prstGeom>
        </p:spPr>
      </p:pic>
      <p:sp>
        <p:nvSpPr>
          <p:cNvPr id="8" name="TextBox 7">
            <a:extLst>
              <a:ext uri="{FF2B5EF4-FFF2-40B4-BE49-F238E27FC236}">
                <a16:creationId xmlns:a16="http://schemas.microsoft.com/office/drawing/2014/main" id="{C90B0948-7A86-4BFE-879D-52200AA1726A}"/>
              </a:ext>
            </a:extLst>
          </p:cNvPr>
          <p:cNvSpPr txBox="1"/>
          <p:nvPr/>
        </p:nvSpPr>
        <p:spPr>
          <a:xfrm>
            <a:off x="5303541" y="1454026"/>
            <a:ext cx="6888459"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Partner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What can you see in the photo? </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Try to say at least </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4 different things</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t>
            </a:r>
          </a:p>
          <a:p>
            <a:pPr marR="0" lvl="0" algn="l" defTabSz="914400" rtl="0" eaLnBrk="1" fontAlgn="auto" latinLnBrk="0" hangingPunct="1">
              <a:lnSpc>
                <a:spcPct val="100000"/>
              </a:lnSpc>
              <a:spcBef>
                <a:spcPts val="0"/>
              </a:spcBef>
              <a:spcAft>
                <a:spcPts val="0"/>
              </a:spcAft>
              <a:buClrTx/>
              <a:buSzTx/>
              <a:tabLst/>
              <a:defRPr/>
            </a:pPr>
            <a:endParaRPr lang="en-GB" sz="2000" dirty="0">
              <a:solidFill>
                <a:srgbClr val="5B9BD5">
                  <a:lumMod val="50000"/>
                </a:srgbClr>
              </a:solidFill>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2000" dirty="0">
                <a:solidFill>
                  <a:srgbClr val="5B9BD5">
                    <a:lumMod val="50000"/>
                  </a:srgbClr>
                </a:solidFill>
                <a:latin typeface="Century Gothic" panose="020B0502020202020204" pitchFamily="34" charset="0"/>
              </a:rPr>
              <a:t>Here are some ideas but you can say different things!</a:t>
            </a:r>
            <a:br>
              <a:rPr lang="en-GB" sz="2000" dirty="0">
                <a:solidFill>
                  <a:srgbClr val="5B9BD5">
                    <a:lumMod val="50000"/>
                  </a:srgbClr>
                </a:solidFill>
                <a:latin typeface="Century Gothic" panose="020B0502020202020204" pitchFamily="34" charset="0"/>
              </a:rPr>
            </a:br>
            <a:endParaRPr lang="en-GB" sz="2000" dirty="0">
              <a:solidFill>
                <a:srgbClr val="5B9BD5">
                  <a:lumMod val="50000"/>
                </a:srgbClr>
              </a:solidFill>
              <a:latin typeface="Century Gothic" panose="020B0502020202020204" pitchFamily="34" charset="0"/>
            </a:endParaRPr>
          </a:p>
          <a:p>
            <a:pPr marL="800100" lvl="1" indent="-342900">
              <a:buFont typeface="Arial" panose="020B0604020202020204" pitchFamily="34" charset="0"/>
              <a:buChar char="•"/>
              <a:defRPr/>
            </a:pPr>
            <a:r>
              <a:rPr lang="en-GB" sz="2000" dirty="0">
                <a:solidFill>
                  <a:srgbClr val="5B9BD5">
                    <a:lumMod val="50000"/>
                  </a:srgbClr>
                </a:solidFill>
                <a:latin typeface="Century Gothic" panose="020B0502020202020204" pitchFamily="34" charset="0"/>
              </a:rPr>
              <a:t>Say something about the age of the people</a:t>
            </a:r>
          </a:p>
          <a:p>
            <a:pPr marL="800100" lvl="1" indent="-342900">
              <a:buFont typeface="Arial" panose="020B0604020202020204" pitchFamily="34" charset="0"/>
              <a:buChar char="•"/>
              <a:defRPr/>
            </a:pPr>
            <a:r>
              <a:rPr lang="en-GB" sz="2000" dirty="0">
                <a:solidFill>
                  <a:srgbClr val="5B9BD5">
                    <a:lumMod val="50000"/>
                  </a:srgbClr>
                </a:solidFill>
                <a:latin typeface="Century Gothic" panose="020B0502020202020204" pitchFamily="34" charset="0"/>
              </a:rPr>
              <a:t>Say something about the place</a:t>
            </a:r>
          </a:p>
          <a:p>
            <a:pPr marL="800100" lvl="1" indent="-342900">
              <a:buFont typeface="Arial" panose="020B0604020202020204" pitchFamily="34" charset="0"/>
              <a:buChar char="•"/>
              <a:defRPr/>
            </a:pPr>
            <a:r>
              <a:rPr lang="en-GB" sz="2000" dirty="0">
                <a:solidFill>
                  <a:srgbClr val="5B9BD5">
                    <a:lumMod val="50000"/>
                  </a:srgbClr>
                </a:solidFill>
                <a:latin typeface="Century Gothic" panose="020B0502020202020204" pitchFamily="34" charset="0"/>
              </a:rPr>
              <a:t>Describe any of the four girls in the foreground</a:t>
            </a:r>
          </a:p>
          <a:p>
            <a:pPr marL="800100" lvl="1" indent="-342900">
              <a:buFont typeface="Arial" panose="020B0604020202020204" pitchFamily="34" charset="0"/>
              <a:buChar char="•"/>
              <a:defRPr/>
            </a:pPr>
            <a:r>
              <a:rPr lang="en-GB" sz="2000" dirty="0">
                <a:solidFill>
                  <a:srgbClr val="5B9BD5">
                    <a:lumMod val="50000"/>
                  </a:srgbClr>
                </a:solidFill>
                <a:latin typeface="Century Gothic" panose="020B0502020202020204" pitchFamily="34" charset="0"/>
              </a:rPr>
              <a:t>Say what one of the people wants to do</a:t>
            </a:r>
          </a:p>
          <a:p>
            <a:pPr lvl="1">
              <a:defRPr/>
            </a:pPr>
            <a:endParaRPr lang="en-GB" sz="2000" dirty="0">
              <a:solidFill>
                <a:srgbClr val="5B9BD5">
                  <a:lumMod val="50000"/>
                </a:srgbClr>
              </a:solidFill>
              <a:latin typeface="Century Gothic" panose="020B0502020202020204" pitchFamily="34" charset="0"/>
            </a:endParaRPr>
          </a:p>
          <a:p>
            <a:pPr>
              <a:defRPr/>
            </a:pPr>
            <a:r>
              <a:rPr lang="en-GB" sz="2000" dirty="0">
                <a:solidFill>
                  <a:srgbClr val="5B9BD5">
                    <a:lumMod val="50000"/>
                  </a:srgbClr>
                </a:solidFill>
                <a:latin typeface="Century Gothic" panose="020B0502020202020204" pitchFamily="34" charset="0"/>
              </a:rPr>
              <a:t>2.  Ask the girl in the middle </a:t>
            </a:r>
            <a:r>
              <a:rPr lang="en-GB" sz="2000" b="1" dirty="0">
                <a:solidFill>
                  <a:srgbClr val="5B9BD5">
                    <a:lumMod val="50000"/>
                  </a:srgbClr>
                </a:solidFill>
                <a:latin typeface="Century Gothic" panose="020B0502020202020204" pitchFamily="34" charset="0"/>
              </a:rPr>
              <a:t>2 different questions</a:t>
            </a:r>
            <a:r>
              <a:rPr lang="en-GB" sz="2000" dirty="0">
                <a:solidFill>
                  <a:srgbClr val="5B9BD5">
                    <a:lumMod val="50000"/>
                  </a:srgbClr>
                </a:solidFill>
                <a:latin typeface="Century Gothic" panose="020B0502020202020204" pitchFamily="34" charset="0"/>
              </a:rPr>
              <a:t>.</a:t>
            </a:r>
            <a:br>
              <a:rPr lang="en-GB" sz="2000" dirty="0">
                <a:solidFill>
                  <a:srgbClr val="5B9BD5">
                    <a:lumMod val="50000"/>
                  </a:srgbClr>
                </a:solidFill>
                <a:latin typeface="Century Gothic" panose="020B0502020202020204" pitchFamily="34" charset="0"/>
              </a:rPr>
            </a:br>
            <a:br>
              <a:rPr lang="en-GB" sz="2000" dirty="0">
                <a:solidFill>
                  <a:srgbClr val="5B9BD5">
                    <a:lumMod val="50000"/>
                  </a:srgbClr>
                </a:solidFill>
                <a:latin typeface="Century Gothic" panose="020B0502020202020204" pitchFamily="34" charset="0"/>
              </a:rPr>
            </a:br>
            <a:endParaRPr lang="en-GB" sz="20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674590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39540" y="1532050"/>
            <a:ext cx="1131352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a:t>
            </a:r>
            <a:r>
              <a:rPr lang="en-US" sz="4000" dirty="0">
                <a:solidFill>
                  <a:srgbClr val="4472C4">
                    <a:lumMod val="50000"/>
                  </a:srgbClr>
                </a:solidFill>
                <a:latin typeface="Century Gothic" panose="020F0302020204030204"/>
              </a:rPr>
              <a:t> 20-25; 30-32; 34-36</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listening, writing,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German and Swiss traditions at Easter</a:t>
            </a:r>
            <a:r>
              <a:rPr lang="en-US" sz="4000">
                <a:solidFill>
                  <a:srgbClr val="4472C4">
                    <a:lumMod val="50000"/>
                  </a:srgbClr>
                </a:solidFill>
                <a:latin typeface="Century Gothic" panose="020F0302020204030204"/>
              </a:rPr>
              <a:t>, Christmas</a:t>
            </a:r>
            <a:r>
              <a:rPr lang="en-US" sz="4000" dirty="0">
                <a:solidFill>
                  <a:srgbClr val="4472C4">
                    <a:lumMod val="50000"/>
                  </a:srgbClr>
                </a:solidFill>
                <a:latin typeface="Century Gothic" panose="020F0302020204030204"/>
              </a:rPr>
              <a:t>, Eid and Ramadan</a:t>
            </a:r>
          </a:p>
          <a:p>
            <a:pPr lvl="0">
              <a:defRPr/>
            </a:pP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T1.2 Week 7</a:t>
            </a:r>
          </a:p>
        </p:txBody>
      </p:sp>
    </p:spTree>
    <p:extLst>
      <p:ext uri="{BB962C8B-B14F-4D97-AF65-F5344CB8AC3E}">
        <p14:creationId xmlns:p14="http://schemas.microsoft.com/office/powerpoint/2010/main" val="24717393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6228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Ostertraditionen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64915" y="145446"/>
            <a:ext cx="23942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EE4E5A8F-3070-48F7-BCDF-3F21C7AA6E72}"/>
              </a:ext>
            </a:extLst>
          </p:cNvPr>
          <p:cNvSpPr txBox="1"/>
          <p:nvPr/>
        </p:nvSpPr>
        <p:spPr>
          <a:xfrm>
            <a:off x="536407" y="2526421"/>
            <a:ext cx="5137370" cy="3046988"/>
          </a:xfrm>
          <a:prstGeom prst="rect">
            <a:avLst/>
          </a:prstGeom>
          <a:solidFill>
            <a:srgbClr val="FFF4E7"/>
          </a:solidFill>
        </p:spPr>
        <p:txBody>
          <a:bodyPr wrap="square" rtlCol="0">
            <a:spAutoFit/>
          </a:bodyPr>
          <a:lstStyle/>
          <a:p>
            <a:r>
              <a:rPr lang="en-US" sz="2400" dirty="0" err="1">
                <a:solidFill>
                  <a:schemeClr val="accent5">
                    <a:lumMod val="50000"/>
                  </a:schemeClr>
                </a:solidFill>
                <a:latin typeface="Century Gothic" panose="020B0502020202020204" pitchFamily="34" charset="0"/>
              </a:rPr>
              <a:t>Ostern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ist</a:t>
            </a:r>
            <a:r>
              <a:rPr lang="en-US" sz="2400" dirty="0">
                <a:solidFill>
                  <a:schemeClr val="accent5">
                    <a:lumMod val="50000"/>
                  </a:schemeClr>
                </a:solidFill>
                <a:latin typeface="Century Gothic" panose="020B0502020202020204" pitchFamily="34" charset="0"/>
              </a:rPr>
              <a:t> in Deutschland </a:t>
            </a:r>
            <a:r>
              <a:rPr lang="en-US" sz="2400" dirty="0" err="1">
                <a:solidFill>
                  <a:schemeClr val="accent5">
                    <a:lumMod val="50000"/>
                  </a:schemeClr>
                </a:solidFill>
                <a:latin typeface="Century Gothic" panose="020B0502020202020204" pitchFamily="34" charset="0"/>
              </a:rPr>
              <a:t>eine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wichtige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kulturelle</a:t>
            </a:r>
            <a:r>
              <a:rPr lang="en-US" sz="2400" dirty="0">
                <a:solidFill>
                  <a:schemeClr val="accent5">
                    <a:lumMod val="50000"/>
                  </a:schemeClr>
                </a:solidFill>
                <a:latin typeface="Century Gothic" panose="020B0502020202020204" pitchFamily="34" charset="0"/>
              </a:rPr>
              <a:t> Tradition. </a:t>
            </a:r>
            <a:r>
              <a:rPr lang="en-US" sz="2400" dirty="0" err="1">
                <a:solidFill>
                  <a:schemeClr val="accent5">
                    <a:lumMod val="50000"/>
                  </a:schemeClr>
                </a:solidFill>
                <a:latin typeface="Century Gothic" panose="020B0502020202020204" pitchFamily="34" charset="0"/>
              </a:rPr>
              <a:t>Große</a:t>
            </a:r>
            <a:r>
              <a:rPr lang="en-US" sz="2400" dirty="0">
                <a:solidFill>
                  <a:schemeClr val="accent5">
                    <a:lumMod val="50000"/>
                  </a:schemeClr>
                </a:solidFill>
                <a:latin typeface="Century Gothic" panose="020B0502020202020204" pitchFamily="34" charset="0"/>
              </a:rPr>
              <a:t> und </a:t>
            </a:r>
            <a:r>
              <a:rPr lang="en-US" sz="2400" dirty="0" err="1">
                <a:solidFill>
                  <a:schemeClr val="accent5">
                    <a:lumMod val="50000"/>
                  </a:schemeClr>
                </a:solidFill>
                <a:latin typeface="Century Gothic" panose="020B0502020202020204" pitchFamily="34" charset="0"/>
              </a:rPr>
              <a:t>kleine</a:t>
            </a:r>
            <a:r>
              <a:rPr lang="en-US" sz="2400" dirty="0">
                <a:solidFill>
                  <a:schemeClr val="accent5">
                    <a:lumMod val="50000"/>
                  </a:schemeClr>
                </a:solidFill>
                <a:latin typeface="Century Gothic" panose="020B0502020202020204" pitchFamily="34" charset="0"/>
              </a:rPr>
              <a:t> Menschen </a:t>
            </a:r>
            <a:r>
              <a:rPr lang="en-US" sz="2400" dirty="0" err="1">
                <a:solidFill>
                  <a:schemeClr val="accent5">
                    <a:lumMod val="50000"/>
                  </a:schemeClr>
                </a:solidFill>
                <a:latin typeface="Century Gothic" panose="020B0502020202020204" pitchFamily="34" charset="0"/>
              </a:rPr>
              <a:t>bemalen</a:t>
            </a:r>
            <a:r>
              <a:rPr lang="en-US" sz="2400" dirty="0">
                <a:solidFill>
                  <a:schemeClr val="accent5">
                    <a:lumMod val="50000"/>
                  </a:schemeClr>
                </a:solidFill>
                <a:latin typeface="Century Gothic" panose="020B0502020202020204" pitchFamily="34" charset="0"/>
              </a:rPr>
              <a:t>* gerne </a:t>
            </a:r>
            <a:r>
              <a:rPr lang="en-US" sz="2400" dirty="0" err="1">
                <a:solidFill>
                  <a:schemeClr val="accent5">
                    <a:lumMod val="50000"/>
                  </a:schemeClr>
                </a:solidFill>
                <a:latin typeface="Century Gothic" panose="020B0502020202020204" pitchFamily="34" charset="0"/>
              </a:rPr>
              <a:t>Eier</a:t>
            </a:r>
            <a:r>
              <a:rPr lang="en-US" sz="2400" dirty="0">
                <a:solidFill>
                  <a:schemeClr val="accent5">
                    <a:lumMod val="50000"/>
                  </a:schemeClr>
                </a:solidFill>
                <a:latin typeface="Century Gothic" panose="020B0502020202020204" pitchFamily="34" charset="0"/>
              </a:rPr>
              <a:t>* in </a:t>
            </a:r>
            <a:r>
              <a:rPr lang="en-US" sz="2400" dirty="0" err="1">
                <a:solidFill>
                  <a:schemeClr val="accent5">
                    <a:lumMod val="50000"/>
                  </a:schemeClr>
                </a:solidFill>
                <a:latin typeface="Century Gothic" panose="020B0502020202020204" pitchFamily="34" charset="0"/>
              </a:rPr>
              <a:t>vielen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bunten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Farben</a:t>
            </a:r>
            <a:r>
              <a:rPr lang="en-US" sz="2400" dirty="0">
                <a:solidFill>
                  <a:schemeClr val="accent5">
                    <a:lumMod val="50000"/>
                  </a:schemeClr>
                </a:solidFill>
                <a:latin typeface="Century Gothic" panose="020B0502020202020204" pitchFamily="34" charset="0"/>
              </a:rPr>
              <a:t> und </a:t>
            </a:r>
            <a:r>
              <a:rPr lang="en-US" sz="2400" dirty="0" err="1">
                <a:solidFill>
                  <a:schemeClr val="accent5">
                    <a:lumMod val="50000"/>
                  </a:schemeClr>
                </a:solidFill>
                <a:latin typeface="Century Gothic" panose="020B0502020202020204" pitchFamily="34" charset="0"/>
              </a:rPr>
              <a:t>hängen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sie</a:t>
            </a:r>
            <a:r>
              <a:rPr lang="en-US" sz="2400" dirty="0">
                <a:solidFill>
                  <a:schemeClr val="accent5">
                    <a:lumMod val="50000"/>
                  </a:schemeClr>
                </a:solidFill>
                <a:latin typeface="Century Gothic" panose="020B0502020202020204" pitchFamily="34" charset="0"/>
              </a:rPr>
              <a:t> auf, </a:t>
            </a:r>
            <a:r>
              <a:rPr lang="en-US" sz="2400" dirty="0" err="1">
                <a:solidFill>
                  <a:schemeClr val="accent5">
                    <a:lumMod val="50000"/>
                  </a:schemeClr>
                </a:solidFill>
                <a:latin typeface="Century Gothic" panose="020B0502020202020204" pitchFamily="34" charset="0"/>
              </a:rPr>
              <a:t>im</a:t>
            </a:r>
            <a:r>
              <a:rPr lang="en-US" sz="2400" dirty="0">
                <a:solidFill>
                  <a:schemeClr val="accent5">
                    <a:lumMod val="50000"/>
                  </a:schemeClr>
                </a:solidFill>
                <a:latin typeface="Century Gothic" panose="020B0502020202020204" pitchFamily="34" charset="0"/>
              </a:rPr>
              <a:t> Haus </a:t>
            </a:r>
            <a:r>
              <a:rPr lang="en-US" sz="2400" dirty="0" err="1">
                <a:solidFill>
                  <a:schemeClr val="accent5">
                    <a:lumMod val="50000"/>
                  </a:schemeClr>
                </a:solidFill>
                <a:latin typeface="Century Gothic" panose="020B0502020202020204" pitchFamily="34" charset="0"/>
              </a:rPr>
              <a:t>oder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auch</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draußen</a:t>
            </a:r>
            <a:r>
              <a:rPr lang="en-US" sz="2400" dirty="0">
                <a:solidFill>
                  <a:schemeClr val="accent5">
                    <a:lumMod val="50000"/>
                  </a:schemeClr>
                </a:solidFill>
                <a:latin typeface="Century Gothic" panose="020B0502020202020204" pitchFamily="34" charset="0"/>
              </a:rPr>
              <a:t>* an </a:t>
            </a:r>
            <a:r>
              <a:rPr lang="en-US" sz="2400" dirty="0" err="1">
                <a:solidFill>
                  <a:schemeClr val="accent5">
                    <a:lumMod val="50000"/>
                  </a:schemeClr>
                </a:solidFill>
                <a:latin typeface="Century Gothic" panose="020B0502020202020204" pitchFamily="34" charset="0"/>
              </a:rPr>
              <a:t>Bäumen</a:t>
            </a:r>
            <a:r>
              <a:rPr lang="en-US" sz="2400" dirty="0">
                <a:solidFill>
                  <a:schemeClr val="accent5">
                    <a:lumMod val="50000"/>
                  </a:schemeClr>
                </a:solidFill>
                <a:latin typeface="Century Gothic" panose="020B0502020202020204" pitchFamily="34" charset="0"/>
              </a:rPr>
              <a:t>. In </a:t>
            </a:r>
            <a:r>
              <a:rPr lang="en-US" sz="2400" dirty="0" err="1">
                <a:solidFill>
                  <a:schemeClr val="accent5">
                    <a:lumMod val="50000"/>
                  </a:schemeClr>
                </a:solidFill>
                <a:latin typeface="Century Gothic" panose="020B0502020202020204" pitchFamily="34" charset="0"/>
              </a:rPr>
              <a:t>welcher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Farbe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möchtest</a:t>
            </a:r>
            <a:r>
              <a:rPr lang="en-US" sz="2400" dirty="0">
                <a:solidFill>
                  <a:schemeClr val="accent5">
                    <a:lumMod val="50000"/>
                  </a:schemeClr>
                </a:solidFill>
                <a:latin typeface="Century Gothic" panose="020B0502020202020204" pitchFamily="34" charset="0"/>
              </a:rPr>
              <a:t> du </a:t>
            </a:r>
            <a:r>
              <a:rPr lang="en-US" sz="2400" dirty="0" err="1">
                <a:solidFill>
                  <a:schemeClr val="accent5">
                    <a:lumMod val="50000"/>
                  </a:schemeClr>
                </a:solidFill>
                <a:latin typeface="Century Gothic" panose="020B0502020202020204" pitchFamily="34" charset="0"/>
              </a:rPr>
              <a:t>dein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Ei</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bemalen</a:t>
            </a:r>
            <a:r>
              <a:rPr lang="en-US" sz="2400" dirty="0">
                <a:solidFill>
                  <a:schemeClr val="accent5">
                    <a:lumMod val="50000"/>
                  </a:schemeClr>
                </a:solidFill>
                <a:latin typeface="Century Gothic" panose="020B0502020202020204" pitchFamily="34" charset="0"/>
              </a:rPr>
              <a:t>? </a:t>
            </a:r>
          </a:p>
        </p:txBody>
      </p:sp>
      <p:sp>
        <p:nvSpPr>
          <p:cNvPr id="9" name="Speech Bubble: Rectangle with Corners Rounded 8">
            <a:extLst>
              <a:ext uri="{FF2B5EF4-FFF2-40B4-BE49-F238E27FC236}">
                <a16:creationId xmlns:a16="http://schemas.microsoft.com/office/drawing/2014/main" id="{9163A64B-681B-47E5-834B-43F3BB84F1B6}"/>
              </a:ext>
            </a:extLst>
          </p:cNvPr>
          <p:cNvSpPr/>
          <p:nvPr/>
        </p:nvSpPr>
        <p:spPr>
          <a:xfrm>
            <a:off x="9045470" y="4905827"/>
            <a:ext cx="2950237" cy="1324063"/>
          </a:xfrm>
          <a:prstGeom prst="wedgeRoundRectCallout">
            <a:avLst>
              <a:gd name="adj1" fmla="val -21752"/>
              <a:gd name="adj2" fmla="val 5057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Ostern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Easter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F0302020204030204"/>
              </a:rPr>
              <a:t>bemalen</a:t>
            </a:r>
            <a:r>
              <a:rPr lang="en-GB" sz="2000" dirty="0">
                <a:solidFill>
                  <a:prstClr val="white"/>
                </a:solidFill>
                <a:latin typeface="Century Gothic" panose="020F0302020204030204"/>
              </a:rPr>
              <a:t> – to paint</a:t>
            </a:r>
            <a:b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Ei</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egg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draußen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outside</a:t>
            </a:r>
          </a:p>
        </p:txBody>
      </p:sp>
      <p:pic>
        <p:nvPicPr>
          <p:cNvPr id="10" name="Picture 4" descr="Easter, Egg, Easter Eggs, Colored, Colorful">
            <a:extLst>
              <a:ext uri="{FF2B5EF4-FFF2-40B4-BE49-F238E27FC236}">
                <a16:creationId xmlns:a16="http://schemas.microsoft.com/office/drawing/2014/main" id="{1BD5C2D3-C2F8-48F2-8E94-A7E58440C4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5500" y="1739957"/>
            <a:ext cx="4278042" cy="30213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ainting Easter Egg, Easter, Egg, Paintbrush, Colorful">
            <a:extLst>
              <a:ext uri="{FF2B5EF4-FFF2-40B4-BE49-F238E27FC236}">
                <a16:creationId xmlns:a16="http://schemas.microsoft.com/office/drawing/2014/main" id="{D529D1BD-E8E6-4646-B6DD-594EF3F38A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3250641"/>
            <a:ext cx="2308224" cy="25568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21D73E-6458-4639-B1A0-00743D3A064D}"/>
              </a:ext>
            </a:extLst>
          </p:cNvPr>
          <p:cNvSpPr txBox="1"/>
          <p:nvPr/>
        </p:nvSpPr>
        <p:spPr>
          <a:xfrm>
            <a:off x="4581524" y="479333"/>
            <a:ext cx="7645400" cy="954107"/>
          </a:xfrm>
          <a:prstGeom prst="rect">
            <a:avLst/>
          </a:prstGeom>
          <a:noFill/>
        </p:spPr>
        <p:txBody>
          <a:bodyPr wrap="square" rtlCol="0">
            <a:spAutoFit/>
          </a:bodyPr>
          <a:lstStyle/>
          <a:p>
            <a:r>
              <a:rPr lang="en-US" sz="2800" dirty="0">
                <a:solidFill>
                  <a:schemeClr val="accent5">
                    <a:lumMod val="50000"/>
                  </a:schemeClr>
                </a:solidFill>
                <a:latin typeface="Century Gothic" panose="020B0502020202020204" pitchFamily="34" charset="0"/>
              </a:rPr>
              <a:t>Lies den Text </a:t>
            </a:r>
            <a:r>
              <a:rPr lang="en-US" sz="2800" dirty="0" err="1">
                <a:solidFill>
                  <a:schemeClr val="accent5">
                    <a:lumMod val="50000"/>
                  </a:schemeClr>
                </a:solidFill>
                <a:latin typeface="Century Gothic" panose="020B0502020202020204" pitchFamily="34" charset="0"/>
              </a:rPr>
              <a:t>laut</a:t>
            </a:r>
            <a:r>
              <a:rPr lang="en-US" sz="2800" dirty="0">
                <a:solidFill>
                  <a:schemeClr val="accent5">
                    <a:lumMod val="50000"/>
                  </a:schemeClr>
                </a:solidFill>
                <a:latin typeface="Century Gothic" panose="020B0502020202020204" pitchFamily="34" charset="0"/>
              </a:rPr>
              <a:t> </a:t>
            </a:r>
            <a:r>
              <a:rPr lang="en-US" sz="2800" dirty="0" err="1">
                <a:solidFill>
                  <a:schemeClr val="accent5">
                    <a:lumMod val="50000"/>
                  </a:schemeClr>
                </a:solidFill>
                <a:latin typeface="Century Gothic" panose="020B0502020202020204" pitchFamily="34" charset="0"/>
              </a:rPr>
              <a:t>vor</a:t>
            </a:r>
            <a:r>
              <a:rPr lang="en-US" sz="2800" dirty="0">
                <a:solidFill>
                  <a:schemeClr val="accent5">
                    <a:lumMod val="50000"/>
                  </a:schemeClr>
                </a:solidFill>
                <a:latin typeface="Century Gothic" panose="020B0502020202020204" pitchFamily="34" charset="0"/>
              </a:rPr>
              <a:t>. </a:t>
            </a:r>
            <a:br>
              <a:rPr lang="en-US" sz="2800" dirty="0">
                <a:solidFill>
                  <a:schemeClr val="accent5">
                    <a:lumMod val="50000"/>
                  </a:schemeClr>
                </a:solidFill>
                <a:latin typeface="Century Gothic" panose="020B0502020202020204" pitchFamily="34" charset="0"/>
              </a:rPr>
            </a:br>
            <a:endParaRPr lang="en-US" sz="2800" dirty="0">
              <a:solidFill>
                <a:schemeClr val="accent5">
                  <a:lumMod val="50000"/>
                </a:schemeClr>
              </a:solidFill>
              <a:latin typeface="Century Gothic" panose="020B0502020202020204" pitchFamily="34" charset="0"/>
            </a:endParaRPr>
          </a:p>
        </p:txBody>
      </p:sp>
      <p:sp>
        <p:nvSpPr>
          <p:cNvPr id="2" name="Rectangle 1">
            <a:extLst>
              <a:ext uri="{FF2B5EF4-FFF2-40B4-BE49-F238E27FC236}">
                <a16:creationId xmlns:a16="http://schemas.microsoft.com/office/drawing/2014/main" id="{91301524-31CD-471D-BC17-0B89E909D40C}"/>
              </a:ext>
            </a:extLst>
          </p:cNvPr>
          <p:cNvSpPr/>
          <p:nvPr/>
        </p:nvSpPr>
        <p:spPr>
          <a:xfrm>
            <a:off x="257804" y="1163991"/>
            <a:ext cx="11676391" cy="830997"/>
          </a:xfrm>
          <a:prstGeom prst="rect">
            <a:avLst/>
          </a:prstGeom>
        </p:spPr>
        <p:txBody>
          <a:bodyPr wrap="square">
            <a:spAutoFit/>
          </a:bodyPr>
          <a:lstStyle/>
          <a:p>
            <a:r>
              <a:rPr lang="en-US" sz="2400" dirty="0">
                <a:solidFill>
                  <a:srgbClr val="4472C4">
                    <a:lumMod val="50000"/>
                  </a:srgbClr>
                </a:solidFill>
                <a:latin typeface="Century Gothic" panose="020B0502020202020204" pitchFamily="34" charset="0"/>
              </a:rPr>
              <a:t>Remember: generally stress the first syllable, though cognates often stress the final syllable, and inseparable prefixes (be-, </a:t>
            </a:r>
            <a:r>
              <a:rPr lang="en-US" sz="2400" dirty="0" err="1">
                <a:solidFill>
                  <a:srgbClr val="4472C4">
                    <a:lumMod val="50000"/>
                  </a:srgbClr>
                </a:solidFill>
                <a:latin typeface="Century Gothic" panose="020B0502020202020204" pitchFamily="34" charset="0"/>
              </a:rPr>
              <a:t>ver</a:t>
            </a:r>
            <a:r>
              <a:rPr lang="en-US" sz="2400" dirty="0">
                <a:solidFill>
                  <a:srgbClr val="4472C4">
                    <a:lumMod val="50000"/>
                  </a:srgb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ent</a:t>
            </a:r>
            <a:r>
              <a:rPr lang="en-US" sz="2400" dirty="0">
                <a:solidFill>
                  <a:srgbClr val="4472C4">
                    <a:lumMod val="50000"/>
                  </a:srgbClr>
                </a:solidFill>
                <a:latin typeface="Century Gothic" panose="020B0502020202020204" pitchFamily="34" charset="0"/>
              </a:rPr>
              <a:t>-) are never stressed.</a:t>
            </a:r>
            <a:endParaRPr lang="en-GB" dirty="0">
              <a:latin typeface="Century Gothic" panose="020B0502020202020204" pitchFamily="34" charset="0"/>
            </a:endParaRPr>
          </a:p>
        </p:txBody>
      </p:sp>
      <p:sp>
        <p:nvSpPr>
          <p:cNvPr id="14" name="TextBox 13">
            <a:extLst>
              <a:ext uri="{FF2B5EF4-FFF2-40B4-BE49-F238E27FC236}">
                <a16:creationId xmlns:a16="http://schemas.microsoft.com/office/drawing/2014/main" id="{288311B7-0E21-42A5-9554-13EC5750E049}"/>
              </a:ext>
            </a:extLst>
          </p:cNvPr>
          <p:cNvSpPr txBox="1"/>
          <p:nvPr/>
        </p:nvSpPr>
        <p:spPr>
          <a:xfrm>
            <a:off x="536407" y="2526421"/>
            <a:ext cx="5137370" cy="3046988"/>
          </a:xfrm>
          <a:prstGeom prst="rect">
            <a:avLst/>
          </a:prstGeom>
          <a:solidFill>
            <a:srgbClr val="FFF4E7"/>
          </a:solidFill>
        </p:spPr>
        <p:txBody>
          <a:bodyPr wrap="square" rtlCol="0">
            <a:spAutoFit/>
          </a:bodyPr>
          <a:lstStyle/>
          <a:p>
            <a:r>
              <a:rPr lang="en-US" sz="2400" dirty="0" err="1">
                <a:solidFill>
                  <a:schemeClr val="accent5">
                    <a:lumMod val="50000"/>
                  </a:schemeClr>
                </a:solidFill>
                <a:latin typeface="Century Gothic" panose="020B0502020202020204" pitchFamily="34" charset="0"/>
              </a:rPr>
              <a:t>Ostern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ist</a:t>
            </a:r>
            <a:r>
              <a:rPr lang="en-US" sz="2400" dirty="0">
                <a:solidFill>
                  <a:schemeClr val="accent5">
                    <a:lumMod val="50000"/>
                  </a:schemeClr>
                </a:solidFill>
                <a:latin typeface="Century Gothic" panose="020B0502020202020204" pitchFamily="34" charset="0"/>
              </a:rPr>
              <a:t> in Deutschland </a:t>
            </a:r>
            <a:r>
              <a:rPr lang="en-US" sz="2400" dirty="0" err="1">
                <a:solidFill>
                  <a:schemeClr val="accent5">
                    <a:lumMod val="50000"/>
                  </a:schemeClr>
                </a:solidFill>
                <a:latin typeface="Century Gothic" panose="020B0502020202020204" pitchFamily="34" charset="0"/>
              </a:rPr>
              <a:t>eine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wichtige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kulturelle</a:t>
            </a:r>
            <a:r>
              <a:rPr lang="en-US" sz="2400" dirty="0">
                <a:solidFill>
                  <a:schemeClr val="accent5">
                    <a:lumMod val="50000"/>
                  </a:schemeClr>
                </a:solidFill>
                <a:latin typeface="Century Gothic" panose="020B0502020202020204" pitchFamily="34" charset="0"/>
              </a:rPr>
              <a:t> Tradition. </a:t>
            </a:r>
            <a:r>
              <a:rPr lang="en-US" sz="2400" dirty="0" err="1">
                <a:solidFill>
                  <a:schemeClr val="accent5">
                    <a:lumMod val="50000"/>
                  </a:schemeClr>
                </a:solidFill>
                <a:latin typeface="Century Gothic" panose="020B0502020202020204" pitchFamily="34" charset="0"/>
              </a:rPr>
              <a:t>Große</a:t>
            </a:r>
            <a:r>
              <a:rPr lang="en-US" sz="2400" dirty="0">
                <a:solidFill>
                  <a:schemeClr val="accent5">
                    <a:lumMod val="50000"/>
                  </a:schemeClr>
                </a:solidFill>
                <a:latin typeface="Century Gothic" panose="020B0502020202020204" pitchFamily="34" charset="0"/>
              </a:rPr>
              <a:t> und </a:t>
            </a:r>
            <a:r>
              <a:rPr lang="en-US" sz="2400" dirty="0" err="1">
                <a:solidFill>
                  <a:schemeClr val="accent5">
                    <a:lumMod val="50000"/>
                  </a:schemeClr>
                </a:solidFill>
                <a:latin typeface="Century Gothic" panose="020B0502020202020204" pitchFamily="34" charset="0"/>
              </a:rPr>
              <a:t>kleine</a:t>
            </a:r>
            <a:r>
              <a:rPr lang="en-US" sz="2400" dirty="0">
                <a:solidFill>
                  <a:schemeClr val="accent5">
                    <a:lumMod val="50000"/>
                  </a:schemeClr>
                </a:solidFill>
                <a:latin typeface="Century Gothic" panose="020B0502020202020204" pitchFamily="34" charset="0"/>
              </a:rPr>
              <a:t> Menschen </a:t>
            </a:r>
            <a:r>
              <a:rPr lang="en-US" sz="2400" dirty="0" err="1">
                <a:solidFill>
                  <a:schemeClr val="accent5">
                    <a:lumMod val="50000"/>
                  </a:schemeClr>
                </a:solidFill>
                <a:latin typeface="Century Gothic" panose="020B0502020202020204" pitchFamily="34" charset="0"/>
              </a:rPr>
              <a:t>bemalen</a:t>
            </a:r>
            <a:r>
              <a:rPr lang="en-US" sz="2400" dirty="0">
                <a:solidFill>
                  <a:schemeClr val="accent5">
                    <a:lumMod val="50000"/>
                  </a:schemeClr>
                </a:solidFill>
                <a:latin typeface="Century Gothic" panose="020B0502020202020204" pitchFamily="34" charset="0"/>
              </a:rPr>
              <a:t>* gerne </a:t>
            </a:r>
            <a:r>
              <a:rPr lang="en-US" sz="2400" dirty="0" err="1">
                <a:solidFill>
                  <a:schemeClr val="accent5">
                    <a:lumMod val="50000"/>
                  </a:schemeClr>
                </a:solidFill>
                <a:latin typeface="Century Gothic" panose="020B0502020202020204" pitchFamily="34" charset="0"/>
              </a:rPr>
              <a:t>Eier</a:t>
            </a:r>
            <a:r>
              <a:rPr lang="en-US" sz="2400" dirty="0">
                <a:solidFill>
                  <a:schemeClr val="accent5">
                    <a:lumMod val="50000"/>
                  </a:schemeClr>
                </a:solidFill>
                <a:latin typeface="Century Gothic" panose="020B0502020202020204" pitchFamily="34" charset="0"/>
              </a:rPr>
              <a:t>* in </a:t>
            </a:r>
            <a:r>
              <a:rPr lang="en-US" sz="2400" dirty="0" err="1">
                <a:solidFill>
                  <a:schemeClr val="accent5">
                    <a:lumMod val="50000"/>
                  </a:schemeClr>
                </a:solidFill>
                <a:latin typeface="Century Gothic" panose="020B0502020202020204" pitchFamily="34" charset="0"/>
              </a:rPr>
              <a:t>vielen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bunten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Farben</a:t>
            </a:r>
            <a:r>
              <a:rPr lang="en-US" sz="2400" dirty="0">
                <a:solidFill>
                  <a:schemeClr val="accent5">
                    <a:lumMod val="50000"/>
                  </a:schemeClr>
                </a:solidFill>
                <a:latin typeface="Century Gothic" panose="020B0502020202020204" pitchFamily="34" charset="0"/>
              </a:rPr>
              <a:t> und </a:t>
            </a:r>
            <a:r>
              <a:rPr lang="en-US" sz="2400" dirty="0" err="1">
                <a:solidFill>
                  <a:schemeClr val="accent5">
                    <a:lumMod val="50000"/>
                  </a:schemeClr>
                </a:solidFill>
                <a:latin typeface="Century Gothic" panose="020B0502020202020204" pitchFamily="34" charset="0"/>
              </a:rPr>
              <a:t>hängen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sie</a:t>
            </a:r>
            <a:r>
              <a:rPr lang="en-US" sz="2400" dirty="0">
                <a:solidFill>
                  <a:schemeClr val="accent5">
                    <a:lumMod val="50000"/>
                  </a:schemeClr>
                </a:solidFill>
                <a:latin typeface="Century Gothic" panose="020B0502020202020204" pitchFamily="34" charset="0"/>
              </a:rPr>
              <a:t> auf, </a:t>
            </a:r>
            <a:r>
              <a:rPr lang="en-US" sz="2400" dirty="0" err="1">
                <a:solidFill>
                  <a:schemeClr val="accent5">
                    <a:lumMod val="50000"/>
                  </a:schemeClr>
                </a:solidFill>
                <a:latin typeface="Century Gothic" panose="020B0502020202020204" pitchFamily="34" charset="0"/>
              </a:rPr>
              <a:t>im</a:t>
            </a:r>
            <a:r>
              <a:rPr lang="en-US" sz="2400" dirty="0">
                <a:solidFill>
                  <a:schemeClr val="accent5">
                    <a:lumMod val="50000"/>
                  </a:schemeClr>
                </a:solidFill>
                <a:latin typeface="Century Gothic" panose="020B0502020202020204" pitchFamily="34" charset="0"/>
              </a:rPr>
              <a:t> Haus </a:t>
            </a:r>
            <a:r>
              <a:rPr lang="en-US" sz="2400" dirty="0" err="1">
                <a:solidFill>
                  <a:schemeClr val="accent5">
                    <a:lumMod val="50000"/>
                  </a:schemeClr>
                </a:solidFill>
                <a:latin typeface="Century Gothic" panose="020B0502020202020204" pitchFamily="34" charset="0"/>
              </a:rPr>
              <a:t>oder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auch</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draußen</a:t>
            </a:r>
            <a:r>
              <a:rPr lang="en-US" sz="2400" dirty="0">
                <a:solidFill>
                  <a:schemeClr val="accent5">
                    <a:lumMod val="50000"/>
                  </a:schemeClr>
                </a:solidFill>
                <a:latin typeface="Century Gothic" panose="020B0502020202020204" pitchFamily="34" charset="0"/>
              </a:rPr>
              <a:t>* an </a:t>
            </a:r>
            <a:r>
              <a:rPr lang="en-US" sz="2400" dirty="0" err="1">
                <a:solidFill>
                  <a:schemeClr val="accent5">
                    <a:lumMod val="50000"/>
                  </a:schemeClr>
                </a:solidFill>
                <a:latin typeface="Century Gothic" panose="020B0502020202020204" pitchFamily="34" charset="0"/>
              </a:rPr>
              <a:t>Bäumen</a:t>
            </a:r>
            <a:r>
              <a:rPr lang="en-US" sz="2400" dirty="0">
                <a:solidFill>
                  <a:schemeClr val="accent5">
                    <a:lumMod val="50000"/>
                  </a:schemeClr>
                </a:solidFill>
                <a:latin typeface="Century Gothic" panose="020B0502020202020204" pitchFamily="34" charset="0"/>
              </a:rPr>
              <a:t>. In </a:t>
            </a:r>
            <a:r>
              <a:rPr lang="en-US" sz="2400" dirty="0" err="1">
                <a:solidFill>
                  <a:schemeClr val="accent5">
                    <a:lumMod val="50000"/>
                  </a:schemeClr>
                </a:solidFill>
                <a:latin typeface="Century Gothic" panose="020B0502020202020204" pitchFamily="34" charset="0"/>
              </a:rPr>
              <a:t>welcher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Farbe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möchtest</a:t>
            </a:r>
            <a:r>
              <a:rPr lang="en-US" sz="2400" dirty="0">
                <a:solidFill>
                  <a:schemeClr val="accent5">
                    <a:lumMod val="50000"/>
                  </a:schemeClr>
                </a:solidFill>
                <a:latin typeface="Century Gothic" panose="020B0502020202020204" pitchFamily="34" charset="0"/>
              </a:rPr>
              <a:t> du </a:t>
            </a:r>
            <a:r>
              <a:rPr lang="en-US" sz="2400" dirty="0" err="1">
                <a:solidFill>
                  <a:schemeClr val="accent5">
                    <a:lumMod val="50000"/>
                  </a:schemeClr>
                </a:solidFill>
                <a:latin typeface="Century Gothic" panose="020B0502020202020204" pitchFamily="34" charset="0"/>
              </a:rPr>
              <a:t>dein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Ei</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bemalen</a:t>
            </a:r>
            <a:r>
              <a:rPr lang="en-US" sz="2400" dirty="0">
                <a:solidFill>
                  <a:schemeClr val="accent5">
                    <a:lumMod val="50000"/>
                  </a:schemeClr>
                </a:solidFill>
                <a:latin typeface="Century Gothic" panose="020B0502020202020204" pitchFamily="34" charset="0"/>
              </a:rPr>
              <a:t>? </a:t>
            </a:r>
          </a:p>
        </p:txBody>
      </p:sp>
      <p:pic>
        <p:nvPicPr>
          <p:cNvPr id="6" name="9.1.2.7 Slide 20">
            <a:hlinkClick r:id="" action="ppaction://media"/>
            <a:extLst>
              <a:ext uri="{FF2B5EF4-FFF2-40B4-BE49-F238E27FC236}">
                <a16:creationId xmlns:a16="http://schemas.microsoft.com/office/drawing/2014/main" id="{E0D896E7-F012-46FD-BFDA-DC7460E773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5500" y="291299"/>
            <a:ext cx="954107" cy="954107"/>
          </a:xfrm>
          <a:prstGeom prst="rect">
            <a:avLst/>
          </a:prstGeom>
        </p:spPr>
      </p:pic>
    </p:spTree>
    <p:extLst>
      <p:ext uri="{BB962C8B-B14F-4D97-AF65-F5344CB8AC3E}">
        <p14:creationId xmlns:p14="http://schemas.microsoft.com/office/powerpoint/2010/main" val="288020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5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185F13-052E-1A44-9551-0FF294AD5282}"/>
              </a:ext>
            </a:extLst>
          </p:cNvPr>
          <p:cNvSpPr>
            <a:spLocks noGrp="1"/>
          </p:cNvSpPr>
          <p:nvPr>
            <p:ph type="title"/>
          </p:nvPr>
        </p:nvSpPr>
        <p:spPr>
          <a:xfrm>
            <a:off x="0" y="-130126"/>
            <a:ext cx="10045700" cy="1118097"/>
          </a:xfrm>
        </p:spPr>
        <p:txBody>
          <a:bodyPr>
            <a:normAutofit/>
          </a:bodyPr>
          <a:lstStyle/>
          <a:p>
            <a:r>
              <a:rPr lang="en-GB" sz="2200" b="1" dirty="0">
                <a:solidFill>
                  <a:schemeClr val="accent1">
                    <a:lumMod val="50000"/>
                  </a:schemeClr>
                </a:solidFill>
              </a:rPr>
              <a:t>Wolfgang und Mia </a:t>
            </a:r>
            <a:r>
              <a:rPr lang="en-GB" sz="2200" b="1" dirty="0" err="1">
                <a:solidFill>
                  <a:schemeClr val="accent1">
                    <a:lumMod val="50000"/>
                  </a:schemeClr>
                </a:solidFill>
              </a:rPr>
              <a:t>gehen</a:t>
            </a:r>
            <a:r>
              <a:rPr lang="en-GB" sz="2200" b="1" dirty="0">
                <a:solidFill>
                  <a:schemeClr val="accent1">
                    <a:lumMod val="50000"/>
                  </a:schemeClr>
                </a:solidFill>
              </a:rPr>
              <a:t> </a:t>
            </a:r>
            <a:r>
              <a:rPr lang="en-GB" sz="2200" b="1" dirty="0" err="1">
                <a:solidFill>
                  <a:schemeClr val="accent1">
                    <a:lumMod val="50000"/>
                  </a:schemeClr>
                </a:solidFill>
              </a:rPr>
              <a:t>mit</a:t>
            </a:r>
            <a:r>
              <a:rPr lang="en-GB" sz="2200" b="1" dirty="0">
                <a:solidFill>
                  <a:schemeClr val="accent1">
                    <a:lumMod val="50000"/>
                  </a:schemeClr>
                </a:solidFill>
              </a:rPr>
              <a:t> Katrin (</a:t>
            </a:r>
            <a:r>
              <a:rPr lang="en-GB" sz="2200" b="1" dirty="0" err="1">
                <a:solidFill>
                  <a:schemeClr val="accent1">
                    <a:lumMod val="50000"/>
                  </a:schemeClr>
                </a:solidFill>
              </a:rPr>
              <a:t>Mutti</a:t>
            </a:r>
            <a:r>
              <a:rPr lang="en-GB" sz="2200" b="1" dirty="0">
                <a:solidFill>
                  <a:schemeClr val="accent1">
                    <a:lumMod val="50000"/>
                  </a:schemeClr>
                </a:solidFill>
              </a:rPr>
              <a:t>) und </a:t>
            </a:r>
            <a:r>
              <a:rPr lang="en-GB" sz="2200" b="1" dirty="0" err="1">
                <a:solidFill>
                  <a:schemeClr val="accent1">
                    <a:lumMod val="50000"/>
                  </a:schemeClr>
                </a:solidFill>
              </a:rPr>
              <a:t>Onkel</a:t>
            </a:r>
            <a:r>
              <a:rPr lang="en-GB" sz="2200" b="1" dirty="0">
                <a:solidFill>
                  <a:schemeClr val="accent1">
                    <a:lumMod val="50000"/>
                  </a:schemeClr>
                </a:solidFill>
              </a:rPr>
              <a:t> Heinrich auf den </a:t>
            </a:r>
            <a:r>
              <a:rPr lang="en-GB" sz="2200" b="1" dirty="0" err="1">
                <a:solidFill>
                  <a:schemeClr val="accent1">
                    <a:lumMod val="50000"/>
                  </a:schemeClr>
                </a:solidFill>
              </a:rPr>
              <a:t>Kölner</a:t>
            </a:r>
            <a:r>
              <a:rPr lang="en-GB" sz="2200" b="1" dirty="0">
                <a:solidFill>
                  <a:schemeClr val="accent1">
                    <a:lumMod val="50000"/>
                  </a:schemeClr>
                </a:solidFill>
              </a:rPr>
              <a:t> Karneval.</a:t>
            </a:r>
            <a:endParaRPr lang="x-none" sz="2200" b="1" dirty="0">
              <a:solidFill>
                <a:schemeClr val="accent1">
                  <a:lumMod val="50000"/>
                </a:schemeClr>
              </a:solidFill>
            </a:endParaRPr>
          </a:p>
        </p:txBody>
      </p:sp>
      <p:sp>
        <p:nvSpPr>
          <p:cNvPr id="6" name="CuadroTexto 5">
            <a:extLst>
              <a:ext uri="{FF2B5EF4-FFF2-40B4-BE49-F238E27FC236}">
                <a16:creationId xmlns:a16="http://schemas.microsoft.com/office/drawing/2014/main" id="{868CF56F-0E41-3E4B-B837-952DFFE6E0A0}"/>
              </a:ext>
            </a:extLst>
          </p:cNvPr>
          <p:cNvSpPr txBox="1"/>
          <p:nvPr/>
        </p:nvSpPr>
        <p:spPr>
          <a:xfrm>
            <a:off x="179331" y="824766"/>
            <a:ext cx="5725246" cy="1015663"/>
          </a:xfrm>
          <a:prstGeom prst="rect">
            <a:avLst/>
          </a:prstGeom>
          <a:solidFill>
            <a:srgbClr val="FFF4E7"/>
          </a:solid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Mia und Wolfgang,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wann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entscheidet</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ihr</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euch</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für</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Kostüm</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feiern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morgen in Köln Karneval.</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C0FF2F9F-B7AB-0446-956D-8C7070C427B1}"/>
              </a:ext>
            </a:extLst>
          </p:cNvPr>
          <p:cNvSpPr txBox="1"/>
          <p:nvPr/>
        </p:nvSpPr>
        <p:spPr>
          <a:xfrm>
            <a:off x="6096000" y="881979"/>
            <a:ext cx="5926283" cy="1015663"/>
          </a:xfrm>
          <a:prstGeom prst="rect">
            <a:avLst/>
          </a:prstGeom>
          <a:solidFill>
            <a:srgbClr val="EBEFF7"/>
          </a:solidFill>
        </p:spPr>
        <p:txBody>
          <a:bodyPr wrap="square" rtlCol="0">
            <a:spAutoFit/>
          </a:bodyPr>
          <a:lstStyle/>
          <a:p>
            <a:pPr lvl="0">
              <a:defRPr/>
            </a:pPr>
            <a:r>
              <a:rPr lang="en-GB" sz="2000" dirty="0">
                <a:solidFill>
                  <a:srgbClr val="5B9BD5">
                    <a:lumMod val="50000"/>
                  </a:srgbClr>
                </a:solidFill>
                <a:latin typeface="Century Gothic" panose="020B0502020202020204" pitchFamily="34" charset="0"/>
              </a:rPr>
              <a:t>Das </a:t>
            </a:r>
            <a:r>
              <a:rPr lang="en-GB" sz="2000" dirty="0" err="1">
                <a:solidFill>
                  <a:srgbClr val="5B9BD5">
                    <a:lumMod val="50000"/>
                  </a:srgbClr>
                </a:solidFill>
                <a:latin typeface="Century Gothic" panose="020B0502020202020204" pitchFamily="34" charset="0"/>
              </a:rPr>
              <a:t>ist</a:t>
            </a:r>
            <a:r>
              <a:rPr lang="en-GB" sz="2000" dirty="0">
                <a:solidFill>
                  <a:srgbClr val="5B9BD5">
                    <a:lumMod val="50000"/>
                  </a:srgbClr>
                </a:solidFill>
                <a:latin typeface="Century Gothic" panose="020B0502020202020204" pitchFamily="34" charset="0"/>
              </a:rPr>
              <a:t> dieses </a:t>
            </a:r>
            <a:r>
              <a:rPr lang="en-GB" sz="2000" dirty="0" err="1">
                <a:solidFill>
                  <a:srgbClr val="5B9BD5">
                    <a:lumMod val="50000"/>
                  </a:srgbClr>
                </a:solidFill>
                <a:latin typeface="Century Gothic" panose="020B0502020202020204" pitchFamily="34" charset="0"/>
              </a:rPr>
              <a:t>Jahr</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kein</a:t>
            </a:r>
            <a:r>
              <a:rPr lang="en-GB" sz="2000" dirty="0">
                <a:solidFill>
                  <a:srgbClr val="5B9BD5">
                    <a:lumMod val="50000"/>
                  </a:srgbClr>
                </a:solidFill>
                <a:latin typeface="Century Gothic" panose="020B0502020202020204" pitchFamily="34" charset="0"/>
              </a:rPr>
              <a:t> Problem. Wolfgang und ich </a:t>
            </a:r>
            <a:r>
              <a:rPr lang="en-GB" sz="2000" b="1" dirty="0" err="1">
                <a:solidFill>
                  <a:srgbClr val="5B9BD5">
                    <a:lumMod val="50000"/>
                  </a:srgbClr>
                </a:solidFill>
                <a:latin typeface="Century Gothic" panose="020B0502020202020204" pitchFamily="34" charset="0"/>
              </a:rPr>
              <a:t>melden</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uns</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freiwillig</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Wir</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werden</a:t>
            </a:r>
            <a:r>
              <a:rPr lang="en-GB" sz="2000" dirty="0">
                <a:solidFill>
                  <a:srgbClr val="5B9BD5">
                    <a:lumMod val="50000"/>
                  </a:srgbClr>
                </a:solidFill>
                <a:latin typeface="Century Gothic" panose="020B0502020202020204" pitchFamily="34" charset="0"/>
              </a:rPr>
              <a:t> T-Shirts </a:t>
            </a:r>
            <a:r>
              <a:rPr lang="en-GB" sz="2000" dirty="0" err="1">
                <a:solidFill>
                  <a:srgbClr val="5B9BD5">
                    <a:lumMod val="50000"/>
                  </a:srgbClr>
                </a:solidFill>
                <a:latin typeface="Century Gothic" panose="020B0502020202020204" pitchFamily="34" charset="0"/>
              </a:rPr>
              <a:t>bekommen</a:t>
            </a:r>
            <a:r>
              <a:rPr lang="en-GB" sz="2000" dirty="0">
                <a:solidFill>
                  <a:srgbClr val="5B9BD5">
                    <a:lumMod val="50000"/>
                  </a:srgbClr>
                </a:solidFill>
                <a:latin typeface="Century Gothic" panose="020B0502020202020204" pitchFamily="34" charset="0"/>
              </a:rPr>
              <a:t>.   </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CuadroTexto 7">
            <a:extLst>
              <a:ext uri="{FF2B5EF4-FFF2-40B4-BE49-F238E27FC236}">
                <a16:creationId xmlns:a16="http://schemas.microsoft.com/office/drawing/2014/main" id="{3157FAD3-806D-0E4E-A7B7-55054B0ABC41}"/>
              </a:ext>
            </a:extLst>
          </p:cNvPr>
          <p:cNvSpPr txBox="1"/>
          <p:nvPr/>
        </p:nvSpPr>
        <p:spPr>
          <a:xfrm>
            <a:off x="179330" y="2178284"/>
            <a:ext cx="5744476" cy="400110"/>
          </a:xfrm>
          <a:prstGeom prst="rect">
            <a:avLst/>
          </a:prstGeom>
          <a:solidFill>
            <a:srgbClr val="FFF4E7"/>
          </a:solidFill>
        </p:spPr>
        <p:txBody>
          <a:bodyPr wrap="square" rtlCol="0">
            <a:spAutoFit/>
          </a:bodyPr>
          <a:lstStyle/>
          <a:p>
            <a:pPr lvl="0">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Wieso</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Wollt</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ihr</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die Parade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nicht</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sehen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CuadroTexto 8">
            <a:extLst>
              <a:ext uri="{FF2B5EF4-FFF2-40B4-BE49-F238E27FC236}">
                <a16:creationId xmlns:a16="http://schemas.microsoft.com/office/drawing/2014/main" id="{6536C849-AB00-234E-BB6D-E66A7920FB74}"/>
              </a:ext>
            </a:extLst>
          </p:cNvPr>
          <p:cNvSpPr txBox="1"/>
          <p:nvPr/>
        </p:nvSpPr>
        <p:spPr>
          <a:xfrm>
            <a:off x="6095999" y="2218630"/>
            <a:ext cx="5926283" cy="707886"/>
          </a:xfrm>
          <a:prstGeom prst="rect">
            <a:avLst/>
          </a:prstGeom>
          <a:solidFill>
            <a:srgbClr val="EBEFF7"/>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rgbClr val="5B9BD5">
                    <a:lumMod val="50000"/>
                  </a:srgbClr>
                </a:solidFill>
                <a:latin typeface="Century Gothic" panose="020B0502020202020204" pitchFamily="34" charset="0"/>
              </a:rPr>
              <a:t>Wolf </a:t>
            </a:r>
            <a:r>
              <a:rPr lang="en-GB" sz="2000" dirty="0" err="1">
                <a:solidFill>
                  <a:srgbClr val="5B9BD5">
                    <a:lumMod val="50000"/>
                  </a:srgbClr>
                </a:solidFill>
                <a:latin typeface="Century Gothic" panose="020B0502020202020204" pitchFamily="34" charset="0"/>
              </a:rPr>
              <a:t>möchte</a:t>
            </a:r>
            <a:r>
              <a:rPr lang="en-GB" sz="2000" dirty="0">
                <a:solidFill>
                  <a:srgbClr val="5B9BD5">
                    <a:lumMod val="50000"/>
                  </a:srgbClr>
                </a:solidFill>
                <a:latin typeface="Century Gothic" panose="020B0502020202020204" pitchFamily="34" charset="0"/>
              </a:rPr>
              <a:t> seine </a:t>
            </a:r>
            <a:r>
              <a:rPr lang="en-GB" sz="2000" dirty="0" err="1">
                <a:solidFill>
                  <a:srgbClr val="5B9BD5">
                    <a:lumMod val="50000"/>
                  </a:srgbClr>
                </a:solidFill>
                <a:latin typeface="Century Gothic" panose="020B0502020202020204" pitchFamily="34" charset="0"/>
              </a:rPr>
              <a:t>Gitarre</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mitnehmen</a:t>
            </a:r>
            <a:r>
              <a:rPr lang="en-GB" sz="2000"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Wir</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werden</a:t>
            </a:r>
            <a:r>
              <a:rPr lang="en-GB" sz="2000" b="1" dirty="0">
                <a:solidFill>
                  <a:srgbClr val="5B9BD5">
                    <a:lumMod val="50000"/>
                  </a:srgbClr>
                </a:solidFill>
                <a:latin typeface="Century Gothic" panose="020B0502020202020204" pitchFamily="34" charset="0"/>
              </a:rPr>
              <a:t> die </a:t>
            </a:r>
            <a:r>
              <a:rPr lang="en-GB" sz="2000" b="1" dirty="0" err="1">
                <a:solidFill>
                  <a:srgbClr val="5B9BD5">
                    <a:lumMod val="50000"/>
                  </a:srgbClr>
                </a:solidFill>
                <a:latin typeface="Century Gothic" panose="020B0502020202020204" pitchFamily="34" charset="0"/>
              </a:rPr>
              <a:t>Leute</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unterhalten</a:t>
            </a:r>
            <a:r>
              <a:rPr lang="en-GB" sz="2000" dirty="0">
                <a:solidFill>
                  <a:srgbClr val="5B9BD5">
                    <a:lumMod val="50000"/>
                  </a:srgbClr>
                </a:solidFill>
                <a:latin typeface="Century Gothic" panose="020B0502020202020204" pitchFamily="34" charset="0"/>
              </a:rPr>
              <a:t>.</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7" name="Rounded Rectangle 11">
            <a:extLst>
              <a:ext uri="{FF2B5EF4-FFF2-40B4-BE49-F238E27FC236}">
                <a16:creationId xmlns:a16="http://schemas.microsoft.com/office/drawing/2014/main" id="{48C303A3-0F59-4194-BB9F-61D3536B0632}"/>
              </a:ext>
            </a:extLst>
          </p:cNvPr>
          <p:cNvSpPr/>
          <p:nvPr/>
        </p:nvSpPr>
        <p:spPr>
          <a:xfrm>
            <a:off x="10113818" y="247046"/>
            <a:ext cx="184538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CuadroTexto 7">
            <a:extLst>
              <a:ext uri="{FF2B5EF4-FFF2-40B4-BE49-F238E27FC236}">
                <a16:creationId xmlns:a16="http://schemas.microsoft.com/office/drawing/2014/main" id="{FC295861-444B-4DDD-B9EB-D1ACED9E81EB}"/>
              </a:ext>
            </a:extLst>
          </p:cNvPr>
          <p:cNvSpPr txBox="1"/>
          <p:nvPr/>
        </p:nvSpPr>
        <p:spPr>
          <a:xfrm>
            <a:off x="179330" y="2830522"/>
            <a:ext cx="5725247" cy="707886"/>
          </a:xfrm>
          <a:prstGeom prst="rect">
            <a:avLst/>
          </a:prstGeom>
          <a:solidFill>
            <a:srgbClr val="FFF4E7"/>
          </a:solidFill>
        </p:spPr>
        <p:txBody>
          <a:bodyPr wrap="square" rtlCol="0">
            <a:spAutoFit/>
          </a:bodyPr>
          <a:lstStyle/>
          <a:p>
            <a:pPr lvl="0">
              <a:defRPr/>
            </a:pPr>
            <a:r>
              <a:rPr lang="es-ES" sz="2000" dirty="0">
                <a:solidFill>
                  <a:srgbClr val="5B9BD5">
                    <a:lumMod val="50000"/>
                  </a:srgbClr>
                </a:solidFill>
                <a:latin typeface="Century Gothic" panose="020B0502020202020204" pitchFamily="34" charset="0"/>
              </a:rPr>
              <a:t>OK. </a:t>
            </a:r>
            <a:r>
              <a:rPr lang="es-ES" sz="2000" dirty="0" err="1">
                <a:solidFill>
                  <a:srgbClr val="5B9BD5">
                    <a:lumMod val="50000"/>
                  </a:srgbClr>
                </a:solidFill>
                <a:latin typeface="Century Gothic" panose="020B0502020202020204" pitchFamily="34" charset="0"/>
              </a:rPr>
              <a:t>Um</a:t>
            </a:r>
            <a:r>
              <a:rPr lang="es-ES" sz="2000" dirty="0">
                <a:solidFill>
                  <a:srgbClr val="5B9BD5">
                    <a:lumMod val="50000"/>
                  </a:srgbClr>
                </a:solidFill>
                <a:latin typeface="Century Gothic" panose="020B0502020202020204" pitchFamily="34" charset="0"/>
              </a:rPr>
              <a:t> </a:t>
            </a:r>
            <a:r>
              <a:rPr lang="es-ES" sz="2000" dirty="0" err="1">
                <a:solidFill>
                  <a:srgbClr val="5B9BD5">
                    <a:lumMod val="50000"/>
                  </a:srgbClr>
                </a:solidFill>
                <a:latin typeface="Century Gothic" panose="020B0502020202020204" pitchFamily="34" charset="0"/>
              </a:rPr>
              <a:t>halb</a:t>
            </a:r>
            <a:r>
              <a:rPr lang="es-ES" sz="2000" dirty="0">
                <a:solidFill>
                  <a:srgbClr val="5B9BD5">
                    <a:lumMod val="50000"/>
                  </a:srgbClr>
                </a:solidFill>
                <a:latin typeface="Century Gothic" panose="020B0502020202020204" pitchFamily="34" charset="0"/>
              </a:rPr>
              <a:t> </a:t>
            </a:r>
            <a:r>
              <a:rPr lang="es-ES" sz="2000" dirty="0" err="1">
                <a:solidFill>
                  <a:srgbClr val="5B9BD5">
                    <a:lumMod val="50000"/>
                  </a:srgbClr>
                </a:solidFill>
                <a:latin typeface="Century Gothic" panose="020B0502020202020204" pitchFamily="34" charset="0"/>
              </a:rPr>
              <a:t>eins</a:t>
            </a:r>
            <a:r>
              <a:rPr lang="es-ES" sz="2000" dirty="0">
                <a:solidFill>
                  <a:srgbClr val="5B9BD5">
                    <a:lumMod val="50000"/>
                  </a:srgbClr>
                </a:solidFill>
                <a:latin typeface="Century Gothic" panose="020B0502020202020204" pitchFamily="34" charset="0"/>
              </a:rPr>
              <a:t> </a:t>
            </a:r>
            <a:r>
              <a:rPr lang="es-ES" sz="2000" dirty="0" err="1">
                <a:solidFill>
                  <a:srgbClr val="5B9BD5">
                    <a:lumMod val="50000"/>
                  </a:srgbClr>
                </a:solidFill>
                <a:latin typeface="Century Gothic" panose="020B0502020202020204" pitchFamily="34" charset="0"/>
              </a:rPr>
              <a:t>kommen</a:t>
            </a:r>
            <a:r>
              <a:rPr lang="es-ES" sz="2000" dirty="0">
                <a:solidFill>
                  <a:srgbClr val="5B9BD5">
                    <a:lumMod val="50000"/>
                  </a:srgbClr>
                </a:solidFill>
                <a:latin typeface="Century Gothic" panose="020B0502020202020204" pitchFamily="34" charset="0"/>
              </a:rPr>
              <a:t> </a:t>
            </a:r>
            <a:r>
              <a:rPr lang="es-ES" sz="2000" dirty="0" err="1">
                <a:solidFill>
                  <a:srgbClr val="5B9BD5">
                    <a:lumMod val="50000"/>
                  </a:srgbClr>
                </a:solidFill>
                <a:latin typeface="Century Gothic" panose="020B0502020202020204" pitchFamily="34" charset="0"/>
              </a:rPr>
              <a:t>wir</a:t>
            </a:r>
            <a:r>
              <a:rPr lang="es-ES" sz="2000" dirty="0">
                <a:solidFill>
                  <a:srgbClr val="5B9BD5">
                    <a:lumMod val="50000"/>
                  </a:srgbClr>
                </a:solidFill>
                <a:latin typeface="Century Gothic" panose="020B0502020202020204" pitchFamily="34" charset="0"/>
              </a:rPr>
              <a:t> </a:t>
            </a:r>
            <a:r>
              <a:rPr lang="es-ES" sz="2000" dirty="0" err="1">
                <a:solidFill>
                  <a:srgbClr val="5B9BD5">
                    <a:lumMod val="50000"/>
                  </a:srgbClr>
                </a:solidFill>
                <a:latin typeface="Century Gothic" panose="020B0502020202020204" pitchFamily="34" charset="0"/>
              </a:rPr>
              <a:t>an</a:t>
            </a:r>
            <a:r>
              <a:rPr lang="es-ES" sz="2000" dirty="0">
                <a:solidFill>
                  <a:srgbClr val="5B9BD5">
                    <a:lumMod val="50000"/>
                  </a:srgbClr>
                </a:solidFill>
                <a:latin typeface="Century Gothic" panose="020B0502020202020204" pitchFamily="34" charset="0"/>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Wann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treffen</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wir</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uns</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später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CuadroTexto 8">
            <a:extLst>
              <a:ext uri="{FF2B5EF4-FFF2-40B4-BE49-F238E27FC236}">
                <a16:creationId xmlns:a16="http://schemas.microsoft.com/office/drawing/2014/main" id="{FF101D2F-107D-4CE6-BA05-7F16EDC7FDEA}"/>
              </a:ext>
            </a:extLst>
          </p:cNvPr>
          <p:cNvSpPr txBox="1"/>
          <p:nvPr/>
        </p:nvSpPr>
        <p:spPr>
          <a:xfrm>
            <a:off x="6095999" y="3143233"/>
            <a:ext cx="5926284" cy="707886"/>
          </a:xfrm>
          <a:prstGeom prst="rect">
            <a:avLst/>
          </a:prstGeom>
          <a:solidFill>
            <a:srgbClr val="EBEFF7"/>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err="1">
                <a:solidFill>
                  <a:srgbClr val="5B9BD5">
                    <a:lumMod val="50000"/>
                  </a:srgbClr>
                </a:solidFill>
                <a:latin typeface="Century Gothic" panose="020B0502020202020204" pitchFamily="34" charset="0"/>
              </a:rPr>
              <a:t>Schwer</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zu</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sagen</a:t>
            </a:r>
            <a:r>
              <a:rPr lang="en-GB" sz="2000" dirty="0">
                <a:solidFill>
                  <a:srgbClr val="5B9BD5">
                    <a:lumMod val="50000"/>
                  </a:srgbClr>
                </a:solidFill>
                <a:latin typeface="Century Gothic" panose="020B0502020202020204" pitchFamily="34" charset="0"/>
              </a:rPr>
              <a:t>. Aber </a:t>
            </a:r>
            <a:r>
              <a:rPr lang="en-GB" sz="2000" b="1" dirty="0" err="1">
                <a:solidFill>
                  <a:srgbClr val="5B9BD5">
                    <a:lumMod val="50000"/>
                  </a:srgbClr>
                </a:solidFill>
                <a:latin typeface="Century Gothic" panose="020B0502020202020204" pitchFamily="34" charset="0"/>
              </a:rPr>
              <a:t>wir</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melden</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uns</a:t>
            </a:r>
            <a:r>
              <a:rPr lang="en-GB" sz="2000" b="1"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gegen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halb</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sechs</a:t>
            </a:r>
            <a:r>
              <a:rPr lang="en-GB" sz="2000" dirty="0">
                <a:solidFill>
                  <a:srgbClr val="5B9BD5">
                    <a:lumMod val="50000"/>
                  </a:srgbClr>
                </a:solidFill>
                <a:latin typeface="Century Gothic" panose="020B0502020202020204" pitchFamily="34" charset="0"/>
              </a:rPr>
              <a:t>. Was </a:t>
            </a:r>
            <a:r>
              <a:rPr lang="en-GB" sz="2000" dirty="0" err="1">
                <a:solidFill>
                  <a:srgbClr val="5B9BD5">
                    <a:lumMod val="50000"/>
                  </a:srgbClr>
                </a:solidFill>
                <a:latin typeface="Century Gothic" panose="020B0502020202020204" pitchFamily="34" charset="0"/>
              </a:rPr>
              <a:t>zieht</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ihr</a:t>
            </a:r>
            <a:r>
              <a:rPr lang="en-GB" sz="2000" dirty="0">
                <a:solidFill>
                  <a:srgbClr val="5B9BD5">
                    <a:lumMod val="50000"/>
                  </a:srgbClr>
                </a:solidFill>
                <a:latin typeface="Century Gothic" panose="020B0502020202020204" pitchFamily="34" charset="0"/>
              </a:rPr>
              <a:t> an?</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2" name="CuadroTexto 7">
            <a:extLst>
              <a:ext uri="{FF2B5EF4-FFF2-40B4-BE49-F238E27FC236}">
                <a16:creationId xmlns:a16="http://schemas.microsoft.com/office/drawing/2014/main" id="{362A6074-DDC1-42F3-AC24-9B6BC9BEF982}"/>
              </a:ext>
            </a:extLst>
          </p:cNvPr>
          <p:cNvSpPr txBox="1"/>
          <p:nvPr/>
        </p:nvSpPr>
        <p:spPr>
          <a:xfrm>
            <a:off x="169717" y="3821315"/>
            <a:ext cx="5734861" cy="1015663"/>
          </a:xfrm>
          <a:prstGeom prst="rect">
            <a:avLst/>
          </a:prstGeom>
          <a:solidFill>
            <a:srgbClr val="FFF4E7"/>
          </a:solidFill>
        </p:spPr>
        <p:txBody>
          <a:bodyPr wrap="square" rtlCol="0">
            <a:spAutoFit/>
          </a:bodyPr>
          <a:lstStyle/>
          <a:p>
            <a:pPr lvl="0">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Katrin </a:t>
            </a:r>
            <a:r>
              <a:rPr lang="en-GB" sz="2000" dirty="0" err="1">
                <a:solidFill>
                  <a:srgbClr val="5B9BD5">
                    <a:lumMod val="50000"/>
                  </a:srgbClr>
                </a:solidFill>
                <a:latin typeface="Century Gothic" panose="020B0502020202020204" pitchFamily="34" charset="0"/>
              </a:rPr>
              <a:t>wird</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ein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buntes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Zirkuskostüm</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tragen</a:t>
            </a:r>
            <a:r>
              <a:rPr lang="en-GB" sz="2000" dirty="0">
                <a:solidFill>
                  <a:srgbClr val="5B9BD5">
                    <a:lumMod val="50000"/>
                  </a:srgbClr>
                </a:solidFill>
                <a:latin typeface="Century Gothic" panose="020B0502020202020204" pitchFamily="34" charset="0"/>
              </a:rPr>
              <a:t> und ich </a:t>
            </a:r>
            <a:r>
              <a:rPr lang="en-GB" sz="2000" dirty="0" err="1">
                <a:solidFill>
                  <a:srgbClr val="5B9BD5">
                    <a:lumMod val="50000"/>
                  </a:srgbClr>
                </a:solidFill>
                <a:latin typeface="Century Gothic" panose="020B0502020202020204" pitchFamily="34" charset="0"/>
              </a:rPr>
              <a:t>gehe</a:t>
            </a:r>
            <a:r>
              <a:rPr lang="en-GB" sz="2000" dirty="0">
                <a:solidFill>
                  <a:srgbClr val="5B9BD5">
                    <a:lumMod val="50000"/>
                  </a:srgbClr>
                </a:solidFill>
                <a:latin typeface="Century Gothic" panose="020B0502020202020204" pitchFamily="34" charset="0"/>
              </a:rPr>
              <a:t> as Clown. </a:t>
            </a:r>
            <a:r>
              <a:rPr lang="en-GB" sz="2000" b="1" dirty="0">
                <a:solidFill>
                  <a:srgbClr val="5B9BD5">
                    <a:lumMod val="50000"/>
                  </a:srgbClr>
                </a:solidFill>
                <a:latin typeface="Century Gothic" panose="020B0502020202020204" pitchFamily="34" charset="0"/>
              </a:rPr>
              <a:t>Ich </a:t>
            </a:r>
            <a:r>
              <a:rPr lang="en-GB" sz="2000" b="1" dirty="0" err="1">
                <a:solidFill>
                  <a:srgbClr val="5B9BD5">
                    <a:lumMod val="50000"/>
                  </a:srgbClr>
                </a:solidFill>
                <a:latin typeface="Century Gothic" panose="020B0502020202020204" pitchFamily="34" charset="0"/>
              </a:rPr>
              <a:t>ziehe</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mich</a:t>
            </a:r>
            <a:r>
              <a:rPr lang="en-GB" sz="2000" b="1"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jetzt</a:t>
            </a:r>
            <a:r>
              <a:rPr lang="en-GB" sz="2000" b="1" dirty="0">
                <a:solidFill>
                  <a:srgbClr val="5B9BD5">
                    <a:lumMod val="50000"/>
                  </a:srgbClr>
                </a:solidFill>
                <a:latin typeface="Century Gothic" panose="020B0502020202020204" pitchFamily="34" charset="0"/>
              </a:rPr>
              <a:t> an!</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3" name="CuadroTexto 8">
            <a:extLst>
              <a:ext uri="{FF2B5EF4-FFF2-40B4-BE49-F238E27FC236}">
                <a16:creationId xmlns:a16="http://schemas.microsoft.com/office/drawing/2014/main" id="{02C9A0BA-F97B-48A8-84B9-8E6833B745C6}"/>
              </a:ext>
            </a:extLst>
          </p:cNvPr>
          <p:cNvSpPr txBox="1"/>
          <p:nvPr/>
        </p:nvSpPr>
        <p:spPr>
          <a:xfrm>
            <a:off x="6095997" y="4230373"/>
            <a:ext cx="5926285" cy="707886"/>
          </a:xfrm>
          <a:prstGeom prst="rect">
            <a:avLst/>
          </a:prstGeom>
          <a:solidFill>
            <a:srgbClr val="EBEFF7"/>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err="1">
                <a:solidFill>
                  <a:srgbClr val="5B9BD5">
                    <a:lumMod val="50000"/>
                  </a:srgbClr>
                </a:solidFill>
                <a:latin typeface="Century Gothic" panose="020B0502020202020204" pitchFamily="34" charset="0"/>
              </a:rPr>
              <a:t>Wir</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werden</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uns</a:t>
            </a:r>
            <a:r>
              <a:rPr lang="en-GB" sz="2000" b="1" dirty="0">
                <a:solidFill>
                  <a:srgbClr val="5B9BD5">
                    <a:lumMod val="50000"/>
                  </a:srgbClr>
                </a:solidFill>
                <a:latin typeface="Century Gothic" panose="020B0502020202020204" pitchFamily="34" charset="0"/>
              </a:rPr>
              <a:t> alle gut </a:t>
            </a:r>
            <a:r>
              <a:rPr lang="en-GB" sz="2000" b="1" dirty="0" err="1">
                <a:solidFill>
                  <a:srgbClr val="5B9BD5">
                    <a:lumMod val="50000"/>
                  </a:srgbClr>
                </a:solidFill>
                <a:latin typeface="Century Gothic" panose="020B0502020202020204" pitchFamily="34" charset="0"/>
              </a:rPr>
              <a:t>unterhalten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Vielleicht</a:t>
            </a:r>
            <a:r>
              <a:rPr lang="en-GB" sz="2000"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treffen</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wir</a:t>
            </a:r>
            <a:r>
              <a:rPr lang="en-GB" sz="2000" b="1"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dort</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auch</a:t>
            </a:r>
            <a:r>
              <a:rPr lang="en-GB" sz="2000" dirty="0">
                <a:solidFill>
                  <a:srgbClr val="5B9BD5">
                    <a:lumMod val="50000"/>
                  </a:srgbClr>
                </a:solidFill>
                <a:latin typeface="Century Gothic" panose="020B0502020202020204" pitchFamily="34" charset="0"/>
              </a:rPr>
              <a:t> Mehmet und Katja!</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CuadroTexto 7">
            <a:extLst>
              <a:ext uri="{FF2B5EF4-FFF2-40B4-BE49-F238E27FC236}">
                <a16:creationId xmlns:a16="http://schemas.microsoft.com/office/drawing/2014/main" id="{2734978A-4A90-442F-9DB2-1BB5F61AFBE9}"/>
              </a:ext>
            </a:extLst>
          </p:cNvPr>
          <p:cNvSpPr txBox="1"/>
          <p:nvPr/>
        </p:nvSpPr>
        <p:spPr>
          <a:xfrm>
            <a:off x="2225584" y="4912575"/>
            <a:ext cx="3678993" cy="1015663"/>
          </a:xfrm>
          <a:prstGeom prst="rect">
            <a:avLst/>
          </a:prstGeom>
          <a:solidFill>
            <a:srgbClr val="FFF4E7"/>
          </a:solidFill>
        </p:spPr>
        <p:txBody>
          <a:bodyPr wrap="square" rtlCol="0">
            <a:spAutoFit/>
          </a:bodyPr>
          <a:lstStyle/>
          <a:p>
            <a:pPr lvl="0">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Wir</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bereiten</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uns</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den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ganzen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Tag auf das Fest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vor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noch</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viel</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tun!</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35" name="Picture 34" descr="A picture containing colorful, toy, decorated&#10;&#10;Description automatically generated">
            <a:extLst>
              <a:ext uri="{FF2B5EF4-FFF2-40B4-BE49-F238E27FC236}">
                <a16:creationId xmlns:a16="http://schemas.microsoft.com/office/drawing/2014/main" id="{0D74647D-C3E9-449E-85EE-28E9D005C0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718" y="4937623"/>
            <a:ext cx="1989916" cy="1326610"/>
          </a:xfrm>
          <a:prstGeom prst="rect">
            <a:avLst/>
          </a:prstGeom>
          <a:solidFill>
            <a:srgbClr val="FFF4E7"/>
          </a:solidFill>
        </p:spPr>
      </p:pic>
      <p:sp>
        <p:nvSpPr>
          <p:cNvPr id="36" name="Speech Bubble: Rectangle with Corners Rounded 35">
            <a:extLst>
              <a:ext uri="{FF2B5EF4-FFF2-40B4-BE49-F238E27FC236}">
                <a16:creationId xmlns:a16="http://schemas.microsoft.com/office/drawing/2014/main" id="{CE967D7E-060E-4C72-BE34-71213468EBB8}"/>
              </a:ext>
            </a:extLst>
          </p:cNvPr>
          <p:cNvSpPr/>
          <p:nvPr/>
        </p:nvSpPr>
        <p:spPr>
          <a:xfrm>
            <a:off x="6287424" y="5511183"/>
            <a:ext cx="5734857" cy="789504"/>
          </a:xfrm>
          <a:prstGeom prst="wedgeRoundRectCallout">
            <a:avLst>
              <a:gd name="adj1" fmla="val -29307"/>
              <a:gd name="adj2" fmla="val -775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chemeClr val="bg1"/>
                </a:solidFill>
                <a:latin typeface="Century Gothic" panose="020B0502020202020204" pitchFamily="34" charset="0"/>
              </a:rPr>
              <a:t>Use </a:t>
            </a:r>
            <a:r>
              <a:rPr lang="en-US" sz="2000" dirty="0" err="1">
                <a:solidFill>
                  <a:schemeClr val="bg1"/>
                </a:solidFill>
                <a:latin typeface="Century Gothic" panose="020B0502020202020204" pitchFamily="34" charset="0"/>
              </a:rPr>
              <a:t>sich</a:t>
            </a:r>
            <a:r>
              <a:rPr lang="en-US" sz="2000" dirty="0">
                <a:solidFill>
                  <a:schemeClr val="bg1"/>
                </a:solidFill>
                <a:latin typeface="Century Gothic" panose="020B0502020202020204" pitchFamily="34" charset="0"/>
              </a:rPr>
              <a:t> </a:t>
            </a:r>
            <a:r>
              <a:rPr lang="en-US" sz="2000" dirty="0" err="1">
                <a:solidFill>
                  <a:schemeClr val="bg1"/>
                </a:solidFill>
                <a:latin typeface="Century Gothic" panose="020B0502020202020204" pitchFamily="34" charset="0"/>
              </a:rPr>
              <a:t>treffen</a:t>
            </a:r>
            <a:r>
              <a:rPr lang="en-US" sz="2000" dirty="0">
                <a:solidFill>
                  <a:schemeClr val="bg1"/>
                </a:solidFill>
                <a:latin typeface="Century Gothic" panose="020B0502020202020204" pitchFamily="34" charset="0"/>
              </a:rPr>
              <a:t> when you make plans to meet up, </a:t>
            </a:r>
            <a:r>
              <a:rPr lang="en-US" sz="2000" dirty="0" err="1">
                <a:solidFill>
                  <a:schemeClr val="bg1"/>
                </a:solidFill>
                <a:latin typeface="Century Gothic" panose="020B0502020202020204" pitchFamily="34" charset="0"/>
              </a:rPr>
              <a:t>treffen</a:t>
            </a:r>
            <a:r>
              <a:rPr lang="en-US" sz="2000" dirty="0">
                <a:solidFill>
                  <a:schemeClr val="bg1"/>
                </a:solidFill>
                <a:latin typeface="Century Gothic" panose="020B0502020202020204" pitchFamily="34" charset="0"/>
              </a:rPr>
              <a:t> if you just run into someone.</a:t>
            </a:r>
          </a:p>
        </p:txBody>
      </p:sp>
      <p:sp>
        <p:nvSpPr>
          <p:cNvPr id="37" name="Action Button: Custom 16">
            <a:hlinkClick r:id="" action="ppaction://noaction" highlightClick="1">
              <a:snd r:embed="rId6" name="9.1.2.7 Slide 23 1.wav"/>
            </a:hlinkClick>
            <a:extLst>
              <a:ext uri="{FF2B5EF4-FFF2-40B4-BE49-F238E27FC236}">
                <a16:creationId xmlns:a16="http://schemas.microsoft.com/office/drawing/2014/main" id="{109ECD7E-A48A-4357-BEC0-2D41CED62CF7}"/>
              </a:ext>
            </a:extLst>
          </p:cNvPr>
          <p:cNvSpPr/>
          <p:nvPr/>
        </p:nvSpPr>
        <p:spPr>
          <a:xfrm>
            <a:off x="2406538" y="48691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7" name="9.1.2.7 Slide 23 2.wav"/>
            </a:hlinkClick>
            <a:extLst>
              <a:ext uri="{FF2B5EF4-FFF2-40B4-BE49-F238E27FC236}">
                <a16:creationId xmlns:a16="http://schemas.microsoft.com/office/drawing/2014/main" id="{2603EDF9-D6AB-485A-88A8-9B7605B871CD}"/>
              </a:ext>
            </a:extLst>
          </p:cNvPr>
          <p:cNvSpPr/>
          <p:nvPr/>
        </p:nvSpPr>
        <p:spPr>
          <a:xfrm>
            <a:off x="3025659" y="48687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9" name="Action Button: Custom 16">
            <a:hlinkClick r:id="" action="ppaction://noaction" highlightClick="1">
              <a:snd r:embed="rId8" name="9.1.2.7 Slide 23 3.wav"/>
            </a:hlinkClick>
            <a:extLst>
              <a:ext uri="{FF2B5EF4-FFF2-40B4-BE49-F238E27FC236}">
                <a16:creationId xmlns:a16="http://schemas.microsoft.com/office/drawing/2014/main" id="{094D7DB6-D686-4A6D-A0DA-4CCB2D46F7D1}"/>
              </a:ext>
            </a:extLst>
          </p:cNvPr>
          <p:cNvSpPr/>
          <p:nvPr/>
        </p:nvSpPr>
        <p:spPr>
          <a:xfrm>
            <a:off x="3598912" y="47685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9" name="9.1.2.7 Slide 23 4.wav"/>
            </a:hlinkClick>
            <a:extLst>
              <a:ext uri="{FF2B5EF4-FFF2-40B4-BE49-F238E27FC236}">
                <a16:creationId xmlns:a16="http://schemas.microsoft.com/office/drawing/2014/main" id="{3F1BC1A8-D571-4BC8-8EA7-CBDEED886A6C}"/>
              </a:ext>
            </a:extLst>
          </p:cNvPr>
          <p:cNvSpPr/>
          <p:nvPr/>
        </p:nvSpPr>
        <p:spPr>
          <a:xfrm>
            <a:off x="4150233" y="48687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10" name="9.1.2.7 Slide 23 5.wav"/>
            </a:hlinkClick>
            <a:extLst>
              <a:ext uri="{FF2B5EF4-FFF2-40B4-BE49-F238E27FC236}">
                <a16:creationId xmlns:a16="http://schemas.microsoft.com/office/drawing/2014/main" id="{6B4363A6-4255-41A3-8AA4-FCB020AC21B2}"/>
              </a:ext>
            </a:extLst>
          </p:cNvPr>
          <p:cNvSpPr/>
          <p:nvPr/>
        </p:nvSpPr>
        <p:spPr>
          <a:xfrm>
            <a:off x="4679012" y="4868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2" name="Action Button: Custom 16">
            <a:hlinkClick r:id="" action="ppaction://noaction" highlightClick="1">
              <a:snd r:embed="rId11" name="9.1.2.7 Slide 23 6.wav"/>
            </a:hlinkClick>
            <a:extLst>
              <a:ext uri="{FF2B5EF4-FFF2-40B4-BE49-F238E27FC236}">
                <a16:creationId xmlns:a16="http://schemas.microsoft.com/office/drawing/2014/main" id="{560E7572-4330-4141-8CE9-B40596EA054E}"/>
              </a:ext>
            </a:extLst>
          </p:cNvPr>
          <p:cNvSpPr/>
          <p:nvPr/>
        </p:nvSpPr>
        <p:spPr>
          <a:xfrm>
            <a:off x="5220188" y="4855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12" name="9.1.2.7 Slide 23 7.wav"/>
            </a:hlinkClick>
            <a:extLst>
              <a:ext uri="{FF2B5EF4-FFF2-40B4-BE49-F238E27FC236}">
                <a16:creationId xmlns:a16="http://schemas.microsoft.com/office/drawing/2014/main" id="{91F6D5AA-128A-469F-BEC3-16CF021CD511}"/>
              </a:ext>
            </a:extLst>
          </p:cNvPr>
          <p:cNvSpPr/>
          <p:nvPr/>
        </p:nvSpPr>
        <p:spPr>
          <a:xfrm>
            <a:off x="5766050" y="4711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4" name="Action Button: Custom 16">
            <a:hlinkClick r:id="" action="ppaction://noaction" highlightClick="1">
              <a:snd r:embed="rId13" name="9.1.2.7 Slide 23 8.wav"/>
            </a:hlinkClick>
            <a:extLst>
              <a:ext uri="{FF2B5EF4-FFF2-40B4-BE49-F238E27FC236}">
                <a16:creationId xmlns:a16="http://schemas.microsoft.com/office/drawing/2014/main" id="{93724D34-54CD-4A3B-8ED8-F45D1A7CD0D6}"/>
              </a:ext>
            </a:extLst>
          </p:cNvPr>
          <p:cNvSpPr/>
          <p:nvPr/>
        </p:nvSpPr>
        <p:spPr>
          <a:xfrm>
            <a:off x="6299119" y="4855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1" name="TextBox 10">
            <a:extLst>
              <a:ext uri="{FF2B5EF4-FFF2-40B4-BE49-F238E27FC236}">
                <a16:creationId xmlns:a16="http://schemas.microsoft.com/office/drawing/2014/main" id="{08194B7F-A2E0-4542-BEB5-007957E5AE57}"/>
              </a:ext>
            </a:extLst>
          </p:cNvPr>
          <p:cNvSpPr txBox="1"/>
          <p:nvPr/>
        </p:nvSpPr>
        <p:spPr>
          <a:xfrm>
            <a:off x="169716" y="1778174"/>
            <a:ext cx="5717045" cy="400110"/>
          </a:xfrm>
          <a:prstGeom prst="rect">
            <a:avLst/>
          </a:prstGeom>
          <a:solidFill>
            <a:schemeClr val="bg1"/>
          </a:solidFill>
        </p:spPr>
        <p:txBody>
          <a:bodyPr wrap="square" rtlCol="0">
            <a:spAutoFit/>
          </a:bodyPr>
          <a:lstStyle/>
          <a:p>
            <a:r>
              <a:rPr lang="en-GB" sz="2000" dirty="0">
                <a:solidFill>
                  <a:srgbClr val="F66400"/>
                </a:solidFill>
                <a:latin typeface="Century Gothic" panose="020B0502020202020204" pitchFamily="34" charset="0"/>
              </a:rPr>
              <a:t>1. when are you deciding on a costume?</a:t>
            </a:r>
          </a:p>
        </p:txBody>
      </p:sp>
      <p:sp>
        <p:nvSpPr>
          <p:cNvPr id="45" name="TextBox 44">
            <a:extLst>
              <a:ext uri="{FF2B5EF4-FFF2-40B4-BE49-F238E27FC236}">
                <a16:creationId xmlns:a16="http://schemas.microsoft.com/office/drawing/2014/main" id="{642A9407-7F1E-4E00-A01F-6AB9EC8E7362}"/>
              </a:ext>
            </a:extLst>
          </p:cNvPr>
          <p:cNvSpPr txBox="1"/>
          <p:nvPr/>
        </p:nvSpPr>
        <p:spPr>
          <a:xfrm>
            <a:off x="6095997" y="1858081"/>
            <a:ext cx="5916673" cy="400110"/>
          </a:xfrm>
          <a:prstGeom prst="rect">
            <a:avLst/>
          </a:prstGeom>
          <a:solidFill>
            <a:schemeClr val="bg1"/>
          </a:solidFill>
        </p:spPr>
        <p:txBody>
          <a:bodyPr wrap="square" rtlCol="0">
            <a:spAutoFit/>
          </a:bodyPr>
          <a:lstStyle/>
          <a:p>
            <a:r>
              <a:rPr lang="en-GB" sz="2000" dirty="0">
                <a:solidFill>
                  <a:srgbClr val="F66400"/>
                </a:solidFill>
                <a:latin typeface="Century Gothic" panose="020B0502020202020204" pitchFamily="34" charset="0"/>
              </a:rPr>
              <a:t>2. (we) are volunteering</a:t>
            </a:r>
          </a:p>
        </p:txBody>
      </p:sp>
      <p:sp>
        <p:nvSpPr>
          <p:cNvPr id="25" name="Action Button: Custom 16">
            <a:hlinkClick r:id="" action="ppaction://noaction" highlightClick="1">
              <a:snd r:embed="rId14" name="9.1.2.7 Slide 23 9.wav"/>
            </a:hlinkClick>
            <a:extLst>
              <a:ext uri="{FF2B5EF4-FFF2-40B4-BE49-F238E27FC236}">
                <a16:creationId xmlns:a16="http://schemas.microsoft.com/office/drawing/2014/main" id="{7DD98EA7-9E9C-43FC-9BF1-0CA13FBF9BB0}"/>
              </a:ext>
            </a:extLst>
          </p:cNvPr>
          <p:cNvSpPr/>
          <p:nvPr/>
        </p:nvSpPr>
        <p:spPr>
          <a:xfrm>
            <a:off x="6865752" y="49092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B93ECFC8-159A-4769-BAD7-966CAF496E1F}"/>
              </a:ext>
            </a:extLst>
          </p:cNvPr>
          <p:cNvSpPr txBox="1"/>
          <p:nvPr/>
        </p:nvSpPr>
        <p:spPr>
          <a:xfrm>
            <a:off x="6196515" y="2806787"/>
            <a:ext cx="5916673" cy="400110"/>
          </a:xfrm>
          <a:prstGeom prst="rect">
            <a:avLst/>
          </a:prstGeom>
          <a:noFill/>
        </p:spPr>
        <p:txBody>
          <a:bodyPr wrap="square" rtlCol="0">
            <a:spAutoFit/>
          </a:bodyPr>
          <a:lstStyle/>
          <a:p>
            <a:r>
              <a:rPr lang="en-US" sz="2000" dirty="0">
                <a:solidFill>
                  <a:srgbClr val="F66400"/>
                </a:solidFill>
                <a:latin typeface="Century Gothic" panose="020B0502020202020204" pitchFamily="34" charset="0"/>
              </a:rPr>
              <a:t>4. We are going to entertain the people</a:t>
            </a:r>
            <a:endParaRPr lang="en-GB" sz="2000" dirty="0">
              <a:solidFill>
                <a:srgbClr val="F66400"/>
              </a:solidFill>
              <a:latin typeface="Century Gothic" panose="020B0502020202020204" pitchFamily="34" charset="0"/>
            </a:endParaRPr>
          </a:p>
        </p:txBody>
      </p:sp>
      <p:sp>
        <p:nvSpPr>
          <p:cNvPr id="29" name="TextBox 28">
            <a:extLst>
              <a:ext uri="{FF2B5EF4-FFF2-40B4-BE49-F238E27FC236}">
                <a16:creationId xmlns:a16="http://schemas.microsoft.com/office/drawing/2014/main" id="{72CFD215-E99D-4DD1-B6DC-AA1B1110A259}"/>
              </a:ext>
            </a:extLst>
          </p:cNvPr>
          <p:cNvSpPr txBox="1"/>
          <p:nvPr/>
        </p:nvSpPr>
        <p:spPr>
          <a:xfrm>
            <a:off x="370751" y="3479617"/>
            <a:ext cx="5916673" cy="400110"/>
          </a:xfrm>
          <a:prstGeom prst="rect">
            <a:avLst/>
          </a:prstGeom>
          <a:noFill/>
        </p:spPr>
        <p:txBody>
          <a:bodyPr wrap="square" rtlCol="0">
            <a:spAutoFit/>
          </a:bodyPr>
          <a:lstStyle/>
          <a:p>
            <a:r>
              <a:rPr lang="en-US" sz="2000" dirty="0">
                <a:solidFill>
                  <a:srgbClr val="F66400"/>
                </a:solidFill>
                <a:latin typeface="Century Gothic" panose="020B0502020202020204" pitchFamily="34" charset="0"/>
              </a:rPr>
              <a:t>5. When are we meeting?</a:t>
            </a:r>
            <a:endParaRPr lang="en-GB" sz="2000" dirty="0">
              <a:solidFill>
                <a:srgbClr val="F66400"/>
              </a:solidFill>
              <a:latin typeface="Century Gothic" panose="020B0502020202020204" pitchFamily="34" charset="0"/>
            </a:endParaRPr>
          </a:p>
        </p:txBody>
      </p:sp>
      <p:sp>
        <p:nvSpPr>
          <p:cNvPr id="46" name="TextBox 45">
            <a:extLst>
              <a:ext uri="{FF2B5EF4-FFF2-40B4-BE49-F238E27FC236}">
                <a16:creationId xmlns:a16="http://schemas.microsoft.com/office/drawing/2014/main" id="{BCDB97B9-F666-4C5F-9D42-43BFF5288BD9}"/>
              </a:ext>
            </a:extLst>
          </p:cNvPr>
          <p:cNvSpPr txBox="1"/>
          <p:nvPr/>
        </p:nvSpPr>
        <p:spPr>
          <a:xfrm>
            <a:off x="6051358" y="3822850"/>
            <a:ext cx="5916673" cy="400110"/>
          </a:xfrm>
          <a:prstGeom prst="rect">
            <a:avLst/>
          </a:prstGeom>
          <a:noFill/>
        </p:spPr>
        <p:txBody>
          <a:bodyPr wrap="square" rtlCol="0">
            <a:spAutoFit/>
          </a:bodyPr>
          <a:lstStyle/>
          <a:p>
            <a:r>
              <a:rPr lang="en-US" sz="2000" dirty="0">
                <a:solidFill>
                  <a:srgbClr val="F66400"/>
                </a:solidFill>
                <a:latin typeface="Century Gothic" panose="020B0502020202020204" pitchFamily="34" charset="0"/>
              </a:rPr>
              <a:t>6. We will get/be in touch</a:t>
            </a:r>
            <a:endParaRPr lang="en-GB" sz="2000" dirty="0">
              <a:solidFill>
                <a:srgbClr val="F66400"/>
              </a:solidFill>
              <a:latin typeface="Century Gothic" panose="020B0502020202020204" pitchFamily="34" charset="0"/>
            </a:endParaRPr>
          </a:p>
        </p:txBody>
      </p:sp>
      <p:sp>
        <p:nvSpPr>
          <p:cNvPr id="47" name="TextBox 46">
            <a:extLst>
              <a:ext uri="{FF2B5EF4-FFF2-40B4-BE49-F238E27FC236}">
                <a16:creationId xmlns:a16="http://schemas.microsoft.com/office/drawing/2014/main" id="{B8887CBA-F370-4596-828E-CD79E9B03A49}"/>
              </a:ext>
            </a:extLst>
          </p:cNvPr>
          <p:cNvSpPr txBox="1"/>
          <p:nvPr/>
        </p:nvSpPr>
        <p:spPr>
          <a:xfrm>
            <a:off x="3037147" y="4482157"/>
            <a:ext cx="5916673" cy="400110"/>
          </a:xfrm>
          <a:prstGeom prst="rect">
            <a:avLst/>
          </a:prstGeom>
          <a:noFill/>
        </p:spPr>
        <p:txBody>
          <a:bodyPr wrap="square" rtlCol="0">
            <a:spAutoFit/>
          </a:bodyPr>
          <a:lstStyle/>
          <a:p>
            <a:r>
              <a:rPr lang="en-US" sz="2000" dirty="0">
                <a:solidFill>
                  <a:srgbClr val="F66400"/>
                </a:solidFill>
                <a:latin typeface="Century Gothic" panose="020B0502020202020204" pitchFamily="34" charset="0"/>
              </a:rPr>
              <a:t>7. I’m getting dressed</a:t>
            </a:r>
            <a:endParaRPr lang="en-GB" sz="2000" dirty="0">
              <a:solidFill>
                <a:srgbClr val="F66400"/>
              </a:solidFill>
              <a:latin typeface="Century Gothic" panose="020B0502020202020204" pitchFamily="34" charset="0"/>
            </a:endParaRPr>
          </a:p>
        </p:txBody>
      </p:sp>
      <p:sp>
        <p:nvSpPr>
          <p:cNvPr id="48" name="TextBox 47">
            <a:extLst>
              <a:ext uri="{FF2B5EF4-FFF2-40B4-BE49-F238E27FC236}">
                <a16:creationId xmlns:a16="http://schemas.microsoft.com/office/drawing/2014/main" id="{9FFDB390-3BD6-4FA9-A64D-368BFA0C9EDE}"/>
              </a:ext>
            </a:extLst>
          </p:cNvPr>
          <p:cNvSpPr txBox="1"/>
          <p:nvPr/>
        </p:nvSpPr>
        <p:spPr>
          <a:xfrm>
            <a:off x="6030047" y="4844479"/>
            <a:ext cx="5951042" cy="707886"/>
          </a:xfrm>
          <a:prstGeom prst="rect">
            <a:avLst/>
          </a:prstGeom>
          <a:noFill/>
        </p:spPr>
        <p:txBody>
          <a:bodyPr wrap="square" rtlCol="0">
            <a:spAutoFit/>
          </a:bodyPr>
          <a:lstStyle/>
          <a:p>
            <a:r>
              <a:rPr lang="en-US" sz="2000" dirty="0">
                <a:solidFill>
                  <a:srgbClr val="F66400"/>
                </a:solidFill>
                <a:latin typeface="Century Gothic" panose="020B0502020202020204" pitchFamily="34" charset="0"/>
              </a:rPr>
              <a:t>8. We are going to have a good chat/time,  we will meet</a:t>
            </a:r>
            <a:endParaRPr lang="en-GB" sz="2000" dirty="0">
              <a:solidFill>
                <a:srgbClr val="F66400"/>
              </a:solidFill>
              <a:latin typeface="Century Gothic" panose="020B0502020202020204" pitchFamily="34" charset="0"/>
            </a:endParaRPr>
          </a:p>
        </p:txBody>
      </p:sp>
      <p:sp>
        <p:nvSpPr>
          <p:cNvPr id="49" name="TextBox 48">
            <a:extLst>
              <a:ext uri="{FF2B5EF4-FFF2-40B4-BE49-F238E27FC236}">
                <a16:creationId xmlns:a16="http://schemas.microsoft.com/office/drawing/2014/main" id="{85A83830-2A64-4F30-8993-18AA1D705B33}"/>
              </a:ext>
            </a:extLst>
          </p:cNvPr>
          <p:cNvSpPr txBox="1"/>
          <p:nvPr/>
        </p:nvSpPr>
        <p:spPr>
          <a:xfrm>
            <a:off x="2476530" y="5905935"/>
            <a:ext cx="5916673" cy="400110"/>
          </a:xfrm>
          <a:prstGeom prst="rect">
            <a:avLst/>
          </a:prstGeom>
          <a:noFill/>
        </p:spPr>
        <p:txBody>
          <a:bodyPr wrap="square" rtlCol="0">
            <a:spAutoFit/>
          </a:bodyPr>
          <a:lstStyle/>
          <a:p>
            <a:r>
              <a:rPr lang="en-US" sz="2000" dirty="0">
                <a:solidFill>
                  <a:srgbClr val="F66400"/>
                </a:solidFill>
                <a:latin typeface="Century Gothic" panose="020B0502020202020204" pitchFamily="34" charset="0"/>
              </a:rPr>
              <a:t>9. We are preparing </a:t>
            </a:r>
            <a:endParaRPr lang="en-GB" sz="2000" dirty="0">
              <a:solidFill>
                <a:srgbClr val="F66400"/>
              </a:solidFill>
              <a:latin typeface="Century Gothic" panose="020B0502020202020204" pitchFamily="34" charset="0"/>
            </a:endParaRPr>
          </a:p>
        </p:txBody>
      </p:sp>
      <p:sp>
        <p:nvSpPr>
          <p:cNvPr id="50" name="TextBox 49">
            <a:extLst>
              <a:ext uri="{FF2B5EF4-FFF2-40B4-BE49-F238E27FC236}">
                <a16:creationId xmlns:a16="http://schemas.microsoft.com/office/drawing/2014/main" id="{649124C7-6389-4760-B39A-37A17EA4EFD2}"/>
              </a:ext>
            </a:extLst>
          </p:cNvPr>
          <p:cNvSpPr txBox="1"/>
          <p:nvPr/>
        </p:nvSpPr>
        <p:spPr>
          <a:xfrm>
            <a:off x="758642" y="2514992"/>
            <a:ext cx="5916673" cy="400110"/>
          </a:xfrm>
          <a:prstGeom prst="rect">
            <a:avLst/>
          </a:prstGeom>
          <a:noFill/>
        </p:spPr>
        <p:txBody>
          <a:bodyPr wrap="square" rtlCol="0">
            <a:spAutoFit/>
          </a:bodyPr>
          <a:lstStyle/>
          <a:p>
            <a:r>
              <a:rPr lang="en-US" sz="2000" dirty="0">
                <a:solidFill>
                  <a:srgbClr val="F66400"/>
                </a:solidFill>
                <a:latin typeface="Century Gothic" panose="020B0502020202020204" pitchFamily="34" charset="0"/>
              </a:rPr>
              <a:t>3. Don’t you want to see…?</a:t>
            </a:r>
            <a:endParaRPr lang="en-GB" sz="2000" dirty="0">
              <a:solidFill>
                <a:srgbClr val="F66400"/>
              </a:solidFill>
              <a:latin typeface="Century Gothic" panose="020B0502020202020204" pitchFamily="34" charset="0"/>
            </a:endParaRPr>
          </a:p>
        </p:txBody>
      </p:sp>
      <p:pic>
        <p:nvPicPr>
          <p:cNvPr id="3" name="9.1.2.7 Slide 23">
            <a:hlinkClick r:id="" action="ppaction://media"/>
            <a:extLst>
              <a:ext uri="{FF2B5EF4-FFF2-40B4-BE49-F238E27FC236}">
                <a16:creationId xmlns:a16="http://schemas.microsoft.com/office/drawing/2014/main" id="{45B6F0B0-D65D-46D4-B0B2-345EE217B4F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505588" y="367221"/>
            <a:ext cx="406400" cy="406400"/>
          </a:xfrm>
          <a:prstGeom prst="rect">
            <a:avLst/>
          </a:prstGeom>
        </p:spPr>
      </p:pic>
    </p:spTree>
    <p:extLst>
      <p:ext uri="{BB962C8B-B14F-4D97-AF65-F5344CB8AC3E}">
        <p14:creationId xmlns:p14="http://schemas.microsoft.com/office/powerpoint/2010/main" val="2097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81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11" grpId="0" animBg="1"/>
      <p:bldP spid="45" grpId="0" animBg="1"/>
      <p:bldP spid="26" grpId="0" animBg="1"/>
      <p:bldP spid="29" grpId="0" animBg="1"/>
      <p:bldP spid="46" grpId="0" animBg="1"/>
      <p:bldP spid="47" grpId="0" animBg="1"/>
      <p:bldP spid="48" grpId="0" animBg="1"/>
      <p:bldP spid="49" grpId="0" animBg="1"/>
      <p:bldP spid="5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queen&#10;&#10;Description automatically generated">
            <a:extLst>
              <a:ext uri="{FF2B5EF4-FFF2-40B4-BE49-F238E27FC236}">
                <a16:creationId xmlns:a16="http://schemas.microsoft.com/office/drawing/2014/main" id="{FE9EE1BA-1DB2-418A-8650-6A509C9EDC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2196" y="4367807"/>
            <a:ext cx="1508085" cy="2010779"/>
          </a:xfrm>
          <a:prstGeom prst="rect">
            <a:avLst/>
          </a:prstGeom>
        </p:spPr>
      </p:pic>
      <p:pic>
        <p:nvPicPr>
          <p:cNvPr id="15" name="Picture 14">
            <a:extLst>
              <a:ext uri="{FF2B5EF4-FFF2-40B4-BE49-F238E27FC236}">
                <a16:creationId xmlns:a16="http://schemas.microsoft.com/office/drawing/2014/main" id="{397B0516-A660-4A82-ABEF-7142B70ED8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2196" y="3359483"/>
            <a:ext cx="1511305" cy="1008324"/>
          </a:xfrm>
          <a:prstGeom prst="rect">
            <a:avLst/>
          </a:prstGeom>
        </p:spPr>
      </p:pic>
      <p:pic>
        <p:nvPicPr>
          <p:cNvPr id="17" name="Picture 16" descr="A picture containing tree, outdoor, snow, skiing&#10;&#10;Description automatically generated">
            <a:extLst>
              <a:ext uri="{FF2B5EF4-FFF2-40B4-BE49-F238E27FC236}">
                <a16:creationId xmlns:a16="http://schemas.microsoft.com/office/drawing/2014/main" id="{C27EF6A1-1BE9-467B-868B-4572C70343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8896" t="40770" r="35279"/>
          <a:stretch/>
        </p:blipFill>
        <p:spPr>
          <a:xfrm>
            <a:off x="5368975" y="1048675"/>
            <a:ext cx="1511306" cy="2310807"/>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1381" y="2778382"/>
            <a:ext cx="4242481" cy="2308324"/>
          </a:xfrm>
          <a:prstGeom prst="rect">
            <a:avLst/>
          </a:prstGeom>
          <a:solidFill>
            <a:srgbClr val="EBEFF7"/>
          </a:solidFill>
        </p:spPr>
        <p:txBody>
          <a:bodyPr wrap="square" rtlCol="0">
            <a:spAutoFit/>
          </a:bodyPr>
          <a:lstStyle/>
          <a:p>
            <a:r>
              <a:rPr lang="en-US" sz="2400" dirty="0">
                <a:solidFill>
                  <a:schemeClr val="accent5">
                    <a:lumMod val="50000"/>
                  </a:schemeClr>
                </a:solidFill>
                <a:latin typeface="Century Gothic" panose="020B0502020202020204" pitchFamily="34" charset="0"/>
              </a:rPr>
              <a:t>Der Schweizer ‘Santa’ </a:t>
            </a:r>
            <a:r>
              <a:rPr lang="en-US" sz="2400" dirty="0" err="1">
                <a:solidFill>
                  <a:schemeClr val="accent5">
                    <a:lumMod val="50000"/>
                  </a:schemeClr>
                </a:solidFill>
                <a:latin typeface="Century Gothic" panose="020B0502020202020204" pitchFamily="34" charset="0"/>
              </a:rPr>
              <a:t>heißt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Samichclaus</a:t>
            </a:r>
            <a:r>
              <a:rPr lang="en-US" sz="2400" dirty="0">
                <a:solidFill>
                  <a:schemeClr val="accent5">
                    <a:lumMod val="50000"/>
                  </a:schemeClr>
                </a:solidFill>
                <a:latin typeface="Century Gothic" panose="020B0502020202020204" pitchFamily="34" charset="0"/>
              </a:rPr>
              <a:t> und </a:t>
            </a:r>
            <a:r>
              <a:rPr lang="en-US" sz="2400" dirty="0" err="1">
                <a:solidFill>
                  <a:schemeClr val="accent5">
                    <a:lumMod val="50000"/>
                  </a:schemeClr>
                </a:solidFill>
                <a:latin typeface="Century Gothic" panose="020B0502020202020204" pitchFamily="34" charset="0"/>
              </a:rPr>
              <a:t>kommt</a:t>
            </a:r>
            <a:r>
              <a:rPr lang="en-US" sz="2400" dirty="0">
                <a:solidFill>
                  <a:schemeClr val="accent5">
                    <a:lumMod val="50000"/>
                  </a:schemeClr>
                </a:solidFill>
                <a:latin typeface="Century Gothic" panose="020B0502020202020204" pitchFamily="34" charset="0"/>
              </a:rPr>
              <a:t> am 6. </a:t>
            </a:r>
            <a:r>
              <a:rPr lang="en-US" sz="2400" dirty="0" err="1">
                <a:solidFill>
                  <a:schemeClr val="accent5">
                    <a:lumMod val="50000"/>
                  </a:schemeClr>
                </a:solidFill>
                <a:latin typeface="Century Gothic" panose="020B0502020202020204" pitchFamily="34" charset="0"/>
              </a:rPr>
              <a:t>Dezember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mit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seinem</a:t>
            </a:r>
            <a:r>
              <a:rPr lang="en-US" sz="2400" dirty="0">
                <a:solidFill>
                  <a:schemeClr val="accent5">
                    <a:lumMod val="50000"/>
                  </a:schemeClr>
                </a:solidFill>
                <a:latin typeface="Century Gothic" panose="020B0502020202020204" pitchFamily="34" charset="0"/>
              </a:rPr>
              <a:t> Helfer </a:t>
            </a:r>
            <a:r>
              <a:rPr lang="en-US" sz="2400" dirty="0" err="1">
                <a:solidFill>
                  <a:schemeClr val="accent5">
                    <a:lumMod val="50000"/>
                  </a:schemeClr>
                </a:solidFill>
                <a:latin typeface="Century Gothic" panose="020B0502020202020204" pitchFamily="34" charset="0"/>
              </a:rPr>
              <a:t>Schmutzli</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zu</a:t>
            </a:r>
            <a:r>
              <a:rPr lang="en-US" sz="2400" dirty="0">
                <a:solidFill>
                  <a:schemeClr val="accent5">
                    <a:lumMod val="50000"/>
                  </a:schemeClr>
                </a:solidFill>
                <a:latin typeface="Century Gothic" panose="020B0502020202020204" pitchFamily="34" charset="0"/>
              </a:rPr>
              <a:t> den Menschen. Alle </a:t>
            </a:r>
            <a:r>
              <a:rPr lang="en-US" sz="2400" dirty="0" err="1">
                <a:solidFill>
                  <a:schemeClr val="accent5">
                    <a:lumMod val="50000"/>
                  </a:schemeClr>
                </a:solidFill>
                <a:latin typeface="Century Gothic" panose="020B0502020202020204" pitchFamily="34" charset="0"/>
              </a:rPr>
              <a:t>freuen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sich</a:t>
            </a:r>
            <a:r>
              <a:rPr lang="en-US" sz="2400" dirty="0">
                <a:solidFill>
                  <a:schemeClr val="accent5">
                    <a:lumMod val="50000"/>
                  </a:schemeClr>
                </a:solidFill>
                <a:latin typeface="Century Gothic" panose="020B0502020202020204" pitchFamily="34" charset="0"/>
              </a:rPr>
              <a:t> auf* </a:t>
            </a:r>
            <a:r>
              <a:rPr lang="en-US" sz="2400" dirty="0" err="1">
                <a:solidFill>
                  <a:schemeClr val="accent5">
                    <a:lumMod val="50000"/>
                  </a:schemeClr>
                </a:solidFill>
                <a:latin typeface="Century Gothic" panose="020B0502020202020204" pitchFamily="34" charset="0"/>
              </a:rPr>
              <a:t>ihn</a:t>
            </a:r>
            <a:r>
              <a:rPr lang="en-US" sz="2400" dirty="0">
                <a:solidFill>
                  <a:schemeClr val="accent5">
                    <a:lumMod val="50000"/>
                  </a:schemeClr>
                </a:solidFill>
                <a:latin typeface="Century Gothic" panose="020B0502020202020204" pitchFamily="34" charset="0"/>
              </a:rPr>
              <a:t>. </a:t>
            </a:r>
          </a:p>
        </p:txBody>
      </p:sp>
      <p:sp>
        <p:nvSpPr>
          <p:cNvPr id="7" name="TextBox 6">
            <a:extLst>
              <a:ext uri="{FF2B5EF4-FFF2-40B4-BE49-F238E27FC236}">
                <a16:creationId xmlns:a16="http://schemas.microsoft.com/office/drawing/2014/main" id="{438AE18E-6EE6-45C2-85D3-9E76BD25A457}"/>
              </a:ext>
            </a:extLst>
          </p:cNvPr>
          <p:cNvSpPr txBox="1"/>
          <p:nvPr/>
        </p:nvSpPr>
        <p:spPr>
          <a:xfrm>
            <a:off x="7332388" y="2778382"/>
            <a:ext cx="4242480" cy="1938992"/>
          </a:xfrm>
          <a:prstGeom prst="rect">
            <a:avLst/>
          </a:prstGeom>
          <a:solidFill>
            <a:srgbClr val="EBEFF7"/>
          </a:solidFill>
        </p:spPr>
        <p:txBody>
          <a:bodyPr wrap="square" rtlCol="0">
            <a:spAutoFit/>
          </a:bodyPr>
          <a:lstStyle/>
          <a:p>
            <a:r>
              <a:rPr lang="en-US" sz="2400" dirty="0">
                <a:solidFill>
                  <a:schemeClr val="accent5">
                    <a:lumMod val="50000"/>
                  </a:schemeClr>
                </a:solidFill>
                <a:latin typeface="Century Gothic" panose="020B0502020202020204" pitchFamily="34" charset="0"/>
              </a:rPr>
              <a:t>Man </a:t>
            </a:r>
            <a:r>
              <a:rPr lang="en-US" sz="2400" dirty="0" err="1">
                <a:solidFill>
                  <a:schemeClr val="accent5">
                    <a:lumMod val="50000"/>
                  </a:schemeClr>
                </a:solidFill>
                <a:latin typeface="Century Gothic" panose="020B0502020202020204" pitchFamily="34" charset="0"/>
              </a:rPr>
              <a:t>bäckt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Plätzchen</a:t>
            </a:r>
            <a:r>
              <a:rPr lang="en-US" sz="2400" dirty="0">
                <a:solidFill>
                  <a:schemeClr val="accent5">
                    <a:lumMod val="50000"/>
                  </a:schemeClr>
                </a:solidFill>
                <a:latin typeface="Century Gothic" panose="020B0502020202020204" pitchFamily="34" charset="0"/>
              </a:rPr>
              <a:t>* – </a:t>
            </a:r>
            <a:r>
              <a:rPr lang="en-US" sz="2400" dirty="0" err="1">
                <a:solidFill>
                  <a:schemeClr val="accent5">
                    <a:lumMod val="50000"/>
                  </a:schemeClr>
                </a:solidFill>
                <a:latin typeface="Century Gothic" panose="020B0502020202020204" pitchFamily="34" charset="0"/>
              </a:rPr>
              <a:t>zum</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Beispiel</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Zimtsterne</a:t>
            </a:r>
            <a:r>
              <a:rPr lang="en-US" sz="2400" dirty="0">
                <a:solidFill>
                  <a:schemeClr val="accent5">
                    <a:lumMod val="50000"/>
                  </a:schemeClr>
                </a:solidFill>
                <a:latin typeface="Century Gothic" panose="020B0502020202020204" pitchFamily="34" charset="0"/>
              </a:rPr>
              <a:t> – und </a:t>
            </a:r>
            <a:r>
              <a:rPr lang="en-US" sz="2400" dirty="0" err="1">
                <a:solidFill>
                  <a:schemeClr val="accent5">
                    <a:lumMod val="50000"/>
                  </a:schemeClr>
                </a:solidFill>
                <a:latin typeface="Century Gothic" panose="020B0502020202020204" pitchFamily="34" charset="0"/>
              </a:rPr>
              <a:t>schmückt</a:t>
            </a:r>
            <a:r>
              <a:rPr lang="en-US" sz="2400" dirty="0">
                <a:solidFill>
                  <a:schemeClr val="accent5">
                    <a:lumMod val="50000"/>
                  </a:schemeClr>
                </a:solidFill>
                <a:latin typeface="Century Gothic" panose="020B0502020202020204" pitchFamily="34" charset="0"/>
              </a:rPr>
              <a:t>* die Fenster </a:t>
            </a:r>
            <a:r>
              <a:rPr lang="en-US" sz="2400" dirty="0" err="1">
                <a:solidFill>
                  <a:schemeClr val="accent5">
                    <a:lumMod val="50000"/>
                  </a:schemeClr>
                </a:solidFill>
                <a:latin typeface="Century Gothic" panose="020B0502020202020204" pitchFamily="34" charset="0"/>
              </a:rPr>
              <a:t>mit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einem</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großen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Adventskalender</a:t>
            </a:r>
            <a:r>
              <a:rPr lang="en-US" sz="2400" dirty="0">
                <a:solidFill>
                  <a:schemeClr val="accent5">
                    <a:lumMod val="50000"/>
                  </a:schemeClr>
                </a:solidFill>
                <a:latin typeface="Century Gothic" panose="020B0502020202020204" pitchFamily="34" charset="0"/>
              </a:rPr>
              <a:t>. </a:t>
            </a:r>
          </a:p>
        </p:txBody>
      </p:sp>
      <p:sp>
        <p:nvSpPr>
          <p:cNvPr id="8" name="TextBox 7">
            <a:extLst>
              <a:ext uri="{FF2B5EF4-FFF2-40B4-BE49-F238E27FC236}">
                <a16:creationId xmlns:a16="http://schemas.microsoft.com/office/drawing/2014/main" id="{CB93A974-2EC8-4D4C-9DB5-30E0576C8A93}"/>
              </a:ext>
            </a:extLst>
          </p:cNvPr>
          <p:cNvSpPr txBox="1"/>
          <p:nvPr/>
        </p:nvSpPr>
        <p:spPr>
          <a:xfrm>
            <a:off x="102215" y="1292650"/>
            <a:ext cx="5112730" cy="830997"/>
          </a:xfrm>
          <a:prstGeom prst="rect">
            <a:avLst/>
          </a:prstGeom>
          <a:noFill/>
        </p:spPr>
        <p:txBody>
          <a:bodyPr wrap="square" rtlCol="0">
            <a:spAutoFit/>
          </a:bodyPr>
          <a:lstStyle/>
          <a:p>
            <a:pPr algn="l"/>
            <a:r>
              <a:rPr lang="en-US" sz="2400" dirty="0">
                <a:solidFill>
                  <a:schemeClr val="accent5">
                    <a:lumMod val="50000"/>
                  </a:schemeClr>
                </a:solidFill>
                <a:latin typeface="Century Gothic" panose="020B0502020202020204" pitchFamily="34" charset="0"/>
              </a:rPr>
              <a:t>Lies den Text </a:t>
            </a:r>
            <a:r>
              <a:rPr lang="en-US" sz="2400" dirty="0" err="1">
                <a:solidFill>
                  <a:schemeClr val="accent5">
                    <a:lumMod val="50000"/>
                  </a:schemeClr>
                </a:solidFill>
                <a:latin typeface="Century Gothic" panose="020B0502020202020204" pitchFamily="34" charset="0"/>
              </a:rPr>
              <a:t>laut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mit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einem</a:t>
            </a:r>
            <a:r>
              <a:rPr lang="en-US" sz="2400" dirty="0">
                <a:solidFill>
                  <a:schemeClr val="accent5">
                    <a:lumMod val="50000"/>
                  </a:schemeClr>
                </a:solidFill>
                <a:latin typeface="Century Gothic" panose="020B0502020202020204" pitchFamily="34" charset="0"/>
              </a:rPr>
              <a:t>/r Partner*in. </a:t>
            </a:r>
            <a:endParaRPr lang="en-GB" sz="2400" dirty="0">
              <a:solidFill>
                <a:schemeClr val="accent5">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1C60A6F8-E09A-4DD0-AE0F-FDFCA411295C}"/>
              </a:ext>
            </a:extLst>
          </p:cNvPr>
          <p:cNvSpPr txBox="1"/>
          <p:nvPr/>
        </p:nvSpPr>
        <p:spPr>
          <a:xfrm>
            <a:off x="110949" y="2316717"/>
            <a:ext cx="2349500" cy="461665"/>
          </a:xfrm>
          <a:prstGeom prst="rect">
            <a:avLst/>
          </a:prstGeom>
          <a:noFill/>
        </p:spPr>
        <p:txBody>
          <a:bodyPr wrap="square" rtlCol="0">
            <a:spAutoFit/>
          </a:bodyPr>
          <a:lstStyle/>
          <a:p>
            <a:pPr algn="l"/>
            <a:r>
              <a:rPr lang="en-US" sz="2400" dirty="0">
                <a:solidFill>
                  <a:schemeClr val="accent5">
                    <a:lumMod val="50000"/>
                  </a:schemeClr>
                </a:solidFill>
                <a:latin typeface="Century Gothic" panose="020B0502020202020204" pitchFamily="34" charset="0"/>
              </a:rPr>
              <a:t>Partner A:</a:t>
            </a:r>
            <a:endParaRPr lang="en-GB" sz="2400" dirty="0">
              <a:solidFill>
                <a:schemeClr val="accent5">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6850D938-8BE2-4A82-BC87-66E2454255B5}"/>
              </a:ext>
            </a:extLst>
          </p:cNvPr>
          <p:cNvSpPr txBox="1"/>
          <p:nvPr/>
        </p:nvSpPr>
        <p:spPr>
          <a:xfrm>
            <a:off x="7949520" y="2316717"/>
            <a:ext cx="2349500" cy="461665"/>
          </a:xfrm>
          <a:prstGeom prst="rect">
            <a:avLst/>
          </a:prstGeom>
          <a:noFill/>
        </p:spPr>
        <p:txBody>
          <a:bodyPr wrap="square" rtlCol="0">
            <a:spAutoFit/>
          </a:bodyPr>
          <a:lstStyle/>
          <a:p>
            <a:pPr algn="l"/>
            <a:r>
              <a:rPr lang="en-US" sz="2400" dirty="0">
                <a:solidFill>
                  <a:schemeClr val="accent5">
                    <a:lumMod val="50000"/>
                  </a:schemeClr>
                </a:solidFill>
                <a:latin typeface="Century Gothic" panose="020B0502020202020204" pitchFamily="34" charset="0"/>
              </a:rPr>
              <a:t>Partner B:</a:t>
            </a:r>
            <a:endParaRPr lang="en-GB" sz="2400" dirty="0">
              <a:solidFill>
                <a:schemeClr val="accent5">
                  <a:lumMod val="50000"/>
                </a:schemeClr>
              </a:solidFill>
              <a:latin typeface="Century Gothic" panose="020B0502020202020204" pitchFamily="34" charset="0"/>
            </a:endParaRPr>
          </a:p>
        </p:txBody>
      </p:sp>
      <p:sp>
        <p:nvSpPr>
          <p:cNvPr id="12" name="Speech Bubble: Rectangle with Corners Rounded 11">
            <a:extLst>
              <a:ext uri="{FF2B5EF4-FFF2-40B4-BE49-F238E27FC236}">
                <a16:creationId xmlns:a16="http://schemas.microsoft.com/office/drawing/2014/main" id="{7FC39E89-8AD3-47BB-9D63-84E1E2D950D2}"/>
              </a:ext>
            </a:extLst>
          </p:cNvPr>
          <p:cNvSpPr/>
          <p:nvPr/>
        </p:nvSpPr>
        <p:spPr>
          <a:xfrm>
            <a:off x="181381" y="5321414"/>
            <a:ext cx="3620964" cy="961204"/>
          </a:xfrm>
          <a:prstGeom prst="wedgeRoundRectCallout">
            <a:avLst>
              <a:gd name="adj1" fmla="val -21752"/>
              <a:gd name="adj2" fmla="val 5057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sich</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freuen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to be happy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F0302020204030204"/>
              </a:rPr>
              <a:t>sich</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freuen</a:t>
            </a:r>
            <a:r>
              <a:rPr lang="en-GB" sz="2000" dirty="0">
                <a:solidFill>
                  <a:prstClr val="white"/>
                </a:solidFill>
                <a:latin typeface="Century Gothic" panose="020F0302020204030204"/>
              </a:rPr>
              <a:t> auf – </a:t>
            </a:r>
            <a:br>
              <a:rPr lang="en-GB" sz="2000" dirty="0">
                <a:solidFill>
                  <a:prstClr val="white"/>
                </a:solidFill>
                <a:latin typeface="Century Gothic" panose="020F0302020204030204"/>
              </a:rPr>
            </a:br>
            <a:r>
              <a:rPr lang="en-GB" sz="2000" dirty="0">
                <a:solidFill>
                  <a:prstClr val="white"/>
                </a:solidFill>
                <a:latin typeface="Century Gothic" panose="020F0302020204030204"/>
              </a:rPr>
              <a:t>to look forward to</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27DEBC4-62AF-409D-958D-035FA9E262F5}"/>
              </a:ext>
            </a:extLst>
          </p:cNvPr>
          <p:cNvSpPr txBox="1"/>
          <p:nvPr/>
        </p:nvSpPr>
        <p:spPr>
          <a:xfrm>
            <a:off x="5413173" y="4164816"/>
            <a:ext cx="1473549" cy="400110"/>
          </a:xfrm>
          <a:prstGeom prst="rect">
            <a:avLst/>
          </a:prstGeom>
          <a:noFill/>
        </p:spPr>
        <p:txBody>
          <a:bodyPr wrap="square" rtlCol="0">
            <a:spAutoFit/>
          </a:bodyPr>
          <a:lstStyle/>
          <a:p>
            <a:pPr algn="l"/>
            <a:r>
              <a:rPr lang="en-GB" sz="2000" dirty="0" err="1">
                <a:solidFill>
                  <a:schemeClr val="bg1"/>
                </a:solidFill>
                <a:latin typeface="Century Gothic" panose="020B0502020202020204" pitchFamily="34" charset="0"/>
              </a:rPr>
              <a:t>Zimtsterne</a:t>
            </a:r>
            <a:endParaRPr lang="en-GB" sz="2000" dirty="0">
              <a:solidFill>
                <a:schemeClr val="bg1"/>
              </a:solidFill>
              <a:latin typeface="Century Gothic" panose="020B0502020202020204" pitchFamily="34" charset="0"/>
            </a:endParaRPr>
          </a:p>
        </p:txBody>
      </p:sp>
      <p:sp>
        <p:nvSpPr>
          <p:cNvPr id="20" name="TextBox 19">
            <a:extLst>
              <a:ext uri="{FF2B5EF4-FFF2-40B4-BE49-F238E27FC236}">
                <a16:creationId xmlns:a16="http://schemas.microsoft.com/office/drawing/2014/main" id="{155C661F-6A6D-4419-8C37-331343F27043}"/>
              </a:ext>
            </a:extLst>
          </p:cNvPr>
          <p:cNvSpPr txBox="1"/>
          <p:nvPr/>
        </p:nvSpPr>
        <p:spPr>
          <a:xfrm>
            <a:off x="5261100" y="3059430"/>
            <a:ext cx="1777693" cy="400110"/>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Samichclaus</a:t>
            </a:r>
            <a:endParaRPr lang="en-GB" sz="2000" dirty="0">
              <a:solidFill>
                <a:schemeClr val="accent5">
                  <a:lumMod val="50000"/>
                </a:schemeClr>
              </a:solidFill>
              <a:latin typeface="Century Gothic" panose="020B0502020202020204" pitchFamily="34" charset="0"/>
            </a:endParaRPr>
          </a:p>
        </p:txBody>
      </p:sp>
      <p:sp>
        <p:nvSpPr>
          <p:cNvPr id="21" name="Speech Bubble: Rectangle with Corners Rounded 20">
            <a:extLst>
              <a:ext uri="{FF2B5EF4-FFF2-40B4-BE49-F238E27FC236}">
                <a16:creationId xmlns:a16="http://schemas.microsoft.com/office/drawing/2014/main" id="{F3EC933D-B75D-4187-B888-7BFBC191A38C}"/>
              </a:ext>
            </a:extLst>
          </p:cNvPr>
          <p:cNvSpPr/>
          <p:nvPr/>
        </p:nvSpPr>
        <p:spPr>
          <a:xfrm>
            <a:off x="8486034" y="1346463"/>
            <a:ext cx="3471292" cy="793234"/>
          </a:xfrm>
          <a:prstGeom prst="wedgeRoundRectCallout">
            <a:avLst>
              <a:gd name="adj1" fmla="val -21752"/>
              <a:gd name="adj2" fmla="val 5057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Plätzchen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cookie</a:t>
            </a:r>
            <a:b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schmücken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to decorate</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57962"/>
            <a:ext cx="6444343" cy="830997"/>
          </a:xfrm>
          <a:prstGeom prst="rect">
            <a:avLst/>
          </a:prstGeom>
        </p:spPr>
      </p:pic>
      <p:sp>
        <p:nvSpPr>
          <p:cNvPr id="4" name="Title 3"/>
          <p:cNvSpPr>
            <a:spLocks noGrp="1"/>
          </p:cNvSpPr>
          <p:nvPr>
            <p:ph type="title"/>
          </p:nvPr>
        </p:nvSpPr>
        <p:spPr>
          <a:xfrm>
            <a:off x="-3220" y="373932"/>
            <a:ext cx="6067372" cy="707849"/>
          </a:xfrm>
        </p:spPr>
        <p:txBody>
          <a:bodyPr>
            <a:normAutofit/>
          </a:bodyPr>
          <a:lstStyle/>
          <a:p>
            <a:r>
              <a:rPr lang="en-GB" sz="3200" b="1" dirty="0" err="1">
                <a:solidFill>
                  <a:schemeClr val="bg1"/>
                </a:solidFill>
              </a:rPr>
              <a:t>Weihnachten</a:t>
            </a:r>
            <a:r>
              <a:rPr lang="en-GB" sz="3200" b="1" dirty="0">
                <a:solidFill>
                  <a:schemeClr val="bg1"/>
                </a:solidFill>
              </a:rPr>
              <a:t> in der Schweiz</a:t>
            </a:r>
          </a:p>
        </p:txBody>
      </p:sp>
      <p:pic>
        <p:nvPicPr>
          <p:cNvPr id="22" name="Picture 21" descr="Logo&#10;&#10;Description automatically generated">
            <a:extLst>
              <a:ext uri="{FF2B5EF4-FFF2-40B4-BE49-F238E27FC236}">
                <a16:creationId xmlns:a16="http://schemas.microsoft.com/office/drawing/2014/main" id="{40059E5A-BF5B-481F-88CA-95B9C27E146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38082" y="182232"/>
            <a:ext cx="617644" cy="617644"/>
          </a:xfrm>
          <a:prstGeom prst="rect">
            <a:avLst/>
          </a:prstGeom>
        </p:spPr>
      </p:pic>
      <p:pic>
        <p:nvPicPr>
          <p:cNvPr id="11" name="9.1.2.7 Slide 29 2">
            <a:hlinkClick r:id="" action="ppaction://media"/>
            <a:extLst>
              <a:ext uri="{FF2B5EF4-FFF2-40B4-BE49-F238E27FC236}">
                <a16:creationId xmlns:a16="http://schemas.microsoft.com/office/drawing/2014/main" id="{23314AFF-D57A-401F-A113-4ABCFD5C65F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201758" y="2123647"/>
            <a:ext cx="693349" cy="693349"/>
          </a:xfrm>
          <a:prstGeom prst="rect">
            <a:avLst/>
          </a:prstGeom>
        </p:spPr>
      </p:pic>
      <p:pic>
        <p:nvPicPr>
          <p:cNvPr id="14" name="9.1.2.7 Slide 29 1">
            <a:hlinkClick r:id="" action="ppaction://media"/>
            <a:extLst>
              <a:ext uri="{FF2B5EF4-FFF2-40B4-BE49-F238E27FC236}">
                <a16:creationId xmlns:a16="http://schemas.microsoft.com/office/drawing/2014/main" id="{787539DE-CC7A-400F-B6C7-1D4C7C2ABEF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129862" y="2089857"/>
            <a:ext cx="634462" cy="634462"/>
          </a:xfrm>
          <a:prstGeom prst="rect">
            <a:avLst/>
          </a:prstGeom>
        </p:spPr>
      </p:pic>
    </p:spTree>
    <p:extLst>
      <p:ext uri="{BB962C8B-B14F-4D97-AF65-F5344CB8AC3E}">
        <p14:creationId xmlns:p14="http://schemas.microsoft.com/office/powerpoint/2010/main" val="38618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7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audio>
              <p:cMediaNode vol="80000">
                <p:cTn id="12" fill="hold" display="0">
                  <p:stCondLst>
                    <p:cond delay="indefinite"/>
                  </p:stCondLst>
                  <p:endCondLst>
                    <p:cond evt="onStopAudio" delay="0">
                      <p:tgtEl>
                        <p:sldTgt/>
                      </p:tgtEl>
                    </p:cond>
                  </p:endCondLst>
                </p:cTn>
                <p:tgtEl>
                  <p:spTgt spid="1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7628710" cy="869950"/>
          </a:xfrm>
          <a:prstGeom prst="rect">
            <a:avLst/>
          </a:prstGeom>
        </p:spPr>
      </p:pic>
      <p:sp>
        <p:nvSpPr>
          <p:cNvPr id="4" name="Title 3"/>
          <p:cNvSpPr>
            <a:spLocks noGrp="1"/>
          </p:cNvSpPr>
          <p:nvPr>
            <p:ph type="title"/>
          </p:nvPr>
        </p:nvSpPr>
        <p:spPr>
          <a:xfrm>
            <a:off x="0" y="294041"/>
            <a:ext cx="6740434" cy="707849"/>
          </a:xfrm>
        </p:spPr>
        <p:txBody>
          <a:bodyPr>
            <a:normAutofit fontScale="90000"/>
          </a:bodyPr>
          <a:lstStyle/>
          <a:p>
            <a:r>
              <a:rPr lang="en-GB" sz="3600" b="1" dirty="0">
                <a:solidFill>
                  <a:schemeClr val="bg1"/>
                </a:solidFill>
              </a:rPr>
              <a:t>der Ramadan und Eid-al-</a:t>
            </a:r>
            <a:r>
              <a:rPr lang="en-GB" sz="3600" b="1" dirty="0" err="1">
                <a:solidFill>
                  <a:schemeClr val="bg1"/>
                </a:solidFill>
              </a:rPr>
              <a:t>Fitr</a:t>
            </a:r>
            <a:r>
              <a:rPr lang="en-GB" sz="3600" b="1" dirty="0">
                <a:solidFill>
                  <a:schemeClr val="bg1"/>
                </a:solidFill>
              </a:rPr>
              <a:t> [1/3]</a:t>
            </a:r>
          </a:p>
        </p:txBody>
      </p:sp>
      <p:sp>
        <p:nvSpPr>
          <p:cNvPr id="6" name="TextBox 5">
            <a:extLst>
              <a:ext uri="{FF2B5EF4-FFF2-40B4-BE49-F238E27FC236}">
                <a16:creationId xmlns:a16="http://schemas.microsoft.com/office/drawing/2014/main" id="{7B2326E1-A87B-2D46-8B7D-5F8E8817AFDA}"/>
              </a:ext>
            </a:extLst>
          </p:cNvPr>
          <p:cNvSpPr txBox="1"/>
          <p:nvPr/>
        </p:nvSpPr>
        <p:spPr>
          <a:xfrm>
            <a:off x="134562" y="1164109"/>
            <a:ext cx="8356296" cy="707886"/>
          </a:xfrm>
          <a:prstGeom prst="rect">
            <a:avLst/>
          </a:prstGeom>
          <a:noFill/>
        </p:spPr>
        <p:txBody>
          <a:bodyPr wrap="square" rtlCol="0">
            <a:spAutoFit/>
          </a:bodyPr>
          <a:lstStyle/>
          <a:p>
            <a:r>
              <a:rPr lang="en-US" sz="2000" dirty="0" err="1">
                <a:solidFill>
                  <a:schemeClr val="accent5">
                    <a:lumMod val="50000"/>
                  </a:schemeClr>
                </a:solidFill>
                <a:latin typeface="Century Gothic" panose="020B0502020202020204" pitchFamily="34" charset="0"/>
              </a:rPr>
              <a:t>Schreib</a:t>
            </a:r>
            <a:r>
              <a:rPr lang="en-US" sz="2000" dirty="0">
                <a:solidFill>
                  <a:schemeClr val="accent5">
                    <a:lumMod val="50000"/>
                  </a:schemeClr>
                </a:solidFill>
                <a:latin typeface="Century Gothic" panose="020B0502020202020204" pitchFamily="34" charset="0"/>
              </a:rPr>
              <a:t> 1-12 und die </a:t>
            </a:r>
            <a:r>
              <a:rPr lang="en-US" sz="2000" dirty="0" err="1">
                <a:solidFill>
                  <a:schemeClr val="accent5">
                    <a:lumMod val="50000"/>
                  </a:schemeClr>
                </a:solidFill>
                <a:latin typeface="Century Gothic" panose="020B0502020202020204" pitchFamily="34" charset="0"/>
              </a:rPr>
              <a:t>Wörter</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Hör</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zu</a:t>
            </a:r>
            <a:r>
              <a:rPr lang="en-US" sz="2000" dirty="0">
                <a:solidFill>
                  <a:schemeClr val="accent5">
                    <a:lumMod val="50000"/>
                  </a:schemeClr>
                </a:solidFill>
                <a:latin typeface="Century Gothic" panose="020B0502020202020204" pitchFamily="34" charset="0"/>
              </a:rPr>
              <a:t>. </a:t>
            </a:r>
            <a:br>
              <a:rPr lang="en-US" sz="2000" dirty="0">
                <a:solidFill>
                  <a:schemeClr val="accent5">
                    <a:lumMod val="50000"/>
                  </a:schemeClr>
                </a:solidFill>
                <a:latin typeface="Century Gothic" panose="020B0502020202020204" pitchFamily="34" charset="0"/>
              </a:rPr>
            </a:br>
            <a:r>
              <a:rPr lang="en-US" sz="2000" dirty="0">
                <a:solidFill>
                  <a:schemeClr val="accent5">
                    <a:lumMod val="50000"/>
                  </a:schemeClr>
                </a:solidFill>
                <a:latin typeface="Century Gothic" panose="020B0502020202020204" pitchFamily="34" charset="0"/>
              </a:rPr>
              <a:t>Dann </a:t>
            </a:r>
            <a:r>
              <a:rPr lang="en-US" sz="2000" dirty="0" err="1">
                <a:solidFill>
                  <a:schemeClr val="accent5">
                    <a:lumMod val="50000"/>
                  </a:schemeClr>
                </a:solidFill>
                <a:latin typeface="Century Gothic" panose="020B0502020202020204" pitchFamily="34" charset="0"/>
              </a:rPr>
              <a:t>schreib</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fünf</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Fakten</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über</a:t>
            </a:r>
            <a:r>
              <a:rPr lang="en-US" sz="2000" dirty="0">
                <a:solidFill>
                  <a:schemeClr val="accent5">
                    <a:lumMod val="50000"/>
                  </a:schemeClr>
                </a:solidFill>
                <a:latin typeface="Century Gothic" panose="020B0502020202020204" pitchFamily="34" charset="0"/>
              </a:rPr>
              <a:t> den Ramadan auf </a:t>
            </a:r>
            <a:r>
              <a:rPr lang="en-US" sz="2000" dirty="0" err="1">
                <a:solidFill>
                  <a:schemeClr val="accent5">
                    <a:lumMod val="50000"/>
                  </a:schemeClr>
                </a:solidFill>
                <a:latin typeface="Century Gothic" panose="020B0502020202020204" pitchFamily="34" charset="0"/>
              </a:rPr>
              <a:t>Englisch</a:t>
            </a:r>
            <a:r>
              <a:rPr lang="en-US" sz="2000" dirty="0">
                <a:solidFill>
                  <a:schemeClr val="accent5">
                    <a:lumMod val="50000"/>
                  </a:schemeClr>
                </a:solidFill>
                <a:latin typeface="Century Gothic" panose="020B0502020202020204" pitchFamily="34" charset="0"/>
              </a:rPr>
              <a:t>. </a:t>
            </a:r>
          </a:p>
        </p:txBody>
      </p:sp>
      <p:sp>
        <p:nvSpPr>
          <p:cNvPr id="2" name="Rectangle 1">
            <a:extLst>
              <a:ext uri="{FF2B5EF4-FFF2-40B4-BE49-F238E27FC236}">
                <a16:creationId xmlns:a16="http://schemas.microsoft.com/office/drawing/2014/main" id="{FBE248E2-53A1-431E-BB9C-C94A1929B91F}"/>
              </a:ext>
            </a:extLst>
          </p:cNvPr>
          <p:cNvSpPr/>
          <p:nvPr/>
        </p:nvSpPr>
        <p:spPr>
          <a:xfrm>
            <a:off x="134561" y="1889674"/>
            <a:ext cx="5704536" cy="4402295"/>
          </a:xfrm>
          <a:prstGeom prst="rect">
            <a:avLst/>
          </a:prstGeom>
          <a:ln>
            <a:solidFill>
              <a:schemeClr val="accent5">
                <a:lumMod val="50000"/>
              </a:schemeClr>
            </a:solidFill>
          </a:ln>
        </p:spPr>
        <p:txBody>
          <a:bodyPr wrap="square">
            <a:spAutoFit/>
          </a:bodyPr>
          <a:lstStyle/>
          <a:p>
            <a:pPr>
              <a:lnSpc>
                <a:spcPct val="150000"/>
              </a:lnSpc>
              <a:spcAft>
                <a:spcPts val="8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Eid-al-Fitr ist ein sehr wichtiges       Fest     für Muslime auf der ganzen Welt. Man feiert ihn am Ende vom Ramadan. Der Ramadan ist der neunte Monat im islamischen Kalender.</a:t>
            </a:r>
            <a:endParaRPr lang="en-GB" sz="20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50000"/>
              </a:lnSpc>
              <a:spcAft>
                <a:spcPts val="8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In diesem Fastenmonat nehmen sich   die Menschen Zeit, den Koran zu studieren, den Geist       zu verbessern und    sich  </a:t>
            </a:r>
          </a:p>
          <a:p>
            <a:pPr>
              <a:lnSpc>
                <a:spcPct val="150000"/>
              </a:lnSpc>
              <a:spcAft>
                <a:spcPts val="8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persönlich zu entwickeln.     Das Fasten ist jedoch eine relativ schwierige Leistung.</a:t>
            </a:r>
            <a:endParaRPr lang="en-GB" sz="20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D31ECB8E-9EC1-45FC-B5B9-D4634F2F1DA8}"/>
              </a:ext>
            </a:extLst>
          </p:cNvPr>
          <p:cNvSpPr/>
          <p:nvPr/>
        </p:nvSpPr>
        <p:spPr>
          <a:xfrm>
            <a:off x="5980053" y="1889674"/>
            <a:ext cx="6211948" cy="1957395"/>
          </a:xfrm>
          <a:prstGeom prst="rect">
            <a:avLst/>
          </a:prstGeom>
          <a:ln>
            <a:solidFill>
              <a:schemeClr val="accent5">
                <a:lumMod val="50000"/>
              </a:schemeClr>
            </a:solidFill>
          </a:ln>
        </p:spPr>
        <p:txBody>
          <a:bodyPr wrap="square">
            <a:spAutoFit/>
          </a:bodyPr>
          <a:lstStyle/>
          <a:p>
            <a:pPr lvl="0">
              <a:lnSpc>
                <a:spcPct val="150000"/>
              </a:lnSpc>
              <a:spcAft>
                <a:spcPts val="6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An einem typischen Tag im Ramadan isst die Familie sehr früh zusammen, wenn es noch </a:t>
            </a:r>
          </a:p>
          <a:p>
            <a:pPr lvl="0">
              <a:lnSpc>
                <a:spcPct val="150000"/>
              </a:lnSpc>
              <a:spcAft>
                <a:spcPts val="600"/>
              </a:spcAft>
            </a:pP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dunkel ist.  Laut der Tradition isst und trinkt sie dann nichts mehr bis zum Sonnenuntergang. </a:t>
            </a:r>
            <a:endParaRPr lang="en-GB" sz="2000" dirty="0">
              <a:solidFill>
                <a:prstClr val="black"/>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BB1A448F-7FDB-499A-A0F9-D4A6A0858EA3}"/>
              </a:ext>
            </a:extLst>
          </p:cNvPr>
          <p:cNvSpPr/>
          <p:nvPr/>
        </p:nvSpPr>
        <p:spPr>
          <a:xfrm>
            <a:off x="3838485" y="2043480"/>
            <a:ext cx="1318701" cy="2663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DAA520"/>
                </a:solidFill>
                <a:latin typeface="Century Gothic" panose="020B0502020202020204" pitchFamily="34" charset="0"/>
              </a:rPr>
              <a:t>1.festival</a:t>
            </a:r>
          </a:p>
        </p:txBody>
      </p:sp>
      <p:sp>
        <p:nvSpPr>
          <p:cNvPr id="10" name="Rectangle: Rounded Corners 9">
            <a:extLst>
              <a:ext uri="{FF2B5EF4-FFF2-40B4-BE49-F238E27FC236}">
                <a16:creationId xmlns:a16="http://schemas.microsoft.com/office/drawing/2014/main" id="{34780AC8-9F88-434B-AF86-30C76598FEC8}"/>
              </a:ext>
            </a:extLst>
          </p:cNvPr>
          <p:cNvSpPr/>
          <p:nvPr/>
        </p:nvSpPr>
        <p:spPr>
          <a:xfrm>
            <a:off x="3109980" y="3753871"/>
            <a:ext cx="1809171" cy="571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DAA520"/>
                </a:solidFill>
                <a:latin typeface="Century Gothic" panose="020B0502020202020204" pitchFamily="34" charset="0"/>
              </a:rPr>
              <a:t>2. take themselves</a:t>
            </a:r>
          </a:p>
        </p:txBody>
      </p:sp>
      <p:sp>
        <p:nvSpPr>
          <p:cNvPr id="11" name="Rectangle: Rounded Corners 10">
            <a:extLst>
              <a:ext uri="{FF2B5EF4-FFF2-40B4-BE49-F238E27FC236}">
                <a16:creationId xmlns:a16="http://schemas.microsoft.com/office/drawing/2014/main" id="{D76AAC43-35EF-4D8C-B603-AD37FB5437CA}"/>
              </a:ext>
            </a:extLst>
          </p:cNvPr>
          <p:cNvSpPr/>
          <p:nvPr/>
        </p:nvSpPr>
        <p:spPr>
          <a:xfrm>
            <a:off x="160686" y="4844973"/>
            <a:ext cx="1145599" cy="3377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DAA520"/>
                </a:solidFill>
                <a:latin typeface="Century Gothic" panose="020B0502020202020204" pitchFamily="34" charset="0"/>
              </a:rPr>
              <a:t>3. mind</a:t>
            </a:r>
          </a:p>
        </p:txBody>
      </p:sp>
      <p:sp>
        <p:nvSpPr>
          <p:cNvPr id="12" name="Rectangle: Rounded Corners 11">
            <a:extLst>
              <a:ext uri="{FF2B5EF4-FFF2-40B4-BE49-F238E27FC236}">
                <a16:creationId xmlns:a16="http://schemas.microsoft.com/office/drawing/2014/main" id="{6DAFF1B4-A484-48E7-8B23-89C301803D43}"/>
              </a:ext>
            </a:extLst>
          </p:cNvPr>
          <p:cNvSpPr/>
          <p:nvPr/>
        </p:nvSpPr>
        <p:spPr>
          <a:xfrm>
            <a:off x="1820085" y="5396541"/>
            <a:ext cx="1716865" cy="3057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DAA520"/>
                </a:solidFill>
                <a:latin typeface="Century Gothic" panose="020B0502020202020204" pitchFamily="34" charset="0"/>
              </a:rPr>
              <a:t>4. develop.</a:t>
            </a:r>
          </a:p>
        </p:txBody>
      </p:sp>
      <p:sp>
        <p:nvSpPr>
          <p:cNvPr id="13" name="Rectangle: Rounded Corners 12">
            <a:extLst>
              <a:ext uri="{FF2B5EF4-FFF2-40B4-BE49-F238E27FC236}">
                <a16:creationId xmlns:a16="http://schemas.microsoft.com/office/drawing/2014/main" id="{8AB51661-2894-4ED2-9751-4EC0C1A259E7}"/>
              </a:ext>
            </a:extLst>
          </p:cNvPr>
          <p:cNvSpPr/>
          <p:nvPr/>
        </p:nvSpPr>
        <p:spPr>
          <a:xfrm>
            <a:off x="3536950" y="4728085"/>
            <a:ext cx="2028271" cy="5714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DAA520"/>
                </a:solidFill>
                <a:latin typeface="Century Gothic" panose="020B0502020202020204" pitchFamily="34" charset="0"/>
              </a:rPr>
              <a:t>4. themselves</a:t>
            </a:r>
          </a:p>
        </p:txBody>
      </p:sp>
      <p:sp>
        <p:nvSpPr>
          <p:cNvPr id="14" name="Rectangle: Rounded Corners 13">
            <a:extLst>
              <a:ext uri="{FF2B5EF4-FFF2-40B4-BE49-F238E27FC236}">
                <a16:creationId xmlns:a16="http://schemas.microsoft.com/office/drawing/2014/main" id="{C9C8BCEA-958D-4461-B489-81156F2C5B44}"/>
              </a:ext>
            </a:extLst>
          </p:cNvPr>
          <p:cNvSpPr/>
          <p:nvPr/>
        </p:nvSpPr>
        <p:spPr>
          <a:xfrm>
            <a:off x="3915330" y="5871389"/>
            <a:ext cx="1871517" cy="3181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DAA520"/>
                </a:solidFill>
                <a:latin typeface="Century Gothic" panose="020B0502020202020204" pitchFamily="34" charset="0"/>
              </a:rPr>
              <a:t>5. achievement</a:t>
            </a:r>
          </a:p>
        </p:txBody>
      </p:sp>
      <p:sp>
        <p:nvSpPr>
          <p:cNvPr id="15" name="Rectangle: Rounded Corners 14">
            <a:extLst>
              <a:ext uri="{FF2B5EF4-FFF2-40B4-BE49-F238E27FC236}">
                <a16:creationId xmlns:a16="http://schemas.microsoft.com/office/drawing/2014/main" id="{E0C96493-6E85-4D9E-B6F8-4AC93D93C4D7}"/>
              </a:ext>
            </a:extLst>
          </p:cNvPr>
          <p:cNvSpPr/>
          <p:nvPr/>
        </p:nvSpPr>
        <p:spPr>
          <a:xfrm>
            <a:off x="7958136" y="3010253"/>
            <a:ext cx="1573150" cy="3057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DAA520"/>
                </a:solidFill>
                <a:latin typeface="Century Gothic" panose="020B0502020202020204" pitchFamily="34" charset="0"/>
              </a:rPr>
              <a:t>6. the tradition</a:t>
            </a:r>
          </a:p>
        </p:txBody>
      </p:sp>
      <p:sp>
        <p:nvSpPr>
          <p:cNvPr id="16" name="Speech Bubble: Rectangle with Corners Rounded 15">
            <a:extLst>
              <a:ext uri="{FF2B5EF4-FFF2-40B4-BE49-F238E27FC236}">
                <a16:creationId xmlns:a16="http://schemas.microsoft.com/office/drawing/2014/main" id="{54C7F19B-B434-4911-AA58-3D40B94111D5}"/>
              </a:ext>
            </a:extLst>
          </p:cNvPr>
          <p:cNvSpPr/>
          <p:nvPr/>
        </p:nvSpPr>
        <p:spPr>
          <a:xfrm>
            <a:off x="9018284" y="3980852"/>
            <a:ext cx="3039155" cy="1255443"/>
          </a:xfrm>
          <a:prstGeom prst="wedgeRoundRectCallout">
            <a:avLst>
              <a:gd name="adj1" fmla="val 2316"/>
              <a:gd name="adj2" fmla="val -435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F0302020204030204"/>
              </a:rPr>
              <a:t>in Deutschland leben </a:t>
            </a:r>
            <a:r>
              <a:rPr lang="en-US" sz="2000" dirty="0" err="1">
                <a:solidFill>
                  <a:prstClr val="white"/>
                </a:solidFill>
                <a:latin typeface="Century Gothic" panose="020F0302020204030204"/>
              </a:rPr>
              <a:t>zwischen</a:t>
            </a:r>
            <a:r>
              <a:rPr lang="en-US" sz="2000" dirty="0">
                <a:solidFill>
                  <a:prstClr val="white"/>
                </a:solidFill>
                <a:latin typeface="Century Gothic" panose="020F0302020204030204"/>
              </a:rPr>
              <a:t> 5,3 und 5,6 </a:t>
            </a:r>
            <a:r>
              <a:rPr lang="en-US" sz="2000" dirty="0" err="1">
                <a:solidFill>
                  <a:prstClr val="white"/>
                </a:solidFill>
                <a:latin typeface="Century Gothic" panose="020F0302020204030204"/>
              </a:rPr>
              <a:t>Millionen</a:t>
            </a:r>
            <a:r>
              <a:rPr lang="en-US" sz="2000" dirty="0">
                <a:solidFill>
                  <a:prstClr val="white"/>
                </a:solidFill>
                <a:latin typeface="Century Gothic" panose="020F0302020204030204"/>
              </a:rPr>
              <a:t> </a:t>
            </a:r>
            <a:r>
              <a:rPr lang="en-US" sz="2000" dirty="0" err="1">
                <a:solidFill>
                  <a:prstClr val="white"/>
                </a:solidFill>
                <a:latin typeface="Century Gothic" panose="020F0302020204030204"/>
              </a:rPr>
              <a:t>Muslime</a:t>
            </a:r>
            <a:r>
              <a:rPr lang="en-US" sz="2000" dirty="0">
                <a:solidFill>
                  <a:prstClr val="white"/>
                </a:solidFill>
                <a:latin typeface="Century Gothic" panose="020F0302020204030204"/>
              </a:rPr>
              <a:t> (</a:t>
            </a:r>
            <a:r>
              <a:rPr lang="en-US" sz="2000" dirty="0" err="1">
                <a:solidFill>
                  <a:prstClr val="white"/>
                </a:solidFill>
                <a:latin typeface="Century Gothic" panose="020F0302020204030204"/>
              </a:rPr>
              <a:t>Zahl</a:t>
            </a:r>
            <a:r>
              <a:rPr lang="en-US" sz="2000" dirty="0">
                <a:solidFill>
                  <a:prstClr val="white"/>
                </a:solidFill>
                <a:latin typeface="Century Gothic" panose="020F0302020204030204"/>
              </a:rPr>
              <a:t> von 2019). </a:t>
            </a:r>
            <a:endParaRPr kumimoji="0" lang="en-GB" sz="2000" i="0" u="none" strike="noStrike" kern="1200" cap="none" spc="0" normalizeH="0" baseline="0" noProof="0" dirty="0">
              <a:ln>
                <a:noFill/>
              </a:ln>
              <a:solidFill>
                <a:prstClr val="white"/>
              </a:solidFill>
              <a:effectLst/>
              <a:uLnTx/>
              <a:uFillTx/>
              <a:latin typeface="Century Gothic" panose="020F0302020204030204"/>
            </a:endParaRPr>
          </a:p>
        </p:txBody>
      </p:sp>
      <p:pic>
        <p:nvPicPr>
          <p:cNvPr id="3074" name="Picture 2" descr="Building, Islam, Masjid, Mosque, Silhouette, Worship">
            <a:extLst>
              <a:ext uri="{FF2B5EF4-FFF2-40B4-BE49-F238E27FC236}">
                <a16:creationId xmlns:a16="http://schemas.microsoft.com/office/drawing/2014/main" id="{ABB41E64-6FD5-4042-8D79-841D02ED6F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3050" y="3957529"/>
            <a:ext cx="2385672" cy="2450334"/>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1">
            <a:extLst>
              <a:ext uri="{FF2B5EF4-FFF2-40B4-BE49-F238E27FC236}">
                <a16:creationId xmlns:a16="http://schemas.microsoft.com/office/drawing/2014/main" id="{01CDE8F0-2C1A-49D2-9600-39776B33885F}"/>
              </a:ext>
            </a:extLst>
          </p:cNvPr>
          <p:cNvSpPr/>
          <p:nvPr/>
        </p:nvSpPr>
        <p:spPr>
          <a:xfrm>
            <a:off x="10043885" y="247046"/>
            <a:ext cx="191344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9.1.2.7 Slide 33">
            <a:hlinkClick r:id="" action="ppaction://media"/>
            <a:extLst>
              <a:ext uri="{FF2B5EF4-FFF2-40B4-BE49-F238E27FC236}">
                <a16:creationId xmlns:a16="http://schemas.microsoft.com/office/drawing/2014/main" id="{3B318BE6-EA9A-4F39-8A87-F26835599B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7888" y="426048"/>
            <a:ext cx="1275443" cy="1275443"/>
          </a:xfrm>
          <a:prstGeom prst="rect">
            <a:avLst/>
          </a:prstGeom>
        </p:spPr>
      </p:pic>
    </p:spTree>
    <p:extLst>
      <p:ext uri="{BB962C8B-B14F-4D97-AF65-F5344CB8AC3E}">
        <p14:creationId xmlns:p14="http://schemas.microsoft.com/office/powerpoint/2010/main" val="16593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553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C80970F-8D1F-4D7C-8A44-96BAF0647B67}"/>
              </a:ext>
            </a:extLst>
          </p:cNvPr>
          <p:cNvSpPr/>
          <p:nvPr/>
        </p:nvSpPr>
        <p:spPr>
          <a:xfrm>
            <a:off x="63500" y="1221440"/>
            <a:ext cx="12026900" cy="5056825"/>
          </a:xfrm>
          <a:prstGeom prst="roundRect">
            <a:avLst/>
          </a:prstGeom>
          <a:solidFill>
            <a:srgbClr val="EFF7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15350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37631" y="247046"/>
            <a:ext cx="10196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3153508" y="390443"/>
            <a:ext cx="7444154" cy="830997"/>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Lies den Text. </a:t>
            </a:r>
            <a:r>
              <a:rPr lang="en-US" sz="2400" dirty="0" err="1">
                <a:solidFill>
                  <a:schemeClr val="accent5">
                    <a:lumMod val="50000"/>
                  </a:schemeClr>
                </a:solidFill>
                <a:latin typeface="Century Gothic" panose="020B0502020202020204" pitchFamily="34" charset="0"/>
              </a:rPr>
              <a:t>Schreib</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Infos</a:t>
            </a:r>
            <a:r>
              <a:rPr lang="en-US" sz="2400" dirty="0">
                <a:solidFill>
                  <a:schemeClr val="accent5">
                    <a:lumMod val="50000"/>
                  </a:schemeClr>
                </a:solidFill>
                <a:latin typeface="Century Gothic" panose="020B0502020202020204" pitchFamily="34" charset="0"/>
              </a:rPr>
              <a:t> auf </a:t>
            </a:r>
            <a:r>
              <a:rPr lang="en-US" sz="2400" dirty="0" err="1">
                <a:solidFill>
                  <a:schemeClr val="accent5">
                    <a:lumMod val="50000"/>
                  </a:schemeClr>
                </a:solidFill>
                <a:latin typeface="Century Gothic" panose="020B0502020202020204" pitchFamily="34" charset="0"/>
              </a:rPr>
              <a:t>Englisch</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über</a:t>
            </a:r>
            <a:r>
              <a:rPr lang="en-US" sz="2400" dirty="0">
                <a:solidFill>
                  <a:schemeClr val="accent5">
                    <a:lumMod val="50000"/>
                  </a:schemeClr>
                </a:solidFill>
                <a:latin typeface="Century Gothic" panose="020B0502020202020204" pitchFamily="34" charset="0"/>
              </a:rPr>
              <a:t> die Band </a:t>
            </a:r>
            <a:r>
              <a:rPr lang="en-US" sz="2400" dirty="0" err="1">
                <a:solidFill>
                  <a:schemeClr val="accent5">
                    <a:lumMod val="50000"/>
                  </a:schemeClr>
                </a:solidFill>
                <a:latin typeface="Century Gothic" panose="020B0502020202020204" pitchFamily="34" charset="0"/>
              </a:rPr>
              <a:t>Mikroschrei</a:t>
            </a:r>
            <a:r>
              <a:rPr lang="en-US" sz="2400" dirty="0">
                <a:solidFill>
                  <a:schemeClr val="accent5">
                    <a:lumMod val="50000"/>
                  </a:schemeClr>
                </a:solidFill>
                <a:latin typeface="Century Gothic" panose="020B0502020202020204" pitchFamily="34" charset="0"/>
              </a:rPr>
              <a:t> (they) und </a:t>
            </a:r>
            <a:r>
              <a:rPr lang="en-US" sz="2400" dirty="0" err="1">
                <a:solidFill>
                  <a:schemeClr val="accent5">
                    <a:lumMod val="50000"/>
                  </a:schemeClr>
                </a:solidFill>
                <a:latin typeface="Century Gothic" panose="020B0502020202020204" pitchFamily="34" charset="0"/>
              </a:rPr>
              <a:t>Namika</a:t>
            </a:r>
            <a:r>
              <a:rPr lang="en-US" sz="2400" dirty="0">
                <a:solidFill>
                  <a:schemeClr val="accent5">
                    <a:lumMod val="50000"/>
                  </a:schemeClr>
                </a:solidFill>
                <a:latin typeface="Century Gothic" panose="020B0502020202020204" pitchFamily="34" charset="0"/>
              </a:rPr>
              <a:t> (she).</a:t>
            </a:r>
          </a:p>
        </p:txBody>
      </p:sp>
      <p:sp>
        <p:nvSpPr>
          <p:cNvPr id="8" name="Rectangle 7">
            <a:extLst>
              <a:ext uri="{FF2B5EF4-FFF2-40B4-BE49-F238E27FC236}">
                <a16:creationId xmlns:a16="http://schemas.microsoft.com/office/drawing/2014/main" id="{DA8A6DB4-FAE3-45AB-BC08-0EE278EEEE87}"/>
              </a:ext>
            </a:extLst>
          </p:cNvPr>
          <p:cNvSpPr/>
          <p:nvPr/>
        </p:nvSpPr>
        <p:spPr>
          <a:xfrm>
            <a:off x="222740" y="1460541"/>
            <a:ext cx="8780585" cy="5016758"/>
          </a:xfrm>
          <a:prstGeom prst="rect">
            <a:avLst/>
          </a:prstGeom>
        </p:spPr>
        <p:txBody>
          <a:bodyPr wrap="square">
            <a:spAutoFit/>
          </a:bodyPr>
          <a:lstStyle/>
          <a:p>
            <a:r>
              <a:rPr lang="de-DE" sz="2000" dirty="0">
                <a:solidFill>
                  <a:schemeClr val="accent5">
                    <a:lumMod val="50000"/>
                  </a:schemeClr>
                </a:solidFill>
                <a:latin typeface="Century Gothic" panose="020B0502020202020204" pitchFamily="34" charset="0"/>
              </a:rPr>
              <a:t>1. Sie singen auf Deutsch und ihre erste Single heißt ‘die Nacht’.</a:t>
            </a:r>
            <a:br>
              <a:rPr lang="de-DE" sz="2000" dirty="0">
                <a:solidFill>
                  <a:schemeClr val="accent5">
                    <a:lumMod val="50000"/>
                  </a:schemeClr>
                </a:solidFill>
                <a:latin typeface="Century Gothic" panose="020B0502020202020204" pitchFamily="34" charset="0"/>
              </a:rPr>
            </a:br>
            <a:r>
              <a:rPr lang="de-DE" sz="2000" dirty="0">
                <a:solidFill>
                  <a:schemeClr val="accent5">
                    <a:lumMod val="50000"/>
                  </a:schemeClr>
                </a:solidFill>
                <a:latin typeface="Century Gothic" panose="020B0502020202020204" pitchFamily="34" charset="0"/>
              </a:rPr>
              <a:t>2. Sie kommen aus Köln und gehen noch in die Schule.</a:t>
            </a:r>
            <a:br>
              <a:rPr lang="de-DE" sz="2000" dirty="0">
                <a:solidFill>
                  <a:schemeClr val="accent5">
                    <a:lumMod val="50000"/>
                  </a:schemeClr>
                </a:solidFill>
                <a:latin typeface="Century Gothic" panose="020B0502020202020204" pitchFamily="34" charset="0"/>
              </a:rPr>
            </a:br>
            <a:r>
              <a:rPr lang="de-DE" sz="2000" dirty="0">
                <a:solidFill>
                  <a:schemeClr val="accent5">
                    <a:lumMod val="50000"/>
                  </a:schemeClr>
                </a:solidFill>
                <a:latin typeface="Century Gothic" panose="020B0502020202020204" pitchFamily="34" charset="0"/>
              </a:rPr>
              <a:t>3. Sie mischt Rap und Gesang in ihren Songs.</a:t>
            </a:r>
            <a:br>
              <a:rPr lang="de-DE" sz="2000" dirty="0">
                <a:solidFill>
                  <a:schemeClr val="accent5">
                    <a:lumMod val="50000"/>
                  </a:schemeClr>
                </a:solidFill>
                <a:latin typeface="Century Gothic" panose="020B0502020202020204" pitchFamily="34" charset="0"/>
              </a:rPr>
            </a:br>
            <a:r>
              <a:rPr lang="de-DE" sz="2000" dirty="0">
                <a:solidFill>
                  <a:schemeClr val="accent5">
                    <a:lumMod val="50000"/>
                  </a:schemeClr>
                </a:solidFill>
                <a:latin typeface="Century Gothic" panose="020B0502020202020204" pitchFamily="34" charset="0"/>
              </a:rPr>
              <a:t>4. Sie versteht zwei Kulturen, denn ihre Großeltern kommen aus Marokko.</a:t>
            </a:r>
            <a:br>
              <a:rPr lang="de-DE" sz="2000" dirty="0">
                <a:solidFill>
                  <a:schemeClr val="accent5">
                    <a:lumMod val="50000"/>
                  </a:schemeClr>
                </a:solidFill>
                <a:latin typeface="Century Gothic" panose="020B0502020202020204" pitchFamily="34" charset="0"/>
              </a:rPr>
            </a:br>
            <a:r>
              <a:rPr lang="de-DE" sz="2000" dirty="0">
                <a:solidFill>
                  <a:schemeClr val="accent5">
                    <a:lumMod val="50000"/>
                  </a:schemeClr>
                </a:solidFill>
                <a:latin typeface="Century Gothic" panose="020B0502020202020204" pitchFamily="34" charset="0"/>
              </a:rPr>
              <a:t>5. 2016 gewinnen sie SchoolJam und ihr Preis dafür ist, auf dem Hurricane Festival zu spielen.</a:t>
            </a:r>
            <a:br>
              <a:rPr lang="de-DE" sz="2000" dirty="0">
                <a:solidFill>
                  <a:schemeClr val="accent5">
                    <a:lumMod val="50000"/>
                  </a:schemeClr>
                </a:solidFill>
                <a:latin typeface="Century Gothic" panose="020B0502020202020204" pitchFamily="34" charset="0"/>
              </a:rPr>
            </a:br>
            <a:r>
              <a:rPr lang="de-DE" sz="2000" dirty="0">
                <a:solidFill>
                  <a:schemeClr val="accent5">
                    <a:lumMod val="50000"/>
                  </a:schemeClr>
                </a:solidFill>
                <a:latin typeface="Century Gothic" panose="020B0502020202020204" pitchFamily="34" charset="0"/>
              </a:rPr>
              <a:t>6. Sie verdienen noch nicht so viel, aber ihr Lied findet man auf Spotify.</a:t>
            </a:r>
            <a:br>
              <a:rPr lang="de-DE" sz="2000" dirty="0">
                <a:solidFill>
                  <a:schemeClr val="accent5">
                    <a:lumMod val="50000"/>
                  </a:schemeClr>
                </a:solidFill>
                <a:latin typeface="Century Gothic" panose="020B0502020202020204" pitchFamily="34" charset="0"/>
              </a:rPr>
            </a:br>
            <a:r>
              <a:rPr lang="de-DE" sz="2000" dirty="0">
                <a:solidFill>
                  <a:schemeClr val="accent5">
                    <a:lumMod val="50000"/>
                  </a:schemeClr>
                </a:solidFill>
                <a:latin typeface="Century Gothic" panose="020B0502020202020204" pitchFamily="34" charset="0"/>
              </a:rPr>
              <a:t>7. Mit zwölf Jahren beginnt sie, Songs zu schreiben. Ihr erster Hit heißt Lieblingsmensch und steigt auf Platz 1 in den Charts.</a:t>
            </a:r>
          </a:p>
          <a:p>
            <a:r>
              <a:rPr lang="de-DE" sz="2000" dirty="0">
                <a:solidFill>
                  <a:schemeClr val="accent5">
                    <a:lumMod val="50000"/>
                  </a:schemeClr>
                </a:solidFill>
                <a:latin typeface="Century Gothic" panose="020B0502020202020204" pitchFamily="34" charset="0"/>
              </a:rPr>
              <a:t>8. Sie spielen Keyboard, Schlagzeug und Gitarre und schreiben ihre eigenen Texte und Musik.</a:t>
            </a:r>
            <a:br>
              <a:rPr lang="de-DE" sz="2000" dirty="0">
                <a:solidFill>
                  <a:schemeClr val="accent5">
                    <a:lumMod val="50000"/>
                  </a:schemeClr>
                </a:solidFill>
                <a:latin typeface="Century Gothic" panose="020B0502020202020204" pitchFamily="34" charset="0"/>
              </a:rPr>
            </a:br>
            <a:r>
              <a:rPr lang="de-DE" sz="2000" dirty="0">
                <a:solidFill>
                  <a:schemeClr val="accent5">
                    <a:lumMod val="50000"/>
                  </a:schemeClr>
                </a:solidFill>
                <a:latin typeface="Century Gothic" panose="020B0502020202020204" pitchFamily="34" charset="0"/>
              </a:rPr>
              <a:t>9. Sie singt schon auf zwei Alben. Ihre Lieder erzählen eine Geschichte über Identität.</a:t>
            </a:r>
            <a:br>
              <a:rPr lang="de-DE" sz="2000" dirty="0">
                <a:solidFill>
                  <a:schemeClr val="accent5">
                    <a:lumMod val="50000"/>
                  </a:schemeClr>
                </a:solidFill>
                <a:latin typeface="Century Gothic" panose="020B0502020202020204" pitchFamily="34" charset="0"/>
              </a:rPr>
            </a:br>
            <a:endParaRPr lang="en-GB" sz="2000" dirty="0">
              <a:solidFill>
                <a:schemeClr val="accent5">
                  <a:lumMod val="50000"/>
                </a:schemeClr>
              </a:solidFill>
              <a:latin typeface="Century Gothic" panose="020B0502020202020204" pitchFamily="34" charset="0"/>
            </a:endParaRPr>
          </a:p>
        </p:txBody>
      </p:sp>
      <p:pic>
        <p:nvPicPr>
          <p:cNvPr id="10" name="Picture 9">
            <a:extLst>
              <a:ext uri="{FF2B5EF4-FFF2-40B4-BE49-F238E27FC236}">
                <a16:creationId xmlns:a16="http://schemas.microsoft.com/office/drawing/2014/main" id="{C45413FD-8E05-4D69-A470-FB2047879622}"/>
              </a:ext>
            </a:extLst>
          </p:cNvPr>
          <p:cNvPicPr>
            <a:picLocks noChangeAspect="1"/>
          </p:cNvPicPr>
          <p:nvPr/>
        </p:nvPicPr>
        <p:blipFill rotWithShape="1">
          <a:blip r:embed="rId4">
            <a:extLst>
              <a:ext uri="{28A0092B-C50C-407E-A947-70E740481C1C}">
                <a14:useLocalDpi xmlns:a14="http://schemas.microsoft.com/office/drawing/2010/main" val="0"/>
              </a:ext>
            </a:extLst>
          </a:blip>
          <a:srcRect l="6539" r="22820" b="13647"/>
          <a:stretch/>
        </p:blipFill>
        <p:spPr>
          <a:xfrm>
            <a:off x="8774716" y="1440990"/>
            <a:ext cx="2825260" cy="1942687"/>
          </a:xfrm>
          <a:prstGeom prst="rect">
            <a:avLst/>
          </a:prstGeom>
          <a:ln w="28575">
            <a:solidFill>
              <a:srgbClr val="DAA520"/>
            </a:solidFill>
          </a:ln>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CF1256E6-5CDE-4AA8-A7F9-0E2829C96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1442" y="3524689"/>
            <a:ext cx="1720416" cy="2585324"/>
          </a:xfrm>
          <a:prstGeom prst="rect">
            <a:avLst/>
          </a:prstGeom>
          <a:ln w="28575">
            <a:solidFill>
              <a:srgbClr val="DAA520"/>
            </a:solidFill>
          </a:ln>
          <a:effectLst>
            <a:outerShdw blurRad="50800" dist="38100" dir="5400000" algn="t" rotWithShape="0">
              <a:prstClr val="black">
                <a:alpha val="40000"/>
              </a:prstClr>
            </a:outerShdw>
          </a:effectLst>
        </p:spPr>
      </p:pic>
      <p:sp>
        <p:nvSpPr>
          <p:cNvPr id="2" name="TextBox 1">
            <a:extLst>
              <a:ext uri="{FF2B5EF4-FFF2-40B4-BE49-F238E27FC236}">
                <a16:creationId xmlns:a16="http://schemas.microsoft.com/office/drawing/2014/main" id="{C212109C-F49E-4039-9552-64099C9513B7}"/>
              </a:ext>
            </a:extLst>
          </p:cNvPr>
          <p:cNvSpPr txBox="1"/>
          <p:nvPr/>
        </p:nvSpPr>
        <p:spPr>
          <a:xfrm>
            <a:off x="9804865" y="5743817"/>
            <a:ext cx="1356993" cy="461665"/>
          </a:xfrm>
          <a:prstGeom prst="rect">
            <a:avLst/>
          </a:prstGeom>
          <a:noFill/>
        </p:spPr>
        <p:txBody>
          <a:bodyPr wrap="square" rtlCol="0">
            <a:spAutoFit/>
          </a:bodyPr>
          <a:lstStyle/>
          <a:p>
            <a:pPr algn="r"/>
            <a:r>
              <a:rPr lang="en-GB" sz="2400" dirty="0" err="1">
                <a:solidFill>
                  <a:schemeClr val="bg1"/>
                </a:solidFill>
                <a:latin typeface="Century Gothic" panose="020B0502020202020204" pitchFamily="34" charset="0"/>
              </a:rPr>
              <a:t>Namika</a:t>
            </a:r>
            <a:endParaRPr lang="en-GB" sz="2400"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A55C2CCB-16F3-4E76-B351-69D882BF24F3}"/>
              </a:ext>
            </a:extLst>
          </p:cNvPr>
          <p:cNvSpPr txBox="1"/>
          <p:nvPr/>
        </p:nvSpPr>
        <p:spPr>
          <a:xfrm>
            <a:off x="9700845" y="2990241"/>
            <a:ext cx="1943148" cy="461665"/>
          </a:xfrm>
          <a:prstGeom prst="rect">
            <a:avLst/>
          </a:prstGeom>
          <a:noFill/>
        </p:spPr>
        <p:txBody>
          <a:bodyPr wrap="square" rtlCol="0">
            <a:spAutoFit/>
          </a:bodyPr>
          <a:lstStyle/>
          <a:p>
            <a:pPr algn="r"/>
            <a:r>
              <a:rPr lang="en-GB" sz="2400" dirty="0" err="1">
                <a:solidFill>
                  <a:schemeClr val="bg1"/>
                </a:solidFill>
                <a:latin typeface="Century Gothic" panose="020B0502020202020204" pitchFamily="34" charset="0"/>
              </a:rPr>
              <a:t>Mikroschrei</a:t>
            </a:r>
            <a:endParaRPr lang="en-GB"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44320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60560" y="1490008"/>
            <a:ext cx="113135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3; 14</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listening, writing,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traditional birthday celebration music </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T1.1 Week 3</a:t>
            </a:r>
          </a:p>
        </p:txBody>
      </p:sp>
    </p:spTree>
    <p:extLst>
      <p:ext uri="{BB962C8B-B14F-4D97-AF65-F5344CB8AC3E}">
        <p14:creationId xmlns:p14="http://schemas.microsoft.com/office/powerpoint/2010/main" val="3190303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69591BC-F311-4299-8372-C1C58A857B66}"/>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0" y="-1"/>
            <a:ext cx="12192000" cy="640884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55001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550017" y="71793"/>
            <a:ext cx="33468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Wer</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hat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Geburtstag</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b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Hör</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zu</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Schreibe</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den </a:t>
            </a:r>
            <a:b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Namen</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auf.</a:t>
            </a:r>
          </a:p>
        </p:txBody>
      </p:sp>
      <p:sp>
        <p:nvSpPr>
          <p:cNvPr id="10" name="TextBox 9">
            <a:hlinkClick r:id="" action="ppaction://noaction">
              <a:snd r:embed="rId6" name="9.1.1.2 Slide 3 Dieter.wav"/>
            </a:hlinkClick>
            <a:extLst>
              <a:ext uri="{FF2B5EF4-FFF2-40B4-BE49-F238E27FC236}">
                <a16:creationId xmlns:a16="http://schemas.microsoft.com/office/drawing/2014/main" id="{E186424B-0393-46B8-BFC3-EEFC570E2B2D}"/>
              </a:ext>
            </a:extLst>
          </p:cNvPr>
          <p:cNvSpPr txBox="1"/>
          <p:nvPr/>
        </p:nvSpPr>
        <p:spPr>
          <a:xfrm>
            <a:off x="144248" y="1357492"/>
            <a:ext cx="5430286" cy="156966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Dieter</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1" name="TextBox 10">
            <a:hlinkClick r:id="" action="ppaction://noaction">
              <a:snd r:embed="rId7" name="9.1.1.2 Slide 3 Elke.wav"/>
            </a:hlinkClick>
            <a:extLst>
              <a:ext uri="{FF2B5EF4-FFF2-40B4-BE49-F238E27FC236}">
                <a16:creationId xmlns:a16="http://schemas.microsoft.com/office/drawing/2014/main" id="{D7C7403F-DEBE-4B70-A2DC-331D8FBF94B3}"/>
              </a:ext>
            </a:extLst>
          </p:cNvPr>
          <p:cNvSpPr txBox="1"/>
          <p:nvPr/>
        </p:nvSpPr>
        <p:spPr>
          <a:xfrm>
            <a:off x="144248" y="2989244"/>
            <a:ext cx="5430286" cy="156966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Elke</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12" name="Table 12">
            <a:extLst>
              <a:ext uri="{FF2B5EF4-FFF2-40B4-BE49-F238E27FC236}">
                <a16:creationId xmlns:a16="http://schemas.microsoft.com/office/drawing/2014/main" id="{7E029CFF-1A69-4495-BC41-55B89F184229}"/>
              </a:ext>
            </a:extLst>
          </p:cNvPr>
          <p:cNvGraphicFramePr>
            <a:graphicFrameLocks noGrp="1"/>
          </p:cNvGraphicFramePr>
          <p:nvPr/>
        </p:nvGraphicFramePr>
        <p:xfrm>
          <a:off x="6367750" y="1673248"/>
          <a:ext cx="5680002" cy="3019940"/>
        </p:xfrm>
        <a:graphic>
          <a:graphicData uri="http://schemas.openxmlformats.org/drawingml/2006/table">
            <a:tbl>
              <a:tblPr firstRow="1" bandRow="1">
                <a:tableStyleId>{5940675A-B579-460E-94D1-54222C63F5DA}</a:tableStyleId>
              </a:tblPr>
              <a:tblGrid>
                <a:gridCol w="638978">
                  <a:extLst>
                    <a:ext uri="{9D8B030D-6E8A-4147-A177-3AD203B41FA5}">
                      <a16:colId xmlns:a16="http://schemas.microsoft.com/office/drawing/2014/main" val="3834432284"/>
                    </a:ext>
                  </a:extLst>
                </a:gridCol>
                <a:gridCol w="1773715">
                  <a:extLst>
                    <a:ext uri="{9D8B030D-6E8A-4147-A177-3AD203B41FA5}">
                      <a16:colId xmlns:a16="http://schemas.microsoft.com/office/drawing/2014/main" val="3174814215"/>
                    </a:ext>
                  </a:extLst>
                </a:gridCol>
                <a:gridCol w="1663547">
                  <a:extLst>
                    <a:ext uri="{9D8B030D-6E8A-4147-A177-3AD203B41FA5}">
                      <a16:colId xmlns:a16="http://schemas.microsoft.com/office/drawing/2014/main" val="2188503637"/>
                    </a:ext>
                  </a:extLst>
                </a:gridCol>
                <a:gridCol w="1603762">
                  <a:extLst>
                    <a:ext uri="{9D8B030D-6E8A-4147-A177-3AD203B41FA5}">
                      <a16:colId xmlns:a16="http://schemas.microsoft.com/office/drawing/2014/main" val="900117758"/>
                    </a:ext>
                  </a:extLst>
                </a:gridCol>
              </a:tblGrid>
              <a:tr h="431420">
                <a:tc>
                  <a:txBody>
                    <a:bodyPr/>
                    <a:lstStyle/>
                    <a:p>
                      <a:endParaRPr lang="en-GB" b="0" i="0" dirty="0">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err="1">
                          <a:solidFill>
                            <a:schemeClr val="accent5">
                              <a:lumMod val="50000"/>
                            </a:schemeClr>
                          </a:solidFill>
                          <a:latin typeface="Century Gothic" panose="020B0502020202020204" pitchFamily="34" charset="0"/>
                        </a:rPr>
                        <a:t>liebe</a:t>
                      </a:r>
                      <a:r>
                        <a:rPr lang="en-GB" sz="2000" b="0" i="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rPr>
                        <a:t>lieber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err="1">
                          <a:solidFill>
                            <a:schemeClr val="accent5">
                              <a:lumMod val="50000"/>
                            </a:schemeClr>
                          </a:solidFill>
                          <a:latin typeface="Century Gothic" panose="020B0502020202020204" pitchFamily="34" charset="0"/>
                        </a:rPr>
                        <a:t>Mädchen</a:t>
                      </a:r>
                      <a:endParaRPr lang="en-GB" sz="2000" b="0" i="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err="1">
                          <a:solidFill>
                            <a:schemeClr val="accent5">
                              <a:lumMod val="50000"/>
                            </a:schemeClr>
                          </a:solidFill>
                          <a:latin typeface="Century Gothic" panose="020B0502020202020204" pitchFamily="34" charset="0"/>
                        </a:rPr>
                        <a:t>Junge</a:t>
                      </a:r>
                      <a:endParaRPr lang="en-GB" sz="2000" b="0" i="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761305454"/>
                  </a:ext>
                </a:extLst>
              </a:tr>
              <a:tr h="431420">
                <a:tc>
                  <a:txBody>
                    <a:bodyPr/>
                    <a:lstStyle/>
                    <a:p>
                      <a:pPr algn="ctr"/>
                      <a:endParaRPr lang="en-GB" sz="2000" b="0" i="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err="1">
                          <a:solidFill>
                            <a:schemeClr val="accent5">
                              <a:lumMod val="50000"/>
                            </a:schemeClr>
                          </a:solidFill>
                          <a:latin typeface="Century Gothic" panose="020B0502020202020204" pitchFamily="34" charset="0"/>
                        </a:rPr>
                        <a:t>lieber</a:t>
                      </a:r>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a:solidFill>
                            <a:schemeClr val="accent5">
                              <a:lumMod val="50000"/>
                            </a:schemeClr>
                          </a:solidFill>
                          <a:latin typeface="Century Gothic" panose="020B0502020202020204" pitchFamily="34" charset="0"/>
                        </a:rPr>
                        <a:t>Julia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a:solidFill>
                            <a:schemeClr val="accent5">
                              <a:lumMod val="50000"/>
                            </a:schemeClr>
                          </a:solidFill>
                          <a:latin typeface="Century Gothic" panose="020B0502020202020204" pitchFamily="34" charset="0"/>
                        </a:rPr>
                        <a:t>Jonas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3914966839"/>
                  </a:ext>
                </a:extLst>
              </a:tr>
              <a:tr h="431420">
                <a:tc>
                  <a:txBody>
                    <a:bodyPr/>
                    <a:lstStyle/>
                    <a:p>
                      <a:pPr algn="ctr"/>
                      <a:endParaRPr lang="en-GB" sz="2000" b="0" i="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err="1">
                          <a:solidFill>
                            <a:schemeClr val="accent5">
                              <a:lumMod val="50000"/>
                            </a:schemeClr>
                          </a:solidFill>
                          <a:latin typeface="Century Gothic" panose="020B0502020202020204" pitchFamily="34" charset="0"/>
                        </a:rPr>
                        <a:t>liebe</a:t>
                      </a:r>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a:solidFill>
                            <a:schemeClr val="accent5">
                              <a:lumMod val="50000"/>
                            </a:schemeClr>
                          </a:solidFill>
                          <a:latin typeface="Century Gothic" panose="020B0502020202020204" pitchFamily="34" charset="0"/>
                        </a:rPr>
                        <a:t>Paula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a:solidFill>
                            <a:schemeClr val="accent5">
                              <a:lumMod val="50000"/>
                            </a:schemeClr>
                          </a:solidFill>
                          <a:latin typeface="Century Gothic" panose="020B0502020202020204" pitchFamily="34" charset="0"/>
                        </a:rPr>
                        <a:t>Paul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683000302"/>
                  </a:ext>
                </a:extLst>
              </a:tr>
              <a:tr h="431420">
                <a:tc>
                  <a:txBody>
                    <a:bodyPr/>
                    <a:lstStyle/>
                    <a:p>
                      <a:pPr algn="ctr"/>
                      <a:endParaRPr lang="en-GB" sz="2000" b="0" i="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err="1">
                          <a:solidFill>
                            <a:schemeClr val="accent5">
                              <a:lumMod val="50000"/>
                            </a:schemeClr>
                          </a:solidFill>
                          <a:latin typeface="Century Gothic" panose="020B0502020202020204" pitchFamily="34" charset="0"/>
                        </a:rPr>
                        <a:t>lieber</a:t>
                      </a:r>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a:solidFill>
                            <a:schemeClr val="accent5">
                              <a:lumMod val="50000"/>
                            </a:schemeClr>
                          </a:solidFill>
                          <a:latin typeface="Century Gothic" panose="020B0502020202020204" pitchFamily="34" charset="0"/>
                        </a:rPr>
                        <a:t>Emilie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a:solidFill>
                            <a:schemeClr val="accent5">
                              <a:lumMod val="50000"/>
                            </a:schemeClr>
                          </a:solidFill>
                          <a:latin typeface="Century Gothic" panose="020B0502020202020204" pitchFamily="34" charset="0"/>
                        </a:rPr>
                        <a:t>Emil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082417986"/>
                  </a:ext>
                </a:extLst>
              </a:tr>
              <a:tr h="431420">
                <a:tc>
                  <a:txBody>
                    <a:bodyPr/>
                    <a:lstStyle/>
                    <a:p>
                      <a:pPr algn="ctr"/>
                      <a:endParaRPr lang="en-GB" sz="2000" b="0" i="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err="1">
                          <a:solidFill>
                            <a:schemeClr val="accent5">
                              <a:lumMod val="50000"/>
                            </a:schemeClr>
                          </a:solidFill>
                          <a:latin typeface="Century Gothic" panose="020B0502020202020204" pitchFamily="34" charset="0"/>
                        </a:rPr>
                        <a:t>lieber</a:t>
                      </a:r>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a:solidFill>
                            <a:schemeClr val="accent5">
                              <a:lumMod val="50000"/>
                            </a:schemeClr>
                          </a:solidFill>
                          <a:latin typeface="Century Gothic" panose="020B0502020202020204" pitchFamily="34" charset="0"/>
                        </a:rPr>
                        <a:t>Lena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a:solidFill>
                            <a:schemeClr val="accent5">
                              <a:lumMod val="50000"/>
                            </a:schemeClr>
                          </a:solidFill>
                          <a:latin typeface="Century Gothic" panose="020B0502020202020204" pitchFamily="34" charset="0"/>
                        </a:rPr>
                        <a:t>Luka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323345149"/>
                  </a:ext>
                </a:extLst>
              </a:tr>
              <a:tr h="431420">
                <a:tc>
                  <a:txBody>
                    <a:bodyPr/>
                    <a:lstStyle/>
                    <a:p>
                      <a:pPr algn="ctr"/>
                      <a:endParaRPr lang="en-GB" sz="2000" b="0" i="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err="1">
                          <a:solidFill>
                            <a:schemeClr val="accent5">
                              <a:lumMod val="50000"/>
                            </a:schemeClr>
                          </a:solidFill>
                          <a:latin typeface="Century Gothic" panose="020B0502020202020204" pitchFamily="34" charset="0"/>
                        </a:rPr>
                        <a:t>liebe</a:t>
                      </a:r>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a:solidFill>
                            <a:schemeClr val="accent5">
                              <a:lumMod val="50000"/>
                            </a:schemeClr>
                          </a:solidFill>
                          <a:latin typeface="Century Gothic" panose="020B0502020202020204" pitchFamily="34" charset="0"/>
                        </a:rPr>
                        <a:t>Melanie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a:solidFill>
                            <a:schemeClr val="accent5">
                              <a:lumMod val="50000"/>
                            </a:schemeClr>
                          </a:solidFill>
                          <a:latin typeface="Century Gothic" panose="020B0502020202020204" pitchFamily="34" charset="0"/>
                        </a:rPr>
                        <a:t>Moritz</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2871402302"/>
                  </a:ext>
                </a:extLst>
              </a:tr>
              <a:tr h="431420">
                <a:tc>
                  <a:txBody>
                    <a:bodyPr/>
                    <a:lstStyle/>
                    <a:p>
                      <a:pPr algn="ctr"/>
                      <a:endParaRPr lang="en-GB" sz="2000" b="0" i="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err="1">
                          <a:solidFill>
                            <a:schemeClr val="accent5">
                              <a:lumMod val="50000"/>
                            </a:schemeClr>
                          </a:solidFill>
                          <a:latin typeface="Century Gothic" panose="020B0502020202020204" pitchFamily="34" charset="0"/>
                        </a:rPr>
                        <a:t>lieber</a:t>
                      </a:r>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a:solidFill>
                            <a:schemeClr val="accent5">
                              <a:lumMod val="50000"/>
                            </a:schemeClr>
                          </a:solidFill>
                          <a:latin typeface="Century Gothic" panose="020B0502020202020204" pitchFamily="34" charset="0"/>
                        </a:rPr>
                        <a:t>Franziska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0" i="0" dirty="0">
                          <a:solidFill>
                            <a:schemeClr val="accent5">
                              <a:lumMod val="50000"/>
                            </a:schemeClr>
                          </a:solidFill>
                          <a:latin typeface="Century Gothic" panose="020B0502020202020204" pitchFamily="34" charset="0"/>
                        </a:rPr>
                        <a:t>Franz</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4267234942"/>
                  </a:ext>
                </a:extLst>
              </a:tr>
            </a:tbl>
          </a:graphicData>
        </a:graphic>
      </p:graphicFrame>
      <p:sp>
        <p:nvSpPr>
          <p:cNvPr id="14" name="Rectangle: Rounded Corners 13">
            <a:extLst>
              <a:ext uri="{FF2B5EF4-FFF2-40B4-BE49-F238E27FC236}">
                <a16:creationId xmlns:a16="http://schemas.microsoft.com/office/drawing/2014/main" id="{6A29AE6D-0CC2-4A65-A20D-57AEFF517169}"/>
              </a:ext>
            </a:extLst>
          </p:cNvPr>
          <p:cNvSpPr/>
          <p:nvPr/>
        </p:nvSpPr>
        <p:spPr>
          <a:xfrm>
            <a:off x="7346379" y="2191259"/>
            <a:ext cx="1002535" cy="260111"/>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13722741-ED2F-46E0-AF35-A72CA96E90B8}"/>
              </a:ext>
            </a:extLst>
          </p:cNvPr>
          <p:cNvSpPr/>
          <p:nvPr/>
        </p:nvSpPr>
        <p:spPr>
          <a:xfrm>
            <a:off x="10781717" y="2191259"/>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BDA20B4D-7B18-4455-97F2-2A4BFFACB72A}"/>
              </a:ext>
            </a:extLst>
          </p:cNvPr>
          <p:cNvSpPr/>
          <p:nvPr/>
        </p:nvSpPr>
        <p:spPr>
          <a:xfrm>
            <a:off x="5896894" y="168140"/>
            <a:ext cx="3745089" cy="1321565"/>
          </a:xfrm>
          <a:prstGeom prst="wedgeRoundRectCallout">
            <a:avLst>
              <a:gd name="adj1" fmla="val 60838"/>
              <a:gd name="adj2" fmla="val 2527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adjective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lieb</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(kind, dear) needs R1 endings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 masculine and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 feminine nouns/names.</a:t>
            </a:r>
          </a:p>
        </p:txBody>
      </p:sp>
      <p:sp>
        <p:nvSpPr>
          <p:cNvPr id="17" name="Action Button: Custom 16">
            <a:hlinkClick r:id="" action="ppaction://noaction" highlightClick="1">
              <a:snd r:embed="rId8" name="9.1.1.2 Slide 3 lieber T.wav"/>
            </a:hlinkClick>
            <a:extLst>
              <a:ext uri="{FF2B5EF4-FFF2-40B4-BE49-F238E27FC236}">
                <a16:creationId xmlns:a16="http://schemas.microsoft.com/office/drawing/2014/main" id="{8DB7FD37-9636-4C69-84A1-8A8A9547E6C3}"/>
              </a:ext>
            </a:extLst>
          </p:cNvPr>
          <p:cNvSpPr/>
          <p:nvPr/>
        </p:nvSpPr>
        <p:spPr>
          <a:xfrm>
            <a:off x="6488183" y="212902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9" name="9.1.1.3 Slide 3 G liebe.wav"/>
            </a:hlinkClick>
            <a:extLst>
              <a:ext uri="{FF2B5EF4-FFF2-40B4-BE49-F238E27FC236}">
                <a16:creationId xmlns:a16="http://schemas.microsoft.com/office/drawing/2014/main" id="{EEF16DF0-F714-43EF-855E-E00F565C43BF}"/>
              </a:ext>
            </a:extLst>
          </p:cNvPr>
          <p:cNvSpPr/>
          <p:nvPr/>
        </p:nvSpPr>
        <p:spPr>
          <a:xfrm>
            <a:off x="6486105" y="25311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10" name="9.1.1.3 Slide 3 G lieber.wav"/>
            </a:hlinkClick>
            <a:extLst>
              <a:ext uri="{FF2B5EF4-FFF2-40B4-BE49-F238E27FC236}">
                <a16:creationId xmlns:a16="http://schemas.microsoft.com/office/drawing/2014/main" id="{C3E72D03-BDB7-4240-AD6B-4EE378821C5A}"/>
              </a:ext>
            </a:extLst>
          </p:cNvPr>
          <p:cNvSpPr/>
          <p:nvPr/>
        </p:nvSpPr>
        <p:spPr>
          <a:xfrm>
            <a:off x="6486105" y="29794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8" name="9.1.1.2 Slide 3 lieber T.wav"/>
            </a:hlinkClick>
            <a:extLst>
              <a:ext uri="{FF2B5EF4-FFF2-40B4-BE49-F238E27FC236}">
                <a16:creationId xmlns:a16="http://schemas.microsoft.com/office/drawing/2014/main" id="{7E550037-76AA-48D4-A942-09EA0F6A7164}"/>
              </a:ext>
            </a:extLst>
          </p:cNvPr>
          <p:cNvSpPr/>
          <p:nvPr/>
        </p:nvSpPr>
        <p:spPr>
          <a:xfrm>
            <a:off x="6486105" y="34034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11" name="9.1.1.2 Slide 3 liebe T.wav"/>
            </a:hlinkClick>
            <a:extLst>
              <a:ext uri="{FF2B5EF4-FFF2-40B4-BE49-F238E27FC236}">
                <a16:creationId xmlns:a16="http://schemas.microsoft.com/office/drawing/2014/main" id="{D68DD591-10E5-4C11-8828-34DDB5453B21}"/>
              </a:ext>
            </a:extLst>
          </p:cNvPr>
          <p:cNvSpPr/>
          <p:nvPr/>
        </p:nvSpPr>
        <p:spPr>
          <a:xfrm>
            <a:off x="6486105" y="383432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10" name="9.1.1.3 Slide 3 G lieber.wav"/>
            </a:hlinkClick>
            <a:extLst>
              <a:ext uri="{FF2B5EF4-FFF2-40B4-BE49-F238E27FC236}">
                <a16:creationId xmlns:a16="http://schemas.microsoft.com/office/drawing/2014/main" id="{86F171FE-6019-4B49-BF10-9F231F7FB7E6}"/>
              </a:ext>
            </a:extLst>
          </p:cNvPr>
          <p:cNvSpPr/>
          <p:nvPr/>
        </p:nvSpPr>
        <p:spPr>
          <a:xfrm>
            <a:off x="6486105" y="426127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Rectangle 23">
            <a:extLst>
              <a:ext uri="{FF2B5EF4-FFF2-40B4-BE49-F238E27FC236}">
                <a16:creationId xmlns:a16="http://schemas.microsoft.com/office/drawing/2014/main" id="{73B560B5-1047-4F87-953D-F72419EF9B47}"/>
              </a:ext>
            </a:extLst>
          </p:cNvPr>
          <p:cNvSpPr/>
          <p:nvPr/>
        </p:nvSpPr>
        <p:spPr>
          <a:xfrm>
            <a:off x="3509589" y="2111084"/>
            <a:ext cx="1622560" cy="430887"/>
          </a:xfrm>
          <a:prstGeom prst="rect">
            <a:avLst/>
          </a:prstGeom>
          <a:solidFill>
            <a:srgbClr val="EBEFF7"/>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 _ _</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D46BD13-23FA-41A5-A9C2-2EC3FA674962}"/>
              </a:ext>
            </a:extLst>
          </p:cNvPr>
          <p:cNvSpPr/>
          <p:nvPr/>
        </p:nvSpPr>
        <p:spPr>
          <a:xfrm>
            <a:off x="3437052" y="3717504"/>
            <a:ext cx="1183337" cy="430887"/>
          </a:xfrm>
          <a:prstGeom prst="rect">
            <a:avLst/>
          </a:prstGeom>
          <a:solidFill>
            <a:srgbClr val="EBEFF7"/>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A918C908-EA62-4DBF-A61B-5A36530FCA30}"/>
              </a:ext>
            </a:extLst>
          </p:cNvPr>
          <p:cNvSpPr/>
          <p:nvPr/>
        </p:nvSpPr>
        <p:spPr>
          <a:xfrm>
            <a:off x="7415309" y="2610627"/>
            <a:ext cx="1002535" cy="31030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41662754-66A9-4FE0-B343-BBEC2A0A8C33}"/>
              </a:ext>
            </a:extLst>
          </p:cNvPr>
          <p:cNvSpPr/>
          <p:nvPr/>
        </p:nvSpPr>
        <p:spPr>
          <a:xfrm>
            <a:off x="9224148" y="2639803"/>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D402A8B2-0C34-4F94-8F20-B23124285C83}"/>
              </a:ext>
            </a:extLst>
          </p:cNvPr>
          <p:cNvSpPr/>
          <p:nvPr/>
        </p:nvSpPr>
        <p:spPr>
          <a:xfrm>
            <a:off x="7268170" y="3074367"/>
            <a:ext cx="1002535" cy="260111"/>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A8E5AC8F-16B9-4404-8A40-EC87F63A10E9}"/>
              </a:ext>
            </a:extLst>
          </p:cNvPr>
          <p:cNvSpPr/>
          <p:nvPr/>
        </p:nvSpPr>
        <p:spPr>
          <a:xfrm>
            <a:off x="10846544" y="3048114"/>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9CD59F15-07D1-4EEF-B8E0-0A7A08679C6D}"/>
              </a:ext>
            </a:extLst>
          </p:cNvPr>
          <p:cNvSpPr/>
          <p:nvPr/>
        </p:nvSpPr>
        <p:spPr>
          <a:xfrm>
            <a:off x="7318363" y="3448653"/>
            <a:ext cx="1002535" cy="3054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6335B646-2A07-4A61-83AD-EDECDBD9D09F}"/>
              </a:ext>
            </a:extLst>
          </p:cNvPr>
          <p:cNvSpPr/>
          <p:nvPr/>
        </p:nvSpPr>
        <p:spPr>
          <a:xfrm>
            <a:off x="10781717" y="3497635"/>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D0EBB25A-E832-4D72-A2CA-C40378827D7D}"/>
              </a:ext>
            </a:extLst>
          </p:cNvPr>
          <p:cNvSpPr/>
          <p:nvPr/>
        </p:nvSpPr>
        <p:spPr>
          <a:xfrm>
            <a:off x="7318364" y="3894490"/>
            <a:ext cx="1002535" cy="27566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9C712CF0-C7B2-40C3-BD65-AA5978287436}"/>
              </a:ext>
            </a:extLst>
          </p:cNvPr>
          <p:cNvSpPr/>
          <p:nvPr/>
        </p:nvSpPr>
        <p:spPr>
          <a:xfrm>
            <a:off x="9055762" y="3932196"/>
            <a:ext cx="1116937"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1F351DC8-B8FC-4F26-AFA5-03BEEB7F86C5}"/>
              </a:ext>
            </a:extLst>
          </p:cNvPr>
          <p:cNvSpPr/>
          <p:nvPr/>
        </p:nvSpPr>
        <p:spPr>
          <a:xfrm>
            <a:off x="7375452" y="4343400"/>
            <a:ext cx="1002535" cy="31030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1517E2D2-5931-4F2B-B3D3-C0258398E476}"/>
              </a:ext>
            </a:extLst>
          </p:cNvPr>
          <p:cNvSpPr/>
          <p:nvPr/>
        </p:nvSpPr>
        <p:spPr>
          <a:xfrm>
            <a:off x="10762944" y="4332780"/>
            <a:ext cx="1116937"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Speech Bubble: Rectangle with Corners Rounded 40">
            <a:extLst>
              <a:ext uri="{FF2B5EF4-FFF2-40B4-BE49-F238E27FC236}">
                <a16:creationId xmlns:a16="http://schemas.microsoft.com/office/drawing/2014/main" id="{775FDAF3-4DEA-4A7D-8696-EB5D6F59F4C1}"/>
              </a:ext>
            </a:extLst>
          </p:cNvPr>
          <p:cNvSpPr/>
          <p:nvPr/>
        </p:nvSpPr>
        <p:spPr>
          <a:xfrm>
            <a:off x="2440096" y="4876651"/>
            <a:ext cx="3761545" cy="1321565"/>
          </a:xfrm>
          <a:prstGeom prst="wedgeRoundRectCallout">
            <a:avLst>
              <a:gd name="adj1" fmla="val 1906"/>
              <a:gd name="adj2" fmla="val -10067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do these words mean literally? Try adding </a:t>
            </a:r>
            <a:r>
              <a:rPr kumimoji="0" lang="en-US" sz="2000" b="1" i="1" u="none" strike="noStrike" kern="1200" cap="none" spc="0" normalizeH="0" baseline="0" noProof="0" dirty="0">
                <a:ln>
                  <a:noFill/>
                </a:ln>
                <a:solidFill>
                  <a:prstClr val="white"/>
                </a:solidFill>
                <a:effectLst/>
                <a:uLnTx/>
                <a:uFillTx/>
                <a:latin typeface="Century Gothic" panose="020F0302020204030204"/>
                <a:ea typeface="+mn-ea"/>
                <a:cs typeface="+mn-cs"/>
              </a:rPr>
              <a:t>ich </a:t>
            </a:r>
            <a:r>
              <a:rPr kumimoji="0" lang="en-US"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wünsche</a:t>
            </a:r>
            <a:r>
              <a:rPr kumimoji="0" lang="en-US" sz="20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dir</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1" u="none" strike="noStrike" kern="1200" cap="none" spc="0" normalizeH="0" baseline="0" noProof="0" dirty="0">
                <a:ln>
                  <a:noFill/>
                </a:ln>
                <a:solidFill>
                  <a:prstClr val="white"/>
                </a:solidFill>
                <a:effectLst/>
                <a:uLnTx/>
                <a:uFillTx/>
                <a:latin typeface="Century Gothic" panose="020F0302020204030204"/>
                <a:ea typeface="+mn-ea"/>
                <a:cs typeface="+mn-cs"/>
              </a:rPr>
              <a:t>I wish you</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in your head.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Speech Bubble: Rectangle with Corners Rounded 38">
            <a:extLst>
              <a:ext uri="{FF2B5EF4-FFF2-40B4-BE49-F238E27FC236}">
                <a16:creationId xmlns:a16="http://schemas.microsoft.com/office/drawing/2014/main" id="{96A7E873-8446-4F7D-A702-13675A7107CE}"/>
              </a:ext>
            </a:extLst>
          </p:cNvPr>
          <p:cNvSpPr/>
          <p:nvPr/>
        </p:nvSpPr>
        <p:spPr>
          <a:xfrm>
            <a:off x="7097188" y="4900594"/>
            <a:ext cx="3612787" cy="1112421"/>
          </a:xfrm>
          <a:prstGeom prst="wedgeRoundRectCallout">
            <a:avLst>
              <a:gd name="adj1" fmla="val -18365"/>
              <a:gd name="adj2" fmla="val -6248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the difference is very small! To say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lieb</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drop your jaw a little.</a:t>
            </a:r>
          </a:p>
        </p:txBody>
      </p:sp>
    </p:spTree>
    <p:extLst>
      <p:ext uri="{BB962C8B-B14F-4D97-AF65-F5344CB8AC3E}">
        <p14:creationId xmlns:p14="http://schemas.microsoft.com/office/powerpoint/2010/main" val="254488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4" grpId="0" animBg="1"/>
      <p:bldP spid="25" grpId="0" animBg="1"/>
      <p:bldP spid="29" grpId="0" animBg="1"/>
      <p:bldP spid="31" grpId="0" animBg="1"/>
      <p:bldP spid="32" grpId="0" animBg="1"/>
      <p:bldP spid="33" grpId="0" animBg="1"/>
      <p:bldP spid="34" grpId="0" animBg="1"/>
      <p:bldP spid="35" grpId="0" animBg="1"/>
      <p:bldP spid="36" grpId="0" animBg="1"/>
      <p:bldP spid="37" grpId="0" animBg="1"/>
      <p:bldP spid="38" grpId="0" animBg="1"/>
      <p:bldP spid="40" grpId="0" animBg="1"/>
      <p:bldP spid="41"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814603-5E1F-4197-931A-BB00FD59D1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46" y="624606"/>
            <a:ext cx="11943455" cy="684882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36576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99 </a:t>
            </a:r>
            <a:r>
              <a:rPr lang="en-GB" sz="3600" b="1" dirty="0" err="1">
                <a:solidFill>
                  <a:schemeClr val="bg1"/>
                </a:solidFill>
              </a:rPr>
              <a:t>Luftballons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36368" y="247046"/>
            <a:ext cx="23228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481754" y="145694"/>
            <a:ext cx="6635262" cy="830997"/>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Man </a:t>
            </a:r>
            <a:r>
              <a:rPr lang="en-US" sz="2400" dirty="0" err="1">
                <a:solidFill>
                  <a:schemeClr val="accent5">
                    <a:lumMod val="50000"/>
                  </a:schemeClr>
                </a:solidFill>
                <a:latin typeface="Century Gothic" panose="020B0502020202020204" pitchFamily="34" charset="0"/>
              </a:rPr>
              <a:t>hört</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diesen</a:t>
            </a:r>
            <a:r>
              <a:rPr lang="en-US" sz="2400" dirty="0">
                <a:solidFill>
                  <a:schemeClr val="accent5">
                    <a:lumMod val="50000"/>
                  </a:schemeClr>
                </a:solidFill>
                <a:latin typeface="Century Gothic" panose="020B0502020202020204" pitchFamily="34" charset="0"/>
              </a:rPr>
              <a:t> Song auf </a:t>
            </a:r>
            <a:r>
              <a:rPr lang="en-US" sz="2400" dirty="0" err="1">
                <a:solidFill>
                  <a:schemeClr val="accent5">
                    <a:lumMod val="50000"/>
                  </a:schemeClr>
                </a:solidFill>
                <a:latin typeface="Century Gothic" panose="020B0502020202020204" pitchFamily="34" charset="0"/>
              </a:rPr>
              <a:t>Omas</a:t>
            </a:r>
            <a:r>
              <a:rPr lang="en-US" sz="2400" dirty="0">
                <a:solidFill>
                  <a:schemeClr val="accent5">
                    <a:lumMod val="50000"/>
                  </a:schemeClr>
                </a:solidFill>
                <a:latin typeface="Century Gothic" panose="020B0502020202020204" pitchFamily="34" charset="0"/>
              </a:rPr>
              <a:t> Party!</a:t>
            </a:r>
            <a:br>
              <a:rPr lang="en-US" sz="2400" dirty="0">
                <a:solidFill>
                  <a:schemeClr val="accent5">
                    <a:lumMod val="50000"/>
                  </a:schemeClr>
                </a:solidFill>
                <a:latin typeface="Century Gothic" panose="020B0502020202020204" pitchFamily="34" charset="0"/>
              </a:rPr>
            </a:br>
            <a:r>
              <a:rPr lang="en-US" sz="2400" dirty="0">
                <a:solidFill>
                  <a:schemeClr val="accent5">
                    <a:lumMod val="50000"/>
                  </a:schemeClr>
                </a:solidFill>
                <a:latin typeface="Century Gothic" panose="020B0502020202020204" pitchFamily="34" charset="0"/>
              </a:rPr>
              <a:t>Lies die </a:t>
            </a:r>
            <a:r>
              <a:rPr lang="en-US" sz="2400" dirty="0" err="1">
                <a:solidFill>
                  <a:schemeClr val="accent5">
                    <a:lumMod val="50000"/>
                  </a:schemeClr>
                </a:solidFill>
                <a:latin typeface="Century Gothic" panose="020B0502020202020204" pitchFamily="34" charset="0"/>
              </a:rPr>
              <a:t>erste</a:t>
            </a:r>
            <a:r>
              <a:rPr lang="en-US" sz="2400" dirty="0">
                <a:solidFill>
                  <a:schemeClr val="accent5">
                    <a:lumMod val="50000"/>
                  </a:schemeClr>
                </a:solidFill>
                <a:latin typeface="Century Gothic" panose="020B0502020202020204" pitchFamily="34" charset="0"/>
              </a:rPr>
              <a:t> Strophe von </a:t>
            </a:r>
            <a:r>
              <a:rPr lang="en-US" sz="2400" dirty="0" err="1">
                <a:solidFill>
                  <a:schemeClr val="accent5">
                    <a:lumMod val="50000"/>
                  </a:schemeClr>
                </a:solidFill>
                <a:latin typeface="Century Gothic" panose="020B0502020202020204" pitchFamily="34" charset="0"/>
              </a:rPr>
              <a:t>diesem</a:t>
            </a:r>
            <a:r>
              <a:rPr lang="en-US" sz="2400" dirty="0">
                <a:solidFill>
                  <a:schemeClr val="accent5">
                    <a:lumMod val="50000"/>
                  </a:schemeClr>
                </a:solidFill>
                <a:latin typeface="Century Gothic" panose="020B0502020202020204" pitchFamily="34" charset="0"/>
              </a:rPr>
              <a:t> Lied </a:t>
            </a:r>
            <a:r>
              <a:rPr lang="en-US" sz="2400" dirty="0" err="1">
                <a:solidFill>
                  <a:schemeClr val="accent5">
                    <a:lumMod val="50000"/>
                  </a:schemeClr>
                </a:solidFill>
                <a:latin typeface="Century Gothic" panose="020B0502020202020204" pitchFamily="34" charset="0"/>
              </a:rPr>
              <a:t>vor</a:t>
            </a:r>
            <a:r>
              <a:rPr lang="en-US" sz="2400" dirty="0">
                <a:solidFill>
                  <a:schemeClr val="accent5">
                    <a:lumMod val="50000"/>
                  </a:schemeClr>
                </a:solidFill>
                <a:latin typeface="Century Gothic" panose="020B0502020202020204" pitchFamily="34" charset="0"/>
              </a:rPr>
              <a:t>.</a:t>
            </a:r>
          </a:p>
        </p:txBody>
      </p:sp>
      <p:sp>
        <p:nvSpPr>
          <p:cNvPr id="2" name="Rectangle 1">
            <a:extLst>
              <a:ext uri="{FF2B5EF4-FFF2-40B4-BE49-F238E27FC236}">
                <a16:creationId xmlns:a16="http://schemas.microsoft.com/office/drawing/2014/main" id="{434C1E8F-0969-4DA1-811B-DCF212A06B02}"/>
              </a:ext>
            </a:extLst>
          </p:cNvPr>
          <p:cNvSpPr/>
          <p:nvPr/>
        </p:nvSpPr>
        <p:spPr>
          <a:xfrm>
            <a:off x="312018" y="3574439"/>
            <a:ext cx="6339472" cy="255454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r>
              <a:rPr lang="de-DE" sz="2000" dirty="0">
                <a:solidFill>
                  <a:schemeClr val="accent5">
                    <a:lumMod val="50000"/>
                  </a:schemeClr>
                </a:solidFill>
                <a:latin typeface="Century Gothic" panose="020B0502020202020204" pitchFamily="34" charset="0"/>
              </a:rPr>
              <a:t>99 Luftballons ist ein Popsong von der Band Nena aus 1983. Das Lied auf Deutsch sowie auch eine englische Version waren beide weltweit internationale Hits. Das Antikriegslied erzählt, dass 99 Luftballons am Himmel* treiben*.  Man glaubt, dass sie UFOs sind.  Die paranoide Reaktion startet leider einen Krieg*. Nach 99 Jahren ist die menschliche Zivilisation auf der Erde* zu Ende.</a:t>
            </a:r>
            <a:endParaRPr lang="en-GB" sz="2000" dirty="0">
              <a:solidFill>
                <a:schemeClr val="accent5">
                  <a:lumMod val="50000"/>
                </a:schemeClr>
              </a:solidFill>
              <a:latin typeface="Century Gothic" panose="020B0502020202020204" pitchFamily="34" charset="0"/>
            </a:endParaRPr>
          </a:p>
        </p:txBody>
      </p:sp>
      <p:sp>
        <p:nvSpPr>
          <p:cNvPr id="7" name="Rectangle 6">
            <a:hlinkClick r:id="" action="ppaction://noaction">
              <a:snd r:embed="rId7" name="99_Luftballons.wav"/>
            </a:hlinkClick>
            <a:extLst>
              <a:ext uri="{FF2B5EF4-FFF2-40B4-BE49-F238E27FC236}">
                <a16:creationId xmlns:a16="http://schemas.microsoft.com/office/drawing/2014/main" id="{6D37837E-3CC2-4802-A5CF-95406CE4837E}"/>
              </a:ext>
            </a:extLst>
          </p:cNvPr>
          <p:cNvSpPr/>
          <p:nvPr/>
        </p:nvSpPr>
        <p:spPr>
          <a:xfrm>
            <a:off x="3383465" y="1596386"/>
            <a:ext cx="5591908" cy="1569660"/>
          </a:xfrm>
          <a:prstGeom prst="rect">
            <a:avLst/>
          </a:prstGeom>
          <a:solidFill>
            <a:srgbClr val="EBEFF7"/>
          </a:solidFill>
          <a:ln w="19050">
            <a:solidFill>
              <a:srgbClr val="DAA520"/>
            </a:solidFill>
          </a:ln>
          <a:effectLst>
            <a:outerShdw blurRad="50800" dist="38100" dir="5400000" algn="t" rotWithShape="0">
              <a:prstClr val="black">
                <a:alpha val="40000"/>
              </a:prstClr>
            </a:outerShdw>
          </a:effectLst>
        </p:spPr>
        <p:txBody>
          <a:bodyPr wrap="square">
            <a:spAutoFit/>
          </a:bodyPr>
          <a:lstStyle/>
          <a:p>
            <a:pPr algn="ctr"/>
            <a:r>
              <a:rPr lang="de-DE" sz="2400" dirty="0">
                <a:solidFill>
                  <a:schemeClr val="accent5">
                    <a:lumMod val="50000"/>
                  </a:schemeClr>
                </a:solidFill>
                <a:latin typeface="Century Gothic" panose="020B0502020202020204" pitchFamily="34" charset="0"/>
              </a:rPr>
              <a:t>Hast du etwas Zeit für mich?</a:t>
            </a:r>
          </a:p>
          <a:p>
            <a:pPr algn="ctr"/>
            <a:r>
              <a:rPr lang="de-DE" sz="2400" dirty="0">
                <a:solidFill>
                  <a:schemeClr val="accent5">
                    <a:lumMod val="50000"/>
                  </a:schemeClr>
                </a:solidFill>
                <a:latin typeface="Century Gothic" panose="020B0502020202020204" pitchFamily="34" charset="0"/>
              </a:rPr>
              <a:t>Dann singe ich ein Lied für dich</a:t>
            </a:r>
          </a:p>
          <a:p>
            <a:pPr algn="ctr"/>
            <a:r>
              <a:rPr lang="de-DE" sz="2400" dirty="0">
                <a:solidFill>
                  <a:schemeClr val="accent5">
                    <a:lumMod val="50000"/>
                  </a:schemeClr>
                </a:solidFill>
                <a:latin typeface="Century Gothic" panose="020B0502020202020204" pitchFamily="34" charset="0"/>
              </a:rPr>
              <a:t>Von neunundneunzig Luftballons</a:t>
            </a:r>
          </a:p>
          <a:p>
            <a:pPr algn="ctr"/>
            <a:r>
              <a:rPr lang="de-DE" sz="2400" dirty="0">
                <a:solidFill>
                  <a:schemeClr val="accent5">
                    <a:lumMod val="50000"/>
                  </a:schemeClr>
                </a:solidFill>
                <a:latin typeface="Century Gothic" panose="020B0502020202020204" pitchFamily="34" charset="0"/>
              </a:rPr>
              <a:t>Auf ihrem Weg* zum Horizont</a:t>
            </a:r>
          </a:p>
        </p:txBody>
      </p:sp>
      <p:sp>
        <p:nvSpPr>
          <p:cNvPr id="8" name="Rectangle 7">
            <a:extLst>
              <a:ext uri="{FF2B5EF4-FFF2-40B4-BE49-F238E27FC236}">
                <a16:creationId xmlns:a16="http://schemas.microsoft.com/office/drawing/2014/main" id="{C7917B3D-EF1D-40A2-8736-68CDE39A144A}"/>
              </a:ext>
            </a:extLst>
          </p:cNvPr>
          <p:cNvSpPr/>
          <p:nvPr/>
        </p:nvSpPr>
        <p:spPr>
          <a:xfrm>
            <a:off x="7524023" y="5329502"/>
            <a:ext cx="4967326" cy="707886"/>
          </a:xfrm>
          <a:prstGeom prst="rect">
            <a:avLst/>
          </a:prstGeom>
        </p:spPr>
        <p:txBody>
          <a:bodyPr wrap="square">
            <a:spAutoFit/>
          </a:bodyPr>
          <a:lstStyle/>
          <a:p>
            <a:r>
              <a:rPr lang="en-US" sz="2000" dirty="0">
                <a:solidFill>
                  <a:srgbClr val="002060"/>
                </a:solidFill>
                <a:latin typeface="Century Gothic" panose="020B0502020202020204" pitchFamily="34" charset="0"/>
              </a:rPr>
              <a:t>Nena </a:t>
            </a:r>
            <a:r>
              <a:rPr lang="en-US" sz="2000" dirty="0" err="1">
                <a:solidFill>
                  <a:srgbClr val="002060"/>
                </a:solidFill>
                <a:latin typeface="Century Gothic" panose="020B0502020202020204" pitchFamily="34" charset="0"/>
              </a:rPr>
              <a:t>singt</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noch</a:t>
            </a:r>
            <a:r>
              <a:rPr lang="en-US" sz="2000" dirty="0">
                <a:solidFill>
                  <a:srgbClr val="002060"/>
                </a:solidFill>
                <a:latin typeface="Century Gothic" panose="020B0502020202020204" pitchFamily="34" charset="0"/>
              </a:rPr>
              <a:t> und </a:t>
            </a:r>
            <a:r>
              <a:rPr lang="en-US" sz="2000" dirty="0" err="1">
                <a:solidFill>
                  <a:srgbClr val="002060"/>
                </a:solidFill>
                <a:latin typeface="Century Gothic" panose="020B0502020202020204" pitchFamily="34" charset="0"/>
              </a:rPr>
              <a:t>ist</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immer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noch</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sehr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bekannt</a:t>
            </a:r>
            <a:r>
              <a:rPr lang="en-US" sz="2000" dirty="0">
                <a:solidFill>
                  <a:srgbClr val="002060"/>
                </a:solidFill>
                <a:latin typeface="Century Gothic" panose="020B0502020202020204" pitchFamily="34" charset="0"/>
              </a:rPr>
              <a:t> in Deutschland .</a:t>
            </a:r>
            <a:endParaRPr lang="en-GB" sz="2000" dirty="0">
              <a:solidFill>
                <a:srgbClr val="002060"/>
              </a:solidFill>
              <a:latin typeface="Century Gothic" panose="020B0502020202020204" pitchFamily="34" charset="0"/>
            </a:endParaRPr>
          </a:p>
        </p:txBody>
      </p:sp>
      <p:sp>
        <p:nvSpPr>
          <p:cNvPr id="12" name="Speech Bubble: Rectangle with Corners Rounded 20">
            <a:extLst>
              <a:ext uri="{FF2B5EF4-FFF2-40B4-BE49-F238E27FC236}">
                <a16:creationId xmlns:a16="http://schemas.microsoft.com/office/drawing/2014/main" id="{ECA674A4-5447-49BA-BF2B-AD68331B5A4A}"/>
              </a:ext>
            </a:extLst>
          </p:cNvPr>
          <p:cNvSpPr/>
          <p:nvPr/>
        </p:nvSpPr>
        <p:spPr>
          <a:xfrm>
            <a:off x="176596" y="1859341"/>
            <a:ext cx="2545874" cy="1569659"/>
          </a:xfrm>
          <a:prstGeom prst="wedgeRoundRectCallout">
            <a:avLst>
              <a:gd name="adj1" fmla="val -22491"/>
              <a:gd name="adj2" fmla="val 5032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a:t>
            </a:r>
            <a:r>
              <a:rPr kumimoji="0" lang="en-US"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Weg</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way</a:t>
            </a:r>
            <a:b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Krieg – war</a:t>
            </a:r>
            <a:b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Himmel – sky</a:t>
            </a:r>
            <a:b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treiben</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to float</a:t>
            </a:r>
            <a:b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US"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Erde</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earth</a:t>
            </a:r>
          </a:p>
        </p:txBody>
      </p:sp>
      <p:pic>
        <p:nvPicPr>
          <p:cNvPr id="10" name="9.1.1.2 Slide 15">
            <a:hlinkClick r:id="" action="ppaction://media"/>
            <a:extLst>
              <a:ext uri="{FF2B5EF4-FFF2-40B4-BE49-F238E27FC236}">
                <a16:creationId xmlns:a16="http://schemas.microsoft.com/office/drawing/2014/main" id="{9D83BEB2-BF87-43AE-B9E2-E7170E2EB2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64406" y="960791"/>
            <a:ext cx="406400" cy="406400"/>
          </a:xfrm>
          <a:prstGeom prst="rect">
            <a:avLst/>
          </a:prstGeom>
        </p:spPr>
      </p:pic>
      <p:sp>
        <p:nvSpPr>
          <p:cNvPr id="11" name="Rectangle 10">
            <a:extLst>
              <a:ext uri="{FF2B5EF4-FFF2-40B4-BE49-F238E27FC236}">
                <a16:creationId xmlns:a16="http://schemas.microsoft.com/office/drawing/2014/main" id="{3FC55966-12FF-49F6-91F1-D5120D12E31C}"/>
              </a:ext>
            </a:extLst>
          </p:cNvPr>
          <p:cNvSpPr/>
          <p:nvPr/>
        </p:nvSpPr>
        <p:spPr>
          <a:xfrm>
            <a:off x="9636368" y="6048728"/>
            <a:ext cx="2579552" cy="369332"/>
          </a:xfrm>
          <a:prstGeom prst="rect">
            <a:avLst/>
          </a:prstGeom>
        </p:spPr>
        <p:txBody>
          <a:bodyPr wrap="none">
            <a:spAutoFit/>
          </a:bodyPr>
          <a:lstStyle/>
          <a:p>
            <a:r>
              <a:rPr lang="en-GB" dirty="0" err="1">
                <a:solidFill>
                  <a:srgbClr val="002060"/>
                </a:solidFill>
                <a:latin typeface="Century Gothic" panose="020B0502020202020204" pitchFamily="34" charset="0"/>
              </a:rPr>
              <a:t>Foto</a:t>
            </a:r>
            <a:r>
              <a:rPr lang="en-GB" dirty="0">
                <a:solidFill>
                  <a:srgbClr val="002060"/>
                </a:solidFill>
                <a:latin typeface="Century Gothic" panose="020B0502020202020204" pitchFamily="34" charset="0"/>
              </a:rPr>
              <a:t>: Stefan </a:t>
            </a:r>
            <a:r>
              <a:rPr lang="en-GB" dirty="0" err="1">
                <a:solidFill>
                  <a:srgbClr val="002060"/>
                </a:solidFill>
                <a:latin typeface="Century Gothic" panose="020B0502020202020204" pitchFamily="34" charset="0"/>
              </a:rPr>
              <a:t>Brending</a:t>
            </a:r>
            <a:endParaRPr lang="en-GB" dirty="0">
              <a:solidFill>
                <a:srgbClr val="002060"/>
              </a:solidFill>
              <a:latin typeface="Century Gothic" panose="020B0502020202020204" pitchFamily="34" charset="0"/>
            </a:endParaRPr>
          </a:p>
        </p:txBody>
      </p:sp>
      <p:pic>
        <p:nvPicPr>
          <p:cNvPr id="14" name="Picture 13">
            <a:extLst>
              <a:ext uri="{FF2B5EF4-FFF2-40B4-BE49-F238E27FC236}">
                <a16:creationId xmlns:a16="http://schemas.microsoft.com/office/drawing/2014/main" id="{1B63754F-D851-4D3A-91A8-A1E701756BF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156" r="19863" b="53834"/>
          <a:stretch/>
        </p:blipFill>
        <p:spPr>
          <a:xfrm>
            <a:off x="9982080" y="3530647"/>
            <a:ext cx="1888128" cy="1770398"/>
          </a:xfrm>
          <a:prstGeom prst="rect">
            <a:avLst/>
          </a:prstGeom>
        </p:spPr>
      </p:pic>
    </p:spTree>
    <p:extLst>
      <p:ext uri="{BB962C8B-B14F-4D97-AF65-F5344CB8AC3E}">
        <p14:creationId xmlns:p14="http://schemas.microsoft.com/office/powerpoint/2010/main" val="37515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7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0"/>
                </p:tgtEl>
              </p:cMediaNode>
            </p:audio>
          </p:childTnLst>
        </p:cTn>
      </p:par>
    </p:tnLst>
    <p:bldLst>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AA944B23-8BFE-E849-3A45-6046CA75F1C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AAA7340B-0437-4ED1-44A2-1C040C47E208}"/>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6" name="TextBox 5">
            <a:extLst>
              <a:ext uri="{FF2B5EF4-FFF2-40B4-BE49-F238E27FC236}">
                <a16:creationId xmlns:a16="http://schemas.microsoft.com/office/drawing/2014/main" id="{DBEFE74C-841A-78CC-89F3-1335A1E0E702}"/>
              </a:ext>
            </a:extLst>
          </p:cNvPr>
          <p:cNvSpPr txBox="1"/>
          <p:nvPr/>
        </p:nvSpPr>
        <p:spPr>
          <a:xfrm>
            <a:off x="260560" y="1490008"/>
            <a:ext cx="113135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6; 49-52</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reading listening, writing,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srgbClr val="4472C4">
                  <a:lumMod val="50000"/>
                </a:srgbClr>
              </a:solidFill>
              <a:latin typeface="Century Gothic" panose="020F0302020204030204"/>
            </a:endParaRPr>
          </a:p>
          <a:p>
            <a:pPr lvl="0">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Slides </a:t>
            </a:r>
            <a:r>
              <a:rPr lang="en-US" sz="4000" dirty="0">
                <a:solidFill>
                  <a:srgbClr val="4472C4">
                    <a:lumMod val="50000"/>
                  </a:srgbClr>
                </a:solidFill>
                <a:latin typeface="Century Gothic" panose="020F0302020204030204"/>
              </a:rPr>
              <a:t>about Switzerland and German art </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184E4B4B-6A1A-E66E-96EF-A8BE668B4E0B}"/>
              </a:ext>
            </a:extLst>
          </p:cNvPr>
          <p:cNvSpPr>
            <a:spLocks noGrp="1"/>
          </p:cNvSpPr>
          <p:nvPr>
            <p:ph type="title"/>
          </p:nvPr>
        </p:nvSpPr>
        <p:spPr>
          <a:xfrm>
            <a:off x="0" y="294041"/>
            <a:ext cx="3745089" cy="707849"/>
          </a:xfrm>
        </p:spPr>
        <p:txBody>
          <a:bodyPr>
            <a:normAutofit/>
          </a:bodyPr>
          <a:lstStyle/>
          <a:p>
            <a:r>
              <a:rPr lang="en-GB" sz="3600" b="1" dirty="0">
                <a:solidFill>
                  <a:schemeClr val="bg1"/>
                </a:solidFill>
                <a:latin typeface="Century Gothic" panose="020B0502020202020204" pitchFamily="34" charset="0"/>
              </a:rPr>
              <a:t>Y9 T1.1 Week 4</a:t>
            </a:r>
          </a:p>
        </p:txBody>
      </p:sp>
    </p:spTree>
    <p:extLst>
      <p:ext uri="{BB962C8B-B14F-4D97-AF65-F5344CB8AC3E}">
        <p14:creationId xmlns:p14="http://schemas.microsoft.com/office/powerpoint/2010/main" val="606511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12051</Words>
  <Application>Microsoft Macintosh PowerPoint</Application>
  <PresentationFormat>Widescreen</PresentationFormat>
  <Paragraphs>929</Paragraphs>
  <Slides>46</Slides>
  <Notes>36</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Century Gothic</vt:lpstr>
      <vt:lpstr>Forte</vt:lpstr>
      <vt:lpstr>Office Theme</vt:lpstr>
      <vt:lpstr>PowerPoint Presentation</vt:lpstr>
      <vt:lpstr>Y9 T1.1 Week 1</vt:lpstr>
      <vt:lpstr>Phonetik</vt:lpstr>
      <vt:lpstr>Phonetik</vt:lpstr>
      <vt:lpstr>Wer ist das?</vt:lpstr>
      <vt:lpstr>Y9 T1.1 Week 3</vt:lpstr>
      <vt:lpstr>Phonetik</vt:lpstr>
      <vt:lpstr>99 Luftballons</vt:lpstr>
      <vt:lpstr>Y9 T1.1 Week 4</vt:lpstr>
      <vt:lpstr>Welches Land bin ich?</vt:lpstr>
      <vt:lpstr>Bildbeschreibung</vt:lpstr>
      <vt:lpstr>ANTWORTEN</vt:lpstr>
      <vt:lpstr>Bildbeschreibung</vt:lpstr>
      <vt:lpstr>Der Wanderer über dem Nebelmeer</vt:lpstr>
      <vt:lpstr>Y9 T1.1 Week 5</vt:lpstr>
      <vt:lpstr>Was hat er gemacht?</vt:lpstr>
      <vt:lpstr>Was hat er gemacht?</vt:lpstr>
      <vt:lpstr>Schreib eine WhatsApp!</vt:lpstr>
      <vt:lpstr>Antworten</vt:lpstr>
      <vt:lpstr>Marie Tharp – Entdeckerin</vt:lpstr>
      <vt:lpstr>Y9 T1.1 Week 5</vt:lpstr>
      <vt:lpstr>Aschenputtel*</vt:lpstr>
      <vt:lpstr>Sie sind bekannt!</vt:lpstr>
      <vt:lpstr>Sie sind bekannt!</vt:lpstr>
      <vt:lpstr>PowerPoint Presentation</vt:lpstr>
      <vt:lpstr>Y9 T1.1 Week 6</vt:lpstr>
      <vt:lpstr>Die DDR und die BRD</vt:lpstr>
      <vt:lpstr>das Leben in der DDR</vt:lpstr>
      <vt:lpstr>das Leben in der DDR</vt:lpstr>
      <vt:lpstr>Y9 T1.2 Week 1</vt:lpstr>
      <vt:lpstr>Alle oder jeder?</vt:lpstr>
      <vt:lpstr>Christkindlsmarkt auf der Fraueninsel </vt:lpstr>
      <vt:lpstr>Christkindlsmarkt auf der Fraueninsel </vt:lpstr>
      <vt:lpstr>Auf dem Weihnachtsmarkt</vt:lpstr>
      <vt:lpstr>Grüße* aus Weimar</vt:lpstr>
      <vt:lpstr>Y9 T1.2 Week 3</vt:lpstr>
      <vt:lpstr>Phonetik 1</vt:lpstr>
      <vt:lpstr>Phonetik</vt:lpstr>
      <vt:lpstr>Eine Demonstration</vt:lpstr>
      <vt:lpstr>Eine Demonstration [1/2]</vt:lpstr>
      <vt:lpstr>Eine Demonstration [2/2]</vt:lpstr>
      <vt:lpstr>Y9 T1.2 Week 7</vt:lpstr>
      <vt:lpstr>Ostertraditionen</vt:lpstr>
      <vt:lpstr>Wolfgang und Mia gehen mit Katrin (Mutti) und Onkel Heinrich auf den Kölner Karneval.</vt:lpstr>
      <vt:lpstr>Weihnachten in der Schweiz</vt:lpstr>
      <vt:lpstr>der Ramadan und Eid-al-Fitr [1/3]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Richardson</dc:creator>
  <cp:lastModifiedBy>Mary Richardson</cp:lastModifiedBy>
  <cp:revision>3</cp:revision>
  <dcterms:created xsi:type="dcterms:W3CDTF">2022-05-03T12:50:53Z</dcterms:created>
  <dcterms:modified xsi:type="dcterms:W3CDTF">2022-05-10T10:17:14Z</dcterms:modified>
</cp:coreProperties>
</file>