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7"/>
  </p:notes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62409" autoAdjust="0"/>
  </p:normalViewPr>
  <p:slideViewPr>
    <p:cSldViewPr snapToGrid="0">
      <p:cViewPr varScale="1">
        <p:scale>
          <a:sx n="45" d="100"/>
          <a:sy n="45" d="100"/>
        </p:scale>
        <p:origin x="1662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F9D70-3154-4F15-B477-A650DE5D4C12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72849-FD25-4E1B-AF43-3EBE8165C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508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err="1" smtClean="0"/>
              <a:t>Source</a:t>
            </a:r>
            <a:r>
              <a:rPr lang="es-ES" dirty="0" smtClean="0"/>
              <a:t> of </a:t>
            </a:r>
            <a:r>
              <a:rPr lang="es-ES" dirty="0" err="1" smtClean="0"/>
              <a:t>frequency</a:t>
            </a:r>
            <a:r>
              <a:rPr lang="es-ES" dirty="0" smtClean="0"/>
              <a:t> rankings: </a:t>
            </a:r>
            <a:r>
              <a:rPr lang="es-ES" dirty="0"/>
              <a:t>Davies, M. &amp; Davies, K. (2018).</a:t>
            </a:r>
            <a:r>
              <a:rPr lang="es-ES" baseline="0" dirty="0"/>
              <a:t> </a:t>
            </a:r>
            <a:r>
              <a:rPr lang="es-ES" i="1" baseline="0" dirty="0"/>
              <a:t>A </a:t>
            </a:r>
            <a:r>
              <a:rPr lang="es-ES" i="1" baseline="0" dirty="0" err="1"/>
              <a:t>frequency</a:t>
            </a:r>
            <a:r>
              <a:rPr lang="es-ES" i="1" baseline="0" dirty="0"/>
              <a:t> </a:t>
            </a:r>
            <a:r>
              <a:rPr lang="es-ES" i="1" baseline="0" dirty="0" err="1"/>
              <a:t>dictionary</a:t>
            </a:r>
            <a:r>
              <a:rPr lang="es-ES" i="1" baseline="0" dirty="0"/>
              <a:t> of </a:t>
            </a:r>
            <a:r>
              <a:rPr lang="es-ES" i="1" baseline="0" dirty="0" err="1"/>
              <a:t>Spanish</a:t>
            </a:r>
            <a:r>
              <a:rPr lang="es-ES" i="1" baseline="0" dirty="0"/>
              <a:t>: Core </a:t>
            </a:r>
            <a:r>
              <a:rPr lang="es-ES" i="1" baseline="0" dirty="0" err="1"/>
              <a:t>vocabulary</a:t>
            </a:r>
            <a:r>
              <a:rPr lang="es-ES" i="1" baseline="0" dirty="0"/>
              <a:t> </a:t>
            </a:r>
            <a:r>
              <a:rPr lang="es-ES" i="1" baseline="0" dirty="0" err="1"/>
              <a:t>for</a:t>
            </a:r>
            <a:r>
              <a:rPr lang="es-ES" i="1" baseline="0" dirty="0"/>
              <a:t> </a:t>
            </a:r>
            <a:r>
              <a:rPr lang="es-ES" i="1" baseline="0" dirty="0" err="1"/>
              <a:t>learners</a:t>
            </a:r>
            <a:r>
              <a:rPr lang="es-ES" i="1" baseline="0" dirty="0"/>
              <a:t> (2nd ed.)</a:t>
            </a:r>
            <a:r>
              <a:rPr lang="es-ES" baseline="0" dirty="0"/>
              <a:t>. London: </a:t>
            </a:r>
            <a:r>
              <a:rPr lang="es-ES" baseline="0" dirty="0" err="1"/>
              <a:t>Routledge</a:t>
            </a:r>
            <a:r>
              <a:rPr lang="es-ES" baseline="0" dirty="0"/>
              <a:t> </a:t>
            </a:r>
            <a:endParaRPr lang="en-GB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b="0" i="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b="0" i="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33470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Further vocabulary practice.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86759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Further vocabulary practice.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887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Further vocabulary practice.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489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Further vocabulary practice.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36194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Further vocabulary practice.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9413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Vocabulary practice slide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Pupils</a:t>
            </a:r>
            <a:r>
              <a:rPr lang="en-GB" baseline="0" dirty="0"/>
              <a:t> either work by themselves or in pairs, reading out the words and studying their English meaning (1 minute).</a:t>
            </a:r>
            <a:br>
              <a:rPr lang="en-GB" baseline="0" dirty="0"/>
            </a:br>
            <a:r>
              <a:rPr lang="en-GB" baseline="0" dirty="0"/>
              <a:t>Then the English meanings are removed and they try to recall them, looking at the Spanish (1 minute).</a:t>
            </a:r>
            <a:br>
              <a:rPr lang="en-GB" baseline="0" dirty="0"/>
            </a:br>
            <a:r>
              <a:rPr lang="en-GB" baseline="0" dirty="0"/>
              <a:t>Then the Spanish meaning are removed and they to recall them, looking at the English (1 minute)</a:t>
            </a:r>
            <a:br>
              <a:rPr lang="en-GB" baseline="0" dirty="0"/>
            </a:br>
            <a:r>
              <a:rPr lang="en-GB" baseline="0" dirty="0"/>
              <a:t>Further rounds of learning can be facilitated by one pupil turning away from the board, and his/her partner asking him/her the meanings.  This activity can work from L2 </a:t>
            </a:r>
            <a:r>
              <a:rPr lang="en-GB" baseline="0" dirty="0">
                <a:sym typeface="Wingdings" panose="05000000000000000000" pitchFamily="2" charset="2"/>
              </a:rPr>
              <a:t></a:t>
            </a:r>
            <a:r>
              <a:rPr lang="en-GB" baseline="0" dirty="0"/>
              <a:t> L1 or L1 </a:t>
            </a:r>
            <a:r>
              <a:rPr lang="en-GB" baseline="0" dirty="0">
                <a:sym typeface="Wingdings" panose="05000000000000000000" pitchFamily="2" charset="2"/>
              </a:rPr>
              <a:t> L2.</a:t>
            </a:r>
          </a:p>
          <a:p>
            <a:endParaRPr lang="en-GB" baseline="0" dirty="0">
              <a:sym typeface="Wingdings" panose="05000000000000000000" pitchFamily="2" charset="2"/>
            </a:endParaRPr>
          </a:p>
          <a:p>
            <a:r>
              <a:rPr lang="en-GB" b="1" dirty="0"/>
              <a:t>Vocabulary introduced this week:</a:t>
            </a:r>
          </a:p>
          <a:p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viajar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(a) [902];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disfrutar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[939];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montar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[1446];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vacaciones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[2641];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montaña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[1464];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julio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[659];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agosto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[931]; Francia [N/A]; mar [480];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durante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[139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];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normalmente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[1696];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cada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[107]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Source of frequency rankings: </a:t>
            </a:r>
            <a:r>
              <a:rPr lang="en-GB" sz="1200" baseline="0" dirty="0"/>
              <a:t>Davies, M. &amp; Davies, K. (2018). </a:t>
            </a:r>
            <a:r>
              <a:rPr lang="en-GB" sz="1200" i="1" baseline="0" dirty="0"/>
              <a:t>A frequency dictionary of Spanish: Core vocabulary for learners </a:t>
            </a:r>
            <a:r>
              <a:rPr lang="en-GB" sz="1200" i="0" baseline="0" dirty="0"/>
              <a:t>(2</a:t>
            </a:r>
            <a:r>
              <a:rPr lang="en-GB" sz="1200" i="0" baseline="30000" dirty="0"/>
              <a:t>nd</a:t>
            </a:r>
            <a:r>
              <a:rPr lang="en-GB" sz="1200" i="0" baseline="0" dirty="0"/>
              <a:t> ed.)</a:t>
            </a:r>
            <a:r>
              <a:rPr lang="en-GB" sz="1200" baseline="0" dirty="0"/>
              <a:t>. London: Routledge. </a:t>
            </a:r>
          </a:p>
          <a:p>
            <a:endParaRPr lang="en-GB" b="1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967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Further vocabulary practice.</a:t>
            </a: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4741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Further vocabulary practice.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305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Further vocabulary practice.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7427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Further vocabulary practice.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9250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Further vocabulary practice.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1638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Further vocabulary practice.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62239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Further vocabulary practice.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5243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596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773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501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542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495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9675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444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8381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6915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7182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712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3913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1906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4519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683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593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011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778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238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8480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144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426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697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112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 descr="background rectangle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56445" y="0"/>
            <a:ext cx="12192000" cy="6858000"/>
            <a:chOff x="-56445" y="0"/>
            <a:chExt cx="12192000" cy="6858000"/>
          </a:xfrm>
        </p:grpSpPr>
        <p:grpSp>
          <p:nvGrpSpPr>
            <p:cNvPr id="8" name="Group 7"/>
            <p:cNvGrpSpPr/>
            <p:nvPr/>
          </p:nvGrpSpPr>
          <p:grpSpPr>
            <a:xfrm>
              <a:off x="-56445" y="0"/>
              <a:ext cx="12192000" cy="6858000"/>
              <a:chOff x="0" y="0"/>
              <a:chExt cx="12192000" cy="6858000"/>
            </a:xfrm>
            <a:solidFill>
              <a:srgbClr val="FDEFE3"/>
            </a:solidFill>
          </p:grpSpPr>
          <p:sp>
            <p:nvSpPr>
              <p:cNvPr id="9" name="Isosceles Triangle 8">
                <a:extLs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 rot="5400000">
                <a:off x="4992512" y="-341488"/>
                <a:ext cx="6857998" cy="7540978"/>
              </a:xfrm>
              <a:prstGeom prst="triangle">
                <a:avLst>
                  <a:gd name="adj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0" name="Rectangle 9">
                <a:extLs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0" y="0"/>
                <a:ext cx="4651022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4" name="Isosceles Triangle 3">
              <a:extLs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 rot="5400000">
              <a:off x="4636029" y="-341488"/>
              <a:ext cx="6857998" cy="7540978"/>
            </a:xfrm>
            <a:prstGeom prst="triangle">
              <a:avLst>
                <a:gd name="adj" fmla="val 0"/>
              </a:avLst>
            </a:prstGeom>
            <a:solidFill>
              <a:srgbClr val="E567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</p:grpSp>
      <p:sp>
        <p:nvSpPr>
          <p:cNvPr id="5" name="Rectangle 4" descr="background rectangle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-56445" y="0"/>
            <a:ext cx="4350984" cy="6858000"/>
          </a:xfrm>
          <a:prstGeom prst="rect">
            <a:avLst/>
          </a:prstGeom>
          <a:solidFill>
            <a:srgbClr val="E56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D81D6C-D649-1548-983B-DB3A797C76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130" y="1946651"/>
            <a:ext cx="7360958" cy="1563582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 smtClean="0">
                <a:solidFill>
                  <a:prstClr val="white"/>
                </a:solidFill>
              </a:rPr>
              <a:t>Vocabulary</a:t>
            </a:r>
            <a:endParaRPr lang="en-US" sz="4000" dirty="0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7B424077-B2D5-46AA-BDA8-6FF15DA500E8}"/>
              </a:ext>
            </a:extLst>
          </p:cNvPr>
          <p:cNvSpPr txBox="1">
            <a:spLocks/>
          </p:cNvSpPr>
          <p:nvPr/>
        </p:nvSpPr>
        <p:spPr>
          <a:xfrm>
            <a:off x="223130" y="5226589"/>
            <a:ext cx="5784972" cy="99889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Y7 Spanish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Term </a:t>
            </a: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3.1 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- </a:t>
            </a: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Week </a:t>
            </a: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1</a:t>
            </a: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AB3692F8-CE33-C34E-B376-364FE77401E4}"/>
              </a:ext>
            </a:extLst>
          </p:cNvPr>
          <p:cNvSpPr txBox="1">
            <a:spLocks/>
          </p:cNvSpPr>
          <p:nvPr/>
        </p:nvSpPr>
        <p:spPr>
          <a:xfrm>
            <a:off x="266807" y="6147055"/>
            <a:ext cx="5784972" cy="594189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GB" sz="14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Author names: Amanda </a:t>
            </a:r>
            <a:r>
              <a:rPr lang="en-GB" sz="1400" dirty="0" err="1">
                <a:solidFill>
                  <a:prstClr val="white"/>
                </a:solidFill>
                <a:latin typeface="Century Gothic" panose="020B0502020202020204" pitchFamily="34" charset="0"/>
              </a:rPr>
              <a:t>Izquierdo</a:t>
            </a:r>
            <a:r>
              <a:rPr lang="en-GB" sz="1400" dirty="0">
                <a:solidFill>
                  <a:prstClr val="white"/>
                </a:solidFill>
                <a:latin typeface="Century Gothic" panose="020B0502020202020204" pitchFamily="34" charset="0"/>
              </a:rPr>
              <a:t> / Nick Avery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 / </a:t>
            </a:r>
          </a:p>
          <a:p>
            <a:pPr lvl="0">
              <a:defRPr/>
            </a:pPr>
            <a:r>
              <a:rPr lang="en-GB" sz="14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Rachel Hawkes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Date updated: </a:t>
            </a:r>
            <a:r>
              <a:rPr lang="en-GB" sz="14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16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/05/20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pic>
        <p:nvPicPr>
          <p:cNvPr id="15" name="Picture 14" descr="NCELP logo">
            <a:extLst>
              <a:ext uri="{C183D7F6-B498-43B3-948B-1728B52AA6E4}">
                <adec:decorative xmlns=""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561" y="6458444"/>
            <a:ext cx="3077513" cy="288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41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 rot="20949250">
            <a:off x="8917727" y="2097840"/>
            <a:ext cx="3499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viajar</a:t>
            </a:r>
          </a:p>
        </p:txBody>
      </p:sp>
      <p:sp>
        <p:nvSpPr>
          <p:cNvPr id="14" name="TextBox 13"/>
          <p:cNvSpPr txBox="1"/>
          <p:nvPr/>
        </p:nvSpPr>
        <p:spPr>
          <a:xfrm rot="399586">
            <a:off x="8827345" y="744142"/>
            <a:ext cx="30951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montar</a:t>
            </a:r>
          </a:p>
        </p:txBody>
      </p:sp>
      <p:sp>
        <p:nvSpPr>
          <p:cNvPr id="17" name="TextBox 16"/>
          <p:cNvSpPr txBox="1"/>
          <p:nvPr/>
        </p:nvSpPr>
        <p:spPr>
          <a:xfrm rot="21173064">
            <a:off x="627983" y="3082105"/>
            <a:ext cx="2692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Francia</a:t>
            </a:r>
          </a:p>
        </p:txBody>
      </p:sp>
      <p:sp>
        <p:nvSpPr>
          <p:cNvPr id="18" name="TextBox 17"/>
          <p:cNvSpPr txBox="1"/>
          <p:nvPr/>
        </p:nvSpPr>
        <p:spPr>
          <a:xfrm rot="21048927">
            <a:off x="415860" y="4382649"/>
            <a:ext cx="25025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disfrutar</a:t>
            </a:r>
          </a:p>
        </p:txBody>
      </p:sp>
      <p:sp>
        <p:nvSpPr>
          <p:cNvPr id="19" name="TextBox 18"/>
          <p:cNvSpPr txBox="1"/>
          <p:nvPr/>
        </p:nvSpPr>
        <p:spPr>
          <a:xfrm rot="190434">
            <a:off x="451175" y="443330"/>
            <a:ext cx="20121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mar</a:t>
            </a:r>
          </a:p>
        </p:txBody>
      </p:sp>
      <p:sp>
        <p:nvSpPr>
          <p:cNvPr id="21" name="TextBox 20"/>
          <p:cNvSpPr txBox="1"/>
          <p:nvPr/>
        </p:nvSpPr>
        <p:spPr>
          <a:xfrm rot="20363106">
            <a:off x="3569890" y="375013"/>
            <a:ext cx="36666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vacaciones</a:t>
            </a:r>
          </a:p>
        </p:txBody>
      </p:sp>
      <p:sp>
        <p:nvSpPr>
          <p:cNvPr id="22" name="TextBox 21"/>
          <p:cNvSpPr txBox="1"/>
          <p:nvPr/>
        </p:nvSpPr>
        <p:spPr>
          <a:xfrm rot="21027610">
            <a:off x="6630192" y="1259516"/>
            <a:ext cx="31164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agosto</a:t>
            </a:r>
          </a:p>
        </p:txBody>
      </p:sp>
      <p:sp>
        <p:nvSpPr>
          <p:cNvPr id="23" name="TextBox 22"/>
          <p:cNvSpPr txBox="1"/>
          <p:nvPr/>
        </p:nvSpPr>
        <p:spPr>
          <a:xfrm rot="399586">
            <a:off x="2763920" y="5280605"/>
            <a:ext cx="2603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durante</a:t>
            </a:r>
          </a:p>
        </p:txBody>
      </p:sp>
      <p:pic>
        <p:nvPicPr>
          <p:cNvPr id="26" name="Picture 2" descr="http://www.clker.com/cliparts/w/d/u/B/w/V/stamp1-md.png">
            <a:extLst>
              <a:ext uri="{FF2B5EF4-FFF2-40B4-BE49-F238E27FC236}">
                <a16:creationId xmlns:a16="http://schemas.microsoft.com/office/drawing/2014/main" id="{D751A33A-3432-41CC-9D2B-376FCD67D0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5032">
            <a:off x="4315023" y="1988305"/>
            <a:ext cx="3263691" cy="2957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7735FAF9-3582-44E2-8A5F-DB6A0D2AD0C4}"/>
              </a:ext>
            </a:extLst>
          </p:cNvPr>
          <p:cNvSpPr txBox="1"/>
          <p:nvPr/>
        </p:nvSpPr>
        <p:spPr>
          <a:xfrm rot="399586">
            <a:off x="10182512" y="5156666"/>
            <a:ext cx="15997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julio</a:t>
            </a:r>
          </a:p>
        </p:txBody>
      </p:sp>
      <p:sp>
        <p:nvSpPr>
          <p:cNvPr id="25" name="Title 24">
            <a:extLst>
              <a:ext uri="{FF2B5EF4-FFF2-40B4-BE49-F238E27FC236}">
                <a16:creationId xmlns:a16="http://schemas.microsoft.com/office/drawing/2014/main" id="{FD1833C4-36CE-41BB-A9AE-A5A6E015157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 rot="21317825">
            <a:off x="4522299" y="2944480"/>
            <a:ext cx="28491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prstClr val="black"/>
                </a:solidFill>
                <a:cs typeface="Calibri" panose="020F0502020204030204" pitchFamily="34" charset="0"/>
              </a:rPr>
              <a:t>to ride, riding</a:t>
            </a:r>
            <a:endParaRPr lang="en-GB" sz="4000" dirty="0">
              <a:solidFill>
                <a:prstClr val="black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22">
            <a:extLst>
              <a:ext uri="{FF2B5EF4-FFF2-40B4-BE49-F238E27FC236}">
                <a16:creationId xmlns:a16="http://schemas.microsoft.com/office/drawing/2014/main" id="{48FF121B-90A9-7B48-A8C7-5ACCEAACAEE0}"/>
              </a:ext>
            </a:extLst>
          </p:cNvPr>
          <p:cNvSpPr txBox="1"/>
          <p:nvPr/>
        </p:nvSpPr>
        <p:spPr>
          <a:xfrm rot="399586">
            <a:off x="6473041" y="5245516"/>
            <a:ext cx="31320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montaña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0B29762-96C7-1343-8215-D511A7A9F9EC}"/>
              </a:ext>
            </a:extLst>
          </p:cNvPr>
          <p:cNvSpPr/>
          <p:nvPr/>
        </p:nvSpPr>
        <p:spPr>
          <a:xfrm rot="497018">
            <a:off x="8600185" y="567956"/>
            <a:ext cx="2629228" cy="1080205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5" name="TextBox 16">
            <a:extLst>
              <a:ext uri="{FF2B5EF4-FFF2-40B4-BE49-F238E27FC236}">
                <a16:creationId xmlns:a16="http://schemas.microsoft.com/office/drawing/2014/main" id="{A60BF29E-B276-3043-8FAB-2A869F78257D}"/>
              </a:ext>
            </a:extLst>
          </p:cNvPr>
          <p:cNvSpPr txBox="1"/>
          <p:nvPr/>
        </p:nvSpPr>
        <p:spPr>
          <a:xfrm rot="21173064">
            <a:off x="1352178" y="1822642"/>
            <a:ext cx="39223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normalmente</a:t>
            </a: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8947C9F9-54D7-F644-936C-212F16B498DE}"/>
              </a:ext>
            </a:extLst>
          </p:cNvPr>
          <p:cNvSpPr txBox="1"/>
          <p:nvPr/>
        </p:nvSpPr>
        <p:spPr>
          <a:xfrm rot="21173064">
            <a:off x="9462330" y="3584386"/>
            <a:ext cx="2692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cada</a:t>
            </a:r>
          </a:p>
        </p:txBody>
      </p:sp>
    </p:spTree>
    <p:extLst>
      <p:ext uri="{BB962C8B-B14F-4D97-AF65-F5344CB8AC3E}">
        <p14:creationId xmlns:p14="http://schemas.microsoft.com/office/powerpoint/2010/main" val="419631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 rot="20949250">
            <a:off x="9054718" y="2050954"/>
            <a:ext cx="3499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viajar</a:t>
            </a:r>
          </a:p>
        </p:txBody>
      </p:sp>
      <p:sp>
        <p:nvSpPr>
          <p:cNvPr id="14" name="TextBox 13"/>
          <p:cNvSpPr txBox="1"/>
          <p:nvPr/>
        </p:nvSpPr>
        <p:spPr>
          <a:xfrm rot="399586">
            <a:off x="8502561" y="1252772"/>
            <a:ext cx="30951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montar</a:t>
            </a:r>
          </a:p>
        </p:txBody>
      </p:sp>
      <p:sp>
        <p:nvSpPr>
          <p:cNvPr id="17" name="TextBox 16"/>
          <p:cNvSpPr txBox="1"/>
          <p:nvPr/>
        </p:nvSpPr>
        <p:spPr>
          <a:xfrm rot="21173064">
            <a:off x="8774678" y="5167418"/>
            <a:ext cx="2692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Francia</a:t>
            </a:r>
          </a:p>
        </p:txBody>
      </p:sp>
      <p:sp>
        <p:nvSpPr>
          <p:cNvPr id="18" name="TextBox 17"/>
          <p:cNvSpPr txBox="1"/>
          <p:nvPr/>
        </p:nvSpPr>
        <p:spPr>
          <a:xfrm rot="21048927">
            <a:off x="5738294" y="5380992"/>
            <a:ext cx="25025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disfrutar</a:t>
            </a:r>
          </a:p>
        </p:txBody>
      </p:sp>
      <p:sp>
        <p:nvSpPr>
          <p:cNvPr id="19" name="TextBox 18"/>
          <p:cNvSpPr txBox="1"/>
          <p:nvPr/>
        </p:nvSpPr>
        <p:spPr>
          <a:xfrm rot="190434">
            <a:off x="3923631" y="4699169"/>
            <a:ext cx="20121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mar</a:t>
            </a:r>
          </a:p>
        </p:txBody>
      </p:sp>
      <p:sp>
        <p:nvSpPr>
          <p:cNvPr id="21" name="TextBox 20"/>
          <p:cNvSpPr txBox="1"/>
          <p:nvPr/>
        </p:nvSpPr>
        <p:spPr>
          <a:xfrm rot="399586">
            <a:off x="193456" y="2073251"/>
            <a:ext cx="36666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vacaciones</a:t>
            </a:r>
          </a:p>
        </p:txBody>
      </p:sp>
      <p:sp>
        <p:nvSpPr>
          <p:cNvPr id="22" name="TextBox 21"/>
          <p:cNvSpPr txBox="1"/>
          <p:nvPr/>
        </p:nvSpPr>
        <p:spPr>
          <a:xfrm rot="21027610">
            <a:off x="203420" y="3621684"/>
            <a:ext cx="31164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agosto</a:t>
            </a:r>
          </a:p>
        </p:txBody>
      </p:sp>
      <p:sp>
        <p:nvSpPr>
          <p:cNvPr id="23" name="TextBox 22"/>
          <p:cNvSpPr txBox="1"/>
          <p:nvPr/>
        </p:nvSpPr>
        <p:spPr>
          <a:xfrm rot="399586">
            <a:off x="411191" y="5108469"/>
            <a:ext cx="2603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durante</a:t>
            </a:r>
          </a:p>
        </p:txBody>
      </p:sp>
      <p:pic>
        <p:nvPicPr>
          <p:cNvPr id="26" name="Picture 2" descr="http://www.clker.com/cliparts/w/d/u/B/w/V/stamp1-md.png">
            <a:extLst>
              <a:ext uri="{FF2B5EF4-FFF2-40B4-BE49-F238E27FC236}">
                <a16:creationId xmlns:a16="http://schemas.microsoft.com/office/drawing/2014/main" id="{D751A33A-3432-41CC-9D2B-376FCD67D0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5032">
            <a:off x="4315023" y="1988305"/>
            <a:ext cx="3263691" cy="2957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7735FAF9-3582-44E2-8A5F-DB6A0D2AD0C4}"/>
              </a:ext>
            </a:extLst>
          </p:cNvPr>
          <p:cNvSpPr txBox="1"/>
          <p:nvPr/>
        </p:nvSpPr>
        <p:spPr>
          <a:xfrm rot="399586">
            <a:off x="1453953" y="602419"/>
            <a:ext cx="3476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julio</a:t>
            </a:r>
          </a:p>
        </p:txBody>
      </p:sp>
      <p:sp>
        <p:nvSpPr>
          <p:cNvPr id="25" name="Title 24">
            <a:extLst>
              <a:ext uri="{FF2B5EF4-FFF2-40B4-BE49-F238E27FC236}">
                <a16:creationId xmlns:a16="http://schemas.microsoft.com/office/drawing/2014/main" id="{FD1833C4-36CE-41BB-A9AE-A5A6E015157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 rot="21317825">
            <a:off x="4836967" y="3143659"/>
            <a:ext cx="2245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prstClr val="black"/>
                </a:solidFill>
                <a:cs typeface="Calibri" panose="020F0502020204030204" pitchFamily="34" charset="0"/>
              </a:rPr>
              <a:t>France</a:t>
            </a:r>
            <a:endParaRPr lang="en-GB" sz="4000" dirty="0">
              <a:solidFill>
                <a:prstClr val="black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22">
            <a:extLst>
              <a:ext uri="{FF2B5EF4-FFF2-40B4-BE49-F238E27FC236}">
                <a16:creationId xmlns:a16="http://schemas.microsoft.com/office/drawing/2014/main" id="{48FF121B-90A9-7B48-A8C7-5ACCEAACAEE0}"/>
              </a:ext>
            </a:extLst>
          </p:cNvPr>
          <p:cNvSpPr txBox="1"/>
          <p:nvPr/>
        </p:nvSpPr>
        <p:spPr>
          <a:xfrm rot="399586">
            <a:off x="5283244" y="293433"/>
            <a:ext cx="31320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montaña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0B29762-96C7-1343-8215-D511A7A9F9EC}"/>
              </a:ext>
            </a:extLst>
          </p:cNvPr>
          <p:cNvSpPr/>
          <p:nvPr/>
        </p:nvSpPr>
        <p:spPr>
          <a:xfrm rot="21265370">
            <a:off x="8574343" y="5064647"/>
            <a:ext cx="2629228" cy="1080205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5" name="TextBox 16">
            <a:extLst>
              <a:ext uri="{FF2B5EF4-FFF2-40B4-BE49-F238E27FC236}">
                <a16:creationId xmlns:a16="http://schemas.microsoft.com/office/drawing/2014/main" id="{E3FC59EB-967B-F64D-B91A-2EE09FF1E64C}"/>
              </a:ext>
            </a:extLst>
          </p:cNvPr>
          <p:cNvSpPr txBox="1"/>
          <p:nvPr/>
        </p:nvSpPr>
        <p:spPr>
          <a:xfrm rot="21173064">
            <a:off x="8059221" y="3570248"/>
            <a:ext cx="39223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normalmente</a:t>
            </a: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E1102FC9-BF60-AB49-B366-F5E007E6D79D}"/>
              </a:ext>
            </a:extLst>
          </p:cNvPr>
          <p:cNvSpPr txBox="1"/>
          <p:nvPr/>
        </p:nvSpPr>
        <p:spPr>
          <a:xfrm rot="1419576">
            <a:off x="4609305" y="1446407"/>
            <a:ext cx="2692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cada</a:t>
            </a:r>
          </a:p>
        </p:txBody>
      </p:sp>
    </p:spTree>
    <p:extLst>
      <p:ext uri="{BB962C8B-B14F-4D97-AF65-F5344CB8AC3E}">
        <p14:creationId xmlns:p14="http://schemas.microsoft.com/office/powerpoint/2010/main" val="168843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 rot="20949250">
            <a:off x="6342057" y="801836"/>
            <a:ext cx="3499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viajar</a:t>
            </a:r>
          </a:p>
        </p:txBody>
      </p:sp>
      <p:sp>
        <p:nvSpPr>
          <p:cNvPr id="14" name="TextBox 13"/>
          <p:cNvSpPr txBox="1"/>
          <p:nvPr/>
        </p:nvSpPr>
        <p:spPr>
          <a:xfrm rot="399586">
            <a:off x="479193" y="5082147"/>
            <a:ext cx="30951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montar</a:t>
            </a:r>
          </a:p>
        </p:txBody>
      </p:sp>
      <p:sp>
        <p:nvSpPr>
          <p:cNvPr id="17" name="TextBox 16"/>
          <p:cNvSpPr txBox="1"/>
          <p:nvPr/>
        </p:nvSpPr>
        <p:spPr>
          <a:xfrm rot="21173064">
            <a:off x="5822942" y="5248150"/>
            <a:ext cx="2692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Francia</a:t>
            </a:r>
          </a:p>
        </p:txBody>
      </p:sp>
      <p:sp>
        <p:nvSpPr>
          <p:cNvPr id="18" name="TextBox 17"/>
          <p:cNvSpPr txBox="1"/>
          <p:nvPr/>
        </p:nvSpPr>
        <p:spPr>
          <a:xfrm rot="21048927">
            <a:off x="702186" y="855830"/>
            <a:ext cx="25025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disfrutar</a:t>
            </a:r>
          </a:p>
        </p:txBody>
      </p:sp>
      <p:sp>
        <p:nvSpPr>
          <p:cNvPr id="19" name="TextBox 18"/>
          <p:cNvSpPr txBox="1"/>
          <p:nvPr/>
        </p:nvSpPr>
        <p:spPr>
          <a:xfrm rot="190434">
            <a:off x="3163685" y="5248151"/>
            <a:ext cx="20121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mar</a:t>
            </a:r>
          </a:p>
        </p:txBody>
      </p:sp>
      <p:sp>
        <p:nvSpPr>
          <p:cNvPr id="21" name="TextBox 20"/>
          <p:cNvSpPr txBox="1"/>
          <p:nvPr/>
        </p:nvSpPr>
        <p:spPr>
          <a:xfrm rot="399586">
            <a:off x="8422671" y="4394120"/>
            <a:ext cx="36666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vacaciones</a:t>
            </a:r>
          </a:p>
        </p:txBody>
      </p:sp>
      <p:sp>
        <p:nvSpPr>
          <p:cNvPr id="22" name="TextBox 21"/>
          <p:cNvSpPr txBox="1"/>
          <p:nvPr/>
        </p:nvSpPr>
        <p:spPr>
          <a:xfrm rot="21027610">
            <a:off x="8835384" y="3159923"/>
            <a:ext cx="31164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agosto</a:t>
            </a:r>
          </a:p>
        </p:txBody>
      </p:sp>
      <p:sp>
        <p:nvSpPr>
          <p:cNvPr id="23" name="TextBox 22"/>
          <p:cNvSpPr txBox="1"/>
          <p:nvPr/>
        </p:nvSpPr>
        <p:spPr>
          <a:xfrm rot="399586">
            <a:off x="8670528" y="751574"/>
            <a:ext cx="2603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durante</a:t>
            </a:r>
          </a:p>
        </p:txBody>
      </p:sp>
      <p:pic>
        <p:nvPicPr>
          <p:cNvPr id="26" name="Picture 2" descr="http://www.clker.com/cliparts/w/d/u/B/w/V/stamp1-md.png">
            <a:extLst>
              <a:ext uri="{FF2B5EF4-FFF2-40B4-BE49-F238E27FC236}">
                <a16:creationId xmlns:a16="http://schemas.microsoft.com/office/drawing/2014/main" id="{D751A33A-3432-41CC-9D2B-376FCD67D0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5032">
            <a:off x="4315023" y="1988305"/>
            <a:ext cx="3263691" cy="2957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7735FAF9-3582-44E2-8A5F-DB6A0D2AD0C4}"/>
              </a:ext>
            </a:extLst>
          </p:cNvPr>
          <p:cNvSpPr txBox="1"/>
          <p:nvPr/>
        </p:nvSpPr>
        <p:spPr>
          <a:xfrm rot="399586">
            <a:off x="4582079" y="1122479"/>
            <a:ext cx="3476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julio</a:t>
            </a:r>
          </a:p>
        </p:txBody>
      </p:sp>
      <p:sp>
        <p:nvSpPr>
          <p:cNvPr id="25" name="Title 24">
            <a:extLst>
              <a:ext uri="{FF2B5EF4-FFF2-40B4-BE49-F238E27FC236}">
                <a16:creationId xmlns:a16="http://schemas.microsoft.com/office/drawing/2014/main" id="{FD1833C4-36CE-41BB-A9AE-A5A6E015157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 rot="21317825">
            <a:off x="4522299" y="2944480"/>
            <a:ext cx="28491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prstClr val="black"/>
                </a:solidFill>
                <a:cs typeface="Calibri" panose="020F0502020204030204" pitchFamily="34" charset="0"/>
              </a:rPr>
              <a:t>to enjoy, enjoying</a:t>
            </a:r>
            <a:endParaRPr lang="en-GB" sz="4000" dirty="0">
              <a:solidFill>
                <a:prstClr val="black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22">
            <a:extLst>
              <a:ext uri="{FF2B5EF4-FFF2-40B4-BE49-F238E27FC236}">
                <a16:creationId xmlns:a16="http://schemas.microsoft.com/office/drawing/2014/main" id="{48FF121B-90A9-7B48-A8C7-5ACCEAACAEE0}"/>
              </a:ext>
            </a:extLst>
          </p:cNvPr>
          <p:cNvSpPr txBox="1"/>
          <p:nvPr/>
        </p:nvSpPr>
        <p:spPr>
          <a:xfrm rot="399586">
            <a:off x="460754" y="3675035"/>
            <a:ext cx="31320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montaña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0B29762-96C7-1343-8215-D511A7A9F9EC}"/>
              </a:ext>
            </a:extLst>
          </p:cNvPr>
          <p:cNvSpPr/>
          <p:nvPr/>
        </p:nvSpPr>
        <p:spPr>
          <a:xfrm rot="21265370">
            <a:off x="468431" y="752714"/>
            <a:ext cx="2629228" cy="1080205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5" name="TextBox 16">
            <a:extLst>
              <a:ext uri="{FF2B5EF4-FFF2-40B4-BE49-F238E27FC236}">
                <a16:creationId xmlns:a16="http://schemas.microsoft.com/office/drawing/2014/main" id="{031A212D-CB3D-F14A-952D-9E2AB811348D}"/>
              </a:ext>
            </a:extLst>
          </p:cNvPr>
          <p:cNvSpPr txBox="1"/>
          <p:nvPr/>
        </p:nvSpPr>
        <p:spPr>
          <a:xfrm rot="21173064">
            <a:off x="295500" y="2256638"/>
            <a:ext cx="39223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normalmente</a:t>
            </a: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8F2B33F3-853F-674F-9E86-5911638B8628}"/>
              </a:ext>
            </a:extLst>
          </p:cNvPr>
          <p:cNvSpPr txBox="1"/>
          <p:nvPr/>
        </p:nvSpPr>
        <p:spPr>
          <a:xfrm rot="21173064">
            <a:off x="9264418" y="1789632"/>
            <a:ext cx="2692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cada</a:t>
            </a:r>
          </a:p>
        </p:txBody>
      </p:sp>
    </p:spTree>
    <p:extLst>
      <p:ext uri="{BB962C8B-B14F-4D97-AF65-F5344CB8AC3E}">
        <p14:creationId xmlns:p14="http://schemas.microsoft.com/office/powerpoint/2010/main" val="178604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 rot="20949250">
            <a:off x="6397688" y="1111672"/>
            <a:ext cx="3499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viajar</a:t>
            </a:r>
          </a:p>
        </p:txBody>
      </p:sp>
      <p:sp>
        <p:nvSpPr>
          <p:cNvPr id="14" name="TextBox 13"/>
          <p:cNvSpPr txBox="1"/>
          <p:nvPr/>
        </p:nvSpPr>
        <p:spPr>
          <a:xfrm rot="399586">
            <a:off x="479193" y="5082147"/>
            <a:ext cx="30951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montar</a:t>
            </a:r>
          </a:p>
        </p:txBody>
      </p:sp>
      <p:sp>
        <p:nvSpPr>
          <p:cNvPr id="17" name="TextBox 16"/>
          <p:cNvSpPr txBox="1"/>
          <p:nvPr/>
        </p:nvSpPr>
        <p:spPr>
          <a:xfrm rot="21173064">
            <a:off x="5164790" y="4940824"/>
            <a:ext cx="2692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Francia</a:t>
            </a:r>
          </a:p>
        </p:txBody>
      </p:sp>
      <p:sp>
        <p:nvSpPr>
          <p:cNvPr id="18" name="TextBox 17"/>
          <p:cNvSpPr txBox="1"/>
          <p:nvPr/>
        </p:nvSpPr>
        <p:spPr>
          <a:xfrm rot="21048927">
            <a:off x="702186" y="855830"/>
            <a:ext cx="25025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disfrutar</a:t>
            </a:r>
          </a:p>
        </p:txBody>
      </p:sp>
      <p:sp>
        <p:nvSpPr>
          <p:cNvPr id="19" name="TextBox 18"/>
          <p:cNvSpPr txBox="1"/>
          <p:nvPr/>
        </p:nvSpPr>
        <p:spPr>
          <a:xfrm rot="190434">
            <a:off x="3163685" y="5248151"/>
            <a:ext cx="20121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mar</a:t>
            </a:r>
          </a:p>
        </p:txBody>
      </p:sp>
      <p:sp>
        <p:nvSpPr>
          <p:cNvPr id="21" name="TextBox 20"/>
          <p:cNvSpPr txBox="1"/>
          <p:nvPr/>
        </p:nvSpPr>
        <p:spPr>
          <a:xfrm rot="399586">
            <a:off x="8431424" y="3984921"/>
            <a:ext cx="36666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vacaciones</a:t>
            </a:r>
          </a:p>
        </p:txBody>
      </p:sp>
      <p:sp>
        <p:nvSpPr>
          <p:cNvPr id="22" name="TextBox 21"/>
          <p:cNvSpPr txBox="1"/>
          <p:nvPr/>
        </p:nvSpPr>
        <p:spPr>
          <a:xfrm rot="21027610">
            <a:off x="8835383" y="2480549"/>
            <a:ext cx="31164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agosto</a:t>
            </a:r>
          </a:p>
        </p:txBody>
      </p:sp>
      <p:sp>
        <p:nvSpPr>
          <p:cNvPr id="23" name="TextBox 22"/>
          <p:cNvSpPr txBox="1"/>
          <p:nvPr/>
        </p:nvSpPr>
        <p:spPr>
          <a:xfrm rot="399586">
            <a:off x="8670528" y="751574"/>
            <a:ext cx="2603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durante</a:t>
            </a:r>
          </a:p>
        </p:txBody>
      </p:sp>
      <p:pic>
        <p:nvPicPr>
          <p:cNvPr id="26" name="Picture 2" descr="http://www.clker.com/cliparts/w/d/u/B/w/V/stamp1-md.png">
            <a:extLst>
              <a:ext uri="{FF2B5EF4-FFF2-40B4-BE49-F238E27FC236}">
                <a16:creationId xmlns:a16="http://schemas.microsoft.com/office/drawing/2014/main" id="{D751A33A-3432-41CC-9D2B-376FCD67D0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5032">
            <a:off x="4315023" y="1988305"/>
            <a:ext cx="3263691" cy="2957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7735FAF9-3582-44E2-8A5F-DB6A0D2AD0C4}"/>
              </a:ext>
            </a:extLst>
          </p:cNvPr>
          <p:cNvSpPr txBox="1"/>
          <p:nvPr/>
        </p:nvSpPr>
        <p:spPr>
          <a:xfrm rot="399586">
            <a:off x="4034190" y="1508899"/>
            <a:ext cx="3476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julio</a:t>
            </a:r>
          </a:p>
        </p:txBody>
      </p:sp>
      <p:sp>
        <p:nvSpPr>
          <p:cNvPr id="25" name="Title 24">
            <a:extLst>
              <a:ext uri="{FF2B5EF4-FFF2-40B4-BE49-F238E27FC236}">
                <a16:creationId xmlns:a16="http://schemas.microsoft.com/office/drawing/2014/main" id="{FD1833C4-36CE-41BB-A9AE-A5A6E015157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 rot="21317825">
            <a:off x="4522299" y="3221479"/>
            <a:ext cx="2849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prstClr val="black"/>
                </a:solidFill>
                <a:cs typeface="Calibri" panose="020F0502020204030204" pitchFamily="34" charset="0"/>
              </a:rPr>
              <a:t>normally</a:t>
            </a:r>
            <a:endParaRPr lang="en-GB" sz="4000" dirty="0">
              <a:solidFill>
                <a:prstClr val="black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22">
            <a:extLst>
              <a:ext uri="{FF2B5EF4-FFF2-40B4-BE49-F238E27FC236}">
                <a16:creationId xmlns:a16="http://schemas.microsoft.com/office/drawing/2014/main" id="{48FF121B-90A9-7B48-A8C7-5ACCEAACAEE0}"/>
              </a:ext>
            </a:extLst>
          </p:cNvPr>
          <p:cNvSpPr txBox="1"/>
          <p:nvPr/>
        </p:nvSpPr>
        <p:spPr>
          <a:xfrm rot="399586">
            <a:off x="539231" y="2902554"/>
            <a:ext cx="31320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montaña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0B29762-96C7-1343-8215-D511A7A9F9EC}"/>
              </a:ext>
            </a:extLst>
          </p:cNvPr>
          <p:cNvSpPr/>
          <p:nvPr/>
        </p:nvSpPr>
        <p:spPr>
          <a:xfrm rot="21265370">
            <a:off x="7782666" y="5042653"/>
            <a:ext cx="4139312" cy="1080205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5" name="TextBox 16">
            <a:extLst>
              <a:ext uri="{FF2B5EF4-FFF2-40B4-BE49-F238E27FC236}">
                <a16:creationId xmlns:a16="http://schemas.microsoft.com/office/drawing/2014/main" id="{EF6B6E09-DE48-B140-A588-2ECA9C2E1AA7}"/>
              </a:ext>
            </a:extLst>
          </p:cNvPr>
          <p:cNvSpPr txBox="1"/>
          <p:nvPr/>
        </p:nvSpPr>
        <p:spPr>
          <a:xfrm rot="21173064">
            <a:off x="8015458" y="5142121"/>
            <a:ext cx="39223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normalmente</a:t>
            </a: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60015A4D-C994-0A42-AAF7-787ABBA3D551}"/>
              </a:ext>
            </a:extLst>
          </p:cNvPr>
          <p:cNvSpPr txBox="1"/>
          <p:nvPr/>
        </p:nvSpPr>
        <p:spPr>
          <a:xfrm rot="21173064">
            <a:off x="5928370" y="172849"/>
            <a:ext cx="2692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cada</a:t>
            </a:r>
          </a:p>
        </p:txBody>
      </p:sp>
    </p:spTree>
    <p:extLst>
      <p:ext uri="{BB962C8B-B14F-4D97-AF65-F5344CB8AC3E}">
        <p14:creationId xmlns:p14="http://schemas.microsoft.com/office/powerpoint/2010/main" val="236278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 rot="20949250">
            <a:off x="6397688" y="1111672"/>
            <a:ext cx="3499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viajar</a:t>
            </a:r>
          </a:p>
        </p:txBody>
      </p:sp>
      <p:sp>
        <p:nvSpPr>
          <p:cNvPr id="14" name="TextBox 13"/>
          <p:cNvSpPr txBox="1"/>
          <p:nvPr/>
        </p:nvSpPr>
        <p:spPr>
          <a:xfrm rot="399586">
            <a:off x="9272318" y="1954727"/>
            <a:ext cx="30951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montar</a:t>
            </a:r>
          </a:p>
        </p:txBody>
      </p:sp>
      <p:sp>
        <p:nvSpPr>
          <p:cNvPr id="17" name="TextBox 16"/>
          <p:cNvSpPr txBox="1"/>
          <p:nvPr/>
        </p:nvSpPr>
        <p:spPr>
          <a:xfrm rot="21173064">
            <a:off x="99002" y="2977946"/>
            <a:ext cx="2692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Francia</a:t>
            </a:r>
          </a:p>
        </p:txBody>
      </p:sp>
      <p:sp>
        <p:nvSpPr>
          <p:cNvPr id="18" name="TextBox 17"/>
          <p:cNvSpPr txBox="1"/>
          <p:nvPr/>
        </p:nvSpPr>
        <p:spPr>
          <a:xfrm rot="21048927">
            <a:off x="8680058" y="5198033"/>
            <a:ext cx="25025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disfrutar</a:t>
            </a:r>
          </a:p>
        </p:txBody>
      </p:sp>
      <p:sp>
        <p:nvSpPr>
          <p:cNvPr id="19" name="TextBox 18"/>
          <p:cNvSpPr txBox="1"/>
          <p:nvPr/>
        </p:nvSpPr>
        <p:spPr>
          <a:xfrm rot="190434">
            <a:off x="4907493" y="481307"/>
            <a:ext cx="20121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mar</a:t>
            </a:r>
          </a:p>
        </p:txBody>
      </p:sp>
      <p:sp>
        <p:nvSpPr>
          <p:cNvPr id="21" name="TextBox 20"/>
          <p:cNvSpPr txBox="1"/>
          <p:nvPr/>
        </p:nvSpPr>
        <p:spPr>
          <a:xfrm rot="399586">
            <a:off x="8382128" y="3478844"/>
            <a:ext cx="36666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vacaciones</a:t>
            </a:r>
          </a:p>
        </p:txBody>
      </p:sp>
      <p:sp>
        <p:nvSpPr>
          <p:cNvPr id="22" name="TextBox 21"/>
          <p:cNvSpPr txBox="1"/>
          <p:nvPr/>
        </p:nvSpPr>
        <p:spPr>
          <a:xfrm rot="21027610">
            <a:off x="1042632" y="4235728"/>
            <a:ext cx="31164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agosto</a:t>
            </a:r>
          </a:p>
        </p:txBody>
      </p:sp>
      <p:sp>
        <p:nvSpPr>
          <p:cNvPr id="23" name="TextBox 22"/>
          <p:cNvSpPr txBox="1"/>
          <p:nvPr/>
        </p:nvSpPr>
        <p:spPr>
          <a:xfrm rot="399586">
            <a:off x="4513539" y="5018982"/>
            <a:ext cx="2603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durante</a:t>
            </a:r>
          </a:p>
        </p:txBody>
      </p:sp>
      <p:pic>
        <p:nvPicPr>
          <p:cNvPr id="26" name="Picture 2" descr="http://www.clker.com/cliparts/w/d/u/B/w/V/stamp1-md.png">
            <a:extLst>
              <a:ext uri="{FF2B5EF4-FFF2-40B4-BE49-F238E27FC236}">
                <a16:creationId xmlns:a16="http://schemas.microsoft.com/office/drawing/2014/main" id="{D751A33A-3432-41CC-9D2B-376FCD67D0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5032">
            <a:off x="4315023" y="1988305"/>
            <a:ext cx="3263691" cy="2957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7735FAF9-3582-44E2-8A5F-DB6A0D2AD0C4}"/>
              </a:ext>
            </a:extLst>
          </p:cNvPr>
          <p:cNvSpPr txBox="1"/>
          <p:nvPr/>
        </p:nvSpPr>
        <p:spPr>
          <a:xfrm rot="399586">
            <a:off x="2568089" y="5406664"/>
            <a:ext cx="3476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julio</a:t>
            </a:r>
          </a:p>
        </p:txBody>
      </p:sp>
      <p:sp>
        <p:nvSpPr>
          <p:cNvPr id="25" name="Title 24">
            <a:extLst>
              <a:ext uri="{FF2B5EF4-FFF2-40B4-BE49-F238E27FC236}">
                <a16:creationId xmlns:a16="http://schemas.microsoft.com/office/drawing/2014/main" id="{FD1833C4-36CE-41BB-A9AE-A5A6E015157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 rot="21317825">
            <a:off x="4522299" y="3221479"/>
            <a:ext cx="2849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prstClr val="black"/>
                </a:solidFill>
                <a:cs typeface="Calibri" panose="020F0502020204030204" pitchFamily="34" charset="0"/>
              </a:rPr>
              <a:t>each</a:t>
            </a:r>
            <a:endParaRPr lang="en-GB" sz="4000" dirty="0">
              <a:solidFill>
                <a:prstClr val="black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22">
            <a:extLst>
              <a:ext uri="{FF2B5EF4-FFF2-40B4-BE49-F238E27FC236}">
                <a16:creationId xmlns:a16="http://schemas.microsoft.com/office/drawing/2014/main" id="{48FF121B-90A9-7B48-A8C7-5ACCEAACAEE0}"/>
              </a:ext>
            </a:extLst>
          </p:cNvPr>
          <p:cNvSpPr txBox="1"/>
          <p:nvPr/>
        </p:nvSpPr>
        <p:spPr>
          <a:xfrm rot="20932635">
            <a:off x="2770051" y="1691344"/>
            <a:ext cx="31320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montaña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0B29762-96C7-1343-8215-D511A7A9F9EC}"/>
              </a:ext>
            </a:extLst>
          </p:cNvPr>
          <p:cNvSpPr/>
          <p:nvPr/>
        </p:nvSpPr>
        <p:spPr>
          <a:xfrm rot="21265370">
            <a:off x="9175970" y="509354"/>
            <a:ext cx="2253599" cy="1080205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5" name="TextBox 16">
            <a:extLst>
              <a:ext uri="{FF2B5EF4-FFF2-40B4-BE49-F238E27FC236}">
                <a16:creationId xmlns:a16="http://schemas.microsoft.com/office/drawing/2014/main" id="{EF6B6E09-DE48-B140-A588-2ECA9C2E1AA7}"/>
              </a:ext>
            </a:extLst>
          </p:cNvPr>
          <p:cNvSpPr txBox="1"/>
          <p:nvPr/>
        </p:nvSpPr>
        <p:spPr>
          <a:xfrm rot="21173064">
            <a:off x="431521" y="372097"/>
            <a:ext cx="39223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normalmente</a:t>
            </a: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60015A4D-C994-0A42-AAF7-787ABBA3D551}"/>
              </a:ext>
            </a:extLst>
          </p:cNvPr>
          <p:cNvSpPr txBox="1"/>
          <p:nvPr/>
        </p:nvSpPr>
        <p:spPr>
          <a:xfrm rot="21173064">
            <a:off x="9431557" y="490813"/>
            <a:ext cx="2692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cada</a:t>
            </a:r>
          </a:p>
        </p:txBody>
      </p:sp>
    </p:spTree>
    <p:extLst>
      <p:ext uri="{BB962C8B-B14F-4D97-AF65-F5344CB8AC3E}">
        <p14:creationId xmlns:p14="http://schemas.microsoft.com/office/powerpoint/2010/main" val="16164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83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799" y="-266383"/>
            <a:ext cx="6484584" cy="1325563"/>
          </a:xfrm>
        </p:spPr>
        <p:txBody>
          <a:bodyPr>
            <a:normAutofit/>
          </a:bodyPr>
          <a:lstStyle/>
          <a:p>
            <a:r>
              <a:rPr lang="es-ES" sz="3600" b="1" dirty="0">
                <a:solidFill>
                  <a:schemeClr val="bg1"/>
                </a:solidFill>
              </a:rPr>
              <a:t>Vocabulario</a:t>
            </a:r>
          </a:p>
        </p:txBody>
      </p:sp>
      <p:graphicFrame>
        <p:nvGraphicFramePr>
          <p:cNvPr id="6" name="Table 19">
            <a:extLst>
              <a:ext uri="{FF2B5EF4-FFF2-40B4-BE49-F238E27FC236}">
                <a16:creationId xmlns:a16="http://schemas.microsoft.com/office/drawing/2014/main" id="{A279AC97-0552-4A54-9975-DC50626A1D9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939692" y="901260"/>
          <a:ext cx="6925444" cy="543997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93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5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5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61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español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inglés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noProof="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viajar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to travel, travelling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noProof="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disfrutar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to enjoy, enjoying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noProof="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montar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to ride, riding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noProof="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las vacaciones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holidays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noProof="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la montaña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mountain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noProof="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el julio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July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noProof="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el agosto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August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noProof="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Francia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France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noProof="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el mar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sea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noProof="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durante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during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noProof="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normalmente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normally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2870210"/>
                  </a:ext>
                </a:extLst>
              </a:tr>
              <a:tr h="41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noProof="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cada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each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59445535"/>
                  </a:ext>
                </a:extLst>
              </a:tr>
            </a:tbl>
          </a:graphicData>
        </a:graphic>
      </p:graphicFrame>
      <p:sp>
        <p:nvSpPr>
          <p:cNvPr id="7" name="Rectangle 3">
            <a:extLst>
              <a:ext uri="{FF2B5EF4-FFF2-40B4-BE49-F238E27FC236}">
                <a16:creationId xmlns:a16="http://schemas.microsoft.com/office/drawing/2014/main" id="{8AEA9190-1E66-44D5-B0A3-F22BFC60B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9875" y="1423996"/>
            <a:ext cx="503528" cy="4156259"/>
          </a:xfrm>
          <a:prstGeom prst="rect">
            <a:avLst/>
          </a:prstGeom>
          <a:ln>
            <a:solidFill>
              <a:srgbClr val="02456F"/>
            </a:solidFill>
            <a:headEnd/>
            <a:tailEnd/>
          </a:ln>
          <a:effectLst>
            <a:outerShdw blurRad="57150" dist="19050" dir="5400000" algn="ctr" rotWithShape="0">
              <a:schemeClr val="bg1">
                <a:alpha val="63000"/>
              </a:scheme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8" name="Line 4">
            <a:extLst>
              <a:ext uri="{FF2B5EF4-FFF2-40B4-BE49-F238E27FC236}">
                <a16:creationId xmlns:a16="http://schemas.microsoft.com/office/drawing/2014/main" id="{337B3C4C-2E7F-4CBE-8E0D-76D622EE86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2593" y="1404960"/>
            <a:ext cx="0" cy="4156259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7B4B899C-F277-4065-8151-427498017B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2593" y="1404960"/>
            <a:ext cx="216791" cy="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" name="Line 9">
            <a:extLst>
              <a:ext uri="{FF2B5EF4-FFF2-40B4-BE49-F238E27FC236}">
                <a16:creationId xmlns:a16="http://schemas.microsoft.com/office/drawing/2014/main" id="{4FDD9272-3FC7-4E11-B8FC-1A32C49BB1E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2593" y="5561219"/>
            <a:ext cx="216791" cy="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E8A50D6F-B0FB-45EA-A162-99432CF10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110" y="852295"/>
            <a:ext cx="1439862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charset="0"/>
              </a:rPr>
              <a:t>Segundos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charset="0"/>
            </a:endParaRPr>
          </a:p>
        </p:txBody>
      </p:sp>
      <p:sp>
        <p:nvSpPr>
          <p:cNvPr id="36" name="Text Box 12">
            <a:extLst>
              <a:ext uri="{FF2B5EF4-FFF2-40B4-BE49-F238E27FC236}">
                <a16:creationId xmlns:a16="http://schemas.microsoft.com/office/drawing/2014/main" id="{36F3123F-8450-4CB2-B9B5-4798BB596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4072" y="1272417"/>
            <a:ext cx="431800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charset="0"/>
              </a:rPr>
              <a:t>60</a:t>
            </a:r>
          </a:p>
        </p:txBody>
      </p:sp>
      <p:sp>
        <p:nvSpPr>
          <p:cNvPr id="37" name="Text Box 14">
            <a:extLst>
              <a:ext uri="{FF2B5EF4-FFF2-40B4-BE49-F238E27FC236}">
                <a16:creationId xmlns:a16="http://schemas.microsoft.com/office/drawing/2014/main" id="{F6172DE3-219A-4628-AA80-BB9BC7C44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384" y="5405999"/>
            <a:ext cx="734174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charset="0"/>
              </a:rPr>
              <a:t>0</a:t>
            </a:r>
          </a:p>
        </p:txBody>
      </p:sp>
      <p:sp>
        <p:nvSpPr>
          <p:cNvPr id="31" name="AutoShape 1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FC80DD2D-DA0F-4C82-A32E-8630C886E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956" y="5816947"/>
            <a:ext cx="1058732" cy="382082"/>
          </a:xfrm>
          <a:prstGeom prst="actionButtonBlank">
            <a:avLst/>
          </a:prstGeom>
          <a:solidFill>
            <a:srgbClr val="1F4E79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INICIO</a:t>
            </a:r>
          </a:p>
        </p:txBody>
      </p:sp>
      <p:graphicFrame>
        <p:nvGraphicFramePr>
          <p:cNvPr id="32" name="Tableau 31">
            <a:extLst>
              <a:ext uri="{FF2B5EF4-FFF2-40B4-BE49-F238E27FC236}">
                <a16:creationId xmlns:a16="http://schemas.microsoft.com/office/drawing/2014/main" id="{544E6994-17EB-41C8-AE51-4BF22363DB3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545276" y="1336071"/>
          <a:ext cx="3160719" cy="50037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160719">
                  <a:extLst>
                    <a:ext uri="{9D8B030D-6E8A-4147-A177-3AD203B41FA5}">
                      <a16:colId xmlns:a16="http://schemas.microsoft.com/office/drawing/2014/main" val="1100054540"/>
                    </a:ext>
                  </a:extLst>
                </a:gridCol>
              </a:tblGrid>
              <a:tr h="41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995858"/>
                  </a:ext>
                </a:extLst>
              </a:tr>
              <a:tr h="41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263828"/>
                  </a:ext>
                </a:extLst>
              </a:tr>
              <a:tr h="41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431843"/>
                  </a:ext>
                </a:extLst>
              </a:tr>
              <a:tr h="41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773398"/>
                  </a:ext>
                </a:extLst>
              </a:tr>
              <a:tr h="41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484490"/>
                  </a:ext>
                </a:extLst>
              </a:tr>
              <a:tr h="41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265669"/>
                  </a:ext>
                </a:extLst>
              </a:tr>
              <a:tr h="41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551576"/>
                  </a:ext>
                </a:extLst>
              </a:tr>
              <a:tr h="41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403088"/>
                  </a:ext>
                </a:extLst>
              </a:tr>
              <a:tr h="41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79723"/>
                  </a:ext>
                </a:extLst>
              </a:tr>
              <a:tr h="41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828865"/>
                  </a:ext>
                </a:extLst>
              </a:tr>
              <a:tr h="41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500508"/>
                  </a:ext>
                </a:extLst>
              </a:tr>
              <a:tr h="41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855747"/>
                  </a:ext>
                </a:extLst>
              </a:tr>
            </a:tbl>
          </a:graphicData>
        </a:graphic>
      </p:graphicFrame>
      <p:graphicFrame>
        <p:nvGraphicFramePr>
          <p:cNvPr id="15" name="Tableau 31">
            <a:extLst>
              <a:ext uri="{FF2B5EF4-FFF2-40B4-BE49-F238E27FC236}">
                <a16:creationId xmlns:a16="http://schemas.microsoft.com/office/drawing/2014/main" id="{544E6994-17EB-41C8-AE51-4BF22363DB3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705995" y="1336068"/>
          <a:ext cx="3159141" cy="500379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159141">
                  <a:extLst>
                    <a:ext uri="{9D8B030D-6E8A-4147-A177-3AD203B41FA5}">
                      <a16:colId xmlns:a16="http://schemas.microsoft.com/office/drawing/2014/main" val="1100054540"/>
                    </a:ext>
                  </a:extLst>
                </a:gridCol>
              </a:tblGrid>
              <a:tr h="4114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995858"/>
                  </a:ext>
                </a:extLst>
              </a:tr>
              <a:tr h="4114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263828"/>
                  </a:ext>
                </a:extLst>
              </a:tr>
              <a:tr h="4777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484490"/>
                  </a:ext>
                </a:extLst>
              </a:tr>
              <a:tr h="4114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388811"/>
                  </a:ext>
                </a:extLst>
              </a:tr>
              <a:tr h="4114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770053"/>
                  </a:ext>
                </a:extLst>
              </a:tr>
              <a:tr h="4114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265669"/>
                  </a:ext>
                </a:extLst>
              </a:tr>
              <a:tr h="4114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551576"/>
                  </a:ext>
                </a:extLst>
              </a:tr>
              <a:tr h="4114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403088"/>
                  </a:ext>
                </a:extLst>
              </a:tr>
              <a:tr h="4114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79723"/>
                  </a:ext>
                </a:extLst>
              </a:tr>
              <a:tr h="4114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828865"/>
                  </a:ext>
                </a:extLst>
              </a:tr>
              <a:tr h="4114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500508"/>
                  </a:ext>
                </a:extLst>
              </a:tr>
              <a:tr h="4114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855747"/>
                  </a:ext>
                </a:extLst>
              </a:tr>
            </a:tbl>
          </a:graphicData>
        </a:graphic>
      </p:graphicFrame>
      <p:sp>
        <p:nvSpPr>
          <p:cNvPr id="3" name="Llamada rectangular 2">
            <a:extLst>
              <a:ext uri="{FF2B5EF4-FFF2-40B4-BE49-F238E27FC236}">
                <a16:creationId xmlns:a16="http://schemas.microsoft.com/office/drawing/2014/main" id="{8FE61DB7-45B2-C849-9A41-A7A5D622F664}"/>
              </a:ext>
            </a:extLst>
          </p:cNvPr>
          <p:cNvSpPr/>
          <p:nvPr/>
        </p:nvSpPr>
        <p:spPr>
          <a:xfrm>
            <a:off x="10036013" y="775399"/>
            <a:ext cx="1733281" cy="1671144"/>
          </a:xfrm>
          <a:prstGeom prst="wedgeRectCallout">
            <a:avLst>
              <a:gd name="adj1" fmla="val -51152"/>
              <a:gd name="adj2" fmla="val 68789"/>
            </a:avLst>
          </a:prstGeom>
          <a:solidFill>
            <a:srgbClr val="FBF0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8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¡Atención!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8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- Montar </a:t>
            </a:r>
            <a:r>
              <a:rPr kumimoji="0" lang="x-none" sz="18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</a:t>
            </a:r>
            <a:r>
              <a:rPr kumimoji="0" lang="x-none" sz="18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caballo.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8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- Montar </a:t>
            </a:r>
            <a:r>
              <a:rPr kumimoji="0" lang="x-none" sz="18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en</a:t>
            </a:r>
            <a:r>
              <a:rPr kumimoji="0" lang="x-none" sz="18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bicicleta.</a:t>
            </a:r>
          </a:p>
        </p:txBody>
      </p:sp>
    </p:spTree>
    <p:extLst>
      <p:ext uri="{BB962C8B-B14F-4D97-AF65-F5344CB8AC3E}">
        <p14:creationId xmlns:p14="http://schemas.microsoft.com/office/powerpoint/2010/main" val="4810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 rot="20949250">
            <a:off x="381122" y="692236"/>
            <a:ext cx="3499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viajar</a:t>
            </a:r>
          </a:p>
        </p:txBody>
      </p:sp>
      <p:sp>
        <p:nvSpPr>
          <p:cNvPr id="14" name="TextBox 13"/>
          <p:cNvSpPr txBox="1"/>
          <p:nvPr/>
        </p:nvSpPr>
        <p:spPr>
          <a:xfrm rot="399586">
            <a:off x="364933" y="4989231"/>
            <a:ext cx="30951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montar</a:t>
            </a:r>
          </a:p>
        </p:txBody>
      </p:sp>
      <p:sp>
        <p:nvSpPr>
          <p:cNvPr id="16" name="TextBox 15"/>
          <p:cNvSpPr txBox="1"/>
          <p:nvPr/>
        </p:nvSpPr>
        <p:spPr>
          <a:xfrm rot="873763">
            <a:off x="2735792" y="967546"/>
            <a:ext cx="35742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montaña</a:t>
            </a:r>
          </a:p>
        </p:txBody>
      </p:sp>
      <p:sp>
        <p:nvSpPr>
          <p:cNvPr id="17" name="TextBox 16"/>
          <p:cNvSpPr txBox="1"/>
          <p:nvPr/>
        </p:nvSpPr>
        <p:spPr>
          <a:xfrm rot="21173064">
            <a:off x="8598264" y="1443577"/>
            <a:ext cx="2692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Francia</a:t>
            </a:r>
          </a:p>
        </p:txBody>
      </p:sp>
      <p:sp>
        <p:nvSpPr>
          <p:cNvPr id="18" name="TextBox 17"/>
          <p:cNvSpPr txBox="1"/>
          <p:nvPr/>
        </p:nvSpPr>
        <p:spPr>
          <a:xfrm rot="21048927">
            <a:off x="1073072" y="2199007"/>
            <a:ext cx="25025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disfrutar</a:t>
            </a:r>
          </a:p>
        </p:txBody>
      </p:sp>
      <p:sp>
        <p:nvSpPr>
          <p:cNvPr id="19" name="TextBox 18"/>
          <p:cNvSpPr txBox="1"/>
          <p:nvPr/>
        </p:nvSpPr>
        <p:spPr>
          <a:xfrm rot="190434">
            <a:off x="5534003" y="526636"/>
            <a:ext cx="20121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mar</a:t>
            </a:r>
          </a:p>
        </p:txBody>
      </p:sp>
      <p:sp>
        <p:nvSpPr>
          <p:cNvPr id="21" name="TextBox 20"/>
          <p:cNvSpPr txBox="1"/>
          <p:nvPr/>
        </p:nvSpPr>
        <p:spPr>
          <a:xfrm rot="21288526">
            <a:off x="502520" y="3547735"/>
            <a:ext cx="36666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vacaciones</a:t>
            </a:r>
          </a:p>
        </p:txBody>
      </p:sp>
      <p:sp>
        <p:nvSpPr>
          <p:cNvPr id="22" name="TextBox 21"/>
          <p:cNvSpPr txBox="1"/>
          <p:nvPr/>
        </p:nvSpPr>
        <p:spPr>
          <a:xfrm rot="21027610">
            <a:off x="4914480" y="5140423"/>
            <a:ext cx="31164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agosto</a:t>
            </a:r>
          </a:p>
        </p:txBody>
      </p:sp>
      <p:sp>
        <p:nvSpPr>
          <p:cNvPr id="23" name="TextBox 22"/>
          <p:cNvSpPr txBox="1"/>
          <p:nvPr/>
        </p:nvSpPr>
        <p:spPr>
          <a:xfrm rot="399586">
            <a:off x="9095661" y="3000493"/>
            <a:ext cx="2603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durante</a:t>
            </a:r>
          </a:p>
        </p:txBody>
      </p:sp>
      <p:sp>
        <p:nvSpPr>
          <p:cNvPr id="24" name="Oval 23"/>
          <p:cNvSpPr/>
          <p:nvPr/>
        </p:nvSpPr>
        <p:spPr>
          <a:xfrm>
            <a:off x="8560976" y="2682773"/>
            <a:ext cx="3300266" cy="140488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26" name="Picture 2" descr="http://www.clker.com/cliparts/w/d/u/B/w/V/stamp1-md.png">
            <a:extLst>
              <a:ext uri="{FF2B5EF4-FFF2-40B4-BE49-F238E27FC236}">
                <a16:creationId xmlns:a16="http://schemas.microsoft.com/office/drawing/2014/main" id="{D751A33A-3432-41CC-9D2B-376FCD67D0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5032">
            <a:off x="4315023" y="1988305"/>
            <a:ext cx="3263691" cy="2957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7735FAF9-3582-44E2-8A5F-DB6A0D2AD0C4}"/>
              </a:ext>
            </a:extLst>
          </p:cNvPr>
          <p:cNvSpPr txBox="1"/>
          <p:nvPr/>
        </p:nvSpPr>
        <p:spPr>
          <a:xfrm rot="399586">
            <a:off x="8351674" y="4502769"/>
            <a:ext cx="3476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julio</a:t>
            </a:r>
          </a:p>
        </p:txBody>
      </p:sp>
      <p:sp>
        <p:nvSpPr>
          <p:cNvPr id="25" name="Title 24">
            <a:extLst>
              <a:ext uri="{FF2B5EF4-FFF2-40B4-BE49-F238E27FC236}">
                <a16:creationId xmlns:a16="http://schemas.microsoft.com/office/drawing/2014/main" id="{FD1833C4-36CE-41BB-A9AE-A5A6E015157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 rot="21317825">
            <a:off x="4933296" y="3143659"/>
            <a:ext cx="2027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prstClr val="black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during</a:t>
            </a:r>
          </a:p>
        </p:txBody>
      </p:sp>
      <p:sp>
        <p:nvSpPr>
          <p:cNvPr id="15" name="TextBox 16">
            <a:extLst>
              <a:ext uri="{FF2B5EF4-FFF2-40B4-BE49-F238E27FC236}">
                <a16:creationId xmlns:a16="http://schemas.microsoft.com/office/drawing/2014/main" id="{0739FE0F-F6A5-9340-919B-67094B078928}"/>
              </a:ext>
            </a:extLst>
          </p:cNvPr>
          <p:cNvSpPr txBox="1"/>
          <p:nvPr/>
        </p:nvSpPr>
        <p:spPr>
          <a:xfrm rot="21173064">
            <a:off x="8244850" y="239972"/>
            <a:ext cx="39223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normalmente</a:t>
            </a:r>
          </a:p>
        </p:txBody>
      </p:sp>
      <p:sp>
        <p:nvSpPr>
          <p:cNvPr id="20" name="TextBox 16">
            <a:extLst>
              <a:ext uri="{FF2B5EF4-FFF2-40B4-BE49-F238E27FC236}">
                <a16:creationId xmlns:a16="http://schemas.microsoft.com/office/drawing/2014/main" id="{1139AF85-0DAD-9E46-8C05-6A457F7CF5AB}"/>
              </a:ext>
            </a:extLst>
          </p:cNvPr>
          <p:cNvSpPr txBox="1"/>
          <p:nvPr/>
        </p:nvSpPr>
        <p:spPr>
          <a:xfrm rot="21173064">
            <a:off x="9761168" y="4976141"/>
            <a:ext cx="2692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cada</a:t>
            </a:r>
          </a:p>
        </p:txBody>
      </p:sp>
    </p:spTree>
    <p:extLst>
      <p:ext uri="{BB962C8B-B14F-4D97-AF65-F5344CB8AC3E}">
        <p14:creationId xmlns:p14="http://schemas.microsoft.com/office/powerpoint/2010/main" val="69944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 rot="20949250">
            <a:off x="9140315" y="1639523"/>
            <a:ext cx="3499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viajar</a:t>
            </a:r>
          </a:p>
        </p:txBody>
      </p:sp>
      <p:sp>
        <p:nvSpPr>
          <p:cNvPr id="14" name="TextBox 13"/>
          <p:cNvSpPr txBox="1"/>
          <p:nvPr/>
        </p:nvSpPr>
        <p:spPr>
          <a:xfrm rot="399586">
            <a:off x="9551317" y="2962441"/>
            <a:ext cx="30951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montar</a:t>
            </a:r>
          </a:p>
        </p:txBody>
      </p:sp>
      <p:sp>
        <p:nvSpPr>
          <p:cNvPr id="16" name="TextBox 15"/>
          <p:cNvSpPr txBox="1"/>
          <p:nvPr/>
        </p:nvSpPr>
        <p:spPr>
          <a:xfrm rot="873763">
            <a:off x="357287" y="5338245"/>
            <a:ext cx="35742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montaña</a:t>
            </a:r>
          </a:p>
        </p:txBody>
      </p:sp>
      <p:sp>
        <p:nvSpPr>
          <p:cNvPr id="17" name="TextBox 16"/>
          <p:cNvSpPr txBox="1"/>
          <p:nvPr/>
        </p:nvSpPr>
        <p:spPr>
          <a:xfrm rot="21173064">
            <a:off x="649261" y="2346587"/>
            <a:ext cx="2692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Francia</a:t>
            </a:r>
          </a:p>
        </p:txBody>
      </p:sp>
      <p:sp>
        <p:nvSpPr>
          <p:cNvPr id="18" name="TextBox 17"/>
          <p:cNvSpPr txBox="1"/>
          <p:nvPr/>
        </p:nvSpPr>
        <p:spPr>
          <a:xfrm rot="21048927">
            <a:off x="1198816" y="3661618"/>
            <a:ext cx="25025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disfrutar</a:t>
            </a:r>
          </a:p>
        </p:txBody>
      </p:sp>
      <p:sp>
        <p:nvSpPr>
          <p:cNvPr id="19" name="TextBox 18"/>
          <p:cNvSpPr txBox="1"/>
          <p:nvPr/>
        </p:nvSpPr>
        <p:spPr>
          <a:xfrm rot="190434">
            <a:off x="3766533" y="1469685"/>
            <a:ext cx="20121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mar</a:t>
            </a:r>
          </a:p>
        </p:txBody>
      </p:sp>
      <p:sp>
        <p:nvSpPr>
          <p:cNvPr id="21" name="TextBox 20"/>
          <p:cNvSpPr txBox="1"/>
          <p:nvPr/>
        </p:nvSpPr>
        <p:spPr>
          <a:xfrm rot="399586">
            <a:off x="4560905" y="5058706"/>
            <a:ext cx="36666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vacaciones</a:t>
            </a:r>
          </a:p>
        </p:txBody>
      </p:sp>
      <p:sp>
        <p:nvSpPr>
          <p:cNvPr id="22" name="TextBox 21"/>
          <p:cNvSpPr txBox="1"/>
          <p:nvPr/>
        </p:nvSpPr>
        <p:spPr>
          <a:xfrm rot="21027610">
            <a:off x="5785293" y="672958"/>
            <a:ext cx="31164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agosto</a:t>
            </a:r>
          </a:p>
        </p:txBody>
      </p:sp>
      <p:sp>
        <p:nvSpPr>
          <p:cNvPr id="23" name="TextBox 22"/>
          <p:cNvSpPr txBox="1"/>
          <p:nvPr/>
        </p:nvSpPr>
        <p:spPr>
          <a:xfrm rot="399586">
            <a:off x="8860270" y="4576641"/>
            <a:ext cx="2603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durante</a:t>
            </a:r>
          </a:p>
        </p:txBody>
      </p:sp>
      <p:sp>
        <p:nvSpPr>
          <p:cNvPr id="24" name="Oval 23"/>
          <p:cNvSpPr/>
          <p:nvPr/>
        </p:nvSpPr>
        <p:spPr>
          <a:xfrm rot="489650">
            <a:off x="4550571" y="4774050"/>
            <a:ext cx="3652889" cy="140488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26" name="Picture 2" descr="http://www.clker.com/cliparts/w/d/u/B/w/V/stamp1-md.png">
            <a:extLst>
              <a:ext uri="{FF2B5EF4-FFF2-40B4-BE49-F238E27FC236}">
                <a16:creationId xmlns:a16="http://schemas.microsoft.com/office/drawing/2014/main" id="{D751A33A-3432-41CC-9D2B-376FCD67D0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5032">
            <a:off x="4315023" y="1988305"/>
            <a:ext cx="3263691" cy="2957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7735FAF9-3582-44E2-8A5F-DB6A0D2AD0C4}"/>
              </a:ext>
            </a:extLst>
          </p:cNvPr>
          <p:cNvSpPr txBox="1"/>
          <p:nvPr/>
        </p:nvSpPr>
        <p:spPr>
          <a:xfrm rot="399586">
            <a:off x="1459151" y="1453524"/>
            <a:ext cx="3476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julio</a:t>
            </a:r>
          </a:p>
        </p:txBody>
      </p:sp>
      <p:sp>
        <p:nvSpPr>
          <p:cNvPr id="25" name="Title 24">
            <a:extLst>
              <a:ext uri="{FF2B5EF4-FFF2-40B4-BE49-F238E27FC236}">
                <a16:creationId xmlns:a16="http://schemas.microsoft.com/office/drawing/2014/main" id="{FD1833C4-36CE-41BB-A9AE-A5A6E015157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 rot="21317825">
            <a:off x="4836967" y="3143659"/>
            <a:ext cx="2245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prstClr val="black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holidays</a:t>
            </a:r>
          </a:p>
        </p:txBody>
      </p:sp>
      <p:sp>
        <p:nvSpPr>
          <p:cNvPr id="15" name="TextBox 16">
            <a:extLst>
              <a:ext uri="{FF2B5EF4-FFF2-40B4-BE49-F238E27FC236}">
                <a16:creationId xmlns:a16="http://schemas.microsoft.com/office/drawing/2014/main" id="{AF332D49-B829-7242-A14A-FF97EC29DF07}"/>
              </a:ext>
            </a:extLst>
          </p:cNvPr>
          <p:cNvSpPr txBox="1"/>
          <p:nvPr/>
        </p:nvSpPr>
        <p:spPr>
          <a:xfrm rot="21173064">
            <a:off x="239445" y="239971"/>
            <a:ext cx="39223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normalmente</a:t>
            </a:r>
          </a:p>
        </p:txBody>
      </p:sp>
      <p:sp>
        <p:nvSpPr>
          <p:cNvPr id="20" name="TextBox 16">
            <a:extLst>
              <a:ext uri="{FF2B5EF4-FFF2-40B4-BE49-F238E27FC236}">
                <a16:creationId xmlns:a16="http://schemas.microsoft.com/office/drawing/2014/main" id="{7DF56250-346D-EB41-B8EF-6E3164EB31DA}"/>
              </a:ext>
            </a:extLst>
          </p:cNvPr>
          <p:cNvSpPr txBox="1"/>
          <p:nvPr/>
        </p:nvSpPr>
        <p:spPr>
          <a:xfrm rot="1063460">
            <a:off x="9431557" y="490813"/>
            <a:ext cx="2692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cada</a:t>
            </a:r>
          </a:p>
        </p:txBody>
      </p:sp>
    </p:spTree>
    <p:extLst>
      <p:ext uri="{BB962C8B-B14F-4D97-AF65-F5344CB8AC3E}">
        <p14:creationId xmlns:p14="http://schemas.microsoft.com/office/powerpoint/2010/main" val="45391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 rot="20949250">
            <a:off x="1369700" y="84513"/>
            <a:ext cx="3499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viajar</a:t>
            </a:r>
          </a:p>
        </p:txBody>
      </p:sp>
      <p:sp>
        <p:nvSpPr>
          <p:cNvPr id="14" name="TextBox 13"/>
          <p:cNvSpPr txBox="1"/>
          <p:nvPr/>
        </p:nvSpPr>
        <p:spPr>
          <a:xfrm rot="399586">
            <a:off x="1817204" y="5379656"/>
            <a:ext cx="30951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montar</a:t>
            </a:r>
          </a:p>
        </p:txBody>
      </p:sp>
      <p:sp>
        <p:nvSpPr>
          <p:cNvPr id="17" name="TextBox 16"/>
          <p:cNvSpPr txBox="1"/>
          <p:nvPr/>
        </p:nvSpPr>
        <p:spPr>
          <a:xfrm rot="21173064">
            <a:off x="874586" y="4269542"/>
            <a:ext cx="2692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Francia</a:t>
            </a:r>
          </a:p>
        </p:txBody>
      </p:sp>
      <p:sp>
        <p:nvSpPr>
          <p:cNvPr id="18" name="TextBox 17"/>
          <p:cNvSpPr txBox="1"/>
          <p:nvPr/>
        </p:nvSpPr>
        <p:spPr>
          <a:xfrm rot="21048927">
            <a:off x="9439634" y="5167420"/>
            <a:ext cx="25025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disfrutar</a:t>
            </a:r>
          </a:p>
        </p:txBody>
      </p:sp>
      <p:sp>
        <p:nvSpPr>
          <p:cNvPr id="19" name="TextBox 18"/>
          <p:cNvSpPr txBox="1"/>
          <p:nvPr/>
        </p:nvSpPr>
        <p:spPr>
          <a:xfrm rot="190434">
            <a:off x="6504221" y="435444"/>
            <a:ext cx="20121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mar</a:t>
            </a:r>
          </a:p>
        </p:txBody>
      </p:sp>
      <p:sp>
        <p:nvSpPr>
          <p:cNvPr id="21" name="TextBox 20"/>
          <p:cNvSpPr txBox="1"/>
          <p:nvPr/>
        </p:nvSpPr>
        <p:spPr>
          <a:xfrm rot="21329996">
            <a:off x="5049816" y="5115282"/>
            <a:ext cx="36666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vacaciones</a:t>
            </a:r>
          </a:p>
        </p:txBody>
      </p:sp>
      <p:sp>
        <p:nvSpPr>
          <p:cNvPr id="22" name="TextBox 21"/>
          <p:cNvSpPr txBox="1"/>
          <p:nvPr/>
        </p:nvSpPr>
        <p:spPr>
          <a:xfrm rot="21027610">
            <a:off x="9002522" y="1852596"/>
            <a:ext cx="31164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agosto</a:t>
            </a:r>
          </a:p>
        </p:txBody>
      </p:sp>
      <p:sp>
        <p:nvSpPr>
          <p:cNvPr id="23" name="TextBox 22"/>
          <p:cNvSpPr txBox="1"/>
          <p:nvPr/>
        </p:nvSpPr>
        <p:spPr>
          <a:xfrm rot="399586">
            <a:off x="9027417" y="3624480"/>
            <a:ext cx="2603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durante</a:t>
            </a:r>
          </a:p>
        </p:txBody>
      </p:sp>
      <p:pic>
        <p:nvPicPr>
          <p:cNvPr id="26" name="Picture 2" descr="http://www.clker.com/cliparts/w/d/u/B/w/V/stamp1-md.png">
            <a:extLst>
              <a:ext uri="{FF2B5EF4-FFF2-40B4-BE49-F238E27FC236}">
                <a16:creationId xmlns:a16="http://schemas.microsoft.com/office/drawing/2014/main" id="{D751A33A-3432-41CC-9D2B-376FCD67D0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5032">
            <a:off x="4315023" y="1988305"/>
            <a:ext cx="3263691" cy="2957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7735FAF9-3582-44E2-8A5F-DB6A0D2AD0C4}"/>
              </a:ext>
            </a:extLst>
          </p:cNvPr>
          <p:cNvSpPr txBox="1"/>
          <p:nvPr/>
        </p:nvSpPr>
        <p:spPr>
          <a:xfrm rot="399586">
            <a:off x="5144783" y="1634039"/>
            <a:ext cx="3476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julio</a:t>
            </a:r>
          </a:p>
        </p:txBody>
      </p:sp>
      <p:sp>
        <p:nvSpPr>
          <p:cNvPr id="25" name="Title 24">
            <a:extLst>
              <a:ext uri="{FF2B5EF4-FFF2-40B4-BE49-F238E27FC236}">
                <a16:creationId xmlns:a16="http://schemas.microsoft.com/office/drawing/2014/main" id="{FD1833C4-36CE-41BB-A9AE-A5A6E015157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 rot="21317825">
            <a:off x="4522299" y="2944480"/>
            <a:ext cx="28491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prstClr val="black"/>
                </a:solidFill>
                <a:cs typeface="Calibri" panose="020F0502020204030204" pitchFamily="34" charset="0"/>
              </a:rPr>
              <a:t>to travel, travelling</a:t>
            </a:r>
            <a:endParaRPr lang="en-GB" sz="4000" dirty="0">
              <a:solidFill>
                <a:prstClr val="black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22">
            <a:extLst>
              <a:ext uri="{FF2B5EF4-FFF2-40B4-BE49-F238E27FC236}">
                <a16:creationId xmlns:a16="http://schemas.microsoft.com/office/drawing/2014/main" id="{48FF121B-90A9-7B48-A8C7-5ACCEAACAEE0}"/>
              </a:ext>
            </a:extLst>
          </p:cNvPr>
          <p:cNvSpPr txBox="1"/>
          <p:nvPr/>
        </p:nvSpPr>
        <p:spPr>
          <a:xfrm rot="399586">
            <a:off x="553915" y="1778684"/>
            <a:ext cx="31320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montaña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0B29762-96C7-1343-8215-D511A7A9F9EC}"/>
              </a:ext>
            </a:extLst>
          </p:cNvPr>
          <p:cNvSpPr/>
          <p:nvPr/>
        </p:nvSpPr>
        <p:spPr>
          <a:xfrm rot="21016095">
            <a:off x="1016206" y="176153"/>
            <a:ext cx="2629228" cy="1080205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5" name="TextBox 16">
            <a:extLst>
              <a:ext uri="{FF2B5EF4-FFF2-40B4-BE49-F238E27FC236}">
                <a16:creationId xmlns:a16="http://schemas.microsoft.com/office/drawing/2014/main" id="{48CFD24A-5F19-D24B-ACA8-BB3A5EB0E26C}"/>
              </a:ext>
            </a:extLst>
          </p:cNvPr>
          <p:cNvSpPr txBox="1"/>
          <p:nvPr/>
        </p:nvSpPr>
        <p:spPr>
          <a:xfrm rot="21173064">
            <a:off x="259597" y="3032912"/>
            <a:ext cx="39223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normalmente</a:t>
            </a: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65EAE195-1D5E-3D49-8A44-831816B221A9}"/>
              </a:ext>
            </a:extLst>
          </p:cNvPr>
          <p:cNvSpPr txBox="1"/>
          <p:nvPr/>
        </p:nvSpPr>
        <p:spPr>
          <a:xfrm rot="21173064">
            <a:off x="9431557" y="490813"/>
            <a:ext cx="2692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cada</a:t>
            </a:r>
          </a:p>
        </p:txBody>
      </p:sp>
    </p:spTree>
    <p:extLst>
      <p:ext uri="{BB962C8B-B14F-4D97-AF65-F5344CB8AC3E}">
        <p14:creationId xmlns:p14="http://schemas.microsoft.com/office/powerpoint/2010/main" val="22882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 rot="20949250">
            <a:off x="7502549" y="153402"/>
            <a:ext cx="3499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viajar</a:t>
            </a:r>
          </a:p>
        </p:txBody>
      </p:sp>
      <p:sp>
        <p:nvSpPr>
          <p:cNvPr id="14" name="TextBox 13"/>
          <p:cNvSpPr txBox="1"/>
          <p:nvPr/>
        </p:nvSpPr>
        <p:spPr>
          <a:xfrm rot="399586">
            <a:off x="8824329" y="3733695"/>
            <a:ext cx="30951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montar</a:t>
            </a:r>
          </a:p>
        </p:txBody>
      </p:sp>
      <p:sp>
        <p:nvSpPr>
          <p:cNvPr id="17" name="TextBox 16"/>
          <p:cNvSpPr txBox="1"/>
          <p:nvPr/>
        </p:nvSpPr>
        <p:spPr>
          <a:xfrm rot="21173064">
            <a:off x="1875655" y="1659139"/>
            <a:ext cx="2692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Francia</a:t>
            </a:r>
          </a:p>
        </p:txBody>
      </p:sp>
      <p:sp>
        <p:nvSpPr>
          <p:cNvPr id="18" name="TextBox 17"/>
          <p:cNvSpPr txBox="1"/>
          <p:nvPr/>
        </p:nvSpPr>
        <p:spPr>
          <a:xfrm rot="21048927">
            <a:off x="8706711" y="5071179"/>
            <a:ext cx="25025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disfrutar</a:t>
            </a:r>
          </a:p>
        </p:txBody>
      </p:sp>
      <p:sp>
        <p:nvSpPr>
          <p:cNvPr id="19" name="TextBox 18"/>
          <p:cNvSpPr txBox="1"/>
          <p:nvPr/>
        </p:nvSpPr>
        <p:spPr>
          <a:xfrm rot="190434">
            <a:off x="9271896" y="2604448"/>
            <a:ext cx="20121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mar</a:t>
            </a:r>
          </a:p>
        </p:txBody>
      </p:sp>
      <p:sp>
        <p:nvSpPr>
          <p:cNvPr id="21" name="TextBox 20"/>
          <p:cNvSpPr txBox="1"/>
          <p:nvPr/>
        </p:nvSpPr>
        <p:spPr>
          <a:xfrm rot="399586">
            <a:off x="417286" y="3567550"/>
            <a:ext cx="36666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vacaciones</a:t>
            </a:r>
          </a:p>
        </p:txBody>
      </p:sp>
      <p:sp>
        <p:nvSpPr>
          <p:cNvPr id="22" name="TextBox 21"/>
          <p:cNvSpPr txBox="1"/>
          <p:nvPr/>
        </p:nvSpPr>
        <p:spPr>
          <a:xfrm rot="21027610">
            <a:off x="875806" y="4920471"/>
            <a:ext cx="31164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agosto</a:t>
            </a:r>
          </a:p>
        </p:txBody>
      </p:sp>
      <p:sp>
        <p:nvSpPr>
          <p:cNvPr id="23" name="TextBox 22"/>
          <p:cNvSpPr txBox="1"/>
          <p:nvPr/>
        </p:nvSpPr>
        <p:spPr>
          <a:xfrm rot="399586">
            <a:off x="4944604" y="5076398"/>
            <a:ext cx="2603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durante</a:t>
            </a:r>
          </a:p>
        </p:txBody>
      </p:sp>
      <p:pic>
        <p:nvPicPr>
          <p:cNvPr id="26" name="Picture 2" descr="http://www.clker.com/cliparts/w/d/u/B/w/V/stamp1-md.png">
            <a:extLst>
              <a:ext uri="{FF2B5EF4-FFF2-40B4-BE49-F238E27FC236}">
                <a16:creationId xmlns:a16="http://schemas.microsoft.com/office/drawing/2014/main" id="{D751A33A-3432-41CC-9D2B-376FCD67D0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5032">
            <a:off x="4315023" y="1988305"/>
            <a:ext cx="3263691" cy="2957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7735FAF9-3582-44E2-8A5F-DB6A0D2AD0C4}"/>
              </a:ext>
            </a:extLst>
          </p:cNvPr>
          <p:cNvSpPr txBox="1"/>
          <p:nvPr/>
        </p:nvSpPr>
        <p:spPr>
          <a:xfrm rot="399586">
            <a:off x="1399203" y="588660"/>
            <a:ext cx="3476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julio</a:t>
            </a:r>
          </a:p>
        </p:txBody>
      </p:sp>
      <p:sp>
        <p:nvSpPr>
          <p:cNvPr id="25" name="Title 24">
            <a:extLst>
              <a:ext uri="{FF2B5EF4-FFF2-40B4-BE49-F238E27FC236}">
                <a16:creationId xmlns:a16="http://schemas.microsoft.com/office/drawing/2014/main" id="{FD1833C4-36CE-41BB-A9AE-A5A6E015157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 rot="21317825">
            <a:off x="4522299" y="3221479"/>
            <a:ext cx="2849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prstClr val="black"/>
                </a:solidFill>
                <a:cs typeface="Calibri" panose="020F0502020204030204" pitchFamily="34" charset="0"/>
              </a:rPr>
              <a:t>mountain</a:t>
            </a:r>
            <a:endParaRPr lang="en-GB" sz="4000" dirty="0">
              <a:solidFill>
                <a:prstClr val="black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22">
            <a:extLst>
              <a:ext uri="{FF2B5EF4-FFF2-40B4-BE49-F238E27FC236}">
                <a16:creationId xmlns:a16="http://schemas.microsoft.com/office/drawing/2014/main" id="{48FF121B-90A9-7B48-A8C7-5ACCEAACAEE0}"/>
              </a:ext>
            </a:extLst>
          </p:cNvPr>
          <p:cNvSpPr txBox="1"/>
          <p:nvPr/>
        </p:nvSpPr>
        <p:spPr>
          <a:xfrm rot="399586">
            <a:off x="4495732" y="969427"/>
            <a:ext cx="31320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montaña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0B29762-96C7-1343-8215-D511A7A9F9EC}"/>
              </a:ext>
            </a:extLst>
          </p:cNvPr>
          <p:cNvSpPr/>
          <p:nvPr/>
        </p:nvSpPr>
        <p:spPr>
          <a:xfrm rot="349448">
            <a:off x="4342743" y="784723"/>
            <a:ext cx="3004814" cy="1114969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5" name="TextBox 16">
            <a:extLst>
              <a:ext uri="{FF2B5EF4-FFF2-40B4-BE49-F238E27FC236}">
                <a16:creationId xmlns:a16="http://schemas.microsoft.com/office/drawing/2014/main" id="{DF78317F-BF68-9D40-B5EB-2C0914312A22}"/>
              </a:ext>
            </a:extLst>
          </p:cNvPr>
          <p:cNvSpPr txBox="1"/>
          <p:nvPr/>
        </p:nvSpPr>
        <p:spPr>
          <a:xfrm rot="21173064">
            <a:off x="8316769" y="1438422"/>
            <a:ext cx="39223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normalmente</a:t>
            </a: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B4167958-86F8-7849-87BA-C8A4EDF10BF5}"/>
              </a:ext>
            </a:extLst>
          </p:cNvPr>
          <p:cNvSpPr txBox="1"/>
          <p:nvPr/>
        </p:nvSpPr>
        <p:spPr>
          <a:xfrm rot="21173064">
            <a:off x="292521" y="2498905"/>
            <a:ext cx="2692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cada</a:t>
            </a:r>
          </a:p>
        </p:txBody>
      </p:sp>
    </p:spTree>
    <p:extLst>
      <p:ext uri="{BB962C8B-B14F-4D97-AF65-F5344CB8AC3E}">
        <p14:creationId xmlns:p14="http://schemas.microsoft.com/office/powerpoint/2010/main" val="266341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 rot="20949250">
            <a:off x="8002692" y="3397247"/>
            <a:ext cx="3499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viajar</a:t>
            </a:r>
          </a:p>
        </p:txBody>
      </p:sp>
      <p:sp>
        <p:nvSpPr>
          <p:cNvPr id="14" name="TextBox 13"/>
          <p:cNvSpPr txBox="1"/>
          <p:nvPr/>
        </p:nvSpPr>
        <p:spPr>
          <a:xfrm rot="399586">
            <a:off x="8722704" y="446782"/>
            <a:ext cx="30951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montar</a:t>
            </a:r>
          </a:p>
        </p:txBody>
      </p:sp>
      <p:sp>
        <p:nvSpPr>
          <p:cNvPr id="16" name="TextBox 15"/>
          <p:cNvSpPr txBox="1"/>
          <p:nvPr/>
        </p:nvSpPr>
        <p:spPr>
          <a:xfrm rot="873763">
            <a:off x="8955997" y="2288794"/>
            <a:ext cx="35742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durante</a:t>
            </a:r>
          </a:p>
        </p:txBody>
      </p:sp>
      <p:sp>
        <p:nvSpPr>
          <p:cNvPr id="17" name="TextBox 16"/>
          <p:cNvSpPr txBox="1"/>
          <p:nvPr/>
        </p:nvSpPr>
        <p:spPr>
          <a:xfrm rot="21173064">
            <a:off x="966551" y="5112978"/>
            <a:ext cx="2692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Francia</a:t>
            </a:r>
          </a:p>
        </p:txBody>
      </p:sp>
      <p:sp>
        <p:nvSpPr>
          <p:cNvPr id="18" name="TextBox 17"/>
          <p:cNvSpPr txBox="1"/>
          <p:nvPr/>
        </p:nvSpPr>
        <p:spPr>
          <a:xfrm rot="21048927">
            <a:off x="4859615" y="663686"/>
            <a:ext cx="25025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disfrutar</a:t>
            </a:r>
          </a:p>
        </p:txBody>
      </p:sp>
      <p:sp>
        <p:nvSpPr>
          <p:cNvPr id="19" name="TextBox 18"/>
          <p:cNvSpPr txBox="1"/>
          <p:nvPr/>
        </p:nvSpPr>
        <p:spPr>
          <a:xfrm rot="190434">
            <a:off x="935188" y="2228158"/>
            <a:ext cx="20121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mar</a:t>
            </a:r>
          </a:p>
        </p:txBody>
      </p:sp>
      <p:sp>
        <p:nvSpPr>
          <p:cNvPr id="21" name="TextBox 20"/>
          <p:cNvSpPr txBox="1"/>
          <p:nvPr/>
        </p:nvSpPr>
        <p:spPr>
          <a:xfrm rot="20638721">
            <a:off x="4011788" y="4682773"/>
            <a:ext cx="36666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vacaciones</a:t>
            </a:r>
          </a:p>
        </p:txBody>
      </p:sp>
      <p:sp>
        <p:nvSpPr>
          <p:cNvPr id="22" name="TextBox 21"/>
          <p:cNvSpPr txBox="1"/>
          <p:nvPr/>
        </p:nvSpPr>
        <p:spPr>
          <a:xfrm rot="21027610">
            <a:off x="552857" y="3719756"/>
            <a:ext cx="31164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agosto</a:t>
            </a:r>
          </a:p>
        </p:txBody>
      </p:sp>
      <p:sp>
        <p:nvSpPr>
          <p:cNvPr id="23" name="TextBox 22"/>
          <p:cNvSpPr txBox="1"/>
          <p:nvPr/>
        </p:nvSpPr>
        <p:spPr>
          <a:xfrm rot="399586">
            <a:off x="381583" y="583748"/>
            <a:ext cx="31057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montaña</a:t>
            </a:r>
          </a:p>
        </p:txBody>
      </p:sp>
      <p:pic>
        <p:nvPicPr>
          <p:cNvPr id="26" name="Picture 2" descr="http://www.clker.com/cliparts/w/d/u/B/w/V/stamp1-md.png">
            <a:extLst>
              <a:ext uri="{FF2B5EF4-FFF2-40B4-BE49-F238E27FC236}">
                <a16:creationId xmlns:a16="http://schemas.microsoft.com/office/drawing/2014/main" id="{D751A33A-3432-41CC-9D2B-376FCD67D0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5032">
            <a:off x="4315023" y="1988305"/>
            <a:ext cx="3263691" cy="2957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7735FAF9-3582-44E2-8A5F-DB6A0D2AD0C4}"/>
              </a:ext>
            </a:extLst>
          </p:cNvPr>
          <p:cNvSpPr txBox="1"/>
          <p:nvPr/>
        </p:nvSpPr>
        <p:spPr>
          <a:xfrm rot="399586">
            <a:off x="10076541" y="4208584"/>
            <a:ext cx="3476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julio</a:t>
            </a:r>
          </a:p>
        </p:txBody>
      </p:sp>
      <p:sp>
        <p:nvSpPr>
          <p:cNvPr id="25" name="Title 24">
            <a:extLst>
              <a:ext uri="{FF2B5EF4-FFF2-40B4-BE49-F238E27FC236}">
                <a16:creationId xmlns:a16="http://schemas.microsoft.com/office/drawing/2014/main" id="{FD1833C4-36CE-41BB-A9AE-A5A6E015157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 rot="21317825">
            <a:off x="4836967" y="3143659"/>
            <a:ext cx="2245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prstClr val="black"/>
                </a:solidFill>
                <a:cs typeface="Calibri" panose="020F0502020204030204" pitchFamily="34" charset="0"/>
              </a:rPr>
              <a:t>J</a:t>
            </a:r>
            <a:r>
              <a:rPr lang="en-GB" sz="4000" dirty="0">
                <a:solidFill>
                  <a:prstClr val="black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uly</a:t>
            </a:r>
          </a:p>
        </p:txBody>
      </p:sp>
      <p:sp>
        <p:nvSpPr>
          <p:cNvPr id="15" name="Oval 23">
            <a:extLst>
              <a:ext uri="{FF2B5EF4-FFF2-40B4-BE49-F238E27FC236}">
                <a16:creationId xmlns:a16="http://schemas.microsoft.com/office/drawing/2014/main" id="{7DFA8B10-036B-1E4E-99A7-52C1C0463819}"/>
              </a:ext>
            </a:extLst>
          </p:cNvPr>
          <p:cNvSpPr/>
          <p:nvPr/>
        </p:nvSpPr>
        <p:spPr>
          <a:xfrm rot="489650">
            <a:off x="9394169" y="3974182"/>
            <a:ext cx="2629228" cy="1080205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" name="TextBox 16">
            <a:extLst>
              <a:ext uri="{FF2B5EF4-FFF2-40B4-BE49-F238E27FC236}">
                <a16:creationId xmlns:a16="http://schemas.microsoft.com/office/drawing/2014/main" id="{16E2F78B-92BE-314B-8E18-F516D8A477F5}"/>
              </a:ext>
            </a:extLst>
          </p:cNvPr>
          <p:cNvSpPr txBox="1"/>
          <p:nvPr/>
        </p:nvSpPr>
        <p:spPr>
          <a:xfrm rot="21173064">
            <a:off x="6418543" y="5189159"/>
            <a:ext cx="39223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normalmente</a:t>
            </a:r>
          </a:p>
        </p:txBody>
      </p:sp>
      <p:sp>
        <p:nvSpPr>
          <p:cNvPr id="27" name="TextBox 16">
            <a:extLst>
              <a:ext uri="{FF2B5EF4-FFF2-40B4-BE49-F238E27FC236}">
                <a16:creationId xmlns:a16="http://schemas.microsoft.com/office/drawing/2014/main" id="{E18F39A7-3AB8-0B49-B3CF-577511786559}"/>
              </a:ext>
            </a:extLst>
          </p:cNvPr>
          <p:cNvSpPr txBox="1"/>
          <p:nvPr/>
        </p:nvSpPr>
        <p:spPr>
          <a:xfrm rot="21173064">
            <a:off x="2783987" y="1778021"/>
            <a:ext cx="2692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cada</a:t>
            </a:r>
          </a:p>
        </p:txBody>
      </p:sp>
    </p:spTree>
    <p:extLst>
      <p:ext uri="{BB962C8B-B14F-4D97-AF65-F5344CB8AC3E}">
        <p14:creationId xmlns:p14="http://schemas.microsoft.com/office/powerpoint/2010/main" val="256418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 rot="20949250">
            <a:off x="926498" y="446782"/>
            <a:ext cx="3499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viajar</a:t>
            </a:r>
          </a:p>
        </p:txBody>
      </p:sp>
      <p:sp>
        <p:nvSpPr>
          <p:cNvPr id="14" name="TextBox 13"/>
          <p:cNvSpPr txBox="1"/>
          <p:nvPr/>
        </p:nvSpPr>
        <p:spPr>
          <a:xfrm rot="399586">
            <a:off x="8722704" y="446782"/>
            <a:ext cx="30951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montar</a:t>
            </a:r>
          </a:p>
        </p:txBody>
      </p:sp>
      <p:sp>
        <p:nvSpPr>
          <p:cNvPr id="17" name="TextBox 16"/>
          <p:cNvSpPr txBox="1"/>
          <p:nvPr/>
        </p:nvSpPr>
        <p:spPr>
          <a:xfrm rot="21173064">
            <a:off x="506360" y="3216504"/>
            <a:ext cx="2692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Francia</a:t>
            </a:r>
          </a:p>
        </p:txBody>
      </p:sp>
      <p:sp>
        <p:nvSpPr>
          <p:cNvPr id="18" name="TextBox 17"/>
          <p:cNvSpPr txBox="1"/>
          <p:nvPr/>
        </p:nvSpPr>
        <p:spPr>
          <a:xfrm rot="21048927">
            <a:off x="368985" y="4585366"/>
            <a:ext cx="25025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disfrutar</a:t>
            </a:r>
          </a:p>
        </p:txBody>
      </p:sp>
      <p:sp>
        <p:nvSpPr>
          <p:cNvPr id="19" name="TextBox 18"/>
          <p:cNvSpPr txBox="1"/>
          <p:nvPr/>
        </p:nvSpPr>
        <p:spPr>
          <a:xfrm rot="190434">
            <a:off x="5332413" y="647879"/>
            <a:ext cx="20121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mar</a:t>
            </a:r>
          </a:p>
        </p:txBody>
      </p:sp>
      <p:sp>
        <p:nvSpPr>
          <p:cNvPr id="21" name="TextBox 20"/>
          <p:cNvSpPr txBox="1"/>
          <p:nvPr/>
        </p:nvSpPr>
        <p:spPr>
          <a:xfrm rot="399586">
            <a:off x="3405876" y="5319370"/>
            <a:ext cx="36666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vacaciones</a:t>
            </a:r>
          </a:p>
        </p:txBody>
      </p:sp>
      <p:sp>
        <p:nvSpPr>
          <p:cNvPr id="22" name="TextBox 21"/>
          <p:cNvSpPr txBox="1"/>
          <p:nvPr/>
        </p:nvSpPr>
        <p:spPr>
          <a:xfrm rot="21027610">
            <a:off x="8461190" y="1614315"/>
            <a:ext cx="31164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agosto</a:t>
            </a:r>
          </a:p>
        </p:txBody>
      </p:sp>
      <p:sp>
        <p:nvSpPr>
          <p:cNvPr id="23" name="TextBox 22"/>
          <p:cNvSpPr txBox="1"/>
          <p:nvPr/>
        </p:nvSpPr>
        <p:spPr>
          <a:xfrm rot="399586">
            <a:off x="9212739" y="3044280"/>
            <a:ext cx="2603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durante</a:t>
            </a:r>
          </a:p>
        </p:txBody>
      </p:sp>
      <p:pic>
        <p:nvPicPr>
          <p:cNvPr id="26" name="Picture 2" descr="http://www.clker.com/cliparts/w/d/u/B/w/V/stamp1-md.png">
            <a:extLst>
              <a:ext uri="{FF2B5EF4-FFF2-40B4-BE49-F238E27FC236}">
                <a16:creationId xmlns:a16="http://schemas.microsoft.com/office/drawing/2014/main" id="{D751A33A-3432-41CC-9D2B-376FCD67D0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5032">
            <a:off x="4315023" y="1988305"/>
            <a:ext cx="3263691" cy="2957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7735FAF9-3582-44E2-8A5F-DB6A0D2AD0C4}"/>
              </a:ext>
            </a:extLst>
          </p:cNvPr>
          <p:cNvSpPr txBox="1"/>
          <p:nvPr/>
        </p:nvSpPr>
        <p:spPr>
          <a:xfrm rot="399586">
            <a:off x="8451866" y="4079943"/>
            <a:ext cx="3476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julio</a:t>
            </a:r>
          </a:p>
        </p:txBody>
      </p:sp>
      <p:sp>
        <p:nvSpPr>
          <p:cNvPr id="25" name="Title 24">
            <a:extLst>
              <a:ext uri="{FF2B5EF4-FFF2-40B4-BE49-F238E27FC236}">
                <a16:creationId xmlns:a16="http://schemas.microsoft.com/office/drawing/2014/main" id="{FD1833C4-36CE-41BB-A9AE-A5A6E015157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 rot="21317825">
            <a:off x="4836967" y="3143659"/>
            <a:ext cx="2245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prstClr val="black"/>
                </a:solidFill>
                <a:cs typeface="Calibri" panose="020F0502020204030204" pitchFamily="34" charset="0"/>
              </a:rPr>
              <a:t>sea</a:t>
            </a:r>
            <a:endParaRPr lang="en-GB" sz="4000" dirty="0">
              <a:solidFill>
                <a:prstClr val="black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22">
            <a:extLst>
              <a:ext uri="{FF2B5EF4-FFF2-40B4-BE49-F238E27FC236}">
                <a16:creationId xmlns:a16="http://schemas.microsoft.com/office/drawing/2014/main" id="{48FF121B-90A9-7B48-A8C7-5ACCEAACAEE0}"/>
              </a:ext>
            </a:extLst>
          </p:cNvPr>
          <p:cNvSpPr txBox="1"/>
          <p:nvPr/>
        </p:nvSpPr>
        <p:spPr>
          <a:xfrm rot="399586">
            <a:off x="8024168" y="5288371"/>
            <a:ext cx="31320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montaña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0B29762-96C7-1343-8215-D511A7A9F9EC}"/>
              </a:ext>
            </a:extLst>
          </p:cNvPr>
          <p:cNvSpPr/>
          <p:nvPr/>
        </p:nvSpPr>
        <p:spPr>
          <a:xfrm rot="489650">
            <a:off x="4776349" y="545304"/>
            <a:ext cx="2629228" cy="1080205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7" name="TextBox 16">
            <a:extLst>
              <a:ext uri="{FF2B5EF4-FFF2-40B4-BE49-F238E27FC236}">
                <a16:creationId xmlns:a16="http://schemas.microsoft.com/office/drawing/2014/main" id="{1A929862-070F-834D-B141-B11AC64BF038}"/>
              </a:ext>
            </a:extLst>
          </p:cNvPr>
          <p:cNvSpPr txBox="1"/>
          <p:nvPr/>
        </p:nvSpPr>
        <p:spPr>
          <a:xfrm rot="21173064">
            <a:off x="315505" y="1802464"/>
            <a:ext cx="39223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normalmente</a:t>
            </a:r>
          </a:p>
        </p:txBody>
      </p:sp>
      <p:sp>
        <p:nvSpPr>
          <p:cNvPr id="29" name="TextBox 16">
            <a:extLst>
              <a:ext uri="{FF2B5EF4-FFF2-40B4-BE49-F238E27FC236}">
                <a16:creationId xmlns:a16="http://schemas.microsoft.com/office/drawing/2014/main" id="{5E246F2A-03D6-8A42-B3BC-FBD596618CAC}"/>
              </a:ext>
            </a:extLst>
          </p:cNvPr>
          <p:cNvSpPr txBox="1"/>
          <p:nvPr/>
        </p:nvSpPr>
        <p:spPr>
          <a:xfrm rot="21173064">
            <a:off x="5349943" y="4491347"/>
            <a:ext cx="2692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cada</a:t>
            </a:r>
          </a:p>
        </p:txBody>
      </p:sp>
    </p:spTree>
    <p:extLst>
      <p:ext uri="{BB962C8B-B14F-4D97-AF65-F5344CB8AC3E}">
        <p14:creationId xmlns:p14="http://schemas.microsoft.com/office/powerpoint/2010/main" val="329585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 rot="20949250">
            <a:off x="8519738" y="3711421"/>
            <a:ext cx="3499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viajar</a:t>
            </a:r>
          </a:p>
        </p:txBody>
      </p:sp>
      <p:sp>
        <p:nvSpPr>
          <p:cNvPr id="14" name="TextBox 13"/>
          <p:cNvSpPr txBox="1"/>
          <p:nvPr/>
        </p:nvSpPr>
        <p:spPr>
          <a:xfrm rot="399586">
            <a:off x="987790" y="3186909"/>
            <a:ext cx="30951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montar</a:t>
            </a:r>
          </a:p>
        </p:txBody>
      </p:sp>
      <p:sp>
        <p:nvSpPr>
          <p:cNvPr id="17" name="TextBox 16"/>
          <p:cNvSpPr txBox="1"/>
          <p:nvPr/>
        </p:nvSpPr>
        <p:spPr>
          <a:xfrm rot="21173064">
            <a:off x="363630" y="789837"/>
            <a:ext cx="2692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Francia</a:t>
            </a:r>
          </a:p>
        </p:txBody>
      </p:sp>
      <p:sp>
        <p:nvSpPr>
          <p:cNvPr id="18" name="TextBox 17"/>
          <p:cNvSpPr txBox="1"/>
          <p:nvPr/>
        </p:nvSpPr>
        <p:spPr>
          <a:xfrm rot="21048927">
            <a:off x="8706711" y="5071179"/>
            <a:ext cx="25025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disfrutar</a:t>
            </a:r>
          </a:p>
        </p:txBody>
      </p:sp>
      <p:sp>
        <p:nvSpPr>
          <p:cNvPr id="19" name="TextBox 18"/>
          <p:cNvSpPr txBox="1"/>
          <p:nvPr/>
        </p:nvSpPr>
        <p:spPr>
          <a:xfrm rot="190434">
            <a:off x="5218447" y="530857"/>
            <a:ext cx="20121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mar</a:t>
            </a:r>
          </a:p>
        </p:txBody>
      </p:sp>
      <p:sp>
        <p:nvSpPr>
          <p:cNvPr id="21" name="TextBox 20"/>
          <p:cNvSpPr txBox="1"/>
          <p:nvPr/>
        </p:nvSpPr>
        <p:spPr>
          <a:xfrm rot="399586">
            <a:off x="103229" y="4954944"/>
            <a:ext cx="36666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vacaciones</a:t>
            </a:r>
          </a:p>
        </p:txBody>
      </p:sp>
      <p:sp>
        <p:nvSpPr>
          <p:cNvPr id="22" name="TextBox 21"/>
          <p:cNvSpPr txBox="1"/>
          <p:nvPr/>
        </p:nvSpPr>
        <p:spPr>
          <a:xfrm rot="21027610">
            <a:off x="2558856" y="1543881"/>
            <a:ext cx="31164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agosto</a:t>
            </a:r>
          </a:p>
        </p:txBody>
      </p:sp>
      <p:sp>
        <p:nvSpPr>
          <p:cNvPr id="23" name="TextBox 22"/>
          <p:cNvSpPr txBox="1"/>
          <p:nvPr/>
        </p:nvSpPr>
        <p:spPr>
          <a:xfrm rot="399586">
            <a:off x="9225229" y="2678837"/>
            <a:ext cx="2603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durante</a:t>
            </a:r>
          </a:p>
        </p:txBody>
      </p:sp>
      <p:pic>
        <p:nvPicPr>
          <p:cNvPr id="26" name="Picture 2" descr="http://www.clker.com/cliparts/w/d/u/B/w/V/stamp1-md.png">
            <a:extLst>
              <a:ext uri="{FF2B5EF4-FFF2-40B4-BE49-F238E27FC236}">
                <a16:creationId xmlns:a16="http://schemas.microsoft.com/office/drawing/2014/main" id="{D751A33A-3432-41CC-9D2B-376FCD67D0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5032">
            <a:off x="4301733" y="2062390"/>
            <a:ext cx="3263691" cy="2957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7735FAF9-3582-44E2-8A5F-DB6A0D2AD0C4}"/>
              </a:ext>
            </a:extLst>
          </p:cNvPr>
          <p:cNvSpPr txBox="1"/>
          <p:nvPr/>
        </p:nvSpPr>
        <p:spPr>
          <a:xfrm rot="399586">
            <a:off x="5794860" y="5300231"/>
            <a:ext cx="3476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julio</a:t>
            </a:r>
          </a:p>
        </p:txBody>
      </p:sp>
      <p:sp>
        <p:nvSpPr>
          <p:cNvPr id="25" name="Title 24">
            <a:extLst>
              <a:ext uri="{FF2B5EF4-FFF2-40B4-BE49-F238E27FC236}">
                <a16:creationId xmlns:a16="http://schemas.microsoft.com/office/drawing/2014/main" id="{FD1833C4-36CE-41BB-A9AE-A5A6E015157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 rot="21317825">
            <a:off x="4522299" y="3221479"/>
            <a:ext cx="2849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err="1">
                <a:solidFill>
                  <a:prstClr val="black"/>
                </a:solidFill>
                <a:cs typeface="Calibri" panose="020F0502020204030204" pitchFamily="34" charset="0"/>
              </a:rPr>
              <a:t>agosto</a:t>
            </a:r>
            <a:endParaRPr lang="en-GB" sz="4000" dirty="0">
              <a:solidFill>
                <a:prstClr val="black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22">
            <a:extLst>
              <a:ext uri="{FF2B5EF4-FFF2-40B4-BE49-F238E27FC236}">
                <a16:creationId xmlns:a16="http://schemas.microsoft.com/office/drawing/2014/main" id="{48FF121B-90A9-7B48-A8C7-5ACCEAACAEE0}"/>
              </a:ext>
            </a:extLst>
          </p:cNvPr>
          <p:cNvSpPr txBox="1"/>
          <p:nvPr/>
        </p:nvSpPr>
        <p:spPr>
          <a:xfrm rot="399586">
            <a:off x="8248450" y="580760"/>
            <a:ext cx="31320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montaña</a:t>
            </a:r>
          </a:p>
        </p:txBody>
      </p:sp>
      <p:sp>
        <p:nvSpPr>
          <p:cNvPr id="15" name="Oval 23">
            <a:extLst>
              <a:ext uri="{FF2B5EF4-FFF2-40B4-BE49-F238E27FC236}">
                <a16:creationId xmlns:a16="http://schemas.microsoft.com/office/drawing/2014/main" id="{4E0ACA00-300E-3841-B6AA-6633250D2EDD}"/>
              </a:ext>
            </a:extLst>
          </p:cNvPr>
          <p:cNvSpPr/>
          <p:nvPr/>
        </p:nvSpPr>
        <p:spPr>
          <a:xfrm rot="21197960">
            <a:off x="2125536" y="1549545"/>
            <a:ext cx="3004814" cy="1114969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67A15AFE-FF7E-EC42-A898-3719F30E20E7}"/>
              </a:ext>
            </a:extLst>
          </p:cNvPr>
          <p:cNvSpPr txBox="1"/>
          <p:nvPr/>
        </p:nvSpPr>
        <p:spPr>
          <a:xfrm rot="470116">
            <a:off x="6436328" y="1408688"/>
            <a:ext cx="39223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normalmente</a:t>
            </a:r>
          </a:p>
        </p:txBody>
      </p:sp>
      <p:sp>
        <p:nvSpPr>
          <p:cNvPr id="27" name="TextBox 16">
            <a:extLst>
              <a:ext uri="{FF2B5EF4-FFF2-40B4-BE49-F238E27FC236}">
                <a16:creationId xmlns:a16="http://schemas.microsoft.com/office/drawing/2014/main" id="{4216C7BA-2AC9-F64D-BE82-385AE3D1DF75}"/>
              </a:ext>
            </a:extLst>
          </p:cNvPr>
          <p:cNvSpPr txBox="1"/>
          <p:nvPr/>
        </p:nvSpPr>
        <p:spPr>
          <a:xfrm rot="21173064">
            <a:off x="2770912" y="129830"/>
            <a:ext cx="2692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 panose="020F0502020204030204" pitchFamily="34" charset="0"/>
              </a:rPr>
              <a:t>cada</a:t>
            </a:r>
          </a:p>
        </p:txBody>
      </p:sp>
    </p:spTree>
    <p:extLst>
      <p:ext uri="{BB962C8B-B14F-4D97-AF65-F5344CB8AC3E}">
        <p14:creationId xmlns:p14="http://schemas.microsoft.com/office/powerpoint/2010/main" val="117695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anish_template.pptx [Read-Only]" id="{223A5FE2-D646-431C-A223-FF3E69290268}" vid="{7360DC47-A87F-4B2E-B0FA-554F224BB3C6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E39AC979-EDA1-49DA-99D4-95A74E22A10C}" vid="{61683DBD-0424-47F3-AB63-E89A4B368B2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553</Words>
  <Application>Microsoft Office PowerPoint</Application>
  <PresentationFormat>Widescreen</PresentationFormat>
  <Paragraphs>243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SimSun</vt:lpstr>
      <vt:lpstr>Arial</vt:lpstr>
      <vt:lpstr>Calibri</vt:lpstr>
      <vt:lpstr>Century Gothic</vt:lpstr>
      <vt:lpstr>Times New Roman</vt:lpstr>
      <vt:lpstr>Wingdings</vt:lpstr>
      <vt:lpstr>1_Office Theme</vt:lpstr>
      <vt:lpstr>2_Office Theme</vt:lpstr>
      <vt:lpstr>Vocabulary</vt:lpstr>
      <vt:lpstr>Vocabulario</vt:lpstr>
      <vt:lpstr>during</vt:lpstr>
      <vt:lpstr>holidays</vt:lpstr>
      <vt:lpstr>to travel, travelling</vt:lpstr>
      <vt:lpstr>mountain</vt:lpstr>
      <vt:lpstr>July</vt:lpstr>
      <vt:lpstr>sea</vt:lpstr>
      <vt:lpstr>agosto</vt:lpstr>
      <vt:lpstr>to ride, riding</vt:lpstr>
      <vt:lpstr>France</vt:lpstr>
      <vt:lpstr>to enjoy, enjoying</vt:lpstr>
      <vt:lpstr>normally</vt:lpstr>
      <vt:lpstr>each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Nicholas Avery</dc:creator>
  <cp:lastModifiedBy>Victoria Hobson</cp:lastModifiedBy>
  <cp:revision>6</cp:revision>
  <dcterms:created xsi:type="dcterms:W3CDTF">2020-04-20T12:55:15Z</dcterms:created>
  <dcterms:modified xsi:type="dcterms:W3CDTF">2020-05-16T13:28:41Z</dcterms:modified>
</cp:coreProperties>
</file>